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75" r:id="rId2"/>
    <p:sldId id="288" r:id="rId3"/>
    <p:sldId id="287" r:id="rId4"/>
    <p:sldId id="29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7" autoAdjust="0"/>
  </p:normalViewPr>
  <p:slideViewPr>
    <p:cSldViewPr>
      <p:cViewPr>
        <p:scale>
          <a:sx n="100" d="100"/>
          <a:sy n="100" d="100"/>
        </p:scale>
        <p:origin x="-618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C1952-C0A5-44F0-951F-06F3B61EBBE2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E2C59-5866-4BE5-B6ED-2FCAFB47CA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342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301">
              <a:defRPr/>
            </a:pPr>
            <a:r>
              <a:rPr lang="en-US" b="0" u="none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AB1D-D2A7-41E3-8440-126A14A6184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773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AB1D-D2A7-41E3-8440-126A14A6184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308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AB1D-D2A7-41E3-8440-126A14A618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2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AB1D-D2A7-41E3-8440-126A14A6184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502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755650" y="1479550"/>
            <a:ext cx="7561263" cy="39655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539750"/>
            <a:ext cx="7920038" cy="939800"/>
          </a:xfrm>
        </p:spPr>
        <p:txBody>
          <a:bodyPr/>
          <a:lstStyle>
            <a:lvl1pPr>
              <a:tabLst>
                <a:tab pos="2330450" algn="l"/>
              </a:tabLst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33375"/>
            <a:ext cx="7920038" cy="276225"/>
          </a:xfrm>
        </p:spPr>
        <p:txBody>
          <a:bodyPr/>
          <a:lstStyle>
            <a:lvl1pPr>
              <a:spcBef>
                <a:spcPct val="0"/>
              </a:spcBef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333375"/>
            <a:ext cx="2051050" cy="5616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003925" cy="5616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27487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27488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6983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here to edit the title of your presentation</a:t>
            </a:r>
            <a:br>
              <a:rPr lang="de-DE" smtClean="0"/>
            </a:br>
            <a:r>
              <a:rPr lang="de-DE" smtClean="0"/>
              <a:t>(two rows maximum)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68413"/>
            <a:ext cx="820737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here to edit the teaser text (first level)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650" y="6416675"/>
            <a:ext cx="669607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8313" y="6416675"/>
            <a:ext cx="2159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 smtClean="0"/>
            </a:lvl1pPr>
          </a:lstStyle>
          <a:p>
            <a:fld id="{61895CA9-AFBC-4739-8D3F-670620C838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7" descr="JCI_logo_small"/>
          <p:cNvPicPr>
            <a:picLocks noChangeAspect="1" noChangeArrowheads="1"/>
          </p:cNvPicPr>
          <p:nvPr/>
        </p:nvPicPr>
        <p:blipFill>
          <a:blip r:embed="rId13" cstate="print"/>
          <a:srcRect b="9802"/>
          <a:stretch>
            <a:fillRect/>
          </a:stretch>
        </p:blipFill>
        <p:spPr bwMode="auto">
          <a:xfrm>
            <a:off x="7469188" y="6116638"/>
            <a:ext cx="13525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468313" y="6092825"/>
            <a:ext cx="82073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468313" y="1052513"/>
            <a:ext cx="82073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5113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496888" indent="-228600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714375" indent="-215900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400">
          <a:solidFill>
            <a:schemeClr val="bg2"/>
          </a:solidFill>
          <a:latin typeface="+mn-lt"/>
        </a:defRPr>
      </a:lvl4pPr>
      <a:lvl5pPr marL="9350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400">
          <a:solidFill>
            <a:schemeClr val="bg2"/>
          </a:solidFill>
          <a:latin typeface="+mn-lt"/>
        </a:defRPr>
      </a:lvl5pPr>
      <a:lvl6pPr marL="13922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400">
          <a:solidFill>
            <a:schemeClr val="bg2"/>
          </a:solidFill>
          <a:latin typeface="+mn-lt"/>
        </a:defRPr>
      </a:lvl6pPr>
      <a:lvl7pPr marL="18494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400">
          <a:solidFill>
            <a:schemeClr val="bg2"/>
          </a:solidFill>
          <a:latin typeface="+mn-lt"/>
        </a:defRPr>
      </a:lvl7pPr>
      <a:lvl8pPr marL="23066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400">
          <a:solidFill>
            <a:schemeClr val="bg2"/>
          </a:solidFill>
          <a:latin typeface="+mn-lt"/>
        </a:defRPr>
      </a:lvl8pPr>
      <a:lvl9pPr marL="27638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953000" y="1364618"/>
            <a:ext cx="1752600" cy="73866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Competitors:</a:t>
            </a:r>
          </a:p>
          <a:p>
            <a:r>
              <a:rPr lang="en-US" sz="1400" dirty="0" smtClean="0"/>
              <a:t>Trane, </a:t>
            </a:r>
            <a:r>
              <a:rPr lang="en-US" sz="1400" dirty="0" err="1" smtClean="0"/>
              <a:t>Motivair</a:t>
            </a:r>
            <a:endParaRPr lang="en-US" sz="1400" dirty="0" smtClean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333375"/>
            <a:ext cx="8447086" cy="647700"/>
          </a:xfrm>
        </p:spPr>
        <p:txBody>
          <a:bodyPr/>
          <a:lstStyle/>
          <a:p>
            <a:r>
              <a:rPr lang="en-US" dirty="0" smtClean="0"/>
              <a:t>Chiller – Free Cooling (Waterside Economizer)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990600"/>
            <a:ext cx="37338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Top Benefits:</a:t>
            </a:r>
            <a:endParaRPr lang="en-US" sz="1400" b="1" dirty="0" smtClean="0"/>
          </a:p>
          <a:p>
            <a:pPr marL="171450" lvl="2" indent="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smtClean="0"/>
              <a:t>Compressors don’t run when ambient is 	~20F below LWT</a:t>
            </a:r>
          </a:p>
          <a:p>
            <a:pPr marL="171450" lvl="2" indent="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Simultaneous Free/Mech. Cooling</a:t>
            </a:r>
          </a:p>
          <a:p>
            <a:pPr marL="628650" lvl="1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Free cooling available any time ambient </a:t>
            </a:r>
            <a:r>
              <a:rPr lang="en-US" sz="1400" dirty="0" smtClean="0"/>
              <a:t>is below EWT</a:t>
            </a:r>
            <a:endParaRPr lang="en-US" sz="1400" dirty="0"/>
          </a:p>
          <a:p>
            <a:pPr marL="171450" lvl="2" indent="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ANY 24/7 cooling process</a:t>
            </a:r>
          </a:p>
          <a:p>
            <a:pPr marL="628650" lvl="1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Typically data centers</a:t>
            </a:r>
          </a:p>
          <a:p>
            <a:pPr marL="171450" lvl="2" indent="1714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30,000 + Tons In Operation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94632"/>
            <a:ext cx="1846461" cy="1557186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2895600"/>
            <a:ext cx="5473920" cy="26819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241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333375"/>
            <a:ext cx="8447086" cy="647700"/>
          </a:xfrm>
        </p:spPr>
        <p:txBody>
          <a:bodyPr/>
          <a:lstStyle/>
          <a:p>
            <a:r>
              <a:rPr lang="en-US" dirty="0" smtClean="0"/>
              <a:t>Chiller – Free Cooling (Waterside Economizer)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990600"/>
            <a:ext cx="3733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Top Benefits:</a:t>
            </a:r>
            <a:endParaRPr lang="en-US" sz="1400" b="1" dirty="0" smtClean="0"/>
          </a:p>
          <a:p>
            <a:pPr marL="171450" lvl="2" indent="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smtClean="0"/>
              <a:t>Basis Of Design Support</a:t>
            </a:r>
          </a:p>
          <a:p>
            <a:pPr marL="171450" lvl="2" indent="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err="1" smtClean="0"/>
              <a:t>Presubmittals</a:t>
            </a:r>
            <a:r>
              <a:rPr lang="en-US" sz="1400" dirty="0" smtClean="0"/>
              <a:t> and Payback Analysis</a:t>
            </a:r>
          </a:p>
          <a:p>
            <a:pPr marL="171450" lvl="2" indent="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smtClean="0"/>
              <a:t>Pumping Package Layouts</a:t>
            </a:r>
          </a:p>
          <a:p>
            <a:pPr marL="171450" lvl="2" indent="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smtClean="0"/>
              <a:t>Reference Database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8040" y="1295400"/>
            <a:ext cx="1887633" cy="2419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200400"/>
            <a:ext cx="2601392" cy="2419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5341" y="3956041"/>
            <a:ext cx="2397133" cy="1935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977446"/>
            <a:ext cx="2554559" cy="5131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203951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333375"/>
            <a:ext cx="8447086" cy="647700"/>
          </a:xfrm>
        </p:spPr>
        <p:txBody>
          <a:bodyPr/>
          <a:lstStyle/>
          <a:p>
            <a:r>
              <a:rPr lang="en-US" dirty="0" smtClean="0"/>
              <a:t>Chiller – Free Cooling (Waterside Economizer)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990600"/>
            <a:ext cx="441960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Marketing Flyer Available on Website: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2286000"/>
            <a:ext cx="5497771" cy="3568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526" y="1427541"/>
            <a:ext cx="2115076" cy="2763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676400"/>
            <a:ext cx="2215178" cy="2914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688427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333375"/>
            <a:ext cx="8447086" cy="647700"/>
          </a:xfrm>
        </p:spPr>
        <p:txBody>
          <a:bodyPr/>
          <a:lstStyle/>
          <a:p>
            <a:r>
              <a:rPr lang="en-US" dirty="0" smtClean="0"/>
              <a:t>Chiller – Free Cooling (Waterside Economizer)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990600"/>
            <a:ext cx="373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Scope:</a:t>
            </a:r>
          </a:p>
          <a:p>
            <a:pPr marL="171450" lvl="2" indent="-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smtClean="0"/>
              <a:t>Simple Addition of Water Coils</a:t>
            </a:r>
          </a:p>
          <a:p>
            <a:pPr marL="171450" lvl="2" indent="-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smtClean="0"/>
              <a:t>3-Way Valve</a:t>
            </a:r>
          </a:p>
          <a:p>
            <a:pPr marL="171450" lvl="2" indent="-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smtClean="0"/>
              <a:t>Simple Controls</a:t>
            </a:r>
          </a:p>
          <a:p>
            <a:pPr marL="171450" lvl="2" indent="-171450">
              <a:lnSpc>
                <a:spcPct val="150000"/>
              </a:lnSpc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400" dirty="0" smtClean="0"/>
              <a:t>Standard Unit Sequence </a:t>
            </a:r>
            <a:r>
              <a:rPr lang="en-US" sz="1400" dirty="0" smtClean="0"/>
              <a:t>When </a:t>
            </a:r>
            <a:r>
              <a:rPr lang="en-US" sz="1400" dirty="0" smtClean="0"/>
              <a:t>Refrigeration Operating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314" y="3472177"/>
            <a:ext cx="3863662" cy="236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1793" y="-78198"/>
            <a:ext cx="2052571" cy="4648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52668"/>
            <a:ext cx="3059430" cy="2200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582692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C_PPT_Template">
  <a:themeElements>
    <a:clrScheme name="JC_PPT_Template 1">
      <a:dk1>
        <a:srgbClr val="000000"/>
      </a:dk1>
      <a:lt1>
        <a:srgbClr val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FFFFFF"/>
      </a:accent3>
      <a:accent4>
        <a:srgbClr val="000000"/>
      </a:accent4>
      <a:accent5>
        <a:srgbClr val="BFD9AA"/>
      </a:accent5>
      <a:accent6>
        <a:srgbClr val="00A6CB"/>
      </a:accent6>
      <a:hlink>
        <a:srgbClr val="DE3B21"/>
      </a:hlink>
      <a:folHlink>
        <a:srgbClr val="F7B512"/>
      </a:folHlink>
    </a:clrScheme>
    <a:fontScheme name="JC_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C_PPT_Template 1">
        <a:dk1>
          <a:srgbClr val="000000"/>
        </a:dk1>
        <a:lt1>
          <a:srgbClr val="FFFFFF"/>
        </a:lt1>
        <a:dk2>
          <a:srgbClr val="08338F"/>
        </a:dk2>
        <a:lt2>
          <a:srgbClr val="878785"/>
        </a:lt2>
        <a:accent1>
          <a:srgbClr val="7DBA00"/>
        </a:accent1>
        <a:accent2>
          <a:srgbClr val="00B8E0"/>
        </a:accent2>
        <a:accent3>
          <a:srgbClr val="FFFFFF"/>
        </a:accent3>
        <a:accent4>
          <a:srgbClr val="000000"/>
        </a:accent4>
        <a:accent5>
          <a:srgbClr val="BFD9AA"/>
        </a:accent5>
        <a:accent6>
          <a:srgbClr val="00A6CB"/>
        </a:accent6>
        <a:hlink>
          <a:srgbClr val="DE3B21"/>
        </a:hlink>
        <a:folHlink>
          <a:srgbClr val="F7B5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BBF216A5767648AC752F36B49F4A54" ma:contentTypeVersion="1" ma:contentTypeDescription="Create a new document." ma:contentTypeScope="" ma:versionID="83396af735cd905edfe569f34a9bcce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292e01370a06b57d65de8bf0b95326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7EB356E-4AD2-4239-B115-1719548D5F41}"/>
</file>

<file path=customXml/itemProps2.xml><?xml version="1.0" encoding="utf-8"?>
<ds:datastoreItem xmlns:ds="http://schemas.openxmlformats.org/officeDocument/2006/customXml" ds:itemID="{D287AEAD-9B64-411A-B3FD-6EAE19E6459B}"/>
</file>

<file path=customXml/itemProps3.xml><?xml version="1.0" encoding="utf-8"?>
<ds:datastoreItem xmlns:ds="http://schemas.openxmlformats.org/officeDocument/2006/customXml" ds:itemID="{F52B1E6B-1FFB-429C-ABE0-3C28767BB723}"/>
</file>

<file path=docProps/app.xml><?xml version="1.0" encoding="utf-8"?>
<Properties xmlns="http://schemas.openxmlformats.org/officeDocument/2006/extended-properties" xmlns:vt="http://schemas.openxmlformats.org/officeDocument/2006/docPropsVTypes">
  <Template>JC_PPT_Template</Template>
  <TotalTime>1218</TotalTime>
  <Words>90</Words>
  <Application>Microsoft Office PowerPoint</Application>
  <PresentationFormat>On-screen Show (4:3)</PresentationFormat>
  <Paragraphs>29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JC_PPT_Template</vt:lpstr>
      <vt:lpstr>Chiller – Free Cooling (Waterside Economizer)</vt:lpstr>
      <vt:lpstr>Chiller – Free Cooling (Waterside Economizer)</vt:lpstr>
      <vt:lpstr>Chiller – Free Cooling (Waterside Economizer)</vt:lpstr>
      <vt:lpstr>Chiller – Free Cooling (Waterside Economizer)</vt:lpstr>
    </vt:vector>
  </TitlesOfParts>
  <Company>Johnson Controls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BEST-NCH Commercial Systems Training</dc:title>
  <dc:creator>csparbn</dc:creator>
  <cp:lastModifiedBy>Jennifer Heitzenrater</cp:lastModifiedBy>
  <cp:revision>107</cp:revision>
  <dcterms:created xsi:type="dcterms:W3CDTF">2013-08-01T13:35:14Z</dcterms:created>
  <dcterms:modified xsi:type="dcterms:W3CDTF">2013-12-18T16:43:51Z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0x010100F6BBF216A5767648AC752F36B49F4A54</vt:lpwstr>
  </property>
</Properties>
</file>