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7" r:id="rId2"/>
    <p:sldId id="275" r:id="rId3"/>
    <p:sldId id="30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0" autoAdjust="0"/>
    <p:restoredTop sz="81714" autoAdjust="0"/>
  </p:normalViewPr>
  <p:slideViewPr>
    <p:cSldViewPr>
      <p:cViewPr>
        <p:scale>
          <a:sx n="80" d="100"/>
          <a:sy n="80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EA389-623D-4330-B13E-CB4A55995C7C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B60E6-3934-424B-B621-5642514A6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7CDBF7-53F2-45BA-BDD2-808D321559E2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EDAB1D-D2A7-41E3-8440-126A14A618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211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DAB1D-D2A7-41E3-8440-126A14A618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baseline="0" dirty="0" smtClean="0"/>
              <a:t>JENNIFER:</a:t>
            </a:r>
            <a:r>
              <a:rPr lang="en-US" b="0" u="none" baseline="0" dirty="0" smtClean="0"/>
              <a:t> Speak to slide</a:t>
            </a:r>
            <a:r>
              <a:rPr lang="en-US" dirty="0" smtClean="0"/>
              <a:t>,</a:t>
            </a:r>
            <a:r>
              <a:rPr lang="en-US" baseline="0" dirty="0" smtClean="0"/>
              <a:t> invite </a:t>
            </a:r>
            <a:r>
              <a:rPr lang="en-US" dirty="0" smtClean="0"/>
              <a:t>Chris to explain warranty as part</a:t>
            </a:r>
            <a:r>
              <a:rPr lang="en-US" baseline="0" dirty="0" smtClean="0"/>
              <a:t> of this slide as well as how they can work easily with the factory.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DAB1D-D2A7-41E3-8440-126A14A618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95726"/>
            <a:ext cx="7772400" cy="1362075"/>
          </a:xfrm>
        </p:spPr>
        <p:txBody>
          <a:bodyPr/>
          <a:lstStyle>
            <a:lvl1pPr algn="ctr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JCI_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066800"/>
            <a:ext cx="5017008" cy="27736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left pictur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83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right pictur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117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333375"/>
            <a:ext cx="69834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title of your presentation</a:t>
            </a:r>
            <a:br>
              <a:rPr lang="de-DE" dirty="0"/>
            </a:br>
            <a:r>
              <a:rPr lang="de-DE" dirty="0"/>
              <a:t>(two rows maximum)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268414"/>
            <a:ext cx="8207375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teaser text (first level)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1" y="6416676"/>
            <a:ext cx="6696075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8314" y="6416676"/>
            <a:ext cx="2159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7" descr="JCI_logo_small"/>
          <p:cNvPicPr>
            <a:picLocks noChangeAspect="1" noChangeArrowheads="1"/>
          </p:cNvPicPr>
          <p:nvPr/>
        </p:nvPicPr>
        <p:blipFill>
          <a:blip r:embed="rId6" cstate="print"/>
          <a:srcRect b="9802"/>
          <a:stretch>
            <a:fillRect/>
          </a:stretch>
        </p:blipFill>
        <p:spPr bwMode="auto">
          <a:xfrm>
            <a:off x="7469189" y="6116638"/>
            <a:ext cx="1352551" cy="673100"/>
          </a:xfrm>
          <a:prstGeom prst="rect">
            <a:avLst/>
          </a:prstGeom>
          <a:noFill/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468314" y="6092825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68314" y="1052513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wipe dir="r"/>
  </p:transition>
  <p:hf hdr="0" ftr="0" dt="0"/>
  <p:txStyles>
    <p:titleStyle>
      <a:lvl1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2pPr>
      <a:lvl3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3pPr>
      <a:lvl4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4pPr>
      <a:lvl5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5pPr>
      <a:lvl6pPr marL="4572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6pPr>
      <a:lvl7pPr marL="9144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7pPr>
      <a:lvl8pPr marL="1371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8pPr>
      <a:lvl9pPr marL="1828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5113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2pPr>
      <a:lvl3pPr marL="496888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3pPr>
      <a:lvl4pPr marL="714375" indent="-2159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4pPr>
      <a:lvl5pPr marL="9350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5pPr>
      <a:lvl6pPr marL="13922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6pPr>
      <a:lvl7pPr marL="18494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7pPr>
      <a:lvl8pPr marL="23066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8pPr>
      <a:lvl9pPr marL="27638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beggs@fisenusa.com" TargetMode="External"/><Relationship Id="rId2" Type="http://schemas.openxmlformats.org/officeDocument/2006/relationships/hyperlink" Target="mailto:adonovan@fisenusa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://www.fisenusa.com/" TargetMode="Externa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5800" y="1066800"/>
            <a:ext cx="2107709" cy="2602162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0" y="2819400"/>
            <a:ext cx="4724400" cy="914400"/>
          </a:xfrm>
          <a:prstGeom prst="cloud">
            <a:avLst/>
          </a:prstGeom>
          <a:solidFill>
            <a:srgbClr val="FFFF00">
              <a:alpha val="33000"/>
            </a:srgbClr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4" y="333375"/>
            <a:ext cx="8218486" cy="647700"/>
          </a:xfrm>
        </p:spPr>
        <p:txBody>
          <a:bodyPr/>
          <a:lstStyle/>
          <a:p>
            <a:r>
              <a:rPr lang="en-US" dirty="0" err="1" smtClean="0"/>
              <a:t>Fisen</a:t>
            </a:r>
            <a:r>
              <a:rPr lang="en-US" dirty="0" smtClean="0"/>
              <a:t> – How to Engage Them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Johnson Controls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B62E79-44A6-6044-956A-E40D50341462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1066800"/>
            <a:ext cx="50292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Call or Email with an Opportunity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Email Pertinent Plans and Specs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Email UST .doc </a:t>
            </a:r>
            <a:r>
              <a:rPr lang="en-US" sz="1400" dirty="0" err="1" smtClean="0"/>
              <a:t>perf</a:t>
            </a:r>
            <a:r>
              <a:rPr lang="en-US" sz="1400" dirty="0" smtClean="0"/>
              <a:t>. file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Email YW File (</a:t>
            </a:r>
            <a:r>
              <a:rPr lang="en-US" sz="1400" dirty="0" err="1" smtClean="0"/>
              <a:t>Fisen</a:t>
            </a:r>
            <a:r>
              <a:rPr lang="en-US" sz="1400" dirty="0" smtClean="0"/>
              <a:t> has full </a:t>
            </a:r>
            <a:r>
              <a:rPr lang="en-US" sz="1400" dirty="0"/>
              <a:t>v</a:t>
            </a:r>
            <a:r>
              <a:rPr lang="en-US" sz="1400" dirty="0" smtClean="0"/>
              <a:t>ersion)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endParaRPr lang="en-US" sz="1400" dirty="0" smtClean="0"/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endParaRPr lang="en-US" sz="1400" dirty="0" smtClean="0"/>
          </a:p>
          <a:p>
            <a:r>
              <a:rPr lang="en-US" i="1" dirty="0" smtClean="0"/>
              <a:t>Basis of Design is THE BEST Opportunity</a:t>
            </a:r>
          </a:p>
          <a:p>
            <a:r>
              <a:rPr lang="en-US" i="1" dirty="0" smtClean="0"/>
              <a:t> 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Strategic selling, differentiate offering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/>
              <a:t>Elevate products to eliminate traditional </a:t>
            </a:r>
            <a:r>
              <a:rPr lang="en-US" sz="1400" dirty="0" smtClean="0"/>
              <a:t>competition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err="1" smtClean="0"/>
              <a:t>Fisen</a:t>
            </a:r>
            <a:r>
              <a:rPr lang="en-US" sz="1400" dirty="0" smtClean="0"/>
              <a:t> can help educate you on the custom solution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Pre-Submittals with drawings and performance 	for 	engineer’s </a:t>
            </a:r>
            <a:r>
              <a:rPr lang="en-US" sz="1400" dirty="0"/>
              <a:t>s</a:t>
            </a:r>
            <a:r>
              <a:rPr lang="en-US" sz="1400" dirty="0" smtClean="0"/>
              <a:t>chedule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1 to 2 day turnaround. Time is of the essence, </a:t>
            </a:r>
            <a:r>
              <a:rPr lang="en-US" sz="1400" dirty="0" err="1" smtClean="0"/>
              <a:t>Fisen</a:t>
            </a:r>
            <a:r>
              <a:rPr lang="en-US" sz="1400" dirty="0" smtClean="0"/>
              <a:t>	we 	understands that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9400" y="1124865"/>
            <a:ext cx="2373034" cy="25216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93101" y="4048196"/>
            <a:ext cx="2217299" cy="18192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2800" y="3974253"/>
            <a:ext cx="1676400" cy="204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20544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Fisen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4953000"/>
            <a:ext cx="1828800" cy="803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4" y="228600"/>
            <a:ext cx="8142286" cy="647700"/>
          </a:xfrm>
        </p:spPr>
        <p:txBody>
          <a:bodyPr/>
          <a:lstStyle/>
          <a:p>
            <a:r>
              <a:rPr lang="en-US" dirty="0" err="1" smtClean="0"/>
              <a:t>Fisen</a:t>
            </a:r>
            <a:r>
              <a:rPr lang="en-US" dirty="0" smtClean="0"/>
              <a:t>/Johnson Controls Partnership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Johnson Controls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B62E79-44A6-6044-956A-E40D50341462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219200"/>
            <a:ext cx="80772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 smtClean="0"/>
              <a:t>Expanding the capabilities of our factory with a factory authorized partner.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A partnership means: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Easy exchange of information with the factory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Warranty remains intact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Run test all equipment prior to shipment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err="1" smtClean="0"/>
              <a:t>Fisen</a:t>
            </a:r>
            <a:r>
              <a:rPr lang="en-US" sz="1400" dirty="0" smtClean="0"/>
              <a:t> ONLY works with Johnson Controls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Know the equipment inside and out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Motivated to help you strategically sell more Johnson Controls product by getting BOD </a:t>
            </a:r>
          </a:p>
          <a:p>
            <a:pPr marL="171450" lvl="2" indent="171450">
              <a:lnSpc>
                <a:spcPct val="150000"/>
              </a:lnSpc>
              <a:tabLst>
                <a:tab pos="341313" algn="l"/>
              </a:tabLst>
            </a:pPr>
            <a:r>
              <a:rPr lang="en-US" sz="1400" dirty="0" smtClean="0"/>
              <a:t>and modifying your base equipment to compete in the custom market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Elevate </a:t>
            </a:r>
            <a:r>
              <a:rPr lang="en-US" sz="1400" dirty="0"/>
              <a:t>the product offering for better margins and higher success </a:t>
            </a:r>
            <a:r>
              <a:rPr lang="en-US" sz="1400" dirty="0" smtClean="0"/>
              <a:t>rates</a:t>
            </a:r>
            <a:endParaRPr lang="en-US" sz="1400" dirty="0"/>
          </a:p>
          <a:p>
            <a:pPr lvl="1">
              <a:lnSpc>
                <a:spcPct val="150000"/>
              </a:lnSpc>
            </a:pPr>
            <a:endParaRPr lang="en-US" sz="1400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4724400"/>
            <a:ext cx="176695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36091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4" y="228600"/>
            <a:ext cx="8142286" cy="647700"/>
          </a:xfrm>
        </p:spPr>
        <p:txBody>
          <a:bodyPr/>
          <a:lstStyle/>
          <a:p>
            <a:r>
              <a:rPr lang="en-US" sz="2000" i="1" dirty="0" smtClean="0"/>
              <a:t>Expanding the capabilities of our factory… </a:t>
            </a:r>
            <a:br>
              <a:rPr lang="en-US" sz="2000" i="1" dirty="0" smtClean="0"/>
            </a:b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Johnson Controls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B62E79-44A6-6044-956A-E40D50341462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8077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Who to contact:</a:t>
            </a:r>
          </a:p>
          <a:p>
            <a:pPr>
              <a:lnSpc>
                <a:spcPct val="150000"/>
              </a:lnSpc>
            </a:pPr>
            <a:r>
              <a:rPr lang="en-US" sz="2000" b="1" i="1" dirty="0" smtClean="0"/>
              <a:t>Johnson Controls Offices Contact:</a:t>
            </a:r>
            <a:endParaRPr lang="en-US" sz="2000" dirty="0" smtClean="0"/>
          </a:p>
          <a:p>
            <a:r>
              <a:rPr lang="en-US" dirty="0" smtClean="0"/>
              <a:t> </a:t>
            </a:r>
            <a:r>
              <a:rPr lang="en-US" sz="1400" b="1" dirty="0" smtClean="0"/>
              <a:t>Adam Donovan - </a:t>
            </a:r>
            <a:r>
              <a:rPr lang="en-US" sz="1400" i="1" dirty="0" smtClean="0">
                <a:solidFill>
                  <a:schemeClr val="tx2"/>
                </a:solidFill>
                <a:hlinkClick r:id="rId2"/>
              </a:rPr>
              <a:t>adonovan@fisenusa.com</a:t>
            </a:r>
            <a:endParaRPr lang="en-US" sz="1400" i="1" dirty="0" smtClean="0">
              <a:solidFill>
                <a:schemeClr val="tx2"/>
              </a:solidFill>
            </a:endParaRP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Office: 	(616) 698-7279  x201</a:t>
            </a: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Cell: 	(616) 401-4690</a:t>
            </a:r>
          </a:p>
          <a:p>
            <a:endParaRPr lang="en-US" i="1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i="1" dirty="0" smtClean="0"/>
              <a:t>Johnson Controls Agents Contact:</a:t>
            </a:r>
            <a:endParaRPr lang="en-US" sz="2000" dirty="0" smtClean="0"/>
          </a:p>
          <a:p>
            <a:r>
              <a:rPr lang="en-US" sz="1400" b="1" dirty="0" smtClean="0"/>
              <a:t>Chris </a:t>
            </a:r>
            <a:r>
              <a:rPr lang="en-US" sz="1400" b="1" dirty="0" err="1" smtClean="0"/>
              <a:t>Beggs</a:t>
            </a:r>
            <a:r>
              <a:rPr lang="en-US" sz="1400" dirty="0" smtClean="0"/>
              <a:t> - </a:t>
            </a:r>
            <a:r>
              <a:rPr lang="en-US" sz="1400" i="1" dirty="0" smtClean="0">
                <a:solidFill>
                  <a:schemeClr val="tx2"/>
                </a:solidFill>
                <a:hlinkClick r:id="rId3"/>
              </a:rPr>
              <a:t>cbeggs@fisenusa.com</a:t>
            </a:r>
            <a:endParaRPr lang="en-US" sz="1400" i="1" dirty="0" smtClean="0">
              <a:solidFill>
                <a:schemeClr val="tx2"/>
              </a:solidFill>
            </a:endParaRP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Office: 	(616) 698-7279  x107</a:t>
            </a: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Cell: 	(616) 291-5170</a:t>
            </a:r>
          </a:p>
          <a:p>
            <a:pPr>
              <a:tabLst>
                <a:tab pos="796925" algn="l"/>
              </a:tabLst>
            </a:pPr>
            <a:endParaRPr lang="en-US" sz="1400" i="1" dirty="0" smtClean="0">
              <a:solidFill>
                <a:schemeClr val="tx2"/>
              </a:solidFill>
            </a:endParaRPr>
          </a:p>
          <a:p>
            <a:pPr lvl="1">
              <a:lnSpc>
                <a:spcPct val="150000"/>
              </a:lnSpc>
            </a:pPr>
            <a:endParaRPr lang="en-US" sz="1400" dirty="0" smtClean="0"/>
          </a:p>
        </p:txBody>
      </p:sp>
      <p:pic>
        <p:nvPicPr>
          <p:cNvPr id="7" name="Picture 6" descr="Fisen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8800" y="1905000"/>
            <a:ext cx="2716535" cy="11940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57800" y="33528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84263" algn="l"/>
              </a:tabLst>
            </a:pPr>
            <a:r>
              <a:rPr lang="en-US" dirty="0" smtClean="0"/>
              <a:t>Website: 	</a:t>
            </a:r>
            <a:r>
              <a:rPr lang="en-US" dirty="0" smtClean="0">
                <a:hlinkClick r:id="rId5"/>
              </a:rPr>
              <a:t>www.fisenusa.com</a:t>
            </a:r>
            <a:endParaRPr lang="en-US" dirty="0" smtClean="0"/>
          </a:p>
          <a:p>
            <a:pPr>
              <a:tabLst>
                <a:tab pos="1084263" algn="l"/>
              </a:tabLst>
            </a:pPr>
            <a:r>
              <a:rPr lang="en-US" dirty="0" smtClean="0"/>
              <a:t>Phone: 	616-698-7279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8954" y="4038600"/>
            <a:ext cx="2540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36091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C_PPT_Template">
  <a:themeElements>
    <a:clrScheme name="JC_PPT_Template 1">
      <a:dk1>
        <a:srgbClr val="000000"/>
      </a:dk1>
      <a:lt1>
        <a:srgbClr val="FFFFFF"/>
      </a:lt1>
      <a:dk2>
        <a:srgbClr val="08338F"/>
      </a:dk2>
      <a:lt2>
        <a:srgbClr val="878785"/>
      </a:lt2>
      <a:accent1>
        <a:srgbClr val="7DBA00"/>
      </a:accent1>
      <a:accent2>
        <a:srgbClr val="00B8E0"/>
      </a:accent2>
      <a:accent3>
        <a:srgbClr val="FFFFFF"/>
      </a:accent3>
      <a:accent4>
        <a:srgbClr val="000000"/>
      </a:accent4>
      <a:accent5>
        <a:srgbClr val="BFD9AA"/>
      </a:accent5>
      <a:accent6>
        <a:srgbClr val="00A6CB"/>
      </a:accent6>
      <a:hlink>
        <a:srgbClr val="DE3B21"/>
      </a:hlink>
      <a:folHlink>
        <a:srgbClr val="F7B512"/>
      </a:folHlink>
    </a:clrScheme>
    <a:fontScheme name="JC_PP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JC_PPT_Template 1">
        <a:dk1>
          <a:srgbClr val="000000"/>
        </a:dk1>
        <a:lt1>
          <a:srgbClr val="FFFFFF"/>
        </a:lt1>
        <a:dk2>
          <a:srgbClr val="08338F"/>
        </a:dk2>
        <a:lt2>
          <a:srgbClr val="878785"/>
        </a:lt2>
        <a:accent1>
          <a:srgbClr val="7DBA00"/>
        </a:accent1>
        <a:accent2>
          <a:srgbClr val="00B8E0"/>
        </a:accent2>
        <a:accent3>
          <a:srgbClr val="FFFFFF"/>
        </a:accent3>
        <a:accent4>
          <a:srgbClr val="000000"/>
        </a:accent4>
        <a:accent5>
          <a:srgbClr val="BFD9AA"/>
        </a:accent5>
        <a:accent6>
          <a:srgbClr val="00A6CB"/>
        </a:accent6>
        <a:hlink>
          <a:srgbClr val="DE3B21"/>
        </a:hlink>
        <a:folHlink>
          <a:srgbClr val="F7B5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BBF216A5767648AC752F36B49F4A54" ma:contentTypeVersion="1" ma:contentTypeDescription="Create a new document." ma:contentTypeScope="" ma:versionID="83396af735cd905edfe569f34a9bcce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292e01370a06b57d65de8bf0b9532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1283025-930D-46E4-9810-67C46696E018}"/>
</file>

<file path=customXml/itemProps2.xml><?xml version="1.0" encoding="utf-8"?>
<ds:datastoreItem xmlns:ds="http://schemas.openxmlformats.org/officeDocument/2006/customXml" ds:itemID="{D0491F5C-2431-45D9-9064-2E1BE82F7769}"/>
</file>

<file path=customXml/itemProps3.xml><?xml version="1.0" encoding="utf-8"?>
<ds:datastoreItem xmlns:ds="http://schemas.openxmlformats.org/officeDocument/2006/customXml" ds:itemID="{53738A97-8023-41C3-A50A-6B3C9FE83BD7}"/>
</file>

<file path=docProps/app.xml><?xml version="1.0" encoding="utf-8"?>
<Properties xmlns="http://schemas.openxmlformats.org/officeDocument/2006/extended-properties" xmlns:vt="http://schemas.openxmlformats.org/officeDocument/2006/docPropsVTypes">
  <TotalTime>6993</TotalTime>
  <Words>213</Words>
  <Application>Microsoft Office PowerPoint</Application>
  <PresentationFormat>On-screen Show (4:3)</PresentationFormat>
  <Paragraphs>47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JC_PPT_Template</vt:lpstr>
      <vt:lpstr>Fisen – How to Engage Them  </vt:lpstr>
      <vt:lpstr>Fisen/Johnson Controls Partnership </vt:lpstr>
      <vt:lpstr>Expanding the capabilities of our factory…  </vt:lpstr>
    </vt:vector>
  </TitlesOfParts>
  <Company>Johnson Controls,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 Phase 1 Key Accomplishments</dc:title>
  <dc:creator>Bruce Craver</dc:creator>
  <cp:lastModifiedBy>Jennifer Heitzenrater</cp:lastModifiedBy>
  <cp:revision>546</cp:revision>
  <dcterms:created xsi:type="dcterms:W3CDTF">2012-11-07T20:41:31Z</dcterms:created>
  <dcterms:modified xsi:type="dcterms:W3CDTF">2013-12-23T19:27:34Z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0x010100F6BBF216A5767648AC752F36B49F4A54</vt:lpwstr>
  </property>
</Properties>
</file>