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05" r:id="rId4"/>
  </p:sldMasterIdLst>
  <p:notesMasterIdLst>
    <p:notesMasterId r:id="rId22"/>
  </p:notesMasterIdLst>
  <p:handoutMasterIdLst>
    <p:handoutMasterId r:id="rId23"/>
  </p:handoutMasterIdLst>
  <p:sldIdLst>
    <p:sldId id="333" r:id="rId5"/>
    <p:sldId id="351" r:id="rId6"/>
    <p:sldId id="370" r:id="rId7"/>
    <p:sldId id="353" r:id="rId8"/>
    <p:sldId id="354" r:id="rId9"/>
    <p:sldId id="362" r:id="rId10"/>
    <p:sldId id="352" r:id="rId11"/>
    <p:sldId id="360" r:id="rId12"/>
    <p:sldId id="361" r:id="rId13"/>
    <p:sldId id="363" r:id="rId14"/>
    <p:sldId id="355" r:id="rId15"/>
    <p:sldId id="365" r:id="rId16"/>
    <p:sldId id="366" r:id="rId17"/>
    <p:sldId id="356" r:id="rId18"/>
    <p:sldId id="369" r:id="rId19"/>
    <p:sldId id="371" r:id="rId20"/>
    <p:sldId id="368" r:id="rId21"/>
  </p:sldIdLst>
  <p:sldSz cx="9144000" cy="6858000" type="screen4x3"/>
  <p:notesSz cx="9296400" cy="7010400"/>
  <p:custDataLst>
    <p:tags r:id="rId2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2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38F"/>
    <a:srgbClr val="C5C5C5"/>
    <a:srgbClr val="ABABAB"/>
    <a:srgbClr val="969696"/>
    <a:srgbClr val="C0C0C0"/>
    <a:srgbClr val="7DBA00"/>
    <a:srgbClr val="878785"/>
    <a:srgbClr val="DE3B21"/>
    <a:srgbClr val="00B8E0"/>
    <a:srgbClr val="852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702" autoAdjust="0"/>
    <p:restoredTop sz="78242" autoAdjust="0"/>
  </p:normalViewPr>
  <p:slideViewPr>
    <p:cSldViewPr showGuides="1">
      <p:cViewPr>
        <p:scale>
          <a:sx n="70" d="100"/>
          <a:sy n="70" d="100"/>
        </p:scale>
        <p:origin x="2526" y="510"/>
      </p:cViewPr>
      <p:guideLst>
        <p:guide orient="horz" pos="4227"/>
        <p:guide pos="2880"/>
      </p:guideLst>
    </p:cSldViewPr>
  </p:slideViewPr>
  <p:outlineViewPr>
    <p:cViewPr>
      <p:scale>
        <a:sx n="33" d="100"/>
        <a:sy n="33" d="100"/>
      </p:scale>
      <p:origin x="0" y="-50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1086"/>
    </p:cViewPr>
  </p:sorterViewPr>
  <p:notesViewPr>
    <p:cSldViewPr showGuides="1">
      <p:cViewPr>
        <p:scale>
          <a:sx n="100" d="100"/>
          <a:sy n="100" d="100"/>
        </p:scale>
        <p:origin x="1824" y="-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453" cy="3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4776" y="0"/>
            <a:ext cx="4029453" cy="3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367"/>
            <a:ext cx="402945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Footer - Use 'Insert &gt;Header &amp; Footer' to modify this text and ‘Apply to all’</a:t>
            </a:r>
            <a:endParaRPr lang="de-DE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4776" y="6658367"/>
            <a:ext cx="4029453" cy="3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DDC178-408E-43EE-BF8A-7CB72437D5D5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57654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23850" y="162370"/>
            <a:ext cx="4410521" cy="31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935159" y="162371"/>
            <a:ext cx="4029453" cy="310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23851" y="620712"/>
            <a:ext cx="441052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Indent level 0 (Use for headings)</a:t>
            </a:r>
          </a:p>
          <a:p>
            <a:pPr lvl="1"/>
            <a:r>
              <a:rPr lang="de-DE" noProof="0" dirty="0" smtClean="0"/>
              <a:t>Indent Level 1 (Use for paragraph text)</a:t>
            </a:r>
          </a:p>
          <a:p>
            <a:pPr lvl="2"/>
            <a:r>
              <a:rPr lang="de-DE" noProof="0" dirty="0" smtClean="0"/>
              <a:t>Indent Level 2 (First level bullets)</a:t>
            </a:r>
          </a:p>
          <a:p>
            <a:pPr lvl="3"/>
            <a:r>
              <a:rPr lang="de-DE" noProof="0" dirty="0" smtClean="0"/>
              <a:t>Indent Level 3 (Second level bullets)</a:t>
            </a:r>
          </a:p>
          <a:p>
            <a:pPr lvl="4"/>
            <a:r>
              <a:rPr lang="de-DE" noProof="0" dirty="0" smtClean="0"/>
              <a:t>Indent Level 4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639763" y="65928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rgbClr val="000000"/>
                </a:solidFill>
                <a:cs typeface="+mn-cs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Picture 9" descr="JCI_RGB.em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87" y="6427491"/>
            <a:ext cx="811925" cy="35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1532062" y="65430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020556" y="3782235"/>
            <a:ext cx="51777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smtClean="0">
                <a:solidFill>
                  <a:schemeClr val="bg2"/>
                </a:solidFill>
              </a:rPr>
              <a:t>Notes:</a:t>
            </a:r>
            <a:endParaRPr lang="en-GB" sz="1400">
              <a:solidFill>
                <a:schemeClr val="bg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5"/>
          </p:nvPr>
        </p:nvSpPr>
        <p:spPr>
          <a:xfrm>
            <a:off x="232468" y="6534817"/>
            <a:ext cx="335164" cy="19551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/>
            </a:lvl1pPr>
          </a:lstStyle>
          <a:p>
            <a:fld id="{90D93DA3-2A01-4D17-B1E9-D362EE71B141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03800" y="697417"/>
            <a:ext cx="3960812" cy="297160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57186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ts val="0"/>
      </a:spcBef>
      <a:spcAft>
        <a:spcPts val="600"/>
      </a:spcAft>
      <a:defRPr sz="1600" kern="1200" baseline="0">
        <a:solidFill>
          <a:schemeClr val="tx2"/>
        </a:solidFill>
        <a:latin typeface="Arial" charset="0"/>
        <a:ea typeface="+mn-ea"/>
        <a:cs typeface="+mn-cs"/>
      </a:defRPr>
    </a:lvl1pPr>
    <a:lvl2pPr marL="0" indent="0" algn="l" rtl="0" eaLnBrk="0" fontAlgn="base" hangingPunct="0">
      <a:lnSpc>
        <a:spcPct val="110000"/>
      </a:lnSpc>
      <a:spcBef>
        <a:spcPts val="0"/>
      </a:spcBef>
      <a:spcAft>
        <a:spcPts val="600"/>
      </a:spcAft>
      <a:buFontTx/>
      <a:buNone/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179388" indent="-179388" algn="l" rtl="0" eaLnBrk="0" fontAlgn="base" hangingPunct="0">
      <a:lnSpc>
        <a:spcPct val="110000"/>
      </a:lnSpc>
      <a:spcBef>
        <a:spcPts val="0"/>
      </a:spcBef>
      <a:spcAft>
        <a:spcPct val="0"/>
      </a:spcAft>
      <a:buFont typeface="Wingdings" panose="05000000000000000000" pitchFamily="2" charset="2"/>
      <a:buChar char="n"/>
      <a:defRPr sz="1100" kern="1200" baseline="0">
        <a:solidFill>
          <a:schemeClr val="tx1"/>
        </a:solidFill>
        <a:latin typeface="Arial" charset="0"/>
        <a:ea typeface="+mn-ea"/>
        <a:cs typeface="+mn-cs"/>
      </a:defRPr>
    </a:lvl3pPr>
    <a:lvl4pPr marL="358775" indent="-179388" algn="l" rtl="0" eaLnBrk="0" fontAlgn="base" hangingPunct="0">
      <a:lnSpc>
        <a:spcPct val="110000"/>
      </a:lnSpc>
      <a:spcBef>
        <a:spcPts val="0"/>
      </a:spcBef>
      <a:spcAft>
        <a:spcPct val="0"/>
      </a:spcAft>
      <a:buFont typeface="Wingdings" panose="05000000000000000000" pitchFamily="2" charset="2"/>
      <a:buChar char="n"/>
      <a:defRPr sz="1100" kern="1200" baseline="0">
        <a:solidFill>
          <a:schemeClr val="tx1"/>
        </a:solidFill>
        <a:latin typeface="Arial" charset="0"/>
        <a:ea typeface="+mn-ea"/>
        <a:cs typeface="+mn-cs"/>
      </a:defRPr>
    </a:lvl4pPr>
    <a:lvl5pPr marL="538163" indent="-179388" algn="l" rtl="0" eaLnBrk="0" fontAlgn="base" hangingPunct="0">
      <a:lnSpc>
        <a:spcPct val="110000"/>
      </a:lnSpc>
      <a:spcBef>
        <a:spcPts val="0"/>
      </a:spcBef>
      <a:spcAft>
        <a:spcPct val="0"/>
      </a:spcAft>
      <a:buFont typeface="Wingdings" panose="05000000000000000000" pitchFamily="2" charset="2"/>
      <a:buChar char="n"/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647" userDrawn="1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orient="horz" pos="4065" userDrawn="1">
          <p15:clr>
            <a:srgbClr val="F26B43"/>
          </p15:clr>
        </p15:guide>
        <p15:guide id="5" pos="3152" userDrawn="1">
          <p15:clr>
            <a:srgbClr val="F26B43"/>
          </p15:clr>
        </p15:guide>
        <p15:guide id="6" orient="horz" pos="4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Header - Use 'Insert &gt;Header &amp; Footer' to modify this text and ‘Apply to all’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Footer - Use 'Insert &gt;Header &amp; Footer' to modify this text and ‘Apply to all’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3DA3-2A01-4D17-B1E9-D362EE71B14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88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Typical</a:t>
            </a:r>
            <a:r>
              <a:rPr lang="en-US" baseline="0" dirty="0"/>
              <a:t> financial benefits of </a:t>
            </a:r>
            <a:r>
              <a:rPr lang="en-US" baseline="0" dirty="0" smtClean="0"/>
              <a:t>Eco-Advance technology.  </a:t>
            </a:r>
            <a:r>
              <a:rPr lang="en-US" baseline="0" dirty="0"/>
              <a:t>We have advanced tools to estimate the savings in a specific building in a specific location with specific billing rates.</a:t>
            </a:r>
          </a:p>
          <a:p>
            <a:endParaRPr lang="en-US" baseline="0" dirty="0"/>
          </a:p>
          <a:p>
            <a:r>
              <a:rPr lang="en-US" baseline="0" dirty="0"/>
              <a:t>Use tons/CFM of OA rule of thumb to illustrate downsizing capability</a:t>
            </a:r>
            <a:r>
              <a:rPr lang="en-US" baseline="0" dirty="0" smtClean="0"/>
              <a:t>.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~10% capacity reduction can be reasonably expected</a:t>
            </a:r>
            <a:r>
              <a:rPr lang="en-US" baseline="0" dirty="0" smtClean="0"/>
              <a:t>. (However must be careful of undersized HVAC system and reduced capacity to quickly condition space after evening / weekend shutdown periods)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18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WHICH</a:t>
            </a:r>
            <a:r>
              <a:rPr lang="en-US" b="1" baseline="0" dirty="0" smtClean="0"/>
              <a:t> OF THESE CASE STUDIES DO WE WANT TO INCLUDE? SOME OF THE PICS HAVE ENVERID LOGOS ON THE UNIT… SEE NEXT FEW SLIDES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440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HOW DO WE SHOW THAT POINTS CANNOT BE DOUBLE-DIPPED</a:t>
            </a:r>
            <a:r>
              <a:rPr lang="en-US" b="1" baseline="0" dirty="0" smtClean="0"/>
              <a:t> FOR GREEN CREDITS, ETC.?</a:t>
            </a:r>
            <a:endParaRPr lang="en-US" b="1" dirty="0" smtClean="0"/>
          </a:p>
          <a:p>
            <a:endParaRPr lang="en-US" dirty="0" smtClean="0"/>
          </a:p>
          <a:p>
            <a:r>
              <a:rPr lang="en-US" baseline="0" dirty="0" smtClean="0"/>
              <a:t>Eco-Advance </a:t>
            </a:r>
            <a:r>
              <a:rPr lang="en-US" baseline="0" dirty="0"/>
              <a:t>technology and methodology is fully compliant with ASHRAE 62.1-2013.</a:t>
            </a:r>
          </a:p>
          <a:p>
            <a:endParaRPr lang="en-US" baseline="0" dirty="0"/>
          </a:p>
          <a:p>
            <a:r>
              <a:rPr lang="en-US" baseline="0" dirty="0"/>
              <a:t>USGBC endorses a performance-based approach to IAQ – Pilot Credit launched and encouraged.  </a:t>
            </a:r>
          </a:p>
          <a:p>
            <a:endParaRPr lang="en-US" baseline="0" dirty="0"/>
          </a:p>
          <a:p>
            <a:r>
              <a:rPr lang="en-US" baseline="0" dirty="0"/>
              <a:t>We have already earned 9 LEED points on one project via this Pilot Credit (Alternate Compliance Path 68)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2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Describe</a:t>
            </a:r>
            <a:r>
              <a:rPr lang="en-US" baseline="0" dirty="0" smtClean="0"/>
              <a:t> </a:t>
            </a:r>
            <a:r>
              <a:rPr lang="en-US" baseline="0" dirty="0"/>
              <a:t>who enVerid is.</a:t>
            </a:r>
          </a:p>
          <a:p>
            <a:endParaRPr lang="en-US" baseline="0" dirty="0"/>
          </a:p>
          <a:p>
            <a:r>
              <a:rPr lang="en-US" baseline="0" dirty="0"/>
              <a:t>Creator/Inventor of advanced sorbent technology, molecular sensors, and </a:t>
            </a:r>
            <a:r>
              <a:rPr lang="en-US" baseline="0" dirty="0" smtClean="0"/>
              <a:t>cloud based controls software.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Large patent portfolio developed over the past 5 years</a:t>
            </a:r>
            <a:r>
              <a:rPr lang="en-US" baseline="0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New </a:t>
            </a:r>
            <a:r>
              <a:rPr lang="en-US" baseline="0" dirty="0" err="1" smtClean="0"/>
              <a:t>EcoAdvance</a:t>
            </a:r>
            <a:r>
              <a:rPr lang="en-US" baseline="0" dirty="0" smtClean="0"/>
              <a:t> technology has been widely recognized, inside the HVAC industry and out, as being highly innovative and having game-changing potential.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978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USE NEW GRAPHIC</a:t>
            </a:r>
            <a:r>
              <a:rPr lang="en-US" b="1" baseline="0" dirty="0" smtClean="0"/>
              <a:t> FROM SLIDE 11</a:t>
            </a:r>
          </a:p>
          <a:p>
            <a:endParaRPr lang="en-US" b="1" dirty="0" smtClean="0"/>
          </a:p>
          <a:p>
            <a:r>
              <a:rPr lang="en-US" dirty="0" smtClean="0"/>
              <a:t>Onboard</a:t>
            </a:r>
            <a:r>
              <a:rPr lang="en-US" baseline="0" dirty="0" smtClean="0"/>
              <a:t> </a:t>
            </a:r>
            <a:r>
              <a:rPr lang="en-US" baseline="0" dirty="0"/>
              <a:t>sensors monitor and report unit performance continuously.</a:t>
            </a:r>
          </a:p>
          <a:p>
            <a:endParaRPr lang="en-US" baseline="0" dirty="0"/>
          </a:p>
          <a:p>
            <a:r>
              <a:rPr lang="en-US" baseline="0" dirty="0"/>
              <a:t>Cloud-based self-learning software optimizes unit operation 24/7.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2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Commercial</a:t>
            </a:r>
            <a:r>
              <a:rPr lang="en-US" baseline="0" dirty="0"/>
              <a:t> buildings use a lot of energy ventilating for IAQ.  The assumption is that “dilution is the solution to pollution”.  However, even when effective, high ventilation rates require a tremendous amount of energy to pretreat OA, they drive up Peak Demand – when energy is most expensive, and it introduces outdoor pollutants into the building.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97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ground-breaking capability is entirely the result of leveraging advanced technology never before used in HVAC.  </a:t>
            </a:r>
          </a:p>
          <a:p>
            <a:endParaRPr lang="en-US" baseline="0" dirty="0"/>
          </a:p>
          <a:p>
            <a:r>
              <a:rPr lang="en-US" baseline="0" dirty="0"/>
              <a:t>Works in virtually any </a:t>
            </a:r>
            <a:r>
              <a:rPr lang="en-US" b="1" u="sng" baseline="0" dirty="0"/>
              <a:t>commercial</a:t>
            </a:r>
            <a:r>
              <a:rPr lang="en-US" baseline="0" dirty="0"/>
              <a:t> building.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4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NEW PICTURE – YORK</a:t>
            </a:r>
            <a:r>
              <a:rPr lang="en-US" b="1" baseline="0" dirty="0" smtClean="0"/>
              <a:t> MODEL</a:t>
            </a:r>
          </a:p>
          <a:p>
            <a:r>
              <a:rPr lang="en-US" b="1" baseline="0" dirty="0" smtClean="0"/>
              <a:t>REMOVE ROOFTOP INSTALLATION WORDING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/>
              <a:t>Smart”, self-contained module</a:t>
            </a:r>
            <a:r>
              <a:rPr lang="en-US" baseline="0" dirty="0"/>
              <a:t> that can easily bolted on to an existing system. </a:t>
            </a:r>
          </a:p>
          <a:p>
            <a:endParaRPr lang="en-US" baseline="0" dirty="0"/>
          </a:p>
          <a:p>
            <a:r>
              <a:rPr lang="en-US" baseline="0" dirty="0"/>
              <a:t>6 </a:t>
            </a:r>
            <a:r>
              <a:rPr lang="en-US" baseline="0" dirty="0" err="1"/>
              <a:t>ft</a:t>
            </a:r>
            <a:r>
              <a:rPr lang="en-US" baseline="0" dirty="0"/>
              <a:t> x 4 </a:t>
            </a:r>
            <a:r>
              <a:rPr lang="en-US" baseline="0" dirty="0" err="1"/>
              <a:t>ft</a:t>
            </a:r>
            <a:r>
              <a:rPr lang="en-US" baseline="0" dirty="0"/>
              <a:t> x 2 </a:t>
            </a:r>
            <a:r>
              <a:rPr lang="en-US" baseline="0" dirty="0" err="1"/>
              <a:t>ft</a:t>
            </a:r>
            <a:r>
              <a:rPr lang="en-US" baseline="0" dirty="0"/>
              <a:t> – operational weight ~400 </a:t>
            </a:r>
            <a:r>
              <a:rPr lang="en-US" baseline="0" dirty="0" err="1"/>
              <a:t>lbs</a:t>
            </a:r>
            <a:r>
              <a:rPr lang="en-US" baseline="0" dirty="0"/>
              <a:t> </a:t>
            </a:r>
          </a:p>
          <a:p>
            <a:endParaRPr lang="en-US" baseline="0" dirty="0"/>
          </a:p>
          <a:p>
            <a:r>
              <a:rPr lang="en-US" baseline="0" dirty="0"/>
              <a:t>If HLR fails: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Goes back to normal operation in a retrofit scenario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No different/worse than DOAS failing in a new construction </a:t>
            </a:r>
            <a:r>
              <a:rPr lang="en-US" baseline="0" dirty="0" smtClean="0"/>
              <a:t>scenario (However must be careful of undersized HVAC system and reduced capacity to quickly condition space after evening / weekend shutdown periods)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774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MAY WANT TO RELABLE IN/OUT</a:t>
            </a:r>
          </a:p>
          <a:p>
            <a:r>
              <a:rPr lang="en-US" b="1" dirty="0" smtClean="0"/>
              <a:t>DRAW</a:t>
            </a:r>
            <a:r>
              <a:rPr lang="en-US" b="1" baseline="0" dirty="0" smtClean="0"/>
              <a:t> A PATH FOR GREEN AND YELLOW</a:t>
            </a:r>
          </a:p>
          <a:p>
            <a:endParaRPr lang="en-US" b="1" baseline="0" dirty="0" smtClean="0"/>
          </a:p>
          <a:p>
            <a:r>
              <a:rPr lang="en-US" b="1" baseline="0" dirty="0" smtClean="0"/>
              <a:t>REGEN IS ABOUT 1000 CFM PER CYCLE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7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HLR approach – By</a:t>
            </a:r>
            <a:r>
              <a:rPr lang="en-US" baseline="0" dirty="0"/>
              <a:t> cleaning (catch &amp; release) and recycling the indoor air, we dramatically reduce energy consumption.  In doing so, we can actually IMPROVE IAQ.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20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Speaks to the indoor air treatment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latin typeface="Calibri Light" panose="020F0302020204030204" pitchFamily="34" charset="0"/>
              </a:rPr>
              <a:t>Material science breakthroughs </a:t>
            </a:r>
            <a:r>
              <a:rPr lang="en-US" dirty="0">
                <a:latin typeface="Calibri Light" panose="020F0302020204030204" pitchFamily="34" charset="0"/>
              </a:rPr>
              <a:t>applied to indoor air treatment for the first time.  The sorbents</a:t>
            </a:r>
            <a:r>
              <a:rPr lang="en-US" baseline="0" dirty="0">
                <a:latin typeface="Calibri Light" panose="020F0302020204030204" pitchFamily="34" charset="0"/>
              </a:rPr>
              <a:t> are entirely non toxic, create no byproducts, and have no special disposal requirements. </a:t>
            </a:r>
            <a:endParaRPr lang="en-US" dirty="0">
              <a:latin typeface="Calibri Light" panose="020F03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 Light" panose="020F03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 Light" panose="020F0302020204030204" pitchFamily="34" charset="0"/>
              </a:rPr>
              <a:t>Sorbents</a:t>
            </a:r>
            <a:r>
              <a:rPr lang="en-US" baseline="0" dirty="0">
                <a:latin typeface="Calibri Light" panose="020F0302020204030204" pitchFamily="34" charset="0"/>
              </a:rPr>
              <a:t> are amine-based (not carbon), and have been engineered to “self-clean” at relatively low temperatures (~120 </a:t>
            </a:r>
            <a:r>
              <a:rPr lang="en-US" baseline="0" dirty="0" err="1">
                <a:latin typeface="Calibri Light" panose="020F0302020204030204" pitchFamily="34" charset="0"/>
              </a:rPr>
              <a:t>deg</a:t>
            </a:r>
            <a:r>
              <a:rPr lang="en-US" baseline="0" dirty="0">
                <a:latin typeface="Calibri Light" panose="020F0302020204030204" pitchFamily="34" charset="0"/>
              </a:rPr>
              <a:t> F).  In other sorbent applications such as submarines and spacecraft, sorbents had to be heated to many 100’s of </a:t>
            </a:r>
            <a:r>
              <a:rPr lang="en-US" baseline="0" dirty="0" err="1">
                <a:latin typeface="Calibri Light" panose="020F0302020204030204" pitchFamily="34" charset="0"/>
              </a:rPr>
              <a:t>deg</a:t>
            </a:r>
            <a:r>
              <a:rPr lang="en-US" baseline="0" dirty="0">
                <a:latin typeface="Calibri Light" panose="020F0302020204030204" pitchFamily="34" charset="0"/>
              </a:rPr>
              <a:t> F in order to “purge”.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Calibri Light" panose="020F03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Calibri Light" panose="020F0302020204030204" pitchFamily="34" charset="0"/>
              </a:rPr>
              <a:t>The sorbents feature selective chemistry, which removes 250+ VOCs along with CO</a:t>
            </a:r>
            <a:r>
              <a:rPr lang="en-US" baseline="-25000" dirty="0">
                <a:latin typeface="Calibri Light" panose="020F0302020204030204" pitchFamily="34" charset="0"/>
              </a:rPr>
              <a:t>2</a:t>
            </a:r>
            <a:r>
              <a:rPr lang="en-US" baseline="0" dirty="0">
                <a:latin typeface="Calibri Light" panose="020F0302020204030204" pitchFamily="34" charset="0"/>
              </a:rPr>
              <a:t>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>
              <a:latin typeface="Calibri Light" panose="020F0302020204030204" pitchFamily="34" charset="0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Calibri Light" panose="020F0302020204030204" pitchFamily="34" charset="0"/>
              </a:rPr>
              <a:t>Leading national labs were involved in the development and testing of these sorbents.  </a:t>
            </a:r>
            <a:endParaRPr lang="en-US" dirty="0">
              <a:latin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37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MOVE TO BEFORE SLIDE 11</a:t>
            </a:r>
          </a:p>
          <a:p>
            <a:endParaRPr lang="en-US" dirty="0" smtClean="0"/>
          </a:p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/>
              <a:t>typical AHU will mix a substantial amount of outside air with the return in order to maintain acceptable IAQ.</a:t>
            </a:r>
          </a:p>
          <a:p>
            <a:endParaRPr lang="en-US" baseline="0" dirty="0"/>
          </a:p>
          <a:p>
            <a:r>
              <a:rPr lang="en-US" baseline="0" dirty="0"/>
              <a:t>With HLR, </a:t>
            </a:r>
            <a:r>
              <a:rPr lang="en-US" baseline="0" dirty="0" smtClean="0"/>
              <a:t>a portion of the return </a:t>
            </a:r>
            <a:r>
              <a:rPr lang="en-US" baseline="0" dirty="0"/>
              <a:t>air is cleaned of molecular contaminants and returned to the systems</a:t>
            </a:r>
            <a:r>
              <a:rPr lang="en-US" baseline="0" dirty="0" smtClean="0"/>
              <a:t>, reducing the </a:t>
            </a:r>
            <a:r>
              <a:rPr lang="en-US" baseline="0" dirty="0"/>
              <a:t>need for OA for ventilation/IAQ. 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611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003800" y="696913"/>
            <a:ext cx="3960813" cy="2971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USE NEW GRAPHIC</a:t>
            </a:r>
            <a:r>
              <a:rPr lang="en-US" b="1" baseline="0" dirty="0" smtClean="0"/>
              <a:t> FROM SLIDE 11</a:t>
            </a:r>
          </a:p>
          <a:p>
            <a:endParaRPr lang="en-US" b="1" dirty="0" smtClean="0"/>
          </a:p>
          <a:p>
            <a:r>
              <a:rPr lang="en-US" dirty="0" smtClean="0"/>
              <a:t>Onboard</a:t>
            </a:r>
            <a:r>
              <a:rPr lang="en-US" baseline="0" dirty="0" smtClean="0"/>
              <a:t> </a:t>
            </a:r>
            <a:r>
              <a:rPr lang="en-US" baseline="0" dirty="0"/>
              <a:t>sensors monitor and report unit performance continuously.</a:t>
            </a:r>
          </a:p>
          <a:p>
            <a:endParaRPr lang="en-US" baseline="0" dirty="0"/>
          </a:p>
          <a:p>
            <a:r>
              <a:rPr lang="en-US" baseline="0" dirty="0"/>
              <a:t>Cloud-based self-learning software optimizes unit operation 24/7.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F66969-CD89-CC4E-9750-2073B00AF5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10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 bwMode="auto">
          <a:xfrm>
            <a:off x="0" y="3384000"/>
            <a:ext cx="9144000" cy="1188000"/>
          </a:xfrm>
          <a:solidFill>
            <a:schemeClr val="tx2"/>
          </a:solidFill>
        </p:spPr>
        <p:txBody>
          <a:bodyPr lIns="756000" rIns="180000" anchor="ctr"/>
          <a:lstStyle>
            <a:lvl1pPr marL="0" indent="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Font typeface="Wingdings" panose="05000000000000000000" pitchFamily="2" charset="2"/>
              <a:buNone/>
              <a:defRPr lang="en-GB" sz="2800" b="1" cap="all" baseline="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342900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6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761999" y="4850355"/>
            <a:ext cx="4972233" cy="839322"/>
          </a:xfrm>
          <a:prstGeom prst="rect">
            <a:avLst/>
          </a:prstGeom>
        </p:spPr>
        <p:txBody>
          <a:bodyPr lIns="0" rIns="0"/>
          <a:lstStyle>
            <a:lvl1pPr marL="0" indent="0">
              <a:spcAft>
                <a:spcPts val="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0" indent="1588">
              <a:spcAft>
                <a:spcPts val="0"/>
              </a:spcAft>
              <a:buNone/>
              <a:defRPr sz="1400" i="1" baseline="0">
                <a:solidFill>
                  <a:schemeClr val="tx1"/>
                </a:solidFill>
              </a:defRPr>
            </a:lvl2pPr>
            <a:lvl3pPr marL="180975" indent="-179388">
              <a:spcAft>
                <a:spcPts val="0"/>
              </a:spcAft>
              <a:defRPr/>
            </a:lvl3pPr>
            <a:lvl4pPr marL="361950" indent="-179388">
              <a:defRPr/>
            </a:lvl4pPr>
            <a:lvl5pPr marL="542925" indent="-179388">
              <a:defRPr/>
            </a:lvl5pPr>
            <a:lvl6pPr marL="714375" indent="-179388">
              <a:defRPr/>
            </a:lvl6pPr>
            <a:lvl7pPr marL="895350" indent="-160338">
              <a:spcBef>
                <a:spcPts val="0"/>
              </a:spcBef>
              <a:buSzPct val="80000"/>
              <a:defRPr sz="1200"/>
            </a:lvl7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Box 37"/>
          <p:cNvSpPr txBox="1">
            <a:spLocks noChangeArrowheads="1"/>
          </p:cNvSpPr>
          <p:nvPr userDrawn="1"/>
        </p:nvSpPr>
        <p:spPr bwMode="auto">
          <a:xfrm>
            <a:off x="7877176" y="1111252"/>
            <a:ext cx="1152525" cy="151451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11" name="TextBox 38"/>
          <p:cNvSpPr txBox="1">
            <a:spLocks noChangeArrowheads="1"/>
          </p:cNvSpPr>
          <p:nvPr userDrawn="1"/>
        </p:nvSpPr>
        <p:spPr bwMode="auto">
          <a:xfrm>
            <a:off x="128588" y="1111252"/>
            <a:ext cx="1152525" cy="151451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3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14" name="Rectangle 1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8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9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0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1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2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3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40" name="Group 39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41" name="Rectangle 4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2" name="Straight Connector 4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rgbClr val="878785"/>
                </a:solidFill>
                <a:cs typeface="+mn-cs"/>
              </a:rPr>
              <a:t>Johnson Controls, Inc. —</a:t>
            </a:r>
            <a:endParaRPr lang="en-GB" sz="600">
              <a:solidFill>
                <a:srgbClr val="878785"/>
              </a:solidFill>
              <a:cs typeface="Arial" charset="0"/>
            </a:endParaRPr>
          </a:p>
        </p:txBody>
      </p:sp>
      <p:sp>
        <p:nvSpPr>
          <p:cNvPr id="3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rgbClr val="878785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5931172"/>
            <a:ext cx="1639992" cy="3984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5901068"/>
            <a:ext cx="984386" cy="5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894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1560513"/>
            <a:ext cx="7578725" cy="32575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0" indent="1588" algn="ctr">
              <a:buClr>
                <a:schemeClr val="bg1"/>
              </a:buClr>
              <a:buNone/>
              <a:defRPr sz="2400">
                <a:solidFill>
                  <a:schemeClr val="bg1"/>
                </a:solidFill>
              </a:defRPr>
            </a:lvl2pPr>
            <a:lvl3pPr marL="0" indent="0" algn="r">
              <a:spcAft>
                <a:spcPts val="0"/>
              </a:spcAft>
              <a:buClr>
                <a:schemeClr val="bg1"/>
              </a:buClr>
              <a:buNone/>
              <a:defRPr sz="1800">
                <a:solidFill>
                  <a:schemeClr val="bg1"/>
                </a:solidFill>
              </a:defRPr>
            </a:lvl3pPr>
            <a:lvl4pPr marL="0" indent="0" algn="r">
              <a:buClr>
                <a:schemeClr val="bg1"/>
              </a:buClr>
              <a:buNone/>
              <a:defRPr sz="1600" i="1">
                <a:solidFill>
                  <a:schemeClr val="bg1"/>
                </a:solidFill>
              </a:defRPr>
            </a:lvl4pPr>
            <a:lvl5pPr marL="0" indent="0" algn="ctr">
              <a:buClr>
                <a:schemeClr val="bg1"/>
              </a:buClr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6pPr>
            <a:lvl7pPr marL="0" indent="0" algn="ctr">
              <a:buNone/>
              <a:defRPr sz="10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 dirty="0" smtClean="0"/>
              <a:t>Click to edit text (Indent for different styles incl. author level – level 3)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  <a:p>
            <a:pPr lvl="5"/>
            <a:r>
              <a:rPr lang="en-US" smtClean="0"/>
              <a:t>Sixth level</a:t>
            </a:r>
          </a:p>
          <a:p>
            <a:pPr lvl="6"/>
            <a:r>
              <a:rPr lang="en-US" smtClean="0"/>
              <a:t>Seventh level</a:t>
            </a:r>
            <a:endParaRPr lang="en-GB" dirty="0"/>
          </a:p>
        </p:txBody>
      </p:sp>
      <p:grpSp>
        <p:nvGrpSpPr>
          <p:cNvPr id="7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9" name="Rectangle 8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0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3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4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5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6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7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8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9" name="Group 28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30" name="Rectangle 29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1" name="Straight Connector 30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bg1"/>
                </a:solidFill>
                <a:cs typeface="+mn-cs"/>
              </a:rPr>
              <a:t>Johnson Controls, Inc. —</a:t>
            </a:r>
            <a:endParaRPr lang="en-GB" sz="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6" name="Rectangle 6"/>
          <p:cNvSpPr txBox="1">
            <a:spLocks noChangeArrowheads="1"/>
          </p:cNvSpPr>
          <p:nvPr userDrawn="1"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chemeClr val="bg1"/>
                </a:solidFill>
              </a:rPr>
              <a:pPr algn="l" eaLnBrk="1" hangingPunct="1"/>
              <a:t>‹#›</a:t>
            </a:fld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9" y="6581110"/>
            <a:ext cx="3982912" cy="1953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7226"/>
            <a:ext cx="1881735" cy="457200"/>
          </a:xfrm>
          <a:prstGeom prst="rect">
            <a:avLst/>
          </a:prstGeom>
        </p:spPr>
      </p:pic>
      <p:pic>
        <p:nvPicPr>
          <p:cNvPr id="38" name="Picture 35" descr="JCI_RGB.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034" y="6290238"/>
            <a:ext cx="838200" cy="3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8488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0" y="2285995"/>
            <a:ext cx="9144000" cy="1188000"/>
          </a:xfrm>
          <a:solidFill>
            <a:schemeClr val="tx2"/>
          </a:solidFill>
        </p:spPr>
        <p:txBody>
          <a:bodyPr lIns="756000" tIns="0" rIns="180000" anchor="ctr">
            <a:noAutofit/>
          </a:bodyPr>
          <a:lstStyle>
            <a:lvl1pPr>
              <a:lnSpc>
                <a:spcPct val="110000"/>
              </a:lnSpc>
              <a:tabLst>
                <a:tab pos="2330450" algn="l"/>
              </a:tabLst>
              <a:defRPr sz="18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text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55650" y="914399"/>
            <a:ext cx="7997868" cy="1268413"/>
          </a:xfrm>
          <a:prstGeom prst="rect">
            <a:avLst/>
          </a:prstGeom>
          <a:ln>
            <a:noFill/>
          </a:ln>
        </p:spPr>
        <p:txBody>
          <a:bodyPr lIns="0" tIns="9144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3200">
                <a:ln>
                  <a:noFill/>
                </a:ln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Click to edit divider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3432174"/>
            <a:ext cx="9144000" cy="34337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0" y="3432175"/>
            <a:ext cx="9144000" cy="3425827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Tx/>
              <a:buFont typeface="Wingdings" pitchFamily="2" charset="2"/>
              <a:buNone/>
              <a:tabLst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7877176" y="4243390"/>
            <a:ext cx="1152525" cy="151451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9" name="TextBox 36"/>
          <p:cNvSpPr txBox="1">
            <a:spLocks noChangeArrowheads="1"/>
          </p:cNvSpPr>
          <p:nvPr userDrawn="1"/>
        </p:nvSpPr>
        <p:spPr bwMode="auto">
          <a:xfrm>
            <a:off x="128588" y="4243390"/>
            <a:ext cx="1152525" cy="1514517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10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11" name="Rectangle 10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2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5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6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7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8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9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0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32" name="Rectangle 31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96" y="385635"/>
            <a:ext cx="1639992" cy="3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9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Righ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8314" y="3506788"/>
            <a:ext cx="3924299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2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469900" y="325941"/>
            <a:ext cx="3922713" cy="289516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divider title</a:t>
            </a:r>
            <a:endParaRPr lang="en-GB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5724525" y="5826125"/>
            <a:ext cx="2228850" cy="884238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sp>
        <p:nvSpPr>
          <p:cNvPr id="8" name="TextBox 35"/>
          <p:cNvSpPr txBox="1">
            <a:spLocks noChangeArrowheads="1"/>
          </p:cNvSpPr>
          <p:nvPr userDrawn="1"/>
        </p:nvSpPr>
        <p:spPr bwMode="auto">
          <a:xfrm>
            <a:off x="5724525" y="288925"/>
            <a:ext cx="2228850" cy="884238"/>
          </a:xfrm>
          <a:prstGeom prst="rect">
            <a:avLst/>
          </a:prstGeom>
          <a:solidFill>
            <a:srgbClr val="F5C4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33" tIns="10795" rIns="18033" bIns="107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If you can read this </a:t>
            </a: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Click on the icon to choose a picture 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or </a:t>
            </a:r>
            <a:br>
              <a:rPr lang="en-GB" altLang="en-US" sz="1000" smtClean="0">
                <a:solidFill>
                  <a:schemeClr val="bg1"/>
                </a:solidFill>
                <a:cs typeface="Arial" charset="0"/>
              </a:rPr>
            </a:br>
            <a:r>
              <a:rPr lang="en-GB" altLang="en-US" sz="1000" b="1" smtClean="0">
                <a:solidFill>
                  <a:schemeClr val="bg1"/>
                </a:solidFill>
                <a:cs typeface="Arial" charset="0"/>
              </a:rPr>
              <a:t>Reset the slide</a:t>
            </a:r>
            <a:r>
              <a:rPr lang="en-GB" altLang="en-US" sz="100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 eaLnBrk="1" hangingPunct="1">
              <a:defRPr/>
            </a:pPr>
            <a:r>
              <a:rPr lang="en-GB" altLang="en-US" sz="700" smtClean="0">
                <a:solidFill>
                  <a:schemeClr val="bg1"/>
                </a:solidFill>
                <a:cs typeface="Arial" charset="0"/>
              </a:rPr>
              <a:t>To Reset: Right click on the slide thumbnail and select ‘reset slide’ or choose the ‘Reset’ button on the ‘Home’ ribbon (next to the font choice box)</a:t>
            </a:r>
          </a:p>
        </p:txBody>
      </p:sp>
      <p:grpSp>
        <p:nvGrpSpPr>
          <p:cNvPr id="9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chemeClr val="bg1"/>
                </a:solidFill>
                <a:cs typeface="+mn-cs"/>
              </a:rPr>
              <a:t>Johnson Controls, Inc. —</a:t>
            </a:r>
            <a:endParaRPr lang="en-GB" sz="6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chemeClr val="bg1"/>
                </a:solidFill>
              </a:rPr>
              <a:pPr algn="l" eaLnBrk="1" hangingPunct="1"/>
              <a:t>‹#›</a:t>
            </a:fld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060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No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8314" y="1214422"/>
            <a:ext cx="6604017" cy="200502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 smtClean="0"/>
              <a:t>Click to edit divider title</a:t>
            </a:r>
            <a:endParaRPr lang="en-GB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8313" y="3506788"/>
            <a:ext cx="3924300" cy="2514600"/>
          </a:xfrm>
        </p:spPr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grpSp>
        <p:nvGrpSpPr>
          <p:cNvPr id="8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10" name="Rectangle 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1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6" name="Straight Connector 2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14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15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6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7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8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9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30" name="Group 29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31" name="Rectangle 30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32" name="Straight Connector 31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 dirty="0">
                <a:solidFill>
                  <a:schemeClr val="bg1"/>
                </a:solidFill>
                <a:cs typeface="+mn-cs"/>
              </a:rPr>
              <a:t>Johnson Controls, Inc. —</a:t>
            </a:r>
            <a:endParaRPr lang="en-GB" sz="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Rectangle 6"/>
          <p:cNvSpPr txBox="1">
            <a:spLocks noChangeArrowheads="1"/>
          </p:cNvSpPr>
          <p:nvPr userDrawn="1"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chemeClr val="bg1"/>
                </a:solidFill>
              </a:rPr>
              <a:pPr algn="l" eaLnBrk="1" hangingPunct="1"/>
              <a:t>‹#›</a:t>
            </a:fld>
            <a:endParaRPr lang="de-DE" sz="900" b="0">
              <a:solidFill>
                <a:schemeClr val="bg1"/>
              </a:solidFill>
            </a:endParaRPr>
          </a:p>
        </p:txBody>
      </p:sp>
      <p:pic>
        <p:nvPicPr>
          <p:cNvPr id="40" name="Picture 35" descr="JCI_RGB.e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8034" y="6290238"/>
            <a:ext cx="838200" cy="367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9" y="6581110"/>
            <a:ext cx="3982912" cy="1953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7226"/>
            <a:ext cx="188173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19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48778F"/>
                </a:solidFill>
              </a:defRPr>
            </a:lvl1pPr>
          </a:lstStyle>
          <a:p>
            <a:r>
              <a:rPr lang="en-US" dirty="0"/>
              <a:t>Insert Title Here (Use Title Case)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48200" y="6569075"/>
            <a:ext cx="2133600" cy="2889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553201"/>
            <a:ext cx="657740" cy="304800"/>
          </a:xfrm>
          <a:prstGeom prst="rect">
            <a:avLst/>
          </a:prstGeom>
        </p:spPr>
        <p:txBody>
          <a:bodyPr/>
          <a:lstStyle/>
          <a:p>
            <a:fld id="{9982154B-8729-4341-AAB0-860C83136B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95325" y="1295400"/>
            <a:ext cx="6543675" cy="5029200"/>
          </a:xfrm>
        </p:spPr>
        <p:txBody>
          <a:bodyPr/>
          <a:lstStyle>
            <a:lvl2pPr>
              <a:defRPr>
                <a:solidFill>
                  <a:srgbClr val="4F4F4F"/>
                </a:solidFill>
              </a:defRPr>
            </a:lvl2pPr>
            <a:lvl3pPr>
              <a:defRPr>
                <a:solidFill>
                  <a:srgbClr val="4F4F4F"/>
                </a:solidFill>
              </a:defRPr>
            </a:lvl3pPr>
            <a:lvl4pPr>
              <a:defRPr>
                <a:solidFill>
                  <a:srgbClr val="4F4F4F"/>
                </a:solidFill>
              </a:defRPr>
            </a:lvl4pPr>
            <a:lvl5pPr>
              <a:defRPr>
                <a:solidFill>
                  <a:srgbClr val="4F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44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648200" y="6569075"/>
            <a:ext cx="2133600" cy="2889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553201"/>
            <a:ext cx="657740" cy="304800"/>
          </a:xfrm>
          <a:prstGeom prst="rect">
            <a:avLst/>
          </a:prstGeom>
        </p:spPr>
        <p:txBody>
          <a:bodyPr/>
          <a:lstStyle/>
          <a:p>
            <a:fld id="{9982154B-8729-4341-AAB0-860C83136B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95949" y="1600200"/>
            <a:ext cx="2199651" cy="4648200"/>
          </a:xfrm>
        </p:spPr>
        <p:txBody>
          <a:bodyPr/>
          <a:lstStyle>
            <a:lvl1pPr marL="0" indent="0">
              <a:buFontTx/>
              <a:buNone/>
              <a:defRPr sz="1600" baseline="0"/>
            </a:lvl1pPr>
            <a:lvl2pPr marL="365760">
              <a:defRPr sz="1400"/>
            </a:lvl2pPr>
          </a:lstStyle>
          <a:p>
            <a:pPr lvl="0"/>
            <a:r>
              <a:rPr lang="en-US" dirty="0"/>
              <a:t>Bullets, caption or description to accompany table</a:t>
            </a:r>
          </a:p>
          <a:p>
            <a:pPr lvl="1"/>
            <a:r>
              <a:rPr lang="en-US" dirty="0"/>
              <a:t>Bullet 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Narrow Column of Text on Left with a Table, Chart or Graphic on Right</a:t>
            </a:r>
          </a:p>
        </p:txBody>
      </p:sp>
    </p:spTree>
    <p:extLst>
      <p:ext uri="{BB962C8B-B14F-4D97-AF65-F5344CB8AC3E}">
        <p14:creationId xmlns:p14="http://schemas.microsoft.com/office/powerpoint/2010/main" val="345059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April 2016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3" y="1144589"/>
            <a:ext cx="8207375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98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 an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April 2016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4" y="1144589"/>
            <a:ext cx="3924299" cy="4876800"/>
          </a:xfrm>
        </p:spPr>
        <p:txBody>
          <a:bodyPr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2976" y="1196975"/>
            <a:ext cx="3922713" cy="482441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87589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April 2016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4" y="1144589"/>
            <a:ext cx="3924299" cy="4876800"/>
          </a:xfrm>
        </p:spPr>
        <p:txBody>
          <a:bodyPr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2976" y="1196975"/>
            <a:ext cx="3922713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752976" y="3684232"/>
            <a:ext cx="3922713" cy="233794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93671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April 2016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68314" y="1144589"/>
            <a:ext cx="3924299" cy="4876800"/>
          </a:xfrm>
        </p:spPr>
        <p:txBody>
          <a:bodyPr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751388" y="1144589"/>
            <a:ext cx="3924300" cy="4876799"/>
          </a:xfrm>
        </p:spPr>
        <p:txBody>
          <a:bodyPr rIns="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943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99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April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03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rgbClr val="000000"/>
                </a:solidFill>
                <a:cs typeface="+mn-cs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 dirty="0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90856"/>
            <a:ext cx="984386" cy="5442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96" y="385635"/>
            <a:ext cx="1639992" cy="3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3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3" name="Rectangle 2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4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7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8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9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0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1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2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3" name="Group 22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24" name="Rectangle 2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5" name="Straight Connector 2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rgbClr val="000000"/>
                </a:solidFill>
                <a:cs typeface="+mn-cs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" name="Rectangle 6"/>
          <p:cNvSpPr txBox="1">
            <a:spLocks noChangeArrowheads="1"/>
          </p:cNvSpPr>
          <p:nvPr userDrawn="1"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3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96" y="385635"/>
            <a:ext cx="1639992" cy="3984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90856"/>
            <a:ext cx="984386" cy="5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65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grpSp>
        <p:nvGrpSpPr>
          <p:cNvPr id="3" name="Group 39"/>
          <p:cNvGrpSpPr>
            <a:grpSpLocks/>
          </p:cNvGrpSpPr>
          <p:nvPr userDrawn="1"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4" name="Rectangle 3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5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20" name="Straight Connector 19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14" name="Straight Connector 13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8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9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10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11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12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13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grpSp>
        <p:nvGrpSpPr>
          <p:cNvPr id="24" name="Group 23"/>
          <p:cNvGrpSpPr/>
          <p:nvPr userDrawn="1"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25" name="Rectangle 24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6" name="Straight Connector 25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5"/>
          <p:cNvSpPr txBox="1">
            <a:spLocks noChangeArrowheads="1"/>
          </p:cNvSpPr>
          <p:nvPr userDrawn="1"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rgbClr val="000000"/>
                </a:solidFill>
                <a:cs typeface="+mn-cs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" name="Rectangle 6"/>
          <p:cNvSpPr txBox="1">
            <a:spLocks noChangeArrowheads="1"/>
          </p:cNvSpPr>
          <p:nvPr userDrawn="1"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3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90856"/>
            <a:ext cx="984386" cy="5442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96" y="385635"/>
            <a:ext cx="1639992" cy="3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11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68314" y="1052513"/>
            <a:ext cx="82073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68315" y="188913"/>
            <a:ext cx="656738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 (2 lines max)</a:t>
            </a:r>
            <a:endParaRPr lang="en-GB" altLang="en-US" dirty="0" smtClean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63589" y="6630989"/>
            <a:ext cx="1100137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>
              <a:defRPr sz="1000" noProof="1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z="600">
                <a:solidFill>
                  <a:srgbClr val="000000"/>
                </a:solidFill>
                <a:cs typeface="+mn-cs"/>
              </a:rPr>
              <a:t>Johnson Controls, Inc. —</a:t>
            </a:r>
            <a:endParaRPr lang="en-GB" sz="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 bwMode="auto">
          <a:xfrm>
            <a:off x="468313" y="6560604"/>
            <a:ext cx="269874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fld id="{5CFF3644-1C11-477C-A5D5-3A3BC5CE8122}" type="slidenum">
              <a:rPr lang="de-DE" sz="900" b="0" smtClean="0">
                <a:solidFill>
                  <a:srgbClr val="000000"/>
                </a:solidFill>
              </a:rPr>
              <a:pPr algn="l" eaLnBrk="1" hangingPunct="1"/>
              <a:t>‹#›</a:t>
            </a:fld>
            <a:endParaRPr lang="de-DE" sz="900" b="0">
              <a:solidFill>
                <a:srgbClr val="000000"/>
              </a:solidFill>
            </a:endParaRPr>
          </a:p>
        </p:txBody>
      </p:sp>
      <p:sp>
        <p:nvSpPr>
          <p:cNvPr id="12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68314" y="1144588"/>
            <a:ext cx="8207374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 (use indent for a higher bullet level)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</p:txBody>
      </p:sp>
      <p:sp>
        <p:nvSpPr>
          <p:cNvPr id="1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April 2016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 bwMode="white">
          <a:xfrm>
            <a:off x="3" y="-325436"/>
            <a:ext cx="9144000" cy="233362"/>
            <a:chOff x="3" y="-325436"/>
            <a:chExt cx="9144000" cy="233362"/>
          </a:xfrm>
        </p:grpSpPr>
        <p:sp>
          <p:nvSpPr>
            <p:cNvPr id="14" name="Rectangle 13"/>
            <p:cNvSpPr/>
            <p:nvPr userDrawn="1"/>
          </p:nvSpPr>
          <p:spPr bwMode="white">
            <a:xfrm rot="5400000">
              <a:off x="4455322" y="-4780754"/>
              <a:ext cx="233361" cy="9144000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5" name="Straight Connector 14"/>
            <p:cNvCxnSpPr/>
            <p:nvPr userDrawn="1"/>
          </p:nvCxnSpPr>
          <p:spPr bwMode="white">
            <a:xfrm rot="16200000" flipH="1">
              <a:off x="351632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white">
            <a:xfrm rot="16200000" flipH="1">
              <a:off x="8559007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white">
            <a:xfrm rot="16200000" flipH="1">
              <a:off x="4279900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white">
            <a:xfrm rot="16200000" flipH="1">
              <a:off x="4637089" y="-208755"/>
              <a:ext cx="233362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39"/>
          <p:cNvGrpSpPr>
            <a:grpSpLocks/>
          </p:cNvGrpSpPr>
          <p:nvPr/>
        </p:nvGrpSpPr>
        <p:grpSpPr bwMode="white">
          <a:xfrm>
            <a:off x="-578012" y="0"/>
            <a:ext cx="503400" cy="6865938"/>
            <a:chOff x="-578175" y="0"/>
            <a:chExt cx="503840" cy="6865432"/>
          </a:xfrm>
        </p:grpSpPr>
        <p:sp>
          <p:nvSpPr>
            <p:cNvPr id="20" name="Rectangle 19"/>
            <p:cNvSpPr/>
            <p:nvPr userDrawn="1"/>
          </p:nvSpPr>
          <p:spPr bwMode="white">
            <a:xfrm>
              <a:off x="-565302" y="0"/>
              <a:ext cx="490967" cy="6865432"/>
            </a:xfrm>
            <a:prstGeom prst="rect">
              <a:avLst/>
            </a:prstGeom>
            <a:solidFill>
              <a:srgbClr val="FFFFF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1" name="Group 41"/>
            <p:cNvGrpSpPr>
              <a:grpSpLocks/>
            </p:cNvGrpSpPr>
            <p:nvPr userDrawn="1"/>
          </p:nvGrpSpPr>
          <p:grpSpPr bwMode="white">
            <a:xfrm>
              <a:off x="-307801" y="1143000"/>
              <a:ext cx="233465" cy="4572000"/>
              <a:chOff x="-361009" y="1143000"/>
              <a:chExt cx="286674" cy="4572000"/>
            </a:xfrm>
          </p:grpSpPr>
          <p:cxnSp>
            <p:nvCxnSpPr>
              <p:cNvPr id="36" name="Straight Connector 35"/>
              <p:cNvCxnSpPr/>
              <p:nvPr userDrawn="1"/>
            </p:nvCxnSpPr>
            <p:spPr bwMode="white">
              <a:xfrm flipH="1">
                <a:off x="-361132" y="5714579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white">
              <a:xfrm flipH="1">
                <a:off x="-361132" y="4571663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white">
              <a:xfrm flipH="1">
                <a:off x="-361132" y="2285832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white">
              <a:xfrm flipH="1">
                <a:off x="-361132" y="1142916"/>
                <a:ext cx="2867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8"/>
            <p:cNvGrpSpPr>
              <a:grpSpLocks/>
            </p:cNvGrpSpPr>
            <p:nvPr userDrawn="1"/>
          </p:nvGrpSpPr>
          <p:grpSpPr bwMode="white">
            <a:xfrm>
              <a:off x="-307801" y="0"/>
              <a:ext cx="233466" cy="6865432"/>
              <a:chOff x="-564989" y="0"/>
              <a:chExt cx="490654" cy="6865432"/>
            </a:xfrm>
          </p:grpSpPr>
          <p:cxnSp>
            <p:nvCxnSpPr>
              <p:cNvPr id="30" name="Straight Connector 29"/>
              <p:cNvCxnSpPr/>
              <p:nvPr userDrawn="1"/>
            </p:nvCxnSpPr>
            <p:spPr bwMode="white">
              <a:xfrm flipH="1">
                <a:off x="-361508" y="0"/>
                <a:ext cx="287173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white">
              <a:xfrm flipH="1">
                <a:off x="-565199" y="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white">
              <a:xfrm flipH="1">
                <a:off x="-565199" y="171596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white">
              <a:xfrm flipH="1">
                <a:off x="-565199" y="343351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 userDrawn="1"/>
            </p:nvCxnSpPr>
            <p:spPr bwMode="white">
              <a:xfrm flipH="1">
                <a:off x="-565199" y="5149470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 userDrawn="1"/>
            </p:nvCxnSpPr>
            <p:spPr bwMode="white">
              <a:xfrm flipH="1">
                <a:off x="-565199" y="6865432"/>
                <a:ext cx="49086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43"/>
            <p:cNvSpPr txBox="1">
              <a:spLocks noChangeArrowheads="1"/>
            </p:cNvSpPr>
            <p:nvPr userDrawn="1"/>
          </p:nvSpPr>
          <p:spPr bwMode="white">
            <a:xfrm>
              <a:off x="-578175" y="102862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1/6</a:t>
              </a:r>
            </a:p>
          </p:txBody>
        </p:sp>
        <p:sp>
          <p:nvSpPr>
            <p:cNvPr id="24" name="TextBox 44"/>
            <p:cNvSpPr txBox="1">
              <a:spLocks noChangeArrowheads="1"/>
            </p:cNvSpPr>
            <p:nvPr userDrawn="1"/>
          </p:nvSpPr>
          <p:spPr bwMode="white">
            <a:xfrm>
              <a:off x="-578175" y="2182652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2/6</a:t>
              </a:r>
            </a:p>
          </p:txBody>
        </p:sp>
        <p:sp>
          <p:nvSpPr>
            <p:cNvPr id="25" name="TextBox 45"/>
            <p:cNvSpPr txBox="1">
              <a:spLocks noChangeArrowheads="1"/>
            </p:cNvSpPr>
            <p:nvPr userDrawn="1"/>
          </p:nvSpPr>
          <p:spPr bwMode="white">
            <a:xfrm>
              <a:off x="-578175" y="4463721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4/6</a:t>
              </a:r>
            </a:p>
          </p:txBody>
        </p:sp>
        <p:sp>
          <p:nvSpPr>
            <p:cNvPr id="26" name="TextBox 46"/>
            <p:cNvSpPr txBox="1">
              <a:spLocks noChangeArrowheads="1"/>
            </p:cNvSpPr>
            <p:nvPr userDrawn="1"/>
          </p:nvSpPr>
          <p:spPr bwMode="white">
            <a:xfrm>
              <a:off x="-578175" y="5601875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5/6</a:t>
              </a:r>
            </a:p>
          </p:txBody>
        </p:sp>
        <p:sp>
          <p:nvSpPr>
            <p:cNvPr id="27" name="TextBox 47"/>
            <p:cNvSpPr txBox="1">
              <a:spLocks noChangeArrowheads="1"/>
            </p:cNvSpPr>
            <p:nvPr userDrawn="1"/>
          </p:nvSpPr>
          <p:spPr bwMode="white">
            <a:xfrm>
              <a:off x="-578175" y="1611194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1/4</a:t>
              </a:r>
            </a:p>
          </p:txBody>
        </p:sp>
        <p:sp>
          <p:nvSpPr>
            <p:cNvPr id="28" name="TextBox 48"/>
            <p:cNvSpPr txBox="1">
              <a:spLocks noChangeArrowheads="1"/>
            </p:cNvSpPr>
            <p:nvPr userDrawn="1"/>
          </p:nvSpPr>
          <p:spPr bwMode="white">
            <a:xfrm>
              <a:off x="-578175" y="5049466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3/4</a:t>
              </a:r>
            </a:p>
          </p:txBody>
        </p:sp>
        <p:sp>
          <p:nvSpPr>
            <p:cNvPr id="29" name="TextBox 49"/>
            <p:cNvSpPr txBox="1">
              <a:spLocks noChangeArrowheads="1"/>
            </p:cNvSpPr>
            <p:nvPr userDrawn="1"/>
          </p:nvSpPr>
          <p:spPr bwMode="white">
            <a:xfrm>
              <a:off x="-578175" y="3338267"/>
              <a:ext cx="329225" cy="215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GB" altLang="en-US" sz="800" smtClean="0">
                  <a:solidFill>
                    <a:srgbClr val="A6A6A6"/>
                  </a:solidFill>
                  <a:cs typeface="Arial" charset="0"/>
                </a:rPr>
                <a:t>1/2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96" y="152400"/>
            <a:ext cx="1639992" cy="3984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190856"/>
            <a:ext cx="984386" cy="5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4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4" r:id="rId2"/>
    <p:sldLayoutId id="2147484229" r:id="rId3"/>
    <p:sldLayoutId id="2147484230" r:id="rId4"/>
    <p:sldLayoutId id="2147484228" r:id="rId5"/>
    <p:sldLayoutId id="2147484225" r:id="rId6"/>
    <p:sldLayoutId id="2147484231" r:id="rId7"/>
    <p:sldLayoutId id="2147484239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41" r:id="rId14"/>
    <p:sldLayoutId id="2147484242" r:id="rId15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3888" indent="-2667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03388" indent="-265113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Wingdings" panose="05000000000000000000" pitchFamily="2" charset="2"/>
        <a:buChar char="n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  <p15:guide id="2" pos="5465" userDrawn="1">
          <p15:clr>
            <a:srgbClr val="F26B43"/>
          </p15:clr>
        </p15:guide>
        <p15:guide id="3" orient="horz" pos="754" userDrawn="1">
          <p15:clr>
            <a:srgbClr val="F26B43"/>
          </p15:clr>
        </p15:guide>
        <p15:guide id="4" pos="295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pos="2767" userDrawn="1">
          <p15:clr>
            <a:srgbClr val="F26B43"/>
          </p15:clr>
        </p15:guide>
        <p15:guide id="7" pos="2993" userDrawn="1">
          <p15:clr>
            <a:srgbClr val="F26B43"/>
          </p15:clr>
        </p15:guide>
        <p15:guide id="8" orient="horz" pos="42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6"/>
          <a:stretch/>
        </p:blipFill>
        <p:spPr>
          <a:xfrm>
            <a:off x="0" y="0"/>
            <a:ext cx="4463629" cy="359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932" b="43333"/>
          <a:stretch/>
        </p:blipFill>
        <p:spPr>
          <a:xfrm>
            <a:off x="4535819" y="-1"/>
            <a:ext cx="4608181" cy="401215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York</a:t>
            </a:r>
            <a:r>
              <a:rPr lang="en-US" b="1" baseline="30000" dirty="0" smtClean="0">
                <a:solidFill>
                  <a:schemeClr val="bg1"/>
                </a:solidFill>
              </a:rPr>
              <a:t>®</a:t>
            </a:r>
            <a:r>
              <a:rPr lang="en-US" b="1" dirty="0" smtClean="0">
                <a:solidFill>
                  <a:schemeClr val="bg1"/>
                </a:solidFill>
              </a:rPr>
              <a:t> ECOaDVANCE</a:t>
            </a:r>
            <a:r>
              <a:rPr lang="en-US" b="1" baseline="30000" dirty="0" smtClean="0">
                <a:solidFill>
                  <a:schemeClr val="bg1"/>
                </a:solidFill>
              </a:rPr>
              <a:t>™</a:t>
            </a:r>
            <a:r>
              <a:rPr lang="en-US" b="1" dirty="0" smtClean="0">
                <a:solidFill>
                  <a:schemeClr val="bg1"/>
                </a:solidFill>
              </a:rPr>
              <a:t> Technology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Energy savings and Indoor Air Quality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55888" y="6591743"/>
            <a:ext cx="4750467" cy="193675"/>
          </a:xfrm>
        </p:spPr>
        <p:txBody>
          <a:bodyPr>
            <a:normAutofit/>
          </a:bodyPr>
          <a:lstStyle/>
          <a:p>
            <a:pPr algn="l"/>
            <a:r>
              <a:rPr lang="en-GB" sz="600" dirty="0" smtClean="0">
                <a:solidFill>
                  <a:schemeClr val="bg1">
                    <a:lumMod val="50000"/>
                  </a:schemeClr>
                </a:solidFill>
              </a:rPr>
              <a:t>June 2016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7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91440"/>
            <a:ext cx="6567382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Monitoring and Reporting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62076"/>
            <a:ext cx="2841905" cy="2384762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/>
        </p:nvSpPr>
        <p:spPr>
          <a:xfrm>
            <a:off x="468315" y="1387821"/>
            <a:ext cx="6695451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Embedded sensors monitor and record:</a:t>
            </a:r>
          </a:p>
          <a:p>
            <a:pPr lvl="1">
              <a:buClrTx/>
            </a:pPr>
            <a:r>
              <a:rPr lang="en-US" sz="1600" dirty="0">
                <a:solidFill>
                  <a:srgbClr val="4F4F4F"/>
                </a:solidFill>
              </a:rPr>
              <a:t>Indoor air quality</a:t>
            </a:r>
          </a:p>
          <a:p>
            <a:pPr lvl="1">
              <a:buClrTx/>
            </a:pPr>
            <a:r>
              <a:rPr lang="en-US" sz="1600" dirty="0">
                <a:solidFill>
                  <a:srgbClr val="4F4F4F"/>
                </a:solidFill>
              </a:rPr>
              <a:t>Energy savings</a:t>
            </a:r>
          </a:p>
          <a:p>
            <a:pPr lvl="1">
              <a:buClrTx/>
            </a:pPr>
            <a:r>
              <a:rPr lang="en-US" sz="1600" dirty="0">
                <a:solidFill>
                  <a:srgbClr val="4F4F4F"/>
                </a:solidFill>
              </a:rPr>
              <a:t>Air temperature and humidity</a:t>
            </a:r>
          </a:p>
          <a:p>
            <a:pPr lvl="1">
              <a:buClrTx/>
            </a:pPr>
            <a:r>
              <a:rPr lang="en-US" sz="1600" dirty="0">
                <a:solidFill>
                  <a:srgbClr val="4F4F4F"/>
                </a:solidFill>
              </a:rPr>
              <a:t>System operating conditions 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State-of-the art cloud connectivity for advanced system control and operability 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Sophisticated proprietary machine learning algorithms maximize energy savings 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Building management and facility managers can monitor energy savings and IAQ in real-time </a:t>
            </a:r>
          </a:p>
          <a:p>
            <a:pPr lvl="1">
              <a:buFont typeface="Wingdings" panose="05000000000000000000" pitchFamily="2" charset="2"/>
              <a:buChar char="n"/>
            </a:pPr>
            <a:endParaRPr lang="en-US" dirty="0">
              <a:solidFill>
                <a:srgbClr val="40404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en-US" sz="600"/>
              <a:t>April 2016</a:t>
            </a:r>
            <a:endParaRPr lang="he-IL" sz="600" dirty="0"/>
          </a:p>
        </p:txBody>
      </p:sp>
    </p:spTree>
    <p:extLst>
      <p:ext uri="{BB962C8B-B14F-4D97-AF65-F5344CB8AC3E}">
        <p14:creationId xmlns:p14="http://schemas.microsoft.com/office/powerpoint/2010/main" val="983839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3908" y="737725"/>
            <a:ext cx="7315200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8338F"/>
                </a:solidFill>
              </a:rPr>
              <a:t>York® </a:t>
            </a:r>
            <a:r>
              <a:rPr lang="en-US" sz="2000" b="1" dirty="0">
                <a:solidFill>
                  <a:srgbClr val="08338F"/>
                </a:solidFill>
              </a:rPr>
              <a:t>Eco-Advance™ Economics and ROI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04800" y="1985748"/>
            <a:ext cx="5029200" cy="2715469"/>
          </a:xfrm>
        </p:spPr>
        <p:txBody>
          <a:bodyPr/>
          <a:lstStyle/>
          <a:p>
            <a:pPr lvl="1">
              <a:lnSpc>
                <a:spcPct val="114000"/>
              </a:lnSpc>
              <a:spcBef>
                <a:spcPts val="900"/>
              </a:spcBef>
            </a:pPr>
            <a:r>
              <a:rPr lang="en-US" sz="2000" dirty="0"/>
              <a:t>Typical annual savings </a:t>
            </a:r>
            <a:r>
              <a:rPr lang="en-US" sz="2000" b="1" dirty="0"/>
              <a:t>~ 20%</a:t>
            </a:r>
            <a:r>
              <a:rPr lang="en-US" sz="2000" dirty="0"/>
              <a:t> </a:t>
            </a:r>
          </a:p>
          <a:p>
            <a:pPr lvl="1">
              <a:lnSpc>
                <a:spcPct val="114000"/>
              </a:lnSpc>
              <a:spcBef>
                <a:spcPts val="900"/>
              </a:spcBef>
            </a:pPr>
            <a:r>
              <a:rPr lang="en-US" sz="2000" i="1" dirty="0"/>
              <a:t>Peak</a:t>
            </a:r>
            <a:r>
              <a:rPr lang="en-US" sz="2000" dirty="0"/>
              <a:t> savings routinely </a:t>
            </a:r>
            <a:r>
              <a:rPr lang="en-US" sz="2000" b="1" dirty="0"/>
              <a:t>exceed 40%</a:t>
            </a:r>
          </a:p>
          <a:p>
            <a:pPr lvl="1">
              <a:lnSpc>
                <a:spcPct val="114000"/>
              </a:lnSpc>
              <a:spcBef>
                <a:spcPts val="900"/>
              </a:spcBef>
            </a:pPr>
            <a:r>
              <a:rPr lang="en-US" sz="2000" dirty="0"/>
              <a:t>Payback for retrofit is </a:t>
            </a:r>
            <a:r>
              <a:rPr lang="en-US" sz="2000" b="1" dirty="0"/>
              <a:t>1.5 – 3  years </a:t>
            </a:r>
          </a:p>
          <a:p>
            <a:pPr lvl="1">
              <a:lnSpc>
                <a:spcPct val="114000"/>
              </a:lnSpc>
              <a:spcBef>
                <a:spcPts val="900"/>
              </a:spcBef>
            </a:pPr>
            <a:r>
              <a:rPr lang="en-US" sz="2000" dirty="0"/>
              <a:t>Immediate payback for </a:t>
            </a:r>
            <a:r>
              <a:rPr lang="en-US" sz="2000" b="1" dirty="0"/>
              <a:t>new construction</a:t>
            </a:r>
          </a:p>
          <a:p>
            <a:pPr lvl="1">
              <a:lnSpc>
                <a:spcPct val="114000"/>
              </a:lnSpc>
              <a:spcBef>
                <a:spcPts val="900"/>
              </a:spcBef>
            </a:pPr>
            <a:r>
              <a:rPr lang="en-US" sz="2000" dirty="0"/>
              <a:t>Eligible for local utility rebate </a:t>
            </a:r>
            <a:r>
              <a:rPr lang="en-US" sz="2000" dirty="0" smtClean="0"/>
              <a:t>programs</a:t>
            </a:r>
            <a:endParaRPr lang="en-US" sz="2000" dirty="0"/>
          </a:p>
        </p:txBody>
      </p:sp>
      <p:pic>
        <p:nvPicPr>
          <p:cNvPr id="1028" name="Picture 4" descr="  New York Skyscraper wallpape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67400" y="157229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lip_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lip_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521547" y="4792230"/>
            <a:ext cx="7199923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b="0" i="0" kern="1200" baseline="0">
                <a:solidFill>
                  <a:srgbClr val="404040"/>
                </a:solidFill>
                <a:latin typeface="Calibri Light"/>
                <a:ea typeface="+mn-ea"/>
                <a:cs typeface="Calibri Light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4000"/>
              </a:lnSpc>
              <a:spcBef>
                <a:spcPts val="900"/>
              </a:spcBef>
              <a:buClrTx/>
              <a:buFont typeface="Wingdings" panose="05000000000000000000" pitchFamily="2" charset="2"/>
              <a:buChar char="n"/>
            </a:pPr>
            <a:r>
              <a:rPr lang="en-US" sz="1600" dirty="0">
                <a:solidFill>
                  <a:schemeClr val="tx1"/>
                </a:solidFill>
                <a:latin typeface="+mn-lt"/>
              </a:rPr>
              <a:t>Detailed energy savings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model</a:t>
            </a:r>
            <a:endParaRPr lang="en-US" sz="1600" strike="sngStrike" dirty="0">
              <a:solidFill>
                <a:schemeClr val="tx1"/>
              </a:solidFill>
              <a:latin typeface="+mn-lt"/>
            </a:endParaRPr>
          </a:p>
          <a:p>
            <a:pPr lvl="2">
              <a:lnSpc>
                <a:spcPct val="114000"/>
              </a:lnSpc>
              <a:spcBef>
                <a:spcPts val="900"/>
              </a:spcBef>
              <a:buClrTx/>
              <a:buFont typeface="Wingdings" panose="05000000000000000000" pitchFamily="2" charset="2"/>
              <a:buChar char="n"/>
            </a:pPr>
            <a:r>
              <a:rPr lang="en-US" dirty="0">
                <a:solidFill>
                  <a:schemeClr val="tx1"/>
                </a:solidFill>
                <a:latin typeface="+mn-lt"/>
              </a:rPr>
              <a:t>City &amp; building specific; historical climate data</a:t>
            </a:r>
          </a:p>
          <a:p>
            <a:pPr marL="457200" lvl="1" indent="0">
              <a:lnSpc>
                <a:spcPct val="114000"/>
              </a:lnSpc>
              <a:spcBef>
                <a:spcPts val="900"/>
              </a:spcBef>
              <a:buFont typeface="Wingdings" charset="2"/>
              <a:buNone/>
            </a:pPr>
            <a:endParaRPr lang="en-US" sz="1600" dirty="0"/>
          </a:p>
        </p:txBody>
      </p:sp>
      <p:sp>
        <p:nvSpPr>
          <p:cNvPr id="10" name="Rounded Rectangle 9"/>
          <p:cNvSpPr/>
          <p:nvPr/>
        </p:nvSpPr>
        <p:spPr>
          <a:xfrm>
            <a:off x="446975" y="202651"/>
            <a:ext cx="6505033" cy="776288"/>
          </a:xfrm>
          <a:prstGeom prst="roundRect">
            <a:avLst/>
          </a:prstGeom>
          <a:solidFill>
            <a:srgbClr val="7DB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Lower energy </a:t>
            </a:r>
            <a:r>
              <a:rPr lang="en-US" sz="2400" b="1" dirty="0" smtClean="0">
                <a:latin typeface="Calibri Light" panose="020F0302020204030204" pitchFamily="34" charset="0"/>
                <a:cs typeface="Verdana" pitchFamily="34" charset="0"/>
              </a:rPr>
              <a:t>costs </a:t>
            </a: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&amp; maintain indoor air quality</a:t>
            </a:r>
          </a:p>
        </p:txBody>
      </p:sp>
    </p:spTree>
    <p:extLst>
      <p:ext uri="{BB962C8B-B14F-4D97-AF65-F5344CB8AC3E}">
        <p14:creationId xmlns:p14="http://schemas.microsoft.com/office/powerpoint/2010/main" val="29919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UTC 2016 03 2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949" y="1221690"/>
            <a:ext cx="6044477" cy="29390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8640" y="91440"/>
            <a:ext cx="6690360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Project: University of Tennessee at </a:t>
            </a:r>
            <a:r>
              <a:rPr lang="en-US" sz="2000" b="1" dirty="0" smtClean="0">
                <a:solidFill>
                  <a:srgbClr val="08338F"/>
                </a:solidFill>
              </a:rPr>
              <a:t>Chattanooga</a:t>
            </a:r>
            <a:br>
              <a:rPr lang="en-US" sz="2000" b="1" dirty="0" smtClean="0">
                <a:solidFill>
                  <a:srgbClr val="08338F"/>
                </a:solidFill>
              </a:rPr>
            </a:br>
            <a:r>
              <a:rPr lang="en-US" sz="2000" b="1" dirty="0" smtClean="0">
                <a:solidFill>
                  <a:srgbClr val="08338F"/>
                </a:solidFill>
              </a:rPr>
              <a:t>August </a:t>
            </a:r>
            <a:r>
              <a:rPr lang="en-US" sz="2000" b="1" dirty="0">
                <a:solidFill>
                  <a:srgbClr val="08338F"/>
                </a:solidFill>
              </a:rPr>
              <a:t>2015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885265" y="4422292"/>
            <a:ext cx="6858000" cy="1629510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00" dirty="0">
                <a:solidFill>
                  <a:srgbClr val="4F4F4F"/>
                </a:solidFill>
                <a:cs typeface="Calibri Light"/>
              </a:rPr>
              <a:t>In </a:t>
            </a:r>
            <a:r>
              <a:rPr lang="en-US" sz="1800" dirty="0" smtClean="0">
                <a:solidFill>
                  <a:srgbClr val="4F4F4F"/>
                </a:solidFill>
                <a:cs typeface="Calibri Light"/>
              </a:rPr>
              <a:t>Eco-Advance </a:t>
            </a:r>
            <a:r>
              <a:rPr lang="en-US" sz="1800" dirty="0">
                <a:solidFill>
                  <a:srgbClr val="4F4F4F"/>
                </a:solidFill>
                <a:cs typeface="Calibri Light"/>
              </a:rPr>
              <a:t>Savings Mode: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F4F4F"/>
                </a:solidFill>
                <a:cs typeface="Calibri Light"/>
              </a:rPr>
              <a:t>34% reduction in energy consumption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F4F4F"/>
                </a:solidFill>
                <a:cs typeface="Calibri Light"/>
              </a:rPr>
              <a:t>Formaldehyde concentration decreased</a:t>
            </a:r>
          </a:p>
          <a:p>
            <a:pPr>
              <a:buClrTx/>
            </a:pPr>
            <a:endParaRPr lang="en-US" sz="1800" dirty="0">
              <a:cs typeface="Calibri Light"/>
            </a:endParaRP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9190" y="4160722"/>
            <a:ext cx="2288150" cy="19754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9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U Miami Health 2016 03 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135699"/>
            <a:ext cx="6067940" cy="373484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8640" y="91440"/>
            <a:ext cx="6567382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Project: University of Miami Wellness Center</a:t>
            </a:r>
            <a:br>
              <a:rPr lang="en-US" sz="2000" b="1" dirty="0">
                <a:solidFill>
                  <a:srgbClr val="08338F"/>
                </a:solidFill>
              </a:rPr>
            </a:br>
            <a:r>
              <a:rPr lang="en-US" sz="2000" b="1" dirty="0">
                <a:solidFill>
                  <a:srgbClr val="08338F"/>
                </a:solidFill>
              </a:rPr>
              <a:t>June 2015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2121" y="4509234"/>
            <a:ext cx="6858000" cy="1176722"/>
          </a:xfrm>
          <a:prstGeom prst="rect">
            <a:avLst/>
          </a:prstGeom>
        </p:spPr>
        <p:txBody>
          <a:bodyPr/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None/>
            </a:pPr>
            <a:r>
              <a:rPr lang="en-US" sz="1800" dirty="0">
                <a:solidFill>
                  <a:srgbClr val="4F4F4F"/>
                </a:solidFill>
                <a:cs typeface="Calibri Light"/>
              </a:rPr>
              <a:t>In </a:t>
            </a:r>
            <a:r>
              <a:rPr lang="en-US" sz="1800" dirty="0" smtClean="0">
                <a:solidFill>
                  <a:srgbClr val="4F4F4F"/>
                </a:solidFill>
                <a:cs typeface="Calibri Light"/>
              </a:rPr>
              <a:t>Eco-Advance </a:t>
            </a:r>
            <a:r>
              <a:rPr lang="en-US" sz="1800" dirty="0">
                <a:solidFill>
                  <a:srgbClr val="4F4F4F"/>
                </a:solidFill>
                <a:cs typeface="Calibri Light"/>
              </a:rPr>
              <a:t>Savings Mode: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F4F4F"/>
                </a:solidFill>
                <a:cs typeface="Calibri Light"/>
              </a:rPr>
              <a:t>29% reduction in energy consumption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F4F4F"/>
                </a:solidFill>
                <a:cs typeface="Calibri Light"/>
              </a:rPr>
              <a:t>All three IAQ measurements improved </a:t>
            </a: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  <a:p>
            <a:pPr marL="0" indent="0">
              <a:buNone/>
            </a:pPr>
            <a:endParaRPr lang="en-US" sz="1800" dirty="0">
              <a:latin typeface="Calibri Light"/>
              <a:cs typeface="Calibri Light"/>
            </a:endParaRPr>
          </a:p>
        </p:txBody>
      </p:sp>
      <p:pic>
        <p:nvPicPr>
          <p:cNvPr id="9" name="Picture 8" descr="U Miami Wellness Center cropped.jpg"/>
          <p:cNvPicPr>
            <a:picLocks noChangeAspect="1"/>
          </p:cNvPicPr>
          <p:nvPr/>
        </p:nvPicPr>
        <p:blipFill rotWithShape="1">
          <a:blip r:embed="rId3" cstate="print"/>
          <a:srcRect l="10912" r="10912"/>
          <a:stretch/>
        </p:blipFill>
        <p:spPr>
          <a:xfrm>
            <a:off x="6906140" y="2888299"/>
            <a:ext cx="1981200" cy="148987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6" descr="Image result for eere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569" y="1219200"/>
            <a:ext cx="1178342" cy="11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20150506_135508.jpg"/>
          <p:cNvPicPr/>
          <p:nvPr/>
        </p:nvPicPr>
        <p:blipFill rotWithShape="1">
          <a:blip r:embed="rId5" cstate="print"/>
          <a:srcRect r="12373" b="14051"/>
          <a:stretch/>
        </p:blipFill>
        <p:spPr>
          <a:xfrm>
            <a:off x="6906140" y="4509234"/>
            <a:ext cx="1981200" cy="15380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53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April 2016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548640" y="91440"/>
            <a:ext cx="6567382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EcoAdvance™ Benefit: Compliance (ASHRAE) and Sustainability (LEED)</a:t>
            </a:r>
          </a:p>
        </p:txBody>
      </p:sp>
      <p:pic>
        <p:nvPicPr>
          <p:cNvPr id="15" name="Picture 2" descr="https://www.ashrae.org/Image%20Library/Static/logo_ashrae.png?code=72c4166c-fe1f-490d-abad-d16d2147f7f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03" y="1855657"/>
            <a:ext cx="1618518" cy="1120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8703" y="3581400"/>
            <a:ext cx="1848577" cy="1824038"/>
          </a:xfrm>
          <a:prstGeom prst="rect">
            <a:avLst/>
          </a:prstGeom>
        </p:spPr>
      </p:pic>
      <p:sp>
        <p:nvSpPr>
          <p:cNvPr id="17" name="Content Placeholder 4"/>
          <p:cNvSpPr>
            <a:spLocks noGrp="1"/>
          </p:cNvSpPr>
          <p:nvPr/>
        </p:nvSpPr>
        <p:spPr>
          <a:xfrm>
            <a:off x="533401" y="1600200"/>
            <a:ext cx="6019799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chemeClr val="tx1"/>
                </a:solidFill>
                <a:cs typeface="Calibri Light"/>
              </a:rPr>
              <a:t>100% compliant with ASHRAE 62.1-2013 Guidelines </a:t>
            </a:r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sz="1600" dirty="0">
                <a:solidFill>
                  <a:schemeClr val="tx1"/>
                </a:solidFill>
                <a:cs typeface="Calibri Light"/>
              </a:rPr>
              <a:t>Under “Performance” ventilation procedure</a:t>
            </a:r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sz="1600" dirty="0">
                <a:solidFill>
                  <a:schemeClr val="tx1"/>
                </a:solidFill>
                <a:cs typeface="Calibri Light"/>
              </a:rPr>
              <a:t>Specific RFI confirming compliance clarified and published in Jan. 2015</a:t>
            </a:r>
            <a:br>
              <a:rPr lang="en-US" sz="1600" dirty="0">
                <a:solidFill>
                  <a:schemeClr val="tx1"/>
                </a:solidFill>
                <a:cs typeface="Calibri Light"/>
              </a:rPr>
            </a:br>
            <a:endParaRPr lang="en-US" sz="1600" dirty="0">
              <a:solidFill>
                <a:schemeClr val="tx1"/>
              </a:solidFill>
              <a:cs typeface="Calibri Light"/>
            </a:endParaRPr>
          </a:p>
          <a:p>
            <a:pPr lvl="1">
              <a:buClrTx/>
              <a:buFont typeface="Wingdings" panose="05000000000000000000" pitchFamily="2" charset="2"/>
              <a:buChar char="n"/>
            </a:pPr>
            <a:endParaRPr lang="en-US" dirty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chemeClr val="tx1"/>
                </a:solidFill>
                <a:cs typeface="Calibri Light"/>
              </a:rPr>
              <a:t>USGBC &amp; HLR </a:t>
            </a:r>
            <a:r>
              <a:rPr lang="en-US" sz="1800" dirty="0" smtClean="0">
                <a:solidFill>
                  <a:schemeClr val="tx1"/>
                </a:solidFill>
                <a:cs typeface="Calibri Light"/>
              </a:rPr>
              <a:t>Modules</a:t>
            </a:r>
            <a:endParaRPr lang="en-US" sz="1800" dirty="0">
              <a:solidFill>
                <a:schemeClr val="tx1"/>
              </a:solidFill>
              <a:cs typeface="Calibri Light"/>
            </a:endParaRPr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sz="1600" dirty="0">
                <a:solidFill>
                  <a:schemeClr val="tx1"/>
                </a:solidFill>
                <a:cs typeface="Calibri Light"/>
              </a:rPr>
              <a:t>Pilot program launched in 2014 to encourage adoption </a:t>
            </a:r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sz="1600" dirty="0">
                <a:solidFill>
                  <a:schemeClr val="tx1"/>
                </a:solidFill>
                <a:cs typeface="Calibri Light"/>
              </a:rPr>
              <a:t>Up to 9 LEED credits for installations</a:t>
            </a:r>
          </a:p>
          <a:p>
            <a:pPr lvl="1">
              <a:buClrTx/>
              <a:buFont typeface="Wingdings" panose="05000000000000000000" pitchFamily="2" charset="2"/>
              <a:buChar char="n"/>
            </a:pPr>
            <a:endParaRPr lang="en-US" dirty="0">
              <a:solidFill>
                <a:schemeClr val="tx1"/>
              </a:solidFill>
              <a:latin typeface="Calibri Light"/>
              <a:cs typeface="Calibri Light"/>
            </a:endParaRPr>
          </a:p>
          <a:p>
            <a:pPr lvl="1">
              <a:buFont typeface="Wingdings" panose="05000000000000000000" pitchFamily="2" charset="2"/>
              <a:buChar char="n"/>
            </a:pPr>
            <a:endParaRPr lang="en-US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4162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8640" y="91440"/>
            <a:ext cx="6927885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enVerid: Strategic Technology Partner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77815" y="-104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3"/>
          </p:nvPr>
        </p:nvSpPr>
        <p:spPr>
          <a:xfrm>
            <a:off x="524930" y="1219200"/>
            <a:ext cx="6637870" cy="378192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latin typeface="+mj-lt"/>
              </a:rPr>
              <a:t>Innovative, </a:t>
            </a:r>
            <a:r>
              <a:rPr lang="en-US" dirty="0">
                <a:latin typeface="+mj-lt"/>
              </a:rPr>
              <a:t>proprietary solid sorbents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Low cost molecular sensors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Machine learning with advanced control algorithms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</a:rPr>
              <a:t>Extensive IP portfolio (30+ patents / applications</a:t>
            </a:r>
            <a:r>
              <a:rPr lang="en-US" dirty="0" smtClean="0">
                <a:latin typeface="+mj-lt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b="1" i="1" dirty="0">
              <a:latin typeface="+mj-lt"/>
            </a:endParaRPr>
          </a:p>
          <a:p>
            <a:endParaRPr lang="en-US" sz="2000" dirty="0">
              <a:solidFill>
                <a:srgbClr val="48778F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219200"/>
            <a:ext cx="1612598" cy="934574"/>
          </a:xfrm>
          <a:prstGeom prst="rect">
            <a:avLst/>
          </a:prstGeom>
        </p:spPr>
      </p:pic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2209800" y="3810000"/>
            <a:ext cx="4833456" cy="510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3888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6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2pPr>
            <a:lvl3pPr marL="898525" indent="-2746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4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3pPr>
            <a:lvl4pPr marL="1163638" indent="-265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2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4pPr>
            <a:lvl5pPr marL="1438275" indent="-274638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200" kern="1200">
                <a:solidFill>
                  <a:srgbClr val="4F4F4F"/>
                </a:solidFill>
                <a:latin typeface="+mn-lt"/>
                <a:ea typeface="+mn-ea"/>
                <a:cs typeface="+mn-cs"/>
              </a:defRPr>
            </a:lvl5pPr>
            <a:lvl6pPr marL="1703388" indent="-2651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en-US" sz="600"/>
              <a:t>April 2016</a:t>
            </a:r>
            <a:endParaRPr lang="he-IL" sz="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037" y="3149648"/>
            <a:ext cx="4201100" cy="248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Recognition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he-I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86905" y="1095434"/>
            <a:ext cx="3706689" cy="103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20531"/>
            <a:ext cx="2097206" cy="1932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544565"/>
            <a:ext cx="1627773" cy="1219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8132" y="2095833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 Department of Energy $2.4M award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31859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of HLR modules in US Custom House in Houston, TX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4304" y="2816643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“Green Proving Ground” program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967608"/>
            <a:ext cx="3694496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91440"/>
            <a:ext cx="6567382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Summary Benefits of the </a:t>
            </a:r>
            <a:r>
              <a:rPr lang="en-US" sz="2000" b="1" dirty="0" smtClean="0">
                <a:solidFill>
                  <a:srgbClr val="08338F"/>
                </a:solidFill>
              </a:rPr>
              <a:t>EcoAdvance </a:t>
            </a:r>
            <a:r>
              <a:rPr lang="en-US" sz="2000" b="1" dirty="0">
                <a:solidFill>
                  <a:srgbClr val="08338F"/>
                </a:solidFill>
              </a:rPr>
              <a:t>Solution</a:t>
            </a:r>
          </a:p>
        </p:txBody>
      </p:sp>
      <p:sp>
        <p:nvSpPr>
          <p:cNvPr id="6" name="Content Placeholder 4"/>
          <p:cNvSpPr>
            <a:spLocks noGrp="1"/>
          </p:cNvSpPr>
          <p:nvPr/>
        </p:nvSpPr>
        <p:spPr>
          <a:xfrm>
            <a:off x="468315" y="1387821"/>
            <a:ext cx="6543675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Substantial Energy Savings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Excellent IAQ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Real-time Monitoring, Reporting &amp; Validation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Scalability and Flexibility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Reliability – Simple, Elegant Mechanical Design</a:t>
            </a:r>
          </a:p>
          <a:p>
            <a:pPr>
              <a:buClrTx/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rgbClr val="404040"/>
                </a:solidFill>
              </a:rPr>
              <a:t>Compliance and Sustainability</a:t>
            </a:r>
          </a:p>
          <a:p>
            <a:pPr marL="457200" lvl="1" indent="0">
              <a:buNone/>
            </a:pPr>
            <a:endParaRPr lang="en-US" dirty="0">
              <a:solidFill>
                <a:srgbClr val="4F4F4F"/>
              </a:solidFill>
              <a:latin typeface="Calibri Light"/>
              <a:cs typeface="Calibri Light"/>
            </a:endParaRPr>
          </a:p>
          <a:p>
            <a:pPr marL="457200" lvl="1" indent="0">
              <a:buNone/>
            </a:pPr>
            <a:endParaRPr lang="en-US" dirty="0">
              <a:latin typeface="Calibri Light"/>
              <a:cs typeface="Calibri Light"/>
            </a:endParaRPr>
          </a:p>
        </p:txBody>
      </p:sp>
      <p:pic>
        <p:nvPicPr>
          <p:cNvPr id="9" name="Picture 3" descr="C:\Users\Mary\Dropbox\Marketing &amp; Sales enVerid\FMM workspace\Graphics Images and Photos\Photos\SkyScrap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4191000"/>
            <a:ext cx="4572001" cy="178871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en-US" sz="600"/>
              <a:t>April 2016</a:t>
            </a:r>
            <a:endParaRPr lang="he-IL" sz="600" dirty="0"/>
          </a:p>
        </p:txBody>
      </p:sp>
    </p:spTree>
    <p:extLst>
      <p:ext uri="{BB962C8B-B14F-4D97-AF65-F5344CB8AC3E}">
        <p14:creationId xmlns:p14="http://schemas.microsoft.com/office/powerpoint/2010/main" val="3242596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48640" y="91440"/>
            <a:ext cx="7010400" cy="872254"/>
          </a:xfrm>
        </p:spPr>
        <p:txBody>
          <a:bodyPr/>
          <a:lstStyle/>
          <a:p>
            <a:r>
              <a:rPr lang="en-US" sz="2000" b="1" dirty="0">
                <a:solidFill>
                  <a:srgbClr val="08338F"/>
                </a:solidFill>
              </a:rPr>
              <a:t>Problem: Ventilating </a:t>
            </a:r>
            <a:r>
              <a:rPr lang="en-US" sz="2000" b="1" dirty="0" smtClean="0">
                <a:solidFill>
                  <a:srgbClr val="08338F"/>
                </a:solidFill>
              </a:rPr>
              <a:t>buildings </a:t>
            </a:r>
            <a:r>
              <a:rPr lang="en-US" sz="2000" b="1" dirty="0">
                <a:solidFill>
                  <a:srgbClr val="08338F"/>
                </a:solidFill>
              </a:rPr>
              <a:t>is costly and inefficient</a:t>
            </a:r>
            <a:endParaRPr lang="en-US" sz="2000" dirty="0">
              <a:solidFill>
                <a:srgbClr val="08338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95325" y="1460083"/>
            <a:ext cx="6010275" cy="50292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Commercial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buildings use a lot of outside air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 building volume replaced 10-20 times per day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 Indoor air quality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 the buildup of indoor gas contaminants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 CO</a:t>
            </a:r>
            <a:r>
              <a:rPr lang="en-US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formaldehyde, VOCs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universal but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inefficient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practice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waste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Demand Charges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pollutants introduced</a:t>
            </a:r>
          </a:p>
        </p:txBody>
      </p:sp>
      <p:pic>
        <p:nvPicPr>
          <p:cNvPr id="7" name="תמונה 5" descr="bilding page 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748" y="1460083"/>
            <a:ext cx="27336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55585" y="1624014"/>
            <a:ext cx="799228" cy="4452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HVAC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655888" y="6581110"/>
            <a:ext cx="4750467" cy="193675"/>
          </a:xfrm>
        </p:spPr>
        <p:txBody>
          <a:bodyPr/>
          <a:lstStyle/>
          <a:p>
            <a:r>
              <a:rPr lang="en-US" sz="600" dirty="0" smtClean="0"/>
              <a:t>June </a:t>
            </a:r>
            <a:r>
              <a:rPr lang="en-US" sz="600" dirty="0" smtClean="0"/>
              <a:t>2016</a:t>
            </a:r>
            <a:endParaRPr lang="he-IL" sz="600" dirty="0"/>
          </a:p>
        </p:txBody>
      </p:sp>
    </p:spTree>
    <p:extLst>
      <p:ext uri="{BB962C8B-B14F-4D97-AF65-F5344CB8AC3E}">
        <p14:creationId xmlns:p14="http://schemas.microsoft.com/office/powerpoint/2010/main" val="10543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ASHRAE </a:t>
            </a:r>
            <a:r>
              <a:rPr lang="en-US" sz="2000" b="1" dirty="0">
                <a:solidFill>
                  <a:srgbClr val="08338F"/>
                </a:solidFill>
              </a:rPr>
              <a:t>6</a:t>
            </a:r>
            <a:r>
              <a:rPr lang="en-US" sz="2000" b="1" dirty="0">
                <a:solidFill>
                  <a:srgbClr val="08338F"/>
                </a:solidFill>
              </a:rPr>
              <a:t>2.1 Indoor Air Quality Methods </a:t>
            </a:r>
            <a:endParaRPr lang="en-US" sz="2000" b="1" dirty="0">
              <a:solidFill>
                <a:srgbClr val="08338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June </a:t>
            </a:r>
            <a:r>
              <a:rPr lang="en-US" dirty="0" smtClean="0"/>
              <a:t>2016</a:t>
            </a:r>
            <a:endParaRPr lang="he-IL" dirty="0"/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1"/>
          </p:nvPr>
        </p:nvSpPr>
        <p:spPr>
          <a:xfrm>
            <a:off x="445054" y="2133600"/>
            <a:ext cx="3924299" cy="3886200"/>
          </a:xfrm>
        </p:spPr>
        <p:txBody>
          <a:bodyPr/>
          <a:lstStyle/>
          <a:p>
            <a:r>
              <a:rPr lang="en-US" b="1" dirty="0" smtClean="0"/>
              <a:t>VRP – Ventilation Rate Procedure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Zone types, Sq. Ft, and Occupant Density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Provides Minimum OA Flow Rate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57188" lvl="1" indent="0">
              <a:buNone/>
            </a:pPr>
            <a:endParaRPr lang="en-US" dirty="0" smtClean="0"/>
          </a:p>
          <a:p>
            <a:pPr marL="357188" lvl="1" indent="0">
              <a:buNone/>
            </a:pPr>
            <a:endParaRPr lang="en-US" dirty="0" smtClean="0"/>
          </a:p>
          <a:p>
            <a:pPr marL="357188" lvl="1" indent="0">
              <a:buNone/>
            </a:pPr>
            <a:endParaRPr lang="en-US" dirty="0" smtClean="0"/>
          </a:p>
          <a:p>
            <a:pPr marL="357188" lvl="1" indent="0">
              <a:buNone/>
            </a:pPr>
            <a:endParaRPr lang="en-US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800600" y="2133601"/>
            <a:ext cx="3924300" cy="4876799"/>
          </a:xfrm>
        </p:spPr>
        <p:txBody>
          <a:bodyPr/>
          <a:lstStyle/>
          <a:p>
            <a:r>
              <a:rPr lang="en-US" b="1" dirty="0" smtClean="0"/>
              <a:t>IAQP – Indoor Air Quality Procedure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USGBC Recommended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Qualifies for up to 9 LEED Credits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smtClean="0"/>
              <a:t>Identifies highest MOA for containments of concern which becomes the new MOA requirement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Left-Up Arrow 12"/>
          <p:cNvSpPr/>
          <p:nvPr/>
        </p:nvSpPr>
        <p:spPr>
          <a:xfrm rot="10800000">
            <a:off x="2819399" y="1478251"/>
            <a:ext cx="439037" cy="447252"/>
          </a:xfrm>
          <a:prstGeom prst="leftUp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05560" y="1444663"/>
            <a:ext cx="480840" cy="4808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9239" y="120339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</a:rPr>
              <a:t>PATHS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5" y="4353110"/>
            <a:ext cx="825658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91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91440"/>
            <a:ext cx="6567382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Introducing York</a:t>
            </a:r>
            <a:r>
              <a:rPr lang="en-US" sz="2000" b="1" dirty="0" smtClean="0">
                <a:solidFill>
                  <a:srgbClr val="08338F"/>
                </a:solidFill>
              </a:rPr>
              <a:t>® </a:t>
            </a:r>
            <a:r>
              <a:rPr lang="en-US" sz="2000" b="1" dirty="0">
                <a:solidFill>
                  <a:srgbClr val="08338F"/>
                </a:solidFill>
              </a:rPr>
              <a:t>EcoAdvance™ Technology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June 2016</a:t>
            </a:r>
            <a:endParaRPr lang="he-IL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68315" y="1304805"/>
            <a:ext cx="4942851" cy="5038299"/>
          </a:xfrm>
        </p:spPr>
        <p:txBody>
          <a:bodyPr/>
          <a:lstStyle/>
          <a:p>
            <a:r>
              <a:rPr lang="en-US" dirty="0" smtClean="0"/>
              <a:t>EcoAdvance™ technology </a:t>
            </a:r>
            <a:r>
              <a:rPr lang="en-US" dirty="0"/>
              <a:t>actively and intelligently reduces building energy </a:t>
            </a:r>
            <a:r>
              <a:rPr lang="en-US" dirty="0" smtClean="0"/>
              <a:t>loads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outdated, inefficient and costly ventilation methods with a practical, proven, energy-efficient </a:t>
            </a:r>
            <a:r>
              <a:rPr lang="en-US" dirty="0" smtClean="0"/>
              <a:t>approach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"/>
            </a:pPr>
            <a:r>
              <a:rPr lang="en-US" dirty="0"/>
              <a:t>Cleans the indoor air instead of continuously replacing </a:t>
            </a:r>
            <a:r>
              <a:rPr lang="en-US" dirty="0" smtClean="0"/>
              <a:t>it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 smtClean="0"/>
              <a:t>Works with ASHRAE 62.1 IAQP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3333" r="13094" b="18334"/>
          <a:stretch/>
        </p:blipFill>
        <p:spPr>
          <a:xfrm>
            <a:off x="5377982" y="3719568"/>
            <a:ext cx="3781940" cy="23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1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8640" y="91440"/>
            <a:ext cx="6969035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8338F"/>
                </a:solidFill>
              </a:rPr>
              <a:t>York® </a:t>
            </a:r>
            <a:r>
              <a:rPr lang="en-US" sz="2000" b="1" dirty="0">
                <a:solidFill>
                  <a:srgbClr val="08338F"/>
                </a:solidFill>
              </a:rPr>
              <a:t>EcoAdvance</a:t>
            </a:r>
            <a:r>
              <a:rPr lang="en-US" sz="2000" b="1" dirty="0" smtClean="0">
                <a:solidFill>
                  <a:srgbClr val="08338F"/>
                </a:solidFill>
              </a:rPr>
              <a:t>™ Technology </a:t>
            </a:r>
            <a:endParaRPr lang="en-US" sz="2000" b="1" dirty="0">
              <a:solidFill>
                <a:srgbClr val="08338F"/>
              </a:solidFill>
            </a:endParaRPr>
          </a:p>
        </p:txBody>
      </p:sp>
      <p:sp>
        <p:nvSpPr>
          <p:cNvPr id="43" name="Content Placeholder 4"/>
          <p:cNvSpPr txBox="1">
            <a:spLocks/>
          </p:cNvSpPr>
          <p:nvPr/>
        </p:nvSpPr>
        <p:spPr>
          <a:xfrm>
            <a:off x="457200" y="1543156"/>
            <a:ext cx="4986882" cy="4114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74320" indent="-274320" algn="l" defTabSz="457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2200" b="0" i="0" kern="1200" baseline="0">
                <a:solidFill>
                  <a:srgbClr val="404040"/>
                </a:solidFill>
                <a:latin typeface="Calibri Light"/>
                <a:ea typeface="+mn-ea"/>
                <a:cs typeface="Calibri Light"/>
              </a:defRPr>
            </a:lvl1pPr>
            <a:lvl2pPr marL="649224" indent="-192024" algn="l" defTabSz="4572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" charset="2"/>
              <a:buChar char="§"/>
              <a:defRPr sz="18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2pPr>
            <a:lvl3pPr marL="960120" indent="-155448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SzPct val="90000"/>
              <a:buFont typeface="Wingdings" charset="2"/>
              <a:buChar char="§"/>
              <a:defRPr sz="16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3pPr>
            <a:lvl4pPr marL="1234440" indent="-137160" algn="l" defTabSz="457200" rtl="0" eaLnBrk="1" latinLnBrk="0" hangingPunct="1">
              <a:spcBef>
                <a:spcPts val="300"/>
              </a:spcBef>
              <a:buClr>
                <a:schemeClr val="tx2"/>
              </a:buClr>
              <a:buFont typeface="Wingdings" charset="2"/>
              <a:buChar char="§"/>
              <a:defRPr sz="14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4pPr>
            <a:lvl5pPr marL="1508760" indent="-155448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 b="0" i="0" kern="1200">
                <a:solidFill>
                  <a:srgbClr val="4F4F4F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Modular, scalable, networked “smart”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+mn-cs"/>
              </a:rPr>
              <a:t>scrubbers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endParaRPr lang="en-US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Bolt-on retrofit to existing HVAC systems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endParaRPr lang="en-US" sz="180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+mn-cs"/>
              </a:rPr>
              <a:t>Easy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to install; indoor or rooftop installation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endParaRPr lang="en-US" sz="180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+mn-cs"/>
              </a:rPr>
              <a:t>Designed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to reduce outside air intake</a:t>
            </a: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endParaRPr lang="en-US" sz="1800" dirty="0" smtClean="0">
              <a:solidFill>
                <a:schemeClr val="tx1"/>
              </a:solidFill>
              <a:latin typeface="+mn-lt"/>
              <a:cs typeface="+mn-cs"/>
            </a:endParaRPr>
          </a:p>
          <a:p>
            <a:pPr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Wingdings" panose="05000000000000000000" pitchFamily="2" charset="2"/>
              <a:buChar char="n"/>
            </a:pPr>
            <a:r>
              <a:rPr lang="en-US" sz="1800" dirty="0" smtClean="0">
                <a:solidFill>
                  <a:schemeClr val="tx1"/>
                </a:solidFill>
                <a:latin typeface="+mn-lt"/>
                <a:cs typeface="+mn-cs"/>
              </a:rPr>
              <a:t>Enables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downsizing of equipment for new construction</a:t>
            </a:r>
          </a:p>
          <a:p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en-US" dirty="0"/>
              <a:t>June </a:t>
            </a:r>
            <a:r>
              <a:rPr lang="en-US" sz="600" dirty="0" smtClean="0"/>
              <a:t>2016</a:t>
            </a:r>
            <a:endParaRPr lang="he-IL" sz="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219200"/>
            <a:ext cx="3429000" cy="45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79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91440"/>
            <a:ext cx="7326701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 York</a:t>
            </a:r>
            <a:r>
              <a:rPr lang="en-US" sz="2000" b="1" dirty="0" smtClean="0">
                <a:solidFill>
                  <a:srgbClr val="08338F"/>
                </a:solidFill>
              </a:rPr>
              <a:t>® </a:t>
            </a:r>
            <a:r>
              <a:rPr lang="en-US" sz="2000" b="1" dirty="0" smtClean="0">
                <a:solidFill>
                  <a:srgbClr val="08338F"/>
                </a:solidFill>
              </a:rPr>
              <a:t>EcoAdvance™ </a:t>
            </a:r>
            <a:r>
              <a:rPr lang="en-US" sz="2000" b="1" dirty="0" smtClean="0">
                <a:solidFill>
                  <a:srgbClr val="08338F"/>
                </a:solidFill>
              </a:rPr>
              <a:t>1000E</a:t>
            </a:r>
            <a:endParaRPr lang="en-US" sz="2000" b="1" dirty="0">
              <a:solidFill>
                <a:srgbClr val="08338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54959" y="1295399"/>
            <a:ext cx="6722388" cy="5157887"/>
            <a:chOff x="628052" y="814393"/>
            <a:chExt cx="7349295" cy="56388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445" y="1276402"/>
              <a:ext cx="3276779" cy="5176885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3633951" y="1600200"/>
              <a:ext cx="2004849" cy="4191000"/>
            </a:xfrm>
            <a:prstGeom prst="roundRect">
              <a:avLst/>
            </a:prstGeom>
            <a:noFill/>
            <a:ln w="6032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5638800" y="3511060"/>
              <a:ext cx="0" cy="1074266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0800000">
              <a:off x="3633951" y="3434860"/>
              <a:ext cx="0" cy="1074266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148547" y="5156001"/>
              <a:ext cx="1828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Sorption In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959777" y="837198"/>
              <a:ext cx="18288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Sorption Out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134131" y="1997484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Regen In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570245" y="814393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Regen Out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6230" y="180084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Adsorption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6230" y="2182150"/>
              <a:ext cx="214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Closed Loop Heating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28052" y="2746498"/>
              <a:ext cx="214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Regeneration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6200000" flipV="1">
              <a:off x="3375315" y="1270166"/>
              <a:ext cx="554684" cy="12472"/>
            </a:xfrm>
            <a:prstGeom prst="straightConnector1">
              <a:avLst/>
            </a:prstGeom>
            <a:ln w="60325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5867400" y="5339860"/>
              <a:ext cx="296214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4143929" y="1250680"/>
              <a:ext cx="604542" cy="1587"/>
            </a:xfrm>
            <a:prstGeom prst="straightConnector1">
              <a:avLst/>
            </a:prstGeom>
            <a:ln w="60325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5871693" y="2170176"/>
              <a:ext cx="296214" cy="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V="1">
              <a:off x="1447800" y="3206260"/>
              <a:ext cx="1676400" cy="45720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952710" y="3680178"/>
              <a:ext cx="1195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Cartridges </a:t>
              </a: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April 2016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064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8640" y="91440"/>
            <a:ext cx="7315200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smtClean="0">
                <a:solidFill>
                  <a:srgbClr val="08338F"/>
                </a:solidFill>
              </a:rPr>
              <a:t>A Superior Approach: clean &amp; recycle indoor air</a:t>
            </a:r>
            <a:endParaRPr lang="en-US" sz="2000" b="1" dirty="0">
              <a:solidFill>
                <a:srgbClr val="08338F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80647" y="3242868"/>
            <a:ext cx="4967207" cy="77724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Reduce </a:t>
            </a:r>
            <a:r>
              <a:rPr lang="en-US" sz="2400" b="1" dirty="0" smtClean="0">
                <a:latin typeface="Calibri Light" panose="020F0302020204030204" pitchFamily="34" charset="0"/>
                <a:cs typeface="Verdana" pitchFamily="34" charset="0"/>
              </a:rPr>
              <a:t>outside </a:t>
            </a: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air for ventilation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01858" y="1568838"/>
            <a:ext cx="6524785" cy="77724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lnSpc>
                <a:spcPct val="150000"/>
              </a:lnSpc>
              <a:buSzPct val="100000"/>
              <a:defRPr/>
            </a:pP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Remove molecular contaminants</a:t>
            </a:r>
            <a:endParaRPr lang="en-US" sz="2400" b="1" dirty="0">
              <a:latin typeface="Calibri Light" panose="020F0302020204030204" pitchFamily="34" charset="0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028896" y="2556686"/>
            <a:ext cx="1070708" cy="480399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en-US" b="1" dirty="0">
              <a:latin typeface="Calibri Light" panose="020F0302020204030204" pitchFamily="34" charset="0"/>
              <a:cs typeface="Verdana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4028896" y="4320223"/>
            <a:ext cx="1070708" cy="480399"/>
          </a:xfrm>
          <a:prstGeom prst="down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marL="342900" indent="-34290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en-US" b="1" dirty="0">
              <a:latin typeface="Calibri Light" panose="020F0302020204030204" pitchFamily="34" charset="0"/>
              <a:cs typeface="Verdan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360488" y="5035730"/>
            <a:ext cx="6505033" cy="776288"/>
          </a:xfrm>
          <a:prstGeom prst="roundRect">
            <a:avLst/>
          </a:prstGeom>
          <a:solidFill>
            <a:srgbClr val="7DBA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Lower energy </a:t>
            </a:r>
            <a:r>
              <a:rPr lang="en-US" sz="2400" b="1" dirty="0" smtClean="0">
                <a:latin typeface="Calibri Light" panose="020F0302020204030204" pitchFamily="34" charset="0"/>
                <a:cs typeface="Verdana" pitchFamily="34" charset="0"/>
              </a:rPr>
              <a:t>costs </a:t>
            </a: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&amp; maintain indoor air quality</a:t>
            </a:r>
          </a:p>
        </p:txBody>
      </p:sp>
    </p:spTree>
    <p:extLst>
      <p:ext uri="{BB962C8B-B14F-4D97-AF65-F5344CB8AC3E}">
        <p14:creationId xmlns:p14="http://schemas.microsoft.com/office/powerpoint/2010/main" val="191564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b="3387"/>
          <a:stretch/>
        </p:blipFill>
        <p:spPr bwMode="auto">
          <a:xfrm>
            <a:off x="4945392" y="2008324"/>
            <a:ext cx="2170630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78622" y="871883"/>
            <a:ext cx="6567382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08338F"/>
                </a:solidFill>
              </a:rPr>
              <a:t>Indoor Air Treatment – Patented Sorbents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April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8622" y="2007538"/>
            <a:ext cx="6543675" cy="5029200"/>
          </a:xfrm>
        </p:spPr>
        <p:txBody>
          <a:bodyPr/>
          <a:lstStyle/>
          <a:p>
            <a:r>
              <a:rPr lang="en-US" b="1" dirty="0">
                <a:solidFill>
                  <a:srgbClr val="4F4F4F"/>
                </a:solidFill>
              </a:rPr>
              <a:t>Sorbents</a:t>
            </a:r>
            <a:r>
              <a:rPr lang="en-US" dirty="0">
                <a:solidFill>
                  <a:srgbClr val="4F4F4F"/>
                </a:solidFill>
              </a:rPr>
              <a:t> housed in cartridge set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Non-toxic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No byproducts</a:t>
            </a:r>
          </a:p>
          <a:p>
            <a:pPr lvl="1"/>
            <a:r>
              <a:rPr lang="en-US" dirty="0" smtClean="0">
                <a:solidFill>
                  <a:srgbClr val="404040"/>
                </a:solidFill>
              </a:rPr>
              <a:t>Recyclable</a:t>
            </a:r>
          </a:p>
          <a:p>
            <a:pPr marL="357188" lvl="1" indent="0">
              <a:buNone/>
            </a:pPr>
            <a:endParaRPr lang="en-US" dirty="0">
              <a:solidFill>
                <a:srgbClr val="404040"/>
              </a:solidFill>
            </a:endParaRPr>
          </a:p>
          <a:p>
            <a:r>
              <a:rPr lang="en-US" dirty="0"/>
              <a:t>Low-cost 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 removal &amp; Volatile organic compound (VOC) capture</a:t>
            </a:r>
          </a:p>
          <a:p>
            <a:pPr lvl="1"/>
            <a:r>
              <a:rPr lang="en-US" dirty="0"/>
              <a:t>New adsorbents developed to address global climate change</a:t>
            </a:r>
            <a:endParaRPr lang="en-US" b="1" dirty="0"/>
          </a:p>
          <a:p>
            <a:pPr lvl="1"/>
            <a:r>
              <a:rPr lang="en-US" dirty="0" smtClean="0"/>
              <a:t>Re-engineered for </a:t>
            </a:r>
            <a:r>
              <a:rPr lang="en-US" dirty="0"/>
              <a:t>indoor </a:t>
            </a:r>
            <a:r>
              <a:rPr lang="en-US" dirty="0" smtClean="0"/>
              <a:t>conditions</a:t>
            </a:r>
          </a:p>
          <a:p>
            <a:pPr marL="357188" lvl="1" indent="0">
              <a:buNone/>
            </a:pPr>
            <a:endParaRPr lang="en-US" dirty="0"/>
          </a:p>
          <a:p>
            <a:r>
              <a:rPr lang="en-US" b="1" dirty="0"/>
              <a:t>Formaldehyde</a:t>
            </a:r>
            <a:r>
              <a:rPr lang="en-US" dirty="0"/>
              <a:t>-selective sorbents</a:t>
            </a:r>
            <a:endParaRPr lang="en-US" b="1" dirty="0">
              <a:solidFill>
                <a:srgbClr val="5B8698"/>
              </a:solidFill>
            </a:endParaRPr>
          </a:p>
          <a:p>
            <a:pPr lvl="1"/>
            <a:r>
              <a:rPr lang="en-US" dirty="0" smtClean="0"/>
              <a:t>Leveraging </a:t>
            </a:r>
            <a:r>
              <a:rPr lang="en-US" dirty="0"/>
              <a:t>similar chemistry to that of CO</a:t>
            </a:r>
            <a:r>
              <a:rPr lang="en-US" baseline="-25000" dirty="0"/>
              <a:t>2</a:t>
            </a:r>
            <a:r>
              <a:rPr lang="en-US" dirty="0"/>
              <a:t> sorbents</a:t>
            </a:r>
          </a:p>
          <a:p>
            <a:pPr lvl="1"/>
            <a:r>
              <a:rPr lang="en-US" dirty="0"/>
              <a:t>Selective Chemistry captures 250+ VOCs</a:t>
            </a:r>
          </a:p>
          <a:p>
            <a:endParaRPr lang="en-US" sz="1600" baseline="-25000" dirty="0"/>
          </a:p>
          <a:p>
            <a:pPr marL="0" indent="0">
              <a:buNone/>
            </a:pPr>
            <a:endParaRPr lang="en-US" dirty="0">
              <a:latin typeface="Calibri Light"/>
              <a:cs typeface="Calibri Light"/>
            </a:endParaRPr>
          </a:p>
        </p:txBody>
      </p:sp>
      <p:pic>
        <p:nvPicPr>
          <p:cNvPr id="8" name="Picture 4" descr="http://www.threellop.com/images/mit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0" y="5334000"/>
            <a:ext cx="842970" cy="850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archaeometry.missouri.edu/datasets/library/Berkeley_Lab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4362006"/>
            <a:ext cx="1405545" cy="971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uscigem2012.files.wordpress.com/2012/07/usc_log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17" y="3779502"/>
            <a:ext cx="1338602" cy="582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5907" y="236085"/>
            <a:ext cx="6524785" cy="77724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lnSpc>
                <a:spcPct val="150000"/>
              </a:lnSpc>
              <a:buSzPct val="100000"/>
              <a:defRPr/>
            </a:pP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Remove molecular contaminants</a:t>
            </a:r>
            <a:endParaRPr lang="en-US" sz="2400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5441" y="1066800"/>
            <a:ext cx="7071360" cy="8686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r>
              <a:rPr lang="en-US" sz="2000" b="1" dirty="0" smtClean="0">
                <a:solidFill>
                  <a:srgbClr val="08338F"/>
                </a:solidFill>
              </a:rPr>
              <a:t>York® EcoAdvance™ Technology applied in AHU </a:t>
            </a:r>
            <a:r>
              <a:rPr lang="en-US" sz="2000" b="1" dirty="0">
                <a:solidFill>
                  <a:srgbClr val="08338F"/>
                </a:solidFill>
              </a:rPr>
              <a:t>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688382"/>
            <a:ext cx="4361121" cy="2483817"/>
          </a:xfrm>
          <a:prstGeom prst="rect">
            <a:avLst/>
          </a:prstGeom>
        </p:spPr>
      </p:pic>
      <p:pic>
        <p:nvPicPr>
          <p:cNvPr id="9" name="Content Placeholder 8" descr="TheBigIdea_Conventional_Oct_2015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1781057"/>
            <a:ext cx="4429415" cy="3377517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655888" y="6581110"/>
            <a:ext cx="4750467" cy="193675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r>
              <a:rPr lang="en-US" sz="600"/>
              <a:t>April 2016</a:t>
            </a:r>
            <a:endParaRPr lang="he-IL" sz="600" dirty="0"/>
          </a:p>
        </p:txBody>
      </p:sp>
      <p:sp>
        <p:nvSpPr>
          <p:cNvPr id="8" name="Rounded Rectangle 7"/>
          <p:cNvSpPr/>
          <p:nvPr/>
        </p:nvSpPr>
        <p:spPr>
          <a:xfrm>
            <a:off x="464397" y="227025"/>
            <a:ext cx="4967207" cy="777240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/>
          <a:lstStyle/>
          <a:p>
            <a:pPr algn="ctr">
              <a:lnSpc>
                <a:spcPct val="150000"/>
              </a:lnSpc>
              <a:buSzPct val="100000"/>
            </a:pP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Reduce </a:t>
            </a: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outside </a:t>
            </a:r>
            <a:r>
              <a:rPr lang="en-US" sz="2400" b="1" dirty="0">
                <a:latin typeface="Calibri Light" panose="020F0302020204030204" pitchFamily="34" charset="0"/>
                <a:cs typeface="Verdana" pitchFamily="34" charset="0"/>
              </a:rPr>
              <a:t>air for ventilation</a:t>
            </a:r>
          </a:p>
        </p:txBody>
      </p:sp>
    </p:spTree>
    <p:extLst>
      <p:ext uri="{BB962C8B-B14F-4D97-AF65-F5344CB8AC3E}">
        <p14:creationId xmlns:p14="http://schemas.microsoft.com/office/powerpoint/2010/main" val="3040642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9828a0b278cbbaa1382cfcbf1a29267055703f"/>
</p:tagLst>
</file>

<file path=ppt/theme/theme1.xml><?xml version="1.0" encoding="utf-8"?>
<a:theme xmlns:a="http://schemas.openxmlformats.org/drawingml/2006/main" name="Johnson Controls_Template_2.4">
  <a:themeElements>
    <a:clrScheme name="YORK Endorsed by Johnson Controls">
      <a:dk1>
        <a:srgbClr val="2E2A25"/>
      </a:dk1>
      <a:lt1>
        <a:srgbClr val="FFFFFF"/>
      </a:lt1>
      <a:dk2>
        <a:srgbClr val="00549E"/>
      </a:dk2>
      <a:lt2>
        <a:srgbClr val="F5F7F4"/>
      </a:lt2>
      <a:accent1>
        <a:srgbClr val="00BCE4"/>
      </a:accent1>
      <a:accent2>
        <a:srgbClr val="FEBD38"/>
      </a:accent2>
      <a:accent3>
        <a:srgbClr val="F47721"/>
      </a:accent3>
      <a:accent4>
        <a:srgbClr val="D6D525"/>
      </a:accent4>
      <a:accent5>
        <a:srgbClr val="666366"/>
      </a:accent5>
      <a:accent6>
        <a:srgbClr val="7DBA00"/>
      </a:accent6>
      <a:hlink>
        <a:srgbClr val="3370F3"/>
      </a:hlink>
      <a:folHlink>
        <a:srgbClr val="85248F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_Template_2.4.potx" id="{8B344A84-ADE3-4666-A3ED-94A8746124D1}" vid="{B311639D-3CAC-42AB-B903-D8CC538E1731}"/>
    </a:ext>
  </a:extLst>
</a:theme>
</file>

<file path=ppt/theme/theme2.xml><?xml version="1.0" encoding="utf-8"?>
<a:theme xmlns:a="http://schemas.openxmlformats.org/drawingml/2006/main" name="Office Theme">
  <a:themeElements>
    <a:clrScheme name="GWS Blue">
      <a:dk1>
        <a:sysClr val="windowText" lastClr="000000"/>
      </a:dk1>
      <a:lt1>
        <a:sysClr val="window" lastClr="FFFFFF"/>
      </a:lt1>
      <a:dk2>
        <a:srgbClr val="08338F"/>
      </a:dk2>
      <a:lt2>
        <a:srgbClr val="878785"/>
      </a:lt2>
      <a:accent1>
        <a:srgbClr val="7DBA00"/>
      </a:accent1>
      <a:accent2>
        <a:srgbClr val="00B8E0"/>
      </a:accent2>
      <a:accent3>
        <a:srgbClr val="85248F"/>
      </a:accent3>
      <a:accent4>
        <a:srgbClr val="A8034F"/>
      </a:accent4>
      <a:accent5>
        <a:srgbClr val="DE3B21"/>
      </a:accent5>
      <a:accent6>
        <a:srgbClr val="00C4B5"/>
      </a:accent6>
      <a:hlink>
        <a:srgbClr val="08338F"/>
      </a:hlink>
      <a:folHlink>
        <a:srgbClr val="800080"/>
      </a:folHlink>
    </a:clrScheme>
    <a:fontScheme name="JCI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Model_x002f_Product xmlns="7f36f1c9-4437-4e7b-9b57-57fbda7a6edd">1</Model_x002f_Product>
    <Document_x0020_Type xmlns="7f36f1c9-4437-4e7b-9b57-57fbda7a6edd">16</Document_x0020_Typ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18B93065785A44996191F6F9A51BEC" ma:contentTypeVersion="7" ma:contentTypeDescription="Create a new document." ma:contentTypeScope="" ma:versionID="47dc061d90c663efd2c9a533ceef180a">
  <xsd:schema xmlns:xsd="http://www.w3.org/2001/XMLSchema" xmlns:xs="http://www.w3.org/2001/XMLSchema" xmlns:p="http://schemas.microsoft.com/office/2006/metadata/properties" xmlns:ns1="http://schemas.microsoft.com/sharepoint/v3" xmlns:ns2="7f36f1c9-4437-4e7b-9b57-57fbda7a6edd" xmlns:ns3="5212d09a-3e0d-4e4c-9038-623320ee4118" targetNamespace="http://schemas.microsoft.com/office/2006/metadata/properties" ma:root="true" ma:fieldsID="4938878be8556c2515f3e9fd355423f3" ns1:_="" ns2:_="" ns3:_="">
    <xsd:import namespace="http://schemas.microsoft.com/sharepoint/v3"/>
    <xsd:import namespace="7f36f1c9-4437-4e7b-9b57-57fbda7a6edd"/>
    <xsd:import namespace="5212d09a-3e0d-4e4c-9038-623320ee411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/>
                <xsd:element ref="ns2:Model_x002f_Product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36f1c9-4437-4e7b-9b57-57fbda7a6edd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ma:displayName="Document Type" ma:list="{9196cec0-7738-4dc1-90ac-41cdff168da0}" ma:internalName="Document_x0020_Type" ma:readOnly="false" ma:showField="Title">
      <xsd:simpleType>
        <xsd:restriction base="dms:Lookup"/>
      </xsd:simpleType>
    </xsd:element>
    <xsd:element name="Model_x002f_Product" ma:index="11" ma:displayName="Model/Product" ma:list="{d1b287b7-4b63-4841-aa2b-67250891b958}" ma:internalName="Model_x002f_Product" ma:readOnly="false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2d09a-3e0d-4e4c-9038-623320ee411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94297E-CBED-4B4A-AEAB-8648AB6D33C7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purl.org/dc/terms/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5D6D3C1-6EA1-40C0-9D85-095C01FA40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06AF24-07D1-489C-BAE3-B9ED2AF88109}"/>
</file>

<file path=docProps/app.xml><?xml version="1.0" encoding="utf-8"?>
<Properties xmlns="http://schemas.openxmlformats.org/officeDocument/2006/extended-properties" xmlns:vt="http://schemas.openxmlformats.org/officeDocument/2006/docPropsVTypes">
  <Template>Johnson Controls_Template_2.4</Template>
  <TotalTime>1366</TotalTime>
  <Words>1342</Words>
  <Application>Microsoft Office PowerPoint</Application>
  <PresentationFormat>On-screen Show (4:3)</PresentationFormat>
  <Paragraphs>224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 Light</vt:lpstr>
      <vt:lpstr>Verdana</vt:lpstr>
      <vt:lpstr>Wingdings</vt:lpstr>
      <vt:lpstr>Johnson Controls_Template_2.4</vt:lpstr>
      <vt:lpstr>York® ECOaDVANCE™ Technology</vt:lpstr>
      <vt:lpstr>Problem: Ventilating buildings is costly and inefficient</vt:lpstr>
      <vt:lpstr>ASHRAE 62.1 Indoor Air Quality Methods </vt:lpstr>
      <vt:lpstr>Introducing York® EcoAdvance™ Technology</vt:lpstr>
      <vt:lpstr>York® EcoAdvance™ Technology </vt:lpstr>
      <vt:lpstr> York® EcoAdvance™ 1000E</vt:lpstr>
      <vt:lpstr>A Superior Approach: clean &amp; recycle indoor air</vt:lpstr>
      <vt:lpstr>Indoor Air Treatment – Patented Sorbents</vt:lpstr>
      <vt:lpstr>York® EcoAdvance™ Technology applied in AHU systems</vt:lpstr>
      <vt:lpstr>Monitoring and Reporting</vt:lpstr>
      <vt:lpstr>York® Eco-Advance™ Economics and ROI</vt:lpstr>
      <vt:lpstr>Project: University of Tennessee at Chattanooga August 2015</vt:lpstr>
      <vt:lpstr>Project: University of Miami Wellness Center June 2015</vt:lpstr>
      <vt:lpstr>EcoAdvance™ Benefit: Compliance (ASHRAE) and Sustainability (LEED)</vt:lpstr>
      <vt:lpstr>enVerid: Strategic Technology Partner</vt:lpstr>
      <vt:lpstr>Industry Recognition</vt:lpstr>
      <vt:lpstr>Summary Benefits of the EcoAdvance Solution</vt:lpstr>
    </vt:vector>
  </TitlesOfParts>
  <Company>Johnson Controls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FY15 Marketing Plan</dc:title>
  <dc:creator>Angela L Bonovich</dc:creator>
  <cp:lastModifiedBy>Laura Gerke</cp:lastModifiedBy>
  <cp:revision>122</cp:revision>
  <dcterms:created xsi:type="dcterms:W3CDTF">2014-09-30T16:44:14Z</dcterms:created>
  <dcterms:modified xsi:type="dcterms:W3CDTF">2016-06-01T14:52:36Z</dcterms:modified>
  <cp:contentStatus>Version 2.4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0x0101004918B93065785A44996191F6F9A51BEC</vt:lpwstr>
  </property>
  <property fmtid="{D5CDD505-2E9C-101B-9397-08002B2CF9AE}" pid="3" name="DataClassificationLevel">
    <vt:lpwstr>3;#Internal|1f39d0e5-760f-4964-a9f1-5109e0e7df3a</vt:lpwstr>
  </property>
  <property fmtid="{D5CDD505-2E9C-101B-9397-08002B2CF9AE}" pid="4" name="JCILocation">
    <vt:lpwstr/>
  </property>
  <property fmtid="{D5CDD505-2E9C-101B-9397-08002B2CF9AE}" pid="5" name="JCILanguage">
    <vt:lpwstr>5;#English|ddf52758-3610-42da-8871-ad1033735c61</vt:lpwstr>
  </property>
  <property fmtid="{D5CDD505-2E9C-101B-9397-08002B2CF9AE}" pid="6" name="JCIBusinessUnit">
    <vt:lpwstr>4;#BE|19cac712-efc4-48f0-902b-ba1197860c53;#1;#Building Efficiency|a0d08242-844f-44df-aca7-27371d4dc660</vt:lpwstr>
  </property>
</Properties>
</file>