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93" r:id="rId2"/>
    <p:sldId id="298" r:id="rId3"/>
    <p:sldId id="296" r:id="rId4"/>
    <p:sldId id="297" r:id="rId5"/>
    <p:sldId id="272" r:id="rId6"/>
    <p:sldId id="295" r:id="rId7"/>
    <p:sldId id="276" r:id="rId8"/>
    <p:sldId id="301" r:id="rId9"/>
    <p:sldId id="306" r:id="rId10"/>
    <p:sldId id="342" r:id="rId11"/>
    <p:sldId id="343" r:id="rId12"/>
    <p:sldId id="341" r:id="rId13"/>
    <p:sldId id="344" r:id="rId14"/>
    <p:sldId id="345" r:id="rId15"/>
    <p:sldId id="338" r:id="rId16"/>
    <p:sldId id="346" r:id="rId17"/>
    <p:sldId id="305" r:id="rId18"/>
    <p:sldId id="307" r:id="rId19"/>
    <p:sldId id="308" r:id="rId20"/>
    <p:sldId id="309" r:id="rId21"/>
    <p:sldId id="303" r:id="rId22"/>
    <p:sldId id="277" r:id="rId23"/>
    <p:sldId id="311" r:id="rId24"/>
    <p:sldId id="310" r:id="rId25"/>
    <p:sldId id="257" r:id="rId26"/>
    <p:sldId id="313" r:id="rId27"/>
    <p:sldId id="314" r:id="rId28"/>
    <p:sldId id="315" r:id="rId29"/>
    <p:sldId id="318" r:id="rId30"/>
    <p:sldId id="316" r:id="rId31"/>
    <p:sldId id="278" r:id="rId32"/>
    <p:sldId id="274" r:id="rId33"/>
    <p:sldId id="258" r:id="rId34"/>
    <p:sldId id="279" r:id="rId35"/>
    <p:sldId id="321" r:id="rId36"/>
    <p:sldId id="259" r:id="rId37"/>
    <p:sldId id="320" r:id="rId38"/>
    <p:sldId id="319" r:id="rId39"/>
    <p:sldId id="324" r:id="rId40"/>
    <p:sldId id="280" r:id="rId41"/>
    <p:sldId id="282" r:id="rId42"/>
    <p:sldId id="281" r:id="rId43"/>
    <p:sldId id="323" r:id="rId44"/>
    <p:sldId id="348" r:id="rId45"/>
    <p:sldId id="347" r:id="rId46"/>
    <p:sldId id="283" r:id="rId47"/>
    <p:sldId id="284" r:id="rId48"/>
    <p:sldId id="327" r:id="rId49"/>
    <p:sldId id="328" r:id="rId50"/>
    <p:sldId id="330" r:id="rId51"/>
    <p:sldId id="285" r:id="rId52"/>
    <p:sldId id="286" r:id="rId53"/>
    <p:sldId id="287" r:id="rId54"/>
    <p:sldId id="331" r:id="rId55"/>
    <p:sldId id="332" r:id="rId56"/>
    <p:sldId id="333" r:id="rId57"/>
    <p:sldId id="290" r:id="rId58"/>
    <p:sldId id="335" r:id="rId59"/>
    <p:sldId id="339" r:id="rId60"/>
    <p:sldId id="291" r:id="rId61"/>
    <p:sldId id="336" r:id="rId62"/>
    <p:sldId id="292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3317" autoAdjust="0"/>
  </p:normalViewPr>
  <p:slideViewPr>
    <p:cSldViewPr>
      <p:cViewPr varScale="1">
        <p:scale>
          <a:sx n="62" d="100"/>
          <a:sy n="62" d="100"/>
        </p:scale>
        <p:origin x="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B9B28-648F-4C66-B8D7-EB58C5115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29306-61A5-4EFD-ADD2-5998F03D78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AFF5E8-F1BD-4C36-B091-D94CCD06E9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D2A04-227F-4E74-AF14-A1D92A0F0F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B4AAD-5AB6-4722-91E1-57FC80BD63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96A5C-2432-49FC-8B36-7F4EEFA414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71925-5409-406B-A8D5-AFE2C565D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04019-9B02-4514-A1D6-DD4A00A974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6F594-AF48-4BBE-BED8-E8BC362629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7350D-313D-44C9-A841-998E49F6A2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EC9E3B-4FFB-4788-91EE-9F868E7826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3D1271-479D-4F85-AA9E-596934CF0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stainable.stanford.edu/campus-action/stanford-energy-system-innovations-sesi" TargetMode="Externa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UA%20329%20Pumps%20CH1%20Pump%20Theory%20Pumps%20Resources/Stanford%20SESI%20General%20Information.pdf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Resources%20PPT%20for%20Class/UA%206017%20Pumps%20CH1%20Pump%20Theory%20Pumps%20Resources/Pumps%20Q%20and%20A.pdf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468563"/>
            <a:ext cx="5867400" cy="1189037"/>
          </a:xfrm>
        </p:spPr>
        <p:txBody>
          <a:bodyPr>
            <a:normAutofit/>
          </a:bodyPr>
          <a:lstStyle/>
          <a:p>
            <a:r>
              <a:rPr lang="en-US" dirty="0" smtClean="0"/>
              <a:t>Pump Theory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UA Pumps</a:t>
            </a:r>
            <a:endParaRPr lang="en-US" dirty="0"/>
          </a:p>
          <a:p>
            <a:r>
              <a:rPr lang="en-US" dirty="0" smtClean="0"/>
              <a:t>CH 1</a:t>
            </a:r>
            <a:endParaRPr lang="en-US" dirty="0"/>
          </a:p>
          <a:p>
            <a:r>
              <a:rPr lang="en-US" dirty="0" smtClean="0"/>
              <a:t>Learning Outcome 1</a:t>
            </a:r>
            <a:endParaRPr lang="en-US" dirty="0"/>
          </a:p>
        </p:txBody>
      </p:sp>
      <p:pic>
        <p:nvPicPr>
          <p:cNvPr id="8" name="Picture 7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Transfer fuel oil</a:t>
            </a:r>
            <a:r>
              <a:rPr lang="en-US" dirty="0" smtClean="0"/>
              <a:t>: storage tank to a boiler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2050" name="Picture 2" descr="C:\Users\John\Documents\BLACKBERRY-08F0\HVACR New Curriculum Concentrated Pilot Program Meeting\Development\Day 1\Fuel oil pump skid with large tan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0"/>
            <a:ext cx="4470400" cy="3352800"/>
          </a:xfrm>
          <a:prstGeom prst="rect">
            <a:avLst/>
          </a:prstGeom>
          <a:noFill/>
        </p:spPr>
      </p:pic>
      <p:pic>
        <p:nvPicPr>
          <p:cNvPr id="2051" name="Picture 3" descr="C:\Users\John\Documents\BLACKBERRY-08F0\HVACR New Curriculum Concentrated Pilot Program Meeting\Development\Day 1\Fuel oil pump skid with T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2466975" cy="1847850"/>
          </a:xfrm>
          <a:prstGeom prst="rect">
            <a:avLst/>
          </a:prstGeom>
          <a:noFill/>
        </p:spPr>
      </p:pic>
      <p:pic>
        <p:nvPicPr>
          <p:cNvPr id="2052" name="Picture 4" descr="C:\Users\John\Documents\BLACKBERRY-08F0\HVACR New Curriculum Concentrated Pilot Program Meeting\Development\Day 1\Fuel oil pump ski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295400"/>
            <a:ext cx="2762250" cy="1657350"/>
          </a:xfrm>
          <a:prstGeom prst="rect">
            <a:avLst/>
          </a:prstGeom>
          <a:noFill/>
        </p:spPr>
      </p:pic>
      <p:pic>
        <p:nvPicPr>
          <p:cNvPr id="2053" name="Picture 5" descr="C:\Users\John\Documents\BLACKBERRY-08F0\HVACR New Curriculum Concentrated Pilot Program Meeting\Development\Day 1\Semi-Automatic Fuel Oil Transfer Pump Set 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819400"/>
            <a:ext cx="2474913" cy="3902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</a:t>
            </a:r>
            <a:r>
              <a:rPr lang="en-US" u="sng" dirty="0" smtClean="0"/>
              <a:t>irculate chilled water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3078" name="Picture 6" descr="C:\Users\John\Documents\BLACKBERRY-08F0\HVACR New Curriculum Concentrated Pilot Program Meeting\Development\Day 1\Circulate chilled water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048000" cy="2283058"/>
          </a:xfrm>
          <a:prstGeom prst="rect">
            <a:avLst/>
          </a:prstGeom>
          <a:noFill/>
        </p:spPr>
      </p:pic>
      <p:pic>
        <p:nvPicPr>
          <p:cNvPr id="3079" name="Picture 7" descr="C:\Users\John\Documents\BLACKBERRY-08F0\HVACR New Curriculum Concentrated Pilot Program Meeting\Development\Day 1\Circulate chilled wat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3077408" cy="2047875"/>
          </a:xfrm>
          <a:prstGeom prst="rect">
            <a:avLst/>
          </a:prstGeom>
          <a:noFill/>
        </p:spPr>
      </p:pic>
      <p:pic>
        <p:nvPicPr>
          <p:cNvPr id="3080" name="Picture 8" descr="C:\Users\John\Documents\BLACKBERRY-08F0\HVACR New Curriculum Concentrated Pilot Program Meeting\Development\Day 1\Circulate chilled water 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038600" cy="1615440"/>
          </a:xfrm>
          <a:prstGeom prst="rect">
            <a:avLst/>
          </a:prstGeom>
          <a:noFill/>
        </p:spPr>
      </p:pic>
      <p:pic>
        <p:nvPicPr>
          <p:cNvPr id="3081" name="Picture 9" descr="C:\Users\John\Documents\BLACKBERRY-08F0\HVACR New Curriculum Concentrated Pilot Program Meeting\Development\Day 1\Circulate chilled water 4 14-Ohio-State-University-Chiller-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4230513" cy="2818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1026" name="Picture 2" descr="C:\Users\John\Pictures\BLACKBERRY-08F0\photos\Adobe AT Cooling Tower Pumps Resampled952015-07-319509-48-109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 </a:t>
            </a:r>
            <a:r>
              <a:rPr lang="en-US" u="sng" dirty="0" smtClean="0"/>
              <a:t>circulate hot water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4098" name="Picture 2" descr="C:\Users\John\Documents\BLACKBERRY-08F0\HVACR New Curriculum Concentrated Pilot Program Meeting\Development\Day 1\circulate hot water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599" y="1295400"/>
            <a:ext cx="5888865" cy="2362200"/>
          </a:xfrm>
          <a:prstGeom prst="rect">
            <a:avLst/>
          </a:prstGeom>
          <a:noFill/>
        </p:spPr>
      </p:pic>
      <p:pic>
        <p:nvPicPr>
          <p:cNvPr id="4099" name="Picture 3" descr="C:\Users\John\Documents\BLACKBERRY-08F0\HVACR New Curriculum Concentrated Pilot Program Meeting\Development\Day 1\circulate hot wat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76800"/>
            <a:ext cx="1905000" cy="1552575"/>
          </a:xfrm>
          <a:prstGeom prst="rect">
            <a:avLst/>
          </a:prstGeom>
          <a:noFill/>
        </p:spPr>
      </p:pic>
      <p:pic>
        <p:nvPicPr>
          <p:cNvPr id="4100" name="Picture 4" descr="C:\Users\John\Documents\BLACKBERRY-08F0\HVACR New Curriculum Concentrated Pilot Program Meeting\Development\Day 1\circulate hot water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2466975" cy="1847850"/>
          </a:xfrm>
          <a:prstGeom prst="rect">
            <a:avLst/>
          </a:prstGeom>
          <a:noFill/>
        </p:spPr>
      </p:pic>
      <p:pic>
        <p:nvPicPr>
          <p:cNvPr id="4101" name="Picture 5" descr="C:\Users\John\Documents\BLACKBERRY-08F0\HVACR New Curriculum Concentrated Pilot Program Meeting\Development\Day 1\circulate hot water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981200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C:\Users\John\Documents\BLACKBERRY-08F0\HVACR New Curriculum Concentrated Pilot Program Meeting\Development\Day 1\circulate hot water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38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</a:t>
            </a:r>
            <a:r>
              <a:rPr lang="en-US" u="sng" dirty="0" smtClean="0"/>
              <a:t>aise water or sewage</a:t>
            </a:r>
            <a:r>
              <a:rPr lang="en-US" dirty="0" smtClean="0"/>
              <a:t>: sumps up to a point of gravity drainage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122" name="Picture 2" descr="C:\Users\John\Documents\BLACKBERRY-08F0\HVACR New Curriculum Concentrated Pilot Program Meeting\Development\Day 1\Water or sewage sumps up to a point of gravity drainage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476500" cy="1847850"/>
          </a:xfrm>
          <a:prstGeom prst="rect">
            <a:avLst/>
          </a:prstGeom>
          <a:noFill/>
        </p:spPr>
      </p:pic>
      <p:pic>
        <p:nvPicPr>
          <p:cNvPr id="5123" name="Picture 3" descr="C:\Users\John\Documents\BLACKBERRY-08F0\HVACR New Curriculum Concentrated Pilot Program Meeting\Development\Day 1\Water or sewage sumps up to a point of gravity drainag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2219325" cy="4524375"/>
          </a:xfrm>
          <a:prstGeom prst="rect">
            <a:avLst/>
          </a:prstGeom>
          <a:noFill/>
        </p:spPr>
      </p:pic>
      <p:pic>
        <p:nvPicPr>
          <p:cNvPr id="5124" name="Picture 4" descr="C:\Users\John\Documents\BLACKBERRY-08F0\HVACR New Curriculum Concentrated Pilot Program Meeting\Development\Day 1\Water or sewage sumps up to a point of gravity drainag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0"/>
            <a:ext cx="3209925" cy="1428750"/>
          </a:xfrm>
          <a:prstGeom prst="rect">
            <a:avLst/>
          </a:prstGeom>
          <a:noFill/>
        </p:spPr>
      </p:pic>
      <p:pic>
        <p:nvPicPr>
          <p:cNvPr id="5125" name="Picture 5" descr="C:\Users\John\Documents\BLACKBERRY-08F0\HVACR New Curriculum Concentrated Pilot Program Meeting\Development\Day 1\Water or sewage sumps up to a point of gravity drainage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200400"/>
            <a:ext cx="1685925" cy="2714625"/>
          </a:xfrm>
          <a:prstGeom prst="rect">
            <a:avLst/>
          </a:prstGeom>
          <a:noFill/>
        </p:spPr>
      </p:pic>
      <p:pic>
        <p:nvPicPr>
          <p:cNvPr id="5126" name="Picture 6" descr="C:\Users\John\Documents\BLACKBERRY-08F0\HVACR New Curriculum Concentrated Pilot Program Meeting\Development\Day 1\Water or sewage sumps up to a point of gravity drainage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6482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5298" name="Picture 2" descr="~AUT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45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</a:t>
            </a:r>
            <a:r>
              <a:rPr lang="en-US" u="sng" dirty="0" smtClean="0"/>
              <a:t>eturn steam condensate </a:t>
            </a:r>
            <a:r>
              <a:rPr lang="en-US" dirty="0" smtClean="0"/>
              <a:t>back to a boiler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6146" name="Picture 2" descr="C:\Users\John\Documents\BLACKBERRY-08F0\HVACR New Curriculum Concentrated Pilot Program Meeting\Development\Day 1\Return steam condensate back to a boiler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009775" cy="2276475"/>
          </a:xfrm>
          <a:prstGeom prst="rect">
            <a:avLst/>
          </a:prstGeom>
          <a:noFill/>
        </p:spPr>
      </p:pic>
      <p:pic>
        <p:nvPicPr>
          <p:cNvPr id="6147" name="Picture 3" descr="C:\Users\John\Documents\BLACKBERRY-08F0\HVACR New Curriculum Concentrated Pilot Program Meeting\Development\Day 1\Return steam condensate back to a boil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914401"/>
            <a:ext cx="3276599" cy="3133750"/>
          </a:xfrm>
          <a:prstGeom prst="rect">
            <a:avLst/>
          </a:prstGeom>
          <a:noFill/>
        </p:spPr>
      </p:pic>
      <p:pic>
        <p:nvPicPr>
          <p:cNvPr id="6148" name="Picture 4" descr="C:\Users\John\Documents\BLACKBERRY-08F0\HVACR New Curriculum Concentrated Pilot Program Meeting\Development\Day 1\Return steam condensate back to a boiler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724400"/>
            <a:ext cx="2571750" cy="1781175"/>
          </a:xfrm>
          <a:prstGeom prst="rect">
            <a:avLst/>
          </a:prstGeom>
          <a:noFill/>
        </p:spPr>
      </p:pic>
      <p:pic>
        <p:nvPicPr>
          <p:cNvPr id="6149" name="Picture 5" descr="C:\Users\John\Documents\BLACKBERRY-08F0\HVACR New Curriculum Concentrated Pilot Program Meeting\Development\Day 1\Return steam condensate back to a boiler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447800"/>
            <a:ext cx="3267075" cy="1400175"/>
          </a:xfrm>
          <a:prstGeom prst="rect">
            <a:avLst/>
          </a:prstGeom>
          <a:noFill/>
        </p:spPr>
      </p:pic>
      <p:pic>
        <p:nvPicPr>
          <p:cNvPr id="6150" name="Picture 6" descr="C:\Users\John\Documents\BLACKBERRY-08F0\HVACR New Curriculum Concentrated Pilot Program Meeting\Development\Day 1\Return steam condensate back to a boiler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1590675" cy="2876550"/>
          </a:xfrm>
          <a:prstGeom prst="rect">
            <a:avLst/>
          </a:prstGeom>
          <a:noFill/>
        </p:spPr>
      </p:pic>
      <p:pic>
        <p:nvPicPr>
          <p:cNvPr id="6151" name="Picture 7" descr="C:\Users\John\Documents\BLACKBERRY-08F0\HVACR New Curriculum Concentrated Pilot Program Meeting\Development\Day 1\Return steam condensate back to a boiler 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114800"/>
            <a:ext cx="1914525" cy="1914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dirty="0" smtClean="0"/>
              <a:t>List examples and applications that a pump can be used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Expose on Stanford Central Plant</a:t>
            </a:r>
          </a:p>
          <a:p>
            <a:pPr lvl="2"/>
            <a:r>
              <a:rPr lang="en-US" dirty="0" smtClean="0">
                <a:hlinkClick r:id="rId2"/>
              </a:rPr>
              <a:t>http://sustainable.stanford.edu/campus-action/stanford-energy-system-innovations-sesi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4813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85926"/>
            <a:ext cx="9143999" cy="30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49154" name="Picture 2" descr="C:\Users\John\Documents\BLACKBERRY-08F0\HVACR New Curriculum Concentrated Pilot Program Meeting\Development\Day 1\Stanford SESI General Information Brochure plant pic sket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1622425"/>
            <a:ext cx="5535613" cy="3611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pump is a device through which an external source of power is used to apply force to a fluid in order to move the fluid from one place to another.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Pump?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0178" name="Picture 2" descr="C:\Users\John\Documents\BLACKBERRY-08F0\HVACR New Curriculum Concentrated Pilot Program Meeting\Development\Day 1\Stanford SESI General Information Brochure plant pic line 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529667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Suction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Positive Pressure</a:t>
            </a:r>
            <a:endParaRPr lang="en-US" b="1" i="1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two ways liquids can be raised?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8194" name="Picture 2" descr="~AUT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81" y="228600"/>
            <a:ext cx="584511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Pumps can create a partial vacuum at the suction inlet and atmospheric pressure (14.7 psi) causes the water to rise in the suction pipe</a:t>
            </a:r>
          </a:p>
          <a:p>
            <a:endParaRPr lang="en-US" dirty="0" smtClean="0"/>
          </a:p>
          <a:p>
            <a:r>
              <a:rPr lang="en-US" dirty="0" smtClean="0"/>
              <a:t>Theoretically water can be pulled (raised) approximately 34’ vertically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Liquids Can Be Raised By Suction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~AUT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257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259080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</a:rPr>
              <a:t>Or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14.7 psi x 2.31 ft/psi = 33.95 (34) ft.</a:t>
            </a:r>
          </a:p>
        </p:txBody>
      </p:sp>
      <p:pic>
        <p:nvPicPr>
          <p:cNvPr id="7" name="Picture 6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122" name="Picture 2" descr="~AUT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0"/>
            <a:ext cx="418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Reality changes things</a:t>
            </a:r>
          </a:p>
          <a:p>
            <a:pPr lvl="1"/>
            <a:r>
              <a:rPr lang="en-US" dirty="0" smtClean="0"/>
              <a:t>Distance from water level (open systems)</a:t>
            </a:r>
          </a:p>
          <a:p>
            <a:pPr lvl="1"/>
            <a:r>
              <a:rPr lang="en-US" dirty="0" smtClean="0"/>
              <a:t>Friction resistance of pipe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Practical suction lift on </a:t>
            </a:r>
          </a:p>
          <a:p>
            <a:pPr lvl="1"/>
            <a:r>
              <a:rPr lang="en-US" dirty="0" smtClean="0"/>
              <a:t>Positive displacement pumps is 22’</a:t>
            </a:r>
          </a:p>
          <a:p>
            <a:pPr lvl="1"/>
            <a:r>
              <a:rPr lang="en-US" dirty="0" smtClean="0"/>
              <a:t>Centrifugal pumps it is 15’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Liquids Can Be Raised By Suction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8194" name="Picture 2" descr="~AUT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81" y="228600"/>
            <a:ext cx="584511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dirty="0" smtClean="0"/>
              <a:t>Describe two ways liquids can be raised.  Illustrate theoretical lift vs.. actual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Quick review: Concept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Suction</a:t>
            </a:r>
            <a:r>
              <a:rPr lang="en-US" dirty="0" smtClean="0"/>
              <a:t>  vs.. </a:t>
            </a:r>
            <a:r>
              <a:rPr lang="en-US" b="1" i="1" dirty="0" smtClean="0"/>
              <a:t>Positive Pressure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Theoretical max lift vs.. actual max lift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two ways liquids can be raised?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pump develops no energy of it’s own; it merely transforms energy from the external source, its </a:t>
            </a:r>
            <a:r>
              <a:rPr lang="en-US" b="1" i="1" dirty="0" smtClean="0"/>
              <a:t>power end</a:t>
            </a:r>
            <a:r>
              <a:rPr lang="en-US" dirty="0" smtClean="0"/>
              <a:t>, into </a:t>
            </a:r>
            <a:r>
              <a:rPr lang="en-US" b="1" i="1" dirty="0" smtClean="0"/>
              <a:t>kinetic energy</a:t>
            </a:r>
            <a:r>
              <a:rPr lang="en-US" dirty="0" smtClean="0"/>
              <a:t>, which is manifested by the motion of the fluid. (</a:t>
            </a:r>
            <a:r>
              <a:rPr lang="en-US" sz="1800" dirty="0" smtClean="0"/>
              <a:t>Power end can be Electric Motor, Steam Turbine, ect)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b="1" i="1" dirty="0" smtClean="0"/>
              <a:t>Kinetic Energy </a:t>
            </a:r>
            <a:r>
              <a:rPr lang="en-US" dirty="0" smtClean="0"/>
              <a:t>is then utilized to do work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Pump?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r>
              <a:rPr lang="en-US" dirty="0" smtClean="0"/>
              <a:t>Describe two types of pumping systems in relation to atmosphere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Open Systems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Closed Systems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 Systems and Atmosphere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r>
              <a:rPr lang="en-US" dirty="0"/>
              <a:t>Piping systems, which are exposed to atmospheric pressure at some point within the system, are known as </a:t>
            </a:r>
            <a:r>
              <a:rPr lang="en-US" b="1" i="1" dirty="0"/>
              <a:t>open </a:t>
            </a:r>
            <a:r>
              <a:rPr lang="en-US" b="1" i="1" dirty="0" smtClean="0"/>
              <a:t>systems</a:t>
            </a:r>
          </a:p>
          <a:p>
            <a:endParaRPr lang="en-US" dirty="0"/>
          </a:p>
          <a:p>
            <a:r>
              <a:rPr lang="en-US" dirty="0"/>
              <a:t>In open systems, pumps are used to not only to supply the pressure necessary to overcome the resistance of the piping, but also lift the liquid to a higher </a:t>
            </a:r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Systems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Water pumped from a </a:t>
            </a:r>
            <a:r>
              <a:rPr lang="en-US" sz="2400" dirty="0" smtClean="0"/>
              <a:t>well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Condensate from steam systems that is pumped from condensate receivers (which are vented to the atmosphere) back to the </a:t>
            </a:r>
            <a:r>
              <a:rPr lang="en-US" sz="2400" dirty="0" smtClean="0"/>
              <a:t>boiler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Drainage which has accumulated in a vented sump and is lifted by a pump to a higher point of entry into a drainage </a:t>
            </a:r>
            <a:r>
              <a:rPr lang="en-US" sz="2400" dirty="0" smtClean="0"/>
              <a:t>system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Dishwasher water which is pumped during the washing </a:t>
            </a:r>
            <a:r>
              <a:rPr lang="en-US" sz="2400" dirty="0" smtClean="0"/>
              <a:t>cycle</a:t>
            </a:r>
            <a:endParaRPr lang="en-US" sz="24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in Open Systems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6146" name="Picture 2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381000"/>
            <a:ext cx="58023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closed systems, pumps supply the pressure necessary to circulate the liquid in the system</a:t>
            </a:r>
          </a:p>
          <a:p>
            <a:endParaRPr lang="en-US" dirty="0" smtClean="0"/>
          </a:p>
          <a:p>
            <a:r>
              <a:rPr lang="en-US" dirty="0" smtClean="0"/>
              <a:t>Whatever liquid is lifted is counterbalanced by the equal height of the liquid returning to the pump</a:t>
            </a:r>
          </a:p>
          <a:p>
            <a:endParaRPr lang="en-US" dirty="0" smtClean="0"/>
          </a:p>
          <a:p>
            <a:r>
              <a:rPr lang="en-US" dirty="0" smtClean="0"/>
              <a:t>The pump is used to simply overcome the friction losses within the piping system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Systems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Examples from the class</a:t>
            </a:r>
            <a:endParaRPr lang="en-US" sz="24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in </a:t>
            </a:r>
            <a:r>
              <a:rPr lang="en-US" dirty="0" smtClean="0"/>
              <a:t>Closed </a:t>
            </a:r>
            <a:r>
              <a:rPr lang="en-US" dirty="0"/>
              <a:t>Systems</a:t>
            </a:r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7170" name="Picture 2" descr="~AUT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58023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sz="2000" dirty="0" smtClean="0"/>
              <a:t>Illustrate basic differences between open and closed piping systems.  Give examples.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Quick review: Concept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Open Systems</a:t>
            </a:r>
          </a:p>
          <a:p>
            <a:pPr>
              <a:lnSpc>
                <a:spcPct val="90000"/>
              </a:lnSpc>
            </a:pPr>
            <a:endParaRPr lang="en-US" b="1" i="1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Closed Systems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 Systems and Atmosphere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/>
          <a:lstStyle/>
          <a:p>
            <a:r>
              <a:rPr lang="en-US" dirty="0" smtClean="0"/>
              <a:t>Pounds of Weight vs.. Pressure</a:t>
            </a:r>
          </a:p>
          <a:p>
            <a:pPr lvl="2"/>
            <a:r>
              <a:rPr lang="en-US" sz="1800" dirty="0" smtClean="0"/>
              <a:t>What is the difference?</a:t>
            </a:r>
          </a:p>
          <a:p>
            <a:pPr lvl="2"/>
            <a:r>
              <a:rPr lang="en-US" sz="1800" dirty="0" smtClean="0"/>
              <a:t>Who can illustrate?</a:t>
            </a:r>
          </a:p>
          <a:p>
            <a:pPr lvl="2"/>
            <a:endParaRPr lang="en-US" sz="1000" dirty="0" smtClean="0"/>
          </a:p>
          <a:p>
            <a:pPr lvl="2"/>
            <a:endParaRPr lang="en-US" sz="1000" dirty="0" smtClean="0"/>
          </a:p>
          <a:p>
            <a:r>
              <a:rPr lang="en-US" dirty="0" smtClean="0"/>
              <a:t>Head vs.. Total Head</a:t>
            </a:r>
          </a:p>
          <a:p>
            <a:pPr lvl="2"/>
            <a:r>
              <a:rPr lang="en-US" sz="1800" dirty="0" smtClean="0"/>
              <a:t>What is the difference?</a:t>
            </a:r>
          </a:p>
          <a:p>
            <a:pPr lvl="2"/>
            <a:r>
              <a:rPr lang="en-US" sz="1800" dirty="0" smtClean="0"/>
              <a:t>Who can illustrate?</a:t>
            </a:r>
          </a:p>
          <a:p>
            <a:endParaRPr lang="en-US" sz="16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Definitions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Pump also has a </a:t>
            </a:r>
            <a:r>
              <a:rPr lang="en-US" b="1" i="1" dirty="0" smtClean="0"/>
              <a:t>fluid end</a:t>
            </a:r>
            <a:r>
              <a:rPr lang="en-US" dirty="0" smtClean="0"/>
              <a:t>, where the fluid enters (</a:t>
            </a:r>
            <a:r>
              <a:rPr lang="en-US" b="1" i="1" dirty="0" smtClean="0"/>
              <a:t>suction</a:t>
            </a:r>
            <a:r>
              <a:rPr lang="en-US" dirty="0" smtClean="0"/>
              <a:t>) and leaves (</a:t>
            </a:r>
            <a:r>
              <a:rPr lang="en-US" b="1" i="1" dirty="0" smtClean="0"/>
              <a:t>discharges</a:t>
            </a:r>
            <a:r>
              <a:rPr lang="en-US" dirty="0" smtClean="0"/>
              <a:t>) the pump.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Pump?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Pounds of weight</a:t>
            </a:r>
            <a:r>
              <a:rPr lang="en-US" b="1" dirty="0"/>
              <a:t> </a:t>
            </a:r>
            <a:r>
              <a:rPr lang="en-US" dirty="0"/>
              <a:t>is the measure of total heaviness of a substance as it is read on a </a:t>
            </a:r>
            <a:r>
              <a:rPr lang="en-US" dirty="0" smtClean="0"/>
              <a:t>scale</a:t>
            </a:r>
          </a:p>
          <a:p>
            <a:endParaRPr lang="en-US" dirty="0"/>
          </a:p>
          <a:p>
            <a:r>
              <a:rPr lang="en-US" dirty="0"/>
              <a:t>One cubic foot of water weighs 62.5 </a:t>
            </a:r>
            <a:r>
              <a:rPr lang="en-US" dirty="0" smtClean="0"/>
              <a:t>lbs, </a:t>
            </a:r>
            <a:r>
              <a:rPr lang="en-US" dirty="0"/>
              <a:t>not counting the container.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Pounds of Weight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48130" name="Picture 2" descr="~AUT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0104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Pounds of pressure is the designation for pounds of weight bearing on a specific area</a:t>
            </a:r>
          </a:p>
          <a:p>
            <a:endParaRPr lang="en-US" dirty="0" smtClean="0"/>
          </a:p>
          <a:p>
            <a:r>
              <a:rPr lang="en-US" dirty="0" smtClean="0"/>
              <a:t>Pressure is usually expressed in pounds of weight on each square inch, called pounds per square inch.  Symbol for this is </a:t>
            </a:r>
            <a:r>
              <a:rPr lang="en-US" b="1" dirty="0" smtClean="0"/>
              <a:t>psi</a:t>
            </a:r>
          </a:p>
          <a:p>
            <a:endParaRPr lang="en-US" dirty="0" smtClean="0"/>
          </a:p>
          <a:p>
            <a:r>
              <a:rPr lang="en-US" dirty="0" smtClean="0"/>
              <a:t>Pressure according to the height of a liquid is called </a:t>
            </a:r>
            <a:r>
              <a:rPr lang="en-US" b="1" dirty="0" smtClean="0"/>
              <a:t>head</a:t>
            </a:r>
            <a:r>
              <a:rPr lang="en-US" dirty="0" smtClean="0"/>
              <a:t> and is expressed in units of length.</a:t>
            </a: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Pounds of Pressure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48130" name="Picture 2" descr="~AUT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0104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48400" cy="68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261124" name="Picture 4" descr="~AUT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450"/>
            <a:ext cx="80772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term head is used to describe the amount of force required to lift a column of water</a:t>
            </a:r>
          </a:p>
          <a:p>
            <a:endParaRPr lang="en-US" dirty="0" smtClean="0"/>
          </a:p>
          <a:p>
            <a:r>
              <a:rPr lang="en-US" dirty="0" smtClean="0"/>
              <a:t>It is expressed in feet of vertical height of water column</a:t>
            </a:r>
          </a:p>
          <a:p>
            <a:endParaRPr lang="en-US" dirty="0" smtClean="0"/>
          </a:p>
          <a:p>
            <a:r>
              <a:rPr lang="en-US" dirty="0" smtClean="0"/>
              <a:t>It requires .433 psig to lift water one foot</a:t>
            </a:r>
          </a:p>
          <a:p>
            <a:endParaRPr lang="en-US" dirty="0" smtClean="0"/>
          </a:p>
          <a:p>
            <a:r>
              <a:rPr lang="en-US" dirty="0" smtClean="0"/>
              <a:t>Total head equals the total </a:t>
            </a:r>
            <a:r>
              <a:rPr lang="en-US" b="1" i="1" dirty="0" smtClean="0"/>
              <a:t>suction lift </a:t>
            </a:r>
            <a:r>
              <a:rPr lang="en-US" dirty="0" smtClean="0"/>
              <a:t>plus the </a:t>
            </a:r>
            <a:r>
              <a:rPr lang="en-US" b="1" i="1" dirty="0" smtClean="0"/>
              <a:t>total discharge head </a:t>
            </a:r>
            <a:r>
              <a:rPr lang="en-US" dirty="0" smtClean="0"/>
              <a:t>of a pump.</a:t>
            </a:r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and Total Head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0178" name="Picture 2" descr="~AUT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52400"/>
            <a:ext cx="6140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sz="2000" dirty="0" smtClean="0"/>
              <a:t>Explain the following terms and how they apply to pumps:</a:t>
            </a:r>
          </a:p>
          <a:p>
            <a:pPr lvl="3"/>
            <a:r>
              <a:rPr lang="en-US" sz="1800" dirty="0" smtClean="0"/>
              <a:t>Pounds of pressure vs.. pounds of </a:t>
            </a:r>
            <a:r>
              <a:rPr lang="en-US" sz="1600" dirty="0" smtClean="0"/>
              <a:t>weight</a:t>
            </a:r>
          </a:p>
          <a:p>
            <a:pPr lvl="3"/>
            <a:r>
              <a:rPr lang="en-US" sz="1800" dirty="0" smtClean="0"/>
              <a:t>Head </a:t>
            </a:r>
            <a:r>
              <a:rPr lang="en-US" sz="1600" dirty="0" smtClean="0"/>
              <a:t>vs.. Total Head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Quick review: Vocabulary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Pounds of pressure  psi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Pounds of weight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Head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Total Head</a:t>
            </a:r>
          </a:p>
          <a:p>
            <a:pPr lvl="1">
              <a:lnSpc>
                <a:spcPct val="90000"/>
              </a:lnSpc>
            </a:pPr>
            <a:endParaRPr lang="en-US" sz="2000" b="1" i="1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Definitions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dirty="0" smtClean="0"/>
              <a:t>Describe what a pump is and its basic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Quick review Vocabulary</a:t>
            </a:r>
          </a:p>
          <a:p>
            <a:endParaRPr lang="en-US" dirty="0" smtClean="0"/>
          </a:p>
          <a:p>
            <a:pPr lvl="1"/>
            <a:r>
              <a:rPr lang="en-US" b="1" i="1" dirty="0" smtClean="0"/>
              <a:t>Power End</a:t>
            </a:r>
          </a:p>
          <a:p>
            <a:pPr lvl="1"/>
            <a:r>
              <a:rPr lang="en-US" b="1" i="1" dirty="0" smtClean="0"/>
              <a:t>Pump End</a:t>
            </a:r>
          </a:p>
          <a:p>
            <a:pPr lvl="2"/>
            <a:r>
              <a:rPr lang="en-US" b="1" i="1" dirty="0" smtClean="0"/>
              <a:t>Suction</a:t>
            </a:r>
          </a:p>
          <a:p>
            <a:pPr lvl="2"/>
            <a:r>
              <a:rPr lang="en-US" b="1" i="1" dirty="0" smtClean="0"/>
              <a:t>Discharge</a:t>
            </a:r>
          </a:p>
          <a:p>
            <a:pPr lvl="1"/>
            <a:r>
              <a:rPr lang="en-US" b="1" i="1" dirty="0" smtClean="0"/>
              <a:t>Kinetic Energy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Pump?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0178" name="Picture 2" descr="~AUT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52400"/>
            <a:ext cx="6140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Static suction lift </a:t>
            </a:r>
            <a:r>
              <a:rPr lang="en-US" dirty="0"/>
              <a:t>is the vertical distance liquid is raised by atmospheric pressure, from the surface of the supply reservoir to the centerline of the pump suction </a:t>
            </a:r>
            <a:r>
              <a:rPr lang="en-US" dirty="0" smtClean="0"/>
              <a:t>connection</a:t>
            </a:r>
          </a:p>
          <a:p>
            <a:endParaRPr lang="en-US" dirty="0"/>
          </a:p>
          <a:p>
            <a:r>
              <a:rPr lang="en-US" dirty="0"/>
              <a:t>This liquid is under a partial vacuum created by the pump.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Suction Lift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Static discharge head</a:t>
            </a:r>
            <a:r>
              <a:rPr lang="en-US" b="1" dirty="0"/>
              <a:t> </a:t>
            </a:r>
            <a:r>
              <a:rPr lang="en-US" dirty="0"/>
              <a:t>is the vertical distance the liquid is being pushed, as measured from the centerline of the pump discharge connection to the point of open discharge into the upper reservoir.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Discharge Head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Total static head</a:t>
            </a:r>
            <a:r>
              <a:rPr lang="en-US" b="1" dirty="0"/>
              <a:t> </a:t>
            </a:r>
            <a:r>
              <a:rPr lang="en-US" dirty="0"/>
              <a:t>is the overall vertical distance the liquid is being raised, from the level of the lower reservoir to the point of open discharge at the upper tank.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Static Head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4274" name="Picture 2" descr="~AUT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39775"/>
            <a:ext cx="88392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 1-7</a:t>
            </a:r>
          </a:p>
          <a:p>
            <a:endParaRPr lang="en-US" dirty="0" smtClean="0"/>
          </a:p>
          <a:p>
            <a:r>
              <a:rPr lang="en-US" dirty="0" smtClean="0"/>
              <a:t>What does Head A represent?</a:t>
            </a:r>
          </a:p>
          <a:p>
            <a:endParaRPr lang="en-US" dirty="0" smtClean="0"/>
          </a:p>
          <a:p>
            <a:r>
              <a:rPr lang="en-US" dirty="0" smtClean="0"/>
              <a:t>What does Head B represent?</a:t>
            </a:r>
          </a:p>
          <a:p>
            <a:endParaRPr lang="en-US" dirty="0" smtClean="0"/>
          </a:p>
          <a:p>
            <a:r>
              <a:rPr lang="en-US" dirty="0" smtClean="0"/>
              <a:t>What does Head C represent?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 Exercise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" name="Picture 2" descr="~AUT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990600"/>
            <a:ext cx="28732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 1-7</a:t>
            </a:r>
          </a:p>
          <a:p>
            <a:endParaRPr lang="en-US" dirty="0" smtClean="0"/>
          </a:p>
          <a:p>
            <a:r>
              <a:rPr lang="en-US" dirty="0" smtClean="0"/>
              <a:t>If Head A is 4’ and</a:t>
            </a:r>
          </a:p>
          <a:p>
            <a:endParaRPr lang="en-US" dirty="0" smtClean="0"/>
          </a:p>
          <a:p>
            <a:r>
              <a:rPr lang="en-US" dirty="0" smtClean="0"/>
              <a:t>If Head B is 56’</a:t>
            </a:r>
          </a:p>
          <a:p>
            <a:endParaRPr lang="en-US" dirty="0" smtClean="0"/>
          </a:p>
          <a:p>
            <a:r>
              <a:rPr lang="en-US" dirty="0" smtClean="0"/>
              <a:t>What is Head C ?</a:t>
            </a:r>
          </a:p>
          <a:p>
            <a:endParaRPr lang="en-US" dirty="0" smtClean="0"/>
          </a:p>
          <a:p>
            <a:r>
              <a:rPr lang="en-US" dirty="0" smtClean="0"/>
              <a:t>60’</a:t>
            </a:r>
          </a:p>
          <a:p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 Exercise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" name="Picture 2" descr="~AUT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990600"/>
            <a:ext cx="28732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6322" name="Picture 2" descr="~AUT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538"/>
            <a:ext cx="86868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83750" y="571500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Gauges Static (No Flow) vs. Dynamic (Flow)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 1-8</a:t>
            </a:r>
          </a:p>
          <a:p>
            <a:endParaRPr lang="en-US" dirty="0" smtClean="0"/>
          </a:p>
          <a:p>
            <a:r>
              <a:rPr lang="en-US" dirty="0" smtClean="0"/>
              <a:t>What does Head A represent?</a:t>
            </a:r>
          </a:p>
          <a:p>
            <a:endParaRPr lang="en-US" dirty="0" smtClean="0"/>
          </a:p>
          <a:p>
            <a:r>
              <a:rPr lang="en-US" dirty="0" smtClean="0"/>
              <a:t>What does Head B represent?</a:t>
            </a:r>
          </a:p>
          <a:p>
            <a:endParaRPr lang="en-US" dirty="0" smtClean="0"/>
          </a:p>
          <a:p>
            <a:r>
              <a:rPr lang="en-US" dirty="0" smtClean="0"/>
              <a:t>What does Head C represent?</a:t>
            </a:r>
          </a:p>
          <a:p>
            <a:endParaRPr lang="en-US" dirty="0" smtClean="0"/>
          </a:p>
          <a:p>
            <a:r>
              <a:rPr lang="en-US" dirty="0" smtClean="0"/>
              <a:t>What do the numbers on the gauges mean?</a:t>
            </a:r>
          </a:p>
          <a:p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 Exercise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" name="Picture 2" descr="~AUT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690" y="1325655"/>
            <a:ext cx="27061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 1-8</a:t>
            </a:r>
          </a:p>
          <a:p>
            <a:endParaRPr lang="en-US" dirty="0" smtClean="0"/>
          </a:p>
          <a:p>
            <a:r>
              <a:rPr lang="en-US" dirty="0" smtClean="0"/>
              <a:t>If Head A is 4’ and</a:t>
            </a:r>
          </a:p>
          <a:p>
            <a:endParaRPr lang="en-US" dirty="0" smtClean="0"/>
          </a:p>
          <a:p>
            <a:r>
              <a:rPr lang="en-US" dirty="0" smtClean="0"/>
              <a:t>If Head B is 56’</a:t>
            </a:r>
          </a:p>
          <a:p>
            <a:endParaRPr lang="en-US" dirty="0" smtClean="0"/>
          </a:p>
          <a:p>
            <a:r>
              <a:rPr lang="en-US" dirty="0" smtClean="0"/>
              <a:t>What is Head C  in psi?</a:t>
            </a:r>
          </a:p>
          <a:p>
            <a:endParaRPr lang="en-US" dirty="0" smtClean="0"/>
          </a:p>
          <a:p>
            <a:r>
              <a:rPr lang="en-US" dirty="0" smtClean="0"/>
              <a:t>22.53</a:t>
            </a:r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 Exercise</a:t>
            </a:r>
            <a:endParaRPr lang="en-US" dirty="0"/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5" name="Picture 2" descr="~AUT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690" y="1325655"/>
            <a:ext cx="27061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of the relative motion of two bodies in contact with one another is called </a:t>
            </a:r>
            <a:r>
              <a:rPr lang="en-US" dirty="0" smtClean="0"/>
              <a:t>friction</a:t>
            </a:r>
          </a:p>
          <a:p>
            <a:endParaRPr lang="en-US" dirty="0"/>
          </a:p>
          <a:p>
            <a:r>
              <a:rPr lang="en-US" dirty="0"/>
              <a:t>There is a pressure loss due to friction within piping systems when fluids are flowing through them.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Loss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 Completed</a:t>
            </a:r>
          </a:p>
          <a:p>
            <a:pPr lvl="1"/>
            <a:r>
              <a:rPr lang="en-US" sz="2000" dirty="0" smtClean="0"/>
              <a:t>Reference provided diagrams IPT Pumps Fig-1-7&amp;1-8 (Open System) and match to defined terms </a:t>
            </a:r>
          </a:p>
          <a:p>
            <a:pPr lvl="2"/>
            <a:r>
              <a:rPr lang="en-US" sz="2200" dirty="0" smtClean="0"/>
              <a:t>Static Suction Lift</a:t>
            </a:r>
          </a:p>
          <a:p>
            <a:pPr lvl="2"/>
            <a:r>
              <a:rPr lang="en-US" sz="2200" dirty="0" smtClean="0"/>
              <a:t>Static Discharge Head</a:t>
            </a:r>
          </a:p>
          <a:p>
            <a:pPr lvl="2"/>
            <a:r>
              <a:rPr lang="en-US" sz="2200" dirty="0" smtClean="0"/>
              <a:t>Total Static Head</a:t>
            </a:r>
          </a:p>
          <a:p>
            <a:pPr lvl="2"/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Quick review: Vocabulary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Suction Lift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Discharge Head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Total Static Head  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 smtClean="0"/>
              <a:t>Friction Loss</a:t>
            </a:r>
          </a:p>
          <a:p>
            <a:pPr lvl="1">
              <a:lnSpc>
                <a:spcPct val="90000"/>
              </a:lnSpc>
              <a:buNone/>
            </a:pPr>
            <a:endParaRPr lang="en-US" sz="2000" b="1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Definitions Continued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 through Checkpoint 1</a:t>
            </a:r>
          </a:p>
          <a:p>
            <a:r>
              <a:rPr lang="en-US" dirty="0"/>
              <a:t>Pages 1 through </a:t>
            </a:r>
            <a:r>
              <a:rPr lang="en-US" dirty="0" smtClean="0"/>
              <a:t>7</a:t>
            </a:r>
          </a:p>
          <a:p>
            <a:endParaRPr lang="en-US" dirty="0" smtClean="0"/>
          </a:p>
          <a:p>
            <a:r>
              <a:rPr lang="en-US" dirty="0" smtClean="0"/>
              <a:t>Learning Outcome Completed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Analyze a pump by defining its basic function, and its relationship to atmosphere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Review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1</a:t>
            </a:r>
          </a:p>
        </p:txBody>
      </p:sp>
      <p:pic>
        <p:nvPicPr>
          <p:cNvPr id="4" name="Picture 3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pump can be used in a piping system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 </a:t>
            </a:r>
            <a:r>
              <a:rPr lang="en-US" u="sng" dirty="0" smtClean="0"/>
              <a:t>move water</a:t>
            </a:r>
            <a:r>
              <a:rPr lang="en-US" dirty="0" smtClean="0"/>
              <a:t>: well to water fixtures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  <p:pic>
        <p:nvPicPr>
          <p:cNvPr id="7" name="Picture 2" descr="~AUT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2023427" cy="331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Examples from the class?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 </a:t>
            </a:r>
            <a:r>
              <a:rPr lang="en-US" u="sng" dirty="0"/>
              <a:t>transfer fuel </a:t>
            </a:r>
            <a:r>
              <a:rPr lang="en-US" u="sng" dirty="0" smtClean="0"/>
              <a:t>oil</a:t>
            </a:r>
            <a:r>
              <a:rPr lang="en-US" dirty="0" smtClean="0"/>
              <a:t>: storage </a:t>
            </a:r>
            <a:r>
              <a:rPr lang="en-US" dirty="0"/>
              <a:t>tank to a </a:t>
            </a:r>
            <a:r>
              <a:rPr lang="en-US" dirty="0" smtClean="0"/>
              <a:t>boiler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u="sng" dirty="0"/>
              <a:t>circulate chilled </a:t>
            </a:r>
            <a:r>
              <a:rPr lang="en-US" u="sng" dirty="0" smtClean="0"/>
              <a:t>water</a:t>
            </a:r>
          </a:p>
          <a:p>
            <a:pPr>
              <a:lnSpc>
                <a:spcPct val="90000"/>
              </a:lnSpc>
            </a:pPr>
            <a:endParaRPr lang="en-US" u="sng" dirty="0"/>
          </a:p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u="sng" dirty="0"/>
              <a:t>circulate </a:t>
            </a:r>
            <a:r>
              <a:rPr lang="en-US" u="sng" dirty="0" smtClean="0"/>
              <a:t>hot water</a:t>
            </a:r>
          </a:p>
          <a:p>
            <a:pPr>
              <a:lnSpc>
                <a:spcPct val="90000"/>
              </a:lnSpc>
            </a:pPr>
            <a:endParaRPr lang="en-US" u="sng" dirty="0"/>
          </a:p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u="sng" dirty="0"/>
              <a:t>raise water or </a:t>
            </a:r>
            <a:r>
              <a:rPr lang="en-US" u="sng" dirty="0" smtClean="0"/>
              <a:t>sewage</a:t>
            </a:r>
            <a:r>
              <a:rPr lang="en-US" dirty="0" smtClean="0"/>
              <a:t>: sumps </a:t>
            </a:r>
            <a:r>
              <a:rPr lang="en-US" dirty="0"/>
              <a:t>up to </a:t>
            </a:r>
            <a:r>
              <a:rPr lang="en-US" dirty="0" smtClean="0"/>
              <a:t>a point </a:t>
            </a:r>
            <a:r>
              <a:rPr lang="en-US" dirty="0"/>
              <a:t>of gravity </a:t>
            </a:r>
            <a:r>
              <a:rPr lang="en-US" dirty="0" smtClean="0"/>
              <a:t>drainage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u="sng" dirty="0"/>
              <a:t>return steam condensate </a:t>
            </a:r>
            <a:r>
              <a:rPr lang="en-US" dirty="0"/>
              <a:t>back to a </a:t>
            </a:r>
            <a:r>
              <a:rPr lang="en-US" dirty="0" smtClean="0"/>
              <a:t>boiler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pumps be used? </a:t>
            </a:r>
            <a:endParaRPr lang="en-US" dirty="0"/>
          </a:p>
        </p:txBody>
      </p:sp>
      <p:pic>
        <p:nvPicPr>
          <p:cNvPr id="6" name="Picture 5" descr="C:\Users\John\Documents\BLACKBERRY-08F0\HVACR New Curriculum Concentrated Pilot Program Meeting\Trips for the UA\UA Week in Ann Arbor\Materials to use in the class\ITP Course 329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162964"/>
            <a:ext cx="3810000" cy="69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1258</Words>
  <Application>Microsoft Macintosh PowerPoint</Application>
  <PresentationFormat>On-screen Show (4:3)</PresentationFormat>
  <Paragraphs>226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Lucida Sans Unicode</vt:lpstr>
      <vt:lpstr>Times New Roman</vt:lpstr>
      <vt:lpstr>Verdana</vt:lpstr>
      <vt:lpstr>Wingdings 2</vt:lpstr>
      <vt:lpstr>Wingdings 3</vt:lpstr>
      <vt:lpstr>Arial</vt:lpstr>
      <vt:lpstr>Concourse</vt:lpstr>
      <vt:lpstr>Pump Theory</vt:lpstr>
      <vt:lpstr>What is a Pump?</vt:lpstr>
      <vt:lpstr>What is a Pump?</vt:lpstr>
      <vt:lpstr>What is a Pump?</vt:lpstr>
      <vt:lpstr>What is a Pump?</vt:lpstr>
      <vt:lpstr>PowerPoint Presentation</vt:lpstr>
      <vt:lpstr>How can pumps be used? </vt:lpstr>
      <vt:lpstr>How can pumps be used? </vt:lpstr>
      <vt:lpstr>How can pumps be used? </vt:lpstr>
      <vt:lpstr>Transfer fuel oil: storage tank to a boiler</vt:lpstr>
      <vt:lpstr>Circulate chilled water</vt:lpstr>
      <vt:lpstr>PowerPoint Presentation</vt:lpstr>
      <vt:lpstr>To circulate hot water</vt:lpstr>
      <vt:lpstr>Raise water or sewage: sumps up to a point of gravity drainage</vt:lpstr>
      <vt:lpstr>PowerPoint Presentation</vt:lpstr>
      <vt:lpstr>Return steam condensate back to a boiler</vt:lpstr>
      <vt:lpstr>How can pumps be used? </vt:lpstr>
      <vt:lpstr>How can pumps be used? </vt:lpstr>
      <vt:lpstr>How can pumps be used? </vt:lpstr>
      <vt:lpstr>How can pumps be used? </vt:lpstr>
      <vt:lpstr>PowerPoint Presentation</vt:lpstr>
      <vt:lpstr>What are two ways liquids can be raised?</vt:lpstr>
      <vt:lpstr>PowerPoint Presentation</vt:lpstr>
      <vt:lpstr>Liquids Can Be Raised By Suction</vt:lpstr>
      <vt:lpstr>PowerPoint Presentation</vt:lpstr>
      <vt:lpstr>Liquids Can Be Raised By Suction</vt:lpstr>
      <vt:lpstr>PowerPoint Presentation</vt:lpstr>
      <vt:lpstr>What are two ways liquids can be raised?</vt:lpstr>
      <vt:lpstr>PowerPoint Presentation</vt:lpstr>
      <vt:lpstr>Pump Systems and Atmosphere</vt:lpstr>
      <vt:lpstr>Open Systems</vt:lpstr>
      <vt:lpstr>Pumps in Open Systems</vt:lpstr>
      <vt:lpstr>PowerPoint Presentation</vt:lpstr>
      <vt:lpstr>Closed Systems</vt:lpstr>
      <vt:lpstr>Pumps in Closed Systems</vt:lpstr>
      <vt:lpstr>PowerPoint Presentation</vt:lpstr>
      <vt:lpstr>Pump Systems and Atmosphere</vt:lpstr>
      <vt:lpstr>PowerPoint Presentation</vt:lpstr>
      <vt:lpstr>Pressure Definitions</vt:lpstr>
      <vt:lpstr>Pounds of Weight</vt:lpstr>
      <vt:lpstr>PowerPoint Presentation</vt:lpstr>
      <vt:lpstr>Pounds of Pressure</vt:lpstr>
      <vt:lpstr>PowerPoint Presentation</vt:lpstr>
      <vt:lpstr>PowerPoint Presentation</vt:lpstr>
      <vt:lpstr>PowerPoint Presentation</vt:lpstr>
      <vt:lpstr>Head and Total Head</vt:lpstr>
      <vt:lpstr>PowerPoint Presentation</vt:lpstr>
      <vt:lpstr>Pressure Definitions</vt:lpstr>
      <vt:lpstr>PowerPoint Presentation</vt:lpstr>
      <vt:lpstr>PowerPoint Presentation</vt:lpstr>
      <vt:lpstr>Static Suction Lift</vt:lpstr>
      <vt:lpstr>Static Discharge Head</vt:lpstr>
      <vt:lpstr>Total Static Head</vt:lpstr>
      <vt:lpstr>PowerPoint Presentation</vt:lpstr>
      <vt:lpstr>Concept Review Exercise</vt:lpstr>
      <vt:lpstr>Concept Review Exercise</vt:lpstr>
      <vt:lpstr>PowerPoint Presentation</vt:lpstr>
      <vt:lpstr>Concept Review Exercise</vt:lpstr>
      <vt:lpstr>Concept Review Exercise</vt:lpstr>
      <vt:lpstr>Friction Loss</vt:lpstr>
      <vt:lpstr>Pressure Definitions Continued</vt:lpstr>
      <vt:lpstr>Checkpoint 1</vt:lpstr>
    </vt:vector>
  </TitlesOfParts>
  <Company>Gateway Country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Pumps</dc:title>
  <dc:creator>Valued Customer</dc:creator>
  <cp:lastModifiedBy>John Hopkins</cp:lastModifiedBy>
  <cp:revision>98</cp:revision>
  <dcterms:created xsi:type="dcterms:W3CDTF">2003-02-23T13:49:56Z</dcterms:created>
  <dcterms:modified xsi:type="dcterms:W3CDTF">2017-08-12T20:19:17Z</dcterms:modified>
</cp:coreProperties>
</file>