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11"/>
  </p:notesMasterIdLst>
  <p:sldIdLst>
    <p:sldId id="336" r:id="rId2"/>
    <p:sldId id="375" r:id="rId3"/>
    <p:sldId id="313" r:id="rId4"/>
    <p:sldId id="383" r:id="rId5"/>
    <p:sldId id="382" r:id="rId6"/>
    <p:sldId id="384" r:id="rId7"/>
    <p:sldId id="385" r:id="rId8"/>
    <p:sldId id="387" r:id="rId9"/>
    <p:sldId id="388" r:id="rId10"/>
    <p:sldId id="389" r:id="rId11"/>
    <p:sldId id="259" r:id="rId12"/>
    <p:sldId id="314" r:id="rId13"/>
    <p:sldId id="390" r:id="rId14"/>
    <p:sldId id="260" r:id="rId15"/>
    <p:sldId id="393" r:id="rId16"/>
    <p:sldId id="261" r:id="rId17"/>
    <p:sldId id="394" r:id="rId18"/>
    <p:sldId id="262" r:id="rId19"/>
    <p:sldId id="395" r:id="rId20"/>
    <p:sldId id="315" r:id="rId21"/>
    <p:sldId id="396" r:id="rId22"/>
    <p:sldId id="263" r:id="rId23"/>
    <p:sldId id="397" r:id="rId24"/>
    <p:sldId id="398" r:id="rId25"/>
    <p:sldId id="264" r:id="rId26"/>
    <p:sldId id="399" r:id="rId27"/>
    <p:sldId id="380" r:id="rId28"/>
    <p:sldId id="381" r:id="rId29"/>
    <p:sldId id="405" r:id="rId30"/>
    <p:sldId id="265" r:id="rId31"/>
    <p:sldId id="317" r:id="rId32"/>
    <p:sldId id="426" r:id="rId33"/>
    <p:sldId id="406" r:id="rId34"/>
    <p:sldId id="427" r:id="rId35"/>
    <p:sldId id="266" r:id="rId36"/>
    <p:sldId id="267" r:id="rId37"/>
    <p:sldId id="268" r:id="rId38"/>
    <p:sldId id="318" r:id="rId39"/>
    <p:sldId id="269" r:id="rId40"/>
    <p:sldId id="408" r:id="rId41"/>
    <p:sldId id="407" r:id="rId42"/>
    <p:sldId id="403" r:id="rId43"/>
    <p:sldId id="319" r:id="rId44"/>
    <p:sldId id="412" r:id="rId45"/>
    <p:sldId id="270" r:id="rId46"/>
    <p:sldId id="413" r:id="rId47"/>
    <p:sldId id="271" r:id="rId48"/>
    <p:sldId id="414" r:id="rId49"/>
    <p:sldId id="272" r:id="rId50"/>
    <p:sldId id="415" r:id="rId51"/>
    <p:sldId id="334" r:id="rId52"/>
    <p:sldId id="273" r:id="rId53"/>
    <p:sldId id="416" r:id="rId54"/>
    <p:sldId id="340" r:id="rId55"/>
    <p:sldId id="274" r:id="rId56"/>
    <p:sldId id="452" r:id="rId57"/>
    <p:sldId id="417" r:id="rId58"/>
    <p:sldId id="341" r:id="rId59"/>
    <p:sldId id="343" r:id="rId60"/>
    <p:sldId id="339" r:id="rId61"/>
    <p:sldId id="344" r:id="rId62"/>
    <p:sldId id="342" r:id="rId63"/>
    <p:sldId id="454" r:id="rId64"/>
    <p:sldId id="422" r:id="rId65"/>
    <p:sldId id="424" r:id="rId66"/>
    <p:sldId id="435" r:id="rId67"/>
    <p:sldId id="345" r:id="rId68"/>
    <p:sldId id="346" r:id="rId69"/>
    <p:sldId id="432" r:id="rId70"/>
    <p:sldId id="433" r:id="rId71"/>
    <p:sldId id="434" r:id="rId72"/>
    <p:sldId id="348" r:id="rId73"/>
    <p:sldId id="451" r:id="rId74"/>
    <p:sldId id="349" r:id="rId75"/>
    <p:sldId id="419" r:id="rId76"/>
    <p:sldId id="436" r:id="rId77"/>
    <p:sldId id="439" r:id="rId78"/>
    <p:sldId id="455" r:id="rId79"/>
    <p:sldId id="440" r:id="rId80"/>
    <p:sldId id="441" r:id="rId81"/>
    <p:sldId id="437" r:id="rId82"/>
    <p:sldId id="431" r:id="rId83"/>
    <p:sldId id="350" r:id="rId84"/>
    <p:sldId id="353" r:id="rId85"/>
    <p:sldId id="352" r:id="rId86"/>
    <p:sldId id="351" r:id="rId87"/>
    <p:sldId id="354" r:id="rId88"/>
    <p:sldId id="355" r:id="rId89"/>
    <p:sldId id="445" r:id="rId90"/>
    <p:sldId id="446" r:id="rId91"/>
    <p:sldId id="356" r:id="rId92"/>
    <p:sldId id="357" r:id="rId93"/>
    <p:sldId id="360" r:id="rId94"/>
    <p:sldId id="358" r:id="rId95"/>
    <p:sldId id="359" r:id="rId96"/>
    <p:sldId id="361" r:id="rId97"/>
    <p:sldId id="362" r:id="rId98"/>
    <p:sldId id="363" r:id="rId99"/>
    <p:sldId id="364" r:id="rId100"/>
    <p:sldId id="447" r:id="rId101"/>
    <p:sldId id="365" r:id="rId102"/>
    <p:sldId id="366" r:id="rId103"/>
    <p:sldId id="367" r:id="rId104"/>
    <p:sldId id="368" r:id="rId105"/>
    <p:sldId id="369" r:id="rId106"/>
    <p:sldId id="450" r:id="rId107"/>
    <p:sldId id="448" r:id="rId108"/>
    <p:sldId id="449" r:id="rId109"/>
    <p:sldId id="370" r:id="rId1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1067"/>
  </p:normalViewPr>
  <p:slideViewPr>
    <p:cSldViewPr>
      <p:cViewPr>
        <p:scale>
          <a:sx n="66" d="100"/>
          <a:sy n="66" d="100"/>
        </p:scale>
        <p:origin x="96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79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notesMaster" Target="notesMasters/notesMaster1.xml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6F049-5A24-4BE0-9479-3B8C94ED8858}" type="datetimeFigureOut">
              <a:rPr lang="en-US" smtClean="0"/>
              <a:pPr/>
              <a:t>8/14/17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922EF-F6F1-4264-9A60-B17C7FD08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922EF-F6F1-4264-9A60-B17C7FD088B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922EF-F6F1-4264-9A60-B17C7FD088B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922EF-F6F1-4264-9A60-B17C7FD088B5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5721"/>
            <a:r>
              <a:rPr lang="en-US" dirty="0"/>
              <a:t>Although there are many variations of centrifugal pump designs, they all employ centrifugal force to operate. </a:t>
            </a:r>
            <a:r>
              <a:rPr lang="en-US" i="1" dirty="0"/>
              <a:t>Centrifugal force</a:t>
            </a:r>
            <a:r>
              <a:rPr lang="en-US" dirty="0"/>
              <a:t> is a force that pushes a body outward when it is spinning around a center. </a:t>
            </a:r>
            <a:r>
              <a:rPr lang="en-US" b="1" dirty="0"/>
              <a:t>See Figure 4-7.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Chapter 4-</a:t>
            </a:r>
            <a:fld id="{BEEEFE11-5955-4565-BE61-DC2CA20FB0EE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5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5721">
              <a:defRPr/>
            </a:pPr>
            <a:r>
              <a:rPr lang="en-US" dirty="0"/>
              <a:t>Centrifugal pumps may be single suction or double suction pumps. They may be base mounted, in which the pump, the bearing assembly, and the motor are all mounted on a common base and ready for installation on a foundation. They may also be in-line pumps intended for installation directly in a pipeline without a base. </a:t>
            </a:r>
            <a:r>
              <a:rPr lang="en-US" b="1" dirty="0"/>
              <a:t>See Figure 4-13.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Chapter 4-</a:t>
            </a:r>
            <a:fld id="{BEEEFE11-5955-4565-BE61-DC2CA20FB0EE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08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922EF-F6F1-4264-9A60-B17C7FD088B5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53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EDB6310-D2F2-40E6-B055-465AEA862F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6500E-7B79-478F-8267-F2737BCD7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D28A6B-2FBA-4A1B-833A-7F5A917AA4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7863" y="1450075"/>
            <a:ext cx="3886200" cy="4776716"/>
          </a:xfrm>
          <a:prstGeom prst="rect">
            <a:avLst/>
          </a:prstGeom>
        </p:spPr>
        <p:txBody>
          <a:bodyPr lIns="83119" tIns="41559" rIns="83119" bIns="41559"/>
          <a:lstStyle>
            <a:lvl1pPr marL="0" indent="0"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  <a:lvl2pPr>
              <a:defRPr sz="22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ADD figure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7086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020" userDrawn="1">
          <p15:clr>
            <a:srgbClr val="FBAE40"/>
          </p15:clr>
        </p15:guide>
        <p15:guide id="3" orient="horz" pos="4380" userDrawn="1">
          <p15:clr>
            <a:srgbClr val="FBAE40"/>
          </p15:clr>
        </p15:guide>
        <p15:guide id="4" pos="6012" userDrawn="1">
          <p15:clr>
            <a:srgbClr val="FBAE40"/>
          </p15:clr>
        </p15:guide>
        <p15:guide id="5" pos="25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7487-EC44-4F1E-8742-3D2CC4E029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EB366B3-1314-4410-9BD0-35562B6F1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EA617-C4CD-449E-AE90-581F29D72B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8E1CB0-2FFB-4F3A-9DB7-A95EA892E4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E8B0C-0A55-4C9D-9A9A-7196960D9F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7A9B76-800B-4E1A-BC69-1238559078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BCF09-9709-4FDE-A1ED-A4843DD749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BFAF8C-2BCA-4733-860D-71C70F8950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9CA8186-B1C9-4054-93A1-1A4279BCF5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youtube.com/watch?v=3IzA0Blvv9s" TargetMode="External"/><Relationship Id="rId5" Type="http://schemas.openxmlformats.org/officeDocument/2006/relationships/hyperlink" Target="https://www.youtube.com/watch?v=5v8rj3Pyvds" TargetMode="External"/><Relationship Id="rId6" Type="http://schemas.openxmlformats.org/officeDocument/2006/relationships/hyperlink" Target="https://www.youtube.com/watch?v=r4GJ34J0z2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6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hyperlink" Target="https://www.youtube.com/watch?v=6FvePM1Hbl8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B8MV09HF-nY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youtube.com/watch?v=9zKn1h5r2A8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../Resources%20PPT%20for%20Class/UA%206017%20Pumps%20CH1%20Pump%20Theory%20Pumps%20Resources/Pumps%20Q%20and%20A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s://www.youtube.com/watch?v=GIRAm5gaUh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DXYrJq_fjbI&amp;feature=player_detailpage" TargetMode="Externa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Y6To-bgL4G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DAKfAib4bY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YDh2X0cn-3E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s://www.youtube.com/watch?v=eDTske_nSeI" TargetMode="External"/><Relationship Id="rId5" Type="http://schemas.openxmlformats.org/officeDocument/2006/relationships/hyperlink" Target="https://www.youtube.com/watch?v=MYvbDaHoxRg" TargetMode="External"/><Relationship Id="rId6" Type="http://schemas.openxmlformats.org/officeDocument/2006/relationships/hyperlink" Target="https://www.youtube.com/watch?v=o9re9d-iB5o" TargetMode="External"/><Relationship Id="rId7" Type="http://schemas.openxmlformats.org/officeDocument/2006/relationships/hyperlink" Target="https://www.youtube.com/watch?v=69ah0Jdj1A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A3fkZ7JxSFU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8WcMnUiYQQ" TargetMode="External"/><Relationship Id="rId4" Type="http://schemas.openxmlformats.org/officeDocument/2006/relationships/hyperlink" Target="https://www.youtube.com/watch?v=3g_aZLzpRJ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youtube.com/watch?v=2k1NRCRVZZM" TargetMode="External"/><Relationship Id="rId5" Type="http://schemas.openxmlformats.org/officeDocument/2006/relationships/hyperlink" Target="https://www.youtube.com/watch?v=2FA6t7wHtF0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youtube.com/watch?v=2k1NRCRVZZM" TargetMode="External"/><Relationship Id="rId5" Type="http://schemas.openxmlformats.org/officeDocument/2006/relationships/hyperlink" Target="https://www.youtube.com/watch?v=GrpXdcSfbfA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PpoWfuy_7Y" TargetMode="Externa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youtube.com/watch?v=kcykqOwDvyc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6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youtube.com/watch?v=m0xBVMQ3wtw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2468563"/>
            <a:ext cx="5867400" cy="1189037"/>
          </a:xfrm>
        </p:spPr>
        <p:txBody>
          <a:bodyPr>
            <a:normAutofit/>
          </a:bodyPr>
          <a:lstStyle/>
          <a:p>
            <a:r>
              <a:rPr lang="en-US" dirty="0" smtClean="0"/>
              <a:t>Types of Pumps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UA Pumps</a:t>
            </a:r>
            <a:endParaRPr lang="en-US" dirty="0"/>
          </a:p>
          <a:p>
            <a:r>
              <a:rPr lang="en-US" dirty="0" smtClean="0"/>
              <a:t>CH 2 Section 1</a:t>
            </a:r>
            <a:endParaRPr lang="en-US" dirty="0"/>
          </a:p>
          <a:p>
            <a:r>
              <a:rPr lang="en-US" dirty="0" smtClean="0"/>
              <a:t>Learning Outcome 2</a:t>
            </a:r>
            <a:endParaRPr lang="en-US" dirty="0"/>
          </a:p>
        </p:txBody>
      </p:sp>
      <p:pic>
        <p:nvPicPr>
          <p:cNvPr id="8" name="Picture 7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b="1" i="1" dirty="0" smtClean="0"/>
              <a:t>Reciprocating Pump</a:t>
            </a:r>
            <a:r>
              <a:rPr lang="en-US" i="1" dirty="0" smtClean="0"/>
              <a:t> </a:t>
            </a:r>
            <a:r>
              <a:rPr lang="en-US" dirty="0" smtClean="0"/>
              <a:t>can be described</a:t>
            </a:r>
            <a:r>
              <a:rPr lang="en-US" b="1" dirty="0" smtClean="0"/>
              <a:t> </a:t>
            </a:r>
            <a:r>
              <a:rPr lang="en-US" dirty="0" smtClean="0"/>
              <a:t>as a pump that has a backward and forward or upward and downward motion.</a:t>
            </a:r>
          </a:p>
          <a:p>
            <a:endParaRPr lang="en-US" dirty="0" smtClean="0"/>
          </a:p>
          <a:p>
            <a:r>
              <a:rPr lang="en-US" dirty="0" smtClean="0"/>
              <a:t>Basically two position (No spinning)</a:t>
            </a:r>
          </a:p>
          <a:p>
            <a:endParaRPr lang="en-US" dirty="0" smtClean="0"/>
          </a:p>
          <a:p>
            <a:r>
              <a:rPr lang="en-US" dirty="0" smtClean="0"/>
              <a:t>An example of this is the </a:t>
            </a:r>
            <a:r>
              <a:rPr lang="en-US" u="sng" dirty="0" smtClean="0"/>
              <a:t>Pitcher Pump </a:t>
            </a:r>
            <a:r>
              <a:rPr lang="en-US" sz="2400" b="1" dirty="0" smtClean="0"/>
              <a:t>Fig 2-2</a:t>
            </a:r>
            <a:endParaRPr lang="en-US" b="1" dirty="0" smtClean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Reciprocating Pumps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150520_131107 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2784404" cy="6172200"/>
          </a:xfrm>
          <a:prstGeom prst="rect">
            <a:avLst/>
          </a:prstGeom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81400" y="26670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https://www.youtube.com/watch?v=3IzA0Blvv9s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5"/>
              </a:rPr>
              <a:t>https://www.youtube.com/watch?v=5v8rj3Pyvds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81400" y="3810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6"/>
              </a:rPr>
              <a:t>https://www.youtube.com/watch?v=r4GJ34J0z2g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Propeller Pumps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Propeller Pumps Types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Axial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Very similar to an enclosed ship propeller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Problem low pressure differential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Mixed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To </a:t>
            </a:r>
            <a:r>
              <a:rPr lang="en-US" dirty="0"/>
              <a:t>increase the pressure capability of the propeller pump, it is necessary to have part of the energy imparted to the liquid by centrifugal </a:t>
            </a:r>
            <a:r>
              <a:rPr lang="en-US" dirty="0" smtClean="0"/>
              <a:t>force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As the liquid flows through the impeller, it axially moves away from the center or rotation</a:t>
            </a:r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36866" name="Picture 2" descr="~AUT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42925"/>
            <a:ext cx="6324600" cy="62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37890" name="Picture 2" descr="~AUT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93688"/>
            <a:ext cx="7162800" cy="624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33600" y="5715000"/>
            <a:ext cx="532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https://www.youtube.com/watch?v=6FvePM1Hbl8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 Pump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liquid enters the impeller at its peripheral opposite the suction opening of the </a:t>
            </a:r>
            <a:r>
              <a:rPr lang="en-US" sz="2400" dirty="0" smtClean="0"/>
              <a:t>pump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The short impeller vane, operating in the channel in the body of the pump, causes the liquid to be thrown away from the center of rotation by centrifugal </a:t>
            </a:r>
            <a:r>
              <a:rPr lang="en-US" sz="2400" dirty="0" smtClean="0"/>
              <a:t>force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The result is that the liquid flows through the pump in a circular spiral pattern continuously receiving energy and building up pressure as it moves from the suction toward the discharge of the </a:t>
            </a:r>
            <a:r>
              <a:rPr lang="en-US" sz="2400" dirty="0" smtClean="0"/>
              <a:t>pump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~AUT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838" y="304800"/>
            <a:ext cx="500538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7" name="Picture 5" descr="~AUT00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22350"/>
            <a:ext cx="88392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Explain the mechanical operation of the following types of pumps: Submersible, Jet, Multistage, Propeller, Peripheral</a:t>
            </a:r>
          </a:p>
          <a:p>
            <a:pPr lvl="1"/>
            <a:r>
              <a:rPr lang="en-US" sz="2000" b="1" dirty="0" smtClean="0"/>
              <a:t> </a:t>
            </a:r>
            <a:endParaRPr lang="en-US" sz="2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Other Centrifugal Pumps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Vocabulary. 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Well Pump</a:t>
            </a:r>
          </a:p>
          <a:p>
            <a:pPr marL="886968" lvl="3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Shallow</a:t>
            </a:r>
          </a:p>
          <a:p>
            <a:pPr marL="1115568" lvl="4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Foot Valve</a:t>
            </a:r>
          </a:p>
          <a:p>
            <a:pPr marL="886968" lvl="3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Deep</a:t>
            </a:r>
          </a:p>
          <a:p>
            <a:pPr marL="886968" lvl="3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Submersible</a:t>
            </a:r>
          </a:p>
          <a:p>
            <a:pPr marL="886968" lvl="3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Reciprocating</a:t>
            </a:r>
          </a:p>
          <a:p>
            <a:pPr marL="886968" lvl="3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Jet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Propeller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err="1" smtClean="0"/>
              <a:t>Perhiprial</a:t>
            </a:r>
            <a:endParaRPr lang="en-US" b="1" i="1" dirty="0" smtClean="0"/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Centrifugal Pumps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71800" y="3505200"/>
            <a:ext cx="6002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https://www.youtube.com/watch?v=B8MV09HF-nY</a:t>
            </a:r>
            <a:r>
              <a:rPr lang="en-US" dirty="0" smtClean="0"/>
              <a:t>  </a:t>
            </a:r>
          </a:p>
          <a:p>
            <a:r>
              <a:rPr lang="en-US" dirty="0" smtClean="0"/>
              <a:t>Quick review of centrifugal pumps with different impellers</a:t>
            </a:r>
          </a:p>
          <a:p>
            <a:r>
              <a:rPr lang="en-US" dirty="0" smtClean="0"/>
              <a:t>Last one looks like a </a:t>
            </a:r>
            <a:r>
              <a:rPr lang="en-US" dirty="0" err="1" smtClean="0"/>
              <a:t>perhiprial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Checkpoint 1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Assignment 1</a:t>
            </a:r>
          </a:p>
          <a:p>
            <a:r>
              <a:rPr lang="en-US" dirty="0"/>
              <a:t>Page 9 through Checkpoint 1</a:t>
            </a:r>
          </a:p>
          <a:p>
            <a:r>
              <a:rPr lang="en-US" dirty="0"/>
              <a:t>Pages 9 through </a:t>
            </a:r>
            <a:r>
              <a:rPr lang="en-US" dirty="0" smtClean="0"/>
              <a:t>24</a:t>
            </a:r>
          </a:p>
          <a:p>
            <a:endParaRPr lang="en-US" dirty="0" smtClean="0"/>
          </a:p>
          <a:p>
            <a:r>
              <a:rPr lang="en-US" dirty="0" smtClean="0"/>
              <a:t>Learning Outcome 2 Completed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Articulate major pump classifications, and then compare/contrast operational theory with common applications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hlinkClick r:id="rId2" action="ppaction://hlinkfile"/>
              </a:rPr>
              <a:t>Review Questions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38600" y="51816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Classifying Centrifugal pumps  6 Min</a:t>
            </a:r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https://www.youtube.com/watch?v=TLiBzn3Zlvg</a:t>
            </a:r>
            <a:r>
              <a:rPr lang="en-US" dirty="0" smtClean="0"/>
              <a:t> </a:t>
            </a:r>
          </a:p>
          <a:p>
            <a:r>
              <a:rPr lang="en-US" dirty="0" smtClean="0"/>
              <a:t>Meant as a </a:t>
            </a:r>
            <a:r>
              <a:rPr lang="en-US" dirty="0" smtClean="0"/>
              <a:t>review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5122" name="Picture 2" descr="~AUT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7288" y="0"/>
            <a:ext cx="414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19800" y="2819400"/>
            <a:ext cx="2844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https://www.youtube.com/watch?v=GIRAm5gaUhg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Can you give any other example?</a:t>
            </a:r>
            <a:endParaRPr lang="en-US" sz="2400" dirty="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Reciprocating Pumps</a:t>
            </a:r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Air compressors</a:t>
            </a:r>
          </a:p>
          <a:p>
            <a:r>
              <a:rPr lang="en-US" sz="2400" dirty="0"/>
              <a:t>Boiler feed pumps</a:t>
            </a:r>
          </a:p>
          <a:p>
            <a:r>
              <a:rPr lang="en-US" sz="2400" dirty="0"/>
              <a:t>Deep well piston pumps (for water or oil)</a:t>
            </a:r>
          </a:p>
          <a:p>
            <a:r>
              <a:rPr lang="en-US" sz="2400" dirty="0"/>
              <a:t>Hydraulic power pumps</a:t>
            </a:r>
          </a:p>
          <a:p>
            <a:r>
              <a:rPr lang="en-US" sz="2400" dirty="0"/>
              <a:t>Vacuum pumps</a:t>
            </a:r>
          </a:p>
          <a:p>
            <a:r>
              <a:rPr lang="en-US" sz="2400" dirty="0"/>
              <a:t>Diaphragm type ditch pumps</a:t>
            </a:r>
          </a:p>
          <a:p>
            <a:r>
              <a:rPr lang="en-US" sz="2400" dirty="0"/>
              <a:t>Hydrostatic test pumps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Reciprocating Pumps</a:t>
            </a:r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6146" name="Picture 2" descr="~AUT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050" y="152400"/>
            <a:ext cx="565308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Fig 2-3</a:t>
            </a:r>
          </a:p>
          <a:p>
            <a:endParaRPr lang="en-US" sz="2400" dirty="0" smtClean="0"/>
          </a:p>
          <a:p>
            <a:r>
              <a:rPr lang="en-US" sz="2400" dirty="0" smtClean="0"/>
              <a:t>Capacity can vary by</a:t>
            </a:r>
          </a:p>
          <a:p>
            <a:pPr lvl="1"/>
            <a:r>
              <a:rPr lang="en-US" sz="2000" dirty="0" smtClean="0"/>
              <a:t>Bore size</a:t>
            </a:r>
          </a:p>
          <a:p>
            <a:pPr lvl="1"/>
            <a:r>
              <a:rPr lang="en-US" sz="2000" dirty="0" smtClean="0"/>
              <a:t>Length of stroke</a:t>
            </a:r>
          </a:p>
          <a:p>
            <a:pPr lvl="1"/>
            <a:r>
              <a:rPr lang="en-US" sz="2000" dirty="0" smtClean="0"/>
              <a:t>Number of active pistons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Double Acting Pump</a:t>
            </a:r>
          </a:p>
          <a:p>
            <a:pPr lvl="1"/>
            <a:r>
              <a:rPr lang="en-US" sz="2000" dirty="0" smtClean="0"/>
              <a:t>More check valves</a:t>
            </a:r>
          </a:p>
          <a:p>
            <a:pPr lvl="1"/>
            <a:r>
              <a:rPr lang="en-US" sz="2000" dirty="0" smtClean="0"/>
              <a:t>Move fluid on both ends of stroke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>
                <a:hlinkClick r:id="rId2"/>
              </a:rPr>
              <a:t>https://www.youtube.com/watch?v=DXYrJq_fjbI&amp;feature=player_detailpage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Reciprocating </a:t>
            </a:r>
            <a:r>
              <a:rPr lang="en-US" dirty="0" smtClean="0"/>
              <a:t>Pump Capacity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7170" name="Picture 2" descr="~AUT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5563" y="152400"/>
            <a:ext cx="380841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Fig 2-4</a:t>
            </a:r>
          </a:p>
          <a:p>
            <a:endParaRPr lang="en-US" sz="2400" dirty="0" smtClean="0"/>
          </a:p>
          <a:p>
            <a:r>
              <a:rPr lang="en-US" sz="2400" dirty="0" smtClean="0"/>
              <a:t>Both are Reciprocating type of Pumps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Piston Pump</a:t>
            </a:r>
          </a:p>
          <a:p>
            <a:pPr lvl="1"/>
            <a:r>
              <a:rPr lang="en-US" sz="2000" dirty="0" smtClean="0"/>
              <a:t>Piston is shorter than base stroke</a:t>
            </a:r>
          </a:p>
          <a:p>
            <a:pPr lvl="1"/>
            <a:r>
              <a:rPr lang="en-US" sz="2000" dirty="0" smtClean="0"/>
              <a:t>Seal is on the piston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Plunger Pump</a:t>
            </a:r>
          </a:p>
          <a:p>
            <a:pPr lvl="1"/>
            <a:r>
              <a:rPr lang="en-US" sz="2000" dirty="0" smtClean="0"/>
              <a:t>Piston is longer than base stroke</a:t>
            </a:r>
          </a:p>
          <a:p>
            <a:pPr lvl="1"/>
            <a:r>
              <a:rPr lang="en-US" sz="2000" dirty="0" smtClean="0"/>
              <a:t>Seal is on the cylinder</a:t>
            </a:r>
          </a:p>
          <a:p>
            <a:pPr lvl="1"/>
            <a:endParaRPr lang="en-US" sz="2000" dirty="0" smtClean="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Piston Pump vs. Plunger Pump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8194" name="Picture 2" descr="~AUT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2438"/>
            <a:ext cx="8610600" cy="614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Fig 2-5</a:t>
            </a:r>
          </a:p>
          <a:p>
            <a:endParaRPr lang="en-US" sz="2400" dirty="0" smtClean="0"/>
          </a:p>
          <a:p>
            <a:r>
              <a:rPr lang="en-US" sz="2400" dirty="0" smtClean="0"/>
              <a:t>Reciprocating type of Pump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Utilizes rubber or neoprene in place of piston</a:t>
            </a:r>
          </a:p>
          <a:p>
            <a:endParaRPr lang="en-US" sz="2400" dirty="0" smtClean="0"/>
          </a:p>
          <a:p>
            <a:r>
              <a:rPr lang="en-US" sz="2400" dirty="0" smtClean="0"/>
              <a:t>Used to remove water from</a:t>
            </a:r>
          </a:p>
          <a:p>
            <a:pPr lvl="1"/>
            <a:r>
              <a:rPr lang="en-US" sz="1600" dirty="0" smtClean="0"/>
              <a:t>Trenches</a:t>
            </a:r>
          </a:p>
          <a:p>
            <a:pPr lvl="1"/>
            <a:r>
              <a:rPr lang="en-US" sz="1600" dirty="0" smtClean="0"/>
              <a:t>Drains</a:t>
            </a:r>
          </a:p>
          <a:p>
            <a:pPr lvl="1"/>
            <a:r>
              <a:rPr lang="en-US" sz="1600" dirty="0" smtClean="0"/>
              <a:t>Places with mud, silt, sand</a:t>
            </a:r>
          </a:p>
          <a:p>
            <a:pPr lvl="1"/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Diaphragm Pump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5243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https://www.youtube.com/watch?v=Y6To-bgL4GE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Positive Displacement</a:t>
            </a:r>
          </a:p>
          <a:p>
            <a:endParaRPr lang="en-US" b="1" i="1" dirty="0" smtClean="0"/>
          </a:p>
          <a:p>
            <a:r>
              <a:rPr lang="en-US" b="1" i="1" dirty="0" smtClean="0"/>
              <a:t>Non-positive Displacement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basic classifications of pumps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rotary gear pump is a positive displacement pump which discharges fluids in a smooth flow</a:t>
            </a:r>
          </a:p>
          <a:p>
            <a:endParaRPr lang="en-US" dirty="0" smtClean="0"/>
          </a:p>
          <a:p>
            <a:r>
              <a:rPr lang="en-US" dirty="0" smtClean="0"/>
              <a:t>It is simple in design, has few parts and, like a reciprocating pump, is positive acting</a:t>
            </a:r>
          </a:p>
          <a:p>
            <a:endParaRPr lang="en-US" dirty="0" smtClean="0"/>
          </a:p>
          <a:p>
            <a:r>
              <a:rPr lang="en-US" dirty="0" smtClean="0"/>
              <a:t>It is called a rotary pump because a rotary motion carries the fluid from the inlet to the outlet.</a:t>
            </a:r>
            <a:endParaRPr lang="en-US" dirty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Rotary Gear Pumps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Strength is the stability of flow</a:t>
            </a:r>
          </a:p>
          <a:p>
            <a:pPr lvl="1"/>
            <a:r>
              <a:rPr lang="en-US" dirty="0" smtClean="0"/>
              <a:t>Can generate significant pressure</a:t>
            </a:r>
          </a:p>
          <a:p>
            <a:pPr lvl="2"/>
            <a:r>
              <a:rPr lang="en-US" dirty="0" smtClean="0"/>
              <a:t>Thousands of pound under steady state</a:t>
            </a:r>
          </a:p>
          <a:p>
            <a:pPr lvl="2"/>
            <a:r>
              <a:rPr lang="en-US" dirty="0" smtClean="0"/>
              <a:t>Move heavy loads safely</a:t>
            </a:r>
          </a:p>
          <a:p>
            <a:endParaRPr lang="en-US" dirty="0" smtClean="0"/>
          </a:p>
          <a:p>
            <a:r>
              <a:rPr lang="en-US" dirty="0" smtClean="0"/>
              <a:t>Commonly used for hydraulics</a:t>
            </a:r>
          </a:p>
          <a:p>
            <a:pPr lvl="1"/>
            <a:r>
              <a:rPr lang="en-US" dirty="0" smtClean="0"/>
              <a:t>Backhoes</a:t>
            </a:r>
          </a:p>
          <a:p>
            <a:pPr lvl="1"/>
            <a:r>
              <a:rPr lang="en-US" dirty="0" smtClean="0"/>
              <a:t>Loader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Commonly used on oil burners</a:t>
            </a:r>
          </a:p>
          <a:p>
            <a:endParaRPr lang="en-US" dirty="0" smtClean="0"/>
          </a:p>
          <a:p>
            <a:r>
              <a:rPr lang="en-US" dirty="0" smtClean="0"/>
              <a:t>Commonly used for refrigerant applications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Rotary Gear Pumps Uses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9218" name="Picture 2" descr="~AUT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57200"/>
            <a:ext cx="88392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Fig 2-6</a:t>
            </a:r>
          </a:p>
          <a:p>
            <a:endParaRPr lang="en-US" dirty="0" smtClean="0"/>
          </a:p>
          <a:p>
            <a:r>
              <a:rPr lang="en-US" dirty="0" smtClean="0"/>
              <a:t>Gears A and B rotate in opposite directions</a:t>
            </a:r>
          </a:p>
          <a:p>
            <a:pPr lvl="1"/>
            <a:r>
              <a:rPr lang="en-US" dirty="0" smtClean="0"/>
              <a:t>One driver gear</a:t>
            </a:r>
          </a:p>
          <a:p>
            <a:pPr lvl="1"/>
            <a:r>
              <a:rPr lang="en-US" dirty="0" smtClean="0"/>
              <a:t>One driven gear</a:t>
            </a:r>
          </a:p>
          <a:p>
            <a:pPr lvl="1"/>
            <a:r>
              <a:rPr lang="en-US" dirty="0" smtClean="0"/>
              <a:t>Clearance is gradually reduced</a:t>
            </a:r>
          </a:p>
          <a:p>
            <a:pPr lvl="1"/>
            <a:r>
              <a:rPr lang="en-US" dirty="0" smtClean="0"/>
              <a:t>Trap fluid between teeth and moved along</a:t>
            </a:r>
          </a:p>
          <a:p>
            <a:pPr lvl="1"/>
            <a:r>
              <a:rPr lang="en-US" dirty="0" smtClean="0"/>
              <a:t>Fluid acts as the seal/lubricant</a:t>
            </a:r>
          </a:p>
          <a:p>
            <a:pPr lvl="1">
              <a:buNone/>
            </a:pPr>
            <a:endParaRPr lang="en-US" dirty="0" smtClean="0">
              <a:hlinkClick r:id="rId2"/>
            </a:endParaRPr>
          </a:p>
          <a:p>
            <a:pPr lvl="1">
              <a:buNone/>
            </a:pPr>
            <a:r>
              <a:rPr lang="en-US" dirty="0" smtClean="0">
                <a:hlinkClick r:id="rId2"/>
              </a:rPr>
              <a:t>https://www.youtube.com/watch?v=YDh2X0cn-3E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>
                <a:hlinkClick r:id="rId3"/>
              </a:rPr>
              <a:t>https://www.youtube.com/watch?v=iDAKfAib4bY</a:t>
            </a:r>
            <a:r>
              <a:rPr lang="en-US" dirty="0" smtClean="0"/>
              <a:t>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Rotary Gear Pump Operation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Fig 2-7</a:t>
            </a:r>
          </a:p>
          <a:p>
            <a:endParaRPr lang="en-US" dirty="0" smtClean="0"/>
          </a:p>
          <a:p>
            <a:r>
              <a:rPr lang="en-US" dirty="0" smtClean="0"/>
              <a:t>Different combinations of</a:t>
            </a:r>
          </a:p>
          <a:p>
            <a:pPr lvl="1"/>
            <a:r>
              <a:rPr lang="en-US" dirty="0" smtClean="0"/>
              <a:t>Rotating components</a:t>
            </a:r>
          </a:p>
          <a:p>
            <a:pPr lvl="2"/>
            <a:r>
              <a:rPr lang="en-US" dirty="0" smtClean="0"/>
              <a:t>Meshing Screw</a:t>
            </a:r>
          </a:p>
          <a:p>
            <a:pPr lvl="2"/>
            <a:r>
              <a:rPr lang="en-US" dirty="0" smtClean="0"/>
              <a:t>Lobes</a:t>
            </a:r>
          </a:p>
          <a:p>
            <a:pPr lvl="2"/>
            <a:r>
              <a:rPr lang="en-US" dirty="0" smtClean="0"/>
              <a:t>Slide/Swing Vanes</a:t>
            </a:r>
          </a:p>
          <a:p>
            <a:pPr lvl="2"/>
            <a:r>
              <a:rPr lang="en-US" dirty="0" smtClean="0"/>
              <a:t>Eccentric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Offer stable fluid flow over wide pressure ranges</a:t>
            </a:r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Rotary Gear Pump Variations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0242" name="Picture 2" descr="~AUT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86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953000" y="685800"/>
            <a:ext cx="3962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hlinkClick r:id="rId4"/>
              </a:rPr>
              <a:t>https://www.youtube.com/watch?v=eDTske_nSeI</a:t>
            </a:r>
            <a:endParaRPr lang="en-US" dirty="0" smtClean="0"/>
          </a:p>
          <a:p>
            <a:pPr marL="0" lvl="1"/>
            <a:endParaRPr lang="en-US" dirty="0" smtClean="0"/>
          </a:p>
          <a:p>
            <a:pPr marL="0" lvl="1"/>
            <a:endParaRPr lang="en-US" dirty="0" smtClean="0"/>
          </a:p>
          <a:p>
            <a:pPr marL="0" lvl="1"/>
            <a:r>
              <a:rPr lang="en-US" dirty="0" smtClean="0">
                <a:hlinkClick r:id="rId5"/>
              </a:rPr>
              <a:t>https://www.youtube.com/watch?v=MYvbDaHoxRg</a:t>
            </a:r>
            <a:endParaRPr lang="en-US" dirty="0" smtClean="0"/>
          </a:p>
          <a:p>
            <a:pPr marL="0" lvl="1"/>
            <a:endParaRPr lang="en-US" dirty="0" smtClean="0"/>
          </a:p>
          <a:p>
            <a:pPr marL="0" lvl="1"/>
            <a:endParaRPr lang="en-US" dirty="0" smtClean="0"/>
          </a:p>
          <a:p>
            <a:pPr marL="0" lvl="1"/>
            <a:endParaRPr lang="en-US" dirty="0" smtClean="0"/>
          </a:p>
          <a:p>
            <a:pPr marL="0" lvl="1"/>
            <a:r>
              <a:rPr lang="en-US" dirty="0" smtClean="0">
                <a:hlinkClick r:id="rId6"/>
              </a:rPr>
              <a:t>https://www.youtube.com/watch?v=o9re9d-iB5o</a:t>
            </a:r>
            <a:r>
              <a:rPr lang="en-US" dirty="0" smtClean="0"/>
              <a:t>  </a:t>
            </a:r>
          </a:p>
          <a:p>
            <a:pPr marL="0" lvl="1"/>
            <a:endParaRPr lang="en-US" dirty="0" smtClean="0"/>
          </a:p>
          <a:p>
            <a:pPr marL="0" lvl="1"/>
            <a:endParaRPr lang="en-US" dirty="0" smtClean="0"/>
          </a:p>
          <a:p>
            <a:pPr marL="0" lvl="1"/>
            <a:endParaRPr lang="en-US" dirty="0" smtClean="0"/>
          </a:p>
          <a:p>
            <a:pPr marL="0" lvl="1"/>
            <a:r>
              <a:rPr lang="en-US" dirty="0" smtClean="0">
                <a:hlinkClick r:id="rId7"/>
              </a:rPr>
              <a:t>https://www.youtube.com/watch?v=69ah0Jdj1Ag</a:t>
            </a:r>
            <a:r>
              <a:rPr lang="en-US" dirty="0" smtClean="0"/>
              <a:t> (First 1 min)</a:t>
            </a:r>
          </a:p>
          <a:p>
            <a:pPr marL="0" lvl="1"/>
            <a:endParaRPr lang="en-US" dirty="0" smtClean="0"/>
          </a:p>
          <a:p>
            <a:pPr marL="0"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1900" dirty="0" smtClean="0"/>
              <a:t>Describe two types of positive displacement pumps</a:t>
            </a:r>
          </a:p>
          <a:p>
            <a:pPr lvl="1"/>
            <a:r>
              <a:rPr lang="en-US" sz="1900" dirty="0" smtClean="0"/>
              <a:t>Explain mechanical function and list common examples of reciprocating pumps</a:t>
            </a:r>
          </a:p>
          <a:p>
            <a:pPr lvl="1"/>
            <a:r>
              <a:rPr lang="en-US" sz="1900" dirty="0" smtClean="0"/>
              <a:t>Explain mechanical function and list common examples of rotary gear pumps</a:t>
            </a:r>
          </a:p>
          <a:p>
            <a:pPr lvl="1"/>
            <a:endParaRPr lang="en-US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Types </a:t>
            </a:r>
            <a:r>
              <a:rPr lang="en-US" b="1" i="1" dirty="0" smtClean="0"/>
              <a:t>Positive Displacement Pump</a:t>
            </a:r>
            <a:endParaRPr lang="en-US" dirty="0" smtClean="0"/>
          </a:p>
          <a:p>
            <a:endParaRPr lang="en-US" dirty="0" smtClean="0"/>
          </a:p>
          <a:p>
            <a:pPr lvl="2"/>
            <a:r>
              <a:rPr lang="en-US" b="1" i="1" dirty="0" smtClean="0"/>
              <a:t>Reciprocating Pumps</a:t>
            </a:r>
          </a:p>
          <a:p>
            <a:pPr lvl="3"/>
            <a:r>
              <a:rPr lang="en-US" b="1" i="1" dirty="0" smtClean="0"/>
              <a:t>Piston </a:t>
            </a:r>
          </a:p>
          <a:p>
            <a:pPr lvl="4"/>
            <a:r>
              <a:rPr lang="en-US" b="1" i="1" dirty="0" smtClean="0"/>
              <a:t>Double Suction</a:t>
            </a:r>
          </a:p>
          <a:p>
            <a:pPr lvl="3"/>
            <a:r>
              <a:rPr lang="en-US" b="1" i="1" dirty="0" smtClean="0"/>
              <a:t>Plunger</a:t>
            </a:r>
          </a:p>
          <a:p>
            <a:pPr lvl="3"/>
            <a:r>
              <a:rPr lang="en-US" b="1" i="1" dirty="0" smtClean="0"/>
              <a:t>Diaphragm</a:t>
            </a:r>
          </a:p>
          <a:p>
            <a:pPr lvl="3"/>
            <a:endParaRPr lang="en-US" dirty="0" smtClean="0"/>
          </a:p>
          <a:p>
            <a:pPr lvl="2"/>
            <a:r>
              <a:rPr lang="en-US" b="1" i="1" dirty="0" smtClean="0"/>
              <a:t>Rotary Pumps</a:t>
            </a:r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Positive Displacement Pumps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The common characteristic of non-positive displacement pumps is that they do not deliver a specific amount of fluid for every movement of the </a:t>
            </a:r>
            <a:r>
              <a:rPr lang="en-US" sz="2400" dirty="0" smtClean="0"/>
              <a:t>pump  </a:t>
            </a:r>
            <a:r>
              <a:rPr lang="en-US" sz="2400" b="1" dirty="0" smtClean="0"/>
              <a:t>Variable Volume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Their discharge rates are directly affected by the amount of pressure in the systems they are </a:t>
            </a:r>
            <a:r>
              <a:rPr lang="en-US" sz="2400" dirty="0" smtClean="0"/>
              <a:t>supplying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Teaser Concept  </a:t>
            </a:r>
            <a:r>
              <a:rPr lang="en-US" sz="2400" b="1" dirty="0" smtClean="0"/>
              <a:t>Less Pressure = More Flow</a:t>
            </a:r>
            <a:endParaRPr lang="en-US" sz="2400" b="1" dirty="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Non-Positive Displacement Pumps</a:t>
            </a:r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Types 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Centrifugal pumps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Propeller pumps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Special </a:t>
            </a:r>
            <a:r>
              <a:rPr lang="en-US" sz="2400" dirty="0"/>
              <a:t>pumps </a:t>
            </a:r>
            <a:r>
              <a:rPr lang="en-US" sz="2400" dirty="0" smtClean="0"/>
              <a:t>such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Jet pumps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Hydraulic rams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etc.</a:t>
            </a:r>
          </a:p>
          <a:p>
            <a:pPr>
              <a:lnSpc>
                <a:spcPct val="90000"/>
              </a:lnSpc>
              <a:buNone/>
            </a:pPr>
            <a:endParaRPr lang="en-US" sz="2400" dirty="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Non-Positive Displacement Pumps</a:t>
            </a:r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</a:t>
            </a:r>
            <a:r>
              <a:rPr lang="en-US" b="1" i="1" dirty="0" smtClean="0"/>
              <a:t>Positive Displacement </a:t>
            </a:r>
            <a:r>
              <a:rPr lang="en-US" dirty="0" smtClean="0"/>
              <a:t>pump discharges a definite quantity of liquid for each operating cycle.  </a:t>
            </a:r>
            <a:r>
              <a:rPr lang="en-US" b="1" dirty="0" smtClean="0"/>
              <a:t>Fixed Volume</a:t>
            </a:r>
          </a:p>
          <a:p>
            <a:endParaRPr lang="en-US" dirty="0" smtClean="0"/>
          </a:p>
          <a:p>
            <a:r>
              <a:rPr lang="en-US" dirty="0" smtClean="0"/>
              <a:t>As the name implies these pumps work on the principle of displacement</a:t>
            </a:r>
          </a:p>
          <a:p>
            <a:endParaRPr lang="en-US" dirty="0" smtClean="0"/>
          </a:p>
          <a:p>
            <a:r>
              <a:rPr lang="en-US" dirty="0" smtClean="0"/>
              <a:t>Liquid enters the pumps through the suction port and is ejected forcibly out of the discharge port by displacement</a:t>
            </a:r>
          </a:p>
          <a:p>
            <a:endParaRPr lang="en-US" dirty="0" smtClean="0"/>
          </a:p>
          <a:p>
            <a:r>
              <a:rPr lang="en-US" b="1" i="1" dirty="0" smtClean="0"/>
              <a:t>Reciprocating Pumps </a:t>
            </a:r>
            <a:r>
              <a:rPr lang="en-US" dirty="0" smtClean="0"/>
              <a:t>and </a:t>
            </a:r>
            <a:r>
              <a:rPr lang="en-US" b="1" i="1" dirty="0" smtClean="0"/>
              <a:t>Rotary Pumps </a:t>
            </a:r>
            <a:r>
              <a:rPr lang="en-US" dirty="0" smtClean="0"/>
              <a:t>are of this type</a:t>
            </a:r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Displacement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1266" name="Picture 2" descr="~AUT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03275"/>
            <a:ext cx="74676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Most common type of non-positive displacement pump found in piping </a:t>
            </a:r>
            <a:r>
              <a:rPr lang="en-US" sz="2400" dirty="0" smtClean="0"/>
              <a:t>systems</a:t>
            </a:r>
          </a:p>
          <a:p>
            <a:endParaRPr lang="en-US" sz="2400" dirty="0"/>
          </a:p>
          <a:p>
            <a:r>
              <a:rPr lang="en-US" sz="2400" dirty="0"/>
              <a:t>They can produce up to several thousand feet of head, they can handle liquids up to 1000 degree F, and they can pump abrasives and </a:t>
            </a:r>
            <a:r>
              <a:rPr lang="en-US" sz="2400" dirty="0" smtClean="0"/>
              <a:t>solids</a:t>
            </a:r>
          </a:p>
          <a:p>
            <a:endParaRPr lang="en-US" sz="2400" dirty="0"/>
          </a:p>
          <a:p>
            <a:r>
              <a:rPr lang="en-US" sz="2400" dirty="0"/>
              <a:t>They have few moving parts and if properly installed and serviced, will last a long time with little </a:t>
            </a:r>
            <a:r>
              <a:rPr lang="en-US" sz="2400" dirty="0" smtClean="0"/>
              <a:t>maintenance</a:t>
            </a:r>
          </a:p>
          <a:p>
            <a:endParaRPr lang="en-US" sz="2400" dirty="0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Centrifugal Pumps</a:t>
            </a:r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Centrifugal Pump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050" name="Picture 2" descr="C:\Users\John\Pictures\BLACKBERRY-08F0\HVACR New Curriculum Concentrated Pilot Program Meeting\Resource Pictures\IMG_20150519_0846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76400"/>
            <a:ext cx="3992562" cy="3992562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362200"/>
            <a:ext cx="3505200" cy="203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Oxygen in water will affect the pump material</a:t>
            </a:r>
          </a:p>
          <a:p>
            <a:pPr lvl="2"/>
            <a:r>
              <a:rPr lang="en-US" sz="1400" dirty="0" smtClean="0"/>
              <a:t>The dissolved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will react with some materials to  form rust</a:t>
            </a:r>
          </a:p>
          <a:p>
            <a:endParaRPr lang="en-US" sz="2400" dirty="0" smtClean="0"/>
          </a:p>
          <a:p>
            <a:r>
              <a:rPr lang="en-US" sz="2400" dirty="0" smtClean="0"/>
              <a:t>For systems that use potable water frequently</a:t>
            </a:r>
          </a:p>
          <a:p>
            <a:pPr lvl="1"/>
            <a:r>
              <a:rPr lang="en-US" sz="2000" dirty="0" smtClean="0"/>
              <a:t>Material must be resist rust</a:t>
            </a:r>
          </a:p>
          <a:p>
            <a:pPr lvl="1"/>
            <a:r>
              <a:rPr lang="en-US" sz="2000" dirty="0" smtClean="0"/>
              <a:t>Bronze is very common</a:t>
            </a:r>
          </a:p>
          <a:p>
            <a:pPr lvl="2"/>
            <a:r>
              <a:rPr lang="en-US" sz="1800" dirty="0" smtClean="0"/>
              <a:t>Open systems such as domestic feed</a:t>
            </a:r>
          </a:p>
          <a:p>
            <a:pPr lvl="2"/>
            <a:endParaRPr lang="en-US" sz="1800" dirty="0" smtClean="0"/>
          </a:p>
          <a:p>
            <a:r>
              <a:rPr lang="en-US" sz="2400" dirty="0" smtClean="0"/>
              <a:t>For closed systems (Non frequent)</a:t>
            </a:r>
          </a:p>
          <a:p>
            <a:pPr lvl="1"/>
            <a:r>
              <a:rPr lang="en-US" sz="2000" dirty="0" smtClean="0"/>
              <a:t>Material can be susceptible to rust</a:t>
            </a:r>
          </a:p>
          <a:p>
            <a:pPr lvl="1"/>
            <a:r>
              <a:rPr lang="en-US" sz="2000" dirty="0" smtClean="0"/>
              <a:t>Cast Iron is very common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Centrifugal </a:t>
            </a:r>
            <a:r>
              <a:rPr lang="en-US" dirty="0" smtClean="0"/>
              <a:t>Pump Quick Note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Centrifugal </a:t>
            </a:r>
            <a:r>
              <a:rPr lang="en-US" dirty="0" smtClean="0"/>
              <a:t>Pump Quick Note</a:t>
            </a:r>
            <a:endParaRPr lang="en-US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1" name="Picture 3" descr="C:\Users\John\Pictures\BLACKBERRY-08F0\HVACR New Curriculum Concentrated Pilot Program Meeting\Resource Pictures\IMG_20150519_14122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62400" y="1143000"/>
            <a:ext cx="4876800" cy="4876800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33400" y="3276600"/>
            <a:ext cx="3048000" cy="2951163"/>
          </a:xfrm>
        </p:spPr>
        <p:txBody>
          <a:bodyPr>
            <a:normAutofit/>
          </a:bodyPr>
          <a:lstStyle/>
          <a:p>
            <a:endParaRPr lang="en-US" sz="3600" b="1" dirty="0" smtClean="0"/>
          </a:p>
          <a:p>
            <a:r>
              <a:rPr lang="en-US" sz="3600" b="1" dirty="0" smtClean="0"/>
              <a:t>Chemical Treatment Matters!</a:t>
            </a:r>
            <a:endParaRPr lang="en-US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219200"/>
            <a:ext cx="3051048" cy="199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2291" name="Picture 3" descr="~AUT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63575"/>
            <a:ext cx="86868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3314" name="Picture 2" descr="~AUT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8600"/>
            <a:ext cx="7391400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4338" name="Picture 2" descr="~AUT0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87425"/>
            <a:ext cx="861060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Hydronic </a:t>
            </a:r>
            <a:r>
              <a:rPr lang="en-US" dirty="0"/>
              <a:t>hot water </a:t>
            </a:r>
            <a:r>
              <a:rPr lang="en-US" dirty="0" smtClean="0"/>
              <a:t>heating</a:t>
            </a:r>
          </a:p>
          <a:p>
            <a:endParaRPr lang="en-US" dirty="0"/>
          </a:p>
          <a:p>
            <a:r>
              <a:rPr lang="en-US" dirty="0"/>
              <a:t>Chilled </a:t>
            </a:r>
            <a:r>
              <a:rPr lang="en-US" dirty="0" smtClean="0"/>
              <a:t>water</a:t>
            </a:r>
          </a:p>
          <a:p>
            <a:endParaRPr lang="en-US" dirty="0"/>
          </a:p>
          <a:p>
            <a:r>
              <a:rPr lang="en-US" dirty="0"/>
              <a:t>Domestic hot </a:t>
            </a:r>
            <a:r>
              <a:rPr lang="en-US" dirty="0" smtClean="0"/>
              <a:t>water</a:t>
            </a:r>
          </a:p>
          <a:p>
            <a:endParaRPr lang="en-US" dirty="0"/>
          </a:p>
          <a:p>
            <a:r>
              <a:rPr lang="en-US" dirty="0"/>
              <a:t>Condenser water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Closed Systems Using Centrifugal Pumps</a:t>
            </a:r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5362" name="Picture 2" descr="~AUT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11200"/>
            <a:ext cx="86868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4098" name="Picture 2" descr="~AUT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2725"/>
            <a:ext cx="8686800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John\Documents\BLACKBERRY-08F0\HVACR New Curriculum Concentrated Pilot Program Meeting\Development\Day 1\Resource Pictures\Pitcher Pum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590800"/>
            <a:ext cx="2320290" cy="1600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026" name="Picture 2" descr="C:\Users\John\Pictures\BLACKBERRY-08F0\photos\Adobe AT Cooling Tower Pumps Resampled952015-07-319509-48-1095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Describe two types of non-positive displacement or centrifugal pumps</a:t>
            </a:r>
          </a:p>
          <a:p>
            <a:pPr lvl="1"/>
            <a:r>
              <a:rPr lang="en-US" sz="2000" dirty="0" smtClean="0"/>
              <a:t>Explain mechanical function and list common examples of centrifugal pumps</a:t>
            </a:r>
          </a:p>
          <a:p>
            <a:pPr lvl="1"/>
            <a:endParaRPr lang="en-US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a </a:t>
            </a:r>
            <a:r>
              <a:rPr lang="en-US" b="1" i="1" dirty="0" smtClean="0"/>
              <a:t>Non-positive Displacement Pump  </a:t>
            </a:r>
            <a:r>
              <a:rPr lang="en-US" dirty="0" smtClean="0"/>
              <a:t>is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Variable Flow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Dependant on System Pressure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Can be</a:t>
            </a:r>
          </a:p>
          <a:p>
            <a:pPr marL="886968" lvl="3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Centrifugal</a:t>
            </a:r>
          </a:p>
          <a:p>
            <a:pPr marL="1344168" lvl="5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Construction material matters if air in system</a:t>
            </a:r>
          </a:p>
          <a:p>
            <a:pPr marL="886968" lvl="3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Propeller</a:t>
            </a:r>
          </a:p>
          <a:p>
            <a:pPr marL="886968" lvl="3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Special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Non-Positive Displacement Pumps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Centrifugal force is the force generated by rotation which acts directly outward from the center of rotation</a:t>
            </a:r>
          </a:p>
          <a:p>
            <a:endParaRPr lang="en-US" dirty="0" smtClean="0"/>
          </a:p>
          <a:p>
            <a:r>
              <a:rPr lang="en-US" dirty="0" smtClean="0"/>
              <a:t>Examples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Whirlpool created in the center of spinning liquid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Automobile tends to move out side on a bank turn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Merry-go-round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Centrifugal Force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centrifugal pump takes its liquid at the center of rotation of the impeller</a:t>
            </a:r>
          </a:p>
          <a:p>
            <a:endParaRPr lang="en-US" dirty="0" smtClean="0"/>
          </a:p>
          <a:p>
            <a:r>
              <a:rPr lang="en-US" dirty="0" smtClean="0"/>
              <a:t>The liquid is picked up by the impeller vanes and thrown outward, away from the center of rotation, into a casing or volute</a:t>
            </a:r>
          </a:p>
          <a:p>
            <a:endParaRPr lang="en-US" dirty="0" smtClean="0"/>
          </a:p>
          <a:p>
            <a:r>
              <a:rPr lang="en-US" dirty="0" smtClean="0"/>
              <a:t>The effectiveness of the vanes in a centrifugal pump is improved by shaping them with a curved backward slope</a:t>
            </a:r>
          </a:p>
          <a:p>
            <a:endParaRPr lang="en-US" dirty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Centrifugal Force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~AUT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6400"/>
            <a:ext cx="746760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43000" y="5943600"/>
            <a:ext cx="101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 2-11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 2-11</a:t>
            </a:r>
          </a:p>
          <a:p>
            <a:endParaRPr lang="en-US" dirty="0" smtClean="0"/>
          </a:p>
          <a:p>
            <a:r>
              <a:rPr lang="en-US" dirty="0" smtClean="0"/>
              <a:t>Water remains in bucket even when upside down</a:t>
            </a:r>
          </a:p>
          <a:p>
            <a:endParaRPr lang="en-US" dirty="0" smtClean="0"/>
          </a:p>
          <a:p>
            <a:r>
              <a:rPr lang="en-US" dirty="0" smtClean="0"/>
              <a:t>What happens when we spin slower?</a:t>
            </a:r>
          </a:p>
          <a:p>
            <a:endParaRPr lang="en-US" dirty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Centrifugal Force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~AUT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44488"/>
            <a:ext cx="73152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43000" y="59436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 2-12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Fig 2-12</a:t>
            </a:r>
          </a:p>
          <a:p>
            <a:endParaRPr lang="en-US" dirty="0" smtClean="0"/>
          </a:p>
          <a:p>
            <a:r>
              <a:rPr lang="en-US" dirty="0" smtClean="0"/>
              <a:t>Same concept but with multiple buckets rotating around a center point</a:t>
            </a:r>
          </a:p>
          <a:p>
            <a:endParaRPr lang="en-US" dirty="0" smtClean="0"/>
          </a:p>
          <a:p>
            <a:r>
              <a:rPr lang="en-US" dirty="0" smtClean="0"/>
              <a:t>Visualize the bottoms removed.  The result is a continuous pressure from the liquid in the buckets against the casing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See the pressure differential potential?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Centrifugal Force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~AUT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82600"/>
            <a:ext cx="7086600" cy="58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83549" y="59436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 2-13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Centrifugal pumps, propeller pumps, and special pumps such as jet pumps and hydraulic rams, etc., are non-positive </a:t>
            </a:r>
            <a:r>
              <a:rPr lang="en-US" sz="2400" dirty="0" smtClean="0"/>
              <a:t>displacement.  </a:t>
            </a:r>
            <a:r>
              <a:rPr lang="en-US" sz="2400" b="1" dirty="0" smtClean="0"/>
              <a:t>Variable Volume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The common characteristic of </a:t>
            </a:r>
            <a:r>
              <a:rPr lang="en-US" sz="2400" b="1" i="1" dirty="0" smtClean="0"/>
              <a:t>Non-positive </a:t>
            </a:r>
            <a:r>
              <a:rPr lang="en-US" sz="2400" b="1" i="1" dirty="0"/>
              <a:t>D</a:t>
            </a:r>
            <a:r>
              <a:rPr lang="en-US" sz="2400" b="1" i="1" dirty="0" smtClean="0"/>
              <a:t>isplacement </a:t>
            </a:r>
            <a:r>
              <a:rPr lang="en-US" sz="2400" b="1" i="1" dirty="0"/>
              <a:t>P</a:t>
            </a:r>
            <a:r>
              <a:rPr lang="en-US" sz="2400" b="1" i="1" dirty="0" smtClean="0"/>
              <a:t>umps </a:t>
            </a:r>
            <a:r>
              <a:rPr lang="en-US" sz="2400" dirty="0"/>
              <a:t>is that they do not deliver a specific amount of fluid for every movement of the </a:t>
            </a:r>
            <a:r>
              <a:rPr lang="en-US" sz="2400" dirty="0" smtClean="0"/>
              <a:t>pump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Their discharge rates are directly affected by the amount of pressure in the systems they are </a:t>
            </a:r>
            <a:r>
              <a:rPr lang="en-US" sz="2400" dirty="0" smtClean="0"/>
              <a:t>supplying</a:t>
            </a:r>
            <a:endParaRPr lang="en-US" sz="2400" dirty="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Non-Positive Displacement Pumps</a:t>
            </a:r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 2-13</a:t>
            </a:r>
          </a:p>
          <a:p>
            <a:endParaRPr lang="en-US" dirty="0" smtClean="0"/>
          </a:p>
          <a:p>
            <a:r>
              <a:rPr lang="en-US" dirty="0" smtClean="0"/>
              <a:t>Extend concept: Buckets are now pie shaped</a:t>
            </a:r>
          </a:p>
          <a:p>
            <a:endParaRPr lang="en-US" dirty="0" smtClean="0"/>
          </a:p>
          <a:p>
            <a:r>
              <a:rPr lang="en-US" dirty="0" smtClean="0"/>
              <a:t>Acts as a paddle wheel</a:t>
            </a:r>
          </a:p>
          <a:p>
            <a:endParaRPr lang="en-US" dirty="0" smtClean="0"/>
          </a:p>
          <a:p>
            <a:r>
              <a:rPr lang="en-US" dirty="0" smtClean="0"/>
              <a:t>Rotation forces the liquid out against casing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Centrifugal Force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~AUT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88392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~AUT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77975"/>
            <a:ext cx="77724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1828800"/>
            <a:ext cx="31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the differential potential?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59436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 2-14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 2-14</a:t>
            </a:r>
          </a:p>
          <a:p>
            <a:endParaRPr lang="en-US" dirty="0" smtClean="0"/>
          </a:p>
          <a:p>
            <a:r>
              <a:rPr lang="en-US" dirty="0" smtClean="0"/>
              <a:t>Add inlet, outlet and a driver to form a basic centrifugal pump</a:t>
            </a:r>
          </a:p>
          <a:p>
            <a:endParaRPr lang="en-US" dirty="0" smtClean="0"/>
          </a:p>
          <a:p>
            <a:r>
              <a:rPr lang="en-US" dirty="0" smtClean="0"/>
              <a:t>Liquid picked up by impeller vanes is thrown outward until stopped by a </a:t>
            </a:r>
            <a:r>
              <a:rPr lang="en-US" b="1" i="1" dirty="0" smtClean="0"/>
              <a:t>casing</a:t>
            </a:r>
            <a:r>
              <a:rPr lang="en-US" dirty="0" smtClean="0"/>
              <a:t> or </a:t>
            </a:r>
            <a:r>
              <a:rPr lang="en-US" b="1" i="1" dirty="0" smtClean="0"/>
              <a:t>volute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Centrifugal Force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5" name="Picture 4" descr="Impeller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09600"/>
            <a:ext cx="1781175" cy="182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~AUT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20725"/>
            <a:ext cx="88392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~AUT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7467600" cy="470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43000" y="59436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 2-15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10668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Notice the curve?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22" y="2746613"/>
            <a:ext cx="7068557" cy="33293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7862" y="1451706"/>
            <a:ext cx="8408276" cy="1676400"/>
          </a:xfrm>
        </p:spPr>
        <p:txBody>
          <a:bodyPr/>
          <a:lstStyle/>
          <a:p>
            <a:r>
              <a:rPr lang="en-US" dirty="0"/>
              <a:t>Centrifugal force is a force that pushes a body outward when it is spinning around a center. </a:t>
            </a:r>
          </a:p>
        </p:txBody>
      </p:sp>
    </p:spTree>
    <p:extLst>
      <p:ext uri="{BB962C8B-B14F-4D97-AF65-F5344CB8AC3E}">
        <p14:creationId xmlns:p14="http://schemas.microsoft.com/office/powerpoint/2010/main" val="351181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 2-15</a:t>
            </a:r>
          </a:p>
          <a:p>
            <a:endParaRPr lang="en-US" dirty="0" smtClean="0"/>
          </a:p>
          <a:p>
            <a:r>
              <a:rPr lang="en-US" dirty="0" smtClean="0"/>
              <a:t>Design changes to improve efficiency</a:t>
            </a:r>
          </a:p>
          <a:p>
            <a:endParaRPr lang="en-US" dirty="0" smtClean="0"/>
          </a:p>
          <a:p>
            <a:r>
              <a:rPr lang="en-US" dirty="0" smtClean="0"/>
              <a:t>Change the shape of the vanes to curve backwards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Known as an </a:t>
            </a:r>
            <a:r>
              <a:rPr lang="en-US" b="1" i="1" dirty="0" smtClean="0"/>
              <a:t>Impeller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Centrifugal Force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~AUT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3700" y="152400"/>
            <a:ext cx="575468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324600" y="10668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Notice the curve?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~AUT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01763"/>
            <a:ext cx="7696200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43000" y="59436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 2-16</a:t>
            </a:r>
            <a:endParaRPr lang="en-US" dirty="0"/>
          </a:p>
        </p:txBody>
      </p:sp>
      <p:pic>
        <p:nvPicPr>
          <p:cNvPr id="1026" name="Picture 2" descr="C:\Users\John\Documents\BLACKBERRY-08F0\HVACR New Curriculum Concentrated Pilot Program Meeting\Development\Day 1\Resource Pictures\Impeller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2947934" cy="2209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Non-Positive Displacement Pumps</a:t>
            </a:r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050" name="Picture 2" descr="C:\Users\John\Pictures\BLACKBERRY-08F0\HVACR New Curriculum Concentrated Pilot Program Meeting\Resource Pictures\IMG_20150519_0846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019" y="1481138"/>
            <a:ext cx="4525962" cy="45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Centrifugal Pumps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Fig 2-16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The </a:t>
            </a:r>
            <a:r>
              <a:rPr lang="en-US" sz="2400" dirty="0"/>
              <a:t>casing of the centrifugal pump expands gradually in the direction of </a:t>
            </a:r>
            <a:r>
              <a:rPr lang="en-US" sz="2400" dirty="0" smtClean="0"/>
              <a:t>rotation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This gradually expanding passage causes the flow velocity to be reduced as the fluid flows toward the pump discharge </a:t>
            </a:r>
            <a:r>
              <a:rPr lang="en-US" sz="2400" dirty="0" smtClean="0"/>
              <a:t>connection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This expanding casing, called a </a:t>
            </a:r>
            <a:r>
              <a:rPr lang="en-US" sz="2400" b="1" i="1" dirty="0"/>
              <a:t>volute</a:t>
            </a:r>
            <a:r>
              <a:rPr lang="en-US" sz="2400" dirty="0"/>
              <a:t> makes the pump operate more efficiently and gives the name to the </a:t>
            </a:r>
            <a:r>
              <a:rPr lang="en-US" sz="2400" b="1" i="1" dirty="0"/>
              <a:t>volute centrifugal</a:t>
            </a:r>
            <a:r>
              <a:rPr lang="en-US" sz="2400" b="1" dirty="0"/>
              <a:t> </a:t>
            </a:r>
            <a:r>
              <a:rPr lang="en-US" sz="2400" dirty="0"/>
              <a:t>pump which is widely used throughout the piping </a:t>
            </a:r>
            <a:r>
              <a:rPr lang="en-US" sz="2400" dirty="0" smtClean="0"/>
              <a:t>industry</a:t>
            </a:r>
            <a:endParaRPr lang="en-US" sz="2400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~AUT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050" y="152400"/>
            <a:ext cx="606583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Centrifugal Pumps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velocity head becomes pressure head before the water reaches the circumference of the casing, and flows toward the discharge </a:t>
            </a:r>
            <a:r>
              <a:rPr lang="en-US" dirty="0" smtClean="0"/>
              <a:t>outlet</a:t>
            </a:r>
          </a:p>
          <a:p>
            <a:endParaRPr lang="en-US" dirty="0"/>
          </a:p>
          <a:p>
            <a:r>
              <a:rPr lang="en-US" dirty="0"/>
              <a:t>The quantity of water pumped depends on the size of the suction and discharge lines, the size of the impeller and its </a:t>
            </a:r>
            <a:r>
              <a:rPr lang="en-US" dirty="0" smtClean="0"/>
              <a:t>speed</a:t>
            </a:r>
          </a:p>
          <a:p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7863" y="1450075"/>
            <a:ext cx="3783724" cy="4776716"/>
          </a:xfrm>
        </p:spPr>
        <p:txBody>
          <a:bodyPr/>
          <a:lstStyle/>
          <a:p>
            <a:r>
              <a:rPr lang="en-US" dirty="0"/>
              <a:t>Centrifugal pump manufacturers have developed many volute and impeller </a:t>
            </a:r>
            <a:r>
              <a:rPr lang="en-US" dirty="0" smtClean="0"/>
              <a:t>configurations </a:t>
            </a:r>
            <a:r>
              <a:rPr lang="en-US" dirty="0"/>
              <a:t>in order to meet </a:t>
            </a:r>
            <a:r>
              <a:rPr lang="en-US" dirty="0" smtClean="0"/>
              <a:t>the requirements </a:t>
            </a:r>
            <a:r>
              <a:rPr lang="en-US" dirty="0"/>
              <a:t>for different applications.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95" y="1451706"/>
            <a:ext cx="4310643" cy="39523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154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Describe the principles of centrifugal force and how it operates in this type of pump</a:t>
            </a:r>
          </a:p>
          <a:p>
            <a:pPr lvl="1"/>
            <a:endParaRPr lang="en-US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Centrifugal Force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Casing</a:t>
            </a:r>
            <a:r>
              <a:rPr lang="en-US" dirty="0" smtClean="0"/>
              <a:t> 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Volute  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Impeller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Centrifugal Force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0" y="4114800"/>
            <a:ext cx="486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Centrifugal Pump Principle 1 (8 min)</a:t>
            </a:r>
          </a:p>
          <a:p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https://www.youtube.com/watch?v=w8WcMnUiYQQ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3074" name="Picture 2" descr="C:\Users\John\Pictures\BLACKBERRY-08F0\HVACR New Curriculum Concentrated Pilot Program Meeting\Resource Pictures\IMG_20150519_121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086600" y="-8229600"/>
            <a:ext cx="3108960" cy="3108960"/>
          </a:xfrm>
          <a:prstGeom prst="rect">
            <a:avLst/>
          </a:prstGeom>
          <a:noFill/>
        </p:spPr>
      </p:pic>
      <p:pic>
        <p:nvPicPr>
          <p:cNvPr id="3075" name="Picture 3" descr="C:\Users\John\Pictures\BLACKBERRY-08F0\HVACR New Curriculum Concentrated Pilot Program Meeting\Resource Pictures\IMG_20150519_121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086600" y="-8229600"/>
            <a:ext cx="7772400" cy="7772400"/>
          </a:xfrm>
          <a:prstGeom prst="rect">
            <a:avLst/>
          </a:prstGeom>
          <a:noFill/>
        </p:spPr>
      </p:pic>
      <p:pic>
        <p:nvPicPr>
          <p:cNvPr id="3076" name="Picture 4" descr="C:\Users\John\Pictures\BLACKBERRY-08F0\HVACR New Curriculum Concentrated Pilot Program Meeting\Resource Pictures\IMG_20150519_1214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685800"/>
            <a:ext cx="4267200" cy="4267200"/>
          </a:xfrm>
          <a:prstGeom prst="rect">
            <a:avLst/>
          </a:prstGeom>
          <a:noFill/>
        </p:spPr>
      </p:pic>
      <p:pic>
        <p:nvPicPr>
          <p:cNvPr id="1026" name="Picture 2" descr="C:\Users\John\Pictures\BLACKBERRY-08F0\HVACR New Curriculum Concentrated Pilot Program Meeting\Resource Pictures\IMG_20150519_1103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28600"/>
            <a:ext cx="5486400" cy="548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Centrifugal Impellers</a:t>
            </a:r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</a:p>
          <a:p>
            <a:endParaRPr lang="en-US" dirty="0" smtClean="0"/>
          </a:p>
          <a:p>
            <a:r>
              <a:rPr lang="en-US" dirty="0" smtClean="0"/>
              <a:t>Open</a:t>
            </a:r>
          </a:p>
          <a:p>
            <a:endParaRPr lang="en-US" dirty="0"/>
          </a:p>
          <a:p>
            <a:r>
              <a:rPr lang="en-US" dirty="0"/>
              <a:t>Semi-open</a:t>
            </a:r>
          </a:p>
          <a:p>
            <a:pPr lvl="1"/>
            <a:r>
              <a:rPr lang="en-US" dirty="0" smtClean="0"/>
              <a:t>Web</a:t>
            </a:r>
          </a:p>
          <a:p>
            <a:pPr lvl="1"/>
            <a:endParaRPr lang="en-US" dirty="0"/>
          </a:p>
          <a:p>
            <a:r>
              <a:rPr lang="en-US" dirty="0"/>
              <a:t>Enclosed</a:t>
            </a:r>
          </a:p>
          <a:p>
            <a:pPr lvl="1"/>
            <a:r>
              <a:rPr lang="en-US" dirty="0"/>
              <a:t>Web</a:t>
            </a:r>
          </a:p>
          <a:p>
            <a:pPr lvl="1"/>
            <a:r>
              <a:rPr lang="en-US" dirty="0"/>
              <a:t>Shroud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4578" name="Picture 2" descr="~AUT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04800"/>
            <a:ext cx="4673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Centrifugal Impellers</a:t>
            </a:r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 2-17</a:t>
            </a:r>
          </a:p>
          <a:p>
            <a:endParaRPr lang="en-US" dirty="0" smtClean="0"/>
          </a:p>
          <a:p>
            <a:r>
              <a:rPr lang="en-US" dirty="0" smtClean="0"/>
              <a:t>Open</a:t>
            </a:r>
          </a:p>
          <a:p>
            <a:endParaRPr lang="en-US" dirty="0" smtClean="0"/>
          </a:p>
          <a:p>
            <a:r>
              <a:rPr lang="en-US" dirty="0" smtClean="0"/>
              <a:t>Consists of blades attached to a hub</a:t>
            </a:r>
          </a:p>
          <a:p>
            <a:endParaRPr lang="en-US" dirty="0" smtClean="0"/>
          </a:p>
          <a:p>
            <a:r>
              <a:rPr lang="en-US" dirty="0" smtClean="0"/>
              <a:t>Suited to pumping semi solids like sewage</a:t>
            </a:r>
          </a:p>
          <a:p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 Completed</a:t>
            </a:r>
          </a:p>
          <a:p>
            <a:pPr lvl="1"/>
            <a:r>
              <a:rPr lang="en-US" sz="2000" dirty="0" smtClean="0"/>
              <a:t>Describe two basic classifications of pumps </a:t>
            </a:r>
          </a:p>
          <a:p>
            <a:pPr lvl="1"/>
            <a:r>
              <a:rPr lang="en-US" sz="2000" dirty="0" smtClean="0"/>
              <a:t>Define the categories and list pros and cons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Quick review Concept</a:t>
            </a:r>
          </a:p>
          <a:p>
            <a:endParaRPr lang="en-US" dirty="0" smtClean="0"/>
          </a:p>
          <a:p>
            <a:pPr lvl="1"/>
            <a:r>
              <a:rPr lang="en-US" b="1" i="1" dirty="0" smtClean="0"/>
              <a:t>Positive Displacement Pump</a:t>
            </a:r>
          </a:p>
          <a:p>
            <a:pPr lvl="2"/>
            <a:r>
              <a:rPr lang="en-US" b="1" i="1" dirty="0" smtClean="0"/>
              <a:t>Reciprocating Pumps </a:t>
            </a:r>
            <a:endParaRPr lang="en-US" dirty="0" smtClean="0"/>
          </a:p>
          <a:p>
            <a:pPr lvl="2"/>
            <a:r>
              <a:rPr lang="en-US" b="1" i="1" dirty="0" smtClean="0"/>
              <a:t>Rotary Pumps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b="1" i="1" dirty="0" smtClean="0"/>
              <a:t>Non-positive Displacement Pump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basic classifications of pumps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Centrifugal Impellers</a:t>
            </a:r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Fig 2-17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  <a:p>
            <a:r>
              <a:rPr lang="en-US" dirty="0" smtClean="0"/>
              <a:t>Semi-open</a:t>
            </a:r>
          </a:p>
          <a:p>
            <a:endParaRPr lang="en-US" dirty="0" smtClean="0"/>
          </a:p>
          <a:p>
            <a:r>
              <a:rPr lang="en-US" dirty="0" smtClean="0"/>
              <a:t>Added circular plate called the </a:t>
            </a:r>
            <a:r>
              <a:rPr lang="en-US" b="1" i="1" dirty="0" smtClean="0"/>
              <a:t>web</a:t>
            </a:r>
          </a:p>
          <a:p>
            <a:endParaRPr lang="en-US" dirty="0" smtClean="0"/>
          </a:p>
          <a:p>
            <a:r>
              <a:rPr lang="en-US" dirty="0" smtClean="0"/>
              <a:t>Provides additional support</a:t>
            </a:r>
          </a:p>
          <a:p>
            <a:endParaRPr lang="en-US" dirty="0" smtClean="0"/>
          </a:p>
          <a:p>
            <a:r>
              <a:rPr lang="en-US" dirty="0" smtClean="0"/>
              <a:t>Allows blades to be thinner</a:t>
            </a:r>
          </a:p>
          <a:p>
            <a:endParaRPr lang="en-US" dirty="0" smtClean="0"/>
          </a:p>
          <a:p>
            <a:r>
              <a:rPr lang="en-US" dirty="0" smtClean="0"/>
              <a:t>Sandwiches the fluid between the casing</a:t>
            </a:r>
            <a:endParaRPr lang="en-US" dirty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Centrifugal Impellers</a:t>
            </a:r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 2-17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r>
              <a:rPr lang="en-US" dirty="0"/>
              <a:t>Enclosed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Additional circular plate called the </a:t>
            </a:r>
            <a:r>
              <a:rPr lang="en-US" b="1" i="1" dirty="0" smtClean="0"/>
              <a:t>shroud</a:t>
            </a:r>
          </a:p>
          <a:p>
            <a:endParaRPr lang="en-US" dirty="0" smtClean="0"/>
          </a:p>
          <a:p>
            <a:r>
              <a:rPr lang="en-US" dirty="0" smtClean="0"/>
              <a:t>Hold liquid between both pieces</a:t>
            </a:r>
          </a:p>
          <a:p>
            <a:endParaRPr lang="en-US" dirty="0" smtClean="0"/>
          </a:p>
          <a:p>
            <a:r>
              <a:rPr lang="en-US" dirty="0" smtClean="0"/>
              <a:t>Reduced friction loss for efficient operation</a:t>
            </a:r>
          </a:p>
          <a:p>
            <a:pPr lvl="1"/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~AUT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971800"/>
            <a:ext cx="8763000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050" name="Picture 2" descr="C:\Users\John\Documents\BLACKBERRY-08F0\HVACR New Curriculum Concentrated Pilot Program Meeting\Development\Day 1\Resource Pictures\Impeller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9875" y="381000"/>
            <a:ext cx="2143125" cy="2143125"/>
          </a:xfrm>
          <a:prstGeom prst="rect">
            <a:avLst/>
          </a:prstGeom>
          <a:noFill/>
        </p:spPr>
      </p:pic>
      <p:pic>
        <p:nvPicPr>
          <p:cNvPr id="2051" name="Picture 3" descr="C:\Users\John\Documents\BLACKBERRY-08F0\HVACR New Curriculum Concentrated Pilot Program Meeting\Development\Day 1\Resource Pictures\Impeller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2362200" cy="2362200"/>
          </a:xfrm>
          <a:prstGeom prst="rect">
            <a:avLst/>
          </a:prstGeom>
          <a:noFill/>
        </p:spPr>
      </p:pic>
      <p:pic>
        <p:nvPicPr>
          <p:cNvPr id="2052" name="Picture 4" descr="C:\Users\John\Documents\BLACKBERRY-08F0\HVACR New Curriculum Concentrated Pilot Program Meeting\Development\Day 1\Resource Pictures\Impeller 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6550" y="609600"/>
            <a:ext cx="3448050" cy="13239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~AUT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73138"/>
            <a:ext cx="86868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~AUT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52513"/>
            <a:ext cx="82296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050" name="Picture 2" descr="C:\Users\John\Pictures\BLACKBERRY-08F0\HVACR New Curriculum Concentrated Pilot Program Meeting\Resource Pictures\IMG_20150519_084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400" dirty="0" smtClean="0"/>
              <a:t>Compare 3 different types of centrifugal impellers</a:t>
            </a:r>
            <a:endParaRPr lang="en-US" sz="2000" dirty="0" smtClean="0"/>
          </a:p>
          <a:p>
            <a:pPr lvl="1"/>
            <a:endParaRPr lang="en-US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Centrifugal Impellers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Open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Semi-open</a:t>
            </a:r>
          </a:p>
          <a:p>
            <a:pPr marL="1115568" lvl="4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Web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Enclosed</a:t>
            </a:r>
          </a:p>
          <a:p>
            <a:pPr marL="886968" lvl="3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Shroud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Centrifugal Impellers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0" y="4114800"/>
            <a:ext cx="486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Centrifugal Pump Principle 3 (13 min)</a:t>
            </a:r>
          </a:p>
          <a:p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4"/>
              </a:rPr>
              <a:t>https://www.youtube.com/watch?v=3g_aZLzpRJs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~AUT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36713"/>
            <a:ext cx="87630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447800" y="4572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/>
              <a:t>Centrifugal Pump Priming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52396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Pump Priming videos 4 Min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5"/>
              </a:rPr>
              <a:t>https://www.youtube.com/watch?v=2FA6t7wHtF0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74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Open systems such as lift stations</a:t>
            </a:r>
          </a:p>
          <a:p>
            <a:endParaRPr lang="en-US" dirty="0"/>
          </a:p>
          <a:p>
            <a:r>
              <a:rPr lang="en-US" dirty="0" smtClean="0"/>
              <a:t>Pump starts with air in the impeller</a:t>
            </a:r>
          </a:p>
          <a:p>
            <a:pPr lvl="2"/>
            <a:r>
              <a:rPr lang="en-US" dirty="0" smtClean="0"/>
              <a:t>Very little centrifugal force will be generated</a:t>
            </a:r>
          </a:p>
          <a:p>
            <a:pPr lvl="2"/>
            <a:r>
              <a:rPr lang="en-US" dirty="0" smtClean="0"/>
              <a:t>Therefore very little pressure differential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Water must be allowed to enter to pump</a:t>
            </a:r>
          </a:p>
          <a:p>
            <a:pPr lvl="2"/>
            <a:r>
              <a:rPr lang="en-US" dirty="0" smtClean="0"/>
              <a:t>Air must have a way to escape</a:t>
            </a:r>
          </a:p>
          <a:p>
            <a:endParaRPr lang="en-US" dirty="0" smtClean="0"/>
          </a:p>
          <a:p>
            <a:r>
              <a:rPr lang="en-US" dirty="0" smtClean="0"/>
              <a:t>This is called </a:t>
            </a:r>
            <a:r>
              <a:rPr lang="en-US" b="1" i="1" dirty="0" smtClean="0"/>
              <a:t>Priming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Centrifugal Pump Priming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Simplest arrangement</a:t>
            </a:r>
          </a:p>
          <a:p>
            <a:pPr lvl="1"/>
            <a:r>
              <a:rPr lang="en-US" dirty="0" smtClean="0"/>
              <a:t>Impeller located below the water level</a:t>
            </a:r>
          </a:p>
          <a:p>
            <a:pPr lvl="1"/>
            <a:r>
              <a:rPr lang="en-US" dirty="0" smtClean="0"/>
              <a:t>In this case the pump will fill automatically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Less favorable arrangement</a:t>
            </a:r>
          </a:p>
          <a:p>
            <a:pPr lvl="1"/>
            <a:r>
              <a:rPr lang="en-US" dirty="0" smtClean="0"/>
              <a:t>Impeller located above the water level</a:t>
            </a:r>
          </a:p>
          <a:p>
            <a:pPr lvl="1"/>
            <a:r>
              <a:rPr lang="en-US" dirty="0" smtClean="0"/>
              <a:t>Casing must be filled by a separate source</a:t>
            </a:r>
          </a:p>
          <a:p>
            <a:pPr lvl="2"/>
            <a:r>
              <a:rPr lang="en-US" dirty="0" smtClean="0"/>
              <a:t>Piped to an empty chamber under pressure</a:t>
            </a:r>
          </a:p>
          <a:p>
            <a:pPr lvl="2"/>
            <a:r>
              <a:rPr lang="en-US" dirty="0" smtClean="0"/>
              <a:t>Manually filled through a priming connection above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Centrifugal Pump Priming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400" dirty="0" smtClean="0"/>
              <a:t>Define the phrase “pump priming” and explain why it is necessary for centrifugal pumps</a:t>
            </a:r>
          </a:p>
          <a:p>
            <a:pPr lvl="1"/>
            <a:endParaRPr lang="en-US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Centrifugal Pump Priming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/>
            <a:r>
              <a:rPr lang="en-US" b="1" i="1" dirty="0" smtClean="0"/>
              <a:t>Priming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Centrifugal Pump Priming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0" y="4114800"/>
            <a:ext cx="486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Pump Priming Issues videos 4 Min</a:t>
            </a:r>
          </a:p>
          <a:p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5"/>
              </a:rPr>
              <a:t>https://www.youtube.com/watch?v=GrpXdcSfbfA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Pumps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Shallow </a:t>
            </a:r>
            <a:r>
              <a:rPr lang="en-US" dirty="0" smtClean="0"/>
              <a:t>well</a:t>
            </a:r>
          </a:p>
          <a:p>
            <a:endParaRPr lang="en-US" dirty="0"/>
          </a:p>
          <a:p>
            <a:r>
              <a:rPr lang="en-US" dirty="0"/>
              <a:t>Require a foot valve (check valve)</a:t>
            </a:r>
          </a:p>
          <a:p>
            <a:r>
              <a:rPr lang="en-US" dirty="0"/>
              <a:t>Have a theoretical maximum lift of 34</a:t>
            </a:r>
            <a:r>
              <a:rPr lang="en-US" dirty="0" smtClean="0"/>
              <a:t>’</a:t>
            </a:r>
          </a:p>
          <a:p>
            <a:endParaRPr lang="en-US" dirty="0" smtClean="0"/>
          </a:p>
          <a:p>
            <a:r>
              <a:rPr lang="en-US" dirty="0" smtClean="0"/>
              <a:t>What was the actual maximum for pumps?</a:t>
            </a:r>
          </a:p>
          <a:p>
            <a:endParaRPr lang="en-US" dirty="0" smtClean="0"/>
          </a:p>
          <a:p>
            <a:r>
              <a:rPr lang="en-US" dirty="0" smtClean="0"/>
              <a:t>Practical suction lift on </a:t>
            </a:r>
          </a:p>
          <a:p>
            <a:pPr lvl="1"/>
            <a:r>
              <a:rPr lang="en-US" dirty="0" smtClean="0"/>
              <a:t>Positive displacement pumps is 22’</a:t>
            </a:r>
          </a:p>
          <a:p>
            <a:pPr lvl="1"/>
            <a:r>
              <a:rPr lang="en-US" dirty="0" smtClean="0"/>
              <a:t>Centrifugal pumps it is 15’</a:t>
            </a:r>
          </a:p>
          <a:p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~AUT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388" y="152400"/>
            <a:ext cx="588168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~AUT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36713"/>
            <a:ext cx="87630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~AUT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24187"/>
            <a:ext cx="861060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4098" name="Picture 2" descr="C:\Users\John\Documents\BLACKBERRY-08F0\HVACR New Curriculum Concentrated Pilot Program Meeting\Development\Day 1\Resource Pictures\foot valve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04800"/>
            <a:ext cx="2185035" cy="2362200"/>
          </a:xfrm>
          <a:prstGeom prst="rect">
            <a:avLst/>
          </a:prstGeom>
          <a:noFill/>
        </p:spPr>
      </p:pic>
      <p:pic>
        <p:nvPicPr>
          <p:cNvPr id="4099" name="Picture 3" descr="C:\Users\John\Documents\BLACKBERRY-08F0\HVACR New Curriculum Concentrated Pilot Program Meeting\Development\Day 1\Resource Pictures\foot valve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352800"/>
            <a:ext cx="1657350" cy="2006693"/>
          </a:xfrm>
          <a:prstGeom prst="rect">
            <a:avLst/>
          </a:prstGeom>
          <a:noFill/>
        </p:spPr>
      </p:pic>
      <p:pic>
        <p:nvPicPr>
          <p:cNvPr id="4100" name="Picture 4" descr="C:\Users\John\Documents\BLACKBERRY-08F0\HVACR New Curriculum Concentrated Pilot Program Meeting\Development\Day 1\Resource Pictures\foot valve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2667000"/>
            <a:ext cx="2638425" cy="31661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95800" y="9906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Notice the check valve?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Well Pumps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Are Submersible Pumps</a:t>
            </a:r>
          </a:p>
          <a:p>
            <a:endParaRPr lang="en-US" dirty="0"/>
          </a:p>
          <a:p>
            <a:r>
              <a:rPr lang="en-US" dirty="0"/>
              <a:t>Reciprocating </a:t>
            </a:r>
            <a:r>
              <a:rPr lang="en-US" dirty="0" smtClean="0"/>
              <a:t>Pumps</a:t>
            </a:r>
          </a:p>
          <a:p>
            <a:endParaRPr lang="en-US" dirty="0" smtClean="0"/>
          </a:p>
          <a:p>
            <a:r>
              <a:rPr lang="en-US" dirty="0" smtClean="0"/>
              <a:t>Jet Pump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Concept is to always keep the suction immersed in the pumping liquid</a:t>
            </a:r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5122" name="Picture 2" descr="C:\Users\John\Documents\BLACKBERRY-08F0\HVACR New Curriculum Concentrated Pilot Program Meeting\Development\Day 1\Resource Pictures\Submersible Pump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81000"/>
            <a:ext cx="3429000" cy="3698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8674" name="Picture 2" descr="~AUT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76200"/>
            <a:ext cx="458628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Users\John\Documents\BLACKBERRY-08F0\HVACR New Curriculum Concentrated Pilot Program Meeting\Development\Day 1\Resource Pictures\Submersible Pumps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2654" y="1143000"/>
            <a:ext cx="4922746" cy="381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Well Pumps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Submersible </a:t>
            </a:r>
            <a:r>
              <a:rPr lang="en-US" dirty="0" smtClean="0"/>
              <a:t>Pumps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How does a submersible pump retain it’s prime?</a:t>
            </a:r>
          </a:p>
          <a:p>
            <a:endParaRPr lang="en-US" dirty="0" smtClean="0"/>
          </a:p>
          <a:p>
            <a:r>
              <a:rPr lang="en-US" dirty="0" smtClean="0"/>
              <a:t>Entire pump, including motor, is submersed</a:t>
            </a:r>
          </a:p>
          <a:p>
            <a:endParaRPr lang="en-US" dirty="0" smtClean="0"/>
          </a:p>
          <a:p>
            <a:r>
              <a:rPr lang="en-US" dirty="0" smtClean="0"/>
              <a:t>Liquid lubricates and cools</a:t>
            </a:r>
          </a:p>
          <a:p>
            <a:endParaRPr lang="en-US" dirty="0" smtClean="0"/>
          </a:p>
          <a:p>
            <a:r>
              <a:rPr lang="en-US" dirty="0" smtClean="0"/>
              <a:t>Serious damage if well level drops to low</a:t>
            </a:r>
          </a:p>
          <a:p>
            <a:endParaRPr lang="en-US" dirty="0" smtClean="0"/>
          </a:p>
          <a:p>
            <a:r>
              <a:rPr lang="en-US" dirty="0" smtClean="0">
                <a:hlinkClick r:id="rId2"/>
              </a:rPr>
              <a:t>https://www.youtube.com/watch?v=RPpoWfuy_7Y</a:t>
            </a:r>
            <a:r>
              <a:rPr lang="en-US" dirty="0" smtClean="0"/>
              <a:t>  Sewage example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</a:t>
            </a:r>
            <a:r>
              <a:rPr lang="en-US" b="1" i="1" dirty="0" smtClean="0"/>
              <a:t>Positive Displacement </a:t>
            </a:r>
            <a:r>
              <a:rPr lang="en-US" dirty="0" smtClean="0"/>
              <a:t>pump discharges a definite quantity of liquid for each operating cycle.  </a:t>
            </a:r>
            <a:r>
              <a:rPr lang="en-US" b="1" dirty="0" smtClean="0"/>
              <a:t>Fixed Volume</a:t>
            </a:r>
          </a:p>
          <a:p>
            <a:endParaRPr lang="en-US" dirty="0" smtClean="0"/>
          </a:p>
          <a:p>
            <a:r>
              <a:rPr lang="en-US" dirty="0" smtClean="0"/>
              <a:t>As the name implies these pumps work on the principle of displacement</a:t>
            </a:r>
          </a:p>
          <a:p>
            <a:endParaRPr lang="en-US" dirty="0" smtClean="0"/>
          </a:p>
          <a:p>
            <a:r>
              <a:rPr lang="en-US" dirty="0" smtClean="0"/>
              <a:t>Liquid enters the pumps through the suction port and is ejected forcibly out of the discharge port by displacement</a:t>
            </a:r>
          </a:p>
          <a:p>
            <a:endParaRPr lang="en-US" dirty="0" smtClean="0"/>
          </a:p>
          <a:p>
            <a:r>
              <a:rPr lang="en-US" b="1" i="1" dirty="0" smtClean="0"/>
              <a:t>Reciprocating Pumps </a:t>
            </a:r>
            <a:r>
              <a:rPr lang="en-US" dirty="0" smtClean="0"/>
              <a:t>and </a:t>
            </a:r>
            <a:r>
              <a:rPr lang="en-US" b="1" i="1" dirty="0" smtClean="0"/>
              <a:t>Rotary Pumps </a:t>
            </a:r>
            <a:r>
              <a:rPr lang="en-US" dirty="0" smtClean="0"/>
              <a:t>are of this type</a:t>
            </a:r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Displacement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Well Pumps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Reciprocating Pumps  AKA Pump Jack</a:t>
            </a:r>
          </a:p>
          <a:p>
            <a:pPr lvl="1"/>
            <a:r>
              <a:rPr lang="en-US" dirty="0" smtClean="0"/>
              <a:t>Creates suction inside of a drop pipe</a:t>
            </a:r>
          </a:p>
          <a:p>
            <a:pPr lvl="1"/>
            <a:r>
              <a:rPr lang="en-US" dirty="0" smtClean="0"/>
              <a:t>V-belt attached to a gear box</a:t>
            </a:r>
          </a:p>
          <a:p>
            <a:pPr lvl="1"/>
            <a:r>
              <a:rPr lang="en-US" dirty="0" smtClean="0"/>
              <a:t>Rod connects to a plunger down in well</a:t>
            </a:r>
          </a:p>
          <a:p>
            <a:pPr lvl="1"/>
            <a:r>
              <a:rPr lang="en-US" dirty="0" smtClean="0"/>
              <a:t>The cylinder, with plunger, is located below level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Up and down movement makes the upper and lower  check valves open and close simultaneously</a:t>
            </a:r>
          </a:p>
          <a:p>
            <a:endParaRPr lang="en-US" dirty="0" smtClean="0"/>
          </a:p>
          <a:p>
            <a:r>
              <a:rPr lang="en-US" dirty="0" smtClean="0"/>
              <a:t>Operates on principle called Working Head</a:t>
            </a:r>
          </a:p>
          <a:p>
            <a:endParaRPr lang="en-US" dirty="0" smtClean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~AUT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28600"/>
            <a:ext cx="40195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~AUT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325" y="152400"/>
            <a:ext cx="45323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28800" y="228600"/>
            <a:ext cx="524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https://www.youtube.com/watch?v=kcykqOwDvyc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33794" name="Picture 2" descr="~AUT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0738" y="228600"/>
            <a:ext cx="241458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31746" name="Picture 2" descr="~AUT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5150" y="228600"/>
            <a:ext cx="285591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32770" name="Picture 2" descr="~AUT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9088" y="304800"/>
            <a:ext cx="33337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Well Pumps</a:t>
            </a:r>
            <a:endParaRPr lang="en-US" dirty="0"/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Jet Pumps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Use </a:t>
            </a:r>
            <a:r>
              <a:rPr lang="en-US" dirty="0"/>
              <a:t>a suction creating device (the jet fitting</a:t>
            </a:r>
            <a:r>
              <a:rPr lang="en-US" dirty="0" smtClean="0"/>
              <a:t>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Discharges to the jet fitting where a partial vacuum is formed by the high velocity fluid discharge from the jet </a:t>
            </a:r>
            <a:r>
              <a:rPr lang="en-US" dirty="0" smtClean="0"/>
              <a:t>nozzle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After passing through the restriction into the expanding venturi fitting the velocity decreases with a corresponding increase in </a:t>
            </a:r>
            <a:r>
              <a:rPr lang="en-US" dirty="0" smtClean="0"/>
              <a:t>pressure</a:t>
            </a:r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~AUT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2238" y="0"/>
            <a:ext cx="6583362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00400" y="228600"/>
            <a:ext cx="550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https://www.youtube.com/watch?v=m0xBVMQ3wtw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Multistage Pumps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A multistage centrifugal pump is essentially a high head or high-pressure pump; it consists of two or more stages, depending on the pressure that is required in the </a:t>
            </a:r>
            <a:r>
              <a:rPr lang="en-US" sz="2400" dirty="0" smtClean="0"/>
              <a:t>system</a:t>
            </a:r>
          </a:p>
          <a:p>
            <a:endParaRPr lang="en-US" sz="2400" dirty="0"/>
          </a:p>
          <a:p>
            <a:r>
              <a:rPr lang="en-US" sz="2400" dirty="0"/>
              <a:t>Each stage is essentially a separate pump, they are located in the same housing and the impellers are attached to the same </a:t>
            </a:r>
            <a:r>
              <a:rPr lang="en-US" sz="2400" dirty="0" smtClean="0"/>
              <a:t>shaft</a:t>
            </a:r>
          </a:p>
          <a:p>
            <a:endParaRPr lang="en-US" sz="2400" dirty="0"/>
          </a:p>
          <a:p>
            <a:r>
              <a:rPr lang="en-US" sz="2400" dirty="0"/>
              <a:t>Two or more stages may be found in a single </a:t>
            </a:r>
            <a:r>
              <a:rPr lang="en-US" sz="2400" dirty="0" smtClean="0"/>
              <a:t>housing</a:t>
            </a:r>
          </a:p>
          <a:p>
            <a:endParaRPr lang="en-US" sz="2400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build="p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72386" name="Picture 2" descr="~AUT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2088" y="296863"/>
            <a:ext cx="6218237" cy="651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5499</TotalTime>
  <Words>2321</Words>
  <Application>Microsoft Macintosh PowerPoint</Application>
  <PresentationFormat>On-screen Show (4:3)</PresentationFormat>
  <Paragraphs>582</Paragraphs>
  <Slides>109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6" baseType="lpstr">
      <vt:lpstr>Calibri</vt:lpstr>
      <vt:lpstr>Lucida Sans Unicode</vt:lpstr>
      <vt:lpstr>Verdana</vt:lpstr>
      <vt:lpstr>Wingdings 2</vt:lpstr>
      <vt:lpstr>Wingdings 3</vt:lpstr>
      <vt:lpstr>Arial</vt:lpstr>
      <vt:lpstr>Concourse</vt:lpstr>
      <vt:lpstr>Types of Pumps</vt:lpstr>
      <vt:lpstr>Two basic classifications of pumps</vt:lpstr>
      <vt:lpstr>Positive Displacement</vt:lpstr>
      <vt:lpstr>PowerPoint Presentation</vt:lpstr>
      <vt:lpstr>Non-Positive Displacement Pumps</vt:lpstr>
      <vt:lpstr>Non-Positive Displacement Pumps</vt:lpstr>
      <vt:lpstr>Two basic classifications of pumps</vt:lpstr>
      <vt:lpstr>PowerPoint Presentation</vt:lpstr>
      <vt:lpstr>Positive Displacement</vt:lpstr>
      <vt:lpstr>Reciprocating Pumps</vt:lpstr>
      <vt:lpstr>PowerPoint Presentation</vt:lpstr>
      <vt:lpstr>Reciprocating Pumps</vt:lpstr>
      <vt:lpstr>Reciprocating Pumps</vt:lpstr>
      <vt:lpstr>PowerPoint Presentation</vt:lpstr>
      <vt:lpstr>Reciprocating Pump Capacity</vt:lpstr>
      <vt:lpstr>PowerPoint Presentation</vt:lpstr>
      <vt:lpstr>Piston Pump vs. Plunger Pump</vt:lpstr>
      <vt:lpstr>PowerPoint Presentation</vt:lpstr>
      <vt:lpstr>Diaphragm Pump</vt:lpstr>
      <vt:lpstr>Rotary Gear Pumps</vt:lpstr>
      <vt:lpstr>Rotary Gear Pumps Uses</vt:lpstr>
      <vt:lpstr>PowerPoint Presentation</vt:lpstr>
      <vt:lpstr>Rotary Gear Pump Operation</vt:lpstr>
      <vt:lpstr>Rotary Gear Pump Variations</vt:lpstr>
      <vt:lpstr>PowerPoint Presentation</vt:lpstr>
      <vt:lpstr>Positive Displacement Pumps</vt:lpstr>
      <vt:lpstr>PowerPoint Presentation</vt:lpstr>
      <vt:lpstr>Non-Positive Displacement Pumps</vt:lpstr>
      <vt:lpstr>Non-Positive Displacement Pumps</vt:lpstr>
      <vt:lpstr>PowerPoint Presentation</vt:lpstr>
      <vt:lpstr>Centrifugal Pumps</vt:lpstr>
      <vt:lpstr>Centrifugal Pump</vt:lpstr>
      <vt:lpstr>Centrifugal Pump Quick Note</vt:lpstr>
      <vt:lpstr>Centrifugal Pump Quick Note</vt:lpstr>
      <vt:lpstr>PowerPoint Presentation</vt:lpstr>
      <vt:lpstr>PowerPoint Presentation</vt:lpstr>
      <vt:lpstr>PowerPoint Presentation</vt:lpstr>
      <vt:lpstr>Closed Systems Using Centrifugal Pumps</vt:lpstr>
      <vt:lpstr>PowerPoint Presentation</vt:lpstr>
      <vt:lpstr>PowerPoint Presentation</vt:lpstr>
      <vt:lpstr>Non-Positive Displacement Pumps</vt:lpstr>
      <vt:lpstr>PowerPoint Presentation</vt:lpstr>
      <vt:lpstr>Centrifugal Force</vt:lpstr>
      <vt:lpstr>Centrifugal Force</vt:lpstr>
      <vt:lpstr>PowerPoint Presentation</vt:lpstr>
      <vt:lpstr>Centrifugal Force</vt:lpstr>
      <vt:lpstr>PowerPoint Presentation</vt:lpstr>
      <vt:lpstr>Centrifugal Force</vt:lpstr>
      <vt:lpstr>PowerPoint Presentation</vt:lpstr>
      <vt:lpstr>Centrifugal Force</vt:lpstr>
      <vt:lpstr>PowerPoint Presentation</vt:lpstr>
      <vt:lpstr>PowerPoint Presentation</vt:lpstr>
      <vt:lpstr>Centrifugal Force</vt:lpstr>
      <vt:lpstr>PowerPoint Presentation</vt:lpstr>
      <vt:lpstr>PowerPoint Presentation</vt:lpstr>
      <vt:lpstr>PowerPoint Presentation</vt:lpstr>
      <vt:lpstr>Centrifugal Force</vt:lpstr>
      <vt:lpstr>PowerPoint Presentation</vt:lpstr>
      <vt:lpstr>PowerPoint Presentation</vt:lpstr>
      <vt:lpstr>Centrifugal Pumps</vt:lpstr>
      <vt:lpstr>PowerPoint Presentation</vt:lpstr>
      <vt:lpstr>Centrifugal Pumps</vt:lpstr>
      <vt:lpstr>PowerPoint Presentation</vt:lpstr>
      <vt:lpstr>Centrifugal Force</vt:lpstr>
      <vt:lpstr>PowerPoint Presentation</vt:lpstr>
      <vt:lpstr>PowerPoint Presentation</vt:lpstr>
      <vt:lpstr>Centrifugal Impellers</vt:lpstr>
      <vt:lpstr>PowerPoint Presentation</vt:lpstr>
      <vt:lpstr>Centrifugal Impellers</vt:lpstr>
      <vt:lpstr>Centrifugal Impellers</vt:lpstr>
      <vt:lpstr>Centrifugal Impellers</vt:lpstr>
      <vt:lpstr>PowerPoint Presentation</vt:lpstr>
      <vt:lpstr>PowerPoint Presentation</vt:lpstr>
      <vt:lpstr>PowerPoint Presentation</vt:lpstr>
      <vt:lpstr>PowerPoint Presentation</vt:lpstr>
      <vt:lpstr>Centrifugal Impellers</vt:lpstr>
      <vt:lpstr>PowerPoint Presentation</vt:lpstr>
      <vt:lpstr>PowerPoint Presentation</vt:lpstr>
      <vt:lpstr>Centrifugal Pump Priming</vt:lpstr>
      <vt:lpstr>Centrifugal Pump Priming</vt:lpstr>
      <vt:lpstr>Centrifugal Pump Priming</vt:lpstr>
      <vt:lpstr>PowerPoint Presentation</vt:lpstr>
      <vt:lpstr>Well Pumps</vt:lpstr>
      <vt:lpstr>PowerPoint Presentation</vt:lpstr>
      <vt:lpstr>PowerPoint Presentation</vt:lpstr>
      <vt:lpstr>PowerPoint Presentation</vt:lpstr>
      <vt:lpstr>Deep Well Pumps</vt:lpstr>
      <vt:lpstr>PowerPoint Presentation</vt:lpstr>
      <vt:lpstr>Deep Well Pumps</vt:lpstr>
      <vt:lpstr>Deep Well Pumps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 Well Pumps</vt:lpstr>
      <vt:lpstr>PowerPoint Presentation</vt:lpstr>
      <vt:lpstr>Multistage Pumps</vt:lpstr>
      <vt:lpstr>PowerPoint Presentation</vt:lpstr>
      <vt:lpstr>PowerPoint Presentation</vt:lpstr>
      <vt:lpstr>Propeller Pumps</vt:lpstr>
      <vt:lpstr>PowerPoint Presentation</vt:lpstr>
      <vt:lpstr>PowerPoint Presentation</vt:lpstr>
      <vt:lpstr>Peripheral Pump</vt:lpstr>
      <vt:lpstr>PowerPoint Presentation</vt:lpstr>
      <vt:lpstr>PowerPoint Presentation</vt:lpstr>
      <vt:lpstr>Other Centrifugal Pumps</vt:lpstr>
      <vt:lpstr>PowerPoint Presentation</vt:lpstr>
      <vt:lpstr>Checkpoint 1</vt:lpstr>
    </vt:vector>
  </TitlesOfParts>
  <Company>Gateway Country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Pumps</dc:title>
  <dc:creator>Valued Customer</dc:creator>
  <cp:lastModifiedBy>John Hopkins</cp:lastModifiedBy>
  <cp:revision>190</cp:revision>
  <dcterms:created xsi:type="dcterms:W3CDTF">2003-02-23T15:00:51Z</dcterms:created>
  <dcterms:modified xsi:type="dcterms:W3CDTF">2017-08-15T20:36:48Z</dcterms:modified>
</cp:coreProperties>
</file>