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134"/>
  </p:notesMasterIdLst>
  <p:sldIdLst>
    <p:sldId id="336" r:id="rId2"/>
    <p:sldId id="553" r:id="rId3"/>
    <p:sldId id="453" r:id="rId4"/>
    <p:sldId id="450" r:id="rId5"/>
    <p:sldId id="454" r:id="rId6"/>
    <p:sldId id="555" r:id="rId7"/>
    <p:sldId id="556" r:id="rId8"/>
    <p:sldId id="554" r:id="rId9"/>
    <p:sldId id="559" r:id="rId10"/>
    <p:sldId id="455" r:id="rId11"/>
    <p:sldId id="452" r:id="rId12"/>
    <p:sldId id="560" r:id="rId13"/>
    <p:sldId id="561" r:id="rId14"/>
    <p:sldId id="456" r:id="rId15"/>
    <p:sldId id="457" r:id="rId16"/>
    <p:sldId id="460" r:id="rId17"/>
    <p:sldId id="461" r:id="rId18"/>
    <p:sldId id="462" r:id="rId19"/>
    <p:sldId id="464" r:id="rId20"/>
    <p:sldId id="465" r:id="rId21"/>
    <p:sldId id="466" r:id="rId22"/>
    <p:sldId id="467" r:id="rId23"/>
    <p:sldId id="468" r:id="rId24"/>
    <p:sldId id="470" r:id="rId25"/>
    <p:sldId id="471" r:id="rId26"/>
    <p:sldId id="472" r:id="rId27"/>
    <p:sldId id="473" r:id="rId28"/>
    <p:sldId id="474" r:id="rId29"/>
    <p:sldId id="476" r:id="rId30"/>
    <p:sldId id="477" r:id="rId31"/>
    <p:sldId id="478" r:id="rId32"/>
    <p:sldId id="479" r:id="rId33"/>
    <p:sldId id="480" r:id="rId34"/>
    <p:sldId id="481" r:id="rId35"/>
    <p:sldId id="482" r:id="rId36"/>
    <p:sldId id="483" r:id="rId37"/>
    <p:sldId id="484" r:id="rId38"/>
    <p:sldId id="485" r:id="rId39"/>
    <p:sldId id="486" r:id="rId40"/>
    <p:sldId id="487" r:id="rId41"/>
    <p:sldId id="488" r:id="rId42"/>
    <p:sldId id="489" r:id="rId43"/>
    <p:sldId id="490" r:id="rId44"/>
    <p:sldId id="564" r:id="rId45"/>
    <p:sldId id="575" r:id="rId46"/>
    <p:sldId id="491" r:id="rId47"/>
    <p:sldId id="492" r:id="rId48"/>
    <p:sldId id="493" r:id="rId49"/>
    <p:sldId id="494" r:id="rId50"/>
    <p:sldId id="495" r:id="rId51"/>
    <p:sldId id="496" r:id="rId52"/>
    <p:sldId id="497" r:id="rId53"/>
    <p:sldId id="498" r:id="rId54"/>
    <p:sldId id="598" r:id="rId55"/>
    <p:sldId id="588" r:id="rId56"/>
    <p:sldId id="600" r:id="rId57"/>
    <p:sldId id="589" r:id="rId58"/>
    <p:sldId id="590" r:id="rId59"/>
    <p:sldId id="591" r:id="rId60"/>
    <p:sldId id="592" r:id="rId61"/>
    <p:sldId id="593" r:id="rId62"/>
    <p:sldId id="594" r:id="rId63"/>
    <p:sldId id="595" r:id="rId64"/>
    <p:sldId id="596" r:id="rId65"/>
    <p:sldId id="597" r:id="rId66"/>
    <p:sldId id="601" r:id="rId67"/>
    <p:sldId id="530" r:id="rId68"/>
    <p:sldId id="531" r:id="rId69"/>
    <p:sldId id="532" r:id="rId70"/>
    <p:sldId id="533" r:id="rId71"/>
    <p:sldId id="602" r:id="rId72"/>
    <p:sldId id="534" r:id="rId73"/>
    <p:sldId id="535" r:id="rId74"/>
    <p:sldId id="536" r:id="rId75"/>
    <p:sldId id="537" r:id="rId76"/>
    <p:sldId id="538" r:id="rId77"/>
    <p:sldId id="603" r:id="rId78"/>
    <p:sldId id="539" r:id="rId79"/>
    <p:sldId id="540" r:id="rId80"/>
    <p:sldId id="568" r:id="rId81"/>
    <p:sldId id="567" r:id="rId82"/>
    <p:sldId id="541" r:id="rId83"/>
    <p:sldId id="542" r:id="rId84"/>
    <p:sldId id="543" r:id="rId85"/>
    <p:sldId id="544" r:id="rId86"/>
    <p:sldId id="545" r:id="rId87"/>
    <p:sldId id="546" r:id="rId88"/>
    <p:sldId id="547" r:id="rId89"/>
    <p:sldId id="604" r:id="rId90"/>
    <p:sldId id="548" r:id="rId91"/>
    <p:sldId id="549" r:id="rId92"/>
    <p:sldId id="550" r:id="rId93"/>
    <p:sldId id="551" r:id="rId94"/>
    <p:sldId id="552" r:id="rId95"/>
    <p:sldId id="520" r:id="rId96"/>
    <p:sldId id="521" r:id="rId97"/>
    <p:sldId id="522" r:id="rId98"/>
    <p:sldId id="523" r:id="rId99"/>
    <p:sldId id="524" r:id="rId100"/>
    <p:sldId id="525" r:id="rId101"/>
    <p:sldId id="526" r:id="rId102"/>
    <p:sldId id="527" r:id="rId103"/>
    <p:sldId id="528" r:id="rId104"/>
    <p:sldId id="529" r:id="rId105"/>
    <p:sldId id="510" r:id="rId106"/>
    <p:sldId id="511" r:id="rId107"/>
    <p:sldId id="512" r:id="rId108"/>
    <p:sldId id="513" r:id="rId109"/>
    <p:sldId id="514" r:id="rId110"/>
    <p:sldId id="515" r:id="rId111"/>
    <p:sldId id="516" r:id="rId112"/>
    <p:sldId id="587" r:id="rId113"/>
    <p:sldId id="517" r:id="rId114"/>
    <p:sldId id="518" r:id="rId115"/>
    <p:sldId id="519" r:id="rId116"/>
    <p:sldId id="499" r:id="rId117"/>
    <p:sldId id="500" r:id="rId118"/>
    <p:sldId id="501" r:id="rId119"/>
    <p:sldId id="502" r:id="rId120"/>
    <p:sldId id="583" r:id="rId121"/>
    <p:sldId id="584" r:id="rId122"/>
    <p:sldId id="503" r:id="rId123"/>
    <p:sldId id="504" r:id="rId124"/>
    <p:sldId id="578" r:id="rId125"/>
    <p:sldId id="579" r:id="rId126"/>
    <p:sldId id="505" r:id="rId127"/>
    <p:sldId id="506" r:id="rId128"/>
    <p:sldId id="507" r:id="rId129"/>
    <p:sldId id="508" r:id="rId130"/>
    <p:sldId id="582" r:id="rId131"/>
    <p:sldId id="581" r:id="rId132"/>
    <p:sldId id="459" r:id="rId13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7"/>
    <p:restoredTop sz="90972"/>
  </p:normalViewPr>
  <p:slideViewPr>
    <p:cSldViewPr>
      <p:cViewPr varScale="1">
        <p:scale>
          <a:sx n="101" d="100"/>
          <a:sy n="101" d="100"/>
        </p:scale>
        <p:origin x="174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2790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notesMaster" Target="notesMasters/notesMaster1.xml"/><Relationship Id="rId135" Type="http://schemas.openxmlformats.org/officeDocument/2006/relationships/presProps" Target="presProps.xml"/><Relationship Id="rId136" Type="http://schemas.openxmlformats.org/officeDocument/2006/relationships/viewProps" Target="viewProps.xml"/><Relationship Id="rId137" Type="http://schemas.openxmlformats.org/officeDocument/2006/relationships/theme" Target="theme/theme1.xml"/><Relationship Id="rId13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B6F049-5A24-4BE0-9479-3B8C94ED8858}" type="datetimeFigureOut">
              <a:rPr lang="en-US" smtClean="0"/>
              <a:pPr/>
              <a:t>8/13/17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922EF-F6F1-4264-9A60-B17C7FD088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922EF-F6F1-4264-9A60-B17C7FD088B5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EDB6310-D2F2-40E6-B055-465AEA862F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286500E-7B79-478F-8267-F2737BCD77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D28A6B-2FBA-4A1B-833A-7F5A917AA4A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676400" y="1981200"/>
            <a:ext cx="3429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0" y="1981200"/>
            <a:ext cx="3429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AC06E49-832A-41B2-80CB-6C316367EAD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>
    <p:blind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E297487-EC44-4F1E-8742-3D2CC4E029B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EB366B3-1314-4410-9BD0-35562B6F12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9EA617-C4CD-449E-AE90-581F29D72B3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8E1CB0-2FFB-4F3A-9DB7-A95EA892E4A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DFE8B0C-0A55-4C9D-9A9A-7196960D9F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F7A9B76-800B-4E1A-BC69-1238559078A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5BCF09-9709-4FDE-A1ED-A4843DD749D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DBFAF8C-2BCA-4733-860D-71C70F8950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9CA8186-B1C9-4054-93A1-1A4279BCF5A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71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Relationship Id="rId3" Type="http://schemas.openxmlformats.org/officeDocument/2006/relationships/image" Target="../media/image2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Relationship Id="rId3" Type="http://schemas.openxmlformats.org/officeDocument/2006/relationships/image" Target="../media/image2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Relationship Id="rId3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Relationship Id="rId3" Type="http://schemas.openxmlformats.org/officeDocument/2006/relationships/image" Target="../media/image2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Relationship Id="rId3" Type="http://schemas.openxmlformats.org/officeDocument/2006/relationships/image" Target="../media/image2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Relationship Id="rId3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Relationship Id="rId3" Type="http://schemas.openxmlformats.org/officeDocument/2006/relationships/image" Target="../media/image2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Relationship Id="rId3" Type="http://schemas.openxmlformats.org/officeDocument/2006/relationships/image" Target="../media/image2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Relationship Id="rId3" Type="http://schemas.openxmlformats.org/officeDocument/2006/relationships/image" Target="../media/image2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Relationship Id="rId3" Type="http://schemas.openxmlformats.org/officeDocument/2006/relationships/image" Target="../media/image2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Relationship Id="rId3" Type="http://schemas.openxmlformats.org/officeDocument/2006/relationships/image" Target="../media/image2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Relationship Id="rId3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www.youtube.com/watch?v=2k1NRCRVZZM" TargetMode="Externa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www.youtube.com/watch?v=2k1NRCRVZZM" TargetMode="Externa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Relationship Id="rId3" Type="http://schemas.openxmlformats.org/officeDocument/2006/relationships/image" Target="../media/image2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www.youtube.com/watch?v=2k1NRCRVZZM" TargetMode="Externa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Relationship Id="rId3" Type="http://schemas.openxmlformats.org/officeDocument/2006/relationships/image" Target="../media/image2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Relationship Id="rId3" Type="http://schemas.openxmlformats.org/officeDocument/2006/relationships/image" Target="../media/image2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Relationship Id="rId3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www.youtube.com/watch?v=2k1NRCRVZZM" TargetMode="Externa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UA%20329%20Pumps%20CH1%20Pump%20Theory%20Pumps%20Resources/Pumps%20Q%20and%20A.pdf" TargetMode="External"/><Relationship Id="rId3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www.youtube.com/watch?v=2k1NRCRVZZM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3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3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3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3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4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5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3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s://www.youtube.com/watch?v=2k1NRCRVZZM" TargetMode="Externa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Relationship Id="rId3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7.jpeg"/><Relationship Id="rId3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jpeg"/><Relationship Id="rId3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jpeg"/><Relationship Id="rId3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0.png"/><Relationship Id="rId3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62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Relationship Id="rId3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65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66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Relationship Id="rId3" Type="http://schemas.openxmlformats.org/officeDocument/2006/relationships/image" Target="../media/image2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68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Relationship Id="rId3" Type="http://schemas.openxmlformats.org/officeDocument/2006/relationships/image" Target="../media/image2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95600" y="2468563"/>
            <a:ext cx="5867400" cy="1189037"/>
          </a:xfrm>
        </p:spPr>
        <p:txBody>
          <a:bodyPr>
            <a:normAutofit/>
          </a:bodyPr>
          <a:lstStyle/>
          <a:p>
            <a:r>
              <a:rPr lang="en-US" dirty="0" smtClean="0"/>
              <a:t>Types of Pumps</a:t>
            </a: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UA Pumps</a:t>
            </a:r>
            <a:endParaRPr lang="en-US" dirty="0"/>
          </a:p>
          <a:p>
            <a:r>
              <a:rPr lang="en-US" dirty="0" smtClean="0"/>
              <a:t>CH 2 Section 2</a:t>
            </a:r>
            <a:endParaRPr lang="en-US" dirty="0"/>
          </a:p>
          <a:p>
            <a:r>
              <a:rPr lang="en-US" dirty="0" smtClean="0"/>
              <a:t>Learning Outcome 3+4</a:t>
            </a:r>
            <a:endParaRPr lang="en-US" dirty="0"/>
          </a:p>
        </p:txBody>
      </p:sp>
      <p:pic>
        <p:nvPicPr>
          <p:cNvPr id="8" name="Picture 7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~AUT0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70038"/>
            <a:ext cx="8839200" cy="364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51202" name="Picture 2" descr="~AUT00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25" y="128588"/>
            <a:ext cx="7038975" cy="645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Vertical, Multistage</a:t>
            </a:r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General </a:t>
            </a:r>
            <a:r>
              <a:rPr lang="en-US" dirty="0" smtClean="0"/>
              <a:t>Service</a:t>
            </a:r>
            <a:endParaRPr lang="en-US" dirty="0"/>
          </a:p>
          <a:p>
            <a:r>
              <a:rPr lang="en-US" dirty="0"/>
              <a:t>Pressure </a:t>
            </a:r>
            <a:r>
              <a:rPr lang="en-US" dirty="0" smtClean="0"/>
              <a:t>Boosting</a:t>
            </a:r>
            <a:endParaRPr lang="en-US" dirty="0"/>
          </a:p>
          <a:p>
            <a:r>
              <a:rPr lang="en-US" dirty="0"/>
              <a:t>Chilled Water Circulation</a:t>
            </a:r>
          </a:p>
          <a:p>
            <a:r>
              <a:rPr lang="en-US" dirty="0"/>
              <a:t>Boiler Feed</a:t>
            </a:r>
          </a:p>
          <a:p>
            <a:r>
              <a:rPr lang="en-US" dirty="0"/>
              <a:t>Condensate Return</a:t>
            </a:r>
          </a:p>
          <a:p>
            <a:r>
              <a:rPr lang="en-US" dirty="0"/>
              <a:t>Pressure Wash</a:t>
            </a:r>
          </a:p>
          <a:p>
            <a:r>
              <a:rPr lang="en-US" dirty="0"/>
              <a:t>Cooling Tower Circulation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500" name="Picture 4" descr="~AUT00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0"/>
            <a:ext cx="609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~AUT00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609600"/>
            <a:ext cx="7162800" cy="572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60" name="Picture 4" descr="~AUT00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313" y="174625"/>
            <a:ext cx="4140200" cy="649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Vertical, Turbine</a:t>
            </a:r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Fluid Transfer</a:t>
            </a:r>
          </a:p>
          <a:p>
            <a:r>
              <a:rPr lang="en-US" sz="2400" dirty="0"/>
              <a:t>Petroleum Tank Farm</a:t>
            </a:r>
          </a:p>
          <a:p>
            <a:r>
              <a:rPr lang="en-US" sz="2400" dirty="0"/>
              <a:t>Booster Service</a:t>
            </a:r>
          </a:p>
          <a:p>
            <a:r>
              <a:rPr lang="en-US" sz="2400" dirty="0"/>
              <a:t>Fuel Loading</a:t>
            </a:r>
          </a:p>
          <a:p>
            <a:r>
              <a:rPr lang="en-US" sz="2400" dirty="0"/>
              <a:t>Cooling Tower</a:t>
            </a:r>
          </a:p>
          <a:p>
            <a:r>
              <a:rPr lang="en-US" sz="2400" dirty="0"/>
              <a:t>Industrial Process</a:t>
            </a:r>
          </a:p>
          <a:p>
            <a:r>
              <a:rPr lang="en-US" sz="2400" dirty="0"/>
              <a:t>Agriculture Irrigation</a:t>
            </a:r>
          </a:p>
          <a:p>
            <a:r>
              <a:rPr lang="en-US" sz="2400" dirty="0"/>
              <a:t>Water Treatment </a:t>
            </a:r>
          </a:p>
          <a:p>
            <a:r>
              <a:rPr lang="en-US" sz="2400" dirty="0"/>
              <a:t>Municipal Water Supply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2" descr="~AUT00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0"/>
            <a:ext cx="1939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7571" name="Picture 3" descr="~AUT00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2075" y="152400"/>
            <a:ext cx="333375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8" name="Picture 4" descr="~AUT00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42875"/>
            <a:ext cx="8001000" cy="650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 descr="~AUT00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77800"/>
            <a:ext cx="6934200" cy="642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4" name="Picture 4" descr="~AUT00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96850"/>
            <a:ext cx="7620000" cy="645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Total Dynamic Head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u="sng" dirty="0"/>
              <a:t>Total Dynamic Head </a:t>
            </a:r>
            <a:r>
              <a:rPr lang="en-US" dirty="0"/>
              <a:t>is a direct representation of the performance of the pump at a specific flow rate and is a very useful tool during start-up, testing and balancing and in troubleshooting pump </a:t>
            </a:r>
            <a:r>
              <a:rPr lang="en-US" dirty="0" smtClean="0"/>
              <a:t>performance</a:t>
            </a:r>
            <a:endParaRPr lang="en-US" dirty="0"/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72200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build="p" autoUpdateAnimBg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Fixture Pumps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Water closets</a:t>
            </a:r>
          </a:p>
          <a:p>
            <a:r>
              <a:rPr lang="en-US"/>
              <a:t>Urinals</a:t>
            </a:r>
          </a:p>
          <a:p>
            <a:r>
              <a:rPr lang="en-US"/>
              <a:t>Laundry trays</a:t>
            </a:r>
          </a:p>
          <a:p>
            <a:endParaRPr lang="en-US"/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~AUT00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844550"/>
            <a:ext cx="8458200" cy="527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Pumps Still Out There?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Drinking fountain pump</a:t>
            </a:r>
          </a:p>
          <a:p>
            <a:r>
              <a:rPr lang="en-US"/>
              <a:t>Pump Jack</a:t>
            </a:r>
          </a:p>
          <a:p>
            <a:pPr lvl="1"/>
            <a:r>
              <a:rPr lang="en-US"/>
              <a:t>Driven by windmill, pump jack, or hand </a:t>
            </a:r>
          </a:p>
          <a:p>
            <a:r>
              <a:rPr lang="en-US"/>
              <a:t>Cistern pump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~AUT00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0875" y="228600"/>
            <a:ext cx="5103813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~AUT00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6013" y="228600"/>
            <a:ext cx="420687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Turbine Pumps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Turbine pumps are available in single, two, three or four stage </a:t>
            </a:r>
            <a:r>
              <a:rPr lang="en-US" dirty="0" smtClean="0"/>
              <a:t>models</a:t>
            </a:r>
          </a:p>
          <a:p>
            <a:endParaRPr lang="en-US" dirty="0"/>
          </a:p>
          <a:p>
            <a:r>
              <a:rPr lang="en-US" dirty="0"/>
              <a:t>They are generally used for low flow applications involving high pressures such as boiler feed water systems, </a:t>
            </a:r>
            <a:r>
              <a:rPr lang="en-US" dirty="0" smtClean="0"/>
              <a:t>etc</a:t>
            </a:r>
          </a:p>
          <a:p>
            <a:endParaRPr lang="en-US" dirty="0"/>
          </a:p>
          <a:p>
            <a:r>
              <a:rPr lang="en-US" dirty="0"/>
              <a:t>Available in heads up to 5400 ft. and in capacities up to 150 </a:t>
            </a:r>
            <a:r>
              <a:rPr lang="en-US" dirty="0" err="1" smtClean="0"/>
              <a:t>gpm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build="p" autoUpdateAnimBg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~AUT00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3650" y="152400"/>
            <a:ext cx="5445125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7" name="Picture 5" descr="~AUT00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22350"/>
            <a:ext cx="8839200" cy="488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 descr="~AUT008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54000"/>
            <a:ext cx="8839200" cy="634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Learning Objectives Completed</a:t>
            </a:r>
          </a:p>
          <a:p>
            <a:pPr lvl="1"/>
            <a:r>
              <a:rPr lang="en-US" sz="2000" dirty="0" smtClean="0"/>
              <a:t>Reference provided diagrams IPT Pumps Fig-2-27 (Closed System) and explain concepts, Static Head Negation, Delta P, System Friction Loss, Total Dynamic Head</a:t>
            </a:r>
          </a:p>
          <a:p>
            <a:pPr lvl="1"/>
            <a:r>
              <a:rPr lang="en-US" sz="2000" b="1" dirty="0" smtClean="0"/>
              <a:t> </a:t>
            </a:r>
            <a:endParaRPr lang="en-US" sz="2000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dirty="0" smtClean="0"/>
              <a:t>Quick review </a:t>
            </a:r>
            <a:r>
              <a:rPr lang="en-US" b="1" i="1" dirty="0" smtClean="0"/>
              <a:t>Closed Loop Systems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b="1" i="1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Theory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b="1" i="1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Vocabulary</a:t>
            </a:r>
          </a:p>
          <a:p>
            <a:endParaRPr lang="en-US" dirty="0" smtClean="0"/>
          </a:p>
          <a:p>
            <a:pPr lvl="2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Closed Loop Systems</a:t>
            </a:r>
            <a:endParaRPr lang="en-US" dirty="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10000" y="4114800"/>
            <a:ext cx="486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hlinkClick r:id="rId3"/>
            </a:endParaRP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Learning Objectives Completed</a:t>
            </a:r>
          </a:p>
          <a:p>
            <a:pPr lvl="1"/>
            <a:r>
              <a:rPr lang="en-US" sz="2000" dirty="0" smtClean="0"/>
              <a:t>Define and describe different types of turbine pumps</a:t>
            </a:r>
          </a:p>
          <a:p>
            <a:pPr lvl="1"/>
            <a:endParaRPr lang="en-US" sz="2000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dirty="0" smtClean="0"/>
              <a:t>Quick review </a:t>
            </a:r>
            <a:r>
              <a:rPr lang="en-US" b="1" i="1" dirty="0" smtClean="0"/>
              <a:t>Vacuum Pump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b="1" i="1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Theory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b="1" i="1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Vocabulary</a:t>
            </a:r>
          </a:p>
          <a:p>
            <a:endParaRPr lang="en-US" dirty="0" smtClean="0"/>
          </a:p>
          <a:p>
            <a:pPr lvl="2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Turbine Pumps</a:t>
            </a:r>
            <a:endParaRPr lang="en-US" dirty="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657600" y="4800600"/>
            <a:ext cx="486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hlinkClick r:id="rId3"/>
            </a:endParaRP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Vacuum Pumps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vacuum pump is used to exhaust air from a vessel or system to create a pressure condition below that of </a:t>
            </a:r>
            <a:r>
              <a:rPr lang="en-US" dirty="0" smtClean="0"/>
              <a:t>atmosphere</a:t>
            </a:r>
          </a:p>
          <a:p>
            <a:endParaRPr lang="en-US" dirty="0"/>
          </a:p>
          <a:p>
            <a:r>
              <a:rPr lang="en-US" dirty="0"/>
              <a:t>Vacuum pumps are used to evacuate refrigeration </a:t>
            </a:r>
            <a:r>
              <a:rPr lang="en-US" dirty="0" smtClean="0"/>
              <a:t>systems</a:t>
            </a:r>
            <a:endParaRPr lang="en-US" dirty="0"/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build="p" autoUpdateAnimBg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~AUT00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00163"/>
            <a:ext cx="8686800" cy="450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Learning Objectives Completed</a:t>
            </a:r>
          </a:p>
          <a:p>
            <a:pPr lvl="1"/>
            <a:r>
              <a:rPr lang="en-US" sz="2000" dirty="0" smtClean="0"/>
              <a:t>Explain the operation and uses of the vacuum pump</a:t>
            </a:r>
          </a:p>
          <a:p>
            <a:pPr lvl="1"/>
            <a:endParaRPr lang="en-US" sz="2000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dirty="0" smtClean="0"/>
              <a:t>Quick review </a:t>
            </a:r>
            <a:r>
              <a:rPr lang="en-US" b="1" i="1" dirty="0" smtClean="0"/>
              <a:t>Vacuum Pump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b="1" i="1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Theory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b="1" i="1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Vocabulary</a:t>
            </a:r>
          </a:p>
          <a:p>
            <a:endParaRPr lang="en-US" dirty="0" smtClean="0"/>
          </a:p>
          <a:p>
            <a:pPr lvl="2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Vacuum Pumps</a:t>
            </a:r>
            <a:endParaRPr lang="en-US" dirty="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657600" y="4800600"/>
            <a:ext cx="486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hlinkClick r:id="rId3"/>
            </a:endParaRP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Hydrostatic Test Pumps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Hydrostatic test pumps are used to test piping systems installed by pipe trades </a:t>
            </a:r>
            <a:r>
              <a:rPr lang="en-US" dirty="0" smtClean="0"/>
              <a:t>journeyman</a:t>
            </a:r>
          </a:p>
          <a:p>
            <a:endParaRPr lang="en-US" dirty="0"/>
          </a:p>
          <a:p>
            <a:r>
              <a:rPr lang="en-US" dirty="0"/>
              <a:t>Hand operated hydrostatic test pumps can be used for testing residential water lines and pressure testing small pressure tanks, sprinkler, hydronic heating and solar piping </a:t>
            </a:r>
            <a:r>
              <a:rPr lang="en-US" dirty="0" smtClean="0"/>
              <a:t>systems</a:t>
            </a:r>
          </a:p>
          <a:p>
            <a:endParaRPr lang="en-US" dirty="0"/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build="p" autoUpdateAnimBg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~AUT00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49238"/>
            <a:ext cx="7772400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~AUT00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3938" y="228600"/>
            <a:ext cx="438467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~AUT00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3025" y="1698625"/>
            <a:ext cx="6454775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Learning Objectives Completed</a:t>
            </a:r>
          </a:p>
          <a:p>
            <a:pPr lvl="1"/>
            <a:r>
              <a:rPr lang="en-US" sz="2000" dirty="0" smtClean="0"/>
              <a:t>Explain the operation and uses of the vacuum pump</a:t>
            </a:r>
          </a:p>
          <a:p>
            <a:pPr lvl="1"/>
            <a:endParaRPr lang="en-US" sz="2000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dirty="0" smtClean="0"/>
              <a:t>Quick review </a:t>
            </a:r>
            <a:r>
              <a:rPr lang="en-US" b="1" i="1" dirty="0" smtClean="0"/>
              <a:t>Vacuum Pump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b="1" i="1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Theory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b="1" i="1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Vocabulary</a:t>
            </a:r>
          </a:p>
          <a:p>
            <a:endParaRPr lang="en-US" dirty="0" smtClean="0"/>
          </a:p>
          <a:p>
            <a:pPr lvl="2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Hydrostatic Test Pumps</a:t>
            </a:r>
            <a:endParaRPr lang="en-US" dirty="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657600" y="4800600"/>
            <a:ext cx="486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hlinkClick r:id="rId3"/>
            </a:endParaRP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Checkpoint 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Assignment 2</a:t>
            </a:r>
          </a:p>
          <a:p>
            <a:r>
              <a:rPr lang="en-US" dirty="0" smtClean="0"/>
              <a:t>Checkpoint 1 through Checkpoint 2</a:t>
            </a:r>
          </a:p>
          <a:p>
            <a:r>
              <a:rPr lang="en-US" dirty="0" smtClean="0"/>
              <a:t>Pages 24 through 35</a:t>
            </a:r>
          </a:p>
          <a:p>
            <a:endParaRPr lang="en-US" dirty="0" smtClean="0"/>
          </a:p>
          <a:p>
            <a:r>
              <a:rPr lang="en-US" dirty="0" smtClean="0"/>
              <a:t>Learning Outcome 3 and 4 Completed</a:t>
            </a:r>
          </a:p>
          <a:p>
            <a:pPr lvl="1">
              <a:buNone/>
            </a:pPr>
            <a:endParaRPr lang="en-US" dirty="0" smtClean="0"/>
          </a:p>
          <a:p>
            <a:pPr lvl="1"/>
            <a:r>
              <a:rPr lang="en-US" dirty="0" smtClean="0"/>
              <a:t>Examine pressure relationships in closed systems generated by a centrifugal pump to determine and adjust fluid capacity</a:t>
            </a:r>
          </a:p>
          <a:p>
            <a:pPr lvl="1"/>
            <a:r>
              <a:rPr lang="en-US" dirty="0" smtClean="0"/>
              <a:t>Articulate major pump classifications, and then compare/contrast operational theory with common applications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hlinkClick r:id="rId2" action="ppaction://hlinkfile"/>
              </a:rPr>
              <a:t>Review Questions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As total head increases, flow rate decreases</a:t>
            </a:r>
          </a:p>
          <a:p>
            <a:endParaRPr lang="en-US" dirty="0" smtClean="0"/>
          </a:p>
          <a:p>
            <a:r>
              <a:rPr lang="en-US" dirty="0" smtClean="0"/>
              <a:t>Conversely, as the total head becomes lower, the flow rate increases</a:t>
            </a:r>
          </a:p>
          <a:p>
            <a:endParaRPr lang="en-US" dirty="0" smtClean="0"/>
          </a:p>
          <a:p>
            <a:r>
              <a:rPr lang="en-US" dirty="0" smtClean="0"/>
              <a:t>The discharge rate of centrifugal pumps will vary according to the amount of system pressure being pumped against (Delta P)</a:t>
            </a:r>
          </a:p>
          <a:p>
            <a:endParaRPr lang="en-US" dirty="0" smtClean="0"/>
          </a:p>
          <a:p>
            <a:r>
              <a:rPr lang="en-US" dirty="0" smtClean="0"/>
              <a:t>This relationship of flow to system pressure is described graphically for each individual pump through a diagram called a pump curve</a:t>
            </a:r>
            <a:endParaRPr lang="en-US" dirty="0"/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Pump Curves</a:t>
            </a:r>
            <a:endParaRPr lang="en-US"/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 descr="~AUT00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30225"/>
            <a:ext cx="8839200" cy="547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Centrifugal Pump Curves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 typeface="Wingdings" pitchFamily="2" charset="2"/>
              <a:buNone/>
            </a:pPr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May be used to measure pump performance</a:t>
            </a:r>
          </a:p>
          <a:p>
            <a:pPr marL="609600" indent="-609600"/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They can show shut-off head</a:t>
            </a:r>
          </a:p>
          <a:p>
            <a:pPr marL="609600" indent="-609600"/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Determine Impeller Size</a:t>
            </a:r>
          </a:p>
          <a:p>
            <a:pPr marL="609600" indent="-609600"/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Show system flow at other than prevailing conditions</a:t>
            </a:r>
          </a:p>
          <a:p>
            <a:pPr marL="609600" indent="-609600"/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Determine pump horsepower and efficiency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0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0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0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0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1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2" name="Picture 2" descr="~AUT0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5400"/>
            <a:ext cx="7772400" cy="679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 descr="~AUT00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6976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4" name="Picture 2" descr="~AUT00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304800"/>
            <a:ext cx="6727581" cy="544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262146" name="Picture 2" descr="~AUT00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3900" y="0"/>
            <a:ext cx="5146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263170" name="Picture 2" descr="~AUT00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0"/>
            <a:ext cx="51482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196610" name="Picture 2" descr="~AUT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6063" y="0"/>
            <a:ext cx="61198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3" name="Picture 3" descr="~AUT0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6513"/>
            <a:ext cx="70866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5"/>
            <a:ext cx="3810000" cy="695035"/>
          </a:xfrm>
          <a:prstGeom prst="rect">
            <a:avLst/>
          </a:prstGeom>
          <a:noFill/>
        </p:spPr>
      </p:pic>
      <p:pic>
        <p:nvPicPr>
          <p:cNvPr id="258050" name="Picture 2" descr="~AUT0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-38100"/>
            <a:ext cx="7315200" cy="692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257026" name="Picture 2" descr="~AUT0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7775" y="0"/>
            <a:ext cx="6657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Changing Performance of a Centrifugal Pump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Change </a:t>
            </a:r>
            <a:r>
              <a:rPr lang="en-US" dirty="0"/>
              <a:t>the rotational speed (RPM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/>
              <a:t>Change the diameter of the impeller</a:t>
            </a:r>
          </a:p>
          <a:p>
            <a:endParaRPr lang="en-US" dirty="0" smtClean="0"/>
          </a:p>
          <a:p>
            <a:r>
              <a:rPr lang="en-US" dirty="0" smtClean="0"/>
              <a:t>Change </a:t>
            </a:r>
            <a:r>
              <a:rPr lang="en-US" dirty="0"/>
              <a:t>the style of the impeller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266244" name="Picture 4" descr="~AUT0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6350" y="0"/>
            <a:ext cx="660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 descr="~AUT0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04800"/>
            <a:ext cx="8839200" cy="579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Pumping Performance Options</a:t>
            </a:r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828800"/>
            <a:ext cx="7010400" cy="4267200"/>
          </a:xfrm>
        </p:spPr>
        <p:txBody>
          <a:bodyPr/>
          <a:lstStyle/>
          <a:p>
            <a:r>
              <a:rPr lang="en-US" dirty="0"/>
              <a:t>Multi-Speed </a:t>
            </a:r>
            <a:r>
              <a:rPr lang="en-US" dirty="0" smtClean="0"/>
              <a:t>Motor</a:t>
            </a:r>
          </a:p>
          <a:p>
            <a:endParaRPr lang="en-US" dirty="0"/>
          </a:p>
          <a:p>
            <a:r>
              <a:rPr lang="en-US" dirty="0"/>
              <a:t>Parallel Pumping</a:t>
            </a:r>
          </a:p>
          <a:p>
            <a:pPr lvl="1"/>
            <a:r>
              <a:rPr lang="en-US" dirty="0"/>
              <a:t>Each pump produces one-half of the total flow at the total system </a:t>
            </a:r>
            <a:r>
              <a:rPr lang="en-US" dirty="0" smtClean="0"/>
              <a:t>head</a:t>
            </a:r>
          </a:p>
          <a:p>
            <a:pPr lvl="1"/>
            <a:endParaRPr lang="en-US" dirty="0"/>
          </a:p>
          <a:p>
            <a:r>
              <a:rPr lang="en-US" dirty="0"/>
              <a:t>Series Pumping</a:t>
            </a:r>
          </a:p>
          <a:p>
            <a:pPr lvl="1"/>
            <a:r>
              <a:rPr lang="en-US" dirty="0"/>
              <a:t>Each pump supplies the full design flow rate at one-half of the required design head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60" name="Picture 4" descr="~AUT006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71550"/>
            <a:ext cx="8686800" cy="490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~AUT00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77800"/>
            <a:ext cx="6934200" cy="642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 descr="~AUT00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06463"/>
            <a:ext cx="8839200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Arc 2"/>
          <p:cNvSpPr>
            <a:spLocks/>
          </p:cNvSpPr>
          <p:nvPr/>
        </p:nvSpPr>
        <p:spPr bwMode="auto">
          <a:xfrm>
            <a:off x="1160463" y="1993900"/>
            <a:ext cx="3389312" cy="31638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1555" name="Arc 3"/>
          <p:cNvSpPr>
            <a:spLocks/>
          </p:cNvSpPr>
          <p:nvPr/>
        </p:nvSpPr>
        <p:spPr bwMode="auto">
          <a:xfrm flipV="1">
            <a:off x="1219200" y="990600"/>
            <a:ext cx="4637088" cy="41529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1556" name="Text Box 4"/>
          <p:cNvSpPr txBox="1">
            <a:spLocks noChangeArrowheads="1"/>
          </p:cNvSpPr>
          <p:nvPr/>
        </p:nvSpPr>
        <p:spPr bwMode="auto">
          <a:xfrm>
            <a:off x="4038600" y="5257800"/>
            <a:ext cx="892175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sz="2000"/>
              <a:t>GPM</a:t>
            </a:r>
          </a:p>
        </p:txBody>
      </p:sp>
      <p:sp>
        <p:nvSpPr>
          <p:cNvPr id="151557" name="Line 5"/>
          <p:cNvSpPr>
            <a:spLocks noChangeShapeType="1"/>
          </p:cNvSpPr>
          <p:nvPr/>
        </p:nvSpPr>
        <p:spPr bwMode="auto">
          <a:xfrm>
            <a:off x="1160463" y="1004888"/>
            <a:ext cx="0" cy="4152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1558" name="Line 6"/>
          <p:cNvSpPr>
            <a:spLocks noChangeShapeType="1"/>
          </p:cNvSpPr>
          <p:nvPr/>
        </p:nvSpPr>
        <p:spPr bwMode="auto">
          <a:xfrm>
            <a:off x="1160463" y="5154613"/>
            <a:ext cx="659923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1559" name="Oval 7"/>
          <p:cNvSpPr>
            <a:spLocks noChangeArrowheads="1"/>
          </p:cNvSpPr>
          <p:nvPr/>
        </p:nvSpPr>
        <p:spPr bwMode="auto">
          <a:xfrm flipH="1">
            <a:off x="4305300" y="4038600"/>
            <a:ext cx="76200" cy="76200"/>
          </a:xfrm>
          <a:prstGeom prst="ellipse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1560" name="Oval 8"/>
          <p:cNvSpPr>
            <a:spLocks noChangeArrowheads="1"/>
          </p:cNvSpPr>
          <p:nvPr/>
        </p:nvSpPr>
        <p:spPr bwMode="auto">
          <a:xfrm flipH="1" flipV="1">
            <a:off x="5292725" y="2701925"/>
            <a:ext cx="119063" cy="1317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1561" name="Text Box 9"/>
          <p:cNvSpPr txBox="1">
            <a:spLocks noChangeArrowheads="1"/>
          </p:cNvSpPr>
          <p:nvPr/>
        </p:nvSpPr>
        <p:spPr bwMode="auto">
          <a:xfrm>
            <a:off x="417513" y="1993900"/>
            <a:ext cx="892175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sz="2000"/>
              <a:t>Ft Hd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549775" y="2982913"/>
            <a:ext cx="3744913" cy="989012"/>
            <a:chOff x="2866" y="1879"/>
            <a:chExt cx="2359" cy="623"/>
          </a:xfrm>
        </p:grpSpPr>
        <p:sp>
          <p:nvSpPr>
            <p:cNvPr id="151563" name="Line 11"/>
            <p:cNvSpPr>
              <a:spLocks noChangeShapeType="1"/>
            </p:cNvSpPr>
            <p:nvPr/>
          </p:nvSpPr>
          <p:spPr bwMode="auto">
            <a:xfrm flipV="1">
              <a:off x="2866" y="2003"/>
              <a:ext cx="1572" cy="49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1564" name="Text Box 12"/>
            <p:cNvSpPr txBox="1">
              <a:spLocks noChangeArrowheads="1"/>
            </p:cNvSpPr>
            <p:nvPr/>
          </p:nvSpPr>
          <p:spPr bwMode="auto">
            <a:xfrm>
              <a:off x="4438" y="1879"/>
              <a:ext cx="787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en-US" sz="2000"/>
                <a:t>Pump A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500688" y="2520950"/>
            <a:ext cx="3298825" cy="395288"/>
            <a:chOff x="3465" y="1588"/>
            <a:chExt cx="2078" cy="249"/>
          </a:xfrm>
        </p:grpSpPr>
        <p:sp>
          <p:nvSpPr>
            <p:cNvPr id="151566" name="Line 14"/>
            <p:cNvSpPr>
              <a:spLocks noChangeShapeType="1"/>
            </p:cNvSpPr>
            <p:nvPr/>
          </p:nvSpPr>
          <p:spPr bwMode="auto">
            <a:xfrm>
              <a:off x="3465" y="1723"/>
              <a:ext cx="101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1567" name="Text Box 15"/>
            <p:cNvSpPr txBox="1">
              <a:spLocks noChangeArrowheads="1"/>
            </p:cNvSpPr>
            <p:nvPr/>
          </p:nvSpPr>
          <p:spPr bwMode="auto">
            <a:xfrm>
              <a:off x="4429" y="1588"/>
              <a:ext cx="1114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en-US" sz="2000"/>
                <a:t>Pump A + B</a:t>
              </a:r>
            </a:p>
          </p:txBody>
        </p:sp>
      </p:grpSp>
      <p:sp>
        <p:nvSpPr>
          <p:cNvPr id="151568" name="Text Box 16"/>
          <p:cNvSpPr txBox="1">
            <a:spLocks noChangeArrowheads="1"/>
          </p:cNvSpPr>
          <p:nvPr/>
        </p:nvSpPr>
        <p:spPr bwMode="auto">
          <a:xfrm>
            <a:off x="4759325" y="1371600"/>
            <a:ext cx="1069975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sz="2000"/>
              <a:t>System Curve</a:t>
            </a:r>
          </a:p>
        </p:txBody>
      </p:sp>
      <p:sp>
        <p:nvSpPr>
          <p:cNvPr id="151569" name="Arc 17"/>
          <p:cNvSpPr>
            <a:spLocks/>
          </p:cNvSpPr>
          <p:nvPr/>
        </p:nvSpPr>
        <p:spPr bwMode="auto">
          <a:xfrm>
            <a:off x="1219200" y="1981200"/>
            <a:ext cx="6419850" cy="31638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1570" name="Line 18"/>
          <p:cNvSpPr>
            <a:spLocks noChangeShapeType="1"/>
          </p:cNvSpPr>
          <p:nvPr/>
        </p:nvSpPr>
        <p:spPr bwMode="auto">
          <a:xfrm>
            <a:off x="5410200" y="2743200"/>
            <a:ext cx="17463" cy="2338388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1571" name="Line 19"/>
          <p:cNvSpPr>
            <a:spLocks noChangeShapeType="1"/>
          </p:cNvSpPr>
          <p:nvPr/>
        </p:nvSpPr>
        <p:spPr bwMode="auto">
          <a:xfrm flipH="1">
            <a:off x="1219200" y="2743200"/>
            <a:ext cx="41021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1572" name="Text Box 20"/>
          <p:cNvSpPr txBox="1">
            <a:spLocks noChangeArrowheads="1"/>
          </p:cNvSpPr>
          <p:nvPr/>
        </p:nvSpPr>
        <p:spPr bwMode="auto">
          <a:xfrm>
            <a:off x="2286000" y="5562600"/>
            <a:ext cx="4578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3600">
                <a:latin typeface="Times New Roman" charset="0"/>
              </a:rPr>
              <a:t>Parallel Pumping Curve</a:t>
            </a:r>
          </a:p>
        </p:txBody>
      </p:sp>
      <p:sp>
        <p:nvSpPr>
          <p:cNvPr id="151573" name="Oval 21"/>
          <p:cNvSpPr>
            <a:spLocks noChangeArrowheads="1"/>
          </p:cNvSpPr>
          <p:nvPr/>
        </p:nvSpPr>
        <p:spPr bwMode="auto">
          <a:xfrm>
            <a:off x="5359400" y="2717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2" name="Picture 21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1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1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1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1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1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1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1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1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4" grpId="0" animBg="1"/>
      <p:bldP spid="151555" grpId="0" animBg="1"/>
      <p:bldP spid="151559" grpId="0" animBg="1"/>
      <p:bldP spid="151568" grpId="0" autoUpdateAnimBg="0"/>
      <p:bldP spid="151569" grpId="0" animBg="1"/>
      <p:bldP spid="151570" grpId="0" animBg="1"/>
      <p:bldP spid="151571" grpId="0" animBg="1"/>
      <p:bldP spid="15157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~AUT00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06513"/>
            <a:ext cx="8839200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 descr="~AUT00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73050"/>
            <a:ext cx="8229600" cy="618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ext Box 2"/>
          <p:cNvSpPr txBox="1">
            <a:spLocks noChangeArrowheads="1"/>
          </p:cNvSpPr>
          <p:nvPr/>
        </p:nvSpPr>
        <p:spPr bwMode="auto">
          <a:xfrm>
            <a:off x="0" y="2557463"/>
            <a:ext cx="12874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sz="2400"/>
              <a:t>  Ft Hd</a:t>
            </a:r>
          </a:p>
        </p:txBody>
      </p:sp>
      <p:sp>
        <p:nvSpPr>
          <p:cNvPr id="152579" name="Line 3"/>
          <p:cNvSpPr>
            <a:spLocks noChangeShapeType="1"/>
          </p:cNvSpPr>
          <p:nvPr/>
        </p:nvSpPr>
        <p:spPr bwMode="auto">
          <a:xfrm>
            <a:off x="1106488" y="762000"/>
            <a:ext cx="0" cy="5495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2580" name="Line 4"/>
          <p:cNvSpPr>
            <a:spLocks noChangeShapeType="1"/>
          </p:cNvSpPr>
          <p:nvPr/>
        </p:nvSpPr>
        <p:spPr bwMode="auto">
          <a:xfrm>
            <a:off x="1106488" y="6254750"/>
            <a:ext cx="43481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2581" name="Arc 5"/>
          <p:cNvSpPr>
            <a:spLocks/>
          </p:cNvSpPr>
          <p:nvPr/>
        </p:nvSpPr>
        <p:spPr bwMode="auto">
          <a:xfrm>
            <a:off x="1106488" y="3662363"/>
            <a:ext cx="2535237" cy="257968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2582" name="Arc 6"/>
          <p:cNvSpPr>
            <a:spLocks/>
          </p:cNvSpPr>
          <p:nvPr/>
        </p:nvSpPr>
        <p:spPr bwMode="auto">
          <a:xfrm>
            <a:off x="1106488" y="1098550"/>
            <a:ext cx="2535237" cy="51577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2583" name="Arc 7"/>
          <p:cNvSpPr>
            <a:spLocks/>
          </p:cNvSpPr>
          <p:nvPr/>
        </p:nvSpPr>
        <p:spPr bwMode="auto">
          <a:xfrm flipV="1">
            <a:off x="1106488" y="898525"/>
            <a:ext cx="2173287" cy="534352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2584" name="Oval 8"/>
          <p:cNvSpPr>
            <a:spLocks noChangeArrowheads="1"/>
          </p:cNvSpPr>
          <p:nvPr/>
        </p:nvSpPr>
        <p:spPr bwMode="auto">
          <a:xfrm flipH="1" flipV="1">
            <a:off x="2728913" y="4252913"/>
            <a:ext cx="90487" cy="90487"/>
          </a:xfrm>
          <a:prstGeom prst="ellipse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2585" name="Oval 9"/>
          <p:cNvSpPr>
            <a:spLocks noChangeArrowheads="1"/>
          </p:cNvSpPr>
          <p:nvPr/>
        </p:nvSpPr>
        <p:spPr bwMode="auto">
          <a:xfrm flipH="1" flipV="1">
            <a:off x="3051175" y="2989263"/>
            <a:ext cx="79375" cy="82550"/>
          </a:xfrm>
          <a:prstGeom prst="ellipse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2586" name="Line 10"/>
          <p:cNvSpPr>
            <a:spLocks noChangeShapeType="1"/>
          </p:cNvSpPr>
          <p:nvPr/>
        </p:nvSpPr>
        <p:spPr bwMode="auto">
          <a:xfrm>
            <a:off x="3098800" y="3109913"/>
            <a:ext cx="0" cy="3132137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2587" name="Line 11"/>
          <p:cNvSpPr>
            <a:spLocks noChangeShapeType="1"/>
          </p:cNvSpPr>
          <p:nvPr/>
        </p:nvSpPr>
        <p:spPr bwMode="auto">
          <a:xfrm flipH="1" flipV="1">
            <a:off x="1106488" y="3038475"/>
            <a:ext cx="2017712" cy="952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2588" name="Text Box 12"/>
          <p:cNvSpPr txBox="1">
            <a:spLocks noChangeArrowheads="1"/>
          </p:cNvSpPr>
          <p:nvPr/>
        </p:nvSpPr>
        <p:spPr bwMode="auto">
          <a:xfrm>
            <a:off x="2736850" y="6194425"/>
            <a:ext cx="9048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sz="2400"/>
              <a:t>GPM</a:t>
            </a:r>
          </a:p>
        </p:txBody>
      </p:sp>
      <p:sp>
        <p:nvSpPr>
          <p:cNvPr id="152589" name="Text Box 13"/>
          <p:cNvSpPr txBox="1">
            <a:spLocks noChangeArrowheads="1"/>
          </p:cNvSpPr>
          <p:nvPr/>
        </p:nvSpPr>
        <p:spPr bwMode="auto">
          <a:xfrm>
            <a:off x="4572000" y="4724400"/>
            <a:ext cx="416718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sz="2000" i="1">
                <a:latin typeface="Times New Roman" charset="0"/>
              </a:rPr>
              <a:t>The pump curves for two identical centrifugal pumps connected in series 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235325" y="2438400"/>
            <a:ext cx="4308475" cy="733425"/>
            <a:chOff x="2038" y="1536"/>
            <a:chExt cx="2714" cy="462"/>
          </a:xfrm>
        </p:grpSpPr>
        <p:sp>
          <p:nvSpPr>
            <p:cNvPr id="152591" name="Line 15"/>
            <p:cNvSpPr>
              <a:spLocks noChangeShapeType="1"/>
            </p:cNvSpPr>
            <p:nvPr/>
          </p:nvSpPr>
          <p:spPr bwMode="auto">
            <a:xfrm>
              <a:off x="2038" y="1911"/>
              <a:ext cx="913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2592" name="Text Box 16"/>
            <p:cNvSpPr txBox="1">
              <a:spLocks noChangeArrowheads="1"/>
            </p:cNvSpPr>
            <p:nvPr/>
          </p:nvSpPr>
          <p:spPr bwMode="auto">
            <a:xfrm>
              <a:off x="2922" y="1536"/>
              <a:ext cx="1830" cy="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en-US" sz="2400"/>
                <a:t>Point of Operation</a:t>
              </a:r>
            </a:p>
            <a:p>
              <a:r>
                <a:rPr lang="en-US" sz="2400"/>
                <a:t>Pump A + B</a:t>
              </a: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901950" y="4030663"/>
            <a:ext cx="3201988" cy="368300"/>
            <a:chOff x="1828" y="2539"/>
            <a:chExt cx="2017" cy="232"/>
          </a:xfrm>
        </p:grpSpPr>
        <p:sp>
          <p:nvSpPr>
            <p:cNvPr id="152594" name="Line 18"/>
            <p:cNvSpPr>
              <a:spLocks noChangeShapeType="1"/>
            </p:cNvSpPr>
            <p:nvPr/>
          </p:nvSpPr>
          <p:spPr bwMode="auto">
            <a:xfrm>
              <a:off x="1828" y="2684"/>
              <a:ext cx="114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2595" name="Text Box 19"/>
            <p:cNvSpPr txBox="1">
              <a:spLocks noChangeArrowheads="1"/>
            </p:cNvSpPr>
            <p:nvPr/>
          </p:nvSpPr>
          <p:spPr bwMode="auto">
            <a:xfrm>
              <a:off x="2932" y="2539"/>
              <a:ext cx="913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en-US" sz="2400"/>
                <a:t>Pump A</a:t>
              </a:r>
            </a:p>
          </p:txBody>
        </p:sp>
      </p:grpSp>
      <p:sp>
        <p:nvSpPr>
          <p:cNvPr id="152596" name="Text Box 20"/>
          <p:cNvSpPr txBox="1">
            <a:spLocks noChangeArrowheads="1"/>
          </p:cNvSpPr>
          <p:nvPr/>
        </p:nvSpPr>
        <p:spPr bwMode="auto">
          <a:xfrm>
            <a:off x="3175000" y="1130300"/>
            <a:ext cx="15494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 sz="2400"/>
              <a:t>System</a:t>
            </a:r>
          </a:p>
          <a:p>
            <a:r>
              <a:rPr lang="en-US" sz="2400"/>
              <a:t>Curve</a:t>
            </a:r>
          </a:p>
        </p:txBody>
      </p:sp>
      <p:pic>
        <p:nvPicPr>
          <p:cNvPr id="21" name="Picture 20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2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2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2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2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2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2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2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2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2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2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2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2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2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2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2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2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2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1" grpId="0" animBg="1"/>
      <p:bldP spid="152582" grpId="0" animBg="1"/>
      <p:bldP spid="152583" grpId="0" animBg="1"/>
      <p:bldP spid="152584" grpId="0" animBg="1"/>
      <p:bldP spid="152585" grpId="0" animBg="1"/>
      <p:bldP spid="152586" grpId="0" animBg="1"/>
      <p:bldP spid="152587" grpId="0" animBg="1"/>
      <p:bldP spid="152596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248834" name="Picture 2" descr="~AUT00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55588"/>
            <a:ext cx="8382000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251906" name="Picture 2" descr="~AUT00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58750"/>
            <a:ext cx="7162800" cy="653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Pumping Performance Options</a:t>
            </a:r>
          </a:p>
        </p:txBody>
      </p:sp>
      <p:sp>
        <p:nvSpPr>
          <p:cNvPr id="24064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Variable Volume Pumping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Pump flow changes directly as a function of pump speed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Pump head changes as a squared function of the pump speed </a:t>
            </a:r>
            <a:r>
              <a:rPr lang="en-US" dirty="0" smtClean="0"/>
              <a:t>change</a:t>
            </a:r>
          </a:p>
          <a:p>
            <a:pPr lvl="1"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Pump Primary / Secondary Pumping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When two circuits are inter-connected, flow in one will </a:t>
            </a:r>
            <a:r>
              <a:rPr lang="en-US" u="sng" dirty="0"/>
              <a:t>not</a:t>
            </a:r>
            <a:r>
              <a:rPr lang="en-US" dirty="0"/>
              <a:t> cause flow in the other if the pressure drop in the piping common to both is eliminated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244738" name="Picture 2" descr="~AUT00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74638"/>
            <a:ext cx="8534400" cy="629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2" name="Picture 4" descr="~AUT00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5181600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2693" name="Text Box 5"/>
          <p:cNvSpPr txBox="1">
            <a:spLocks noChangeArrowheads="1"/>
          </p:cNvSpPr>
          <p:nvPr/>
        </p:nvSpPr>
        <p:spPr bwMode="auto">
          <a:xfrm>
            <a:off x="5867400" y="1447800"/>
            <a:ext cx="2895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Pump Performance At Various Speeds</a:t>
            </a:r>
          </a:p>
        </p:txBody>
      </p:sp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242691" name="Picture 3" descr="~AUT00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5363" y="4560888"/>
            <a:ext cx="5608637" cy="229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Closed Loop Systems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Key concepts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Are </a:t>
            </a:r>
            <a:r>
              <a:rPr lang="en-US" sz="2400" b="1" dirty="0" smtClean="0"/>
              <a:t>not</a:t>
            </a:r>
            <a:r>
              <a:rPr lang="en-US" sz="2400" dirty="0" smtClean="0"/>
              <a:t> exposed to atmosphere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Are under pressure even </a:t>
            </a:r>
            <a:r>
              <a:rPr lang="en-US" sz="2400" u="sng" dirty="0" smtClean="0"/>
              <a:t>without</a:t>
            </a:r>
            <a:r>
              <a:rPr lang="en-US" sz="2400" dirty="0" smtClean="0"/>
              <a:t> fluid flow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When the system is in a </a:t>
            </a:r>
            <a:r>
              <a:rPr lang="en-US" sz="2400" b="1" i="1" dirty="0" smtClean="0"/>
              <a:t>Static Condition</a:t>
            </a:r>
            <a:r>
              <a:rPr lang="en-US" sz="2400" dirty="0" smtClean="0"/>
              <a:t>  (no flow), pressure on both sides of the pump are the same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This is known as </a:t>
            </a:r>
            <a:r>
              <a:rPr lang="en-US" sz="2400" b="1" i="1" dirty="0" smtClean="0"/>
              <a:t>Static Head Negation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8" name="Picture 4" descr="~AUT00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5131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1669" name="Text Box 5"/>
          <p:cNvSpPr txBox="1">
            <a:spLocks noChangeArrowheads="1"/>
          </p:cNvSpPr>
          <p:nvPr/>
        </p:nvSpPr>
        <p:spPr bwMode="auto">
          <a:xfrm>
            <a:off x="4953000" y="990600"/>
            <a:ext cx="3962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Pumping Horsepower At Various Speeds</a:t>
            </a:r>
          </a:p>
        </p:txBody>
      </p:sp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241667" name="Picture 3" descr="~AUT006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4025900"/>
            <a:ext cx="5181600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5" name="Picture 3" descr="~AUT006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8686800" cy="219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253954" name="Picture 2" descr="~AUT006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249613"/>
            <a:ext cx="8534400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5" name="Picture 3" descr="~AUT005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3188"/>
            <a:ext cx="9144000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 descr="~AUT006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833563"/>
            <a:ext cx="86868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Learning Objectives Completed</a:t>
            </a:r>
          </a:p>
          <a:p>
            <a:pPr lvl="1"/>
            <a:r>
              <a:rPr lang="en-US" sz="2000" dirty="0" smtClean="0"/>
              <a:t>Demonstrate how to chart and interpret a pump curve and system curve</a:t>
            </a:r>
          </a:p>
          <a:p>
            <a:pPr lvl="1"/>
            <a:r>
              <a:rPr lang="en-US" sz="2000" dirty="0" smtClean="0"/>
              <a:t>Explain relationship between delta P and flow for a centrifugal pump.</a:t>
            </a:r>
          </a:p>
          <a:p>
            <a:pPr lvl="1"/>
            <a:r>
              <a:rPr lang="en-US" sz="2000" dirty="0" smtClean="0"/>
              <a:t>Explain three ways a centrifugal pump can be altered to achieve real world capacity</a:t>
            </a:r>
          </a:p>
          <a:p>
            <a:pPr lvl="1"/>
            <a:endParaRPr lang="en-US" sz="4000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dirty="0" smtClean="0"/>
              <a:t>Quick review </a:t>
            </a:r>
            <a:r>
              <a:rPr lang="en-US" b="1" i="1" dirty="0" smtClean="0"/>
              <a:t>Pump/ System curve and  Balancing  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b="1" i="1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Theory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b="1" i="1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Vocabulary</a:t>
            </a:r>
          </a:p>
          <a:p>
            <a:endParaRPr lang="en-US" dirty="0" smtClean="0"/>
          </a:p>
          <a:p>
            <a:pPr lvl="2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Pump Curve</a:t>
            </a:r>
            <a:endParaRPr lang="en-US" dirty="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657600" y="4800600"/>
            <a:ext cx="486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hlinkClick r:id="rId3"/>
            </a:endParaRP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500"/>
              <a:t>Materials Used In Pump Construction for HVAC and General Pumping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2209800"/>
            <a:ext cx="7010400" cy="388620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Bronze Fitted Pumps</a:t>
            </a:r>
          </a:p>
          <a:p>
            <a:pPr lvl="1"/>
            <a:r>
              <a:rPr lang="en-US" sz="2100" dirty="0"/>
              <a:t>Cast iron pump body or volute</a:t>
            </a:r>
          </a:p>
          <a:p>
            <a:pPr lvl="1"/>
            <a:r>
              <a:rPr lang="en-US" sz="2100" dirty="0"/>
              <a:t>Steel shaft</a:t>
            </a:r>
          </a:p>
          <a:p>
            <a:pPr lvl="1"/>
            <a:r>
              <a:rPr lang="en-US" sz="2100" dirty="0"/>
              <a:t>Bronze </a:t>
            </a:r>
            <a:r>
              <a:rPr lang="en-US" sz="2100" dirty="0" smtClean="0"/>
              <a:t>impellor</a:t>
            </a:r>
          </a:p>
          <a:p>
            <a:pPr lvl="1"/>
            <a:endParaRPr lang="en-US" sz="2100" dirty="0"/>
          </a:p>
          <a:p>
            <a:r>
              <a:rPr lang="en-US" sz="2400" dirty="0"/>
              <a:t>All Bronze Pumps</a:t>
            </a:r>
          </a:p>
          <a:p>
            <a:pPr lvl="1"/>
            <a:r>
              <a:rPr lang="en-US" sz="2100" dirty="0"/>
              <a:t>All wetted parts made of bronze or other non ferrous </a:t>
            </a:r>
            <a:r>
              <a:rPr lang="en-US" sz="2100" dirty="0" smtClean="0"/>
              <a:t>materials</a:t>
            </a:r>
          </a:p>
          <a:p>
            <a:pPr lvl="1"/>
            <a:endParaRPr lang="en-US" sz="2100" dirty="0"/>
          </a:p>
          <a:p>
            <a:r>
              <a:rPr lang="en-US" sz="2400" dirty="0"/>
              <a:t>Stainless Steel Pumps</a:t>
            </a:r>
          </a:p>
          <a:p>
            <a:pPr lvl="1"/>
            <a:r>
              <a:rPr lang="en-US" sz="2100" dirty="0"/>
              <a:t>Volutes, impellors, and shafts of stainless steel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41986" name="Picture 2" descr="~AUT00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0"/>
            <a:ext cx="51736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7543800" y="762000"/>
            <a:ext cx="654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 28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Pump Prime Movers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Steam </a:t>
            </a:r>
            <a:r>
              <a:rPr lang="en-US" dirty="0" smtClean="0"/>
              <a:t>Turbine</a:t>
            </a:r>
          </a:p>
          <a:p>
            <a:endParaRPr lang="en-US" dirty="0"/>
          </a:p>
          <a:p>
            <a:r>
              <a:rPr lang="en-US" dirty="0"/>
              <a:t>Diesel Engine</a:t>
            </a:r>
          </a:p>
          <a:p>
            <a:endParaRPr lang="en-US" dirty="0" smtClean="0"/>
          </a:p>
          <a:p>
            <a:r>
              <a:rPr lang="en-US" dirty="0" smtClean="0"/>
              <a:t>Electric </a:t>
            </a:r>
            <a:r>
              <a:rPr lang="en-US" dirty="0"/>
              <a:t>Motor</a:t>
            </a:r>
          </a:p>
          <a:p>
            <a:pPr lvl="1"/>
            <a:r>
              <a:rPr lang="en-US" dirty="0"/>
              <a:t>Open Drip Proof (ODP)</a:t>
            </a:r>
          </a:p>
          <a:p>
            <a:pPr lvl="1"/>
            <a:r>
              <a:rPr lang="en-US" dirty="0"/>
              <a:t>Totally Enclosed Fan Cooled (TEFC)</a:t>
            </a:r>
          </a:p>
          <a:p>
            <a:pPr lvl="1"/>
            <a:r>
              <a:rPr lang="en-US" dirty="0"/>
              <a:t>Explosion Proof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0" name="Picture 4" descr="Turb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3350"/>
            <a:ext cx="8077200" cy="6575425"/>
          </a:xfrm>
          <a:prstGeom prst="rect">
            <a:avLst/>
          </a:prstGeom>
          <a:noFill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4" name="Picture 4" descr="~AUT0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4450"/>
            <a:ext cx="8077200" cy="675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 descr="Wor4UNBS-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74663"/>
            <a:ext cx="8839200" cy="5908675"/>
          </a:xfrm>
          <a:prstGeom prst="rect">
            <a:avLst/>
          </a:prstGeom>
          <a:noFill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24003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03238"/>
            <a:ext cx="8839200" cy="5851525"/>
          </a:xfrm>
          <a:prstGeom prst="rect">
            <a:avLst/>
          </a:prstGeom>
          <a:noFill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 descr="en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76225"/>
            <a:ext cx="8534400" cy="6307138"/>
          </a:xfrm>
          <a:prstGeom prst="rect">
            <a:avLst/>
          </a:prstGeom>
          <a:noFill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 descr="Fire_Diesel_Pic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534400" cy="6400800"/>
          </a:xfrm>
          <a:prstGeom prst="rect">
            <a:avLst/>
          </a:prstGeom>
          <a:noFill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Pump Bodies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981200"/>
            <a:ext cx="7010400" cy="4495800"/>
          </a:xfrm>
        </p:spPr>
        <p:txBody>
          <a:bodyPr/>
          <a:lstStyle/>
          <a:p>
            <a:r>
              <a:rPr lang="en-US" sz="2400"/>
              <a:t>In-line</a:t>
            </a:r>
          </a:p>
          <a:p>
            <a:r>
              <a:rPr lang="en-US" sz="2400"/>
              <a:t>Close-coupled, in-line</a:t>
            </a:r>
          </a:p>
          <a:p>
            <a:r>
              <a:rPr lang="en-US" sz="2400"/>
              <a:t>End suction, close-coupled, foot-mounted</a:t>
            </a:r>
          </a:p>
          <a:p>
            <a:r>
              <a:rPr lang="en-US" sz="2400"/>
              <a:t>End suction, base-mounted</a:t>
            </a:r>
          </a:p>
          <a:p>
            <a:r>
              <a:rPr lang="en-US" sz="2400"/>
              <a:t>Double suction, vertical split case, base-mounted</a:t>
            </a:r>
          </a:p>
          <a:p>
            <a:r>
              <a:rPr lang="en-US" sz="2400"/>
              <a:t>Double suction, horizontal split case, base-mounted</a:t>
            </a:r>
          </a:p>
          <a:p>
            <a:r>
              <a:rPr lang="en-US" sz="2400"/>
              <a:t>Vertical, multi-stage</a:t>
            </a:r>
          </a:p>
          <a:p>
            <a:r>
              <a:rPr lang="en-US" sz="2400"/>
              <a:t>Vertical, turbine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In-line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Hydronic heating and cooling</a:t>
            </a:r>
          </a:p>
          <a:p>
            <a:r>
              <a:rPr lang="en-US"/>
              <a:t>Hot water recirculation</a:t>
            </a:r>
          </a:p>
          <a:p>
            <a:r>
              <a:rPr lang="en-US"/>
              <a:t>Heat recovery</a:t>
            </a:r>
          </a:p>
          <a:p>
            <a:r>
              <a:rPr lang="en-US"/>
              <a:t>Solar thermal heating</a:t>
            </a:r>
          </a:p>
          <a:p>
            <a:r>
              <a:rPr lang="en-US"/>
              <a:t>Heat pumps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~AUT00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5113" y="152400"/>
            <a:ext cx="6011862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~AUT00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96850"/>
            <a:ext cx="6629400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39938" name="Picture 2" descr="~AUT00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6550" y="304800"/>
            <a:ext cx="5775325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~AUT00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8138" y="152400"/>
            <a:ext cx="58674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~AUT00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9713" y="152400"/>
            <a:ext cx="6062662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~AUT00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815975"/>
            <a:ext cx="8763000" cy="526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~AUT00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5088" y="76200"/>
            <a:ext cx="6405562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~AUT00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81000"/>
            <a:ext cx="8686800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~AUT00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76200"/>
            <a:ext cx="6858000" cy="634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Close coupled, In-line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Water supply and </a:t>
            </a:r>
            <a:r>
              <a:rPr lang="en-US" dirty="0" smtClean="0"/>
              <a:t>boosting</a:t>
            </a:r>
          </a:p>
          <a:p>
            <a:endParaRPr lang="en-US" dirty="0"/>
          </a:p>
          <a:p>
            <a:r>
              <a:rPr lang="en-US" dirty="0"/>
              <a:t>Heating, air conditioning and condenser water </a:t>
            </a:r>
            <a:r>
              <a:rPr lang="en-US" dirty="0" smtClean="0"/>
              <a:t>systems</a:t>
            </a:r>
          </a:p>
          <a:p>
            <a:endParaRPr lang="en-US" dirty="0"/>
          </a:p>
          <a:p>
            <a:r>
              <a:rPr lang="en-US" dirty="0"/>
              <a:t>Liquid transfer and general service in commercial, industrial and agricultural applications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46082" name="Picture 2" descr="~AUT00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28600"/>
            <a:ext cx="59880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172034" name="Picture 2" descr="~AUT00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9900" y="152400"/>
            <a:ext cx="560705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Closed Loop Systems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Fig 2-27</a:t>
            </a:r>
          </a:p>
          <a:p>
            <a:pPr>
              <a:lnSpc>
                <a:spcPct val="90000"/>
              </a:lnSpc>
            </a:pPr>
            <a:endParaRPr lang="en-US" sz="2400" b="1" i="1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What is the pressure at gauge 1?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60ft x .433 psi/ft = 25.98 psi  or 26 psi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What is the pressure at gauge 2?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See how it is the same?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This is known as </a:t>
            </a:r>
            <a:r>
              <a:rPr lang="en-US" sz="2400" b="1" i="1" dirty="0" smtClean="0"/>
              <a:t>Static Head Negation</a:t>
            </a: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5" name="Picture 2" descr="~AUT00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0"/>
            <a:ext cx="2733261" cy="299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uiExpand="1" build="p" autoUpdateAnimBg="0"/>
      <p:bldP spid="76803" grpId="1" uiExpand="1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219138" name="Picture 2" descr="~AUT00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57200"/>
            <a:ext cx="8686800" cy="564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End Suction, Close Coupled, Foot Mount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Cooling </a:t>
            </a:r>
            <a:r>
              <a:rPr lang="en-US" dirty="0" smtClean="0"/>
              <a:t>Towers</a:t>
            </a:r>
          </a:p>
          <a:p>
            <a:endParaRPr lang="en-US" dirty="0"/>
          </a:p>
          <a:p>
            <a:r>
              <a:rPr lang="en-US" dirty="0" smtClean="0"/>
              <a:t>HVAC</a:t>
            </a:r>
          </a:p>
          <a:p>
            <a:endParaRPr lang="en-US" dirty="0"/>
          </a:p>
          <a:p>
            <a:r>
              <a:rPr lang="en-US" dirty="0"/>
              <a:t>General Purpose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~AUT00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609600"/>
            <a:ext cx="7543800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 descr="~AUT00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609600"/>
            <a:ext cx="7848600" cy="524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~AUT00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15950"/>
            <a:ext cx="8839200" cy="581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~AUT00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25438"/>
            <a:ext cx="8686800" cy="619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End Suction, Base Mounted</a:t>
            </a:r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Heating Systems</a:t>
            </a:r>
          </a:p>
          <a:p>
            <a:r>
              <a:rPr lang="en-US"/>
              <a:t>Chilled Water</a:t>
            </a:r>
          </a:p>
          <a:p>
            <a:r>
              <a:rPr lang="en-US"/>
              <a:t>Cooling Tower</a:t>
            </a:r>
          </a:p>
          <a:p>
            <a:r>
              <a:rPr lang="en-US"/>
              <a:t>Industrial</a:t>
            </a:r>
          </a:p>
          <a:p>
            <a:r>
              <a:rPr lang="en-US"/>
              <a:t>General Purpose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~AUT00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8613"/>
            <a:ext cx="9144000" cy="618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Closed Loop Systems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In the closed system, the total of the changes in pressure on the pump gauges is equal to the additional head developed under flow conditions due to </a:t>
            </a:r>
            <a:r>
              <a:rPr lang="en-US" sz="2400" b="1" u="sng" dirty="0"/>
              <a:t>friction losses </a:t>
            </a:r>
            <a:r>
              <a:rPr lang="en-US" sz="2400" dirty="0"/>
              <a:t>within the </a:t>
            </a:r>
            <a:r>
              <a:rPr lang="en-US" sz="2400" dirty="0" smtClean="0"/>
              <a:t>system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In a closed system </a:t>
            </a:r>
            <a:r>
              <a:rPr lang="en-US" sz="2400" b="1" i="1" dirty="0"/>
              <a:t>Delta P </a:t>
            </a:r>
            <a:r>
              <a:rPr lang="en-US" sz="2400" dirty="0"/>
              <a:t>represents the increase in head generated by the pump in order to overcome the resistance (or pressure drop) throughout the entire system due to friction </a:t>
            </a:r>
            <a:r>
              <a:rPr lang="en-US" sz="2400" dirty="0" smtClean="0"/>
              <a:t>loss</a:t>
            </a:r>
            <a:endParaRPr lang="en-US" sz="2400" dirty="0"/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Learning Objectives Completed</a:t>
            </a:r>
          </a:p>
          <a:p>
            <a:pPr lvl="1"/>
            <a:r>
              <a:rPr lang="en-US" sz="2000" dirty="0" smtClean="0"/>
              <a:t>Explain 6 different styles and applications of centrifugal pumps IPT Pumps Fig 2-29</a:t>
            </a:r>
          </a:p>
          <a:p>
            <a:pPr lvl="1"/>
            <a:endParaRPr lang="en-US" sz="4000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dirty="0" smtClean="0"/>
              <a:t>Quick review </a:t>
            </a:r>
            <a:r>
              <a:rPr lang="en-US" b="1" i="1" dirty="0" smtClean="0"/>
              <a:t>Centrifugal Style and Applications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b="1" i="1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Theory</a:t>
            </a:r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endParaRPr lang="en-US" b="1" i="1" dirty="0" smtClean="0"/>
          </a:p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b="1" i="1" dirty="0" smtClean="0"/>
              <a:t>Vocabulary</a:t>
            </a:r>
          </a:p>
          <a:p>
            <a:endParaRPr lang="en-US" dirty="0" smtClean="0"/>
          </a:p>
          <a:p>
            <a:pPr lvl="2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Centrifugal Styles and Applications</a:t>
            </a:r>
            <a:endParaRPr lang="en-US" dirty="0"/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657600" y="4800600"/>
            <a:ext cx="486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hlinkClick r:id="rId3"/>
            </a:endParaRP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PUMP COMPONENTS</a:t>
            </a:r>
            <a:endParaRPr lang="en-US"/>
          </a:p>
        </p:txBody>
      </p:sp>
      <p:pic>
        <p:nvPicPr>
          <p:cNvPr id="203779" name="Picture 3" descr="15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828800"/>
            <a:ext cx="7924800" cy="3897313"/>
          </a:xfrm>
          <a:prstGeom prst="rect">
            <a:avLst/>
          </a:prstGeom>
          <a:noFill/>
        </p:spPr>
      </p:pic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/>
              <a:t>‘TRUE’ Back Pull-out Design</a:t>
            </a:r>
            <a:endParaRPr lang="en-US"/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1676400"/>
            <a:ext cx="8458200" cy="3124200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Monotype Sorts" pitchFamily="2" charset="2"/>
              <a:buChar char="4"/>
            </a:pPr>
            <a:r>
              <a:rPr lang="en-US" sz="2500" dirty="0"/>
              <a:t> </a:t>
            </a:r>
            <a:r>
              <a:rPr lang="en-US" sz="2500" b="1" dirty="0"/>
              <a:t>Remove back of pump without disturbing:</a:t>
            </a:r>
          </a:p>
          <a:p>
            <a:pPr lvl="1">
              <a:buClr>
                <a:srgbClr val="000099"/>
              </a:buClr>
              <a:buFont typeface="Monotype Sorts" pitchFamily="2" charset="2"/>
              <a:buChar char="V"/>
            </a:pPr>
            <a:r>
              <a:rPr lang="en-US" sz="2600" b="1" dirty="0"/>
              <a:t> system piping</a:t>
            </a:r>
          </a:p>
          <a:p>
            <a:pPr lvl="1">
              <a:buClr>
                <a:srgbClr val="000099"/>
              </a:buClr>
              <a:buFont typeface="Monotype Sorts" pitchFamily="2" charset="2"/>
              <a:buChar char="V"/>
            </a:pPr>
            <a:r>
              <a:rPr lang="en-US" sz="2600" b="1" dirty="0"/>
              <a:t> motor </a:t>
            </a:r>
            <a:r>
              <a:rPr lang="en-US" sz="2600" b="1" dirty="0" smtClean="0"/>
              <a:t>alignment</a:t>
            </a:r>
          </a:p>
          <a:p>
            <a:pPr lvl="1">
              <a:buClr>
                <a:srgbClr val="000099"/>
              </a:buClr>
              <a:buFont typeface="Monotype Sorts" pitchFamily="2" charset="2"/>
              <a:buChar char="V"/>
            </a:pPr>
            <a:endParaRPr lang="en-US" sz="2600" b="1" dirty="0"/>
          </a:p>
          <a:p>
            <a:pPr>
              <a:buClr>
                <a:srgbClr val="FF0000"/>
              </a:buClr>
              <a:buFont typeface="Monotype Sorts" pitchFamily="2" charset="2"/>
              <a:buChar char="4"/>
            </a:pPr>
            <a:r>
              <a:rPr lang="en-US" sz="2500" dirty="0"/>
              <a:t> </a:t>
            </a:r>
            <a:r>
              <a:rPr lang="en-US" sz="2500" b="1" dirty="0"/>
              <a:t>Reduced </a:t>
            </a:r>
            <a:r>
              <a:rPr lang="en-US" sz="2500" b="1" dirty="0" smtClean="0"/>
              <a:t>downtime</a:t>
            </a:r>
          </a:p>
          <a:p>
            <a:pPr>
              <a:buClr>
                <a:srgbClr val="FF0000"/>
              </a:buClr>
              <a:buFont typeface="Monotype Sorts" pitchFamily="2" charset="2"/>
              <a:buChar char="4"/>
            </a:pPr>
            <a:endParaRPr lang="en-US" sz="2500" b="1" dirty="0"/>
          </a:p>
          <a:p>
            <a:pPr>
              <a:buClr>
                <a:srgbClr val="FF0000"/>
              </a:buClr>
              <a:buFont typeface="Monotype Sorts" pitchFamily="2" charset="2"/>
              <a:buChar char="4"/>
            </a:pPr>
            <a:r>
              <a:rPr lang="en-US" sz="2500" b="1" dirty="0"/>
              <a:t> Lower cost</a:t>
            </a:r>
            <a:endParaRPr lang="en-US" dirty="0"/>
          </a:p>
        </p:txBody>
      </p:sp>
      <p:pic>
        <p:nvPicPr>
          <p:cNvPr id="205828" name="Picture 4" descr="PULL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95800" y="3276600"/>
            <a:ext cx="4267200" cy="3028950"/>
          </a:xfrm>
        </p:spPr>
      </p:pic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SELF FLUSHING SEAL</a:t>
            </a:r>
            <a:endParaRPr lang="en-US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906963" y="1981200"/>
            <a:ext cx="3779837" cy="2743200"/>
          </a:xfrm>
        </p:spPr>
        <p:txBody>
          <a:bodyPr/>
          <a:lstStyle/>
          <a:p>
            <a:pPr>
              <a:buClr>
                <a:srgbClr val="FF0000"/>
              </a:buClr>
              <a:buFont typeface="Monotype Sorts" pitchFamily="2" charset="2"/>
              <a:buNone/>
            </a:pPr>
            <a:r>
              <a:rPr lang="en-US" b="1"/>
              <a:t>Provides Maximum:</a:t>
            </a:r>
          </a:p>
          <a:p>
            <a:pPr>
              <a:buClr>
                <a:srgbClr val="FF0000"/>
              </a:buClr>
              <a:buFont typeface="Monotype Sorts" pitchFamily="2" charset="2"/>
              <a:buChar char="4"/>
            </a:pPr>
            <a:r>
              <a:rPr lang="en-US" b="1"/>
              <a:t>Internal seal face lubrication</a:t>
            </a:r>
          </a:p>
          <a:p>
            <a:pPr>
              <a:buClr>
                <a:srgbClr val="FF0000"/>
              </a:buClr>
              <a:buFont typeface="Monotype Sorts" pitchFamily="2" charset="2"/>
              <a:buChar char="4"/>
            </a:pPr>
            <a:r>
              <a:rPr lang="en-US" b="1"/>
              <a:t>Heat dissipation</a:t>
            </a:r>
          </a:p>
          <a:p>
            <a:pPr>
              <a:buClr>
                <a:srgbClr val="FF0000"/>
              </a:buClr>
              <a:buFont typeface="Monotype Sorts" pitchFamily="2" charset="2"/>
              <a:buChar char="4"/>
            </a:pPr>
            <a:r>
              <a:rPr lang="en-US" b="1"/>
              <a:t>Debris removal</a:t>
            </a:r>
            <a:endParaRPr lang="en-US" sz="2400" b="1"/>
          </a:p>
        </p:txBody>
      </p:sp>
      <p:pic>
        <p:nvPicPr>
          <p:cNvPr id="206852" name="Picture 4" descr="SEAL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76400" y="2108200"/>
            <a:ext cx="2805113" cy="3149600"/>
          </a:xfrm>
        </p:spPr>
      </p:pic>
      <p:sp>
        <p:nvSpPr>
          <p:cNvPr id="206853" name="Text Box 5"/>
          <p:cNvSpPr txBox="1">
            <a:spLocks noChangeArrowheads="1"/>
          </p:cNvSpPr>
          <p:nvPr/>
        </p:nvSpPr>
        <p:spPr bwMode="auto">
          <a:xfrm>
            <a:off x="609600" y="5257800"/>
            <a:ext cx="8077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000099"/>
              </a:buClr>
              <a:buFont typeface="Monotype Sorts" pitchFamily="2" charset="2"/>
              <a:buChar char="W"/>
            </a:pPr>
            <a:r>
              <a:rPr lang="en-US" sz="2400" b="1"/>
              <a:t> </a:t>
            </a:r>
            <a:r>
              <a:rPr lang="en-US" sz="3200" b="1"/>
              <a:t>Passes 2 to 3 times more fluid over the</a:t>
            </a:r>
          </a:p>
          <a:p>
            <a:pPr>
              <a:buClr>
                <a:srgbClr val="000099"/>
              </a:buClr>
              <a:buFont typeface="Monotype Sorts" pitchFamily="2" charset="2"/>
              <a:buNone/>
            </a:pPr>
            <a:r>
              <a:rPr lang="en-US" sz="3200" b="1"/>
              <a:t>  seal face than externally flushed seal</a:t>
            </a:r>
            <a:endParaRPr lang="en-US" sz="2400">
              <a:latin typeface="Times New Roman" charset="0"/>
            </a:endParaRPr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FOOT MOUNTED VOLUTE</a:t>
            </a:r>
            <a:endParaRPr lang="en-US"/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2743200"/>
            <a:ext cx="4495800" cy="1981200"/>
          </a:xfrm>
        </p:spPr>
        <p:txBody>
          <a:bodyPr/>
          <a:lstStyle/>
          <a:p>
            <a:pPr>
              <a:buClr>
                <a:srgbClr val="FF0000"/>
              </a:buClr>
              <a:buFont typeface="Monotype Sorts" pitchFamily="2" charset="2"/>
              <a:buChar char="4"/>
            </a:pPr>
            <a:r>
              <a:rPr lang="en-US"/>
              <a:t> integrally cast foot</a:t>
            </a:r>
          </a:p>
          <a:p>
            <a:pPr>
              <a:buClr>
                <a:srgbClr val="FF0000"/>
              </a:buClr>
              <a:buFont typeface="Monotype Sorts" pitchFamily="2" charset="2"/>
              <a:buChar char="4"/>
            </a:pPr>
            <a:r>
              <a:rPr lang="en-US"/>
              <a:t> maintains alignment</a:t>
            </a:r>
          </a:p>
          <a:p>
            <a:pPr>
              <a:buClr>
                <a:srgbClr val="FF0000"/>
              </a:buClr>
              <a:buFont typeface="Monotype Sorts" pitchFamily="2" charset="2"/>
              <a:buChar char="4"/>
            </a:pPr>
            <a:r>
              <a:rPr lang="en-US"/>
              <a:t> eliminates deflection</a:t>
            </a:r>
            <a:endParaRPr lang="en-US" sz="2400"/>
          </a:p>
        </p:txBody>
      </p:sp>
      <p:pic>
        <p:nvPicPr>
          <p:cNvPr id="207876" name="Picture 4" descr="FOOT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1828800"/>
            <a:ext cx="3810000" cy="3859213"/>
          </a:xfrm>
        </p:spPr>
      </p:pic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/>
              <a:t>ANSI/OSHA Coupling Guard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334000" y="2209800"/>
            <a:ext cx="3810000" cy="3429000"/>
          </a:xfrm>
        </p:spPr>
        <p:txBody>
          <a:bodyPr/>
          <a:lstStyle/>
          <a:p>
            <a:pPr>
              <a:buClr>
                <a:srgbClr val="FF0000"/>
              </a:buClr>
              <a:buFont typeface="Monotype Sorts" pitchFamily="2" charset="2"/>
              <a:buChar char="4"/>
            </a:pPr>
            <a:r>
              <a:rPr lang="en-US" sz="2400" b="1"/>
              <a:t>Standard on 1510</a:t>
            </a:r>
          </a:p>
          <a:p>
            <a:pPr>
              <a:buClr>
                <a:srgbClr val="FF0000"/>
              </a:buClr>
              <a:buFont typeface="Monotype Sorts" pitchFamily="2" charset="2"/>
              <a:buChar char="4"/>
            </a:pPr>
            <a:endParaRPr lang="en-US" sz="2400" b="1"/>
          </a:p>
          <a:p>
            <a:pPr>
              <a:buClr>
                <a:srgbClr val="FF0000"/>
              </a:buClr>
              <a:buFont typeface="Monotype Sorts" pitchFamily="2" charset="2"/>
              <a:buChar char="4"/>
            </a:pPr>
            <a:r>
              <a:rPr lang="en-US" sz="2400" b="1"/>
              <a:t>Highest level of safety</a:t>
            </a:r>
          </a:p>
          <a:p>
            <a:pPr>
              <a:buClr>
                <a:srgbClr val="FF0000"/>
              </a:buClr>
              <a:buFont typeface="Monotype Sorts" pitchFamily="2" charset="2"/>
              <a:buChar char="4"/>
            </a:pPr>
            <a:endParaRPr lang="en-US" sz="2400" b="1"/>
          </a:p>
          <a:p>
            <a:pPr>
              <a:buClr>
                <a:srgbClr val="FF0000"/>
              </a:buClr>
              <a:buFont typeface="Monotype Sorts" pitchFamily="2" charset="2"/>
              <a:buChar char="4"/>
            </a:pPr>
            <a:r>
              <a:rPr lang="en-US" sz="2400" b="1"/>
              <a:t>Reduces potential for liability</a:t>
            </a:r>
            <a:r>
              <a:rPr lang="en-US" sz="2400"/>
              <a:t> </a:t>
            </a:r>
          </a:p>
        </p:txBody>
      </p:sp>
      <p:pic>
        <p:nvPicPr>
          <p:cNvPr id="208900" name="Picture 4" descr="OSHA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/>
          <a:srcRect t="4044"/>
          <a:stretch>
            <a:fillRect/>
          </a:stretch>
        </p:blipFill>
        <p:spPr>
          <a:xfrm>
            <a:off x="685800" y="2286000"/>
            <a:ext cx="4495800" cy="2801938"/>
          </a:xfrm>
        </p:spPr>
      </p:pic>
      <p:pic>
        <p:nvPicPr>
          <p:cNvPr id="5" name="Picture 4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1510DETL"/>
          <p:cNvPicPr>
            <a:picLocks noChangeAspect="1" noChangeArrowheads="1"/>
          </p:cNvPicPr>
          <p:nvPr/>
        </p:nvPicPr>
        <p:blipFill>
          <a:blip r:embed="rId2" cstate="print"/>
          <a:srcRect l="2174" r="9421"/>
          <a:stretch>
            <a:fillRect/>
          </a:stretch>
        </p:blipFill>
        <p:spPr bwMode="auto">
          <a:xfrm>
            <a:off x="381000" y="1600200"/>
            <a:ext cx="4724400" cy="3514725"/>
          </a:xfrm>
          <a:prstGeom prst="rect">
            <a:avLst/>
          </a:prstGeom>
          <a:noFill/>
        </p:spPr>
      </p:pic>
      <p:sp>
        <p:nvSpPr>
          <p:cNvPr id="209923" name="Text Box 3"/>
          <p:cNvSpPr txBox="1">
            <a:spLocks noChangeArrowheads="1"/>
          </p:cNvSpPr>
          <p:nvPr/>
        </p:nvSpPr>
        <p:spPr bwMode="auto">
          <a:xfrm>
            <a:off x="1600200" y="457200"/>
            <a:ext cx="75438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000" b="1"/>
              <a:t>SHORT SHAFT</a:t>
            </a:r>
            <a:r>
              <a:rPr lang="en-US" sz="4800" b="1"/>
              <a:t> </a:t>
            </a:r>
            <a:r>
              <a:rPr lang="en-US" sz="4000" b="1"/>
              <a:t>OVERHANG</a:t>
            </a:r>
            <a:endParaRPr lang="en-US" sz="4000">
              <a:latin typeface="Times New Roman" charset="0"/>
            </a:endParaRPr>
          </a:p>
        </p:txBody>
      </p:sp>
      <p:sp>
        <p:nvSpPr>
          <p:cNvPr id="209924" name="Text Box 4"/>
          <p:cNvSpPr txBox="1">
            <a:spLocks noChangeArrowheads="1"/>
          </p:cNvSpPr>
          <p:nvPr/>
        </p:nvSpPr>
        <p:spPr bwMode="auto">
          <a:xfrm>
            <a:off x="5181600" y="1752600"/>
            <a:ext cx="3883025" cy="325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  <a:buFont typeface="Monotype Sorts" pitchFamily="2" charset="2"/>
              <a:buNone/>
            </a:pPr>
            <a:r>
              <a:rPr lang="en-US" sz="3200" b="1"/>
              <a:t>Promotes reduced:</a:t>
            </a:r>
            <a:endParaRPr lang="en-US" sz="2400" b="1"/>
          </a:p>
          <a:p>
            <a:pPr>
              <a:buClr>
                <a:srgbClr val="FF0000"/>
              </a:buClr>
              <a:buFont typeface="Monotype Sorts" pitchFamily="2" charset="2"/>
              <a:buNone/>
            </a:pPr>
            <a:endParaRPr lang="en-US" sz="3200" b="1"/>
          </a:p>
          <a:p>
            <a:pPr>
              <a:buClr>
                <a:srgbClr val="FF0000"/>
              </a:buClr>
              <a:buFont typeface="Monotype Sorts" pitchFamily="2" charset="2"/>
              <a:buChar char="4"/>
            </a:pPr>
            <a:r>
              <a:rPr lang="en-US" sz="3200" b="1"/>
              <a:t> shaft deflection</a:t>
            </a:r>
          </a:p>
          <a:p>
            <a:pPr>
              <a:buClr>
                <a:srgbClr val="FF0000"/>
              </a:buClr>
              <a:buFont typeface="Monotype Sorts" pitchFamily="2" charset="2"/>
              <a:buChar char="4"/>
            </a:pPr>
            <a:r>
              <a:rPr lang="en-US" sz="3200" b="1"/>
              <a:t> bearing wear</a:t>
            </a:r>
          </a:p>
          <a:p>
            <a:pPr>
              <a:buClr>
                <a:srgbClr val="FF0000"/>
              </a:buClr>
              <a:buFont typeface="Monotype Sorts" pitchFamily="2" charset="2"/>
              <a:buChar char="4"/>
            </a:pPr>
            <a:r>
              <a:rPr lang="en-US" sz="3200" b="1"/>
              <a:t> seal wear</a:t>
            </a:r>
            <a:endParaRPr lang="en-US" sz="2400">
              <a:latin typeface="Times New Roman" charset="0"/>
            </a:endParaRPr>
          </a:p>
          <a:p>
            <a:pPr>
              <a:buClr>
                <a:srgbClr val="FF0000"/>
              </a:buClr>
              <a:buFont typeface="Monotype Sorts" pitchFamily="2" charset="2"/>
              <a:buChar char="4"/>
            </a:pPr>
            <a:endParaRPr lang="en-US" sz="2400">
              <a:latin typeface="Times New Roman" charset="0"/>
            </a:endParaRPr>
          </a:p>
          <a:p>
            <a:pPr>
              <a:buClr>
                <a:srgbClr val="FF0000"/>
              </a:buClr>
              <a:buFont typeface="Monotype Sorts" pitchFamily="2" charset="2"/>
              <a:buChar char="4"/>
            </a:pPr>
            <a:endParaRPr lang="en-US" sz="2400">
              <a:latin typeface="Times New Roman" charset="0"/>
            </a:endParaRPr>
          </a:p>
        </p:txBody>
      </p:sp>
      <p:sp>
        <p:nvSpPr>
          <p:cNvPr id="209925" name="Text Box 5"/>
          <p:cNvSpPr txBox="1">
            <a:spLocks noChangeArrowheads="1"/>
          </p:cNvSpPr>
          <p:nvPr/>
        </p:nvSpPr>
        <p:spPr bwMode="auto">
          <a:xfrm>
            <a:off x="1965325" y="5349875"/>
            <a:ext cx="63293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rgbClr val="000099"/>
              </a:buClr>
              <a:buFont typeface="Monotype Sorts" pitchFamily="2" charset="2"/>
              <a:buChar char="V"/>
            </a:pPr>
            <a:r>
              <a:rPr lang="en-US" sz="3200" b="1"/>
              <a:t> Casing wear ring not required</a:t>
            </a:r>
          </a:p>
        </p:txBody>
      </p:sp>
      <p:pic>
        <p:nvPicPr>
          <p:cNvPr id="6" name="Picture 5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175106" name="Picture 2" descr="~AUT00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92088"/>
            <a:ext cx="8686800" cy="646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39938" name="Picture 2" descr="~AUT00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6550" y="304800"/>
            <a:ext cx="5775325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Double Suction, Vertical Split Case, Base Mounted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Hydronic Heating and Cooling </a:t>
            </a:r>
            <a:r>
              <a:rPr lang="en-US" dirty="0" smtClean="0"/>
              <a:t>Systems</a:t>
            </a:r>
          </a:p>
          <a:p>
            <a:endParaRPr lang="en-US" dirty="0"/>
          </a:p>
          <a:p>
            <a:r>
              <a:rPr lang="en-US" dirty="0"/>
              <a:t>Condenser </a:t>
            </a:r>
            <a:r>
              <a:rPr lang="en-US" dirty="0" smtClean="0"/>
              <a:t>Water</a:t>
            </a:r>
          </a:p>
          <a:p>
            <a:endParaRPr lang="en-US" dirty="0"/>
          </a:p>
          <a:p>
            <a:r>
              <a:rPr lang="en-US" dirty="0"/>
              <a:t>Cooling </a:t>
            </a:r>
            <a:r>
              <a:rPr lang="en-US" dirty="0" smtClean="0"/>
              <a:t>Towers</a:t>
            </a:r>
          </a:p>
          <a:p>
            <a:endParaRPr lang="en-US" dirty="0"/>
          </a:p>
          <a:p>
            <a:r>
              <a:rPr lang="en-US" dirty="0" smtClean="0"/>
              <a:t>Refrigeration</a:t>
            </a:r>
          </a:p>
          <a:p>
            <a:endParaRPr lang="en-US" dirty="0"/>
          </a:p>
          <a:p>
            <a:r>
              <a:rPr lang="en-US" dirty="0"/>
              <a:t>General Service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~AUT00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4138"/>
            <a:ext cx="9144000" cy="668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~AUT00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92125"/>
            <a:ext cx="8686800" cy="586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168962" name="Picture 2" descr="~AUT00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77800"/>
            <a:ext cx="8534400" cy="649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173058" name="Picture 2" descr="~AUT00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9700" y="185738"/>
            <a:ext cx="6321425" cy="647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Double Suction, Horizontal Split Case, Base Mounted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Hydronic </a:t>
            </a:r>
            <a:r>
              <a:rPr lang="en-US" dirty="0"/>
              <a:t>Heating and Cooling </a:t>
            </a:r>
            <a:r>
              <a:rPr lang="en-US" dirty="0" smtClean="0"/>
              <a:t>Systems</a:t>
            </a:r>
          </a:p>
          <a:p>
            <a:endParaRPr lang="en-US" dirty="0"/>
          </a:p>
          <a:p>
            <a:r>
              <a:rPr lang="en-US" dirty="0"/>
              <a:t>General </a:t>
            </a:r>
            <a:r>
              <a:rPr lang="en-US" dirty="0" smtClean="0"/>
              <a:t>Service</a:t>
            </a:r>
          </a:p>
          <a:p>
            <a:endParaRPr lang="en-US" dirty="0"/>
          </a:p>
          <a:p>
            <a:r>
              <a:rPr lang="en-US" dirty="0" smtClean="0"/>
              <a:t>Industrial</a:t>
            </a:r>
          </a:p>
          <a:p>
            <a:endParaRPr lang="en-US" dirty="0"/>
          </a:p>
          <a:p>
            <a:r>
              <a:rPr lang="en-US" dirty="0"/>
              <a:t>Fire Pumps</a:t>
            </a:r>
          </a:p>
        </p:txBody>
      </p:sp>
      <p:pic>
        <p:nvPicPr>
          <p:cNvPr id="4" name="Picture 3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6" name="Picture 4" descr="~AUT00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20675"/>
            <a:ext cx="8839200" cy="620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  <p:pic>
        <p:nvPicPr>
          <p:cNvPr id="182274" name="Picture 2" descr="~AUT00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73038"/>
            <a:ext cx="6705600" cy="649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~AUT00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"/>
            <a:ext cx="8229600" cy="654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~AUT0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74650"/>
            <a:ext cx="8686800" cy="609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Users\John\Documents\BLACKBERRY-08F0\HVACR New Curriculum Concentrated Pilot Program Meeting\Trips for the UA\UA Week in Ann Arbor\Materials to use in the class\ITP Course 329 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6162964"/>
            <a:ext cx="3810000" cy="6950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5264</TotalTime>
  <Words>1245</Words>
  <Application>Microsoft Macintosh PowerPoint</Application>
  <PresentationFormat>On-screen Show (4:3)</PresentationFormat>
  <Paragraphs>325</Paragraphs>
  <Slides>132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132</vt:i4>
      </vt:variant>
    </vt:vector>
  </HeadingPairs>
  <TitlesOfParts>
    <vt:vector size="142" baseType="lpstr">
      <vt:lpstr>Calibri</vt:lpstr>
      <vt:lpstr>Lucida Sans Unicode</vt:lpstr>
      <vt:lpstr>Monotype Sorts</vt:lpstr>
      <vt:lpstr>Times New Roman</vt:lpstr>
      <vt:lpstr>Verdana</vt:lpstr>
      <vt:lpstr>Wingdings</vt:lpstr>
      <vt:lpstr>Wingdings 2</vt:lpstr>
      <vt:lpstr>Wingdings 3</vt:lpstr>
      <vt:lpstr>Arial</vt:lpstr>
      <vt:lpstr>Concourse</vt:lpstr>
      <vt:lpstr>Types of Pumps</vt:lpstr>
      <vt:lpstr>PowerPoint Presentation</vt:lpstr>
      <vt:lpstr>PowerPoint Presentation</vt:lpstr>
      <vt:lpstr>Closed Loop Systems</vt:lpstr>
      <vt:lpstr>PowerPoint Presentation</vt:lpstr>
      <vt:lpstr>PowerPoint Presentation</vt:lpstr>
      <vt:lpstr>Closed Loop Systems</vt:lpstr>
      <vt:lpstr>Closed Loop Systems</vt:lpstr>
      <vt:lpstr>PowerPoint Presentation</vt:lpstr>
      <vt:lpstr>PowerPoint Presentation</vt:lpstr>
      <vt:lpstr>Total Dynamic Head</vt:lpstr>
      <vt:lpstr>Closed Loop Systems</vt:lpstr>
      <vt:lpstr>PowerPoint Presentation</vt:lpstr>
      <vt:lpstr>Pump Curves</vt:lpstr>
      <vt:lpstr>PowerPoint Presentation</vt:lpstr>
      <vt:lpstr>Centrifugal Pump Curves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Changing Performance of a Centrifugal Pump</vt:lpstr>
      <vt:lpstr>PowerPoint Presentation</vt:lpstr>
      <vt:lpstr>PowerPoint Presentation</vt:lpstr>
      <vt:lpstr>Pumping Performance Options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Pumping Performance Options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Pump Curve</vt:lpstr>
      <vt:lpstr>PowerPoint Presentation</vt:lpstr>
      <vt:lpstr>Materials Used In Pump Construction for HVAC and General Pumping</vt:lpstr>
      <vt:lpstr>PowerPoint Presentation</vt:lpstr>
      <vt:lpstr>Pump Prime Movers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Pump Bodies</vt:lpstr>
      <vt:lpstr>PowerPoint Presentation</vt:lpstr>
      <vt:lpstr>In-line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Close coupled, In-line</vt:lpstr>
      <vt:lpstr>PowerPoint Presentation</vt:lpstr>
      <vt:lpstr>PowerPoint Presentation</vt:lpstr>
      <vt:lpstr>PowerPoint Presentation</vt:lpstr>
      <vt:lpstr>PowerPoint Presentation</vt:lpstr>
      <vt:lpstr>End Suction, Close Coupled, Foot Mount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 Suction, Base Mounted</vt:lpstr>
      <vt:lpstr>PowerPoint Presentation</vt:lpstr>
      <vt:lpstr>Centrifugal Styles and Applications</vt:lpstr>
      <vt:lpstr>PowerPoint Presentation</vt:lpstr>
      <vt:lpstr>PUMP COMPONENTS</vt:lpstr>
      <vt:lpstr>‘TRUE’ Back Pull-out Design</vt:lpstr>
      <vt:lpstr>SELF FLUSHING SEAL</vt:lpstr>
      <vt:lpstr>FOOT MOUNTED VOLUTE</vt:lpstr>
      <vt:lpstr>ANSI/OSHA Coupling Guard</vt:lpstr>
      <vt:lpstr>PowerPoint Presentation</vt:lpstr>
      <vt:lpstr>PowerPoint Presentation</vt:lpstr>
      <vt:lpstr>PowerPoint Presentation</vt:lpstr>
      <vt:lpstr>Double Suction, Vertical Split Case, Base Mounted</vt:lpstr>
      <vt:lpstr>PowerPoint Presentation</vt:lpstr>
      <vt:lpstr>PowerPoint Presentation</vt:lpstr>
      <vt:lpstr>PowerPoint Presentation</vt:lpstr>
      <vt:lpstr>PowerPoint Presentation</vt:lpstr>
      <vt:lpstr>Double Suction, Horizontal Split Case, Base Mounted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Vertical, Multistage</vt:lpstr>
      <vt:lpstr>PowerPoint Presentation</vt:lpstr>
      <vt:lpstr>PowerPoint Presentation</vt:lpstr>
      <vt:lpstr>PowerPoint Presentation</vt:lpstr>
      <vt:lpstr>Vertical, Turbine</vt:lpstr>
      <vt:lpstr>PowerPoint Presentation</vt:lpstr>
      <vt:lpstr>PowerPoint Presentation</vt:lpstr>
      <vt:lpstr>PowerPoint Presentation</vt:lpstr>
      <vt:lpstr>PowerPoint Presentation</vt:lpstr>
      <vt:lpstr>Fixture Pumps</vt:lpstr>
      <vt:lpstr>PowerPoint Presentation</vt:lpstr>
      <vt:lpstr>PowerPoint Presentation</vt:lpstr>
      <vt:lpstr>Pumps Still Out There?</vt:lpstr>
      <vt:lpstr>PowerPoint Presentation</vt:lpstr>
      <vt:lpstr>PowerPoint Presentation</vt:lpstr>
      <vt:lpstr>Turbine Pumps</vt:lpstr>
      <vt:lpstr>PowerPoint Presentation</vt:lpstr>
      <vt:lpstr>PowerPoint Presentation</vt:lpstr>
      <vt:lpstr>PowerPoint Presentation</vt:lpstr>
      <vt:lpstr>Turbine Pumps</vt:lpstr>
      <vt:lpstr>PowerPoint Presentation</vt:lpstr>
      <vt:lpstr>Vacuum Pumps</vt:lpstr>
      <vt:lpstr>PowerPoint Presentation</vt:lpstr>
      <vt:lpstr>Vacuum Pumps</vt:lpstr>
      <vt:lpstr>PowerPoint Presentation</vt:lpstr>
      <vt:lpstr>Hydrostatic Test Pumps</vt:lpstr>
      <vt:lpstr>PowerPoint Presentation</vt:lpstr>
      <vt:lpstr>PowerPoint Presentation</vt:lpstr>
      <vt:lpstr>PowerPoint Presentation</vt:lpstr>
      <vt:lpstr>Hydrostatic Test Pumps</vt:lpstr>
      <vt:lpstr>PowerPoint Presentation</vt:lpstr>
      <vt:lpstr>Checkpoint 2</vt:lpstr>
    </vt:vector>
  </TitlesOfParts>
  <Company>Gateway Country</Company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Pumps</dc:title>
  <dc:creator>Valued Customer</dc:creator>
  <cp:lastModifiedBy>John Hopkins</cp:lastModifiedBy>
  <cp:revision>202</cp:revision>
  <dcterms:created xsi:type="dcterms:W3CDTF">2003-02-23T15:00:51Z</dcterms:created>
  <dcterms:modified xsi:type="dcterms:W3CDTF">2017-08-15T20:36:23Z</dcterms:modified>
</cp:coreProperties>
</file>