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167"/>
  </p:notesMasterIdLst>
  <p:sldIdLst>
    <p:sldId id="336" r:id="rId2"/>
    <p:sldId id="553" r:id="rId3"/>
    <p:sldId id="618" r:id="rId4"/>
    <p:sldId id="619" r:id="rId5"/>
    <p:sldId id="582" r:id="rId6"/>
    <p:sldId id="621" r:id="rId7"/>
    <p:sldId id="593" r:id="rId8"/>
    <p:sldId id="633" r:id="rId9"/>
    <p:sldId id="889" r:id="rId10"/>
    <p:sldId id="631" r:id="rId11"/>
    <p:sldId id="630" r:id="rId12"/>
    <p:sldId id="634" r:id="rId13"/>
    <p:sldId id="877" r:id="rId14"/>
    <p:sldId id="635" r:id="rId15"/>
    <p:sldId id="637" r:id="rId16"/>
    <p:sldId id="638" r:id="rId17"/>
    <p:sldId id="639" r:id="rId18"/>
    <p:sldId id="642" r:id="rId19"/>
    <p:sldId id="640" r:id="rId20"/>
    <p:sldId id="641" r:id="rId21"/>
    <p:sldId id="849" r:id="rId22"/>
    <p:sldId id="850" r:id="rId23"/>
    <p:sldId id="851" r:id="rId24"/>
    <p:sldId id="852" r:id="rId25"/>
    <p:sldId id="853" r:id="rId26"/>
    <p:sldId id="888" r:id="rId27"/>
    <p:sldId id="880" r:id="rId28"/>
    <p:sldId id="881" r:id="rId29"/>
    <p:sldId id="882" r:id="rId30"/>
    <p:sldId id="883" r:id="rId31"/>
    <p:sldId id="884" r:id="rId32"/>
    <p:sldId id="885" r:id="rId33"/>
    <p:sldId id="886" r:id="rId34"/>
    <p:sldId id="887" r:id="rId35"/>
    <p:sldId id="644" r:id="rId36"/>
    <p:sldId id="645" r:id="rId37"/>
    <p:sldId id="646" r:id="rId38"/>
    <p:sldId id="647" r:id="rId39"/>
    <p:sldId id="648" r:id="rId40"/>
    <p:sldId id="649" r:id="rId41"/>
    <p:sldId id="650" r:id="rId42"/>
    <p:sldId id="651" r:id="rId43"/>
    <p:sldId id="784" r:id="rId44"/>
    <p:sldId id="785" r:id="rId45"/>
    <p:sldId id="786" r:id="rId46"/>
    <p:sldId id="787" r:id="rId47"/>
    <p:sldId id="788" r:id="rId48"/>
    <p:sldId id="789" r:id="rId49"/>
    <p:sldId id="790" r:id="rId50"/>
    <p:sldId id="791" r:id="rId51"/>
    <p:sldId id="792" r:id="rId52"/>
    <p:sldId id="793" r:id="rId53"/>
    <p:sldId id="794" r:id="rId54"/>
    <p:sldId id="795" r:id="rId55"/>
    <p:sldId id="796" r:id="rId56"/>
    <p:sldId id="797" r:id="rId57"/>
    <p:sldId id="798" r:id="rId58"/>
    <p:sldId id="799" r:id="rId59"/>
    <p:sldId id="800" r:id="rId60"/>
    <p:sldId id="801" r:id="rId61"/>
    <p:sldId id="802" r:id="rId62"/>
    <p:sldId id="803" r:id="rId63"/>
    <p:sldId id="804" r:id="rId64"/>
    <p:sldId id="805" r:id="rId65"/>
    <p:sldId id="806" r:id="rId66"/>
    <p:sldId id="807" r:id="rId67"/>
    <p:sldId id="808" r:id="rId68"/>
    <p:sldId id="809" r:id="rId69"/>
    <p:sldId id="810" r:id="rId70"/>
    <p:sldId id="811" r:id="rId71"/>
    <p:sldId id="812" r:id="rId72"/>
    <p:sldId id="813" r:id="rId73"/>
    <p:sldId id="814" r:id="rId74"/>
    <p:sldId id="815" r:id="rId75"/>
    <p:sldId id="816" r:id="rId76"/>
    <p:sldId id="817" r:id="rId77"/>
    <p:sldId id="818" r:id="rId78"/>
    <p:sldId id="819" r:id="rId79"/>
    <p:sldId id="820" r:id="rId80"/>
    <p:sldId id="821" r:id="rId81"/>
    <p:sldId id="822" r:id="rId82"/>
    <p:sldId id="823" r:id="rId83"/>
    <p:sldId id="824" r:id="rId84"/>
    <p:sldId id="825" r:id="rId85"/>
    <p:sldId id="826" r:id="rId86"/>
    <p:sldId id="827" r:id="rId87"/>
    <p:sldId id="828" r:id="rId88"/>
    <p:sldId id="829" r:id="rId89"/>
    <p:sldId id="830" r:id="rId90"/>
    <p:sldId id="831" r:id="rId91"/>
    <p:sldId id="832" r:id="rId92"/>
    <p:sldId id="833" r:id="rId93"/>
    <p:sldId id="834" r:id="rId94"/>
    <p:sldId id="835" r:id="rId95"/>
    <p:sldId id="836" r:id="rId96"/>
    <p:sldId id="837" r:id="rId97"/>
    <p:sldId id="838" r:id="rId98"/>
    <p:sldId id="839" r:id="rId99"/>
    <p:sldId id="840" r:id="rId100"/>
    <p:sldId id="841" r:id="rId101"/>
    <p:sldId id="842" r:id="rId102"/>
    <p:sldId id="781" r:id="rId103"/>
    <p:sldId id="844" r:id="rId104"/>
    <p:sldId id="612" r:id="rId105"/>
    <p:sldId id="613" r:id="rId106"/>
    <p:sldId id="726" r:id="rId107"/>
    <p:sldId id="614" r:id="rId108"/>
    <p:sldId id="628" r:id="rId109"/>
    <p:sldId id="890" r:id="rId110"/>
    <p:sldId id="891" r:id="rId111"/>
    <p:sldId id="728" r:id="rId112"/>
    <p:sldId id="892" r:id="rId113"/>
    <p:sldId id="727" r:id="rId114"/>
    <p:sldId id="729" r:id="rId115"/>
    <p:sldId id="730" r:id="rId116"/>
    <p:sldId id="866" r:id="rId117"/>
    <p:sldId id="868" r:id="rId118"/>
    <p:sldId id="895" r:id="rId119"/>
    <p:sldId id="894" r:id="rId120"/>
    <p:sldId id="896" r:id="rId121"/>
    <p:sldId id="867" r:id="rId122"/>
    <p:sldId id="870" r:id="rId123"/>
    <p:sldId id="869" r:id="rId124"/>
    <p:sldId id="864" r:id="rId125"/>
    <p:sldId id="731" r:id="rId126"/>
    <p:sldId id="732" r:id="rId127"/>
    <p:sldId id="733" r:id="rId128"/>
    <p:sldId id="734" r:id="rId129"/>
    <p:sldId id="737" r:id="rId130"/>
    <p:sldId id="738" r:id="rId131"/>
    <p:sldId id="739" r:id="rId132"/>
    <p:sldId id="740" r:id="rId133"/>
    <p:sldId id="741" r:id="rId134"/>
    <p:sldId id="742" r:id="rId135"/>
    <p:sldId id="743" r:id="rId136"/>
    <p:sldId id="744" r:id="rId137"/>
    <p:sldId id="745" r:id="rId138"/>
    <p:sldId id="746" r:id="rId139"/>
    <p:sldId id="747" r:id="rId140"/>
    <p:sldId id="865" r:id="rId141"/>
    <p:sldId id="748" r:id="rId142"/>
    <p:sldId id="749" r:id="rId143"/>
    <p:sldId id="750" r:id="rId144"/>
    <p:sldId id="751" r:id="rId145"/>
    <p:sldId id="752" r:id="rId146"/>
    <p:sldId id="753" r:id="rId147"/>
    <p:sldId id="754" r:id="rId148"/>
    <p:sldId id="755" r:id="rId149"/>
    <p:sldId id="756" r:id="rId150"/>
    <p:sldId id="757" r:id="rId151"/>
    <p:sldId id="758" r:id="rId152"/>
    <p:sldId id="759" r:id="rId153"/>
    <p:sldId id="760" r:id="rId154"/>
    <p:sldId id="761" r:id="rId155"/>
    <p:sldId id="762" r:id="rId156"/>
    <p:sldId id="872" r:id="rId157"/>
    <p:sldId id="873" r:id="rId158"/>
    <p:sldId id="856" r:id="rId159"/>
    <p:sldId id="858" r:id="rId160"/>
    <p:sldId id="859" r:id="rId161"/>
    <p:sldId id="860" r:id="rId162"/>
    <p:sldId id="861" r:id="rId163"/>
    <p:sldId id="862" r:id="rId164"/>
    <p:sldId id="863" r:id="rId165"/>
    <p:sldId id="857" r:id="rId16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65"/>
    <p:restoredTop sz="92432" autoAdjust="0"/>
  </p:normalViewPr>
  <p:slideViewPr>
    <p:cSldViewPr>
      <p:cViewPr varScale="1">
        <p:scale>
          <a:sx n="76" d="100"/>
          <a:sy n="76" d="100"/>
        </p:scale>
        <p:origin x="1328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2790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slide" Target="slides/slide15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60" Type="http://schemas.openxmlformats.org/officeDocument/2006/relationships/slide" Target="slides/slide159.xml"/><Relationship Id="rId161" Type="http://schemas.openxmlformats.org/officeDocument/2006/relationships/slide" Target="slides/slide160.xml"/><Relationship Id="rId162" Type="http://schemas.openxmlformats.org/officeDocument/2006/relationships/slide" Target="slides/slide16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63" Type="http://schemas.openxmlformats.org/officeDocument/2006/relationships/slide" Target="slides/slide162.xml"/><Relationship Id="rId164" Type="http://schemas.openxmlformats.org/officeDocument/2006/relationships/slide" Target="slides/slide163.xml"/><Relationship Id="rId165" Type="http://schemas.openxmlformats.org/officeDocument/2006/relationships/slide" Target="slides/slide164.xml"/><Relationship Id="rId166" Type="http://schemas.openxmlformats.org/officeDocument/2006/relationships/slide" Target="slides/slide165.xml"/><Relationship Id="rId167" Type="http://schemas.openxmlformats.org/officeDocument/2006/relationships/notesMaster" Target="notesMasters/notesMaster1.xml"/><Relationship Id="rId168" Type="http://schemas.openxmlformats.org/officeDocument/2006/relationships/presProps" Target="presProps.xml"/><Relationship Id="rId169" Type="http://schemas.openxmlformats.org/officeDocument/2006/relationships/viewProps" Target="view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70" Type="http://schemas.openxmlformats.org/officeDocument/2006/relationships/theme" Target="theme/theme1.xml"/><Relationship Id="rId171" Type="http://schemas.openxmlformats.org/officeDocument/2006/relationships/tableStyles" Target="tableStyles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Relationship Id="rId2" Type="http://schemas.openxmlformats.org/officeDocument/2006/relationships/image" Target="../media/image7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B6F049-5A24-4BE0-9479-3B8C94ED8858}" type="datetimeFigureOut">
              <a:rPr lang="en-US" smtClean="0"/>
              <a:pPr/>
              <a:t>8/17/17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922EF-F6F1-4264-9A60-B17C7FD088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922EF-F6F1-4264-9A60-B17C7FD088B5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7A1ACC-7890-4E54-B081-1C88EF8E61D5}" type="slidenum">
              <a:rPr lang="en-US"/>
              <a:pPr/>
              <a:t>87</a:t>
            </a:fld>
            <a:endParaRPr lang="en-US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 sz="2400"/>
              <a:t>Shimming values are usually obtained by plotting a graph</a:t>
            </a:r>
          </a:p>
          <a:p>
            <a:endParaRPr lang="en-US" sz="2400"/>
          </a:p>
          <a:p>
            <a:r>
              <a:rPr lang="en-US" sz="2400"/>
              <a:t>Also referred to as the graph alignment method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F2BB60-C994-41BB-949E-9E484445D3FE}" type="slidenum">
              <a:rPr lang="en-US"/>
              <a:pPr/>
              <a:t>88</a:t>
            </a:fld>
            <a:endParaRPr lang="en-US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 sz="2400"/>
              <a:t>Shimming values are usually obtained by plotting a graph</a:t>
            </a:r>
          </a:p>
          <a:p>
            <a:endParaRPr lang="en-US" sz="2400"/>
          </a:p>
          <a:p>
            <a:r>
              <a:rPr lang="en-US" sz="2400"/>
              <a:t>Also referred to as the graph alignment method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Pressure gauges should be installed in appropriate areas on either side of a pump or circulator to monitor suction and discharge differential pressure to confirm correct pump head. They are available in numerous pressure ranges, dial graduations, and mounting methods. </a:t>
            </a:r>
            <a:r>
              <a:rPr lang="en-US" b="1" dirty="0"/>
              <a:t>See Figure 4-18. </a:t>
            </a:r>
            <a:r>
              <a:rPr lang="en-US" dirty="0"/>
              <a:t>Gauge pressure range should be selected so the pressures to be measured fall in the middle two-thirds of the scale range. The gauge should not be exposed to pressures greater than the maximum dial reading. In extremely pulsating conditions, a snubber should be installed before the gauge or an oil-filled gauge should be used. Gauges should be calibrated periodically.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Chapter 4-</a:t>
            </a:r>
            <a:fld id="{BEEEFE11-5955-4565-BE61-DC2CA20FB0EE}" type="slidenum">
              <a:rPr lang="en-US" smtClean="0"/>
              <a:pPr/>
              <a:t>120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200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74BC0D-88C0-4909-B6C6-AECA27C9434B}" type="slidenum">
              <a:rPr lang="en-US"/>
              <a:pPr/>
              <a:t>43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 sz="2400"/>
              <a:t>Shims should be at least the full size of the foot they are shimming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95EBD7-60FE-44D2-9F33-B3D4520783A3}" type="slidenum">
              <a:rPr lang="en-US"/>
              <a:pPr/>
              <a:t>60</a:t>
            </a:fld>
            <a:endParaRPr lang="en-US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 sz="2400"/>
              <a:t>Motors can be moved by:</a:t>
            </a:r>
          </a:p>
          <a:p>
            <a:r>
              <a:rPr lang="en-US" sz="2400"/>
              <a:t>hand</a:t>
            </a:r>
          </a:p>
          <a:p>
            <a:r>
              <a:rPr lang="en-US" sz="2400"/>
              <a:t>jackscrew</a:t>
            </a:r>
          </a:p>
          <a:p>
            <a:r>
              <a:rPr lang="en-US" sz="2400"/>
              <a:t>hammer &amp; wood</a:t>
            </a:r>
          </a:p>
          <a:p>
            <a:r>
              <a:rPr lang="en-US" sz="2400"/>
              <a:t>crowbar</a:t>
            </a:r>
          </a:p>
          <a:p>
            <a:r>
              <a:rPr lang="en-US" sz="2400"/>
              <a:t>hydraulic jacks</a:t>
            </a:r>
          </a:p>
          <a:p>
            <a:r>
              <a:rPr lang="en-US" sz="2400"/>
              <a:t>etc.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58A4EB-CC98-46CC-B6F7-888620F4D1C0}" type="slidenum">
              <a:rPr lang="en-US"/>
              <a:pPr/>
              <a:t>71</a:t>
            </a:fld>
            <a:endParaRPr lang="en-US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F6D909-A85B-41C9-A14D-D47F6FAC401B}" type="slidenum">
              <a:rPr lang="en-US"/>
              <a:pPr/>
              <a:t>72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42B629-C732-4168-8265-251BA69EE01B}" type="slidenum">
              <a:rPr lang="en-US"/>
              <a:pPr/>
              <a:t>76</a:t>
            </a:fld>
            <a:endParaRPr lang="en-US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C39C27-9FAC-492B-801A-32CBDB3C65D6}" type="slidenum">
              <a:rPr lang="en-US"/>
              <a:pPr/>
              <a:t>77</a:t>
            </a:fld>
            <a:endParaRPr 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9A19AE-0BDF-4321-8BC2-36907C8065E3}" type="slidenum">
              <a:rPr lang="en-US"/>
              <a:pPr/>
              <a:t>79</a:t>
            </a:fld>
            <a:endParaRPr lang="en-US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6D2BED-41A4-4A49-9E74-2418511A224F}" type="slidenum">
              <a:rPr lang="en-US"/>
              <a:pPr/>
              <a:t>84</a:t>
            </a:fld>
            <a:endParaRPr 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 sz="2400"/>
              <a:t>Also referred to as reverse reading alignment</a:t>
            </a:r>
          </a:p>
          <a:p>
            <a:endParaRPr lang="en-US" sz="2400"/>
          </a:p>
          <a:p>
            <a:r>
              <a:rPr lang="en-US" sz="2400"/>
              <a:t>Shimming values are usually obtained by mathematical formulas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EDB6310-D2F2-40E6-B055-465AEA862F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86500E-7B79-478F-8267-F2737BCD77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D28A6B-2FBA-4A1B-833A-7F5A917AA4A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rizont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67862" y="1451706"/>
            <a:ext cx="8408276" cy="1676400"/>
          </a:xfrm>
          <a:prstGeom prst="rect">
            <a:avLst/>
          </a:prstGeom>
        </p:spPr>
        <p:txBody>
          <a:bodyPr lIns="83119" tIns="41559" rIns="83119" bIns="41559"/>
          <a:lstStyle>
            <a:lvl1pPr marL="0" indent="0">
              <a:buNone/>
              <a:defRPr sz="2400" baseline="0">
                <a:latin typeface="Arial" pitchFamily="34" charset="0"/>
                <a:cs typeface="Arial" pitchFamily="34" charset="0"/>
              </a:defRPr>
            </a:lvl1pPr>
            <a:lvl2pPr>
              <a:defRPr sz="22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ADD figure caption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0730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52" userDrawn="1">
          <p15:clr>
            <a:srgbClr val="FBAE40"/>
          </p15:clr>
        </p15:guide>
        <p15:guide id="2" pos="6012" userDrawn="1">
          <p15:clr>
            <a:srgbClr val="FBAE40"/>
          </p15:clr>
        </p15:guide>
        <p15:guide id="3" orient="horz" pos="4380" userDrawn="1">
          <p15:clr>
            <a:srgbClr val="FBAE40"/>
          </p15:clr>
        </p15:guide>
        <p15:guide id="5" orient="horz" pos="102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297487-EC44-4F1E-8742-3D2CC4E029B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EB366B3-1314-4410-9BD0-35562B6F12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9EA617-C4CD-449E-AE90-581F29D72B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8E1CB0-2FFB-4F3A-9DB7-A95EA892E4A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FE8B0C-0A55-4C9D-9A9A-7196960D9FF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F7A9B76-800B-4E1A-BC69-1238559078A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5BCF09-9709-4FDE-A1ED-A4843DD749D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DBFAF8C-2BCA-4733-860D-71C70F8950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9CA8186-B1C9-4054-93A1-1A4279BCF5A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s://www.youtube.com/watch?v=2k1NRCRVZZM" TargetMode="Externa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png"/><Relationship Id="rId3" Type="http://schemas.openxmlformats.org/officeDocument/2006/relationships/image" Target="../media/image2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Relationship Id="rId3" Type="http://schemas.openxmlformats.org/officeDocument/2006/relationships/image" Target="../media/image2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Relationship Id="rId3" Type="http://schemas.openxmlformats.org/officeDocument/2006/relationships/image" Target="../media/image2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87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88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92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s://www.youtube.com/watch?v=2k1NRCRVZZM" TargetMode="Externa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s://www.youtube.com/watch?v=2k1NRCRVZZM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s://www.youtube.com/watch?v=2k1NRCRVZZM" TargetMode="Externa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JNkctctT30" TargetMode="External"/><Relationship Id="rId4" Type="http://schemas.openxmlformats.org/officeDocument/2006/relationships/hyperlink" Target="https://www.youtube.com/watch?v=vS2yHkY4phw" TargetMode="External"/><Relationship Id="rId5" Type="http://schemas.openxmlformats.org/officeDocument/2006/relationships/image" Target="../media/image2.png"/><Relationship Id="rId6" Type="http://schemas.openxmlformats.org/officeDocument/2006/relationships/hyperlink" Target="https://www.youtube.com/watch?v=2k1NRCRVZZM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TRo6DzjhMks" TargetMode="Externa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94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hyperlink" Target="https://www.youtube.com/watch?v=m24uWL6f8K4&amp;list=PLCC52AFC5EED3A08C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8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png"/><Relationship Id="rId3" Type="http://schemas.openxmlformats.org/officeDocument/2006/relationships/image" Target="../media/image2.pn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png"/><Relationship Id="rId3" Type="http://schemas.openxmlformats.org/officeDocument/2006/relationships/image" Target="../media/image2.pn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png"/><Relationship Id="rId3" Type="http://schemas.openxmlformats.org/officeDocument/2006/relationships/image" Target="../media/image2.pn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png"/><Relationship Id="rId3" Type="http://schemas.openxmlformats.org/officeDocument/2006/relationships/image" Target="../media/image2.pn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png"/><Relationship Id="rId3" Type="http://schemas.openxmlformats.org/officeDocument/2006/relationships/image" Target="../media/image2.pn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png"/><Relationship Id="rId3" Type="http://schemas.openxmlformats.org/officeDocument/2006/relationships/image" Target="../media/image2.pn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2.png"/><Relationship Id="rId3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3.pn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105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6.png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108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9.pn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1.png"/><Relationship Id="rId3" Type="http://schemas.openxmlformats.org/officeDocument/2006/relationships/image" Target="../media/image2.png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2.png"/><Relationship Id="rId3" Type="http://schemas.openxmlformats.org/officeDocument/2006/relationships/image" Target="../media/image2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6.png"/><Relationship Id="rId3" Type="http://schemas.openxmlformats.org/officeDocument/2006/relationships/image" Target="../media/image2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5" Type="http://schemas.openxmlformats.org/officeDocument/2006/relationships/image" Target="../media/image120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7.png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1.png"/><Relationship Id="rId3" Type="http://schemas.openxmlformats.org/officeDocument/2006/relationships/image" Target="../media/image2.pn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2.png"/><Relationship Id="rId3" Type="http://schemas.openxmlformats.org/officeDocument/2006/relationships/image" Target="../media/image2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5.png"/><Relationship Id="rId3" Type="http://schemas.openxmlformats.org/officeDocument/2006/relationships/image" Target="../media/image2.png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s://www.youtube.com/watch?v=2k1NRCRVZZM" TargetMode="Externa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Relationship Id="rId3" Type="http://schemas.openxmlformats.org/officeDocument/2006/relationships/image" Target="../media/image2.png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2.png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7.png"/><Relationship Id="rId3" Type="http://schemas.openxmlformats.org/officeDocument/2006/relationships/image" Target="../media/image2.png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8.png"/><Relationship Id="rId3" Type="http://schemas.openxmlformats.org/officeDocument/2006/relationships/image" Target="../media/image2.png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9.png"/><Relationship Id="rId3" Type="http://schemas.openxmlformats.org/officeDocument/2006/relationships/image" Target="../media/image2.png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30.png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6.wmf"/><Relationship Id="rId5" Type="http://schemas.openxmlformats.org/officeDocument/2006/relationships/image" Target="../media/image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3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3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Relationship Id="rId3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Relationship Id="rId3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RYYP4F8LTU&amp;feature=youtu.be" TargetMode="External"/><Relationship Id="rId4" Type="http://schemas.openxmlformats.org/officeDocument/2006/relationships/image" Target="../media/image2.png"/><Relationship Id="rId5" Type="http://schemas.openxmlformats.org/officeDocument/2006/relationships/hyperlink" Target="https://www.youtube.com/watch?v=2k1NRCRVZZM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0dd6AlyOnfc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Relationship Id="rId3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Relationship Id="rId3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Relationship Id="rId3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3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Relationship Id="rId3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Relationship Id="rId3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Relationship Id="rId3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Relationship Id="rId3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Relationship Id="rId3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5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Relationship Id="rId3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Relationship Id="rId3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Relationship Id="rId3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60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6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Relationship Id="rId3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68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69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70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7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73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6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77.wmf"/><Relationship Id="rId5" Type="http://schemas.openxmlformats.org/officeDocument/2006/relationships/image" Target="../media/image2.png"/><Relationship Id="rId6" Type="http://schemas.openxmlformats.org/officeDocument/2006/relationships/oleObject" Target="../embeddings/oleObject3.bin"/><Relationship Id="rId7" Type="http://schemas.openxmlformats.org/officeDocument/2006/relationships/image" Target="../media/image78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png"/><Relationship Id="rId3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82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82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Relationship Id="rId3" Type="http://schemas.openxmlformats.org/officeDocument/2006/relationships/image" Target="../media/image2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95600" y="2468563"/>
            <a:ext cx="5867400" cy="1189037"/>
          </a:xfrm>
        </p:spPr>
        <p:txBody>
          <a:bodyPr>
            <a:normAutofit/>
          </a:bodyPr>
          <a:lstStyle/>
          <a:p>
            <a:r>
              <a:rPr lang="en-US" dirty="0" smtClean="0"/>
              <a:t>Pump Installation</a:t>
            </a:r>
            <a:endParaRPr 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UA Pumps</a:t>
            </a:r>
            <a:endParaRPr lang="en-US" dirty="0"/>
          </a:p>
          <a:p>
            <a:r>
              <a:rPr lang="en-US" dirty="0" smtClean="0"/>
              <a:t>CH 3</a:t>
            </a:r>
            <a:endParaRPr lang="en-US" dirty="0"/>
          </a:p>
          <a:p>
            <a:r>
              <a:rPr lang="en-US" dirty="0" smtClean="0"/>
              <a:t>Learning Outcome 5</a:t>
            </a:r>
            <a:endParaRPr lang="en-US" dirty="0"/>
          </a:p>
        </p:txBody>
      </p:sp>
      <p:pic>
        <p:nvPicPr>
          <p:cNvPr id="8" name="Picture 7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importance of a good foundation cannot be </a:t>
            </a:r>
            <a:r>
              <a:rPr lang="en-US" dirty="0" smtClean="0"/>
              <a:t>overemphasized</a:t>
            </a:r>
          </a:p>
          <a:p>
            <a:endParaRPr lang="en-US" dirty="0"/>
          </a:p>
          <a:p>
            <a:r>
              <a:rPr lang="en-US" dirty="0"/>
              <a:t>The foundation must be heavy enough to provide rigid support for the pump, motor and base combination </a:t>
            </a:r>
            <a:r>
              <a:rPr lang="en-US" dirty="0" smtClean="0"/>
              <a:t>and </a:t>
            </a:r>
            <a:r>
              <a:rPr lang="en-US" dirty="0"/>
              <a:t>to resist the normal forces encountered when the unit is in </a:t>
            </a:r>
            <a:r>
              <a:rPr lang="en-US" dirty="0" smtClean="0"/>
              <a:t>service</a:t>
            </a:r>
          </a:p>
          <a:p>
            <a:endParaRPr lang="en-US" dirty="0" smtClean="0"/>
          </a:p>
          <a:p>
            <a:pPr marL="822960" lvl="5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lang="en-US" b="1" dirty="0" smtClean="0"/>
              <a:t>Note service pad (foundation) should be 5 x the weight of the pump</a:t>
            </a:r>
          </a:p>
          <a:p>
            <a:pPr>
              <a:buNone/>
            </a:pPr>
            <a:endParaRPr lang="en-US" dirty="0"/>
          </a:p>
          <a:p>
            <a:r>
              <a:rPr lang="en-US" dirty="0"/>
              <a:t>The foundation must be able to absorb any vibration</a:t>
            </a:r>
          </a:p>
        </p:txBody>
      </p:sp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Foundation</a:t>
            </a:r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7" grpId="0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457200"/>
            <a:ext cx="7010400" cy="10668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Alignment Sequence</a:t>
            </a:r>
          </a:p>
        </p:txBody>
      </p:sp>
      <p:pic>
        <p:nvPicPr>
          <p:cNvPr id="123908" name="Picture 4" descr="Pump angular alignment scan"/>
          <p:cNvPicPr>
            <a:picLocks noChangeAspect="1" noChangeArrowheads="1"/>
          </p:cNvPicPr>
          <p:nvPr/>
        </p:nvPicPr>
        <p:blipFill>
          <a:blip r:embed="rId2" cstate="print"/>
          <a:srcRect t="51123" b="11443"/>
          <a:stretch>
            <a:fillRect/>
          </a:stretch>
        </p:blipFill>
        <p:spPr bwMode="auto">
          <a:xfrm>
            <a:off x="3276600" y="1524000"/>
            <a:ext cx="5867400" cy="2592388"/>
          </a:xfrm>
          <a:prstGeom prst="rect">
            <a:avLst/>
          </a:prstGeom>
          <a:noFill/>
        </p:spPr>
      </p:pic>
      <p:sp>
        <p:nvSpPr>
          <p:cNvPr id="123909" name="Text Box 5"/>
          <p:cNvSpPr txBox="1">
            <a:spLocks noChangeArrowheads="1"/>
          </p:cNvSpPr>
          <p:nvPr/>
        </p:nvSpPr>
        <p:spPr bwMode="auto">
          <a:xfrm>
            <a:off x="533400" y="1600200"/>
            <a:ext cx="2682875" cy="4486275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>
            <a:spAutoFit/>
          </a:bodyPr>
          <a:lstStyle/>
          <a:p>
            <a:r>
              <a:rPr lang="en-US" sz="3600"/>
              <a:t>3. </a:t>
            </a:r>
          </a:p>
          <a:p>
            <a:r>
              <a:rPr lang="en-US" sz="3600"/>
              <a:t>Horizontal </a:t>
            </a:r>
          </a:p>
          <a:p>
            <a:r>
              <a:rPr lang="en-US" sz="3600"/>
              <a:t>Angular</a:t>
            </a:r>
          </a:p>
          <a:p>
            <a:endParaRPr lang="en-US" sz="3600"/>
          </a:p>
          <a:p>
            <a:endParaRPr lang="en-US" sz="3600"/>
          </a:p>
          <a:p>
            <a:r>
              <a:rPr lang="en-US" sz="3600"/>
              <a:t>4. </a:t>
            </a:r>
          </a:p>
          <a:p>
            <a:r>
              <a:rPr lang="en-US" sz="3600"/>
              <a:t>Horizontal</a:t>
            </a:r>
          </a:p>
          <a:p>
            <a:r>
              <a:rPr lang="en-US" sz="3600"/>
              <a:t>Parallel</a:t>
            </a:r>
            <a:endParaRPr lang="en-US" sz="2400"/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123907" name="Picture 3" descr="Pump Parallel alignment scan"/>
          <p:cNvPicPr>
            <a:picLocks noChangeAspect="1" noChangeArrowheads="1"/>
          </p:cNvPicPr>
          <p:nvPr/>
        </p:nvPicPr>
        <p:blipFill>
          <a:blip r:embed="rId4" cstate="print"/>
          <a:srcRect t="53357" b="10110"/>
          <a:stretch>
            <a:fillRect/>
          </a:stretch>
        </p:blipFill>
        <p:spPr bwMode="auto">
          <a:xfrm>
            <a:off x="3200400" y="4343400"/>
            <a:ext cx="5943600" cy="22748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Doweling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Doweling permits exact repositioning of components if they have to be moved</a:t>
            </a:r>
          </a:p>
          <a:p>
            <a:pPr>
              <a:lnSpc>
                <a:spcPct val="90000"/>
              </a:lnSpc>
            </a:pPr>
            <a:r>
              <a:rPr lang="en-US"/>
              <a:t>Doweling must be completed with equipment at maximum operating temperature</a:t>
            </a:r>
          </a:p>
          <a:p>
            <a:pPr>
              <a:lnSpc>
                <a:spcPct val="90000"/>
              </a:lnSpc>
            </a:pPr>
            <a:r>
              <a:rPr lang="en-US"/>
              <a:t>Place dowels as nearly vertical as possible</a:t>
            </a:r>
          </a:p>
          <a:p>
            <a:pPr>
              <a:lnSpc>
                <a:spcPct val="90000"/>
              </a:lnSpc>
            </a:pPr>
            <a:r>
              <a:rPr lang="en-US"/>
              <a:t>Coat the dowels with lubricant to prevent rusting</a:t>
            </a:r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Learning Objectives Completed</a:t>
            </a:r>
          </a:p>
          <a:p>
            <a:pPr lvl="1"/>
            <a:r>
              <a:rPr lang="en-US" sz="2000" dirty="0" smtClean="0"/>
              <a:t>Define the phrase “pump foundation” and explain installation techniques</a:t>
            </a:r>
          </a:p>
          <a:p>
            <a:pPr lvl="1"/>
            <a:r>
              <a:rPr lang="en-US" sz="2000" dirty="0" smtClean="0"/>
              <a:t>Illustrate why alignment is necessary for the base plate and coupling.  Describe specific techniques</a:t>
            </a:r>
          </a:p>
          <a:p>
            <a:pPr lvl="1"/>
            <a:endParaRPr lang="en-US" sz="2000" dirty="0" smtClean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dirty="0" smtClean="0"/>
              <a:t>Quick review </a:t>
            </a:r>
            <a:r>
              <a:rPr lang="en-US" b="1" i="1" dirty="0" smtClean="0"/>
              <a:t>Pump Foundation /  Alignment 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b="1" i="1" dirty="0" smtClean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b="1" i="1" dirty="0" smtClean="0"/>
              <a:t>Theory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b="1" i="1" dirty="0" smtClean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b="1" i="1" dirty="0" smtClean="0"/>
              <a:t>Vocabulary</a:t>
            </a:r>
          </a:p>
          <a:p>
            <a:endParaRPr lang="en-US" dirty="0" smtClean="0"/>
          </a:p>
          <a:p>
            <a:pPr lvl="2"/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Pump Foundation and Alignment</a:t>
            </a:r>
            <a:endParaRPr lang="en-US" dirty="0"/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657600" y="4800600"/>
            <a:ext cx="486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hlinkClick r:id="rId3"/>
            </a:endParaRP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Pipe Strain</a:t>
            </a:r>
          </a:p>
        </p:txBody>
      </p:sp>
      <p:pic>
        <p:nvPicPr>
          <p:cNvPr id="40963" name="Picture 3" descr="hand15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00"/>
            <a:ext cx="9144000" cy="4932363"/>
          </a:xfrm>
          <a:prstGeom prst="rect">
            <a:avLst/>
          </a:prstGeom>
          <a:noFill/>
        </p:spPr>
      </p:pic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2" name="Picture 4" descr="~AUT007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806450"/>
            <a:ext cx="8839200" cy="523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Suction and Discharge Piping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Piping should be always run to the pump</a:t>
            </a:r>
          </a:p>
          <a:p>
            <a:endParaRPr lang="en-US" dirty="0" smtClean="0"/>
          </a:p>
          <a:p>
            <a:r>
              <a:rPr lang="en-US" dirty="0" smtClean="0"/>
              <a:t>Both </a:t>
            </a:r>
            <a:r>
              <a:rPr lang="en-US" dirty="0"/>
              <a:t>the suction and discharge piping should be independently supported near the </a:t>
            </a:r>
            <a:r>
              <a:rPr lang="en-US" dirty="0" smtClean="0"/>
              <a:t>pump</a:t>
            </a:r>
          </a:p>
          <a:p>
            <a:endParaRPr lang="en-US" dirty="0"/>
          </a:p>
          <a:p>
            <a:r>
              <a:rPr lang="en-US" dirty="0"/>
              <a:t>Piping should be properly aligned so that no strain is transmitted to the pump when the flange bolts are </a:t>
            </a:r>
            <a:r>
              <a:rPr lang="en-US" dirty="0" smtClean="0"/>
              <a:t>tightened</a:t>
            </a:r>
          </a:p>
          <a:p>
            <a:endParaRPr lang="en-US" dirty="0"/>
          </a:p>
          <a:p>
            <a:r>
              <a:rPr lang="en-US" dirty="0"/>
              <a:t>Provide for pipe expansion when hot fluids are to be pumped</a:t>
            </a:r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~AUT00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20838"/>
            <a:ext cx="8763000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~AUT0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85344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Suction </a:t>
            </a:r>
            <a:r>
              <a:rPr lang="en-US" dirty="0" smtClean="0"/>
              <a:t>Piping</a:t>
            </a:r>
            <a:endParaRPr lang="en-US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When installing suction piping, observe the following:</a:t>
            </a:r>
          </a:p>
          <a:p>
            <a:endParaRPr lang="en-US" dirty="0" smtClean="0"/>
          </a:p>
          <a:p>
            <a:r>
              <a:rPr lang="en-US" dirty="0" smtClean="0"/>
              <a:t>Sizing is exceptionally critical to avoid insufficient NPSH</a:t>
            </a:r>
          </a:p>
          <a:p>
            <a:endParaRPr lang="en-US" dirty="0" smtClean="0"/>
          </a:p>
          <a:p>
            <a:r>
              <a:rPr lang="en-US" dirty="0" smtClean="0"/>
              <a:t>Short length as possible</a:t>
            </a:r>
          </a:p>
          <a:p>
            <a:pPr lvl="1"/>
            <a:r>
              <a:rPr lang="en-US" dirty="0" smtClean="0"/>
              <a:t>Over size 1 or more sizes if not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Diameter same size as pump or bigger</a:t>
            </a:r>
          </a:p>
          <a:p>
            <a:pPr lvl="1"/>
            <a:r>
              <a:rPr lang="en-US" dirty="0" smtClean="0"/>
              <a:t>Never smaller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Foundation bolts should be located or embedded in the concrete by layout in relation to the suction and discharge piping</a:t>
            </a:r>
          </a:p>
          <a:p>
            <a:endParaRPr lang="en-US" dirty="0" smtClean="0"/>
          </a:p>
          <a:p>
            <a:r>
              <a:rPr lang="en-US" dirty="0" smtClean="0"/>
              <a:t>Foundation bolts of the specific size may be enclosed in a pipe sleeve two to three diameters larger than the bolts to compensate for minor variations in alignment</a:t>
            </a:r>
          </a:p>
          <a:p>
            <a:endParaRPr lang="en-US" dirty="0" smtClean="0"/>
          </a:p>
          <a:p>
            <a:r>
              <a:rPr lang="en-US" dirty="0" smtClean="0"/>
              <a:t>Close couple pumps may be mounted on a steel base prior to installation.  </a:t>
            </a:r>
          </a:p>
          <a:p>
            <a:endParaRPr lang="en-US" dirty="0" smtClean="0"/>
          </a:p>
          <a:p>
            <a:r>
              <a:rPr lang="en-US" dirty="0" smtClean="0"/>
              <a:t>Shims should be installed under one or more feet so that strain and distortion will not result when bolts are tightened</a:t>
            </a:r>
            <a:endParaRPr lang="en-US" dirty="0"/>
          </a:p>
        </p:txBody>
      </p:sp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Foundation</a:t>
            </a:r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7" grpId="0" build="p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Suction </a:t>
            </a:r>
            <a:r>
              <a:rPr lang="en-US" dirty="0" smtClean="0"/>
              <a:t>Piping</a:t>
            </a:r>
            <a:endParaRPr lang="en-US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Never install an elbow close to a double suction pump.  </a:t>
            </a:r>
          </a:p>
          <a:p>
            <a:pPr lvl="1"/>
            <a:r>
              <a:rPr lang="en-US" dirty="0" smtClean="0"/>
              <a:t>Allow </a:t>
            </a:r>
            <a:r>
              <a:rPr lang="en-US" smtClean="0"/>
              <a:t>10 pipe </a:t>
            </a:r>
            <a:r>
              <a:rPr lang="en-US" dirty="0" smtClean="0"/>
              <a:t>diameters</a:t>
            </a:r>
          </a:p>
          <a:p>
            <a:endParaRPr lang="en-US" dirty="0" smtClean="0"/>
          </a:p>
          <a:p>
            <a:r>
              <a:rPr lang="en-US" dirty="0" smtClean="0"/>
              <a:t>Leads to uneven flow to both inlets</a:t>
            </a:r>
          </a:p>
          <a:p>
            <a:pPr lvl="1"/>
            <a:r>
              <a:rPr lang="en-US" dirty="0" smtClean="0"/>
              <a:t>Causes undue stress on bearings and seals</a:t>
            </a:r>
            <a:endParaRPr lang="en-US" dirty="0"/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13314" name="Picture 2" descr="~AUT00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79388"/>
            <a:ext cx="8610600" cy="655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Suction </a:t>
            </a:r>
            <a:r>
              <a:rPr lang="en-US" dirty="0" smtClean="0"/>
              <a:t>Piping</a:t>
            </a:r>
            <a:endParaRPr lang="en-US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Suction Lift</a:t>
            </a:r>
          </a:p>
          <a:p>
            <a:pPr lvl="1"/>
            <a:r>
              <a:rPr lang="en-US" dirty="0" smtClean="0"/>
              <a:t>Vertical: 	Slope upward to pump nozzle</a:t>
            </a:r>
          </a:p>
          <a:p>
            <a:pPr lvl="1"/>
            <a:r>
              <a:rPr lang="en-US" dirty="0" smtClean="0"/>
              <a:t>			Use eccentric taper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Horizontal: 	Use eccentric taper </a:t>
            </a:r>
          </a:p>
          <a:p>
            <a:pPr lvl="1"/>
            <a:r>
              <a:rPr lang="en-US" dirty="0" smtClean="0"/>
              <a:t>			Eccentric side down</a:t>
            </a:r>
          </a:p>
          <a:p>
            <a:endParaRPr lang="en-US" dirty="0" smtClean="0"/>
          </a:p>
          <a:p>
            <a:r>
              <a:rPr lang="en-US" dirty="0" smtClean="0"/>
              <a:t>Help avoid air pockets</a:t>
            </a:r>
          </a:p>
          <a:p>
            <a:endParaRPr lang="en-US" dirty="0" smtClean="0"/>
          </a:p>
          <a:p>
            <a:r>
              <a:rPr lang="en-US" dirty="0" smtClean="0"/>
              <a:t>Short section of pipe near inlet</a:t>
            </a:r>
          </a:p>
          <a:p>
            <a:pPr lvl="1"/>
            <a:r>
              <a:rPr lang="en-US" dirty="0" smtClean="0"/>
              <a:t>For servicing</a:t>
            </a:r>
            <a:endParaRPr lang="en-US" dirty="0"/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12290" name="Picture 2" descr="~AUT0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3338" y="58738"/>
            <a:ext cx="7078662" cy="675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~AUT008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4343400" cy="372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63" name="Picture 3" descr="~AUT008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28600"/>
            <a:ext cx="4267200" cy="366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64" name="Picture 4" descr="~AUT008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967162"/>
            <a:ext cx="8763000" cy="250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145410" name="Picture 2" descr="~AUT00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41275"/>
            <a:ext cx="7848600" cy="682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Learning Objectives Completed</a:t>
            </a:r>
          </a:p>
          <a:p>
            <a:pPr lvl="1"/>
            <a:r>
              <a:rPr lang="en-US" sz="2000" dirty="0" smtClean="0"/>
              <a:t>Describe proper pipe support so as to not stress the pump.</a:t>
            </a:r>
          </a:p>
          <a:p>
            <a:pPr lvl="1"/>
            <a:r>
              <a:rPr lang="en-US" sz="2000" dirty="0" smtClean="0"/>
              <a:t>Review suction line sizing and why it is relevant to a pump installation</a:t>
            </a:r>
          </a:p>
          <a:p>
            <a:pPr lvl="1"/>
            <a:endParaRPr lang="en-US" sz="2000" dirty="0" smtClean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dirty="0" smtClean="0"/>
              <a:t>Quick review </a:t>
            </a:r>
            <a:r>
              <a:rPr lang="en-US" b="1" i="1" dirty="0" smtClean="0"/>
              <a:t>Pump Pipe Support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b="1" i="1" dirty="0" smtClean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b="1" i="1" dirty="0" smtClean="0"/>
              <a:t>Theory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b="1" i="1" dirty="0" smtClean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b="1" i="1" dirty="0" smtClean="0"/>
              <a:t>Vocabulary</a:t>
            </a:r>
          </a:p>
          <a:p>
            <a:endParaRPr lang="en-US" dirty="0" smtClean="0"/>
          </a:p>
          <a:p>
            <a:pPr lvl="2"/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Pump Pipe Support</a:t>
            </a:r>
            <a:endParaRPr lang="en-US" dirty="0"/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657600" y="4800600"/>
            <a:ext cx="486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hlinkClick r:id="rId3"/>
            </a:endParaRP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Suction </a:t>
            </a:r>
            <a:r>
              <a:rPr lang="en-US" dirty="0" smtClean="0"/>
              <a:t>Piping Valves</a:t>
            </a:r>
            <a:endParaRPr lang="en-US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Manifold pumps require isolation valves</a:t>
            </a:r>
          </a:p>
          <a:p>
            <a:endParaRPr lang="en-US" dirty="0" smtClean="0"/>
          </a:p>
          <a:p>
            <a:r>
              <a:rPr lang="en-US" dirty="0" smtClean="0"/>
              <a:t>Must be gate valve type (Never globe)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Mounted vertically for air management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Never throttle only meant for service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Install drain valve between pump and gate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Sized to 150% max pressure</a:t>
            </a:r>
          </a:p>
          <a:p>
            <a:endParaRPr lang="en-US" dirty="0" smtClean="0"/>
          </a:p>
          <a:p>
            <a:r>
              <a:rPr lang="en-US" dirty="0" smtClean="0"/>
              <a:t>Place gauges at same level</a:t>
            </a:r>
          </a:p>
          <a:p>
            <a:endParaRPr lang="en-US" dirty="0" smtClean="0"/>
          </a:p>
          <a:p>
            <a:r>
              <a:rPr lang="en-US" dirty="0" smtClean="0"/>
              <a:t>Prefer single gauge with </a:t>
            </a:r>
            <a:r>
              <a:rPr lang="en-US" dirty="0" err="1" smtClean="0"/>
              <a:t>iso</a:t>
            </a:r>
            <a:r>
              <a:rPr lang="en-US" dirty="0" smtClean="0"/>
              <a:t>-valves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Pump Gauge Placement</a:t>
            </a:r>
            <a:endParaRPr lang="en-US" dirty="0"/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657600" y="4800600"/>
            <a:ext cx="486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hlinkClick r:id="rId3"/>
            </a:endParaRP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~AUT00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97025"/>
            <a:ext cx="8839200" cy="390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Pressure gauges should be installed in appropriate areas on either side of a pump or circulator to monitor suction and discharge differential pressure to confirm correct pump head.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371" y="2883089"/>
            <a:ext cx="4529258" cy="322253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23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Learning Objectives Completed</a:t>
            </a:r>
          </a:p>
          <a:p>
            <a:pPr lvl="1"/>
            <a:r>
              <a:rPr lang="en-US" sz="2000" dirty="0" smtClean="0"/>
              <a:t>Explain what precautions are need to valve placement in a suction line</a:t>
            </a:r>
          </a:p>
          <a:p>
            <a:pPr lvl="1"/>
            <a:r>
              <a:rPr lang="en-US" sz="2000" dirty="0" smtClean="0"/>
              <a:t>Discuss proper gauge selection and placement</a:t>
            </a:r>
          </a:p>
          <a:p>
            <a:pPr lvl="1"/>
            <a:endParaRPr lang="en-US" sz="2000" dirty="0" smtClean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dirty="0" smtClean="0"/>
              <a:t>Quick review </a:t>
            </a:r>
            <a:r>
              <a:rPr lang="en-US" b="1" i="1" dirty="0" smtClean="0"/>
              <a:t>Pump Valve and Gauge Placement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b="1" i="1" dirty="0" smtClean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b="1" i="1" dirty="0" smtClean="0"/>
              <a:t>Theory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b="1" i="1" dirty="0" smtClean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b="1" i="1" dirty="0" smtClean="0"/>
              <a:t>Vocabulary</a:t>
            </a:r>
          </a:p>
          <a:p>
            <a:endParaRPr lang="en-US" dirty="0" smtClean="0"/>
          </a:p>
          <a:p>
            <a:pPr lvl="2"/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Pump Valve and Gauge Placement</a:t>
            </a:r>
            <a:endParaRPr lang="en-US" dirty="0"/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657600" y="4800600"/>
            <a:ext cx="486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hlinkClick r:id="rId3"/>
            </a:endParaRP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Learning Objectives Completed</a:t>
            </a:r>
          </a:p>
          <a:p>
            <a:pPr lvl="1"/>
            <a:r>
              <a:rPr lang="en-US" sz="2000" dirty="0" smtClean="0"/>
              <a:t>Define pump cavitations and what conditions cause it</a:t>
            </a:r>
          </a:p>
          <a:p>
            <a:pPr lvl="1">
              <a:buNone/>
            </a:pPr>
            <a:endParaRPr lang="en-US" sz="2000" dirty="0" smtClean="0"/>
          </a:p>
          <a:p>
            <a:pPr lvl="1">
              <a:buNone/>
            </a:pPr>
            <a:endParaRPr lang="en-US" sz="2000" dirty="0" smtClean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dirty="0" smtClean="0"/>
              <a:t>Quick review </a:t>
            </a:r>
            <a:r>
              <a:rPr lang="en-US" b="1" i="1" dirty="0" smtClean="0"/>
              <a:t>Pump  Cavitations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b="1" i="1" dirty="0" smtClean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b="1" i="1" dirty="0" smtClean="0"/>
              <a:t>Theory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b="1" i="1" dirty="0" smtClean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b="1" i="1" dirty="0" smtClean="0"/>
              <a:t>Vocabulary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b="1" i="1" dirty="0" smtClean="0"/>
          </a:p>
          <a:p>
            <a:r>
              <a:rPr lang="en-US" dirty="0"/>
              <a:t>Cavitation Mitigation </a:t>
            </a:r>
            <a:r>
              <a:rPr lang="en-US" dirty="0"/>
              <a:t>Part1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www.youtube.com/watch?v=TRo6DzjhMks</a:t>
            </a:r>
            <a:r>
              <a:rPr lang="en-US" dirty="0" smtClean="0"/>
              <a:t> </a:t>
            </a:r>
          </a:p>
          <a:p>
            <a:r>
              <a:rPr lang="en-US" dirty="0"/>
              <a:t>Cavitation Mitigation Part </a:t>
            </a:r>
            <a:r>
              <a:rPr lang="en-US" dirty="0"/>
              <a:t>2 </a:t>
            </a: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www.youtube.com/watch?v=BJNkctctT30</a:t>
            </a:r>
            <a:r>
              <a:rPr lang="en-US" dirty="0" smtClean="0"/>
              <a:t> </a:t>
            </a:r>
          </a:p>
          <a:p>
            <a:r>
              <a:rPr lang="en-US" dirty="0"/>
              <a:t>Cavitation Mitigation Part </a:t>
            </a:r>
            <a:r>
              <a:rPr lang="en-US" dirty="0"/>
              <a:t>3 </a:t>
            </a:r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www.youtube.com/watch?v=vS2yHkY4phw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 smtClean="0"/>
          </a:p>
          <a:p>
            <a:pPr lvl="2"/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Pump Cavitations</a:t>
            </a:r>
            <a:endParaRPr lang="en-US" dirty="0"/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657600" y="4800600"/>
            <a:ext cx="486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hlinkClick r:id="rId6"/>
            </a:endParaRP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Pumped liquid may be used to lubricate the seal when the following conditions prevail</a:t>
            </a:r>
          </a:p>
          <a:p>
            <a:endParaRPr lang="en-US" dirty="0" smtClean="0"/>
          </a:p>
          <a:p>
            <a:r>
              <a:rPr lang="en-US" dirty="0" smtClean="0"/>
              <a:t>Liquid is clean, free from sediment and chemical precipitation and is compatible with seal materials</a:t>
            </a:r>
          </a:p>
          <a:p>
            <a:endParaRPr lang="en-US" dirty="0" smtClean="0"/>
          </a:p>
          <a:p>
            <a:r>
              <a:rPr lang="en-US" dirty="0" smtClean="0"/>
              <a:t>Temperature is above 32ºF and below 160ºF</a:t>
            </a:r>
          </a:p>
          <a:p>
            <a:endParaRPr lang="en-US" dirty="0" smtClean="0"/>
          </a:p>
          <a:p>
            <a:r>
              <a:rPr lang="en-US" dirty="0" smtClean="0"/>
              <a:t>Suction pressure is below 75 psig</a:t>
            </a:r>
          </a:p>
          <a:p>
            <a:endParaRPr lang="en-US" dirty="0" smtClean="0"/>
          </a:p>
          <a:p>
            <a:r>
              <a:rPr lang="en-US" dirty="0" smtClean="0"/>
              <a:t>Liquid has lubricating qualities</a:t>
            </a:r>
          </a:p>
          <a:p>
            <a:endParaRPr lang="en-US" dirty="0" smtClean="0"/>
          </a:p>
          <a:p>
            <a:r>
              <a:rPr lang="en-US" dirty="0" smtClean="0"/>
              <a:t>Liquid is non-toxic and non-volatile</a:t>
            </a:r>
            <a:endParaRPr lang="en-US" dirty="0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Seal Lubrication</a:t>
            </a:r>
            <a:endParaRPr lang="en-US"/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14338" name="Picture 2" descr="~AUT00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22238"/>
            <a:ext cx="7620000" cy="659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Mechanical Seals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Mechanical seals are preferred over packing on some applications because of better sealing qualities and longer </a:t>
            </a:r>
            <a:r>
              <a:rPr lang="en-US" dirty="0" smtClean="0"/>
              <a:t>serviceability</a:t>
            </a:r>
          </a:p>
          <a:p>
            <a:endParaRPr lang="en-US" dirty="0"/>
          </a:p>
          <a:p>
            <a:r>
              <a:rPr lang="en-US" dirty="0"/>
              <a:t>Leakage is eliminated when a seal is properly installed, and normal life is much greater than that of packing on similar applications</a:t>
            </a:r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15362" name="Picture 2" descr="~AUT00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58750"/>
            <a:ext cx="7315200" cy="647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81000" y="5791200"/>
            <a:ext cx="8533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https://www.youtube.com/watch?v=m24uWL6f8K4&amp;list=PLCC52AFC5EED3A08C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132100" name="Picture 4" descr="~AUT007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231775"/>
            <a:ext cx="6705600" cy="638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Mechanical Seals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water service pumps use carbon material or a combination of carbon and ceramic materials for the seal </a:t>
            </a:r>
            <a:r>
              <a:rPr lang="en-US" dirty="0" smtClean="0"/>
              <a:t>faces</a:t>
            </a:r>
          </a:p>
          <a:p>
            <a:endParaRPr lang="en-US" dirty="0"/>
          </a:p>
          <a:p>
            <a:r>
              <a:rPr lang="en-US" dirty="0"/>
              <a:t>When the seals wear out and show excessive leakage, they are replaced</a:t>
            </a:r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~AUT0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0038"/>
            <a:ext cx="8686800" cy="624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~AUT0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00025"/>
            <a:ext cx="7010400" cy="644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~AUT00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52413"/>
            <a:ext cx="8839200" cy="634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SEAL OPTIONS</a:t>
            </a:r>
            <a:endParaRPr lang="en-US"/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524000"/>
            <a:ext cx="6629400" cy="4953000"/>
          </a:xfrm>
        </p:spPr>
        <p:txBody>
          <a:bodyPr/>
          <a:lstStyle/>
          <a:p>
            <a:pPr>
              <a:buClr>
                <a:srgbClr val="FF0000"/>
              </a:buClr>
              <a:buFont typeface="Monotype Sorts" pitchFamily="2" charset="2"/>
              <a:buChar char="4"/>
            </a:pPr>
            <a:r>
              <a:rPr lang="en-US"/>
              <a:t> </a:t>
            </a:r>
            <a:r>
              <a:rPr lang="en-US" b="1"/>
              <a:t>Standard Mechanical Seal</a:t>
            </a:r>
          </a:p>
          <a:p>
            <a:pPr lvl="1">
              <a:buClr>
                <a:srgbClr val="FF0000"/>
              </a:buClr>
              <a:buFont typeface="Monotype Sorts" pitchFamily="2" charset="2"/>
              <a:buChar char="V"/>
            </a:pPr>
            <a:r>
              <a:rPr lang="en-US" sz="2900" b="1"/>
              <a:t> </a:t>
            </a:r>
            <a:r>
              <a:rPr lang="en-US" b="1"/>
              <a:t>Carbon ceramic, internally flushed</a:t>
            </a:r>
          </a:p>
          <a:p>
            <a:pPr lvl="1">
              <a:buClr>
                <a:srgbClr val="FF0000"/>
              </a:buClr>
              <a:buFont typeface="Monotype Sorts" pitchFamily="2" charset="2"/>
              <a:buChar char="V"/>
            </a:pPr>
            <a:r>
              <a:rPr lang="en-US" b="1"/>
              <a:t> 175 psi w.p., 225’F w.t.</a:t>
            </a:r>
            <a:endParaRPr lang="en-US" sz="2900" b="1"/>
          </a:p>
          <a:p>
            <a:pPr>
              <a:buClr>
                <a:srgbClr val="FF0000"/>
              </a:buClr>
              <a:buFont typeface="Monotype Sorts" pitchFamily="2" charset="2"/>
              <a:buChar char="4"/>
            </a:pPr>
            <a:r>
              <a:rPr lang="en-US" b="1"/>
              <a:t> - S type mechanical seal</a:t>
            </a:r>
          </a:p>
          <a:p>
            <a:pPr lvl="1">
              <a:buClr>
                <a:srgbClr val="FF0000"/>
              </a:buClr>
              <a:buFont typeface="Monotype Sorts" pitchFamily="2" charset="2"/>
              <a:buChar char="V"/>
            </a:pPr>
            <a:r>
              <a:rPr lang="en-US" b="1"/>
              <a:t>externally flushed in stuffing box</a:t>
            </a:r>
          </a:p>
          <a:p>
            <a:pPr lvl="1">
              <a:buClr>
                <a:srgbClr val="FF0000"/>
              </a:buClr>
              <a:buFont typeface="Monotype Sorts" pitchFamily="2" charset="2"/>
              <a:buChar char="V"/>
            </a:pPr>
            <a:r>
              <a:rPr lang="en-US" b="1"/>
              <a:t>250 psi w.p., 250’F w.t.</a:t>
            </a:r>
            <a:endParaRPr lang="en-US" sz="2900" b="1"/>
          </a:p>
          <a:p>
            <a:pPr>
              <a:buClr>
                <a:srgbClr val="FF0000"/>
              </a:buClr>
              <a:buFont typeface="Monotype Sorts" pitchFamily="2" charset="2"/>
              <a:buChar char="4"/>
            </a:pPr>
            <a:r>
              <a:rPr lang="en-US" b="1"/>
              <a:t> -PF type seal</a:t>
            </a:r>
          </a:p>
          <a:p>
            <a:pPr lvl="1">
              <a:buClr>
                <a:srgbClr val="FF0000"/>
              </a:buClr>
              <a:buFont typeface="Monotype Sorts" pitchFamily="2" charset="2"/>
              <a:buChar char="V"/>
            </a:pPr>
            <a:r>
              <a:rPr lang="en-US" b="1"/>
              <a:t>externally flushed packing</a:t>
            </a:r>
          </a:p>
          <a:p>
            <a:pPr lvl="1">
              <a:buClr>
                <a:srgbClr val="FF0000"/>
              </a:buClr>
              <a:buFont typeface="Monotype Sorts" pitchFamily="2" charset="2"/>
              <a:buChar char="V"/>
            </a:pPr>
            <a:r>
              <a:rPr lang="en-US" b="1"/>
              <a:t>175psi w.p., 250’F w.t.</a:t>
            </a:r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~AUT0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0500" y="152400"/>
            <a:ext cx="6281738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~AUT00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488950"/>
            <a:ext cx="8610600" cy="581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SEAL ACCESSORIES</a:t>
            </a:r>
            <a:endParaRPr lang="en-US"/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2895600"/>
            <a:ext cx="7010400" cy="2057400"/>
          </a:xfrm>
        </p:spPr>
        <p:txBody>
          <a:bodyPr/>
          <a:lstStyle/>
          <a:p>
            <a:pPr>
              <a:buClr>
                <a:srgbClr val="FF0000"/>
              </a:buClr>
              <a:buFont typeface="Monotype Sorts" pitchFamily="2" charset="2"/>
              <a:buChar char="4"/>
            </a:pPr>
            <a:r>
              <a:rPr lang="en-US"/>
              <a:t> </a:t>
            </a:r>
            <a:r>
              <a:rPr lang="en-US" b="1"/>
              <a:t>Heat exchanger cooling kit</a:t>
            </a:r>
          </a:p>
          <a:p>
            <a:pPr>
              <a:buClr>
                <a:srgbClr val="FF0000"/>
              </a:buClr>
              <a:buFont typeface="Monotype Sorts" pitchFamily="2" charset="2"/>
              <a:buChar char="4"/>
            </a:pPr>
            <a:r>
              <a:rPr lang="en-US" b="1"/>
              <a:t> Cuno filter kit</a:t>
            </a:r>
          </a:p>
          <a:p>
            <a:pPr>
              <a:buClr>
                <a:srgbClr val="FF0000"/>
              </a:buClr>
              <a:buFont typeface="Monotype Sorts" pitchFamily="2" charset="2"/>
              <a:buChar char="4"/>
            </a:pPr>
            <a:r>
              <a:rPr lang="en-US" b="1"/>
              <a:t> Sight flow indicator</a:t>
            </a:r>
            <a:endParaRPr lang="en-US"/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2" name="Picture 4" descr="~AUT00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77825"/>
            <a:ext cx="8686800" cy="608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8" name="Picture 4" descr="~AUT00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95263"/>
            <a:ext cx="7772400" cy="645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Large pumps are often placed on a foundation sufficiently substantial to absorb vibration caused by the pump</a:t>
            </a:r>
          </a:p>
          <a:p>
            <a:endParaRPr lang="en-US" dirty="0" smtClean="0"/>
          </a:p>
          <a:p>
            <a:r>
              <a:rPr lang="en-US" dirty="0" smtClean="0"/>
              <a:t>To eliminate noise in a piping system caused by mechanical pump vibration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Foundations of reinforced cement should be poured in advance to allow for proper drying and curing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Foundation bolts and sleeves should be embedded as well</a:t>
            </a:r>
            <a:endParaRPr lang="en-US" dirty="0"/>
          </a:p>
        </p:txBody>
      </p:sp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Foundation</a:t>
            </a:r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7" grpId="0" build="p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Pump Couplers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/>
              <a:t>Clamp &amp; Sleeve Couplings</a:t>
            </a:r>
          </a:p>
          <a:p>
            <a:pPr>
              <a:lnSpc>
                <a:spcPct val="90000"/>
              </a:lnSpc>
            </a:pPr>
            <a:r>
              <a:rPr lang="en-US" sz="2400"/>
              <a:t>Chain Couplings</a:t>
            </a:r>
          </a:p>
          <a:p>
            <a:pPr>
              <a:lnSpc>
                <a:spcPct val="90000"/>
              </a:lnSpc>
            </a:pPr>
            <a:r>
              <a:rPr lang="en-US" sz="2400"/>
              <a:t>Metallic Disk Couplings</a:t>
            </a:r>
          </a:p>
          <a:p>
            <a:pPr>
              <a:lnSpc>
                <a:spcPct val="90000"/>
              </a:lnSpc>
            </a:pPr>
            <a:r>
              <a:rPr lang="en-US" sz="2400"/>
              <a:t>Gear Type Couplings</a:t>
            </a:r>
          </a:p>
          <a:p>
            <a:pPr>
              <a:lnSpc>
                <a:spcPct val="90000"/>
              </a:lnSpc>
            </a:pPr>
            <a:r>
              <a:rPr lang="en-US" sz="2400"/>
              <a:t>Metallic Grid Couplings</a:t>
            </a:r>
          </a:p>
          <a:p>
            <a:pPr>
              <a:lnSpc>
                <a:spcPct val="90000"/>
              </a:lnSpc>
            </a:pPr>
            <a:r>
              <a:rPr lang="en-US" sz="2400"/>
              <a:t>Spring Type Couplings</a:t>
            </a:r>
          </a:p>
          <a:p>
            <a:pPr>
              <a:lnSpc>
                <a:spcPct val="90000"/>
              </a:lnSpc>
            </a:pPr>
            <a:r>
              <a:rPr lang="en-US" sz="2400"/>
              <a:t>Jaw Type Couplings</a:t>
            </a:r>
          </a:p>
          <a:p>
            <a:pPr>
              <a:lnSpc>
                <a:spcPct val="90000"/>
              </a:lnSpc>
            </a:pPr>
            <a:r>
              <a:rPr lang="en-US" sz="2400"/>
              <a:t>Drop Out Sleeve Type Couplings</a:t>
            </a:r>
          </a:p>
          <a:p>
            <a:pPr>
              <a:lnSpc>
                <a:spcPct val="90000"/>
              </a:lnSpc>
            </a:pPr>
            <a:r>
              <a:rPr lang="en-US" sz="2400"/>
              <a:t>Doughnut Couplings</a:t>
            </a:r>
          </a:p>
          <a:p>
            <a:pPr>
              <a:lnSpc>
                <a:spcPct val="90000"/>
              </a:lnSpc>
            </a:pPr>
            <a:r>
              <a:rPr lang="en-US" sz="2400"/>
              <a:t>Tire Couplings</a:t>
            </a:r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Clamp &amp; Sleeve Couplings</a:t>
            </a:r>
          </a:p>
        </p:txBody>
      </p:sp>
      <p:pic>
        <p:nvPicPr>
          <p:cNvPr id="184323" name="Picture 3" descr="cplgmuf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905000"/>
            <a:ext cx="3749675" cy="2149475"/>
          </a:xfrm>
          <a:prstGeom prst="rect">
            <a:avLst/>
          </a:prstGeom>
          <a:noFill/>
        </p:spPr>
      </p:pic>
      <p:pic>
        <p:nvPicPr>
          <p:cNvPr id="184324" name="Picture 4" descr="cplgsl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810000"/>
            <a:ext cx="4316413" cy="2270125"/>
          </a:xfrm>
          <a:prstGeom prst="rect">
            <a:avLst/>
          </a:prstGeom>
          <a:noFill/>
        </p:spPr>
      </p:pic>
      <p:pic>
        <p:nvPicPr>
          <p:cNvPr id="5" name="Picture 4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Chain Couplings</a:t>
            </a:r>
          </a:p>
        </p:txBody>
      </p:sp>
      <p:pic>
        <p:nvPicPr>
          <p:cNvPr id="185347" name="Picture 3" descr="cplgchain"/>
          <p:cNvPicPr>
            <a:picLocks noChangeAspect="1" noChangeArrowheads="1"/>
          </p:cNvPicPr>
          <p:nvPr/>
        </p:nvPicPr>
        <p:blipFill>
          <a:blip r:embed="rId3" cstate="print"/>
          <a:srcRect b="42317"/>
          <a:stretch>
            <a:fillRect/>
          </a:stretch>
        </p:blipFill>
        <p:spPr bwMode="auto">
          <a:xfrm>
            <a:off x="5222875" y="1676400"/>
            <a:ext cx="3921125" cy="5181600"/>
          </a:xfrm>
          <a:prstGeom prst="rect">
            <a:avLst/>
          </a:prstGeom>
          <a:noFill/>
        </p:spPr>
      </p:pic>
      <p:pic>
        <p:nvPicPr>
          <p:cNvPr id="185348" name="Picture 4" descr="cplgchain"/>
          <p:cNvPicPr>
            <a:picLocks noChangeAspect="1" noChangeArrowheads="1"/>
          </p:cNvPicPr>
          <p:nvPr/>
        </p:nvPicPr>
        <p:blipFill>
          <a:blip r:embed="rId3" cstate="print"/>
          <a:srcRect t="60454"/>
          <a:stretch>
            <a:fillRect/>
          </a:stretch>
        </p:blipFill>
        <p:spPr bwMode="auto">
          <a:xfrm>
            <a:off x="0" y="1676400"/>
            <a:ext cx="5257800" cy="47640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Metallic Disk Coupling</a:t>
            </a:r>
          </a:p>
        </p:txBody>
      </p:sp>
      <p:pic>
        <p:nvPicPr>
          <p:cNvPr id="186371" name="Picture 3" descr="cplgdisk"/>
          <p:cNvPicPr>
            <a:picLocks noChangeAspect="1" noChangeArrowheads="1"/>
          </p:cNvPicPr>
          <p:nvPr/>
        </p:nvPicPr>
        <p:blipFill>
          <a:blip r:embed="rId2" cstate="print"/>
          <a:srcRect t="55154"/>
          <a:stretch>
            <a:fillRect/>
          </a:stretch>
        </p:blipFill>
        <p:spPr bwMode="auto">
          <a:xfrm>
            <a:off x="4114800" y="2819400"/>
            <a:ext cx="5029200" cy="3422650"/>
          </a:xfrm>
          <a:prstGeom prst="rect">
            <a:avLst/>
          </a:prstGeom>
          <a:noFill/>
        </p:spPr>
      </p:pic>
      <p:pic>
        <p:nvPicPr>
          <p:cNvPr id="186372" name="Picture 4" descr="cplgdisk"/>
          <p:cNvPicPr>
            <a:picLocks noChangeAspect="1" noChangeArrowheads="1"/>
          </p:cNvPicPr>
          <p:nvPr/>
        </p:nvPicPr>
        <p:blipFill>
          <a:blip r:embed="rId3" cstate="print"/>
          <a:srcRect b="43335"/>
          <a:stretch>
            <a:fillRect/>
          </a:stretch>
        </p:blipFill>
        <p:spPr bwMode="auto">
          <a:xfrm>
            <a:off x="0" y="1600200"/>
            <a:ext cx="4114800" cy="3536950"/>
          </a:xfrm>
          <a:prstGeom prst="rect">
            <a:avLst/>
          </a:prstGeom>
          <a:noFill/>
        </p:spPr>
      </p:pic>
      <p:pic>
        <p:nvPicPr>
          <p:cNvPr id="5" name="Picture 4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Gear Type Couplings</a:t>
            </a:r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187395" name="Picture 3" descr="cplgge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066800"/>
            <a:ext cx="5486400" cy="524986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Metallic Grid</a:t>
            </a:r>
          </a:p>
        </p:txBody>
      </p:sp>
      <p:pic>
        <p:nvPicPr>
          <p:cNvPr id="188419" name="Picture 3" descr="cplggrid"/>
          <p:cNvPicPr>
            <a:picLocks noChangeAspect="1" noChangeArrowheads="1"/>
          </p:cNvPicPr>
          <p:nvPr/>
        </p:nvPicPr>
        <p:blipFill>
          <a:blip r:embed="rId2" cstate="print"/>
          <a:srcRect t="57927"/>
          <a:stretch>
            <a:fillRect/>
          </a:stretch>
        </p:blipFill>
        <p:spPr bwMode="auto">
          <a:xfrm>
            <a:off x="4191000" y="2743200"/>
            <a:ext cx="4953000" cy="3400425"/>
          </a:xfrm>
          <a:prstGeom prst="rect">
            <a:avLst/>
          </a:prstGeom>
          <a:noFill/>
        </p:spPr>
      </p:pic>
      <p:pic>
        <p:nvPicPr>
          <p:cNvPr id="188420" name="Picture 4" descr="cplggrid"/>
          <p:cNvPicPr>
            <a:picLocks noChangeAspect="1" noChangeArrowheads="1"/>
          </p:cNvPicPr>
          <p:nvPr/>
        </p:nvPicPr>
        <p:blipFill>
          <a:blip r:embed="rId3" cstate="print"/>
          <a:srcRect b="44208"/>
          <a:stretch>
            <a:fillRect/>
          </a:stretch>
        </p:blipFill>
        <p:spPr bwMode="auto">
          <a:xfrm>
            <a:off x="0" y="1447800"/>
            <a:ext cx="4572000" cy="4162425"/>
          </a:xfrm>
          <a:prstGeom prst="rect">
            <a:avLst/>
          </a:prstGeom>
          <a:noFill/>
        </p:spPr>
      </p:pic>
      <p:pic>
        <p:nvPicPr>
          <p:cNvPr id="5" name="Picture 4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Spring Type Coupler</a:t>
            </a:r>
          </a:p>
        </p:txBody>
      </p:sp>
      <p:pic>
        <p:nvPicPr>
          <p:cNvPr id="189443" name="Picture 3"/>
          <p:cNvPicPr>
            <a:picLocks noChangeAspect="1" noChangeArrowheads="1"/>
          </p:cNvPicPr>
          <p:nvPr/>
        </p:nvPicPr>
        <p:blipFill>
          <a:blip r:embed="rId2" cstate="print"/>
          <a:srcRect b="10715"/>
          <a:stretch>
            <a:fillRect/>
          </a:stretch>
        </p:blipFill>
        <p:spPr bwMode="auto">
          <a:xfrm>
            <a:off x="3530600" y="2362200"/>
            <a:ext cx="2082800" cy="1905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189444" name="Text Box 4"/>
          <p:cNvSpPr txBox="1">
            <a:spLocks noChangeArrowheads="1"/>
          </p:cNvSpPr>
          <p:nvPr/>
        </p:nvSpPr>
        <p:spPr bwMode="auto">
          <a:xfrm>
            <a:off x="685800" y="4800600"/>
            <a:ext cx="1881188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Coupler Half</a:t>
            </a:r>
          </a:p>
        </p:txBody>
      </p:sp>
      <p:sp>
        <p:nvSpPr>
          <p:cNvPr id="189445" name="Text Box 5"/>
          <p:cNvSpPr txBox="1">
            <a:spLocks noChangeArrowheads="1"/>
          </p:cNvSpPr>
          <p:nvPr/>
        </p:nvSpPr>
        <p:spPr bwMode="auto">
          <a:xfrm>
            <a:off x="6096000" y="5181600"/>
            <a:ext cx="222091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Coupler Spring</a:t>
            </a:r>
          </a:p>
        </p:txBody>
      </p:sp>
      <p:sp>
        <p:nvSpPr>
          <p:cNvPr id="189446" name="Text Box 6"/>
          <p:cNvSpPr txBox="1">
            <a:spLocks noChangeArrowheads="1"/>
          </p:cNvSpPr>
          <p:nvPr/>
        </p:nvSpPr>
        <p:spPr bwMode="auto">
          <a:xfrm>
            <a:off x="6553200" y="2667000"/>
            <a:ext cx="215265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Equalizing Bar</a:t>
            </a:r>
          </a:p>
        </p:txBody>
      </p:sp>
      <p:sp>
        <p:nvSpPr>
          <p:cNvPr id="189447" name="Line 7"/>
          <p:cNvSpPr>
            <a:spLocks noChangeShapeType="1"/>
          </p:cNvSpPr>
          <p:nvPr/>
        </p:nvSpPr>
        <p:spPr bwMode="auto">
          <a:xfrm flipH="1">
            <a:off x="5562600" y="2971800"/>
            <a:ext cx="9906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9448" name="Line 8"/>
          <p:cNvSpPr>
            <a:spLocks noChangeShapeType="1"/>
          </p:cNvSpPr>
          <p:nvPr/>
        </p:nvSpPr>
        <p:spPr bwMode="auto">
          <a:xfrm flipH="1" flipV="1">
            <a:off x="5410200" y="3886200"/>
            <a:ext cx="762000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9449" name="Line 9"/>
          <p:cNvSpPr>
            <a:spLocks noChangeShapeType="1"/>
          </p:cNvSpPr>
          <p:nvPr/>
        </p:nvSpPr>
        <p:spPr bwMode="auto">
          <a:xfrm flipV="1">
            <a:off x="2513013" y="3957638"/>
            <a:ext cx="137160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0" name="Picture 9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~AUT00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31763"/>
            <a:ext cx="7391400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Jaw Type Couplers</a:t>
            </a:r>
          </a:p>
        </p:txBody>
      </p:sp>
      <p:pic>
        <p:nvPicPr>
          <p:cNvPr id="190467" name="Picture 3"/>
          <p:cNvPicPr>
            <a:picLocks noChangeAspect="1" noChangeArrowheads="1"/>
          </p:cNvPicPr>
          <p:nvPr/>
        </p:nvPicPr>
        <p:blipFill>
          <a:blip r:embed="rId2" cstate="print"/>
          <a:srcRect b="15625"/>
          <a:stretch>
            <a:fillRect/>
          </a:stretch>
        </p:blipFill>
        <p:spPr bwMode="auto">
          <a:xfrm>
            <a:off x="3419475" y="2209800"/>
            <a:ext cx="2305050" cy="2057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190468" name="Text Box 4"/>
          <p:cNvSpPr txBox="1">
            <a:spLocks noChangeArrowheads="1"/>
          </p:cNvSpPr>
          <p:nvPr/>
        </p:nvSpPr>
        <p:spPr bwMode="auto">
          <a:xfrm>
            <a:off x="5486400" y="5410200"/>
            <a:ext cx="227171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Coupler Halves</a:t>
            </a:r>
          </a:p>
        </p:txBody>
      </p:sp>
      <p:sp>
        <p:nvSpPr>
          <p:cNvPr id="190469" name="Text Box 5"/>
          <p:cNvSpPr txBox="1">
            <a:spLocks noChangeArrowheads="1"/>
          </p:cNvSpPr>
          <p:nvPr/>
        </p:nvSpPr>
        <p:spPr bwMode="auto">
          <a:xfrm>
            <a:off x="1143000" y="1676400"/>
            <a:ext cx="1914525" cy="457200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Flexible Disc</a:t>
            </a:r>
          </a:p>
        </p:txBody>
      </p:sp>
      <p:sp>
        <p:nvSpPr>
          <p:cNvPr id="190470" name="Line 6"/>
          <p:cNvSpPr>
            <a:spLocks noChangeShapeType="1"/>
          </p:cNvSpPr>
          <p:nvPr/>
        </p:nvSpPr>
        <p:spPr bwMode="auto">
          <a:xfrm>
            <a:off x="3048000" y="2057400"/>
            <a:ext cx="15240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0471" name="Line 7"/>
          <p:cNvSpPr>
            <a:spLocks noChangeShapeType="1"/>
          </p:cNvSpPr>
          <p:nvPr/>
        </p:nvSpPr>
        <p:spPr bwMode="auto">
          <a:xfrm flipH="1" flipV="1">
            <a:off x="4343400" y="4191000"/>
            <a:ext cx="1219200" cy="1219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0472" name="Line 8"/>
          <p:cNvSpPr>
            <a:spLocks noChangeShapeType="1"/>
          </p:cNvSpPr>
          <p:nvPr/>
        </p:nvSpPr>
        <p:spPr bwMode="auto">
          <a:xfrm flipH="1" flipV="1">
            <a:off x="5334000" y="3886200"/>
            <a:ext cx="228600" cy="1524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90473" name="Picture 9" descr="cplgja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481138"/>
            <a:ext cx="3352800" cy="1816100"/>
          </a:xfrm>
          <a:prstGeom prst="rect">
            <a:avLst/>
          </a:prstGeom>
          <a:noFill/>
        </p:spPr>
      </p:pic>
      <p:pic>
        <p:nvPicPr>
          <p:cNvPr id="190474" name="Picture 10" descr="cplgjaw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22763"/>
            <a:ext cx="4495800" cy="2535237"/>
          </a:xfrm>
          <a:prstGeom prst="rect">
            <a:avLst/>
          </a:prstGeom>
          <a:noFill/>
        </p:spPr>
      </p:pic>
      <p:pic>
        <p:nvPicPr>
          <p:cNvPr id="11" name="Picture 10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What should be done when unit is received?</a:t>
            </a:r>
          </a:p>
          <a:p>
            <a:endParaRPr lang="en-US" dirty="0" smtClean="0"/>
          </a:p>
          <a:p>
            <a:r>
              <a:rPr lang="en-US" dirty="0" smtClean="0"/>
              <a:t>Place on foundation</a:t>
            </a:r>
          </a:p>
          <a:p>
            <a:endParaRPr lang="en-US" dirty="0" smtClean="0"/>
          </a:p>
          <a:p>
            <a:r>
              <a:rPr lang="en-US" dirty="0" smtClean="0"/>
              <a:t>Remove coupling between motor and pump</a:t>
            </a:r>
          </a:p>
          <a:p>
            <a:pPr lvl="1"/>
            <a:r>
              <a:rPr lang="en-US" dirty="0" smtClean="0"/>
              <a:t>Do not reinstall until alignment is complete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The base plate should be supported on metal shims or wedges having a small taper</a:t>
            </a:r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Fig 3-2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Foundation</a:t>
            </a:r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7" grpId="0" build="p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~AUT00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93675"/>
            <a:ext cx="7239000" cy="639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Drop Out Sleeve Type Couplers</a:t>
            </a:r>
          </a:p>
        </p:txBody>
      </p:sp>
      <p:pic>
        <p:nvPicPr>
          <p:cNvPr id="191491" name="Picture 3"/>
          <p:cNvPicPr>
            <a:picLocks noChangeAspect="1" noChangeArrowheads="1"/>
          </p:cNvPicPr>
          <p:nvPr/>
        </p:nvPicPr>
        <p:blipFill>
          <a:blip r:embed="rId2" cstate="print"/>
          <a:srcRect b="19231"/>
          <a:stretch>
            <a:fillRect/>
          </a:stretch>
        </p:blipFill>
        <p:spPr bwMode="auto">
          <a:xfrm>
            <a:off x="304800" y="1828800"/>
            <a:ext cx="2298700" cy="21621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191492" name="Picture 4"/>
          <p:cNvPicPr>
            <a:picLocks noChangeAspect="1" noChangeArrowheads="1"/>
          </p:cNvPicPr>
          <p:nvPr/>
        </p:nvPicPr>
        <p:blipFill>
          <a:blip r:embed="rId3" cstate="print"/>
          <a:srcRect b="13866"/>
          <a:stretch>
            <a:fillRect/>
          </a:stretch>
        </p:blipFill>
        <p:spPr bwMode="auto">
          <a:xfrm>
            <a:off x="381000" y="4495800"/>
            <a:ext cx="2286000" cy="18621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191493" name="Picture 5"/>
          <p:cNvPicPr>
            <a:picLocks noChangeAspect="1" noChangeArrowheads="1"/>
          </p:cNvPicPr>
          <p:nvPr/>
        </p:nvPicPr>
        <p:blipFill>
          <a:blip r:embed="rId4" cstate="print"/>
          <a:srcRect b="23077"/>
          <a:stretch>
            <a:fillRect/>
          </a:stretch>
        </p:blipFill>
        <p:spPr bwMode="auto">
          <a:xfrm>
            <a:off x="4343400" y="1822450"/>
            <a:ext cx="2590800" cy="20129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191494" name="Picture 6"/>
          <p:cNvPicPr>
            <a:picLocks noChangeAspect="1" noChangeArrowheads="1"/>
          </p:cNvPicPr>
          <p:nvPr/>
        </p:nvPicPr>
        <p:blipFill>
          <a:blip r:embed="rId5" cstate="print"/>
          <a:srcRect b="19231"/>
          <a:stretch>
            <a:fillRect/>
          </a:stretch>
        </p:blipFill>
        <p:spPr bwMode="auto">
          <a:xfrm>
            <a:off x="4572000" y="4419600"/>
            <a:ext cx="2279650" cy="1920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191495" name="Text Box 7"/>
          <p:cNvSpPr txBox="1">
            <a:spLocks noChangeArrowheads="1"/>
          </p:cNvSpPr>
          <p:nvPr/>
        </p:nvSpPr>
        <p:spPr bwMode="auto">
          <a:xfrm>
            <a:off x="2895600" y="2133600"/>
            <a:ext cx="1117600" cy="822325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Sleeve</a:t>
            </a:r>
          </a:p>
          <a:p>
            <a:r>
              <a:rPr lang="en-US" sz="2400"/>
              <a:t>Type</a:t>
            </a:r>
          </a:p>
        </p:txBody>
      </p:sp>
      <p:sp>
        <p:nvSpPr>
          <p:cNvPr id="191496" name="Text Box 8"/>
          <p:cNvSpPr txBox="1">
            <a:spLocks noChangeArrowheads="1"/>
          </p:cNvSpPr>
          <p:nvPr/>
        </p:nvSpPr>
        <p:spPr bwMode="auto">
          <a:xfrm>
            <a:off x="2819400" y="4648200"/>
            <a:ext cx="1250950" cy="457200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S -Type</a:t>
            </a:r>
          </a:p>
        </p:txBody>
      </p:sp>
      <p:sp>
        <p:nvSpPr>
          <p:cNvPr id="191497" name="Text Box 9"/>
          <p:cNvSpPr txBox="1">
            <a:spLocks noChangeArrowheads="1"/>
          </p:cNvSpPr>
          <p:nvPr/>
        </p:nvSpPr>
        <p:spPr bwMode="auto">
          <a:xfrm>
            <a:off x="7086600" y="2057400"/>
            <a:ext cx="1301750" cy="457200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Type “J”</a:t>
            </a:r>
          </a:p>
        </p:txBody>
      </p:sp>
      <p:sp>
        <p:nvSpPr>
          <p:cNvPr id="191498" name="Text Box 10"/>
          <p:cNvSpPr txBox="1">
            <a:spLocks noChangeArrowheads="1"/>
          </p:cNvSpPr>
          <p:nvPr/>
        </p:nvSpPr>
        <p:spPr bwMode="auto">
          <a:xfrm>
            <a:off x="7086600" y="4495800"/>
            <a:ext cx="1573213" cy="457200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“SC” Type</a:t>
            </a:r>
          </a:p>
        </p:txBody>
      </p:sp>
      <p:pic>
        <p:nvPicPr>
          <p:cNvPr id="11" name="Picture 10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~AUT00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8534400" cy="645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2" name="Picture 4" descr="~AUT00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6363" y="152400"/>
            <a:ext cx="63246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Doughnut Couplings</a:t>
            </a:r>
          </a:p>
        </p:txBody>
      </p:sp>
      <p:pic>
        <p:nvPicPr>
          <p:cNvPr id="192515" name="Picture 3" descr="cplgdonu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676400"/>
            <a:ext cx="4017963" cy="4876800"/>
          </a:xfrm>
          <a:prstGeom prst="rect">
            <a:avLst/>
          </a:prstGeom>
          <a:noFill/>
        </p:spPr>
      </p:pic>
      <p:pic>
        <p:nvPicPr>
          <p:cNvPr id="192516" name="Picture 4" descr="cplgdonu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676400"/>
            <a:ext cx="4876800" cy="47672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Tire Coupling</a:t>
            </a:r>
          </a:p>
        </p:txBody>
      </p:sp>
      <p:pic>
        <p:nvPicPr>
          <p:cNvPr id="193539" name="Picture 3" descr="cplgti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017587"/>
            <a:ext cx="4659313" cy="5230813"/>
          </a:xfrm>
          <a:prstGeom prst="rect">
            <a:avLst/>
          </a:prstGeom>
          <a:noFill/>
        </p:spPr>
      </p:pic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Learning Objectives Completed</a:t>
            </a:r>
          </a:p>
          <a:p>
            <a:pPr lvl="1"/>
            <a:r>
              <a:rPr lang="en-US" sz="2000" dirty="0" smtClean="0"/>
              <a:t>Identify seals and bearings on pump.  Explain the purpose of each and how to field verify</a:t>
            </a:r>
          </a:p>
          <a:p>
            <a:pPr lvl="1"/>
            <a:endParaRPr lang="en-US" sz="2000" dirty="0" smtClean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dirty="0" smtClean="0"/>
              <a:t>Quick review </a:t>
            </a:r>
            <a:r>
              <a:rPr lang="en-US" b="1" i="1" dirty="0" smtClean="0"/>
              <a:t>Pump Seals and Bearings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b="1" i="1" dirty="0" smtClean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b="1" i="1" dirty="0" smtClean="0"/>
              <a:t>Theory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b="1" i="1" dirty="0" smtClean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b="1" i="1" dirty="0" smtClean="0"/>
              <a:t>Vocabulary</a:t>
            </a:r>
          </a:p>
          <a:p>
            <a:endParaRPr lang="en-US" dirty="0" smtClean="0"/>
          </a:p>
          <a:p>
            <a:pPr lvl="2"/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Pump Seals and Bearings</a:t>
            </a:r>
            <a:endParaRPr lang="en-US" dirty="0"/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657600" y="4800600"/>
            <a:ext cx="486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hlinkClick r:id="rId3"/>
            </a:endParaRP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~AUT0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752600"/>
            <a:ext cx="8763000" cy="436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Make sure the pump is turning the right way</a:t>
            </a:r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Check pump for shortages and damage immediately upon </a:t>
            </a:r>
            <a:r>
              <a:rPr lang="en-US" dirty="0" smtClean="0"/>
              <a:t>arrival</a:t>
            </a:r>
          </a:p>
          <a:p>
            <a:endParaRPr lang="en-US" dirty="0"/>
          </a:p>
          <a:p>
            <a:r>
              <a:rPr lang="en-US" dirty="0"/>
              <a:t>Use care when moving </a:t>
            </a:r>
            <a:r>
              <a:rPr lang="en-US" dirty="0" smtClean="0"/>
              <a:t>pumps</a:t>
            </a:r>
          </a:p>
          <a:p>
            <a:endParaRPr lang="en-US" dirty="0"/>
          </a:p>
          <a:p>
            <a:r>
              <a:rPr lang="en-US" dirty="0"/>
              <a:t>Lifting equipment must be able to adequately support the entire </a:t>
            </a:r>
            <a:r>
              <a:rPr lang="en-US" dirty="0" smtClean="0"/>
              <a:t>assembly</a:t>
            </a:r>
          </a:p>
          <a:p>
            <a:endParaRPr lang="en-US" dirty="0"/>
          </a:p>
          <a:p>
            <a:r>
              <a:rPr lang="en-US" dirty="0"/>
              <a:t>Shafts are in alignment when unit is shipped; however, due to shipping, the pumps may arrive misaligned</a:t>
            </a:r>
          </a:p>
        </p:txBody>
      </p:sp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Receiving Pump</a:t>
            </a:r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~AUT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2938" y="228600"/>
            <a:ext cx="51816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~AUT0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36700"/>
            <a:ext cx="8686800" cy="402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~AUT00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785938"/>
            <a:ext cx="8686800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20" name="Picture 4" descr="~AUT007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04838"/>
            <a:ext cx="85344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If the pump is not to be installed and operated soon after arrival, store it in a clean, dry place having slow, moderate changes in ambient temperature</a:t>
            </a:r>
          </a:p>
          <a:p>
            <a:r>
              <a:rPr lang="en-US"/>
              <a:t>Long Term (More than 6 months) Preservative treatment of bearings and machine surfaces will be required.  Rotate shaft several times every 3 months</a:t>
            </a:r>
          </a:p>
        </p:txBody>
      </p:sp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Temporary Storage</a:t>
            </a:r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19458" name="Picture 2" descr="~AUT00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593725"/>
            <a:ext cx="8686800" cy="591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Checkpoint 1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Pages 37 through Checkpoint 1</a:t>
            </a:r>
          </a:p>
          <a:p>
            <a:r>
              <a:rPr lang="en-US"/>
              <a:t>Pages 37 through 51</a:t>
            </a:r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Fig 3-2  (Before piping)</a:t>
            </a:r>
          </a:p>
          <a:p>
            <a:endParaRPr lang="en-US" dirty="0" smtClean="0"/>
          </a:p>
          <a:p>
            <a:r>
              <a:rPr lang="en-US" dirty="0" smtClean="0"/>
              <a:t>Tapered wedges should be placed </a:t>
            </a:r>
          </a:p>
          <a:p>
            <a:pPr lvl="1"/>
            <a:r>
              <a:rPr lang="en-US" dirty="0" smtClean="0"/>
              <a:t>Close to the foundation bolts</a:t>
            </a:r>
          </a:p>
          <a:p>
            <a:pPr lvl="1"/>
            <a:r>
              <a:rPr lang="en-US" dirty="0" smtClean="0"/>
              <a:t>Under the heaviest weight</a:t>
            </a:r>
          </a:p>
          <a:p>
            <a:pPr lvl="1"/>
            <a:r>
              <a:rPr lang="en-US" dirty="0" smtClean="0"/>
              <a:t>Uniformly spaced to evenly support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Adjust supports until the shafts of the pump and driver are level</a:t>
            </a:r>
          </a:p>
          <a:p>
            <a:endParaRPr lang="en-US" dirty="0" smtClean="0"/>
          </a:p>
          <a:p>
            <a:r>
              <a:rPr lang="en-US" dirty="0" smtClean="0"/>
              <a:t>Check coupling alignment with a strait edge</a:t>
            </a:r>
          </a:p>
          <a:p>
            <a:pPr lvl="1"/>
            <a:r>
              <a:rPr lang="en-US" dirty="0" smtClean="0"/>
              <a:t>No coupling</a:t>
            </a:r>
          </a:p>
          <a:p>
            <a:pPr lvl="1"/>
            <a:endParaRPr lang="en-US" dirty="0"/>
          </a:p>
        </p:txBody>
      </p:sp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Foundation</a:t>
            </a:r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4" name="Picture 4" descr="~AUT00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854075"/>
            <a:ext cx="876300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Proper Baseplate Installation</a:t>
            </a:r>
          </a:p>
        </p:txBody>
      </p:sp>
      <p:pic>
        <p:nvPicPr>
          <p:cNvPr id="35843" name="Picture 3" descr="shim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8800"/>
            <a:ext cx="9144000" cy="4443413"/>
          </a:xfrm>
          <a:prstGeom prst="rect">
            <a:avLst/>
          </a:prstGeom>
          <a:noFill/>
        </p:spPr>
      </p:pic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Use wedges and shims under the base for support at anchor bolts and midway between bolts, to position the base approximately 1” above the </a:t>
            </a:r>
            <a:r>
              <a:rPr lang="en-US" dirty="0" smtClean="0"/>
              <a:t>foundation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By adding or removing shims under the base, level and plumb the pump shaft and </a:t>
            </a:r>
            <a:r>
              <a:rPr lang="en-US" dirty="0" smtClean="0"/>
              <a:t>flanges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Must be able to fit a pipe (level flange)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Shafts grossly aligned (Strait Edge Method)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Draw anchor nuts tight against the base, and observe the pump and motor shafts or coupling hubs for alignment</a:t>
            </a:r>
          </a:p>
        </p:txBody>
      </p:sp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Base plate Installation (No Piping)</a:t>
            </a:r>
            <a:endParaRPr lang="en-US" dirty="0"/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1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132100" name="Picture 4" descr="~AUT007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231775"/>
            <a:ext cx="6705600" cy="638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657600" y="228600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Final Grouting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Build a strong form around the foundation to contain </a:t>
            </a:r>
            <a:r>
              <a:rPr lang="en-US" dirty="0" smtClean="0"/>
              <a:t>grout</a:t>
            </a:r>
          </a:p>
          <a:p>
            <a:endParaRPr lang="en-US" dirty="0"/>
          </a:p>
          <a:p>
            <a:r>
              <a:rPr lang="en-US" dirty="0"/>
              <a:t>Use non-shrinking grout and mix to manufacturer’s </a:t>
            </a:r>
            <a:r>
              <a:rPr lang="en-US" dirty="0" smtClean="0"/>
              <a:t>instructions</a:t>
            </a:r>
          </a:p>
          <a:p>
            <a:endParaRPr lang="en-US" dirty="0"/>
          </a:p>
          <a:p>
            <a:r>
              <a:rPr lang="en-US" dirty="0"/>
              <a:t>Pour grout through hole in </a:t>
            </a:r>
            <a:r>
              <a:rPr lang="en-US" dirty="0" smtClean="0"/>
              <a:t>biteplate </a:t>
            </a:r>
            <a:r>
              <a:rPr lang="en-US" dirty="0"/>
              <a:t>up level of </a:t>
            </a:r>
            <a:r>
              <a:rPr lang="en-US" dirty="0" smtClean="0"/>
              <a:t>form</a:t>
            </a:r>
          </a:p>
          <a:p>
            <a:endParaRPr lang="en-US" dirty="0"/>
          </a:p>
          <a:p>
            <a:r>
              <a:rPr lang="en-US" dirty="0"/>
              <a:t>Allow grout to set at least 48 </a:t>
            </a:r>
            <a:r>
              <a:rPr lang="en-US" dirty="0" smtClean="0"/>
              <a:t>hours</a:t>
            </a:r>
          </a:p>
          <a:p>
            <a:endParaRPr lang="en-US" dirty="0"/>
          </a:p>
          <a:p>
            <a:r>
              <a:rPr lang="en-US" dirty="0"/>
              <a:t>Tighten foundation bolts</a:t>
            </a:r>
          </a:p>
        </p:txBody>
      </p:sp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Grouting Procedure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139268" name="Picture 4" descr="~AUT007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79388"/>
            <a:ext cx="7696200" cy="642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~AUT00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14475"/>
            <a:ext cx="8763000" cy="404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Grout the Baseplate</a:t>
            </a:r>
          </a:p>
        </p:txBody>
      </p:sp>
      <p:pic>
        <p:nvPicPr>
          <p:cNvPr id="36867" name="Picture 3" descr="grou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46225"/>
            <a:ext cx="9144000" cy="3763963"/>
          </a:xfrm>
          <a:prstGeom prst="rect">
            <a:avLst/>
          </a:prstGeom>
          <a:noFill/>
        </p:spPr>
      </p:pic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Surfaces - Clean &amp; Flat</a:t>
            </a:r>
          </a:p>
        </p:txBody>
      </p:sp>
      <p:pic>
        <p:nvPicPr>
          <p:cNvPr id="41987" name="Picture 3" descr="handclfl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447800"/>
            <a:ext cx="6650038" cy="4737100"/>
          </a:xfrm>
          <a:prstGeom prst="rect">
            <a:avLst/>
          </a:prstGeom>
          <a:noFill/>
        </p:spPr>
      </p:pic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429000" y="1828800"/>
            <a:ext cx="27841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Motor Alignment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Soft Foot</a:t>
            </a:r>
          </a:p>
        </p:txBody>
      </p:sp>
      <p:graphicFrame>
        <p:nvGraphicFramePr>
          <p:cNvPr id="43011" name="Object 3"/>
          <p:cNvGraphicFramePr>
            <a:graphicFrameLocks noChangeAspect="1"/>
          </p:cNvGraphicFramePr>
          <p:nvPr/>
        </p:nvGraphicFramePr>
        <p:xfrm>
          <a:off x="762000" y="1408113"/>
          <a:ext cx="7467600" cy="484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290" name="Clip" r:id="rId3" imgW="2286000" imgH="1262520" progId="">
                  <p:embed/>
                </p:oleObj>
              </mc:Choice>
              <mc:Fallback>
                <p:oleObj name="Clip" r:id="rId3" imgW="2286000" imgH="126252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408113"/>
                        <a:ext cx="7467600" cy="4840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Different Types of Soft Foot</a:t>
            </a:r>
          </a:p>
        </p:txBody>
      </p:sp>
      <p:pic>
        <p:nvPicPr>
          <p:cNvPr id="44035" name="Picture 3" descr="softfoot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503363"/>
            <a:ext cx="7848600" cy="5338762"/>
          </a:xfrm>
          <a:prstGeom prst="rect">
            <a:avLst/>
          </a:prstGeom>
          <a:noFill/>
        </p:spPr>
      </p:pic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The first consideration for locating a pump is elevation</a:t>
            </a:r>
          </a:p>
          <a:p>
            <a:endParaRPr lang="en-US" dirty="0" smtClean="0"/>
          </a:p>
          <a:p>
            <a:r>
              <a:rPr lang="en-US" dirty="0" smtClean="0"/>
              <a:t>The lowest possible elevation is usually the best</a:t>
            </a:r>
          </a:p>
          <a:p>
            <a:endParaRPr lang="en-US" dirty="0" smtClean="0"/>
          </a:p>
          <a:p>
            <a:r>
              <a:rPr lang="en-US" dirty="0" smtClean="0"/>
              <a:t>The suction piping should be as short as possible, but not less than five suction pipe diameters</a:t>
            </a:r>
          </a:p>
          <a:p>
            <a:endParaRPr lang="en-US" dirty="0" smtClean="0"/>
          </a:p>
          <a:p>
            <a:r>
              <a:rPr lang="en-US" dirty="0" smtClean="0"/>
              <a:t>The greater the inlet pressure, the less likelihood of net positive suction head </a:t>
            </a:r>
            <a:r>
              <a:rPr lang="en-US" b="1" i="1" dirty="0" smtClean="0"/>
              <a:t>(NPSH) </a:t>
            </a:r>
            <a:r>
              <a:rPr lang="en-US" dirty="0" smtClean="0"/>
              <a:t>problems</a:t>
            </a:r>
          </a:p>
          <a:p>
            <a:endParaRPr lang="en-US" dirty="0" smtClean="0"/>
          </a:p>
          <a:p>
            <a:r>
              <a:rPr lang="en-US" dirty="0" smtClean="0"/>
              <a:t>Dry easy to access area</a:t>
            </a:r>
            <a:endParaRPr lang="en-US" dirty="0"/>
          </a:p>
        </p:txBody>
      </p:sp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Pump Placement</a:t>
            </a:r>
            <a:endParaRPr lang="en-US" dirty="0"/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Soft Foot</a:t>
            </a:r>
          </a:p>
        </p:txBody>
      </p:sp>
      <p:pic>
        <p:nvPicPr>
          <p:cNvPr id="45059" name="Picture 3" descr="softfoot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431925"/>
            <a:ext cx="7924800" cy="54260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819400" y="457200"/>
            <a:ext cx="5867400" cy="1295400"/>
          </a:xfrm>
        </p:spPr>
        <p:txBody>
          <a:bodyPr/>
          <a:lstStyle/>
          <a:p>
            <a:r>
              <a:rPr lang="en-US"/>
              <a:t>Soft Foot</a:t>
            </a:r>
          </a:p>
        </p:txBody>
      </p:sp>
      <p:pic>
        <p:nvPicPr>
          <p:cNvPr id="46083" name="Picture 3" descr="softfoot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536700"/>
            <a:ext cx="6934200" cy="5321300"/>
          </a:xfrm>
          <a:prstGeom prst="rect">
            <a:avLst/>
          </a:prstGeom>
          <a:noFill/>
        </p:spPr>
      </p:pic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Soft Foot</a:t>
            </a:r>
          </a:p>
        </p:txBody>
      </p:sp>
      <p:pic>
        <p:nvPicPr>
          <p:cNvPr id="47107" name="Picture 3" descr="handthinshi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0"/>
            <a:ext cx="5900738" cy="4922838"/>
          </a:xfrm>
          <a:prstGeom prst="rect">
            <a:avLst/>
          </a:prstGeom>
          <a:noFill/>
        </p:spPr>
      </p:pic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6248400" y="2133600"/>
            <a:ext cx="2514600" cy="2528888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/>
              <a:t>Use as few shims as possible to avoid sponginess</a:t>
            </a:r>
            <a:endParaRPr lang="en-US" sz="2400"/>
          </a:p>
        </p:txBody>
      </p:sp>
      <p:pic>
        <p:nvPicPr>
          <p:cNvPr id="5" name="Picture 4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4600" y="457200"/>
            <a:ext cx="6172200" cy="990600"/>
          </a:xfrm>
        </p:spPr>
        <p:txBody>
          <a:bodyPr/>
          <a:lstStyle/>
          <a:p>
            <a:r>
              <a:rPr lang="en-US"/>
              <a:t>Correction ?</a:t>
            </a:r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48131" name="Picture 3" descr="handso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371600"/>
            <a:ext cx="7239000" cy="54133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Alignment checks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4089" y="1066800"/>
            <a:ext cx="2528311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381000"/>
            <a:ext cx="2438400" cy="5446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Alignment Procedure</a:t>
            </a:r>
          </a:p>
        </p:txBody>
      </p:sp>
      <p:pic>
        <p:nvPicPr>
          <p:cNvPr id="28675" name="Picture 3" descr="handmade"/>
          <p:cNvPicPr>
            <a:picLocks noChangeAspect="1" noChangeArrowheads="1"/>
          </p:cNvPicPr>
          <p:nvPr/>
        </p:nvPicPr>
        <p:blipFill>
          <a:blip r:embed="rId2" cstate="print"/>
          <a:srcRect b="56303"/>
          <a:stretch>
            <a:fillRect/>
          </a:stretch>
        </p:blipFill>
        <p:spPr bwMode="auto">
          <a:xfrm>
            <a:off x="0" y="2874963"/>
            <a:ext cx="9144000" cy="2241550"/>
          </a:xfrm>
          <a:prstGeom prst="rect">
            <a:avLst/>
          </a:prstGeom>
          <a:noFill/>
        </p:spPr>
      </p:pic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Alignment is Critical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838200" y="1828800"/>
            <a:ext cx="7467600" cy="4114800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4000"/>
              <a:t>Always align the motor to the</a:t>
            </a:r>
            <a:r>
              <a:rPr lang="en-US" sz="4400"/>
              <a:t> </a:t>
            </a:r>
            <a:r>
              <a:rPr lang="en-US" sz="4000"/>
              <a:t>pump, and not the pump to the</a:t>
            </a:r>
            <a:r>
              <a:rPr lang="en-US" sz="4000">
                <a:solidFill>
                  <a:srgbClr val="0000FF"/>
                </a:solidFill>
              </a:rPr>
              <a:t> </a:t>
            </a:r>
            <a:r>
              <a:rPr lang="en-US" sz="4000"/>
              <a:t>motor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4000"/>
              <a:t>Correct alignment of pump</a:t>
            </a:r>
            <a:r>
              <a:rPr lang="en-US" sz="4000">
                <a:solidFill>
                  <a:srgbClr val="0000FF"/>
                </a:solidFill>
              </a:rPr>
              <a:t> </a:t>
            </a:r>
            <a:r>
              <a:rPr lang="en-US" sz="4000"/>
              <a:t>and motor shafts is critical to proper operation</a:t>
            </a:r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Alignment Procedure</a:t>
            </a:r>
          </a:p>
        </p:txBody>
      </p:sp>
      <p:pic>
        <p:nvPicPr>
          <p:cNvPr id="29699" name="Picture 3" descr="handmade2"/>
          <p:cNvPicPr>
            <a:picLocks noChangeAspect="1" noChangeArrowheads="1"/>
          </p:cNvPicPr>
          <p:nvPr/>
        </p:nvPicPr>
        <p:blipFill>
          <a:blip r:embed="rId2" cstate="print"/>
          <a:srcRect b="62738"/>
          <a:stretch>
            <a:fillRect/>
          </a:stretch>
        </p:blipFill>
        <p:spPr bwMode="auto">
          <a:xfrm>
            <a:off x="0" y="2362200"/>
            <a:ext cx="9144000" cy="2117725"/>
          </a:xfrm>
          <a:prstGeom prst="rect">
            <a:avLst/>
          </a:prstGeom>
          <a:noFill/>
        </p:spPr>
      </p:pic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Alignment is Critical</a:t>
            </a: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600200" y="1524000"/>
            <a:ext cx="7239000" cy="4794250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Misalignment could result in: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2800"/>
              <a:t>reduced bearing life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2800"/>
              <a:t>coupling damage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2800"/>
              <a:t>high vibration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2800"/>
              <a:t>reduced seal life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2800"/>
              <a:t>increased downtime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sz="2800"/>
              <a:t>need for eventual re-alignment </a:t>
            </a:r>
            <a:br>
              <a:rPr lang="en-US" sz="2800"/>
            </a:br>
            <a:r>
              <a:rPr lang="en-US" sz="2800"/>
              <a:t>(do the job right the first time)</a:t>
            </a:r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 bldLvl="2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371600"/>
            <a:ext cx="7696200" cy="4953000"/>
          </a:xfrm>
        </p:spPr>
        <p:txBody>
          <a:bodyPr/>
          <a:lstStyle/>
          <a:p>
            <a:r>
              <a:rPr lang="en-US" sz="3500">
                <a:solidFill>
                  <a:schemeClr val="tx1"/>
                </a:solidFill>
              </a:rPr>
              <a:t>The baseplate comes from the factory rough aligned and has been checked to assure a precise alignment is possible.</a:t>
            </a:r>
            <a:br>
              <a:rPr lang="en-US" sz="3500">
                <a:solidFill>
                  <a:schemeClr val="tx1"/>
                </a:solidFill>
              </a:rPr>
            </a:br>
            <a:r>
              <a:rPr lang="en-US" sz="3500">
                <a:solidFill>
                  <a:schemeClr val="tx1"/>
                </a:solidFill>
              </a:rPr>
              <a:t/>
            </a:r>
            <a:br>
              <a:rPr lang="en-US" sz="3500">
                <a:solidFill>
                  <a:schemeClr val="tx1"/>
                </a:solidFill>
              </a:rPr>
            </a:br>
            <a:r>
              <a:rPr lang="en-US" sz="3500">
                <a:solidFill>
                  <a:schemeClr val="tx1"/>
                </a:solidFill>
              </a:rPr>
              <a:t>In other words, you will not be hole bound when you try to align the pump.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2514600" y="304800"/>
            <a:ext cx="5638800" cy="762000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/>
              <a:t>Given:</a:t>
            </a:r>
            <a:endParaRPr lang="en-US" sz="2400"/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~AUT0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55625"/>
            <a:ext cx="85344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304800"/>
            <a:ext cx="7010400" cy="1295400"/>
          </a:xfrm>
        </p:spPr>
        <p:txBody>
          <a:bodyPr/>
          <a:lstStyle/>
          <a:p>
            <a:r>
              <a:rPr lang="en-US"/>
              <a:t>Good Practice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1600200" y="1752600"/>
            <a:ext cx="6781800" cy="3748088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3200"/>
              <a:t>It is a good idea to do a rough alignment (see Straight Edge method) with the base in place and ready to be grouted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3200"/>
              <a:t>The pump shaft should not move more than 0.002” when the piping is fastened</a:t>
            </a:r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457200"/>
            <a:ext cx="7010400" cy="1295400"/>
          </a:xfrm>
        </p:spPr>
        <p:txBody>
          <a:bodyPr/>
          <a:lstStyle/>
          <a:p>
            <a:r>
              <a:rPr lang="en-US"/>
              <a:t>Pre-Alignment Checks: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838200" y="2209800"/>
            <a:ext cx="7467600" cy="762000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 sz="4400">
              <a:solidFill>
                <a:schemeClr val="hlink"/>
              </a:solidFill>
            </a:endParaRP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2133600" y="1497013"/>
            <a:ext cx="3733800" cy="5273675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4000"/>
              <a:t>Baseplate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4000"/>
              <a:t>Piping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4000"/>
              <a:t>Surfaces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4000"/>
              <a:t>Soft Foot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4000"/>
              <a:t>Shims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4000"/>
              <a:t>Heat</a:t>
            </a:r>
          </a:p>
        </p:txBody>
      </p:sp>
      <p:pic>
        <p:nvPicPr>
          <p:cNvPr id="5" name="Picture 4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Typical Base Mounted Pump</a:t>
            </a:r>
          </a:p>
        </p:txBody>
      </p:sp>
      <p:pic>
        <p:nvPicPr>
          <p:cNvPr id="124931" name="Picture 3" descr="000000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371600"/>
            <a:ext cx="6629400" cy="5486400"/>
          </a:xfrm>
          <a:prstGeom prst="rect">
            <a:avLst/>
          </a:prstGeom>
          <a:noFill/>
        </p:spPr>
      </p:pic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Shims</a:t>
            </a:r>
          </a:p>
        </p:txBody>
      </p:sp>
      <p:pic>
        <p:nvPicPr>
          <p:cNvPr id="49155" name="Picture 3" descr="shi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90675"/>
            <a:ext cx="9144000" cy="3675063"/>
          </a:xfrm>
          <a:prstGeom prst="rect">
            <a:avLst/>
          </a:prstGeom>
          <a:noFill/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762000" y="5562600"/>
            <a:ext cx="7391400" cy="1004888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A=2”x2”,        B=3”x3”,        C=4”x4”,        D=5”x5”</a:t>
            </a:r>
          </a:p>
          <a:p>
            <a:pPr>
              <a:spcBef>
                <a:spcPct val="50000"/>
              </a:spcBef>
            </a:pPr>
            <a:r>
              <a:rPr lang="en-US" sz="2400" b="1"/>
              <a:t>(0.001” through .125” thick)</a:t>
            </a:r>
            <a:endParaRPr lang="en-US" sz="2400" i="1"/>
          </a:p>
        </p:txBody>
      </p:sp>
      <p:pic>
        <p:nvPicPr>
          <p:cNvPr id="5" name="Picture 4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Shim Pack</a:t>
            </a: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1066800" y="4800600"/>
            <a:ext cx="7315200" cy="1801813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00FF"/>
                </a:solidFill>
              </a:rPr>
              <a:t>Blue is the 1/8” shim</a:t>
            </a:r>
          </a:p>
          <a:p>
            <a:pPr>
              <a:spcBef>
                <a:spcPct val="50000"/>
              </a:spcBef>
            </a:pPr>
            <a:r>
              <a:rPr lang="en-US" sz="2800" dirty="0">
                <a:solidFill>
                  <a:schemeClr val="hlink"/>
                </a:solidFill>
              </a:rPr>
              <a:t>Red are the thinnest shims</a:t>
            </a:r>
            <a:endParaRPr lang="en-US" sz="2800" dirty="0">
              <a:solidFill>
                <a:srgbClr val="0000FF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800" dirty="0">
                <a:solidFill>
                  <a:schemeClr val="accent2"/>
                </a:solidFill>
              </a:rPr>
              <a:t>Green is the second thickest shim</a:t>
            </a:r>
            <a:endParaRPr lang="en-US" sz="2400" i="1" dirty="0"/>
          </a:p>
        </p:txBody>
      </p:sp>
      <p:pic>
        <p:nvPicPr>
          <p:cNvPr id="52228" name="Picture 4" descr="handshimst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800"/>
            <a:ext cx="9144000" cy="33162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819400" y="457200"/>
            <a:ext cx="5867400" cy="914400"/>
          </a:xfrm>
        </p:spPr>
        <p:txBody>
          <a:bodyPr/>
          <a:lstStyle/>
          <a:p>
            <a:r>
              <a:rPr lang="en-US"/>
              <a:t>Heat</a:t>
            </a:r>
          </a:p>
        </p:txBody>
      </p:sp>
      <p:pic>
        <p:nvPicPr>
          <p:cNvPr id="53251" name="Picture 3" descr="handhe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06513"/>
            <a:ext cx="9144000" cy="6515100"/>
          </a:xfrm>
          <a:prstGeom prst="rect">
            <a:avLst/>
          </a:prstGeom>
          <a:noFill/>
        </p:spPr>
      </p:pic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600200"/>
            <a:ext cx="3831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Important  for Final Alignment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Heat</a:t>
            </a:r>
          </a:p>
        </p:txBody>
      </p:sp>
      <p:pic>
        <p:nvPicPr>
          <p:cNvPr id="54275" name="Picture 3" descr="handhea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" y="1447800"/>
            <a:ext cx="9601200" cy="2419350"/>
          </a:xfrm>
          <a:prstGeom prst="rect">
            <a:avLst/>
          </a:prstGeom>
          <a:noFill/>
        </p:spPr>
      </p:pic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5181600" y="3962400"/>
            <a:ext cx="3962400" cy="2465388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Pump shaft height goes up with heat</a:t>
            </a:r>
          </a:p>
          <a:p>
            <a:pPr>
              <a:spcBef>
                <a:spcPct val="50000"/>
              </a:spcBef>
            </a:pPr>
            <a:r>
              <a:rPr lang="en-US" sz="2400"/>
              <a:t>Align cold pump shaft low by the amount of the calculated thermal height gain</a:t>
            </a:r>
            <a:endParaRPr lang="en-US" sz="2400" i="1"/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228600" y="3886200"/>
            <a:ext cx="3733800" cy="1614488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Pump Shaft</a:t>
            </a:r>
            <a:endParaRPr lang="en-US" sz="2400"/>
          </a:p>
          <a:p>
            <a:pPr>
              <a:spcBef>
                <a:spcPct val="50000"/>
              </a:spcBef>
            </a:pPr>
            <a:r>
              <a:rPr lang="en-US" sz="2400"/>
              <a:t>        </a:t>
            </a:r>
            <a:r>
              <a:rPr lang="en-US" sz="2400">
                <a:solidFill>
                  <a:schemeClr val="hlink"/>
                </a:solidFill>
              </a:rPr>
              <a:t>Red is hot</a:t>
            </a:r>
            <a:endParaRPr lang="en-US" sz="2400"/>
          </a:p>
          <a:p>
            <a:pPr>
              <a:spcBef>
                <a:spcPct val="50000"/>
              </a:spcBef>
            </a:pPr>
            <a:r>
              <a:rPr lang="en-US" sz="2400"/>
              <a:t>        </a:t>
            </a:r>
            <a:r>
              <a:rPr lang="en-US" sz="2400">
                <a:solidFill>
                  <a:srgbClr val="0000FF"/>
                </a:solidFill>
              </a:rPr>
              <a:t>Blue is cold</a:t>
            </a:r>
            <a:endParaRPr lang="en-US" sz="2400" i="1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andalig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362200"/>
            <a:ext cx="8686800" cy="2862263"/>
          </a:xfrm>
          <a:prstGeom prst="rect">
            <a:avLst/>
          </a:prstGeom>
          <a:noFill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457200"/>
            <a:ext cx="7010400" cy="990600"/>
          </a:xfrm>
        </p:spPr>
        <p:txBody>
          <a:bodyPr/>
          <a:lstStyle/>
          <a:p>
            <a:r>
              <a:rPr lang="en-US"/>
              <a:t>Angular Misalignment</a:t>
            </a:r>
          </a:p>
        </p:txBody>
      </p:sp>
      <p:pic>
        <p:nvPicPr>
          <p:cNvPr id="56323" name="Picture 3" descr="a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075" y="1371600"/>
            <a:ext cx="4860925" cy="5334000"/>
          </a:xfrm>
          <a:prstGeom prst="rect">
            <a:avLst/>
          </a:prstGeom>
          <a:noFill/>
        </p:spPr>
      </p:pic>
      <p:pic>
        <p:nvPicPr>
          <p:cNvPr id="56324" name="Picture 4" descr="angular6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57400"/>
            <a:ext cx="4419600" cy="3506788"/>
          </a:xfrm>
          <a:prstGeom prst="rect">
            <a:avLst/>
          </a:prstGeom>
          <a:noFill/>
        </p:spPr>
      </p:pic>
      <p:pic>
        <p:nvPicPr>
          <p:cNvPr id="5" name="Picture 4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457200"/>
            <a:ext cx="7010400" cy="990600"/>
          </a:xfrm>
        </p:spPr>
        <p:txBody>
          <a:bodyPr>
            <a:normAutofit fontScale="90000"/>
          </a:bodyPr>
          <a:lstStyle/>
          <a:p>
            <a:r>
              <a:rPr lang="en-US"/>
              <a:t>Parallel or Offset Misalignment</a:t>
            </a:r>
          </a:p>
        </p:txBody>
      </p:sp>
      <p:pic>
        <p:nvPicPr>
          <p:cNvPr id="57347" name="Picture 3" descr="parl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1288" y="1371600"/>
            <a:ext cx="5192712" cy="5486400"/>
          </a:xfrm>
          <a:prstGeom prst="rect">
            <a:avLst/>
          </a:prstGeom>
          <a:noFill/>
        </p:spPr>
      </p:pic>
      <p:pic>
        <p:nvPicPr>
          <p:cNvPr id="57348" name="Picture 4" descr="parallel6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62200"/>
            <a:ext cx="4038600" cy="3378200"/>
          </a:xfrm>
          <a:prstGeom prst="rect">
            <a:avLst/>
          </a:prstGeom>
          <a:noFill/>
        </p:spPr>
      </p:pic>
      <p:pic>
        <p:nvPicPr>
          <p:cNvPr id="5" name="Picture 4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Learning Objectives Completed</a:t>
            </a:r>
          </a:p>
          <a:p>
            <a:pPr lvl="1"/>
            <a:r>
              <a:rPr lang="en-US" sz="2000" dirty="0" smtClean="0"/>
              <a:t>Explain why elevation should be considered when placing a pump in a system</a:t>
            </a:r>
          </a:p>
          <a:p>
            <a:pPr lvl="1"/>
            <a:endParaRPr lang="en-US" sz="2000" dirty="0" smtClean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dirty="0" smtClean="0"/>
              <a:t>Quick review </a:t>
            </a:r>
            <a:r>
              <a:rPr lang="en-US" b="1" i="1" dirty="0" smtClean="0"/>
              <a:t>Pump Placement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b="1" i="1" dirty="0" smtClean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b="1" i="1" dirty="0" smtClean="0"/>
              <a:t>Theory</a:t>
            </a:r>
          </a:p>
          <a:p>
            <a:pPr marL="603504" lvl="2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b="1" i="1" dirty="0" smtClean="0"/>
              <a:t>Cavitation </a:t>
            </a:r>
            <a:r>
              <a:rPr lang="en-US" dirty="0" smtClean="0"/>
              <a:t> Causes and </a:t>
            </a:r>
            <a:r>
              <a:rPr lang="en-US" dirty="0" smtClean="0"/>
              <a:t>Effects</a:t>
            </a:r>
          </a:p>
          <a:p>
            <a:pPr marL="603504" lvl="2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dirty="0"/>
              <a:t>Cavitation in a Water Pump and Valve - Excellent Visual and Audible </a:t>
            </a:r>
            <a:r>
              <a:rPr lang="en-US" dirty="0" err="1"/>
              <a:t>Demostration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www.youtube.com/watch?v=0dd6AlyOnfc</a:t>
            </a:r>
            <a:r>
              <a:rPr lang="en-US" dirty="0"/>
              <a:t> </a:t>
            </a:r>
            <a:endParaRPr lang="en-US" dirty="0" smtClean="0"/>
          </a:p>
          <a:p>
            <a:pPr marL="603504" lvl="2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b="1" i="1" dirty="0" smtClean="0">
                <a:hlinkClick r:id="rId3"/>
              </a:rPr>
              <a:t>https://www.youtube.com/watch?v=oRYYP4F8LTU&amp;feature=youtu.be</a:t>
            </a:r>
            <a:r>
              <a:rPr lang="en-US" b="1" i="1" dirty="0" smtClean="0"/>
              <a:t>  16 min</a:t>
            </a:r>
          </a:p>
          <a:p>
            <a:pPr marL="365760" lvl="1" indent="-256032">
              <a:spcBef>
                <a:spcPts val="400"/>
              </a:spcBef>
              <a:buSzPct val="68000"/>
              <a:buNone/>
            </a:pPr>
            <a:endParaRPr lang="en-US" b="1" i="1" dirty="0" smtClean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b="1" i="1" dirty="0" smtClean="0"/>
              <a:t>Vocabulary</a:t>
            </a:r>
          </a:p>
          <a:p>
            <a:pPr marL="603504" lvl="2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b="1" i="1" dirty="0" smtClean="0"/>
              <a:t>NPSH</a:t>
            </a:r>
          </a:p>
          <a:p>
            <a:endParaRPr lang="en-US" dirty="0" smtClean="0"/>
          </a:p>
          <a:p>
            <a:pPr lvl="2"/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Pump Placement</a:t>
            </a:r>
            <a:endParaRPr lang="en-US" dirty="0"/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657600" y="4800600"/>
            <a:ext cx="486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hlinkClick r:id="rId5"/>
            </a:endParaRP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457200"/>
            <a:ext cx="7010400" cy="914400"/>
          </a:xfrm>
        </p:spPr>
        <p:txBody>
          <a:bodyPr/>
          <a:lstStyle/>
          <a:p>
            <a:r>
              <a:rPr lang="en-US"/>
              <a:t>Combination of Both</a:t>
            </a:r>
          </a:p>
        </p:txBody>
      </p:sp>
      <p:pic>
        <p:nvPicPr>
          <p:cNvPr id="58371" name="Picture 3" descr="parallelang6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322388"/>
            <a:ext cx="6705600" cy="5535612"/>
          </a:xfrm>
          <a:prstGeom prst="rect">
            <a:avLst/>
          </a:prstGeom>
          <a:noFill/>
        </p:spPr>
      </p:pic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Alignment Methods</a:t>
            </a: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1127125" y="1570038"/>
            <a:ext cx="7178675" cy="3387725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/>
              <a:t>	</a:t>
            </a:r>
            <a:r>
              <a:rPr lang="en-US" sz="4800">
                <a:solidFill>
                  <a:srgbClr val="0000FF"/>
                </a:solidFill>
              </a:rPr>
              <a:t>Straight Edge</a:t>
            </a:r>
            <a:endParaRPr lang="en-US" sz="4800"/>
          </a:p>
          <a:p>
            <a:pPr>
              <a:lnSpc>
                <a:spcPct val="150000"/>
              </a:lnSpc>
            </a:pPr>
            <a:r>
              <a:rPr lang="en-US" sz="4800"/>
              <a:t>	Dial Indicator</a:t>
            </a:r>
          </a:p>
          <a:p>
            <a:pPr>
              <a:lnSpc>
                <a:spcPct val="150000"/>
              </a:lnSpc>
            </a:pPr>
            <a:r>
              <a:rPr lang="en-US" sz="4800"/>
              <a:t>	Laser</a:t>
            </a:r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457200"/>
            <a:ext cx="7010400" cy="990600"/>
          </a:xfrm>
        </p:spPr>
        <p:txBody>
          <a:bodyPr/>
          <a:lstStyle/>
          <a:p>
            <a:r>
              <a:rPr lang="en-US"/>
              <a:t>Straight Edge</a:t>
            </a:r>
          </a:p>
        </p:txBody>
      </p:sp>
      <p:pic>
        <p:nvPicPr>
          <p:cNvPr id="61443" name="Picture 3" descr="handparallel"/>
          <p:cNvPicPr>
            <a:picLocks noChangeAspect="1" noChangeArrowheads="1"/>
          </p:cNvPicPr>
          <p:nvPr/>
        </p:nvPicPr>
        <p:blipFill>
          <a:blip r:embed="rId2" cstate="print"/>
          <a:srcRect r="9996" b="16087"/>
          <a:stretch>
            <a:fillRect/>
          </a:stretch>
        </p:blipFill>
        <p:spPr bwMode="auto">
          <a:xfrm>
            <a:off x="0" y="1384300"/>
            <a:ext cx="9144000" cy="5297488"/>
          </a:xfrm>
          <a:prstGeom prst="rect">
            <a:avLst/>
          </a:prstGeom>
          <a:noFill/>
        </p:spPr>
      </p:pic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~AUT0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71800"/>
            <a:ext cx="3179763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 descr="~AUT0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0"/>
            <a:ext cx="30670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 descr="~AUT00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2857500"/>
            <a:ext cx="4267200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Parallel Alignment</a:t>
            </a:r>
          </a:p>
        </p:txBody>
      </p:sp>
      <p:pic>
        <p:nvPicPr>
          <p:cNvPr id="62467" name="Picture 3" descr="Parralell alignment scan"/>
          <p:cNvPicPr>
            <a:picLocks noChangeAspect="1" noChangeArrowheads="1"/>
          </p:cNvPicPr>
          <p:nvPr/>
        </p:nvPicPr>
        <p:blipFill>
          <a:blip r:embed="rId2" cstate="print"/>
          <a:srcRect l="20930" t="11746" r="16280" b="-2365"/>
          <a:stretch>
            <a:fillRect/>
          </a:stretch>
        </p:blipFill>
        <p:spPr bwMode="auto">
          <a:xfrm>
            <a:off x="3200400" y="2057400"/>
            <a:ext cx="5029200" cy="4311650"/>
          </a:xfrm>
          <a:prstGeom prst="rect">
            <a:avLst/>
          </a:prstGeom>
          <a:noFill/>
        </p:spPr>
      </p:pic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304800" y="4114800"/>
            <a:ext cx="1982788" cy="457200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Misalignment</a:t>
            </a:r>
          </a:p>
        </p:txBody>
      </p:sp>
      <p:sp>
        <p:nvSpPr>
          <p:cNvPr id="62469" name="Line 5"/>
          <p:cNvSpPr>
            <a:spLocks noChangeShapeType="1"/>
          </p:cNvSpPr>
          <p:nvPr/>
        </p:nvSpPr>
        <p:spPr bwMode="auto">
          <a:xfrm flipV="1">
            <a:off x="2209800" y="3048000"/>
            <a:ext cx="990600" cy="1219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~AUT0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5475" y="0"/>
            <a:ext cx="3060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Angular Misalignment</a:t>
            </a:r>
          </a:p>
        </p:txBody>
      </p:sp>
      <p:pic>
        <p:nvPicPr>
          <p:cNvPr id="63491" name="Picture 3" descr="caliperi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057400"/>
            <a:ext cx="4648200" cy="4198938"/>
          </a:xfrm>
          <a:prstGeom prst="rect">
            <a:avLst/>
          </a:prstGeom>
          <a:noFill/>
        </p:spPr>
      </p:pic>
      <p:pic>
        <p:nvPicPr>
          <p:cNvPr id="5" name="Picture 4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63492" name="Picture 4" descr="calipero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2513" y="1905000"/>
            <a:ext cx="4281487" cy="4953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410200"/>
            <a:ext cx="8305800" cy="914400"/>
          </a:xfrm>
        </p:spPr>
        <p:txBody>
          <a:bodyPr>
            <a:normAutofit fontScale="90000"/>
          </a:bodyPr>
          <a:lstStyle/>
          <a:p>
            <a:r>
              <a:rPr lang="en-US" sz="3200">
                <a:solidFill>
                  <a:schemeClr val="tx1"/>
                </a:solidFill>
              </a:rPr>
              <a:t>Remove outer hubs to align a gear coupling</a:t>
            </a:r>
          </a:p>
        </p:txBody>
      </p:sp>
      <p:pic>
        <p:nvPicPr>
          <p:cNvPr id="64515" name="Picture 3" descr="1"/>
          <p:cNvPicPr>
            <a:picLocks noChangeAspect="1" noChangeArrowheads="1"/>
          </p:cNvPicPr>
          <p:nvPr/>
        </p:nvPicPr>
        <p:blipFill>
          <a:blip r:embed="rId2" cstate="print"/>
          <a:srcRect b="35139"/>
          <a:stretch>
            <a:fillRect/>
          </a:stretch>
        </p:blipFill>
        <p:spPr bwMode="auto">
          <a:xfrm>
            <a:off x="1295400" y="1673225"/>
            <a:ext cx="6477000" cy="3363913"/>
          </a:xfrm>
          <a:prstGeom prst="rect">
            <a:avLst/>
          </a:prstGeom>
          <a:noFill/>
        </p:spPr>
      </p:pic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2286000" y="76200"/>
            <a:ext cx="6629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eaLnBrk="1" hangingPunct="1"/>
            <a:r>
              <a:rPr lang="en-US" sz="3900">
                <a:solidFill>
                  <a:schemeClr val="tx2"/>
                </a:solidFill>
              </a:rPr>
              <a:t>Gear Coupling</a:t>
            </a:r>
          </a:p>
        </p:txBody>
      </p:sp>
      <p:pic>
        <p:nvPicPr>
          <p:cNvPr id="5" name="Picture 4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457200"/>
            <a:ext cx="7010400" cy="685800"/>
          </a:xfrm>
        </p:spPr>
        <p:txBody>
          <a:bodyPr>
            <a:normAutofit fontScale="90000"/>
          </a:bodyPr>
          <a:lstStyle/>
          <a:p>
            <a:r>
              <a:rPr lang="en-US"/>
              <a:t>Alignment Sequence</a:t>
            </a:r>
          </a:p>
        </p:txBody>
      </p:sp>
      <p:pic>
        <p:nvPicPr>
          <p:cNvPr id="65539" name="Picture 3" descr="Pump angular alignment scan"/>
          <p:cNvPicPr>
            <a:picLocks noChangeAspect="1" noChangeArrowheads="1"/>
          </p:cNvPicPr>
          <p:nvPr/>
        </p:nvPicPr>
        <p:blipFill>
          <a:blip r:embed="rId2" cstate="print"/>
          <a:srcRect t="4869" b="48689"/>
          <a:stretch>
            <a:fillRect/>
          </a:stretch>
        </p:blipFill>
        <p:spPr bwMode="auto">
          <a:xfrm>
            <a:off x="3657600" y="1295400"/>
            <a:ext cx="5191125" cy="2844800"/>
          </a:xfrm>
          <a:prstGeom prst="rect">
            <a:avLst/>
          </a:prstGeom>
          <a:noFill/>
        </p:spPr>
      </p:pic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762000" y="1600200"/>
            <a:ext cx="2454275" cy="4486275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>
            <a:spAutoFit/>
          </a:bodyPr>
          <a:lstStyle/>
          <a:p>
            <a:r>
              <a:rPr lang="en-US" sz="3600"/>
              <a:t>1. </a:t>
            </a:r>
          </a:p>
          <a:p>
            <a:r>
              <a:rPr lang="en-US" sz="3600"/>
              <a:t>Vertical </a:t>
            </a:r>
          </a:p>
          <a:p>
            <a:r>
              <a:rPr lang="en-US" sz="3600"/>
              <a:t>Angular</a:t>
            </a:r>
          </a:p>
          <a:p>
            <a:endParaRPr lang="en-US" sz="3600"/>
          </a:p>
          <a:p>
            <a:endParaRPr lang="en-US" sz="3600"/>
          </a:p>
          <a:p>
            <a:r>
              <a:rPr lang="en-US" sz="3600"/>
              <a:t>2. </a:t>
            </a:r>
          </a:p>
          <a:p>
            <a:r>
              <a:rPr lang="en-US" sz="3600"/>
              <a:t>Vertical </a:t>
            </a:r>
          </a:p>
          <a:p>
            <a:r>
              <a:rPr lang="en-US" sz="3600"/>
              <a:t>Parallel</a:t>
            </a:r>
            <a:endParaRPr lang="en-US" sz="2400"/>
          </a:p>
        </p:txBody>
      </p:sp>
      <p:pic>
        <p:nvPicPr>
          <p:cNvPr id="65541" name="Picture 5" descr="Pump Parallel alignment scan"/>
          <p:cNvPicPr>
            <a:picLocks noChangeAspect="1" noChangeArrowheads="1"/>
          </p:cNvPicPr>
          <p:nvPr/>
        </p:nvPicPr>
        <p:blipFill>
          <a:blip r:embed="rId3" cstate="print"/>
          <a:srcRect b="52234"/>
          <a:stretch>
            <a:fillRect/>
          </a:stretch>
        </p:blipFill>
        <p:spPr bwMode="auto">
          <a:xfrm>
            <a:off x="3657600" y="4265613"/>
            <a:ext cx="5181600" cy="2592387"/>
          </a:xfrm>
          <a:prstGeom prst="rect">
            <a:avLst/>
          </a:prstGeom>
          <a:noFill/>
        </p:spPr>
      </p:pic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457200"/>
            <a:ext cx="7010400" cy="838200"/>
          </a:xfrm>
        </p:spPr>
        <p:txBody>
          <a:bodyPr/>
          <a:lstStyle/>
          <a:p>
            <a:r>
              <a:rPr lang="en-US"/>
              <a:t>Alignment Sequence</a:t>
            </a:r>
          </a:p>
        </p:txBody>
      </p:sp>
      <p:pic>
        <p:nvPicPr>
          <p:cNvPr id="66563" name="Picture 3" descr="Pump Parallel alignment scan"/>
          <p:cNvPicPr>
            <a:picLocks noChangeAspect="1" noChangeArrowheads="1"/>
          </p:cNvPicPr>
          <p:nvPr/>
        </p:nvPicPr>
        <p:blipFill>
          <a:blip r:embed="rId2" cstate="print"/>
          <a:srcRect t="53357" b="10110"/>
          <a:stretch>
            <a:fillRect/>
          </a:stretch>
        </p:blipFill>
        <p:spPr bwMode="auto">
          <a:xfrm>
            <a:off x="3200400" y="4191000"/>
            <a:ext cx="5943600" cy="2274888"/>
          </a:xfrm>
          <a:prstGeom prst="rect">
            <a:avLst/>
          </a:prstGeom>
          <a:noFill/>
        </p:spPr>
      </p:pic>
      <p:pic>
        <p:nvPicPr>
          <p:cNvPr id="66564" name="Picture 4" descr="Pump angular alignment scan"/>
          <p:cNvPicPr>
            <a:picLocks noChangeAspect="1" noChangeArrowheads="1"/>
          </p:cNvPicPr>
          <p:nvPr/>
        </p:nvPicPr>
        <p:blipFill>
          <a:blip r:embed="rId3" cstate="print"/>
          <a:srcRect t="51123" b="11443"/>
          <a:stretch>
            <a:fillRect/>
          </a:stretch>
        </p:blipFill>
        <p:spPr bwMode="auto">
          <a:xfrm>
            <a:off x="3276600" y="1447800"/>
            <a:ext cx="5867400" cy="2592388"/>
          </a:xfrm>
          <a:prstGeom prst="rect">
            <a:avLst/>
          </a:prstGeom>
          <a:noFill/>
        </p:spPr>
      </p:pic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762000" y="1600200"/>
            <a:ext cx="2454275" cy="4486275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>
            <a:spAutoFit/>
          </a:bodyPr>
          <a:lstStyle/>
          <a:p>
            <a:r>
              <a:rPr lang="en-US" sz="3600"/>
              <a:t>3. </a:t>
            </a:r>
          </a:p>
          <a:p>
            <a:r>
              <a:rPr lang="en-US" sz="3600"/>
              <a:t>Horizontal </a:t>
            </a:r>
          </a:p>
          <a:p>
            <a:r>
              <a:rPr lang="en-US" sz="3600"/>
              <a:t>Angular</a:t>
            </a:r>
          </a:p>
          <a:p>
            <a:endParaRPr lang="en-US" sz="3600"/>
          </a:p>
          <a:p>
            <a:endParaRPr lang="en-US" sz="3600"/>
          </a:p>
          <a:p>
            <a:r>
              <a:rPr lang="en-US" sz="3600"/>
              <a:t>4. </a:t>
            </a:r>
          </a:p>
          <a:p>
            <a:r>
              <a:rPr lang="en-US" sz="3600"/>
              <a:t>Horizontal</a:t>
            </a:r>
          </a:p>
          <a:p>
            <a:r>
              <a:rPr lang="en-US" sz="3600"/>
              <a:t>Parallel</a:t>
            </a:r>
            <a:endParaRPr lang="en-US" sz="2400"/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457200"/>
            <a:ext cx="7010400" cy="914400"/>
          </a:xfrm>
        </p:spPr>
        <p:txBody>
          <a:bodyPr>
            <a:normAutofit fontScale="90000"/>
          </a:bodyPr>
          <a:lstStyle/>
          <a:p>
            <a:r>
              <a:rPr lang="en-US"/>
              <a:t>Move the motor, not the pump</a:t>
            </a:r>
          </a:p>
        </p:txBody>
      </p:sp>
      <p:pic>
        <p:nvPicPr>
          <p:cNvPr id="67587" name="Picture 3" descr="handj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344613"/>
            <a:ext cx="4648200" cy="5513387"/>
          </a:xfrm>
          <a:prstGeom prst="rect">
            <a:avLst/>
          </a:prstGeom>
          <a:noFill/>
        </p:spPr>
      </p:pic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5943600" y="2514600"/>
            <a:ext cx="2057400" cy="1552575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Jackscrew</a:t>
            </a:r>
          </a:p>
          <a:p>
            <a:pPr>
              <a:spcBef>
                <a:spcPct val="50000"/>
              </a:spcBef>
            </a:pPr>
            <a:endParaRPr lang="en-US" sz="2400"/>
          </a:p>
          <a:p>
            <a:pPr>
              <a:spcBef>
                <a:spcPct val="50000"/>
              </a:spcBef>
            </a:pPr>
            <a:r>
              <a:rPr lang="en-US" sz="2400"/>
              <a:t>Movement</a:t>
            </a:r>
            <a:endParaRPr lang="en-US" sz="2400" i="1"/>
          </a:p>
        </p:txBody>
      </p:sp>
      <p:pic>
        <p:nvPicPr>
          <p:cNvPr id="5" name="Picture 4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304800"/>
            <a:ext cx="7010400" cy="1066800"/>
          </a:xfrm>
        </p:spPr>
        <p:txBody>
          <a:bodyPr/>
          <a:lstStyle/>
          <a:p>
            <a:r>
              <a:rPr lang="en-US"/>
              <a:t>Caution</a:t>
            </a:r>
          </a:p>
        </p:txBody>
      </p:sp>
      <p:pic>
        <p:nvPicPr>
          <p:cNvPr id="69635" name="Picture 3" descr="axi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371600"/>
            <a:ext cx="7239000" cy="5129213"/>
          </a:xfrm>
          <a:prstGeom prst="rect">
            <a:avLst/>
          </a:prstGeom>
          <a:noFill/>
        </p:spPr>
      </p:pic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457200"/>
            <a:ext cx="6553200" cy="838200"/>
          </a:xfrm>
        </p:spPr>
        <p:txBody>
          <a:bodyPr/>
          <a:lstStyle/>
          <a:p>
            <a:r>
              <a:rPr lang="en-US"/>
              <a:t>Caution</a:t>
            </a:r>
          </a:p>
        </p:txBody>
      </p:sp>
      <p:pic>
        <p:nvPicPr>
          <p:cNvPr id="70659" name="Picture 3" descr="angularec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4205288" cy="5486400"/>
          </a:xfrm>
          <a:prstGeom prst="rect">
            <a:avLst/>
          </a:prstGeom>
          <a:noFill/>
        </p:spPr>
      </p:pic>
      <p:pic>
        <p:nvPicPr>
          <p:cNvPr id="5" name="Picture 4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70660" name="Picture 4" descr="eccentr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7613" y="1447800"/>
            <a:ext cx="4116387" cy="54102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Alignment Methods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1127125" y="1570038"/>
            <a:ext cx="7178675" cy="3387725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/>
              <a:t>	</a:t>
            </a:r>
            <a:r>
              <a:rPr lang="en-US" sz="4800"/>
              <a:t>Straight Edge</a:t>
            </a:r>
          </a:p>
          <a:p>
            <a:pPr>
              <a:lnSpc>
                <a:spcPct val="150000"/>
              </a:lnSpc>
            </a:pPr>
            <a:r>
              <a:rPr lang="en-US" sz="4800"/>
              <a:t>	</a:t>
            </a:r>
            <a:r>
              <a:rPr lang="en-US" sz="4800">
                <a:solidFill>
                  <a:srgbClr val="0000FF"/>
                </a:solidFill>
              </a:rPr>
              <a:t>Dial Indicator</a:t>
            </a:r>
            <a:endParaRPr lang="en-US" sz="4800"/>
          </a:p>
          <a:p>
            <a:pPr>
              <a:lnSpc>
                <a:spcPct val="150000"/>
              </a:lnSpc>
            </a:pPr>
            <a:r>
              <a:rPr lang="en-US" sz="4800"/>
              <a:t>	Laser</a:t>
            </a:r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Dial Indicator Alignment</a:t>
            </a:r>
          </a:p>
        </p:txBody>
      </p:sp>
      <p:pic>
        <p:nvPicPr>
          <p:cNvPr id="72707" name="Picture 3" descr="3dia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3600"/>
            <a:ext cx="9144000" cy="4246562"/>
          </a:xfrm>
          <a:prstGeom prst="rect">
            <a:avLst/>
          </a:prstGeom>
          <a:noFill/>
        </p:spPr>
      </p:pic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2209800" y="1447800"/>
            <a:ext cx="6019800" cy="641350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/>
              <a:t>Dial operation:</a:t>
            </a:r>
            <a:endParaRPr lang="en-US" sz="3600" i="1"/>
          </a:p>
        </p:txBody>
      </p:sp>
      <p:pic>
        <p:nvPicPr>
          <p:cNvPr id="5" name="Picture 4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457200"/>
            <a:ext cx="7010400" cy="1066800"/>
          </a:xfrm>
        </p:spPr>
        <p:txBody>
          <a:bodyPr/>
          <a:lstStyle/>
          <a:p>
            <a:r>
              <a:rPr lang="en-US"/>
              <a:t>Dial Indicator Alignment</a:t>
            </a: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1524000" y="1447800"/>
            <a:ext cx="7315200" cy="4638675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/>
              <a:t>Dial operation: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/>
              <a:t>The dial indicator is a precision measuring instrument; take care while handling it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/>
              <a:t>A rough alignment (straight edge method) should be done prior to the dial indicator alignment to minimize the possibility of the dial bottoming out or running off the surface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/>
              <a:t>Set the dial securely at a right angle to the surface to be measured</a:t>
            </a:r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Rim &amp; Face</a:t>
            </a:r>
          </a:p>
        </p:txBody>
      </p:sp>
      <p:pic>
        <p:nvPicPr>
          <p:cNvPr id="74755" name="Picture 3" descr="rim&amp;fa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8800"/>
            <a:ext cx="9144000" cy="4616450"/>
          </a:xfrm>
          <a:prstGeom prst="rect">
            <a:avLst/>
          </a:prstGeom>
          <a:noFill/>
        </p:spPr>
      </p:pic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457200"/>
            <a:ext cx="7010400" cy="990600"/>
          </a:xfrm>
        </p:spPr>
        <p:txBody>
          <a:bodyPr/>
          <a:lstStyle/>
          <a:p>
            <a:r>
              <a:rPr lang="en-US"/>
              <a:t>Rim &amp; Face uncoupled</a:t>
            </a:r>
          </a:p>
        </p:txBody>
      </p:sp>
      <p:pic>
        <p:nvPicPr>
          <p:cNvPr id="75779" name="Picture 3" descr="rim&amp;fac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301750"/>
            <a:ext cx="6019800" cy="5556250"/>
          </a:xfrm>
          <a:prstGeom prst="rect">
            <a:avLst/>
          </a:prstGeom>
          <a:noFill/>
        </p:spPr>
      </p:pic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457200"/>
            <a:ext cx="7010400" cy="838200"/>
          </a:xfrm>
        </p:spPr>
        <p:txBody>
          <a:bodyPr/>
          <a:lstStyle/>
          <a:p>
            <a:r>
              <a:rPr lang="en-US"/>
              <a:t>Rim &amp; Face Coupled</a:t>
            </a:r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76803" name="Picture 3" descr="rim&amp;fac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5088" y="1295400"/>
            <a:ext cx="5127625" cy="5562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457200"/>
            <a:ext cx="7010400" cy="914400"/>
          </a:xfrm>
        </p:spPr>
        <p:txBody>
          <a:bodyPr/>
          <a:lstStyle/>
          <a:p>
            <a:r>
              <a:rPr lang="en-US"/>
              <a:t>Taking Face Readings</a:t>
            </a:r>
          </a:p>
        </p:txBody>
      </p:sp>
      <p:pic>
        <p:nvPicPr>
          <p:cNvPr id="77827" name="Picture 3" descr="ho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393825"/>
            <a:ext cx="7772400" cy="5464175"/>
          </a:xfrm>
          <a:prstGeom prst="rect">
            <a:avLst/>
          </a:prstGeom>
          <a:noFill/>
        </p:spPr>
      </p:pic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the purpose?</a:t>
            </a:r>
          </a:p>
          <a:p>
            <a:endParaRPr lang="en-US" dirty="0"/>
          </a:p>
          <a:p>
            <a:r>
              <a:rPr lang="en-US" dirty="0" smtClean="0"/>
              <a:t>Rigid support of the base plate</a:t>
            </a:r>
          </a:p>
          <a:p>
            <a:pPr lvl="1"/>
            <a:r>
              <a:rPr lang="en-US" dirty="0" smtClean="0"/>
              <a:t>Base plate alone is not enough to keep alignment</a:t>
            </a:r>
          </a:p>
          <a:p>
            <a:endParaRPr lang="en-US" dirty="0"/>
          </a:p>
          <a:p>
            <a:r>
              <a:rPr lang="en-US" dirty="0" smtClean="0"/>
              <a:t>Use grout (cement) to get the needed mass</a:t>
            </a:r>
          </a:p>
          <a:p>
            <a:pPr lvl="1"/>
            <a:r>
              <a:rPr lang="en-US" dirty="0" smtClean="0"/>
              <a:t>Must be non shrinking</a:t>
            </a:r>
          </a:p>
          <a:p>
            <a:endParaRPr lang="en-US" dirty="0" smtClean="0"/>
          </a:p>
          <a:p>
            <a:r>
              <a:rPr lang="en-US" dirty="0" smtClean="0"/>
              <a:t>Special care needed layout and prep (Service Pad) </a:t>
            </a:r>
          </a:p>
        </p:txBody>
      </p:sp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Foundation</a:t>
            </a:r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7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457200"/>
            <a:ext cx="7010400" cy="762000"/>
          </a:xfrm>
        </p:spPr>
        <p:txBody>
          <a:bodyPr/>
          <a:lstStyle/>
          <a:p>
            <a:r>
              <a:rPr lang="en-US"/>
              <a:t>Face Readings</a:t>
            </a:r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304800" y="1295400"/>
            <a:ext cx="8153400" cy="4152900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		Formula for </a:t>
            </a:r>
            <a:r>
              <a:rPr lang="en-US" sz="2800" b="1"/>
              <a:t>angular misalignment:</a:t>
            </a:r>
          </a:p>
          <a:p>
            <a:pPr>
              <a:spcBef>
                <a:spcPct val="50000"/>
              </a:spcBef>
            </a:pPr>
            <a:r>
              <a:rPr lang="en-US" sz="2800" i="1"/>
              <a:t>Shims required = TIR x distance between holes / coupling diameter wiped*</a:t>
            </a:r>
            <a:endParaRPr lang="en-US" sz="2800"/>
          </a:p>
          <a:p>
            <a:pPr>
              <a:spcBef>
                <a:spcPct val="50000"/>
              </a:spcBef>
            </a:pPr>
            <a:r>
              <a:rPr lang="en-US" sz="2800"/>
              <a:t>Shims required = 0.007” x 12” / 5”*</a:t>
            </a:r>
          </a:p>
          <a:p>
            <a:pPr>
              <a:spcBef>
                <a:spcPct val="50000"/>
              </a:spcBef>
            </a:pPr>
            <a:r>
              <a:rPr lang="en-US" sz="2800"/>
              <a:t>Shims required = 0.017”</a:t>
            </a:r>
          </a:p>
          <a:p>
            <a:pPr>
              <a:spcBef>
                <a:spcPct val="50000"/>
              </a:spcBef>
            </a:pPr>
            <a:r>
              <a:rPr lang="en-US" sz="2800"/>
              <a:t>(note that these shims are for </a:t>
            </a:r>
          </a:p>
          <a:p>
            <a:pPr>
              <a:spcBef>
                <a:spcPct val="50000"/>
              </a:spcBef>
            </a:pPr>
            <a:r>
              <a:rPr lang="en-US" sz="2800"/>
              <a:t>under the rear of the motor)</a:t>
            </a:r>
            <a:endParaRPr lang="en-US" sz="2400" i="1"/>
          </a:p>
        </p:txBody>
      </p:sp>
      <p:pic>
        <p:nvPicPr>
          <p:cNvPr id="78852" name="Picture 4" descr="ho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4073525"/>
            <a:ext cx="3962400" cy="2784475"/>
          </a:xfrm>
          <a:prstGeom prst="rect">
            <a:avLst/>
          </a:prstGeom>
          <a:noFill/>
        </p:spPr>
      </p:pic>
      <p:pic>
        <p:nvPicPr>
          <p:cNvPr id="5" name="Picture 4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457200"/>
            <a:ext cx="7010400" cy="914400"/>
          </a:xfrm>
        </p:spPr>
        <p:txBody>
          <a:bodyPr/>
          <a:lstStyle/>
          <a:p>
            <a:r>
              <a:rPr lang="en-US"/>
              <a:t>Face Method</a:t>
            </a:r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304800" y="1447800"/>
            <a:ext cx="2667000" cy="5216525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The previous calculation was for vertical angular misalignment.  The face method can also be used to determine the horizontal angular misalignment.</a:t>
            </a:r>
            <a:endParaRPr lang="en-US" sz="2400" i="1"/>
          </a:p>
        </p:txBody>
      </p:sp>
      <p:pic>
        <p:nvPicPr>
          <p:cNvPr id="79876" name="Picture 4" descr="jackalig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1828800"/>
            <a:ext cx="6324600" cy="4392613"/>
          </a:xfrm>
          <a:prstGeom prst="rect">
            <a:avLst/>
          </a:prstGeom>
          <a:noFill/>
        </p:spPr>
      </p:pic>
      <p:pic>
        <p:nvPicPr>
          <p:cNvPr id="5" name="Picture 4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457200"/>
            <a:ext cx="7010400" cy="990600"/>
          </a:xfrm>
        </p:spPr>
        <p:txBody>
          <a:bodyPr/>
          <a:lstStyle/>
          <a:p>
            <a:r>
              <a:rPr lang="en-US" sz="3500"/>
              <a:t>Dial Indicators on the Baseplate</a:t>
            </a:r>
          </a:p>
        </p:txBody>
      </p:sp>
      <p:pic>
        <p:nvPicPr>
          <p:cNvPr id="81923" name="Picture 3" descr="jackalig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565275"/>
            <a:ext cx="7620000" cy="5292725"/>
          </a:xfrm>
          <a:prstGeom prst="rect">
            <a:avLst/>
          </a:prstGeom>
          <a:noFill/>
        </p:spPr>
      </p:pic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Face Method</a:t>
            </a: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304800" y="1828800"/>
            <a:ext cx="5486400" cy="579438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/>
              <a:t>Calculation math review:</a:t>
            </a:r>
            <a:r>
              <a:rPr lang="en-US" sz="2800"/>
              <a:t> </a:t>
            </a:r>
            <a:endParaRPr lang="en-US" sz="2400" i="1"/>
          </a:p>
        </p:txBody>
      </p:sp>
      <p:pic>
        <p:nvPicPr>
          <p:cNvPr id="83972" name="Picture 4" descr="handalng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16263"/>
            <a:ext cx="7239000" cy="3741737"/>
          </a:xfrm>
          <a:prstGeom prst="rect">
            <a:avLst/>
          </a:prstGeom>
          <a:noFill/>
        </p:spPr>
      </p:pic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7239000" y="1219200"/>
            <a:ext cx="1905000" cy="2647950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a=5</a:t>
            </a:r>
          </a:p>
          <a:p>
            <a:pPr>
              <a:spcBef>
                <a:spcPct val="50000"/>
              </a:spcBef>
            </a:pPr>
            <a:r>
              <a:rPr lang="en-US" sz="2400"/>
              <a:t>A=12</a:t>
            </a:r>
          </a:p>
          <a:p>
            <a:pPr>
              <a:spcBef>
                <a:spcPct val="50000"/>
              </a:spcBef>
            </a:pPr>
            <a:r>
              <a:rPr lang="en-US" sz="2400"/>
              <a:t>b=0.007”</a:t>
            </a:r>
          </a:p>
          <a:p>
            <a:pPr>
              <a:spcBef>
                <a:spcPct val="50000"/>
              </a:spcBef>
            </a:pPr>
            <a:r>
              <a:rPr lang="en-US" sz="2400"/>
              <a:t>B=.007x12/5</a:t>
            </a:r>
          </a:p>
          <a:p>
            <a:pPr>
              <a:spcBef>
                <a:spcPct val="50000"/>
              </a:spcBef>
            </a:pPr>
            <a:r>
              <a:rPr lang="en-US" sz="2400">
                <a:sym typeface="Math B" pitchFamily="2" charset="2"/>
              </a:rPr>
              <a:t>B=0.017”</a:t>
            </a:r>
            <a:endParaRPr lang="en-US" sz="2400"/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Taking Rim Readings</a:t>
            </a:r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84995" name="Picture 3" descr="h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765300"/>
            <a:ext cx="7772400" cy="50927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457200"/>
            <a:ext cx="7010400" cy="990600"/>
          </a:xfrm>
        </p:spPr>
        <p:txBody>
          <a:bodyPr/>
          <a:lstStyle/>
          <a:p>
            <a:r>
              <a:rPr lang="en-US"/>
              <a:t>Rim Shim</a:t>
            </a:r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1295400" y="1411288"/>
            <a:ext cx="7848600" cy="1373187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800"/>
              <a:t>The 0.009” shims go under all of the motor feet</a:t>
            </a:r>
          </a:p>
          <a:p>
            <a:pPr>
              <a:buFontTx/>
              <a:buChar char="•"/>
            </a:pPr>
            <a:r>
              <a:rPr lang="en-US" sz="2800"/>
              <a:t>The rim method can also be used to determine the sideways movement required</a:t>
            </a:r>
            <a:endParaRPr lang="en-US" sz="2400"/>
          </a:p>
        </p:txBody>
      </p:sp>
      <p:pic>
        <p:nvPicPr>
          <p:cNvPr id="5" name="Picture 4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86019" name="Picture 3" descr="h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3013075"/>
            <a:ext cx="5867400" cy="38449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457200"/>
            <a:ext cx="7010400" cy="914400"/>
          </a:xfrm>
        </p:spPr>
        <p:txBody>
          <a:bodyPr>
            <a:normAutofit fontScale="90000"/>
          </a:bodyPr>
          <a:lstStyle/>
          <a:p>
            <a:r>
              <a:rPr lang="en-US" sz="3500"/>
              <a:t>Rim Shim 1/2 Runout Explanation</a:t>
            </a:r>
          </a:p>
        </p:txBody>
      </p:sp>
      <p:pic>
        <p:nvPicPr>
          <p:cNvPr id="87043" name="Picture 3" descr="h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4114800"/>
            <a:ext cx="2971800" cy="1947862"/>
          </a:xfrm>
          <a:prstGeom prst="rect">
            <a:avLst/>
          </a:prstGeom>
          <a:noFill/>
        </p:spPr>
      </p:pic>
      <p:pic>
        <p:nvPicPr>
          <p:cNvPr id="87044" name="Picture 4" descr="handcir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35100"/>
            <a:ext cx="6248400" cy="5422900"/>
          </a:xfrm>
          <a:prstGeom prst="rect">
            <a:avLst/>
          </a:prstGeom>
          <a:noFill/>
        </p:spPr>
      </p:pic>
      <p:pic>
        <p:nvPicPr>
          <p:cNvPr id="5" name="Picture 4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Dial Indicator Alignment</a:t>
            </a: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381000" y="1447800"/>
            <a:ext cx="8458200" cy="3540125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/>
              <a:t>		Remember: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/>
              <a:t>Always make sure the pump is bolted down when taking dial indicator readings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/>
              <a:t>Match mark the coupling halves and rotate them together when taking readings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/>
              <a:t>Beware of defective couplings and runout</a:t>
            </a: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381000" y="5105400"/>
            <a:ext cx="5181600" cy="519113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800"/>
              <a:t>Beware of end float</a:t>
            </a:r>
          </a:p>
        </p:txBody>
      </p:sp>
      <p:pic>
        <p:nvPicPr>
          <p:cNvPr id="89093" name="Picture 5" descr="axi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5181600"/>
            <a:ext cx="2057400" cy="1457325"/>
          </a:xfrm>
          <a:prstGeom prst="rect">
            <a:avLst/>
          </a:prstGeom>
          <a:noFill/>
        </p:spPr>
      </p:pic>
      <p:pic>
        <p:nvPicPr>
          <p:cNvPr id="89094" name="Picture 6" descr="angularec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43800" y="4876800"/>
            <a:ext cx="1343025" cy="1752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457200"/>
            <a:ext cx="7010400" cy="1143000"/>
          </a:xfrm>
        </p:spPr>
        <p:txBody>
          <a:bodyPr>
            <a:normAutofit fontScale="90000"/>
          </a:bodyPr>
          <a:lstStyle/>
          <a:p>
            <a:r>
              <a:rPr lang="en-US"/>
              <a:t>Dial Indicator Sag Correction</a:t>
            </a:r>
          </a:p>
        </p:txBody>
      </p:sp>
      <p:pic>
        <p:nvPicPr>
          <p:cNvPr id="91139" name="Picture 3" descr="sa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524000"/>
            <a:ext cx="7848600" cy="5238750"/>
          </a:xfrm>
          <a:prstGeom prst="rect">
            <a:avLst/>
          </a:prstGeom>
          <a:noFill/>
        </p:spPr>
      </p:pic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Rim &amp; Face with Motor Indicator</a:t>
            </a:r>
          </a:p>
        </p:txBody>
      </p:sp>
      <p:pic>
        <p:nvPicPr>
          <p:cNvPr id="92163" name="Picture 3" descr="full&amp;spac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25800"/>
            <a:ext cx="9144000" cy="3632200"/>
          </a:xfrm>
          <a:prstGeom prst="rect">
            <a:avLst/>
          </a:prstGeom>
          <a:noFill/>
        </p:spPr>
      </p:pic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838200" y="1828800"/>
            <a:ext cx="7848600" cy="1370013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When rim &amp; face readings are taken at once, a different formula is used than the 2-step method</a:t>
            </a:r>
          </a:p>
          <a:p>
            <a:pPr>
              <a:spcBef>
                <a:spcPct val="50000"/>
              </a:spcBef>
            </a:pPr>
            <a:r>
              <a:rPr lang="en-US" sz="2400"/>
              <a:t>(note the dial on the motor) </a:t>
            </a:r>
          </a:p>
        </p:txBody>
      </p:sp>
      <p:pic>
        <p:nvPicPr>
          <p:cNvPr id="5" name="Picture 4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Foundation</a:t>
            </a:r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1026" name="Picture 2" descr="C:\Users\John\Pictures\BLACKBERRY-08F0\camera\IMG_20150618_1332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800"/>
            <a:ext cx="4648200" cy="4648200"/>
          </a:xfrm>
          <a:prstGeom prst="rect">
            <a:avLst/>
          </a:prstGeom>
          <a:noFill/>
        </p:spPr>
      </p:pic>
      <p:pic>
        <p:nvPicPr>
          <p:cNvPr id="1027" name="Picture 3" descr="C:\Users\John\Pictures\BLACKBERRY-08F0\camera\IMG_20150618_1333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1447800"/>
            <a:ext cx="4593336" cy="459333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Rim &amp; Face</a:t>
            </a:r>
          </a:p>
        </p:txBody>
      </p:sp>
      <p:pic>
        <p:nvPicPr>
          <p:cNvPr id="94211" name="Picture 3" descr="rim&amp;fac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633538"/>
            <a:ext cx="7848600" cy="522446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Rim &amp; Face</a:t>
            </a:r>
          </a:p>
        </p:txBody>
      </p:sp>
      <p:pic>
        <p:nvPicPr>
          <p:cNvPr id="95235" name="Picture 3" descr="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477963"/>
            <a:ext cx="5791200" cy="538003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457200"/>
            <a:ext cx="7010400" cy="838200"/>
          </a:xfrm>
        </p:spPr>
        <p:txBody>
          <a:bodyPr>
            <a:normAutofit fontScale="90000"/>
          </a:bodyPr>
          <a:lstStyle/>
          <a:p>
            <a:r>
              <a:rPr lang="en-US"/>
              <a:t>Rim &amp; Face with Micrometer</a:t>
            </a:r>
          </a:p>
        </p:txBody>
      </p:sp>
      <p:pic>
        <p:nvPicPr>
          <p:cNvPr id="96259" name="Picture 3" descr="space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385888"/>
            <a:ext cx="5943600" cy="547211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457200"/>
            <a:ext cx="7010400" cy="990600"/>
          </a:xfrm>
        </p:spPr>
        <p:txBody>
          <a:bodyPr/>
          <a:lstStyle/>
          <a:p>
            <a:r>
              <a:rPr lang="en-US"/>
              <a:t>Face - Hole Attachment</a:t>
            </a:r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97283" name="Picture 3" descr="wiggl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566863"/>
            <a:ext cx="6705600" cy="529113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Cross Dialing  (reverse reading)</a:t>
            </a:r>
          </a:p>
        </p:txBody>
      </p:sp>
      <p:pic>
        <p:nvPicPr>
          <p:cNvPr id="98307" name="Picture 3" descr="cro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06613"/>
            <a:ext cx="9144000" cy="4779962"/>
          </a:xfrm>
          <a:prstGeom prst="rect">
            <a:avLst/>
          </a:prstGeom>
          <a:noFill/>
        </p:spPr>
      </p:pic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457200"/>
            <a:ext cx="7010400" cy="990600"/>
          </a:xfrm>
        </p:spPr>
        <p:txBody>
          <a:bodyPr/>
          <a:lstStyle/>
          <a:p>
            <a:r>
              <a:rPr lang="en-US" sz="3500"/>
              <a:t>Cross Dialing  (reverse reading)</a:t>
            </a:r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100355" name="Picture 3" descr="rever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541463"/>
            <a:ext cx="7273925" cy="531653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457200"/>
            <a:ext cx="7010400" cy="685800"/>
          </a:xfrm>
        </p:spPr>
        <p:txBody>
          <a:bodyPr>
            <a:normAutofit fontScale="90000"/>
          </a:bodyPr>
          <a:lstStyle/>
          <a:p>
            <a:r>
              <a:rPr lang="en-US" sz="3500"/>
              <a:t>Cross Dialing  (graph alignment)</a:t>
            </a:r>
          </a:p>
        </p:txBody>
      </p:sp>
      <p:pic>
        <p:nvPicPr>
          <p:cNvPr id="101379" name="Picture 3" descr="revers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95400"/>
            <a:ext cx="7924800" cy="55340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457200"/>
            <a:ext cx="7010400" cy="914400"/>
          </a:xfrm>
        </p:spPr>
        <p:txBody>
          <a:bodyPr>
            <a:normAutofit fontScale="90000"/>
          </a:bodyPr>
          <a:lstStyle/>
          <a:p>
            <a:r>
              <a:rPr lang="en-US" sz="3500"/>
              <a:t>Cross Dialing  (graph alignment)</a:t>
            </a:r>
          </a:p>
        </p:txBody>
      </p:sp>
      <p:pic>
        <p:nvPicPr>
          <p:cNvPr id="102403" name="Picture 3" descr="graph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319213"/>
            <a:ext cx="8305800" cy="5538787"/>
          </a:xfrm>
          <a:prstGeom prst="rect">
            <a:avLst/>
          </a:prstGeom>
          <a:noFill/>
        </p:spPr>
      </p:pic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457200"/>
            <a:ext cx="7010400" cy="1066800"/>
          </a:xfrm>
        </p:spPr>
        <p:txBody>
          <a:bodyPr/>
          <a:lstStyle/>
          <a:p>
            <a:r>
              <a:rPr lang="en-US"/>
              <a:t>Cross Dialing</a:t>
            </a:r>
          </a:p>
        </p:txBody>
      </p:sp>
      <p:sp>
        <p:nvSpPr>
          <p:cNvPr id="104451" name="Text Box 3"/>
          <p:cNvSpPr txBox="1">
            <a:spLocks noChangeArrowheads="1"/>
          </p:cNvSpPr>
          <p:nvPr/>
        </p:nvSpPr>
        <p:spPr bwMode="auto">
          <a:xfrm>
            <a:off x="381000" y="1676400"/>
            <a:ext cx="8077200" cy="4152900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Advantages:</a:t>
            </a:r>
            <a:endParaRPr lang="en-US" sz="280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/>
              <a:t>Not affected by axial float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/>
              <a:t>Dial indicator readings are twice the actual misalignment giving greater accuracy</a:t>
            </a:r>
          </a:p>
          <a:p>
            <a:pPr>
              <a:spcBef>
                <a:spcPct val="50000"/>
              </a:spcBef>
            </a:pPr>
            <a:r>
              <a:rPr lang="en-US" sz="2800" b="1"/>
              <a:t>Limitations:</a:t>
            </a:r>
            <a:endParaRPr lang="en-US" sz="280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/>
              <a:t>More complex setup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/>
              <a:t>More complicated formula</a:t>
            </a:r>
            <a:endParaRPr lang="en-US" sz="2400"/>
          </a:p>
        </p:txBody>
      </p:sp>
      <p:pic>
        <p:nvPicPr>
          <p:cNvPr id="5" name="Picture 4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104452" name="Picture 4" descr="handcros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3914775"/>
            <a:ext cx="3276600" cy="29432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Alignment Methods</a:t>
            </a:r>
          </a:p>
        </p:txBody>
      </p:sp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1127125" y="1570038"/>
            <a:ext cx="7178675" cy="3387725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/>
              <a:t>	</a:t>
            </a:r>
            <a:r>
              <a:rPr lang="en-US" sz="4800"/>
              <a:t>Straight Edge</a:t>
            </a:r>
          </a:p>
          <a:p>
            <a:pPr>
              <a:lnSpc>
                <a:spcPct val="150000"/>
              </a:lnSpc>
            </a:pPr>
            <a:r>
              <a:rPr lang="en-US" sz="4800"/>
              <a:t>	Dial Indicator</a:t>
            </a:r>
          </a:p>
          <a:p>
            <a:pPr>
              <a:lnSpc>
                <a:spcPct val="150000"/>
              </a:lnSpc>
            </a:pPr>
            <a:r>
              <a:rPr lang="en-US" sz="4800"/>
              <a:t>	</a:t>
            </a:r>
            <a:r>
              <a:rPr lang="en-US" sz="4800">
                <a:solidFill>
                  <a:srgbClr val="0000FF"/>
                </a:solidFill>
              </a:rPr>
              <a:t>Laser</a:t>
            </a:r>
            <a:endParaRPr lang="en-US" sz="4800"/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Foundation</a:t>
            </a:r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3543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Laser ————————————</a:t>
            </a:r>
          </a:p>
        </p:txBody>
      </p:sp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304800" y="1905000"/>
            <a:ext cx="8610600" cy="3260725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3200"/>
              <a:t>A laser alignment uses an absolutely straight laser beam with a prepackaged kit including a computer, beam transmitter, deflector units, fixtures and appurtenances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3200"/>
              <a:t>Laser beams may be Class 1 (invisible) or Class 2 (visible)</a:t>
            </a:r>
            <a:endParaRPr lang="en-US" sz="2800"/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Laser ————————————</a:t>
            </a:r>
          </a:p>
        </p:txBody>
      </p:sp>
      <p:sp>
        <p:nvSpPr>
          <p:cNvPr id="110595" name="Text Box 3"/>
          <p:cNvSpPr txBox="1">
            <a:spLocks noChangeArrowheads="1"/>
          </p:cNvSpPr>
          <p:nvPr/>
        </p:nvSpPr>
        <p:spPr bwMode="auto">
          <a:xfrm>
            <a:off x="1676400" y="1752600"/>
            <a:ext cx="7239000" cy="5008563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/>
              <a:t>Advantages:</a:t>
            </a:r>
            <a:endParaRPr lang="en-US" sz="2800" dirty="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 dirty="0"/>
              <a:t>Dial indicator bracket sag is not a concern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 dirty="0"/>
              <a:t>Good for long spans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 dirty="0"/>
              <a:t>Consistent and accurate results</a:t>
            </a:r>
          </a:p>
          <a:p>
            <a:pPr>
              <a:spcBef>
                <a:spcPct val="50000"/>
              </a:spcBef>
            </a:pPr>
            <a:r>
              <a:rPr lang="en-US" sz="2800" b="1" dirty="0"/>
              <a:t>Limitations:</a:t>
            </a:r>
            <a:endParaRPr lang="en-US" sz="2800" dirty="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 dirty="0"/>
              <a:t>High initial cost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 dirty="0"/>
              <a:t>Sensitive to heat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 dirty="0"/>
              <a:t>Must be regularly calibrated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Computers</a:t>
            </a:r>
          </a:p>
        </p:txBody>
      </p:sp>
      <p:sp>
        <p:nvSpPr>
          <p:cNvPr id="111619" name="Text Box 3"/>
          <p:cNvSpPr txBox="1">
            <a:spLocks noChangeArrowheads="1"/>
          </p:cNvSpPr>
          <p:nvPr/>
        </p:nvSpPr>
        <p:spPr bwMode="auto">
          <a:xfrm>
            <a:off x="457200" y="1828800"/>
            <a:ext cx="5410200" cy="3937000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Computers may be used in most alignment procedures.  </a:t>
            </a:r>
          </a:p>
          <a:p>
            <a:pPr>
              <a:spcBef>
                <a:spcPct val="50000"/>
              </a:spcBef>
            </a:pPr>
            <a:r>
              <a:rPr lang="en-US" sz="2800"/>
              <a:t>Hand held computers may come with dial indicator alignment kits.  </a:t>
            </a:r>
          </a:p>
          <a:p>
            <a:pPr>
              <a:spcBef>
                <a:spcPct val="50000"/>
              </a:spcBef>
            </a:pPr>
            <a:r>
              <a:rPr lang="en-US" sz="2800"/>
              <a:t>They require a given set of readings to be entered into the computer.  The computer then calculates the shims required.</a:t>
            </a:r>
            <a:endParaRPr lang="en-US" sz="2400"/>
          </a:p>
        </p:txBody>
      </p:sp>
      <p:graphicFrame>
        <p:nvGraphicFramePr>
          <p:cNvPr id="111620" name="Object 4"/>
          <p:cNvGraphicFramePr>
            <a:graphicFrameLocks noChangeAspect="1"/>
          </p:cNvGraphicFramePr>
          <p:nvPr/>
        </p:nvGraphicFramePr>
        <p:xfrm>
          <a:off x="6711950" y="1447800"/>
          <a:ext cx="1979613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376" name="Clip" r:id="rId3" imgW="1604520" imgH="2286000" progId="">
                  <p:embed/>
                </p:oleObj>
              </mc:Choice>
              <mc:Fallback>
                <p:oleObj name="Clip" r:id="rId3" imgW="1604520" imgH="2286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1950" y="1447800"/>
                        <a:ext cx="1979613" cy="281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graphicFrame>
        <p:nvGraphicFramePr>
          <p:cNvPr id="111621" name="Object 5"/>
          <p:cNvGraphicFramePr>
            <a:graphicFrameLocks noChangeAspect="1"/>
          </p:cNvGraphicFramePr>
          <p:nvPr/>
        </p:nvGraphicFramePr>
        <p:xfrm>
          <a:off x="6629400" y="4267200"/>
          <a:ext cx="2163763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377" name="Clip" r:id="rId6" imgW="2163960" imgH="2286000" progId="">
                  <p:embed/>
                </p:oleObj>
              </mc:Choice>
              <mc:Fallback>
                <p:oleObj name="Clip" r:id="rId6" imgW="2163960" imgH="228600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4267200"/>
                        <a:ext cx="2163763" cy="228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457200"/>
            <a:ext cx="7010400" cy="914400"/>
          </a:xfrm>
        </p:spPr>
        <p:txBody>
          <a:bodyPr/>
          <a:lstStyle/>
          <a:p>
            <a:r>
              <a:rPr lang="en-US"/>
              <a:t>Shaft Alignment Table</a:t>
            </a:r>
          </a:p>
        </p:txBody>
      </p:sp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685800" y="5334000"/>
            <a:ext cx="7315200" cy="1187450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/>
              <a:t>Maximum Misalignment Determined by:</a:t>
            </a:r>
          </a:p>
          <a:p>
            <a:r>
              <a:rPr lang="en-US" sz="2400"/>
              <a:t>	Shaft Size, RPM, Manufacturer</a:t>
            </a:r>
          </a:p>
          <a:p>
            <a:r>
              <a:rPr lang="en-US" sz="2400"/>
              <a:t>	</a:t>
            </a:r>
          </a:p>
        </p:txBody>
      </p:sp>
      <p:pic>
        <p:nvPicPr>
          <p:cNvPr id="106501" name="Picture 5" descr="~AUT00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65300"/>
            <a:ext cx="9144000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457200"/>
            <a:ext cx="7010400" cy="914400"/>
          </a:xfrm>
        </p:spPr>
        <p:txBody>
          <a:bodyPr/>
          <a:lstStyle/>
          <a:p>
            <a:r>
              <a:rPr lang="en-US"/>
              <a:t>Coupling Alignment Table</a:t>
            </a:r>
          </a:p>
        </p:txBody>
      </p:sp>
      <p:pic>
        <p:nvPicPr>
          <p:cNvPr id="107524" name="Picture 4" descr="~AUT008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362200"/>
            <a:ext cx="3529013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525" name="Picture 5" descr="~AUT00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2100" y="1219200"/>
            <a:ext cx="4878388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2"/>
          <p:cNvSpPr txBox="1">
            <a:spLocks noChangeArrowheads="1"/>
          </p:cNvSpPr>
          <p:nvPr/>
        </p:nvSpPr>
        <p:spPr bwMode="auto">
          <a:xfrm>
            <a:off x="1981200" y="1676400"/>
            <a:ext cx="6553200" cy="29591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n-US" sz="4400"/>
              <a:t>Alignment Calculation:</a:t>
            </a:r>
          </a:p>
          <a:p>
            <a:endParaRPr lang="en-US" sz="3600"/>
          </a:p>
          <a:p>
            <a:r>
              <a:rPr lang="en-US" sz="3600"/>
              <a:t>Step 1. Vertical Angular</a:t>
            </a:r>
          </a:p>
          <a:p>
            <a:r>
              <a:rPr lang="en-US" sz="3600"/>
              <a:t>Step 2. Vertical Parallel</a:t>
            </a:r>
          </a:p>
          <a:p>
            <a:r>
              <a:rPr lang="en-US" sz="3600"/>
              <a:t>Steps 3&amp;4. Horizontal</a:t>
            </a:r>
            <a:endParaRPr lang="en-US" sz="4400"/>
          </a:p>
        </p:txBody>
      </p:sp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sp>
        <p:nvSpPr>
          <p:cNvPr id="119810" name="Text Box 2"/>
          <p:cNvSpPr txBox="1">
            <a:spLocks noChangeArrowheads="1"/>
          </p:cNvSpPr>
          <p:nvPr/>
        </p:nvSpPr>
        <p:spPr bwMode="auto">
          <a:xfrm>
            <a:off x="2438400" y="914400"/>
            <a:ext cx="6096000" cy="762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n-US" sz="4400"/>
              <a:t>Alignment Calculation:</a:t>
            </a:r>
          </a:p>
        </p:txBody>
      </p:sp>
      <p:pic>
        <p:nvPicPr>
          <p:cNvPr id="119811" name="Picture 3" descr="handexamp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792413"/>
            <a:ext cx="7315200" cy="4065587"/>
          </a:xfrm>
          <a:prstGeom prst="rect">
            <a:avLst/>
          </a:prstGeom>
          <a:noFill/>
        </p:spPr>
      </p:pic>
      <p:sp>
        <p:nvSpPr>
          <p:cNvPr id="119812" name="Rectangle 4"/>
          <p:cNvSpPr>
            <a:spLocks noChangeArrowheads="1"/>
          </p:cNvSpPr>
          <p:nvPr/>
        </p:nvSpPr>
        <p:spPr bwMode="auto">
          <a:xfrm>
            <a:off x="0" y="3581400"/>
            <a:ext cx="1828800" cy="1739900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>
            <a:spAutoFit/>
          </a:bodyPr>
          <a:lstStyle/>
          <a:p>
            <a:r>
              <a:rPr lang="en-US" sz="3600"/>
              <a:t>Step 1. Vertical Angular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sp>
        <p:nvSpPr>
          <p:cNvPr id="120834" name="Text Box 2"/>
          <p:cNvSpPr txBox="1">
            <a:spLocks noChangeArrowheads="1"/>
          </p:cNvSpPr>
          <p:nvPr/>
        </p:nvSpPr>
        <p:spPr bwMode="auto">
          <a:xfrm>
            <a:off x="2438400" y="1143000"/>
            <a:ext cx="6096000" cy="762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n-US" sz="4400"/>
              <a:t>Alignment Calculation:</a:t>
            </a:r>
          </a:p>
        </p:txBody>
      </p:sp>
      <p:pic>
        <p:nvPicPr>
          <p:cNvPr id="120835" name="Picture 3" descr="handexamp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3892550"/>
            <a:ext cx="5334000" cy="2965450"/>
          </a:xfrm>
          <a:prstGeom prst="rect">
            <a:avLst/>
          </a:prstGeom>
          <a:noFill/>
        </p:spPr>
      </p:pic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4038600" y="2743200"/>
            <a:ext cx="5105400" cy="641350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>
            <a:spAutoFit/>
          </a:bodyPr>
          <a:lstStyle/>
          <a:p>
            <a:r>
              <a:rPr lang="en-US" sz="3600"/>
              <a:t>Step 1. Vertical Angular</a:t>
            </a:r>
          </a:p>
        </p:txBody>
      </p:sp>
      <p:sp>
        <p:nvSpPr>
          <p:cNvPr id="120837" name="Text Box 5"/>
          <p:cNvSpPr txBox="1">
            <a:spLocks noChangeArrowheads="1"/>
          </p:cNvSpPr>
          <p:nvPr/>
        </p:nvSpPr>
        <p:spPr bwMode="auto">
          <a:xfrm>
            <a:off x="228600" y="3429000"/>
            <a:ext cx="3657600" cy="2794000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2400"/>
              <a:t>Shim = </a:t>
            </a:r>
            <a:r>
              <a:rPr lang="en-US" sz="2400" u="sng"/>
              <a:t>TIR x motor dim.</a:t>
            </a:r>
            <a:r>
              <a:rPr lang="en-US" sz="2400"/>
              <a:t/>
            </a:r>
            <a:br>
              <a:rPr lang="en-US" sz="2400"/>
            </a:br>
            <a:r>
              <a:rPr lang="en-US" sz="2400"/>
              <a:t>                   cplg. dim.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endParaRPr lang="en-US" sz="2400"/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2400"/>
              <a:t>Shim = 0.010” x 10”/5”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endParaRPr lang="en-US" sz="2400"/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2400"/>
              <a:t>Shim = 0.020”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2"/>
          <p:cNvSpPr txBox="1">
            <a:spLocks noChangeArrowheads="1"/>
          </p:cNvSpPr>
          <p:nvPr/>
        </p:nvSpPr>
        <p:spPr bwMode="auto">
          <a:xfrm>
            <a:off x="2438400" y="1219200"/>
            <a:ext cx="6096000" cy="762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n-US" sz="4400"/>
              <a:t>Alignment Calculation:</a:t>
            </a:r>
            <a:endParaRPr lang="en-US" sz="3600"/>
          </a:p>
        </p:txBody>
      </p:sp>
      <p:pic>
        <p:nvPicPr>
          <p:cNvPr id="121859" name="Picture 3" descr="handexample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879725"/>
            <a:ext cx="7391400" cy="3978275"/>
          </a:xfrm>
          <a:prstGeom prst="rect">
            <a:avLst/>
          </a:prstGeom>
          <a:noFill/>
        </p:spPr>
      </p:pic>
      <p:sp>
        <p:nvSpPr>
          <p:cNvPr id="121860" name="Rectangle 4"/>
          <p:cNvSpPr>
            <a:spLocks noChangeArrowheads="1"/>
          </p:cNvSpPr>
          <p:nvPr/>
        </p:nvSpPr>
        <p:spPr bwMode="auto">
          <a:xfrm>
            <a:off x="0" y="3200400"/>
            <a:ext cx="1828800" cy="1739900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>
            <a:spAutoFit/>
          </a:bodyPr>
          <a:lstStyle/>
          <a:p>
            <a:r>
              <a:rPr lang="en-US" sz="3600"/>
              <a:t>Step 2. Vertical Parallel</a:t>
            </a:r>
          </a:p>
        </p:txBody>
      </p:sp>
      <p:pic>
        <p:nvPicPr>
          <p:cNvPr id="5" name="Picture 4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2"/>
          <p:cNvSpPr txBox="1">
            <a:spLocks noChangeArrowheads="1"/>
          </p:cNvSpPr>
          <p:nvPr/>
        </p:nvSpPr>
        <p:spPr bwMode="auto">
          <a:xfrm>
            <a:off x="2133600" y="914400"/>
            <a:ext cx="6400800" cy="39306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n-US" sz="4400"/>
              <a:t>Alignment Calculation:</a:t>
            </a:r>
            <a:endParaRPr lang="en-US" sz="3600"/>
          </a:p>
          <a:p>
            <a:r>
              <a:rPr lang="en-US" sz="3600"/>
              <a:t>Steps 3&amp;4. Horizontal</a:t>
            </a:r>
          </a:p>
          <a:p>
            <a:endParaRPr lang="en-US" sz="4400"/>
          </a:p>
          <a:p>
            <a:r>
              <a:rPr lang="en-US" sz="3200"/>
              <a:t>No shims required,</a:t>
            </a:r>
          </a:p>
          <a:p>
            <a:r>
              <a:rPr lang="en-US" sz="3200"/>
              <a:t>calculate or move until angular and parallel alignment are achieved</a:t>
            </a:r>
            <a:endParaRPr lang="en-US" sz="4400"/>
          </a:p>
        </p:txBody>
      </p:sp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9243</TotalTime>
  <Words>2446</Words>
  <Application>Microsoft Macintosh PowerPoint</Application>
  <PresentationFormat>On-screen Show (4:3)</PresentationFormat>
  <Paragraphs>565</Paragraphs>
  <Slides>165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165</vt:i4>
      </vt:variant>
    </vt:vector>
  </HeadingPairs>
  <TitlesOfParts>
    <vt:vector size="175" baseType="lpstr">
      <vt:lpstr>Calibri</vt:lpstr>
      <vt:lpstr>Lucida Sans Unicode</vt:lpstr>
      <vt:lpstr>Math B</vt:lpstr>
      <vt:lpstr>Monotype Sorts</vt:lpstr>
      <vt:lpstr>Verdana</vt:lpstr>
      <vt:lpstr>Wingdings 2</vt:lpstr>
      <vt:lpstr>Wingdings 3</vt:lpstr>
      <vt:lpstr>Arial</vt:lpstr>
      <vt:lpstr>Concourse</vt:lpstr>
      <vt:lpstr>Clip</vt:lpstr>
      <vt:lpstr>Pump Installation</vt:lpstr>
      <vt:lpstr>PowerPoint Presentation</vt:lpstr>
      <vt:lpstr>Pump Placement</vt:lpstr>
      <vt:lpstr>PowerPoint Presentation</vt:lpstr>
      <vt:lpstr>Pump Placement</vt:lpstr>
      <vt:lpstr>PowerPoint Presentation</vt:lpstr>
      <vt:lpstr>Foundation</vt:lpstr>
      <vt:lpstr>Foundation</vt:lpstr>
      <vt:lpstr>Foundation</vt:lpstr>
      <vt:lpstr>Foundation</vt:lpstr>
      <vt:lpstr>Foundation</vt:lpstr>
      <vt:lpstr>PowerPoint Presentation</vt:lpstr>
      <vt:lpstr>PowerPoint Presentation</vt:lpstr>
      <vt:lpstr>Foundation</vt:lpstr>
      <vt:lpstr>Foundation</vt:lpstr>
      <vt:lpstr>PowerPoint Presentation</vt:lpstr>
      <vt:lpstr>Foundation</vt:lpstr>
      <vt:lpstr>PowerPoint Presentation</vt:lpstr>
      <vt:lpstr>Proper Baseplate Installation</vt:lpstr>
      <vt:lpstr>Base plate Installation (No Piping)</vt:lpstr>
      <vt:lpstr>PowerPoint Presentation</vt:lpstr>
      <vt:lpstr>Grouting Procedure</vt:lpstr>
      <vt:lpstr>PowerPoint Presentation</vt:lpstr>
      <vt:lpstr>PowerPoint Presentation</vt:lpstr>
      <vt:lpstr>Grout the Baseplate</vt:lpstr>
      <vt:lpstr>PowerPoint Presentation</vt:lpstr>
      <vt:lpstr>Surfaces - Clean &amp; Flat</vt:lpstr>
      <vt:lpstr>Soft Foot</vt:lpstr>
      <vt:lpstr>Different Types of Soft Foot</vt:lpstr>
      <vt:lpstr>Soft Foot</vt:lpstr>
      <vt:lpstr>Soft Foot</vt:lpstr>
      <vt:lpstr>Soft Foot</vt:lpstr>
      <vt:lpstr>Correction ?</vt:lpstr>
      <vt:lpstr>Alignment checks</vt:lpstr>
      <vt:lpstr>Alignment Procedure</vt:lpstr>
      <vt:lpstr>Alignment is Critical</vt:lpstr>
      <vt:lpstr>Alignment Procedure</vt:lpstr>
      <vt:lpstr>Alignment is Critical</vt:lpstr>
      <vt:lpstr>The baseplate comes from the factory rough aligned and has been checked to assure a precise alignment is possible.  In other words, you will not be hole bound when you try to align the pump.</vt:lpstr>
      <vt:lpstr>Good Practice</vt:lpstr>
      <vt:lpstr>Pre-Alignment Checks:</vt:lpstr>
      <vt:lpstr>Typical Base Mounted Pump</vt:lpstr>
      <vt:lpstr>Shims</vt:lpstr>
      <vt:lpstr>Shim Pack</vt:lpstr>
      <vt:lpstr>Heat</vt:lpstr>
      <vt:lpstr>Heat</vt:lpstr>
      <vt:lpstr>PowerPoint Presentation</vt:lpstr>
      <vt:lpstr>Angular Misalignment</vt:lpstr>
      <vt:lpstr>Parallel or Offset Misalignment</vt:lpstr>
      <vt:lpstr>Combination of Both</vt:lpstr>
      <vt:lpstr>Alignment Methods</vt:lpstr>
      <vt:lpstr>Straight Edge</vt:lpstr>
      <vt:lpstr>PowerPoint Presentation</vt:lpstr>
      <vt:lpstr>Parallel Alignment</vt:lpstr>
      <vt:lpstr>PowerPoint Presentation</vt:lpstr>
      <vt:lpstr>Angular Misalignment</vt:lpstr>
      <vt:lpstr>Remove outer hubs to align a gear coupling</vt:lpstr>
      <vt:lpstr>Alignment Sequence</vt:lpstr>
      <vt:lpstr>Alignment Sequence</vt:lpstr>
      <vt:lpstr>Move the motor, not the pump</vt:lpstr>
      <vt:lpstr>Caution</vt:lpstr>
      <vt:lpstr>Caution</vt:lpstr>
      <vt:lpstr>Alignment Methods</vt:lpstr>
      <vt:lpstr>Dial Indicator Alignment</vt:lpstr>
      <vt:lpstr>Dial Indicator Alignment</vt:lpstr>
      <vt:lpstr>Rim &amp; Face</vt:lpstr>
      <vt:lpstr>Rim &amp; Face uncoupled</vt:lpstr>
      <vt:lpstr>Rim &amp; Face Coupled</vt:lpstr>
      <vt:lpstr>Taking Face Readings</vt:lpstr>
      <vt:lpstr>Face Readings</vt:lpstr>
      <vt:lpstr>Face Method</vt:lpstr>
      <vt:lpstr>Dial Indicators on the Baseplate</vt:lpstr>
      <vt:lpstr>Face Method</vt:lpstr>
      <vt:lpstr>Taking Rim Readings</vt:lpstr>
      <vt:lpstr>Rim Shim</vt:lpstr>
      <vt:lpstr>Rim Shim 1/2 Runout Explanation</vt:lpstr>
      <vt:lpstr>Dial Indicator Alignment</vt:lpstr>
      <vt:lpstr>Dial Indicator Sag Correction</vt:lpstr>
      <vt:lpstr>Rim &amp; Face with Motor Indicator</vt:lpstr>
      <vt:lpstr>Rim &amp; Face</vt:lpstr>
      <vt:lpstr>Rim &amp; Face</vt:lpstr>
      <vt:lpstr>Rim &amp; Face with Micrometer</vt:lpstr>
      <vt:lpstr>Face - Hole Attachment</vt:lpstr>
      <vt:lpstr>Cross Dialing  (reverse reading)</vt:lpstr>
      <vt:lpstr>Cross Dialing  (reverse reading)</vt:lpstr>
      <vt:lpstr>Cross Dialing  (graph alignment)</vt:lpstr>
      <vt:lpstr>Cross Dialing  (graph alignment)</vt:lpstr>
      <vt:lpstr>Cross Dialing</vt:lpstr>
      <vt:lpstr>Alignment Methods</vt:lpstr>
      <vt:lpstr>Laser ————————————</vt:lpstr>
      <vt:lpstr>Laser ————————————</vt:lpstr>
      <vt:lpstr>Computers</vt:lpstr>
      <vt:lpstr>Shaft Alignment Table</vt:lpstr>
      <vt:lpstr>Coupling Alignment Table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Alignment Sequence</vt:lpstr>
      <vt:lpstr>Doweling</vt:lpstr>
      <vt:lpstr>Pump Foundation and Alignment</vt:lpstr>
      <vt:lpstr>PowerPoint Presentation</vt:lpstr>
      <vt:lpstr>Pipe Strain</vt:lpstr>
      <vt:lpstr>PowerPoint Presentation</vt:lpstr>
      <vt:lpstr>Suction and Discharge Piping</vt:lpstr>
      <vt:lpstr>PowerPoint Presentation</vt:lpstr>
      <vt:lpstr>PowerPoint Presentation</vt:lpstr>
      <vt:lpstr>Suction Piping</vt:lpstr>
      <vt:lpstr>Suction Piping</vt:lpstr>
      <vt:lpstr>PowerPoint Presentation</vt:lpstr>
      <vt:lpstr>Suction Piping</vt:lpstr>
      <vt:lpstr>PowerPoint Presentation</vt:lpstr>
      <vt:lpstr>PowerPoint Presentation</vt:lpstr>
      <vt:lpstr>PowerPoint Presentation</vt:lpstr>
      <vt:lpstr>Pump Pipe Support</vt:lpstr>
      <vt:lpstr>PowerPoint Presentation</vt:lpstr>
      <vt:lpstr>Suction Piping Valves</vt:lpstr>
      <vt:lpstr>Pump Gauge Placement</vt:lpstr>
      <vt:lpstr>PowerPoint Presentation</vt:lpstr>
      <vt:lpstr>Pump Valve and Gauge Placement</vt:lpstr>
      <vt:lpstr>PowerPoint Presentation</vt:lpstr>
      <vt:lpstr>Pump Cavitations</vt:lpstr>
      <vt:lpstr>PowerPoint Presentation</vt:lpstr>
      <vt:lpstr>Seal Lubrication</vt:lpstr>
      <vt:lpstr>PowerPoint Presentation</vt:lpstr>
      <vt:lpstr>Mechanical Seals</vt:lpstr>
      <vt:lpstr>PowerPoint Presentation</vt:lpstr>
      <vt:lpstr>PowerPoint Presentation</vt:lpstr>
      <vt:lpstr>Mechanical Seals</vt:lpstr>
      <vt:lpstr>PowerPoint Presentation</vt:lpstr>
      <vt:lpstr>PowerPoint Presentation</vt:lpstr>
      <vt:lpstr>PowerPoint Presentation</vt:lpstr>
      <vt:lpstr>SEAL OPTIONS</vt:lpstr>
      <vt:lpstr>PowerPoint Presentation</vt:lpstr>
      <vt:lpstr>PowerPoint Presentation</vt:lpstr>
      <vt:lpstr>SEAL ACCESSORIES</vt:lpstr>
      <vt:lpstr>PowerPoint Presentation</vt:lpstr>
      <vt:lpstr>PowerPoint Presentation</vt:lpstr>
      <vt:lpstr>PowerPoint Presentation</vt:lpstr>
      <vt:lpstr>Pump Couplers</vt:lpstr>
      <vt:lpstr>Clamp &amp; Sleeve Couplings</vt:lpstr>
      <vt:lpstr>Chain Couplings</vt:lpstr>
      <vt:lpstr>Metallic Disk Coupling</vt:lpstr>
      <vt:lpstr>Gear Type Couplings</vt:lpstr>
      <vt:lpstr>Metallic Grid</vt:lpstr>
      <vt:lpstr>Spring Type Coupler</vt:lpstr>
      <vt:lpstr>PowerPoint Presentation</vt:lpstr>
      <vt:lpstr>Jaw Type Couplers</vt:lpstr>
      <vt:lpstr>PowerPoint Presentation</vt:lpstr>
      <vt:lpstr>Drop Out Sleeve Type Couplers</vt:lpstr>
      <vt:lpstr>PowerPoint Presentation</vt:lpstr>
      <vt:lpstr>PowerPoint Presentation</vt:lpstr>
      <vt:lpstr>Doughnut Couplings</vt:lpstr>
      <vt:lpstr>Tire Coupling</vt:lpstr>
      <vt:lpstr>Pump Seals and Bearings</vt:lpstr>
      <vt:lpstr>PowerPoint Presentation</vt:lpstr>
      <vt:lpstr>Make sure the pump is turning the right way</vt:lpstr>
      <vt:lpstr>Receiving Pump</vt:lpstr>
      <vt:lpstr>PowerPoint Presentation</vt:lpstr>
      <vt:lpstr>PowerPoint Presentation</vt:lpstr>
      <vt:lpstr>PowerPoint Presentation</vt:lpstr>
      <vt:lpstr>Temporary Storage</vt:lpstr>
      <vt:lpstr>PowerPoint Presentation</vt:lpstr>
      <vt:lpstr>Checkpoint 1</vt:lpstr>
    </vt:vector>
  </TitlesOfParts>
  <Company>Gateway Country</Company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Pumps</dc:title>
  <dc:creator>Valued Customer</dc:creator>
  <cp:lastModifiedBy>John Hopkins</cp:lastModifiedBy>
  <cp:revision>278</cp:revision>
  <dcterms:created xsi:type="dcterms:W3CDTF">2003-02-23T15:00:51Z</dcterms:created>
  <dcterms:modified xsi:type="dcterms:W3CDTF">2017-08-17T09:46:33Z</dcterms:modified>
</cp:coreProperties>
</file>