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98"/>
  </p:notesMasterIdLst>
  <p:sldIdLst>
    <p:sldId id="336" r:id="rId2"/>
    <p:sldId id="553" r:id="rId3"/>
    <p:sldId id="859" r:id="rId4"/>
    <p:sldId id="860" r:id="rId5"/>
    <p:sldId id="861" r:id="rId6"/>
    <p:sldId id="862" r:id="rId7"/>
    <p:sldId id="863" r:id="rId8"/>
    <p:sldId id="864" r:id="rId9"/>
    <p:sldId id="865" r:id="rId10"/>
    <p:sldId id="866" r:id="rId11"/>
    <p:sldId id="867" r:id="rId12"/>
    <p:sldId id="868" r:id="rId13"/>
    <p:sldId id="869" r:id="rId14"/>
    <p:sldId id="870" r:id="rId15"/>
    <p:sldId id="871" r:id="rId16"/>
    <p:sldId id="872" r:id="rId17"/>
    <p:sldId id="873" r:id="rId18"/>
    <p:sldId id="874" r:id="rId19"/>
    <p:sldId id="875" r:id="rId20"/>
    <p:sldId id="876" r:id="rId21"/>
    <p:sldId id="877" r:id="rId22"/>
    <p:sldId id="878" r:id="rId23"/>
    <p:sldId id="879" r:id="rId24"/>
    <p:sldId id="880" r:id="rId25"/>
    <p:sldId id="881" r:id="rId26"/>
    <p:sldId id="882" r:id="rId27"/>
    <p:sldId id="885" r:id="rId28"/>
    <p:sldId id="886" r:id="rId29"/>
    <p:sldId id="887" r:id="rId30"/>
    <p:sldId id="888" r:id="rId31"/>
    <p:sldId id="889" r:id="rId32"/>
    <p:sldId id="890" r:id="rId33"/>
    <p:sldId id="891" r:id="rId34"/>
    <p:sldId id="892" r:id="rId35"/>
    <p:sldId id="893" r:id="rId36"/>
    <p:sldId id="894" r:id="rId37"/>
    <p:sldId id="895" r:id="rId38"/>
    <p:sldId id="896" r:id="rId39"/>
    <p:sldId id="897" r:id="rId40"/>
    <p:sldId id="898" r:id="rId41"/>
    <p:sldId id="899" r:id="rId42"/>
    <p:sldId id="900" r:id="rId43"/>
    <p:sldId id="901" r:id="rId44"/>
    <p:sldId id="902" r:id="rId45"/>
    <p:sldId id="903" r:id="rId46"/>
    <p:sldId id="904" r:id="rId47"/>
    <p:sldId id="905" r:id="rId48"/>
    <p:sldId id="906" r:id="rId49"/>
    <p:sldId id="907" r:id="rId50"/>
    <p:sldId id="908" r:id="rId51"/>
    <p:sldId id="909" r:id="rId52"/>
    <p:sldId id="910" r:id="rId53"/>
    <p:sldId id="911" r:id="rId54"/>
    <p:sldId id="912" r:id="rId55"/>
    <p:sldId id="913" r:id="rId56"/>
    <p:sldId id="914" r:id="rId57"/>
    <p:sldId id="915" r:id="rId58"/>
    <p:sldId id="916" r:id="rId59"/>
    <p:sldId id="917" r:id="rId60"/>
    <p:sldId id="918" r:id="rId61"/>
    <p:sldId id="919" r:id="rId62"/>
    <p:sldId id="920" r:id="rId63"/>
    <p:sldId id="921" r:id="rId64"/>
    <p:sldId id="922" r:id="rId65"/>
    <p:sldId id="923" r:id="rId66"/>
    <p:sldId id="924" r:id="rId67"/>
    <p:sldId id="925" r:id="rId68"/>
    <p:sldId id="926" r:id="rId69"/>
    <p:sldId id="927" r:id="rId70"/>
    <p:sldId id="928" r:id="rId71"/>
    <p:sldId id="929" r:id="rId72"/>
    <p:sldId id="930" r:id="rId73"/>
    <p:sldId id="954" r:id="rId74"/>
    <p:sldId id="931" r:id="rId75"/>
    <p:sldId id="932" r:id="rId76"/>
    <p:sldId id="933" r:id="rId77"/>
    <p:sldId id="934" r:id="rId78"/>
    <p:sldId id="935" r:id="rId79"/>
    <p:sldId id="936" r:id="rId80"/>
    <p:sldId id="937" r:id="rId81"/>
    <p:sldId id="938" r:id="rId82"/>
    <p:sldId id="939" r:id="rId83"/>
    <p:sldId id="940" r:id="rId84"/>
    <p:sldId id="941" r:id="rId85"/>
    <p:sldId id="942" r:id="rId86"/>
    <p:sldId id="943" r:id="rId87"/>
    <p:sldId id="944" r:id="rId88"/>
    <p:sldId id="945" r:id="rId89"/>
    <p:sldId id="946" r:id="rId90"/>
    <p:sldId id="947" r:id="rId91"/>
    <p:sldId id="948" r:id="rId92"/>
    <p:sldId id="949" r:id="rId93"/>
    <p:sldId id="950" r:id="rId94"/>
    <p:sldId id="951" r:id="rId95"/>
    <p:sldId id="952" r:id="rId96"/>
    <p:sldId id="953" r:id="rId9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2609" autoAdjust="0"/>
  </p:normalViewPr>
  <p:slideViewPr>
    <p:cSldViewPr>
      <p:cViewPr varScale="1">
        <p:scale>
          <a:sx n="64" d="100"/>
          <a:sy n="64" d="100"/>
        </p:scale>
        <p:origin x="-120" y="-5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2790"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6F049-5A24-4BE0-9479-3B8C94ED8858}" type="datetimeFigureOut">
              <a:rPr lang="en-US" smtClean="0"/>
              <a:pPr/>
              <a:t>8/12/2015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6922EF-F6F1-4264-9A60-B17C7FD088B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D6922EF-F6F1-4264-9A60-B17C7FD088B5}"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CEDB6310-D2F2-40E6-B055-465AEA862FB7}"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286500E-7B79-478F-8267-F2737BCD7715}"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BCD28A6B-2FBA-4A1B-833A-7F5A917AA4A2}"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0E297487-EC44-4F1E-8742-3D2CC4E029B5}"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CEB366B3-1314-4410-9BD0-35562B6F12F3}"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279EA617-C4CD-449E-AE90-581F29D72B36}"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5A8E1CB0-2FFB-4F3A-9DB7-A95EA892E4A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3DFE8B0C-0A55-4C9D-9A9A-7196960D9FF0}"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1F7A9B76-800B-4E1A-BC69-1238559078A7}" type="slidenum">
              <a:rPr lang="en-US" smtClean="0"/>
              <a:pPr/>
              <a:t>‹#›</a:t>
            </a:fld>
            <a:endParaRPr lang="en-US" dirty="0"/>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6F5BCF09-9709-4FDE-A1ED-A4843DD749D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DBFAF8C-2BCA-4733-860D-71C70F8950A6}"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9CA8186-B1C9-4054-93A1-1A4279BCF5A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p:timing>
    <p:tnLst>
      <p:par>
        <p:cTn id="1" dur="indefinite" restart="never" nodeType="tmRoot"/>
      </p:par>
    </p:tnLst>
  </p:timing>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895600" y="2468563"/>
            <a:ext cx="5867400" cy="1189037"/>
          </a:xfrm>
        </p:spPr>
        <p:txBody>
          <a:bodyPr>
            <a:normAutofit/>
          </a:bodyPr>
          <a:lstStyle/>
          <a:p>
            <a:r>
              <a:rPr lang="en-US" dirty="0" smtClean="0"/>
              <a:t>Pumps in Systems</a:t>
            </a:r>
            <a:endParaRPr lang="en-US" dirty="0"/>
          </a:p>
        </p:txBody>
      </p:sp>
      <p:sp>
        <p:nvSpPr>
          <p:cNvPr id="2051" name="Rectangle 3"/>
          <p:cNvSpPr>
            <a:spLocks noGrp="1" noChangeArrowheads="1"/>
          </p:cNvSpPr>
          <p:nvPr>
            <p:ph type="subTitle" idx="1"/>
          </p:nvPr>
        </p:nvSpPr>
        <p:spPr/>
        <p:txBody>
          <a:bodyPr>
            <a:normAutofit fontScale="92500" lnSpcReduction="20000"/>
          </a:bodyPr>
          <a:lstStyle/>
          <a:p>
            <a:r>
              <a:rPr lang="en-US" dirty="0" smtClean="0"/>
              <a:t>UA Pumps</a:t>
            </a:r>
            <a:endParaRPr lang="en-US" dirty="0"/>
          </a:p>
          <a:p>
            <a:r>
              <a:rPr lang="en-US" dirty="0" smtClean="0"/>
              <a:t>CH 4</a:t>
            </a:r>
            <a:endParaRPr lang="en-US" dirty="0"/>
          </a:p>
          <a:p>
            <a:r>
              <a:rPr lang="en-US" dirty="0" smtClean="0"/>
              <a:t>Learning Outcomes 6,7,8</a:t>
            </a:r>
            <a:endParaRPr lang="en-US" dirty="0"/>
          </a:p>
        </p:txBody>
      </p:sp>
      <p:pic>
        <p:nvPicPr>
          <p:cNvPr id="8" name="Picture 7"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6146" name="Picture 2" descr="~AUT0022"/>
          <p:cNvPicPr>
            <a:picLocks noChangeAspect="1" noChangeArrowheads="1"/>
          </p:cNvPicPr>
          <p:nvPr/>
        </p:nvPicPr>
        <p:blipFill>
          <a:blip r:embed="rId3" cstate="print"/>
          <a:srcRect/>
          <a:stretch>
            <a:fillRect/>
          </a:stretch>
        </p:blipFill>
        <p:spPr bwMode="auto">
          <a:xfrm>
            <a:off x="2263775" y="0"/>
            <a:ext cx="3832225" cy="6553200"/>
          </a:xfrm>
          <a:prstGeom prst="rect">
            <a:avLst/>
          </a:prstGeom>
          <a:noFill/>
          <a:ln w="9525">
            <a:noFill/>
            <a:miter lim="800000"/>
            <a:headEnd/>
            <a:tailEnd/>
          </a:ln>
          <a:effectLst/>
        </p:spPr>
      </p:pic>
    </p:spTree>
  </p:cSld>
  <p:clrMapOvr>
    <a:masterClrMapping/>
  </p:clrMapOvr>
  <p:transition>
    <p:blinds/>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7170" name="Picture 2" descr="~AUT0023"/>
          <p:cNvPicPr>
            <a:picLocks noChangeAspect="1" noChangeArrowheads="1"/>
          </p:cNvPicPr>
          <p:nvPr/>
        </p:nvPicPr>
        <p:blipFill>
          <a:blip r:embed="rId3" cstate="print"/>
          <a:srcRect/>
          <a:stretch>
            <a:fillRect/>
          </a:stretch>
        </p:blipFill>
        <p:spPr bwMode="auto">
          <a:xfrm>
            <a:off x="3543300" y="0"/>
            <a:ext cx="2533650" cy="6858000"/>
          </a:xfrm>
          <a:prstGeom prst="rect">
            <a:avLst/>
          </a:prstGeom>
          <a:noFill/>
          <a:ln w="9525">
            <a:noFill/>
            <a:miter lim="800000"/>
            <a:headEnd/>
            <a:tailEnd/>
          </a:ln>
          <a:effectLst/>
        </p:spPr>
      </p:pic>
    </p:spTree>
  </p:cSld>
  <p:clrMapOvr>
    <a:masterClrMapping/>
  </p:clrMapOvr>
  <p:transition>
    <p:blinds/>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Pitless Adapters</a:t>
            </a:r>
          </a:p>
        </p:txBody>
      </p:sp>
      <p:sp>
        <p:nvSpPr>
          <p:cNvPr id="122883" name="Rectangle 3"/>
          <p:cNvSpPr>
            <a:spLocks noGrp="1" noChangeArrowheads="1"/>
          </p:cNvSpPr>
          <p:nvPr>
            <p:ph type="body" idx="1"/>
          </p:nvPr>
        </p:nvSpPr>
        <p:spPr/>
        <p:txBody>
          <a:bodyPr/>
          <a:lstStyle/>
          <a:p>
            <a:r>
              <a:rPr lang="en-US" dirty="0"/>
              <a:t>Fittings used to connect </a:t>
            </a:r>
            <a:r>
              <a:rPr lang="en-US" dirty="0" err="1"/>
              <a:t>pitless</a:t>
            </a:r>
            <a:r>
              <a:rPr lang="en-US" dirty="0"/>
              <a:t> adapter units to a well </a:t>
            </a:r>
            <a:r>
              <a:rPr lang="en-US" dirty="0" smtClean="0"/>
              <a:t>casing</a:t>
            </a:r>
          </a:p>
          <a:p>
            <a:endParaRPr lang="en-US" dirty="0"/>
          </a:p>
          <a:p>
            <a:r>
              <a:rPr lang="en-US" dirty="0"/>
              <a:t>Welding </a:t>
            </a:r>
            <a:r>
              <a:rPr lang="en-US" dirty="0" smtClean="0"/>
              <a:t>nipple</a:t>
            </a:r>
            <a:endParaRPr lang="en-US" dirty="0"/>
          </a:p>
          <a:p>
            <a:r>
              <a:rPr lang="en-US" dirty="0" err="1"/>
              <a:t>Pitless</a:t>
            </a:r>
            <a:r>
              <a:rPr lang="en-US" dirty="0"/>
              <a:t> connector</a:t>
            </a:r>
          </a:p>
          <a:p>
            <a:r>
              <a:rPr lang="en-US" dirty="0" err="1"/>
              <a:t>Swagged</a:t>
            </a:r>
            <a:r>
              <a:rPr lang="en-US" dirty="0"/>
              <a:t> nipple</a:t>
            </a:r>
          </a:p>
          <a:p>
            <a:r>
              <a:rPr lang="en-US" dirty="0"/>
              <a:t>Dresser coupling</a:t>
            </a:r>
          </a:p>
          <a:p>
            <a:r>
              <a:rPr lang="en-US" dirty="0"/>
              <a:t>Adapter coupling</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8194" name="Picture 2" descr="~AUT0024"/>
          <p:cNvPicPr>
            <a:picLocks noChangeAspect="1" noChangeArrowheads="1"/>
          </p:cNvPicPr>
          <p:nvPr/>
        </p:nvPicPr>
        <p:blipFill>
          <a:blip r:embed="rId3" cstate="print"/>
          <a:srcRect/>
          <a:stretch>
            <a:fillRect/>
          </a:stretch>
        </p:blipFill>
        <p:spPr bwMode="auto">
          <a:xfrm>
            <a:off x="2084388" y="152400"/>
            <a:ext cx="5043487" cy="6705600"/>
          </a:xfrm>
          <a:prstGeom prst="rect">
            <a:avLst/>
          </a:prstGeom>
          <a:noFill/>
          <a:ln w="9525">
            <a:noFill/>
            <a:miter lim="800000"/>
            <a:headEnd/>
            <a:tailEnd/>
          </a:ln>
          <a:effectLst/>
        </p:spPr>
      </p:pic>
    </p:spTree>
  </p:cSld>
  <p:clrMapOvr>
    <a:masterClrMapping/>
  </p:clrMapOvr>
  <p:transition>
    <p:blinds/>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9218" name="Picture 2" descr="~AUT0025"/>
          <p:cNvPicPr>
            <a:picLocks noChangeAspect="1" noChangeArrowheads="1"/>
          </p:cNvPicPr>
          <p:nvPr/>
        </p:nvPicPr>
        <p:blipFill>
          <a:blip r:embed="rId3" cstate="print"/>
          <a:srcRect/>
          <a:stretch>
            <a:fillRect/>
          </a:stretch>
        </p:blipFill>
        <p:spPr bwMode="auto">
          <a:xfrm>
            <a:off x="1500188" y="152400"/>
            <a:ext cx="6053137" cy="6553200"/>
          </a:xfrm>
          <a:prstGeom prst="rect">
            <a:avLst/>
          </a:prstGeom>
          <a:noFill/>
          <a:ln w="9525">
            <a:noFill/>
            <a:miter lim="800000"/>
            <a:headEnd/>
            <a:tailEnd/>
          </a:ln>
          <a:effectLst/>
        </p:spPr>
      </p:pic>
    </p:spTree>
  </p:cSld>
  <p:clrMapOvr>
    <a:masterClrMapping/>
  </p:clrMapOvr>
  <p:transition>
    <p:blinds/>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t>Shallow Well Jet Pumps</a:t>
            </a:r>
          </a:p>
        </p:txBody>
      </p:sp>
      <p:sp>
        <p:nvSpPr>
          <p:cNvPr id="123907" name="Rectangle 3"/>
          <p:cNvSpPr>
            <a:spLocks noGrp="1" noChangeArrowheads="1"/>
          </p:cNvSpPr>
          <p:nvPr>
            <p:ph type="body" idx="1"/>
          </p:nvPr>
        </p:nvSpPr>
        <p:spPr/>
        <p:txBody>
          <a:bodyPr/>
          <a:lstStyle/>
          <a:p>
            <a:r>
              <a:rPr lang="en-US" dirty="0"/>
              <a:t>Well casing is under system pressure to drive jet </a:t>
            </a:r>
            <a:r>
              <a:rPr lang="en-US" dirty="0" smtClean="0"/>
              <a:t>fitting</a:t>
            </a:r>
          </a:p>
          <a:p>
            <a:endParaRPr lang="en-US" dirty="0"/>
          </a:p>
          <a:p>
            <a:r>
              <a:rPr lang="en-US" dirty="0"/>
              <a:t>Pump suction is connected to the suction drop pipe</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UT0026"/>
          <p:cNvPicPr>
            <a:picLocks noChangeAspect="1" noChangeArrowheads="1"/>
          </p:cNvPicPr>
          <p:nvPr/>
        </p:nvPicPr>
        <p:blipFill>
          <a:blip r:embed="rId2" cstate="print"/>
          <a:srcRect/>
          <a:stretch>
            <a:fillRect/>
          </a:stretch>
        </p:blipFill>
        <p:spPr bwMode="auto">
          <a:xfrm>
            <a:off x="2286000" y="0"/>
            <a:ext cx="5648325" cy="6858000"/>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Storage Tanks</a:t>
            </a:r>
          </a:p>
        </p:txBody>
      </p:sp>
      <p:sp>
        <p:nvSpPr>
          <p:cNvPr id="84995" name="Rectangle 3"/>
          <p:cNvSpPr>
            <a:spLocks noGrp="1" noChangeArrowheads="1"/>
          </p:cNvSpPr>
          <p:nvPr>
            <p:ph type="body" idx="1"/>
          </p:nvPr>
        </p:nvSpPr>
        <p:spPr/>
        <p:txBody>
          <a:bodyPr/>
          <a:lstStyle/>
          <a:p>
            <a:pPr>
              <a:lnSpc>
                <a:spcPct val="90000"/>
              </a:lnSpc>
            </a:pPr>
            <a:r>
              <a:rPr lang="en-US" dirty="0"/>
              <a:t>Require air to enter the tank by means of an air volume </a:t>
            </a:r>
            <a:r>
              <a:rPr lang="en-US" dirty="0" smtClean="0"/>
              <a:t>control</a:t>
            </a:r>
          </a:p>
          <a:p>
            <a:pPr>
              <a:lnSpc>
                <a:spcPct val="90000"/>
              </a:lnSpc>
            </a:pPr>
            <a:endParaRPr lang="en-US" dirty="0"/>
          </a:p>
          <a:p>
            <a:pPr>
              <a:lnSpc>
                <a:spcPct val="90000"/>
              </a:lnSpc>
            </a:pPr>
            <a:r>
              <a:rPr lang="en-US" dirty="0"/>
              <a:t>There is no separation between the air and the water in the </a:t>
            </a:r>
            <a:r>
              <a:rPr lang="en-US" dirty="0" smtClean="0"/>
              <a:t>tank</a:t>
            </a:r>
          </a:p>
          <a:p>
            <a:pPr>
              <a:lnSpc>
                <a:spcPct val="90000"/>
              </a:lnSpc>
            </a:pPr>
            <a:endParaRPr lang="en-US" dirty="0"/>
          </a:p>
          <a:p>
            <a:pPr>
              <a:lnSpc>
                <a:spcPct val="90000"/>
              </a:lnSpc>
            </a:pPr>
            <a:r>
              <a:rPr lang="en-US" dirty="0"/>
              <a:t>It is possible that air under pressure in a well water system storage tank can be absorbed in the system </a:t>
            </a:r>
            <a:r>
              <a:rPr lang="en-US" dirty="0" smtClean="0"/>
              <a:t>water</a:t>
            </a:r>
          </a:p>
          <a:p>
            <a:pPr>
              <a:lnSpc>
                <a:spcPct val="90000"/>
              </a:lnSpc>
            </a:pPr>
            <a:endParaRPr lang="en-US" dirty="0"/>
          </a:p>
          <a:p>
            <a:pPr>
              <a:lnSpc>
                <a:spcPct val="90000"/>
              </a:lnSpc>
            </a:pPr>
            <a:r>
              <a:rPr lang="en-US" dirty="0"/>
              <a:t>The storage tank can become waterlogged</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UT0027"/>
          <p:cNvPicPr>
            <a:picLocks noChangeAspect="1" noChangeArrowheads="1"/>
          </p:cNvPicPr>
          <p:nvPr/>
        </p:nvPicPr>
        <p:blipFill>
          <a:blip r:embed="rId2" cstate="print"/>
          <a:srcRect/>
          <a:stretch>
            <a:fillRect/>
          </a:stretch>
        </p:blipFill>
        <p:spPr bwMode="auto">
          <a:xfrm>
            <a:off x="1597025" y="0"/>
            <a:ext cx="3965575" cy="6858000"/>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UT0028"/>
          <p:cNvPicPr>
            <a:picLocks noChangeAspect="1" noChangeArrowheads="1"/>
          </p:cNvPicPr>
          <p:nvPr/>
        </p:nvPicPr>
        <p:blipFill>
          <a:blip r:embed="rId2" cstate="print"/>
          <a:srcRect/>
          <a:stretch>
            <a:fillRect/>
          </a:stretch>
        </p:blipFill>
        <p:spPr bwMode="auto">
          <a:xfrm>
            <a:off x="304800" y="1249363"/>
            <a:ext cx="8534400" cy="4605337"/>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13314" name="Picture 2" descr="~AUT0029"/>
          <p:cNvPicPr>
            <a:picLocks noChangeAspect="1" noChangeArrowheads="1"/>
          </p:cNvPicPr>
          <p:nvPr/>
        </p:nvPicPr>
        <p:blipFill>
          <a:blip r:embed="rId3" cstate="print"/>
          <a:srcRect/>
          <a:stretch>
            <a:fillRect/>
          </a:stretch>
        </p:blipFill>
        <p:spPr bwMode="auto">
          <a:xfrm>
            <a:off x="990600" y="217488"/>
            <a:ext cx="6934200" cy="6457950"/>
          </a:xfrm>
          <a:prstGeom prst="rect">
            <a:avLst/>
          </a:prstGeom>
          <a:noFill/>
          <a:ln w="9525">
            <a:noFill/>
            <a:miter lim="800000"/>
            <a:headEnd/>
            <a:tailEnd/>
          </a:ln>
          <a:effectLst/>
        </p:spPr>
      </p:pic>
    </p:spTree>
  </p:cSld>
  <p:clrMapOvr>
    <a:masterClrMapping/>
  </p:clrMapOvr>
  <p:transition>
    <p:blinds/>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Well-X-Trol Tanks</a:t>
            </a:r>
          </a:p>
        </p:txBody>
      </p:sp>
      <p:sp>
        <p:nvSpPr>
          <p:cNvPr id="87043" name="Rectangle 3"/>
          <p:cNvSpPr>
            <a:spLocks noGrp="1" noChangeArrowheads="1"/>
          </p:cNvSpPr>
          <p:nvPr>
            <p:ph type="body" idx="1"/>
          </p:nvPr>
        </p:nvSpPr>
        <p:spPr/>
        <p:txBody>
          <a:bodyPr/>
          <a:lstStyle/>
          <a:p>
            <a:r>
              <a:rPr lang="en-US" dirty="0"/>
              <a:t>The well-x-</a:t>
            </a:r>
            <a:r>
              <a:rPr lang="en-US" dirty="0" err="1"/>
              <a:t>trol</a:t>
            </a:r>
            <a:r>
              <a:rPr lang="en-US" dirty="0"/>
              <a:t> tank operates on the principle of the separation of air and water in a pre-pressurized hydro-pneumatic </a:t>
            </a:r>
            <a:r>
              <a:rPr lang="en-US" dirty="0" smtClean="0"/>
              <a:t>tank</a:t>
            </a:r>
          </a:p>
          <a:p>
            <a:endParaRPr lang="en-US" dirty="0"/>
          </a:p>
          <a:p>
            <a:r>
              <a:rPr lang="en-US" dirty="0"/>
              <a:t>It is pre-pressurized to minimum system pressure (usually pump cut-in pressure)</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UT0030"/>
          <p:cNvPicPr>
            <a:picLocks noChangeAspect="1" noChangeArrowheads="1"/>
          </p:cNvPicPr>
          <p:nvPr/>
        </p:nvPicPr>
        <p:blipFill>
          <a:blip r:embed="rId2" cstate="print"/>
          <a:srcRect/>
          <a:stretch>
            <a:fillRect/>
          </a:stretch>
        </p:blipFill>
        <p:spPr bwMode="auto">
          <a:xfrm>
            <a:off x="304800" y="457200"/>
            <a:ext cx="8458200" cy="5749925"/>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t>Well-X-Trol Tanks</a:t>
            </a:r>
          </a:p>
        </p:txBody>
      </p:sp>
      <p:sp>
        <p:nvSpPr>
          <p:cNvPr id="88067" name="Rectangle 3"/>
          <p:cNvSpPr>
            <a:spLocks noGrp="1" noChangeArrowheads="1"/>
          </p:cNvSpPr>
          <p:nvPr>
            <p:ph type="body" idx="1"/>
          </p:nvPr>
        </p:nvSpPr>
        <p:spPr/>
        <p:txBody>
          <a:bodyPr>
            <a:normAutofit lnSpcReduction="10000"/>
          </a:bodyPr>
          <a:lstStyle/>
          <a:p>
            <a:r>
              <a:rPr lang="en-US" dirty="0"/>
              <a:t>Advantages:</a:t>
            </a:r>
          </a:p>
          <a:p>
            <a:pPr lvl="1"/>
            <a:r>
              <a:rPr lang="en-US" dirty="0"/>
              <a:t>Prevents </a:t>
            </a:r>
            <a:r>
              <a:rPr lang="en-US" dirty="0" smtClean="0"/>
              <a:t>water logging indefinitely</a:t>
            </a:r>
          </a:p>
          <a:p>
            <a:pPr lvl="1"/>
            <a:endParaRPr lang="en-US" dirty="0"/>
          </a:p>
          <a:p>
            <a:pPr lvl="1"/>
            <a:r>
              <a:rPr lang="en-US" dirty="0"/>
              <a:t>Allows the use of much smaller well </a:t>
            </a:r>
            <a:r>
              <a:rPr lang="en-US" dirty="0" smtClean="0"/>
              <a:t>tanks</a:t>
            </a:r>
          </a:p>
          <a:p>
            <a:pPr lvl="1"/>
            <a:endParaRPr lang="en-US" dirty="0"/>
          </a:p>
          <a:p>
            <a:pPr lvl="1"/>
            <a:r>
              <a:rPr lang="en-US" dirty="0"/>
              <a:t>Can utilize varying pressure tanks to accommodate a great variety of </a:t>
            </a:r>
            <a:r>
              <a:rPr lang="en-US" dirty="0" smtClean="0"/>
              <a:t>applications</a:t>
            </a:r>
          </a:p>
          <a:p>
            <a:pPr lvl="1"/>
            <a:endParaRPr lang="en-US" dirty="0"/>
          </a:p>
          <a:p>
            <a:pPr lvl="1"/>
            <a:r>
              <a:rPr lang="en-US" dirty="0"/>
              <a:t>Simplifies installation on large </a:t>
            </a:r>
            <a:r>
              <a:rPr lang="en-US" dirty="0" smtClean="0"/>
              <a:t>jobs</a:t>
            </a:r>
          </a:p>
          <a:p>
            <a:pPr lvl="1"/>
            <a:endParaRPr lang="en-US" dirty="0"/>
          </a:p>
          <a:p>
            <a:pPr lvl="1"/>
            <a:r>
              <a:rPr lang="en-US" dirty="0"/>
              <a:t>Reduces maintenance and replacement costs to a minimum</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normAutofit fontScale="90000"/>
          </a:bodyPr>
          <a:lstStyle/>
          <a:p>
            <a:r>
              <a:rPr lang="en-US"/>
              <a:t>Vacuum Pumps for Steam Heating Systems</a:t>
            </a:r>
          </a:p>
        </p:txBody>
      </p:sp>
      <p:sp>
        <p:nvSpPr>
          <p:cNvPr id="89091" name="Rectangle 3"/>
          <p:cNvSpPr>
            <a:spLocks noGrp="1" noChangeArrowheads="1"/>
          </p:cNvSpPr>
          <p:nvPr>
            <p:ph type="body" idx="1"/>
          </p:nvPr>
        </p:nvSpPr>
        <p:spPr/>
        <p:txBody>
          <a:bodyPr>
            <a:normAutofit lnSpcReduction="10000"/>
          </a:bodyPr>
          <a:lstStyle/>
          <a:p>
            <a:r>
              <a:rPr lang="en-US" dirty="0"/>
              <a:t>Capable of creating a vacuum for moving steam, air, and condensate through the system </a:t>
            </a:r>
            <a:r>
              <a:rPr lang="en-US" dirty="0" smtClean="0"/>
              <a:t>piping</a:t>
            </a:r>
          </a:p>
          <a:p>
            <a:endParaRPr lang="en-US" dirty="0"/>
          </a:p>
          <a:p>
            <a:r>
              <a:rPr lang="en-US" dirty="0"/>
              <a:t>Normally maintain a vacuum on the return piping from 3” Hg to 8” </a:t>
            </a:r>
            <a:r>
              <a:rPr lang="en-US" dirty="0" smtClean="0"/>
              <a:t>Hg</a:t>
            </a:r>
          </a:p>
          <a:p>
            <a:endParaRPr lang="en-US" dirty="0"/>
          </a:p>
          <a:p>
            <a:r>
              <a:rPr lang="en-US" dirty="0"/>
              <a:t>Able to create the positive pressure needed to return condensate, from radiators, coils, pipes, etc., to a boiler operating at pressures up to 15 psig</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15362" name="Picture 2" descr="~AUT0031"/>
          <p:cNvPicPr>
            <a:picLocks noChangeAspect="1" noChangeArrowheads="1"/>
          </p:cNvPicPr>
          <p:nvPr/>
        </p:nvPicPr>
        <p:blipFill>
          <a:blip r:embed="rId3" cstate="print"/>
          <a:srcRect/>
          <a:stretch>
            <a:fillRect/>
          </a:stretch>
        </p:blipFill>
        <p:spPr bwMode="auto">
          <a:xfrm>
            <a:off x="1939925" y="0"/>
            <a:ext cx="5811838" cy="6858000"/>
          </a:xfrm>
          <a:prstGeom prst="rect">
            <a:avLst/>
          </a:prstGeom>
          <a:noFill/>
          <a:ln w="9525">
            <a:noFill/>
            <a:miter lim="800000"/>
            <a:headEnd/>
            <a:tailEnd/>
          </a:ln>
          <a:effectLst/>
        </p:spPr>
      </p:pic>
    </p:spTree>
  </p:cSld>
  <p:clrMapOvr>
    <a:masterClrMapping/>
  </p:clrMapOvr>
  <p:transition>
    <p:blinds/>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Checkpoint 1</a:t>
            </a:r>
          </a:p>
        </p:txBody>
      </p:sp>
      <p:sp>
        <p:nvSpPr>
          <p:cNvPr id="44035" name="Rectangle 3"/>
          <p:cNvSpPr>
            <a:spLocks noGrp="1" noChangeArrowheads="1"/>
          </p:cNvSpPr>
          <p:nvPr>
            <p:ph type="body" idx="1"/>
          </p:nvPr>
        </p:nvSpPr>
        <p:spPr/>
        <p:txBody>
          <a:bodyPr/>
          <a:lstStyle/>
          <a:p>
            <a:r>
              <a:rPr lang="en-US"/>
              <a:t>Pages 53 through Checkpoint 1</a:t>
            </a:r>
          </a:p>
          <a:p>
            <a:r>
              <a:rPr lang="en-US"/>
              <a:t>Pages 53 through 62</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t>Sumps</a:t>
            </a:r>
          </a:p>
        </p:txBody>
      </p:sp>
      <p:sp>
        <p:nvSpPr>
          <p:cNvPr id="90115" name="Rectangle 3"/>
          <p:cNvSpPr>
            <a:spLocks noGrp="1" noChangeArrowheads="1"/>
          </p:cNvSpPr>
          <p:nvPr>
            <p:ph type="body" idx="1"/>
          </p:nvPr>
        </p:nvSpPr>
        <p:spPr/>
        <p:txBody>
          <a:bodyPr/>
          <a:lstStyle/>
          <a:p>
            <a:r>
              <a:rPr lang="en-US" dirty="0"/>
              <a:t>A sump  can be defined as a watertight pit or receptacle at a low elevation into which liquid wastes or liquid carried wastes are </a:t>
            </a:r>
            <a:r>
              <a:rPr lang="en-US" dirty="0" smtClean="0"/>
              <a:t>drained</a:t>
            </a:r>
          </a:p>
          <a:p>
            <a:endParaRPr lang="en-US" dirty="0"/>
          </a:p>
          <a:p>
            <a:r>
              <a:rPr lang="en-US" dirty="0"/>
              <a:t>It is a tank or pit, sometimes called a sump pit that receives sewage or liquid waste, located below the normal grade of gravity system, and must be emptied by mechanical means</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UT0032"/>
          <p:cNvPicPr>
            <a:picLocks noChangeAspect="1" noChangeArrowheads="1"/>
          </p:cNvPicPr>
          <p:nvPr/>
        </p:nvPicPr>
        <p:blipFill>
          <a:blip r:embed="rId2" cstate="print"/>
          <a:srcRect/>
          <a:stretch>
            <a:fillRect/>
          </a:stretch>
        </p:blipFill>
        <p:spPr bwMode="auto">
          <a:xfrm>
            <a:off x="685800" y="700088"/>
            <a:ext cx="6934200" cy="5518150"/>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Sewage Ejector or Sump Pump</a:t>
            </a:r>
          </a:p>
        </p:txBody>
      </p:sp>
      <p:sp>
        <p:nvSpPr>
          <p:cNvPr id="91139" name="Rectangle 3"/>
          <p:cNvSpPr>
            <a:spLocks noGrp="1" noChangeArrowheads="1"/>
          </p:cNvSpPr>
          <p:nvPr>
            <p:ph type="body" idx="1"/>
          </p:nvPr>
        </p:nvSpPr>
        <p:spPr/>
        <p:txBody>
          <a:bodyPr/>
          <a:lstStyle/>
          <a:p>
            <a:r>
              <a:rPr lang="en-US" dirty="0"/>
              <a:t>The plumbing device used to pump sanitary drainage from plumbing fixtures to a higher elevation is called a </a:t>
            </a:r>
            <a:r>
              <a:rPr lang="en-US" i="1" dirty="0"/>
              <a:t>sewage </a:t>
            </a:r>
            <a:r>
              <a:rPr lang="en-US" i="1" dirty="0" smtClean="0"/>
              <a:t>ejector</a:t>
            </a:r>
          </a:p>
          <a:p>
            <a:endParaRPr lang="en-US" i="1" dirty="0"/>
          </a:p>
          <a:p>
            <a:r>
              <a:rPr lang="en-US" dirty="0"/>
              <a:t>For </a:t>
            </a:r>
            <a:r>
              <a:rPr lang="en-US" dirty="0" err="1"/>
              <a:t>nonpolluted</a:t>
            </a:r>
            <a:r>
              <a:rPr lang="en-US" dirty="0"/>
              <a:t> drainage from floor drains or other clear water sources a similar, but simpler device called a</a:t>
            </a:r>
            <a:r>
              <a:rPr lang="en-US" i="1" dirty="0"/>
              <a:t> sump</a:t>
            </a:r>
            <a:r>
              <a:rPr lang="en-US" dirty="0"/>
              <a:t> </a:t>
            </a:r>
            <a:r>
              <a:rPr lang="en-US" i="1" dirty="0"/>
              <a:t>pump</a:t>
            </a:r>
            <a:r>
              <a:rPr lang="en-US" dirty="0"/>
              <a:t> is used.</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Chapter 4 Pumps in Systems</a:t>
            </a:r>
          </a:p>
        </p:txBody>
      </p:sp>
      <p:sp>
        <p:nvSpPr>
          <p:cNvPr id="3075" name="Rectangle 3"/>
          <p:cNvSpPr>
            <a:spLocks noGrp="1" noChangeArrowheads="1"/>
          </p:cNvSpPr>
          <p:nvPr>
            <p:ph type="body" idx="1"/>
          </p:nvPr>
        </p:nvSpPr>
        <p:spPr/>
        <p:txBody>
          <a:bodyPr/>
          <a:lstStyle/>
          <a:p>
            <a:r>
              <a:rPr lang="en-US" dirty="0"/>
              <a:t>Pumps are the heart of many piping systems, and understanding how they work is the purpose of this </a:t>
            </a:r>
            <a:r>
              <a:rPr lang="en-US" dirty="0" smtClean="0"/>
              <a:t>chapter</a:t>
            </a:r>
          </a:p>
          <a:p>
            <a:endParaRPr lang="en-US" dirty="0"/>
          </a:p>
          <a:p>
            <a:r>
              <a:rPr lang="en-US" dirty="0"/>
              <a:t>U.A. journeyman must be able to apply their skills and knowledge in the installation, maintenance, and repair of any kind of pumping system they may </a:t>
            </a:r>
            <a:r>
              <a:rPr lang="en-US" dirty="0" smtClean="0"/>
              <a:t>encounter</a:t>
            </a:r>
            <a:endParaRPr lang="en-US" dirty="0"/>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UT0033"/>
          <p:cNvPicPr>
            <a:picLocks noChangeAspect="1" noChangeArrowheads="1"/>
          </p:cNvPicPr>
          <p:nvPr/>
        </p:nvPicPr>
        <p:blipFill>
          <a:blip r:embed="rId2" cstate="print"/>
          <a:srcRect/>
          <a:stretch>
            <a:fillRect/>
          </a:stretch>
        </p:blipFill>
        <p:spPr bwMode="auto">
          <a:xfrm>
            <a:off x="228600" y="1254125"/>
            <a:ext cx="8610600" cy="4557713"/>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18434" name="Picture 2" descr="~AUT0034"/>
          <p:cNvPicPr>
            <a:picLocks noChangeAspect="1" noChangeArrowheads="1"/>
          </p:cNvPicPr>
          <p:nvPr/>
        </p:nvPicPr>
        <p:blipFill>
          <a:blip r:embed="rId3" cstate="print"/>
          <a:srcRect/>
          <a:stretch>
            <a:fillRect/>
          </a:stretch>
        </p:blipFill>
        <p:spPr bwMode="auto">
          <a:xfrm>
            <a:off x="304800" y="347663"/>
            <a:ext cx="8534400" cy="6292850"/>
          </a:xfrm>
          <a:prstGeom prst="rect">
            <a:avLst/>
          </a:prstGeom>
          <a:noFill/>
          <a:ln w="9525">
            <a:noFill/>
            <a:miter lim="800000"/>
            <a:headEnd/>
            <a:tailEnd/>
          </a:ln>
          <a:effectLst/>
        </p:spPr>
      </p:pic>
    </p:spTree>
  </p:cSld>
  <p:clrMapOvr>
    <a:masterClrMapping/>
  </p:clrMapOvr>
  <p:transition>
    <p:blinds/>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t>Installation of Sump Basin</a:t>
            </a:r>
          </a:p>
        </p:txBody>
      </p:sp>
      <p:sp>
        <p:nvSpPr>
          <p:cNvPr id="93187" name="Rectangle 3"/>
          <p:cNvSpPr>
            <a:spLocks noGrp="1" noChangeArrowheads="1"/>
          </p:cNvSpPr>
          <p:nvPr>
            <p:ph type="body" idx="1"/>
          </p:nvPr>
        </p:nvSpPr>
        <p:spPr/>
        <p:txBody>
          <a:bodyPr>
            <a:normAutofit fontScale="92500" lnSpcReduction="10000"/>
          </a:bodyPr>
          <a:lstStyle/>
          <a:p>
            <a:r>
              <a:rPr lang="en-US" dirty="0"/>
              <a:t>Depth of </a:t>
            </a:r>
            <a:r>
              <a:rPr lang="en-US" dirty="0" smtClean="0"/>
              <a:t>basin</a:t>
            </a:r>
          </a:p>
          <a:p>
            <a:endParaRPr lang="en-US" dirty="0"/>
          </a:p>
          <a:p>
            <a:r>
              <a:rPr lang="en-US" dirty="0"/>
              <a:t>Distance between top of basin and basin inlet</a:t>
            </a:r>
          </a:p>
          <a:p>
            <a:r>
              <a:rPr lang="en-US" dirty="0"/>
              <a:t>Size of </a:t>
            </a:r>
            <a:r>
              <a:rPr lang="en-US" dirty="0" smtClean="0"/>
              <a:t>basin</a:t>
            </a:r>
          </a:p>
          <a:p>
            <a:endParaRPr lang="en-US" dirty="0"/>
          </a:p>
          <a:p>
            <a:r>
              <a:rPr lang="en-US" dirty="0"/>
              <a:t>Solid vibration free foundation</a:t>
            </a:r>
          </a:p>
          <a:p>
            <a:r>
              <a:rPr lang="en-US" dirty="0"/>
              <a:t>Size of </a:t>
            </a:r>
            <a:r>
              <a:rPr lang="en-US" dirty="0" smtClean="0"/>
              <a:t>piping</a:t>
            </a:r>
          </a:p>
          <a:p>
            <a:endParaRPr lang="en-US" dirty="0"/>
          </a:p>
          <a:p>
            <a:r>
              <a:rPr lang="en-US" dirty="0"/>
              <a:t>Elimination of </a:t>
            </a:r>
            <a:r>
              <a:rPr lang="en-US" dirty="0" smtClean="0"/>
              <a:t>noise</a:t>
            </a:r>
          </a:p>
          <a:p>
            <a:endParaRPr lang="en-US" dirty="0"/>
          </a:p>
          <a:p>
            <a:r>
              <a:rPr lang="en-US" dirty="0"/>
              <a:t>Follow </a:t>
            </a:r>
            <a:r>
              <a:rPr lang="en-US" dirty="0" smtClean="0"/>
              <a:t>Plumbing </a:t>
            </a:r>
            <a:r>
              <a:rPr lang="en-US" dirty="0"/>
              <a:t>Code</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19458" name="Picture 2" descr="~AUT0035"/>
          <p:cNvPicPr>
            <a:picLocks noChangeAspect="1" noChangeArrowheads="1"/>
          </p:cNvPicPr>
          <p:nvPr/>
        </p:nvPicPr>
        <p:blipFill>
          <a:blip r:embed="rId3" cstate="print"/>
          <a:srcRect/>
          <a:stretch>
            <a:fillRect/>
          </a:stretch>
        </p:blipFill>
        <p:spPr bwMode="auto">
          <a:xfrm>
            <a:off x="2133600" y="152400"/>
            <a:ext cx="5322888" cy="6491288"/>
          </a:xfrm>
          <a:prstGeom prst="rect">
            <a:avLst/>
          </a:prstGeom>
          <a:noFill/>
          <a:ln w="9525">
            <a:noFill/>
            <a:miter lim="800000"/>
            <a:headEnd/>
            <a:tailEnd/>
          </a:ln>
          <a:effectLst/>
        </p:spPr>
      </p:pic>
    </p:spTree>
  </p:cSld>
  <p:clrMapOvr>
    <a:masterClrMapping/>
  </p:clrMapOvr>
  <p:transition>
    <p:blinds/>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t>Wet Pit or Dry Pit</a:t>
            </a:r>
          </a:p>
        </p:txBody>
      </p:sp>
      <p:sp>
        <p:nvSpPr>
          <p:cNvPr id="92163" name="Rectangle 3"/>
          <p:cNvSpPr>
            <a:spLocks noGrp="1" noChangeArrowheads="1"/>
          </p:cNvSpPr>
          <p:nvPr>
            <p:ph type="body" idx="1"/>
          </p:nvPr>
        </p:nvSpPr>
        <p:spPr/>
        <p:txBody>
          <a:bodyPr/>
          <a:lstStyle/>
          <a:p>
            <a:r>
              <a:rPr lang="en-US"/>
              <a:t>Wet pit installation uses a submerged non-clog sewage pump.  It features a pump and motor with a sealed housing, helping to insure a long service life.</a:t>
            </a:r>
          </a:p>
          <a:p>
            <a:r>
              <a:rPr lang="en-US"/>
              <a:t>In a dry pit installation, neither the pump nor the driver is submerged.  It is used where floor space is limited and flooding is marginal.</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UT0036"/>
          <p:cNvPicPr>
            <a:picLocks noChangeAspect="1" noChangeArrowheads="1"/>
          </p:cNvPicPr>
          <p:nvPr/>
        </p:nvPicPr>
        <p:blipFill>
          <a:blip r:embed="rId2" cstate="print"/>
          <a:srcRect/>
          <a:stretch>
            <a:fillRect/>
          </a:stretch>
        </p:blipFill>
        <p:spPr bwMode="auto">
          <a:xfrm>
            <a:off x="228600" y="1489075"/>
            <a:ext cx="8610600" cy="4162425"/>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UT0037"/>
          <p:cNvPicPr>
            <a:picLocks noChangeAspect="1" noChangeArrowheads="1"/>
          </p:cNvPicPr>
          <p:nvPr/>
        </p:nvPicPr>
        <p:blipFill>
          <a:blip r:embed="rId2" cstate="print"/>
          <a:srcRect/>
          <a:stretch>
            <a:fillRect/>
          </a:stretch>
        </p:blipFill>
        <p:spPr bwMode="auto">
          <a:xfrm>
            <a:off x="2179638" y="-76200"/>
            <a:ext cx="5037137" cy="6324600"/>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t>Controls</a:t>
            </a:r>
          </a:p>
        </p:txBody>
      </p:sp>
      <p:sp>
        <p:nvSpPr>
          <p:cNvPr id="94211" name="Rectangle 3"/>
          <p:cNvSpPr>
            <a:spLocks noGrp="1" noChangeArrowheads="1"/>
          </p:cNvSpPr>
          <p:nvPr>
            <p:ph type="body" idx="1"/>
          </p:nvPr>
        </p:nvSpPr>
        <p:spPr/>
        <p:txBody>
          <a:bodyPr>
            <a:normAutofit fontScale="85000" lnSpcReduction="20000"/>
          </a:bodyPr>
          <a:lstStyle/>
          <a:p>
            <a:r>
              <a:rPr lang="en-US" dirty="0"/>
              <a:t>Floating ball and </a:t>
            </a:r>
            <a:r>
              <a:rPr lang="en-US" dirty="0" smtClean="0"/>
              <a:t>rod</a:t>
            </a:r>
          </a:p>
          <a:p>
            <a:endParaRPr lang="en-US" dirty="0"/>
          </a:p>
          <a:p>
            <a:r>
              <a:rPr lang="en-US" dirty="0"/>
              <a:t>Micro switch</a:t>
            </a:r>
          </a:p>
          <a:p>
            <a:endParaRPr lang="en-US" dirty="0" smtClean="0"/>
          </a:p>
          <a:p>
            <a:r>
              <a:rPr lang="en-US" dirty="0" smtClean="0"/>
              <a:t>Mercury </a:t>
            </a:r>
            <a:r>
              <a:rPr lang="en-US" dirty="0"/>
              <a:t>float switch</a:t>
            </a:r>
          </a:p>
          <a:p>
            <a:endParaRPr lang="en-US" dirty="0" smtClean="0"/>
          </a:p>
          <a:p>
            <a:r>
              <a:rPr lang="en-US" dirty="0" smtClean="0"/>
              <a:t>Water </a:t>
            </a:r>
            <a:r>
              <a:rPr lang="en-US" dirty="0"/>
              <a:t>level detectors</a:t>
            </a:r>
          </a:p>
          <a:p>
            <a:endParaRPr lang="en-US" dirty="0" smtClean="0"/>
          </a:p>
          <a:p>
            <a:r>
              <a:rPr lang="en-US" dirty="0" smtClean="0"/>
              <a:t>Water </a:t>
            </a:r>
            <a:r>
              <a:rPr lang="en-US" dirty="0"/>
              <a:t>level alarms</a:t>
            </a:r>
          </a:p>
          <a:p>
            <a:endParaRPr lang="en-US" dirty="0" smtClean="0"/>
          </a:p>
          <a:p>
            <a:r>
              <a:rPr lang="en-US" dirty="0" smtClean="0"/>
              <a:t>Alternators </a:t>
            </a:r>
            <a:endParaRPr lang="en-US" dirty="0"/>
          </a:p>
          <a:p>
            <a:endParaRPr lang="en-US" dirty="0" smtClean="0"/>
          </a:p>
          <a:p>
            <a:r>
              <a:rPr lang="en-US" dirty="0" smtClean="0"/>
              <a:t>Motor </a:t>
            </a:r>
            <a:r>
              <a:rPr lang="en-US" dirty="0"/>
              <a:t>starters</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UT0038"/>
          <p:cNvPicPr>
            <a:picLocks noChangeAspect="1" noChangeArrowheads="1"/>
          </p:cNvPicPr>
          <p:nvPr/>
        </p:nvPicPr>
        <p:blipFill>
          <a:blip r:embed="rId2" cstate="print"/>
          <a:srcRect/>
          <a:stretch>
            <a:fillRect/>
          </a:stretch>
        </p:blipFill>
        <p:spPr bwMode="auto">
          <a:xfrm>
            <a:off x="228600" y="152400"/>
            <a:ext cx="8686800" cy="6054725"/>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UT0039"/>
          <p:cNvPicPr>
            <a:picLocks noChangeAspect="1" noChangeArrowheads="1"/>
          </p:cNvPicPr>
          <p:nvPr/>
        </p:nvPicPr>
        <p:blipFill>
          <a:blip r:embed="rId2" cstate="print"/>
          <a:srcRect/>
          <a:stretch>
            <a:fillRect/>
          </a:stretch>
        </p:blipFill>
        <p:spPr bwMode="auto">
          <a:xfrm>
            <a:off x="152400" y="0"/>
            <a:ext cx="8610600" cy="6510338"/>
          </a:xfrm>
          <a:prstGeom prst="rect">
            <a:avLst/>
          </a:prstGeom>
          <a:noFill/>
          <a:ln w="9525">
            <a:noFill/>
            <a:miter lim="800000"/>
            <a:headEnd/>
            <a:tailEnd/>
          </a:ln>
          <a:effectLst/>
        </p:spPr>
      </p:pic>
      <p:sp>
        <p:nvSpPr>
          <p:cNvPr id="25603" name="Text Box 3"/>
          <p:cNvSpPr txBox="1">
            <a:spLocks noChangeArrowheads="1"/>
          </p:cNvSpPr>
          <p:nvPr/>
        </p:nvSpPr>
        <p:spPr bwMode="auto">
          <a:xfrm>
            <a:off x="1676400" y="1447800"/>
            <a:ext cx="4495800" cy="457200"/>
          </a:xfrm>
          <a:prstGeom prst="rect">
            <a:avLst/>
          </a:prstGeom>
          <a:noFill/>
          <a:ln w="9525">
            <a:noFill/>
            <a:miter lim="800000"/>
            <a:headEnd/>
            <a:tailEnd/>
          </a:ln>
          <a:effectLst/>
        </p:spPr>
        <p:txBody>
          <a:bodyPr>
            <a:spAutoFit/>
          </a:bodyPr>
          <a:lstStyle/>
          <a:p>
            <a:pPr eaLnBrk="1" hangingPunct="1">
              <a:spcBef>
                <a:spcPct val="50000"/>
              </a:spcBef>
            </a:pPr>
            <a:r>
              <a:rPr lang="en-US" sz="2400" dirty="0">
                <a:latin typeface="Times New Roman" charset="0"/>
              </a:rPr>
              <a:t>Typical duplex sewage pump</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Private Water System</a:t>
            </a:r>
          </a:p>
        </p:txBody>
      </p:sp>
      <p:sp>
        <p:nvSpPr>
          <p:cNvPr id="80899" name="Rectangle 3"/>
          <p:cNvSpPr>
            <a:spLocks noGrp="1" noChangeArrowheads="1"/>
          </p:cNvSpPr>
          <p:nvPr>
            <p:ph type="body" idx="1"/>
          </p:nvPr>
        </p:nvSpPr>
        <p:spPr/>
        <p:txBody>
          <a:bodyPr/>
          <a:lstStyle/>
          <a:p>
            <a:pPr>
              <a:lnSpc>
                <a:spcPct val="90000"/>
              </a:lnSpc>
            </a:pPr>
            <a:r>
              <a:rPr lang="en-US" sz="2400" dirty="0"/>
              <a:t>Pump </a:t>
            </a:r>
          </a:p>
          <a:p>
            <a:pPr lvl="1">
              <a:lnSpc>
                <a:spcPct val="90000"/>
              </a:lnSpc>
            </a:pPr>
            <a:r>
              <a:rPr lang="en-US" sz="2100" dirty="0"/>
              <a:t>The pump delivers the water from the well or other water sources to a tank where it is held under </a:t>
            </a:r>
            <a:r>
              <a:rPr lang="en-US" sz="2100" dirty="0" smtClean="0"/>
              <a:t>pressure</a:t>
            </a:r>
          </a:p>
          <a:p>
            <a:pPr lvl="1">
              <a:lnSpc>
                <a:spcPct val="90000"/>
              </a:lnSpc>
            </a:pPr>
            <a:endParaRPr lang="en-US" sz="2100" dirty="0"/>
          </a:p>
          <a:p>
            <a:pPr>
              <a:lnSpc>
                <a:spcPct val="90000"/>
              </a:lnSpc>
            </a:pPr>
            <a:r>
              <a:rPr lang="en-US" sz="2400" dirty="0"/>
              <a:t>Storage Tank</a:t>
            </a:r>
          </a:p>
          <a:p>
            <a:pPr lvl="1">
              <a:lnSpc>
                <a:spcPct val="90000"/>
              </a:lnSpc>
            </a:pPr>
            <a:r>
              <a:rPr lang="en-US" sz="2100" dirty="0"/>
              <a:t>A pressure tank is used for the storage of water</a:t>
            </a:r>
          </a:p>
          <a:p>
            <a:pPr lvl="1">
              <a:lnSpc>
                <a:spcPct val="90000"/>
              </a:lnSpc>
            </a:pPr>
            <a:r>
              <a:rPr lang="en-US" sz="2100" dirty="0"/>
              <a:t>Air pressure in the upper part of the tank forces the water to flow out of the tank and into the </a:t>
            </a:r>
            <a:r>
              <a:rPr lang="en-US" sz="2100" dirty="0" smtClean="0"/>
              <a:t>system</a:t>
            </a:r>
          </a:p>
          <a:p>
            <a:pPr lvl="1">
              <a:lnSpc>
                <a:spcPct val="90000"/>
              </a:lnSpc>
            </a:pPr>
            <a:endParaRPr lang="en-US" sz="2100" dirty="0"/>
          </a:p>
          <a:p>
            <a:pPr>
              <a:lnSpc>
                <a:spcPct val="90000"/>
              </a:lnSpc>
            </a:pPr>
            <a:r>
              <a:rPr lang="en-US" sz="2400" dirty="0"/>
              <a:t>Accessories</a:t>
            </a:r>
          </a:p>
          <a:p>
            <a:pPr lvl="1">
              <a:lnSpc>
                <a:spcPct val="90000"/>
              </a:lnSpc>
            </a:pPr>
            <a:r>
              <a:rPr lang="en-US" sz="2100" dirty="0"/>
              <a:t>Pressure switch that turns the pump on and off.  Typical cut-in at 30 psig and cut-out at 50 psig.  Switches, fuses, and control box are also needed.</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26626" name="Picture 2" descr="~AUT0040"/>
          <p:cNvPicPr>
            <a:picLocks noChangeAspect="1" noChangeArrowheads="1"/>
          </p:cNvPicPr>
          <p:nvPr/>
        </p:nvPicPr>
        <p:blipFill>
          <a:blip r:embed="rId3" cstate="print"/>
          <a:srcRect/>
          <a:stretch>
            <a:fillRect/>
          </a:stretch>
        </p:blipFill>
        <p:spPr bwMode="auto">
          <a:xfrm>
            <a:off x="2790825" y="152400"/>
            <a:ext cx="3744913" cy="6477000"/>
          </a:xfrm>
          <a:prstGeom prst="rect">
            <a:avLst/>
          </a:prstGeom>
          <a:noFill/>
          <a:ln w="9525">
            <a:noFill/>
            <a:miter lim="800000"/>
            <a:headEnd/>
            <a:tailEnd/>
          </a:ln>
          <a:effectLst/>
        </p:spPr>
      </p:pic>
    </p:spTree>
  </p:cSld>
  <p:clrMapOvr>
    <a:masterClrMapping/>
  </p:clrMapOvr>
  <p:transition>
    <p:blinds/>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t>Boiler Feed Pumps</a:t>
            </a:r>
          </a:p>
        </p:txBody>
      </p:sp>
      <p:sp>
        <p:nvSpPr>
          <p:cNvPr id="95235" name="Rectangle 3"/>
          <p:cNvSpPr>
            <a:spLocks noGrp="1" noChangeArrowheads="1"/>
          </p:cNvSpPr>
          <p:nvPr>
            <p:ph type="body" idx="1"/>
          </p:nvPr>
        </p:nvSpPr>
        <p:spPr/>
        <p:txBody>
          <a:bodyPr/>
          <a:lstStyle/>
          <a:p>
            <a:r>
              <a:rPr lang="en-US" dirty="0"/>
              <a:t>The function of a boiler feed pump is to supply the water to a boiler in sufficient quantity and pressure to maintain a safe water level in the </a:t>
            </a:r>
            <a:r>
              <a:rPr lang="en-US" dirty="0" smtClean="0"/>
              <a:t>boiler</a:t>
            </a:r>
          </a:p>
          <a:p>
            <a:endParaRPr lang="en-US" dirty="0"/>
          </a:p>
          <a:p>
            <a:r>
              <a:rPr lang="en-US" dirty="0"/>
              <a:t>The pump pressure must exceed the boiler pressure and overcome the pressure losses through piping, valves, and fittings</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UT0041"/>
          <p:cNvPicPr>
            <a:picLocks noChangeAspect="1" noChangeArrowheads="1"/>
          </p:cNvPicPr>
          <p:nvPr/>
        </p:nvPicPr>
        <p:blipFill>
          <a:blip r:embed="rId2" cstate="print"/>
          <a:srcRect/>
          <a:stretch>
            <a:fillRect/>
          </a:stretch>
        </p:blipFill>
        <p:spPr bwMode="auto">
          <a:xfrm>
            <a:off x="228600" y="963613"/>
            <a:ext cx="8686800" cy="4273550"/>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UT0042"/>
          <p:cNvPicPr>
            <a:picLocks noChangeAspect="1" noChangeArrowheads="1"/>
          </p:cNvPicPr>
          <p:nvPr/>
        </p:nvPicPr>
        <p:blipFill>
          <a:blip r:embed="rId2" cstate="print"/>
          <a:srcRect/>
          <a:stretch>
            <a:fillRect/>
          </a:stretch>
        </p:blipFill>
        <p:spPr bwMode="auto">
          <a:xfrm>
            <a:off x="228600" y="1701800"/>
            <a:ext cx="8610600" cy="3730625"/>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AUT0035"/>
          <p:cNvPicPr>
            <a:picLocks noChangeAspect="1" noChangeArrowheads="1"/>
          </p:cNvPicPr>
          <p:nvPr/>
        </p:nvPicPr>
        <p:blipFill>
          <a:blip r:embed="rId2" cstate="print"/>
          <a:srcRect/>
          <a:stretch>
            <a:fillRect/>
          </a:stretch>
        </p:blipFill>
        <p:spPr bwMode="auto">
          <a:xfrm>
            <a:off x="0" y="300038"/>
            <a:ext cx="9144000" cy="6246812"/>
          </a:xfrm>
          <a:prstGeom prst="rect">
            <a:avLst/>
          </a:prstGeom>
          <a:noFill/>
          <a:ln w="9525">
            <a:noFill/>
            <a:miter lim="800000"/>
            <a:headEnd/>
            <a:tailEnd/>
          </a:ln>
          <a:effectLst/>
        </p:spPr>
      </p:pic>
      <p:sp>
        <p:nvSpPr>
          <p:cNvPr id="114691" name="Text Box 3"/>
          <p:cNvSpPr txBox="1">
            <a:spLocks noChangeArrowheads="1"/>
          </p:cNvSpPr>
          <p:nvPr/>
        </p:nvSpPr>
        <p:spPr bwMode="auto">
          <a:xfrm>
            <a:off x="609600" y="5638800"/>
            <a:ext cx="2971800" cy="366713"/>
          </a:xfrm>
          <a:prstGeom prst="rect">
            <a:avLst/>
          </a:prstGeom>
          <a:noFill/>
          <a:ln w="9525">
            <a:noFill/>
            <a:miter lim="800000"/>
            <a:headEnd/>
            <a:tailEnd/>
          </a:ln>
          <a:effectLst/>
        </p:spPr>
        <p:txBody>
          <a:bodyPr>
            <a:spAutoFit/>
          </a:bodyPr>
          <a:lstStyle/>
          <a:p>
            <a:pPr>
              <a:spcBef>
                <a:spcPct val="50000"/>
              </a:spcBef>
            </a:pPr>
            <a:r>
              <a:rPr lang="en-US"/>
              <a:t>Boiler Feed Pumps</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AUT0063"/>
          <p:cNvPicPr>
            <a:picLocks noChangeAspect="1" noChangeArrowheads="1"/>
          </p:cNvPicPr>
          <p:nvPr/>
        </p:nvPicPr>
        <p:blipFill>
          <a:blip r:embed="rId2" cstate="print"/>
          <a:srcRect/>
          <a:stretch>
            <a:fillRect/>
          </a:stretch>
        </p:blipFill>
        <p:spPr bwMode="auto">
          <a:xfrm>
            <a:off x="0" y="327025"/>
            <a:ext cx="9144000" cy="6196013"/>
          </a:xfrm>
          <a:prstGeom prst="rect">
            <a:avLst/>
          </a:prstGeom>
          <a:noFill/>
          <a:ln w="9525">
            <a:noFill/>
            <a:miter lim="800000"/>
            <a:headEnd/>
            <a:tailEnd/>
          </a:ln>
          <a:effectLst/>
        </p:spPr>
      </p:pic>
      <p:sp>
        <p:nvSpPr>
          <p:cNvPr id="120835" name="Text Box 3"/>
          <p:cNvSpPr txBox="1">
            <a:spLocks noChangeArrowheads="1"/>
          </p:cNvSpPr>
          <p:nvPr/>
        </p:nvSpPr>
        <p:spPr bwMode="auto">
          <a:xfrm>
            <a:off x="7086600" y="5181600"/>
            <a:ext cx="2057400" cy="641350"/>
          </a:xfrm>
          <a:prstGeom prst="rect">
            <a:avLst/>
          </a:prstGeom>
          <a:noFill/>
          <a:ln w="9525">
            <a:noFill/>
            <a:miter lim="800000"/>
            <a:headEnd/>
            <a:tailEnd/>
          </a:ln>
          <a:effectLst/>
        </p:spPr>
        <p:txBody>
          <a:bodyPr>
            <a:spAutoFit/>
          </a:bodyPr>
          <a:lstStyle/>
          <a:p>
            <a:pPr>
              <a:spcBef>
                <a:spcPct val="50000"/>
              </a:spcBef>
            </a:pPr>
            <a:r>
              <a:rPr lang="en-US"/>
              <a:t>Boiler Feed Pumps</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AUT0059"/>
          <p:cNvPicPr>
            <a:picLocks noChangeAspect="1" noChangeArrowheads="1"/>
          </p:cNvPicPr>
          <p:nvPr/>
        </p:nvPicPr>
        <p:blipFill>
          <a:blip r:embed="rId2" cstate="print"/>
          <a:srcRect/>
          <a:stretch>
            <a:fillRect/>
          </a:stretch>
        </p:blipFill>
        <p:spPr bwMode="auto">
          <a:xfrm>
            <a:off x="0" y="320675"/>
            <a:ext cx="9144000" cy="6207125"/>
          </a:xfrm>
          <a:prstGeom prst="rect">
            <a:avLst/>
          </a:prstGeom>
          <a:noFill/>
          <a:ln w="9525">
            <a:noFill/>
            <a:miter lim="800000"/>
            <a:headEnd/>
            <a:tailEnd/>
          </a:ln>
          <a:effectLst/>
        </p:spPr>
      </p:pic>
      <p:sp>
        <p:nvSpPr>
          <p:cNvPr id="119811" name="Text Box 3"/>
          <p:cNvSpPr txBox="1">
            <a:spLocks noChangeArrowheads="1"/>
          </p:cNvSpPr>
          <p:nvPr/>
        </p:nvSpPr>
        <p:spPr bwMode="auto">
          <a:xfrm>
            <a:off x="5105400" y="5715000"/>
            <a:ext cx="2743200" cy="366713"/>
          </a:xfrm>
          <a:prstGeom prst="rect">
            <a:avLst/>
          </a:prstGeom>
          <a:noFill/>
          <a:ln w="9525">
            <a:noFill/>
            <a:miter lim="800000"/>
            <a:headEnd/>
            <a:tailEnd/>
          </a:ln>
          <a:effectLst/>
        </p:spPr>
        <p:txBody>
          <a:bodyPr>
            <a:spAutoFit/>
          </a:bodyPr>
          <a:lstStyle/>
          <a:p>
            <a:pPr>
              <a:spcBef>
                <a:spcPct val="50000"/>
              </a:spcBef>
            </a:pPr>
            <a:r>
              <a:rPr lang="en-US"/>
              <a:t>Water Treatment Station</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mg0095"/>
          <p:cNvPicPr>
            <a:picLocks noChangeAspect="1" noChangeArrowheads="1"/>
          </p:cNvPicPr>
          <p:nvPr/>
        </p:nvPicPr>
        <p:blipFill>
          <a:blip r:embed="rId2" cstate="print"/>
          <a:srcRect/>
          <a:stretch>
            <a:fillRect/>
          </a:stretch>
        </p:blipFill>
        <p:spPr bwMode="auto">
          <a:xfrm>
            <a:off x="0" y="304800"/>
            <a:ext cx="9144000" cy="5915025"/>
          </a:xfrm>
          <a:prstGeom prst="rect">
            <a:avLst/>
          </a:prstGeom>
          <a:noFill/>
        </p:spPr>
      </p:pic>
      <p:sp>
        <p:nvSpPr>
          <p:cNvPr id="124931" name="Text Box 3"/>
          <p:cNvSpPr txBox="1">
            <a:spLocks noChangeArrowheads="1"/>
          </p:cNvSpPr>
          <p:nvPr/>
        </p:nvSpPr>
        <p:spPr bwMode="auto">
          <a:xfrm rot="10800000" flipV="1">
            <a:off x="304800" y="5562600"/>
            <a:ext cx="4038600" cy="457200"/>
          </a:xfrm>
          <a:prstGeom prst="rect">
            <a:avLst/>
          </a:prstGeom>
          <a:noFill/>
          <a:ln w="9525">
            <a:noFill/>
            <a:miter lim="800000"/>
            <a:headEnd/>
            <a:tailEnd/>
          </a:ln>
          <a:effectLst/>
        </p:spPr>
        <p:txBody>
          <a:bodyPr>
            <a:spAutoFit/>
          </a:bodyPr>
          <a:lstStyle/>
          <a:p>
            <a:pPr eaLnBrk="1" hangingPunct="1">
              <a:spcBef>
                <a:spcPct val="50000"/>
              </a:spcBef>
            </a:pPr>
            <a:r>
              <a:rPr lang="en-US" sz="2400" dirty="0">
                <a:latin typeface="Arial Narrow" pitchFamily="34" charset="0"/>
              </a:rPr>
              <a:t>Makeup Feed water Pumps</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mg0093"/>
          <p:cNvPicPr>
            <a:picLocks noChangeAspect="1" noChangeArrowheads="1"/>
          </p:cNvPicPr>
          <p:nvPr/>
        </p:nvPicPr>
        <p:blipFill>
          <a:blip r:embed="rId2" cstate="print"/>
          <a:srcRect/>
          <a:stretch>
            <a:fillRect/>
          </a:stretch>
        </p:blipFill>
        <p:spPr bwMode="auto">
          <a:xfrm>
            <a:off x="0" y="228600"/>
            <a:ext cx="9144000" cy="5959475"/>
          </a:xfrm>
          <a:prstGeom prst="rect">
            <a:avLst/>
          </a:prstGeom>
          <a:noFill/>
        </p:spPr>
      </p:pic>
      <p:sp>
        <p:nvSpPr>
          <p:cNvPr id="125955" name="Text Box 3"/>
          <p:cNvSpPr txBox="1">
            <a:spLocks noChangeArrowheads="1"/>
          </p:cNvSpPr>
          <p:nvPr/>
        </p:nvSpPr>
        <p:spPr bwMode="auto">
          <a:xfrm rot="10800000" flipV="1">
            <a:off x="1219201" y="5638800"/>
            <a:ext cx="6554788" cy="457200"/>
          </a:xfrm>
          <a:prstGeom prst="rect">
            <a:avLst/>
          </a:prstGeom>
          <a:noFill/>
          <a:ln w="9525">
            <a:noFill/>
            <a:miter lim="800000"/>
            <a:headEnd/>
            <a:tailEnd/>
          </a:ln>
          <a:effectLst/>
        </p:spPr>
        <p:txBody>
          <a:bodyPr>
            <a:spAutoFit/>
          </a:bodyPr>
          <a:lstStyle/>
          <a:p>
            <a:pPr eaLnBrk="1" hangingPunct="1">
              <a:spcBef>
                <a:spcPct val="50000"/>
              </a:spcBef>
            </a:pPr>
            <a:r>
              <a:rPr lang="en-US" sz="2400" dirty="0">
                <a:latin typeface="Arial Narrow" pitchFamily="34" charset="0"/>
              </a:rPr>
              <a:t>High Pressure Feed water Pumps</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Air Compressors</a:t>
            </a:r>
          </a:p>
        </p:txBody>
      </p:sp>
      <p:sp>
        <p:nvSpPr>
          <p:cNvPr id="66563" name="Rectangle 3"/>
          <p:cNvSpPr>
            <a:spLocks noGrp="1" noChangeArrowheads="1"/>
          </p:cNvSpPr>
          <p:nvPr>
            <p:ph type="body" idx="1"/>
          </p:nvPr>
        </p:nvSpPr>
        <p:spPr/>
        <p:txBody>
          <a:bodyPr/>
          <a:lstStyle/>
          <a:p>
            <a:r>
              <a:rPr lang="en-US" dirty="0"/>
              <a:t>Compressed air </a:t>
            </a:r>
            <a:r>
              <a:rPr lang="en-US" dirty="0" smtClean="0"/>
              <a:t>systems</a:t>
            </a:r>
          </a:p>
          <a:p>
            <a:endParaRPr lang="en-US" dirty="0"/>
          </a:p>
          <a:p>
            <a:r>
              <a:rPr lang="en-US" dirty="0"/>
              <a:t>Pneumatic control </a:t>
            </a:r>
            <a:r>
              <a:rPr lang="en-US" dirty="0" smtClean="0"/>
              <a:t>systems</a:t>
            </a:r>
          </a:p>
          <a:p>
            <a:endParaRPr lang="en-US" dirty="0"/>
          </a:p>
          <a:p>
            <a:r>
              <a:rPr lang="en-US" dirty="0"/>
              <a:t>Medical gas systems</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4098" name="Picture 2" descr="~AUT0020"/>
          <p:cNvPicPr>
            <a:picLocks noChangeAspect="1" noChangeArrowheads="1"/>
          </p:cNvPicPr>
          <p:nvPr/>
        </p:nvPicPr>
        <p:blipFill>
          <a:blip r:embed="rId3" cstate="print"/>
          <a:srcRect/>
          <a:stretch>
            <a:fillRect/>
          </a:stretch>
        </p:blipFill>
        <p:spPr bwMode="auto">
          <a:xfrm>
            <a:off x="1905000" y="0"/>
            <a:ext cx="5510213" cy="6858000"/>
          </a:xfrm>
          <a:prstGeom prst="rect">
            <a:avLst/>
          </a:prstGeom>
          <a:noFill/>
          <a:ln w="9525">
            <a:noFill/>
            <a:miter lim="800000"/>
            <a:headEnd/>
            <a:tailEnd/>
          </a:ln>
          <a:effectLst/>
        </p:spPr>
      </p:pic>
    </p:spTree>
  </p:cSld>
  <p:clrMapOvr>
    <a:masterClrMapping/>
  </p:clrMapOvr>
  <p:transition>
    <p:blinds/>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UT0043"/>
          <p:cNvPicPr>
            <a:picLocks noChangeAspect="1" noChangeArrowheads="1"/>
          </p:cNvPicPr>
          <p:nvPr/>
        </p:nvPicPr>
        <p:blipFill>
          <a:blip r:embed="rId2" cstate="print"/>
          <a:srcRect/>
          <a:stretch>
            <a:fillRect/>
          </a:stretch>
        </p:blipFill>
        <p:spPr bwMode="auto">
          <a:xfrm>
            <a:off x="228600" y="1119188"/>
            <a:ext cx="8610600" cy="4822825"/>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AUT0050"/>
          <p:cNvPicPr>
            <a:picLocks noChangeAspect="1" noChangeArrowheads="1"/>
          </p:cNvPicPr>
          <p:nvPr/>
        </p:nvPicPr>
        <p:blipFill>
          <a:blip r:embed="rId2" cstate="print"/>
          <a:srcRect/>
          <a:stretch>
            <a:fillRect/>
          </a:stretch>
        </p:blipFill>
        <p:spPr bwMode="auto">
          <a:xfrm>
            <a:off x="0" y="92075"/>
            <a:ext cx="9144000" cy="6661150"/>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UT0044"/>
          <p:cNvPicPr>
            <a:picLocks noChangeAspect="1" noChangeArrowheads="1"/>
          </p:cNvPicPr>
          <p:nvPr/>
        </p:nvPicPr>
        <p:blipFill>
          <a:blip r:embed="rId2" cstate="print"/>
          <a:srcRect/>
          <a:stretch>
            <a:fillRect/>
          </a:stretch>
        </p:blipFill>
        <p:spPr bwMode="auto">
          <a:xfrm>
            <a:off x="2286000" y="0"/>
            <a:ext cx="3325812" cy="6858000"/>
          </a:xfrm>
          <a:prstGeom prst="rect">
            <a:avLst/>
          </a:prstGeom>
          <a:noFill/>
          <a:ln w="9525">
            <a:noFill/>
            <a:miter lim="800000"/>
            <a:headEnd/>
            <a:tailEnd/>
          </a:ln>
          <a:effectLst/>
        </p:spPr>
      </p:pic>
      <p:sp>
        <p:nvSpPr>
          <p:cNvPr id="30723" name="Text Box 3"/>
          <p:cNvSpPr txBox="1">
            <a:spLocks noChangeArrowheads="1"/>
          </p:cNvSpPr>
          <p:nvPr/>
        </p:nvSpPr>
        <p:spPr bwMode="auto">
          <a:xfrm>
            <a:off x="6019800" y="2514600"/>
            <a:ext cx="2667000" cy="822325"/>
          </a:xfrm>
          <a:prstGeom prst="rect">
            <a:avLst/>
          </a:prstGeom>
          <a:noFill/>
          <a:ln w="9525">
            <a:noFill/>
            <a:miter lim="800000"/>
            <a:headEnd/>
            <a:tailEnd/>
          </a:ln>
          <a:effectLst/>
        </p:spPr>
        <p:txBody>
          <a:bodyPr>
            <a:spAutoFit/>
          </a:bodyPr>
          <a:lstStyle/>
          <a:p>
            <a:pPr>
              <a:spcBef>
                <a:spcPct val="50000"/>
              </a:spcBef>
            </a:pPr>
            <a:r>
              <a:rPr lang="en-US" sz="2400"/>
              <a:t>Reciprocating Compressor</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t>Medical Air Compressors</a:t>
            </a:r>
          </a:p>
        </p:txBody>
      </p:sp>
      <p:sp>
        <p:nvSpPr>
          <p:cNvPr id="65539" name="Rectangle 3"/>
          <p:cNvSpPr>
            <a:spLocks noGrp="1" noChangeArrowheads="1"/>
          </p:cNvSpPr>
          <p:nvPr>
            <p:ph type="body" idx="1"/>
          </p:nvPr>
        </p:nvSpPr>
        <p:spPr/>
        <p:txBody>
          <a:bodyPr/>
          <a:lstStyle/>
          <a:p>
            <a:r>
              <a:rPr lang="en-US" dirty="0"/>
              <a:t>Cleanliness and efficiency are </a:t>
            </a:r>
            <a:r>
              <a:rPr lang="en-US" dirty="0" smtClean="0"/>
              <a:t>critical</a:t>
            </a:r>
          </a:p>
          <a:p>
            <a:endParaRPr lang="en-US" dirty="0"/>
          </a:p>
          <a:p>
            <a:r>
              <a:rPr lang="en-US" dirty="0"/>
              <a:t>Used only for direct patient </a:t>
            </a:r>
            <a:r>
              <a:rPr lang="en-US" dirty="0" smtClean="0"/>
              <a:t>therapy</a:t>
            </a:r>
          </a:p>
          <a:p>
            <a:endParaRPr lang="en-US" dirty="0"/>
          </a:p>
          <a:p>
            <a:r>
              <a:rPr lang="en-US" dirty="0"/>
              <a:t>Installed and maintained according to NFPA 99C</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t>Medical Air Compressors</a:t>
            </a:r>
          </a:p>
        </p:txBody>
      </p:sp>
      <p:sp>
        <p:nvSpPr>
          <p:cNvPr id="140291" name="Rectangle 3"/>
          <p:cNvSpPr>
            <a:spLocks noGrp="1" noChangeArrowheads="1"/>
          </p:cNvSpPr>
          <p:nvPr>
            <p:ph type="body" idx="1"/>
          </p:nvPr>
        </p:nvSpPr>
        <p:spPr/>
        <p:txBody>
          <a:bodyPr/>
          <a:lstStyle/>
          <a:p>
            <a:r>
              <a:rPr lang="en-US" dirty="0" smtClean="0"/>
              <a:t>Oil-less</a:t>
            </a:r>
          </a:p>
          <a:p>
            <a:endParaRPr lang="en-US" dirty="0"/>
          </a:p>
          <a:p>
            <a:r>
              <a:rPr lang="en-US" dirty="0" smtClean="0"/>
              <a:t>Oil-free</a:t>
            </a:r>
          </a:p>
          <a:p>
            <a:endParaRPr lang="en-US" dirty="0"/>
          </a:p>
          <a:p>
            <a:r>
              <a:rPr lang="en-US" dirty="0"/>
              <a:t>Liquid ring</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AUT0001"/>
          <p:cNvPicPr>
            <a:picLocks noChangeAspect="1" noChangeArrowheads="1"/>
          </p:cNvPicPr>
          <p:nvPr/>
        </p:nvPicPr>
        <p:blipFill>
          <a:blip r:embed="rId2" cstate="print"/>
          <a:srcRect/>
          <a:stretch>
            <a:fillRect/>
          </a:stretch>
        </p:blipFill>
        <p:spPr bwMode="auto">
          <a:xfrm>
            <a:off x="1066800" y="434975"/>
            <a:ext cx="7010400" cy="5973763"/>
          </a:xfrm>
          <a:prstGeom prst="rect">
            <a:avLst/>
          </a:prstGeom>
          <a:noFill/>
          <a:ln w="12700">
            <a:noFill/>
            <a:miter lim="800000"/>
            <a:headEnd type="none" w="sm" len="sm"/>
            <a:tailEnd type="none" w="sm" len="sm"/>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Med air comp"/>
          <p:cNvPicPr>
            <a:picLocks noChangeAspect="1" noChangeArrowheads="1"/>
          </p:cNvPicPr>
          <p:nvPr/>
        </p:nvPicPr>
        <p:blipFill>
          <a:blip r:embed="rId2" cstate="print"/>
          <a:srcRect/>
          <a:stretch>
            <a:fillRect/>
          </a:stretch>
        </p:blipFill>
        <p:spPr bwMode="auto">
          <a:xfrm>
            <a:off x="152400" y="228600"/>
            <a:ext cx="8839200" cy="6477000"/>
          </a:xfrm>
          <a:prstGeom prst="rect">
            <a:avLst/>
          </a:prstGeom>
          <a:noFill/>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p-aircompressors"/>
          <p:cNvPicPr>
            <a:picLocks noChangeAspect="1" noChangeArrowheads="1"/>
          </p:cNvPicPr>
          <p:nvPr/>
        </p:nvPicPr>
        <p:blipFill>
          <a:blip r:embed="rId2" cstate="print"/>
          <a:srcRect/>
          <a:stretch>
            <a:fillRect/>
          </a:stretch>
        </p:blipFill>
        <p:spPr bwMode="auto">
          <a:xfrm>
            <a:off x="2057400" y="76200"/>
            <a:ext cx="5080000" cy="6096000"/>
          </a:xfrm>
          <a:prstGeom prst="rect">
            <a:avLst/>
          </a:prstGeom>
          <a:noFill/>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AUT0007"/>
          <p:cNvPicPr>
            <a:picLocks noChangeAspect="1" noChangeArrowheads="1"/>
          </p:cNvPicPr>
          <p:nvPr/>
        </p:nvPicPr>
        <p:blipFill>
          <a:blip r:embed="rId2" cstate="print"/>
          <a:srcRect/>
          <a:stretch>
            <a:fillRect/>
          </a:stretch>
        </p:blipFill>
        <p:spPr bwMode="auto">
          <a:xfrm>
            <a:off x="1220788" y="165100"/>
            <a:ext cx="6699250" cy="6516688"/>
          </a:xfrm>
          <a:prstGeom prst="rect">
            <a:avLst/>
          </a:prstGeom>
          <a:noFill/>
          <a:ln w="12700">
            <a:noFill/>
            <a:miter lim="800000"/>
            <a:headEnd type="none" w="sm" len="sm"/>
            <a:tailEnd type="none" w="sm" len="sm"/>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UT0045"/>
          <p:cNvPicPr>
            <a:picLocks noChangeAspect="1" noChangeArrowheads="1"/>
          </p:cNvPicPr>
          <p:nvPr/>
        </p:nvPicPr>
        <p:blipFill>
          <a:blip r:embed="rId2" cstate="print"/>
          <a:srcRect/>
          <a:stretch>
            <a:fillRect/>
          </a:stretch>
        </p:blipFill>
        <p:spPr bwMode="auto">
          <a:xfrm>
            <a:off x="381000" y="109538"/>
            <a:ext cx="8305800" cy="6048375"/>
          </a:xfrm>
          <a:prstGeom prst="rect">
            <a:avLst/>
          </a:prstGeom>
          <a:noFill/>
          <a:ln w="9525">
            <a:noFill/>
            <a:miter lim="800000"/>
            <a:headEnd/>
            <a:tailEnd/>
          </a:ln>
          <a:effectLst/>
        </p:spPr>
      </p:pic>
      <p:sp>
        <p:nvSpPr>
          <p:cNvPr id="31747" name="Text Box 3"/>
          <p:cNvSpPr txBox="1">
            <a:spLocks noChangeArrowheads="1"/>
          </p:cNvSpPr>
          <p:nvPr/>
        </p:nvSpPr>
        <p:spPr bwMode="auto">
          <a:xfrm>
            <a:off x="2743200" y="5257800"/>
            <a:ext cx="4572000" cy="457200"/>
          </a:xfrm>
          <a:prstGeom prst="rect">
            <a:avLst/>
          </a:prstGeom>
          <a:noFill/>
          <a:ln w="9525">
            <a:noFill/>
            <a:miter lim="800000"/>
            <a:headEnd/>
            <a:tailEnd/>
          </a:ln>
          <a:effectLst/>
        </p:spPr>
        <p:txBody>
          <a:bodyPr>
            <a:spAutoFit/>
          </a:bodyPr>
          <a:lstStyle/>
          <a:p>
            <a:pPr>
              <a:spcBef>
                <a:spcPct val="50000"/>
              </a:spcBef>
            </a:pPr>
            <a:r>
              <a:rPr lang="en-US" sz="2400" dirty="0"/>
              <a:t>Liquid Ring Compressor</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fontScale="90000"/>
          </a:bodyPr>
          <a:lstStyle/>
          <a:p>
            <a:r>
              <a:rPr lang="en-US"/>
              <a:t>Installing a Submersible Well Pump</a:t>
            </a:r>
          </a:p>
        </p:txBody>
      </p:sp>
      <p:sp>
        <p:nvSpPr>
          <p:cNvPr id="81923" name="Rectangle 3"/>
          <p:cNvSpPr>
            <a:spLocks noGrp="1" noChangeArrowheads="1"/>
          </p:cNvSpPr>
          <p:nvPr>
            <p:ph type="body" idx="1"/>
          </p:nvPr>
        </p:nvSpPr>
        <p:spPr/>
        <p:txBody>
          <a:bodyPr/>
          <a:lstStyle/>
          <a:p>
            <a:r>
              <a:rPr lang="en-US" dirty="0"/>
              <a:t>Preliminary </a:t>
            </a:r>
            <a:r>
              <a:rPr lang="en-US" dirty="0" smtClean="0"/>
              <a:t>Steps</a:t>
            </a:r>
          </a:p>
          <a:p>
            <a:endParaRPr lang="en-US" dirty="0"/>
          </a:p>
          <a:p>
            <a:pPr lvl="1"/>
            <a:r>
              <a:rPr lang="en-US" dirty="0"/>
              <a:t>Check pump for </a:t>
            </a:r>
            <a:r>
              <a:rPr lang="en-US" dirty="0" smtClean="0"/>
              <a:t>damage</a:t>
            </a:r>
          </a:p>
          <a:p>
            <a:pPr lvl="1"/>
            <a:endParaRPr lang="en-US" dirty="0"/>
          </a:p>
          <a:p>
            <a:pPr lvl="1"/>
            <a:r>
              <a:rPr lang="en-US" dirty="0"/>
              <a:t>Check the nameplate </a:t>
            </a:r>
            <a:r>
              <a:rPr lang="en-US" dirty="0" smtClean="0"/>
              <a:t>data</a:t>
            </a:r>
          </a:p>
          <a:p>
            <a:pPr lvl="1"/>
            <a:endParaRPr lang="en-US" dirty="0"/>
          </a:p>
          <a:p>
            <a:pPr lvl="1"/>
            <a:r>
              <a:rPr lang="en-US" dirty="0"/>
              <a:t>Examine the check valve for proper </a:t>
            </a:r>
            <a:r>
              <a:rPr lang="en-US" dirty="0" smtClean="0"/>
              <a:t>operation</a:t>
            </a:r>
          </a:p>
          <a:p>
            <a:pPr lvl="1"/>
            <a:endParaRPr lang="en-US" dirty="0"/>
          </a:p>
          <a:p>
            <a:pPr lvl="1"/>
            <a:r>
              <a:rPr lang="en-US" dirty="0"/>
              <a:t>Check the electrical supply</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AUT0024"/>
          <p:cNvPicPr>
            <a:picLocks noChangeAspect="1" noChangeArrowheads="1"/>
          </p:cNvPicPr>
          <p:nvPr/>
        </p:nvPicPr>
        <p:blipFill>
          <a:blip r:embed="rId2" cstate="print"/>
          <a:srcRect/>
          <a:stretch>
            <a:fillRect/>
          </a:stretch>
        </p:blipFill>
        <p:spPr bwMode="auto">
          <a:xfrm>
            <a:off x="609600" y="654050"/>
            <a:ext cx="7924800" cy="5540375"/>
          </a:xfrm>
          <a:prstGeom prst="rect">
            <a:avLst/>
          </a:prstGeom>
          <a:noFill/>
          <a:ln w="12700">
            <a:noFill/>
            <a:miter lim="800000"/>
            <a:headEnd type="none" w="sm" len="sm"/>
            <a:tailEnd type="none" w="sm" len="sm"/>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r>
              <a:rPr lang="en-US"/>
              <a:t>Medical / Surgical Vacuum Pumps</a:t>
            </a:r>
          </a:p>
        </p:txBody>
      </p:sp>
      <p:sp>
        <p:nvSpPr>
          <p:cNvPr id="63491" name="Rectangle 3"/>
          <p:cNvSpPr>
            <a:spLocks noGrp="1" noChangeArrowheads="1"/>
          </p:cNvSpPr>
          <p:nvPr>
            <p:ph type="body" idx="1"/>
          </p:nvPr>
        </p:nvSpPr>
        <p:spPr/>
        <p:txBody>
          <a:bodyPr/>
          <a:lstStyle/>
          <a:p>
            <a:r>
              <a:rPr lang="en-US" dirty="0" smtClean="0"/>
              <a:t>Reciprocating</a:t>
            </a:r>
          </a:p>
          <a:p>
            <a:endParaRPr lang="en-US" dirty="0"/>
          </a:p>
          <a:p>
            <a:r>
              <a:rPr lang="en-US" dirty="0"/>
              <a:t>Rotary </a:t>
            </a:r>
            <a:endParaRPr lang="en-US" dirty="0" smtClean="0"/>
          </a:p>
          <a:p>
            <a:endParaRPr lang="en-US" dirty="0"/>
          </a:p>
          <a:p>
            <a:r>
              <a:rPr lang="en-US" dirty="0"/>
              <a:t>Liquid Ring</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AUT0000"/>
          <p:cNvPicPr>
            <a:picLocks noChangeAspect="1" noChangeArrowheads="1"/>
          </p:cNvPicPr>
          <p:nvPr/>
        </p:nvPicPr>
        <p:blipFill>
          <a:blip r:embed="rId2" cstate="print"/>
          <a:srcRect/>
          <a:stretch>
            <a:fillRect/>
          </a:stretch>
        </p:blipFill>
        <p:spPr bwMode="auto">
          <a:xfrm>
            <a:off x="990600" y="280988"/>
            <a:ext cx="7239000" cy="6216650"/>
          </a:xfrm>
          <a:prstGeom prst="rect">
            <a:avLst/>
          </a:prstGeom>
          <a:noFill/>
          <a:ln w="12700">
            <a:noFill/>
            <a:miter lim="800000"/>
            <a:headEnd type="none" w="sm" len="sm"/>
            <a:tailEnd type="none" w="sm" len="sm"/>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AUT0000"/>
          <p:cNvPicPr>
            <a:picLocks noChangeAspect="1" noChangeArrowheads="1"/>
          </p:cNvPicPr>
          <p:nvPr/>
        </p:nvPicPr>
        <p:blipFill>
          <a:blip r:embed="rId2" cstate="print"/>
          <a:srcRect/>
          <a:stretch>
            <a:fillRect/>
          </a:stretch>
        </p:blipFill>
        <p:spPr bwMode="auto">
          <a:xfrm>
            <a:off x="762000" y="366713"/>
            <a:ext cx="7696200" cy="6051550"/>
          </a:xfrm>
          <a:prstGeom prst="rect">
            <a:avLst/>
          </a:prstGeom>
          <a:noFill/>
          <a:ln w="12700">
            <a:noFill/>
            <a:miter lim="800000"/>
            <a:headEnd type="none" w="sm" len="sm"/>
            <a:tailEnd type="none" w="sm" len="sm"/>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AUT0001"/>
          <p:cNvPicPr>
            <a:picLocks noChangeAspect="1" noChangeArrowheads="1"/>
          </p:cNvPicPr>
          <p:nvPr/>
        </p:nvPicPr>
        <p:blipFill>
          <a:blip r:embed="rId2" cstate="print"/>
          <a:srcRect/>
          <a:stretch>
            <a:fillRect/>
          </a:stretch>
        </p:blipFill>
        <p:spPr bwMode="auto">
          <a:xfrm>
            <a:off x="1173163" y="274638"/>
            <a:ext cx="6796087" cy="6297612"/>
          </a:xfrm>
          <a:prstGeom prst="rect">
            <a:avLst/>
          </a:prstGeom>
          <a:noFill/>
          <a:ln w="12700">
            <a:noFill/>
            <a:miter lim="800000"/>
            <a:headEnd type="none" w="sm" len="sm"/>
            <a:tailEnd type="none" w="sm" len="sm"/>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Med air compressors"/>
          <p:cNvPicPr>
            <a:picLocks noChangeAspect="1" noChangeArrowheads="1"/>
          </p:cNvPicPr>
          <p:nvPr/>
        </p:nvPicPr>
        <p:blipFill>
          <a:blip r:embed="rId2" cstate="print"/>
          <a:srcRect/>
          <a:stretch>
            <a:fillRect/>
          </a:stretch>
        </p:blipFill>
        <p:spPr bwMode="auto">
          <a:xfrm>
            <a:off x="152400" y="152400"/>
            <a:ext cx="8839200" cy="6553200"/>
          </a:xfrm>
          <a:prstGeom prst="rect">
            <a:avLst/>
          </a:prstGeom>
          <a:noFill/>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New vac pumps and receivers"/>
          <p:cNvPicPr>
            <a:picLocks noChangeAspect="1" noChangeArrowheads="1"/>
          </p:cNvPicPr>
          <p:nvPr/>
        </p:nvPicPr>
        <p:blipFill>
          <a:blip r:embed="rId2" cstate="print"/>
          <a:srcRect/>
          <a:stretch>
            <a:fillRect/>
          </a:stretch>
        </p:blipFill>
        <p:spPr bwMode="auto">
          <a:xfrm>
            <a:off x="152400" y="152400"/>
            <a:ext cx="8839200" cy="6553200"/>
          </a:xfrm>
          <a:prstGeom prst="rect">
            <a:avLst/>
          </a:prstGeom>
          <a:noFill/>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Vac receiver "/>
          <p:cNvPicPr>
            <a:picLocks noChangeAspect="1" noChangeArrowheads="1"/>
          </p:cNvPicPr>
          <p:nvPr/>
        </p:nvPicPr>
        <p:blipFill>
          <a:blip r:embed="rId2" cstate="print"/>
          <a:srcRect/>
          <a:stretch>
            <a:fillRect/>
          </a:stretch>
        </p:blipFill>
        <p:spPr bwMode="auto">
          <a:xfrm>
            <a:off x="152400" y="152400"/>
            <a:ext cx="8839200" cy="6553200"/>
          </a:xfrm>
          <a:prstGeom prst="rect">
            <a:avLst/>
          </a:prstGeom>
          <a:noFill/>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Vac receivers"/>
          <p:cNvPicPr>
            <a:picLocks noChangeAspect="1" noChangeArrowheads="1"/>
          </p:cNvPicPr>
          <p:nvPr/>
        </p:nvPicPr>
        <p:blipFill>
          <a:blip r:embed="rId2" cstate="print"/>
          <a:srcRect/>
          <a:stretch>
            <a:fillRect/>
          </a:stretch>
        </p:blipFill>
        <p:spPr bwMode="auto">
          <a:xfrm>
            <a:off x="152400" y="152400"/>
            <a:ext cx="8839200" cy="6553200"/>
          </a:xfrm>
          <a:prstGeom prst="rect">
            <a:avLst/>
          </a:prstGeom>
          <a:noFill/>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Vac pump"/>
          <p:cNvPicPr>
            <a:picLocks noChangeAspect="1" noChangeArrowheads="1"/>
          </p:cNvPicPr>
          <p:nvPr/>
        </p:nvPicPr>
        <p:blipFill>
          <a:blip r:embed="rId2" cstate="print"/>
          <a:srcRect/>
          <a:stretch>
            <a:fillRect/>
          </a:stretch>
        </p:blipFill>
        <p:spPr bwMode="auto">
          <a:xfrm>
            <a:off x="152400" y="152400"/>
            <a:ext cx="8839200" cy="6553200"/>
          </a:xfrm>
          <a:prstGeom prst="rect">
            <a:avLst/>
          </a:prstGeom>
          <a:noFill/>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fontScale="90000"/>
          </a:bodyPr>
          <a:lstStyle/>
          <a:p>
            <a:r>
              <a:rPr lang="en-US"/>
              <a:t>Installing a Submersible Well Pump</a:t>
            </a:r>
          </a:p>
        </p:txBody>
      </p:sp>
      <p:sp>
        <p:nvSpPr>
          <p:cNvPr id="82947" name="Rectangle 3"/>
          <p:cNvSpPr>
            <a:spLocks noGrp="1" noChangeArrowheads="1"/>
          </p:cNvSpPr>
          <p:nvPr>
            <p:ph type="body" idx="1"/>
          </p:nvPr>
        </p:nvSpPr>
        <p:spPr/>
        <p:txBody>
          <a:bodyPr>
            <a:normAutofit fontScale="92500" lnSpcReduction="20000"/>
          </a:bodyPr>
          <a:lstStyle/>
          <a:p>
            <a:pPr>
              <a:lnSpc>
                <a:spcPct val="90000"/>
              </a:lnSpc>
            </a:pPr>
            <a:r>
              <a:rPr lang="en-US" sz="2400" dirty="0"/>
              <a:t>The well should be chlorinated before installing the </a:t>
            </a:r>
            <a:r>
              <a:rPr lang="en-US" sz="2400" dirty="0" smtClean="0"/>
              <a:t>pump</a:t>
            </a:r>
          </a:p>
          <a:p>
            <a:pPr>
              <a:lnSpc>
                <a:spcPct val="90000"/>
              </a:lnSpc>
            </a:pPr>
            <a:endParaRPr lang="en-US" sz="2400" dirty="0"/>
          </a:p>
          <a:p>
            <a:pPr>
              <a:lnSpc>
                <a:spcPct val="90000"/>
              </a:lnSpc>
            </a:pPr>
            <a:r>
              <a:rPr lang="en-US" sz="2400" dirty="0"/>
              <a:t>The top edge of the well casing should be checked for </a:t>
            </a:r>
            <a:r>
              <a:rPr lang="en-US" sz="2400" dirty="0" smtClean="0"/>
              <a:t>smoothness</a:t>
            </a:r>
          </a:p>
          <a:p>
            <a:pPr>
              <a:lnSpc>
                <a:spcPct val="90000"/>
              </a:lnSpc>
            </a:pPr>
            <a:endParaRPr lang="en-US" sz="2400" dirty="0"/>
          </a:p>
          <a:p>
            <a:pPr>
              <a:lnSpc>
                <a:spcPct val="90000"/>
              </a:lnSpc>
            </a:pPr>
            <a:r>
              <a:rPr lang="en-US" sz="2400" dirty="0"/>
              <a:t>Attach the pump to the drop </a:t>
            </a:r>
            <a:r>
              <a:rPr lang="en-US" sz="2400" dirty="0" smtClean="0"/>
              <a:t>pipe</a:t>
            </a:r>
          </a:p>
          <a:p>
            <a:pPr>
              <a:lnSpc>
                <a:spcPct val="90000"/>
              </a:lnSpc>
            </a:pPr>
            <a:endParaRPr lang="en-US" sz="2400" dirty="0"/>
          </a:p>
          <a:p>
            <a:pPr>
              <a:lnSpc>
                <a:spcPct val="90000"/>
              </a:lnSpc>
            </a:pPr>
            <a:r>
              <a:rPr lang="en-US" sz="2400" dirty="0"/>
              <a:t>Lower the pump into the </a:t>
            </a:r>
            <a:r>
              <a:rPr lang="en-US" sz="2400" dirty="0" smtClean="0"/>
              <a:t>well</a:t>
            </a:r>
          </a:p>
          <a:p>
            <a:pPr>
              <a:lnSpc>
                <a:spcPct val="90000"/>
              </a:lnSpc>
            </a:pPr>
            <a:endParaRPr lang="en-US" sz="2400" dirty="0"/>
          </a:p>
          <a:p>
            <a:pPr>
              <a:lnSpc>
                <a:spcPct val="90000"/>
              </a:lnSpc>
            </a:pPr>
            <a:r>
              <a:rPr lang="en-US" sz="2400" dirty="0"/>
              <a:t>Check and set the air pressure in the storage </a:t>
            </a:r>
            <a:r>
              <a:rPr lang="en-US" sz="2400" dirty="0" smtClean="0"/>
              <a:t>tank</a:t>
            </a:r>
          </a:p>
          <a:p>
            <a:pPr>
              <a:lnSpc>
                <a:spcPct val="90000"/>
              </a:lnSpc>
            </a:pPr>
            <a:endParaRPr lang="en-US" sz="2400" dirty="0"/>
          </a:p>
          <a:p>
            <a:pPr>
              <a:lnSpc>
                <a:spcPct val="90000"/>
              </a:lnSpc>
            </a:pPr>
            <a:r>
              <a:rPr lang="en-US" sz="2400" dirty="0"/>
              <a:t>Install </a:t>
            </a:r>
            <a:r>
              <a:rPr lang="en-US" sz="2400" dirty="0" err="1" smtClean="0"/>
              <a:t>pitless</a:t>
            </a:r>
            <a:r>
              <a:rPr lang="en-US" sz="2400" dirty="0" smtClean="0"/>
              <a:t> adapter</a:t>
            </a:r>
          </a:p>
          <a:p>
            <a:pPr>
              <a:lnSpc>
                <a:spcPct val="90000"/>
              </a:lnSpc>
            </a:pPr>
            <a:endParaRPr lang="en-US" sz="2400" dirty="0"/>
          </a:p>
          <a:p>
            <a:pPr>
              <a:lnSpc>
                <a:spcPct val="90000"/>
              </a:lnSpc>
            </a:pPr>
            <a:r>
              <a:rPr lang="en-US" sz="2400" dirty="0"/>
              <a:t>Verify proper wiring </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AUT0051"/>
          <p:cNvPicPr>
            <a:picLocks noChangeAspect="1" noChangeArrowheads="1"/>
          </p:cNvPicPr>
          <p:nvPr/>
        </p:nvPicPr>
        <p:blipFill>
          <a:blip r:embed="rId2" cstate="print"/>
          <a:srcRect/>
          <a:stretch>
            <a:fillRect/>
          </a:stretch>
        </p:blipFill>
        <p:spPr bwMode="auto">
          <a:xfrm>
            <a:off x="0" y="92075"/>
            <a:ext cx="9144000" cy="6661150"/>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AUT0057"/>
          <p:cNvPicPr>
            <a:picLocks noChangeAspect="1" noChangeArrowheads="1"/>
          </p:cNvPicPr>
          <p:nvPr/>
        </p:nvPicPr>
        <p:blipFill>
          <a:blip r:embed="rId2" cstate="print"/>
          <a:srcRect/>
          <a:stretch>
            <a:fillRect/>
          </a:stretch>
        </p:blipFill>
        <p:spPr bwMode="auto">
          <a:xfrm>
            <a:off x="0" y="268288"/>
            <a:ext cx="9144000" cy="6313487"/>
          </a:xfrm>
          <a:prstGeom prst="rect">
            <a:avLst/>
          </a:prstGeom>
          <a:noFill/>
          <a:ln w="9525">
            <a:noFill/>
            <a:miter lim="800000"/>
            <a:headEnd/>
            <a:tailEnd/>
          </a:ln>
          <a:effectLst/>
        </p:spPr>
      </p:pic>
      <p:sp>
        <p:nvSpPr>
          <p:cNvPr id="118787" name="Text Box 3"/>
          <p:cNvSpPr txBox="1">
            <a:spLocks noChangeArrowheads="1"/>
          </p:cNvSpPr>
          <p:nvPr/>
        </p:nvSpPr>
        <p:spPr bwMode="auto">
          <a:xfrm>
            <a:off x="228600" y="5105400"/>
            <a:ext cx="2362200" cy="915988"/>
          </a:xfrm>
          <a:prstGeom prst="rect">
            <a:avLst/>
          </a:prstGeom>
          <a:noFill/>
          <a:ln w="9525">
            <a:noFill/>
            <a:miter lim="800000"/>
            <a:headEnd/>
            <a:tailEnd/>
          </a:ln>
          <a:effectLst/>
        </p:spPr>
        <p:txBody>
          <a:bodyPr>
            <a:spAutoFit/>
          </a:bodyPr>
          <a:lstStyle/>
          <a:p>
            <a:pPr>
              <a:spcBef>
                <a:spcPct val="50000"/>
              </a:spcBef>
            </a:pPr>
            <a:r>
              <a:rPr lang="en-US"/>
              <a:t>Medical / Surgical Vacuum Pumps and Receiver</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Checkpoint 2</a:t>
            </a:r>
          </a:p>
        </p:txBody>
      </p:sp>
      <p:sp>
        <p:nvSpPr>
          <p:cNvPr id="45059" name="Rectangle 3"/>
          <p:cNvSpPr>
            <a:spLocks noGrp="1" noChangeArrowheads="1"/>
          </p:cNvSpPr>
          <p:nvPr>
            <p:ph type="body" idx="1"/>
          </p:nvPr>
        </p:nvSpPr>
        <p:spPr/>
        <p:txBody>
          <a:bodyPr/>
          <a:lstStyle/>
          <a:p>
            <a:r>
              <a:rPr lang="en-US"/>
              <a:t>Pages 62 through Checkpoint 2</a:t>
            </a:r>
          </a:p>
          <a:p>
            <a:r>
              <a:rPr lang="en-US"/>
              <a:t>Pages 62 through 73</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r>
              <a:rPr lang="en-US"/>
              <a:t>Installation of Fire Protection Systems</a:t>
            </a:r>
          </a:p>
        </p:txBody>
      </p:sp>
      <p:sp>
        <p:nvSpPr>
          <p:cNvPr id="48131" name="Rectangle 3"/>
          <p:cNvSpPr>
            <a:spLocks noGrp="1" noChangeArrowheads="1"/>
          </p:cNvSpPr>
          <p:nvPr>
            <p:ph type="body" idx="1"/>
          </p:nvPr>
        </p:nvSpPr>
        <p:spPr/>
        <p:txBody>
          <a:bodyPr/>
          <a:lstStyle/>
          <a:p>
            <a:r>
              <a:rPr lang="en-US" dirty="0"/>
              <a:t>Piping is joined by screwed, flanged, mechanical grooved joints, or other approved </a:t>
            </a:r>
            <a:r>
              <a:rPr lang="en-US" dirty="0" smtClean="0"/>
              <a:t>fittings</a:t>
            </a:r>
          </a:p>
          <a:p>
            <a:endParaRPr lang="en-US" dirty="0"/>
          </a:p>
          <a:p>
            <a:r>
              <a:rPr lang="en-US" dirty="0"/>
              <a:t>Clearance allowed at walls and </a:t>
            </a:r>
            <a:r>
              <a:rPr lang="en-US" dirty="0" smtClean="0"/>
              <a:t>floors</a:t>
            </a:r>
          </a:p>
          <a:p>
            <a:endParaRPr lang="en-US" dirty="0"/>
          </a:p>
          <a:p>
            <a:r>
              <a:rPr lang="en-US" dirty="0"/>
              <a:t>Check valve to prevent water hammer when fire pump shuts </a:t>
            </a:r>
            <a:r>
              <a:rPr lang="en-US" dirty="0" smtClean="0"/>
              <a:t>down</a:t>
            </a:r>
            <a:endParaRPr lang="en-US" dirty="0"/>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en-US"/>
              <a:t>Installation of a Centrifugal Fire Pump</a:t>
            </a:r>
          </a:p>
        </p:txBody>
      </p:sp>
      <p:sp>
        <p:nvSpPr>
          <p:cNvPr id="49155" name="Rectangle 3"/>
          <p:cNvSpPr>
            <a:spLocks noGrp="1" noChangeArrowheads="1"/>
          </p:cNvSpPr>
          <p:nvPr>
            <p:ph type="body" idx="1"/>
          </p:nvPr>
        </p:nvSpPr>
        <p:spPr/>
        <p:txBody>
          <a:bodyPr/>
          <a:lstStyle/>
          <a:p>
            <a:r>
              <a:rPr lang="en-US"/>
              <a:t>Pressure gages</a:t>
            </a:r>
          </a:p>
          <a:p>
            <a:r>
              <a:rPr lang="en-US"/>
              <a:t>Circulation relief valve (casing relief valve)</a:t>
            </a:r>
          </a:p>
          <a:p>
            <a:r>
              <a:rPr lang="en-US"/>
              <a:t>Relief valves</a:t>
            </a:r>
          </a:p>
          <a:p>
            <a:r>
              <a:rPr lang="en-US"/>
              <a:t>Water measuring devices </a:t>
            </a:r>
          </a:p>
          <a:p>
            <a:r>
              <a:rPr lang="en-US"/>
              <a:t>Hose valves</a:t>
            </a:r>
          </a:p>
          <a:p>
            <a:r>
              <a:rPr lang="en-US"/>
              <a:t>Meters</a:t>
            </a:r>
          </a:p>
          <a:p>
            <a:r>
              <a:rPr lang="en-US"/>
              <a:t>Jockey pump</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UT0046"/>
          <p:cNvPicPr>
            <a:picLocks noChangeAspect="1" noChangeArrowheads="1"/>
          </p:cNvPicPr>
          <p:nvPr/>
        </p:nvPicPr>
        <p:blipFill>
          <a:blip r:embed="rId2" cstate="print"/>
          <a:srcRect/>
          <a:stretch>
            <a:fillRect/>
          </a:stretch>
        </p:blipFill>
        <p:spPr bwMode="auto">
          <a:xfrm>
            <a:off x="228600" y="957263"/>
            <a:ext cx="8686800" cy="5186362"/>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UT0047"/>
          <p:cNvPicPr>
            <a:picLocks noChangeAspect="1" noChangeArrowheads="1"/>
          </p:cNvPicPr>
          <p:nvPr/>
        </p:nvPicPr>
        <p:blipFill>
          <a:blip r:embed="rId2" cstate="print"/>
          <a:srcRect/>
          <a:stretch>
            <a:fillRect/>
          </a:stretch>
        </p:blipFill>
        <p:spPr bwMode="auto">
          <a:xfrm>
            <a:off x="228600" y="987425"/>
            <a:ext cx="8686800" cy="5129213"/>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t>Horizontal Pumps used in Fire Sprinkler Systems</a:t>
            </a:r>
          </a:p>
        </p:txBody>
      </p:sp>
      <p:sp>
        <p:nvSpPr>
          <p:cNvPr id="50179" name="Rectangle 3"/>
          <p:cNvSpPr>
            <a:spLocks noGrp="1" noChangeArrowheads="1"/>
          </p:cNvSpPr>
          <p:nvPr>
            <p:ph type="body" idx="1"/>
          </p:nvPr>
        </p:nvSpPr>
        <p:spPr/>
        <p:txBody>
          <a:bodyPr/>
          <a:lstStyle/>
          <a:p>
            <a:r>
              <a:rPr lang="en-US" dirty="0"/>
              <a:t>Horizontal-shaft split </a:t>
            </a:r>
            <a:r>
              <a:rPr lang="en-US" dirty="0" smtClean="0"/>
              <a:t>case</a:t>
            </a:r>
          </a:p>
          <a:p>
            <a:endParaRPr lang="en-US" dirty="0"/>
          </a:p>
          <a:p>
            <a:r>
              <a:rPr lang="en-US" dirty="0" smtClean="0"/>
              <a:t>End-suction</a:t>
            </a:r>
          </a:p>
          <a:p>
            <a:endParaRPr lang="en-US" dirty="0"/>
          </a:p>
          <a:p>
            <a:r>
              <a:rPr lang="en-US" dirty="0"/>
              <a:t>In-line</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engine"/>
          <p:cNvPicPr>
            <a:picLocks noChangeAspect="1" noChangeArrowheads="1"/>
          </p:cNvPicPr>
          <p:nvPr/>
        </p:nvPicPr>
        <p:blipFill>
          <a:blip r:embed="rId2" cstate="print"/>
          <a:srcRect/>
          <a:stretch>
            <a:fillRect/>
          </a:stretch>
        </p:blipFill>
        <p:spPr bwMode="auto">
          <a:xfrm>
            <a:off x="304800" y="276225"/>
            <a:ext cx="8534400" cy="6307138"/>
          </a:xfrm>
          <a:prstGeom prst="rect">
            <a:avLst/>
          </a:prstGeom>
          <a:noFill/>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Pitless Adapters</a:t>
            </a:r>
          </a:p>
        </p:txBody>
      </p:sp>
      <p:sp>
        <p:nvSpPr>
          <p:cNvPr id="83971" name="Rectangle 3"/>
          <p:cNvSpPr>
            <a:spLocks noGrp="1" noChangeArrowheads="1"/>
          </p:cNvSpPr>
          <p:nvPr>
            <p:ph type="body" idx="1"/>
          </p:nvPr>
        </p:nvSpPr>
        <p:spPr/>
        <p:txBody>
          <a:bodyPr/>
          <a:lstStyle/>
          <a:p>
            <a:r>
              <a:rPr lang="en-US" dirty="0"/>
              <a:t>A </a:t>
            </a:r>
            <a:r>
              <a:rPr lang="en-US" dirty="0" err="1"/>
              <a:t>pitless</a:t>
            </a:r>
            <a:r>
              <a:rPr lang="en-US" dirty="0"/>
              <a:t> adapter forms an unbroken extension of a well, extending from below the </a:t>
            </a:r>
            <a:r>
              <a:rPr lang="en-US" dirty="0" err="1"/>
              <a:t>frostline</a:t>
            </a:r>
            <a:r>
              <a:rPr lang="en-US" dirty="0"/>
              <a:t> to above the </a:t>
            </a:r>
            <a:r>
              <a:rPr lang="en-US" dirty="0" smtClean="0"/>
              <a:t>ground</a:t>
            </a:r>
          </a:p>
          <a:p>
            <a:endParaRPr lang="en-US" dirty="0"/>
          </a:p>
          <a:p>
            <a:r>
              <a:rPr lang="en-US" dirty="0"/>
              <a:t>The water service line is attached to the unit and is buried permanently</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Fire_Diesel_Pic5"/>
          <p:cNvPicPr>
            <a:picLocks noChangeAspect="1" noChangeArrowheads="1"/>
          </p:cNvPicPr>
          <p:nvPr/>
        </p:nvPicPr>
        <p:blipFill>
          <a:blip r:embed="rId2" cstate="print"/>
          <a:srcRect/>
          <a:stretch>
            <a:fillRect/>
          </a:stretch>
        </p:blipFill>
        <p:spPr bwMode="auto">
          <a:xfrm>
            <a:off x="304800" y="228600"/>
            <a:ext cx="8534400" cy="6400800"/>
          </a:xfrm>
          <a:prstGeom prst="rect">
            <a:avLst/>
          </a:prstGeom>
          <a:noFill/>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AUT0056"/>
          <p:cNvPicPr>
            <a:picLocks noChangeAspect="1" noChangeArrowheads="1"/>
          </p:cNvPicPr>
          <p:nvPr/>
        </p:nvPicPr>
        <p:blipFill>
          <a:blip r:embed="rId2" cstate="print"/>
          <a:srcRect/>
          <a:stretch>
            <a:fillRect/>
          </a:stretch>
        </p:blipFill>
        <p:spPr bwMode="auto">
          <a:xfrm>
            <a:off x="152400" y="320675"/>
            <a:ext cx="8839200" cy="6207125"/>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Suction Piping</a:t>
            </a:r>
          </a:p>
        </p:txBody>
      </p:sp>
      <p:sp>
        <p:nvSpPr>
          <p:cNvPr id="52227" name="Rectangle 3"/>
          <p:cNvSpPr>
            <a:spLocks noGrp="1" noChangeArrowheads="1"/>
          </p:cNvSpPr>
          <p:nvPr>
            <p:ph type="body" idx="1"/>
          </p:nvPr>
        </p:nvSpPr>
        <p:spPr/>
        <p:txBody>
          <a:bodyPr/>
          <a:lstStyle/>
          <a:p>
            <a:pPr>
              <a:lnSpc>
                <a:spcPct val="90000"/>
              </a:lnSpc>
            </a:pPr>
            <a:r>
              <a:rPr lang="en-US" dirty="0"/>
              <a:t>Must be capable of maintaining a gage pressure of at least zero at the pump </a:t>
            </a:r>
            <a:r>
              <a:rPr lang="en-US" dirty="0" smtClean="0"/>
              <a:t>flange</a:t>
            </a:r>
          </a:p>
          <a:p>
            <a:pPr>
              <a:lnSpc>
                <a:spcPct val="90000"/>
              </a:lnSpc>
            </a:pPr>
            <a:endParaRPr lang="en-US" dirty="0"/>
          </a:p>
          <a:p>
            <a:pPr>
              <a:lnSpc>
                <a:spcPct val="90000"/>
              </a:lnSpc>
            </a:pPr>
            <a:r>
              <a:rPr lang="en-US" dirty="0"/>
              <a:t>Air pockets can seriously effect the operation of a </a:t>
            </a:r>
            <a:r>
              <a:rPr lang="en-US" dirty="0" smtClean="0"/>
              <a:t>pump</a:t>
            </a:r>
          </a:p>
          <a:p>
            <a:pPr>
              <a:lnSpc>
                <a:spcPct val="90000"/>
              </a:lnSpc>
            </a:pPr>
            <a:endParaRPr lang="en-US" dirty="0"/>
          </a:p>
          <a:p>
            <a:pPr>
              <a:lnSpc>
                <a:spcPct val="90000"/>
              </a:lnSpc>
            </a:pPr>
            <a:r>
              <a:rPr lang="en-US" dirty="0"/>
              <a:t>Elbows with a centerline plane parallel to the pump shaft must be avoided, unless the distance between the flange of the suction inlet and the elbow is greater than ten times the suction pipe </a:t>
            </a:r>
            <a:r>
              <a:rPr lang="en-US" dirty="0" smtClean="0"/>
              <a:t>diameter</a:t>
            </a:r>
            <a:endParaRPr lang="en-US" dirty="0"/>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UT0048"/>
          <p:cNvPicPr>
            <a:picLocks noChangeAspect="1" noChangeArrowheads="1"/>
          </p:cNvPicPr>
          <p:nvPr/>
        </p:nvPicPr>
        <p:blipFill>
          <a:blip r:embed="rId2" cstate="print"/>
          <a:srcRect/>
          <a:stretch>
            <a:fillRect/>
          </a:stretch>
        </p:blipFill>
        <p:spPr bwMode="auto">
          <a:xfrm>
            <a:off x="381000" y="76200"/>
            <a:ext cx="8382000" cy="6303963"/>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Vertical-shaft turbine pumps</a:t>
            </a:r>
          </a:p>
        </p:txBody>
      </p:sp>
      <p:sp>
        <p:nvSpPr>
          <p:cNvPr id="51203" name="Rectangle 3"/>
          <p:cNvSpPr>
            <a:spLocks noGrp="1" noChangeArrowheads="1"/>
          </p:cNvSpPr>
          <p:nvPr>
            <p:ph type="body" idx="1"/>
          </p:nvPr>
        </p:nvSpPr>
        <p:spPr/>
        <p:txBody>
          <a:bodyPr/>
          <a:lstStyle/>
          <a:p>
            <a:r>
              <a:rPr lang="en-US" dirty="0"/>
              <a:t>Well </a:t>
            </a:r>
            <a:r>
              <a:rPr lang="en-US" dirty="0" smtClean="0"/>
              <a:t>installation</a:t>
            </a:r>
          </a:p>
          <a:p>
            <a:endParaRPr lang="en-US" dirty="0"/>
          </a:p>
          <a:p>
            <a:r>
              <a:rPr lang="en-US" dirty="0"/>
              <a:t>Wet pit </a:t>
            </a:r>
            <a:r>
              <a:rPr lang="en-US" dirty="0" smtClean="0"/>
              <a:t>installation</a:t>
            </a:r>
          </a:p>
          <a:p>
            <a:endParaRPr lang="en-US" dirty="0"/>
          </a:p>
          <a:p>
            <a:r>
              <a:rPr lang="en-US" dirty="0"/>
              <a:t>Consist of five elements</a:t>
            </a:r>
          </a:p>
          <a:p>
            <a:pPr lvl="1"/>
            <a:r>
              <a:rPr lang="en-US" dirty="0"/>
              <a:t>A motor head or right-angle gear drive</a:t>
            </a:r>
          </a:p>
          <a:p>
            <a:pPr lvl="1"/>
            <a:r>
              <a:rPr lang="en-US" dirty="0"/>
              <a:t>A column pipe and discharge fitting</a:t>
            </a:r>
          </a:p>
          <a:p>
            <a:pPr lvl="1"/>
            <a:r>
              <a:rPr lang="en-US" dirty="0"/>
              <a:t>An open or enclosed drive shaft </a:t>
            </a:r>
          </a:p>
          <a:p>
            <a:pPr lvl="1"/>
            <a:r>
              <a:rPr lang="en-US" dirty="0"/>
              <a:t>A bowl assembly (containing the impellers)</a:t>
            </a:r>
          </a:p>
          <a:p>
            <a:pPr lvl="1"/>
            <a:r>
              <a:rPr lang="en-US" dirty="0"/>
              <a:t>A suction strainer</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35842" name="Picture 2" descr="~AUT0049"/>
          <p:cNvPicPr>
            <a:picLocks noChangeAspect="1" noChangeArrowheads="1"/>
          </p:cNvPicPr>
          <p:nvPr/>
        </p:nvPicPr>
        <p:blipFill>
          <a:blip r:embed="rId3" cstate="print"/>
          <a:srcRect/>
          <a:stretch>
            <a:fillRect/>
          </a:stretch>
        </p:blipFill>
        <p:spPr bwMode="auto">
          <a:xfrm>
            <a:off x="2209800" y="60325"/>
            <a:ext cx="5186363" cy="6645275"/>
          </a:xfrm>
          <a:prstGeom prst="rect">
            <a:avLst/>
          </a:prstGeom>
          <a:noFill/>
          <a:ln w="9525">
            <a:noFill/>
            <a:miter lim="800000"/>
            <a:headEnd/>
            <a:tailEnd/>
          </a:ln>
          <a:effectLst/>
        </p:spPr>
      </p:pic>
    </p:spTree>
  </p:cSld>
  <p:clrMapOvr>
    <a:masterClrMapping/>
  </p:clrMapOvr>
  <p:transition>
    <p:blinds/>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UT0050"/>
          <p:cNvPicPr>
            <a:picLocks noChangeAspect="1" noChangeArrowheads="1"/>
          </p:cNvPicPr>
          <p:nvPr/>
        </p:nvPicPr>
        <p:blipFill>
          <a:blip r:embed="rId2" cstate="print"/>
          <a:srcRect/>
          <a:stretch>
            <a:fillRect/>
          </a:stretch>
        </p:blipFill>
        <p:spPr bwMode="auto">
          <a:xfrm>
            <a:off x="304800" y="234950"/>
            <a:ext cx="8305800" cy="6456363"/>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UT0051"/>
          <p:cNvPicPr>
            <a:picLocks noChangeAspect="1" noChangeArrowheads="1"/>
          </p:cNvPicPr>
          <p:nvPr/>
        </p:nvPicPr>
        <p:blipFill>
          <a:blip r:embed="rId2" cstate="print"/>
          <a:srcRect/>
          <a:stretch>
            <a:fillRect/>
          </a:stretch>
        </p:blipFill>
        <p:spPr bwMode="auto">
          <a:xfrm>
            <a:off x="228600" y="746125"/>
            <a:ext cx="8686800" cy="5608638"/>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61442" name="Picture 2" descr="~AUT0054"/>
          <p:cNvPicPr>
            <a:picLocks noChangeAspect="1" noChangeArrowheads="1"/>
          </p:cNvPicPr>
          <p:nvPr/>
        </p:nvPicPr>
        <p:blipFill>
          <a:blip r:embed="rId3" cstate="print"/>
          <a:srcRect/>
          <a:stretch>
            <a:fillRect/>
          </a:stretch>
        </p:blipFill>
        <p:spPr bwMode="auto">
          <a:xfrm>
            <a:off x="6248400" y="0"/>
            <a:ext cx="1939925" cy="6858000"/>
          </a:xfrm>
          <a:prstGeom prst="rect">
            <a:avLst/>
          </a:prstGeom>
          <a:noFill/>
          <a:ln w="9525">
            <a:noFill/>
            <a:miter lim="800000"/>
            <a:headEnd/>
            <a:tailEnd/>
          </a:ln>
          <a:effectLst/>
        </p:spPr>
      </p:pic>
      <p:pic>
        <p:nvPicPr>
          <p:cNvPr id="61443" name="Picture 3" descr="~AUT0055"/>
          <p:cNvPicPr>
            <a:picLocks noChangeAspect="1" noChangeArrowheads="1"/>
          </p:cNvPicPr>
          <p:nvPr/>
        </p:nvPicPr>
        <p:blipFill>
          <a:blip r:embed="rId4" cstate="print"/>
          <a:srcRect/>
          <a:stretch>
            <a:fillRect/>
          </a:stretch>
        </p:blipFill>
        <p:spPr bwMode="auto">
          <a:xfrm>
            <a:off x="1362075" y="152400"/>
            <a:ext cx="3333750" cy="6553200"/>
          </a:xfrm>
          <a:prstGeom prst="rect">
            <a:avLst/>
          </a:prstGeom>
          <a:noFill/>
          <a:ln w="9525">
            <a:noFill/>
            <a:miter lim="800000"/>
            <a:headEnd/>
            <a:tailEnd/>
          </a:ln>
          <a:effec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AUT0051"/>
          <p:cNvPicPr>
            <a:picLocks noChangeAspect="1" noChangeArrowheads="1"/>
          </p:cNvPicPr>
          <p:nvPr/>
        </p:nvPicPr>
        <p:blipFill>
          <a:blip r:embed="rId2" cstate="print"/>
          <a:srcRect/>
          <a:stretch>
            <a:fillRect/>
          </a:stretch>
        </p:blipFill>
        <p:spPr bwMode="auto">
          <a:xfrm>
            <a:off x="533400" y="142875"/>
            <a:ext cx="8001000" cy="6500813"/>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UT0021"/>
          <p:cNvPicPr>
            <a:picLocks noChangeAspect="1" noChangeArrowheads="1"/>
          </p:cNvPicPr>
          <p:nvPr/>
        </p:nvPicPr>
        <p:blipFill>
          <a:blip r:embed="rId2" cstate="print"/>
          <a:srcRect/>
          <a:stretch>
            <a:fillRect/>
          </a:stretch>
        </p:blipFill>
        <p:spPr bwMode="auto">
          <a:xfrm>
            <a:off x="2106613" y="-152400"/>
            <a:ext cx="5124450" cy="6400800"/>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pic>
        <p:nvPicPr>
          <p:cNvPr id="59394" name="Picture 2" descr="~AUT0052"/>
          <p:cNvPicPr>
            <a:picLocks noChangeAspect="1" noChangeArrowheads="1"/>
          </p:cNvPicPr>
          <p:nvPr/>
        </p:nvPicPr>
        <p:blipFill>
          <a:blip r:embed="rId3" cstate="print"/>
          <a:srcRect/>
          <a:stretch>
            <a:fillRect/>
          </a:stretch>
        </p:blipFill>
        <p:spPr bwMode="auto">
          <a:xfrm>
            <a:off x="1143000" y="152400"/>
            <a:ext cx="6934200" cy="6423025"/>
          </a:xfrm>
          <a:prstGeom prst="rect">
            <a:avLst/>
          </a:prstGeom>
          <a:noFill/>
          <a:ln w="9525">
            <a:noFill/>
            <a:miter lim="800000"/>
            <a:headEnd/>
            <a:tailEnd/>
          </a:ln>
          <a:effectLst/>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AUT0053"/>
          <p:cNvPicPr>
            <a:picLocks noChangeAspect="1" noChangeArrowheads="1"/>
          </p:cNvPicPr>
          <p:nvPr/>
        </p:nvPicPr>
        <p:blipFill>
          <a:blip r:embed="rId2" cstate="print"/>
          <a:srcRect/>
          <a:stretch>
            <a:fillRect/>
          </a:stretch>
        </p:blipFill>
        <p:spPr bwMode="auto">
          <a:xfrm>
            <a:off x="762000" y="196850"/>
            <a:ext cx="7620000" cy="6456363"/>
          </a:xfrm>
          <a:prstGeom prst="rect">
            <a:avLst/>
          </a:prstGeom>
          <a:noFill/>
          <a:ln w="9525">
            <a:noFill/>
            <a:miter lim="800000"/>
            <a:headEnd/>
            <a:tailEnd/>
          </a:ln>
          <a:effectLst/>
        </p:spPr>
      </p:pic>
      <p:pic>
        <p:nvPicPr>
          <p:cNvPr id="3" name="Picture 2"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t>Turbine pump start-up</a:t>
            </a:r>
          </a:p>
        </p:txBody>
      </p:sp>
      <p:sp>
        <p:nvSpPr>
          <p:cNvPr id="53251" name="Rectangle 3"/>
          <p:cNvSpPr>
            <a:spLocks noGrp="1" noChangeArrowheads="1"/>
          </p:cNvSpPr>
          <p:nvPr>
            <p:ph type="body" idx="1"/>
          </p:nvPr>
        </p:nvSpPr>
        <p:spPr/>
        <p:txBody>
          <a:bodyPr/>
          <a:lstStyle/>
          <a:p>
            <a:r>
              <a:rPr lang="en-US" dirty="0"/>
              <a:t>Check field installed electrical </a:t>
            </a:r>
            <a:r>
              <a:rPr lang="en-US" dirty="0" smtClean="0"/>
              <a:t>connections</a:t>
            </a:r>
          </a:p>
          <a:p>
            <a:endParaRPr lang="en-US" dirty="0"/>
          </a:p>
          <a:p>
            <a:r>
              <a:rPr lang="en-US" dirty="0"/>
              <a:t>Check discharge </a:t>
            </a:r>
            <a:r>
              <a:rPr lang="en-US" dirty="0" smtClean="0"/>
              <a:t>piping</a:t>
            </a:r>
          </a:p>
          <a:p>
            <a:endParaRPr lang="en-US" dirty="0"/>
          </a:p>
          <a:p>
            <a:r>
              <a:rPr lang="en-US" dirty="0"/>
              <a:t>Check coupling for proper </a:t>
            </a:r>
            <a:r>
              <a:rPr lang="en-US" dirty="0" smtClean="0"/>
              <a:t>alignment</a:t>
            </a:r>
          </a:p>
          <a:p>
            <a:endParaRPr lang="en-US" dirty="0"/>
          </a:p>
          <a:p>
            <a:r>
              <a:rPr lang="en-US" dirty="0"/>
              <a:t>Check motor rotation</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t>Water Pressure Booster Pumps</a:t>
            </a:r>
          </a:p>
        </p:txBody>
      </p:sp>
      <p:sp>
        <p:nvSpPr>
          <p:cNvPr id="54275" name="Rectangle 3"/>
          <p:cNvSpPr>
            <a:spLocks noGrp="1" noChangeArrowheads="1"/>
          </p:cNvSpPr>
          <p:nvPr>
            <p:ph type="body" idx="1"/>
          </p:nvPr>
        </p:nvSpPr>
        <p:spPr/>
        <p:txBody>
          <a:bodyPr/>
          <a:lstStyle/>
          <a:p>
            <a:r>
              <a:rPr lang="en-US" dirty="0"/>
              <a:t>Used to elevate domestic potable water pressure in multi-story </a:t>
            </a:r>
            <a:r>
              <a:rPr lang="en-US" dirty="0" smtClean="0"/>
              <a:t>buildings</a:t>
            </a:r>
            <a:endParaRPr lang="en-US" dirty="0" smtClean="0"/>
          </a:p>
          <a:p>
            <a:r>
              <a:rPr lang="en-US" dirty="0" smtClean="0"/>
              <a:t> </a:t>
            </a:r>
            <a:endParaRPr lang="en-US" dirty="0"/>
          </a:p>
          <a:p>
            <a:r>
              <a:rPr lang="en-US" dirty="0"/>
              <a:t>Staged in </a:t>
            </a:r>
            <a:r>
              <a:rPr lang="en-US" dirty="0" smtClean="0"/>
              <a:t>sequence</a:t>
            </a:r>
          </a:p>
          <a:p>
            <a:endParaRPr lang="en-US" dirty="0"/>
          </a:p>
          <a:p>
            <a:r>
              <a:rPr lang="en-US" dirty="0"/>
              <a:t>Controlled by variable frequency motor drives</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AUT0081"/>
          <p:cNvPicPr>
            <a:picLocks noChangeAspect="1" noChangeArrowheads="1"/>
          </p:cNvPicPr>
          <p:nvPr/>
        </p:nvPicPr>
        <p:blipFill>
          <a:blip r:embed="rId2" cstate="print"/>
          <a:srcRect/>
          <a:stretch>
            <a:fillRect/>
          </a:stretch>
        </p:blipFill>
        <p:spPr bwMode="auto">
          <a:xfrm>
            <a:off x="0" y="304800"/>
            <a:ext cx="9144000" cy="5949950"/>
          </a:xfrm>
          <a:prstGeom prst="rect">
            <a:avLst/>
          </a:prstGeom>
          <a:noFill/>
          <a:ln w="9525">
            <a:noFill/>
            <a:miter lim="800000"/>
            <a:headEnd/>
            <a:tailEnd/>
          </a:ln>
          <a:effectLst/>
        </p:spPr>
      </p:pic>
      <p:sp>
        <p:nvSpPr>
          <p:cNvPr id="121859" name="Text Box 3"/>
          <p:cNvSpPr txBox="1">
            <a:spLocks noChangeArrowheads="1"/>
          </p:cNvSpPr>
          <p:nvPr/>
        </p:nvSpPr>
        <p:spPr bwMode="auto">
          <a:xfrm>
            <a:off x="2057400" y="5881687"/>
            <a:ext cx="5105400" cy="366713"/>
          </a:xfrm>
          <a:prstGeom prst="rect">
            <a:avLst/>
          </a:prstGeom>
          <a:noFill/>
          <a:ln w="9525">
            <a:noFill/>
            <a:miter lim="800000"/>
            <a:headEnd/>
            <a:tailEnd/>
          </a:ln>
          <a:effectLst/>
        </p:spPr>
        <p:txBody>
          <a:bodyPr>
            <a:spAutoFit/>
          </a:bodyPr>
          <a:lstStyle/>
          <a:p>
            <a:pPr>
              <a:spcBef>
                <a:spcPct val="50000"/>
              </a:spcBef>
            </a:pPr>
            <a:r>
              <a:rPr lang="en-US" dirty="0"/>
              <a:t>Water Pressure Booster System</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AUT0021"/>
          <p:cNvPicPr>
            <a:picLocks noChangeAspect="1" noChangeArrowheads="1"/>
          </p:cNvPicPr>
          <p:nvPr/>
        </p:nvPicPr>
        <p:blipFill>
          <a:blip r:embed="rId2" cstate="print"/>
          <a:srcRect/>
          <a:stretch>
            <a:fillRect/>
          </a:stretch>
        </p:blipFill>
        <p:spPr bwMode="auto">
          <a:xfrm>
            <a:off x="0" y="174625"/>
            <a:ext cx="9144000" cy="6497638"/>
          </a:xfrm>
          <a:prstGeom prst="rect">
            <a:avLst/>
          </a:prstGeom>
          <a:noFill/>
          <a:ln w="9525">
            <a:noFill/>
            <a:miter lim="800000"/>
            <a:headEnd/>
            <a:tailEnd/>
          </a:ln>
          <a:effectLst/>
        </p:spPr>
      </p:pic>
      <p:sp>
        <p:nvSpPr>
          <p:cNvPr id="115715" name="Text Box 3"/>
          <p:cNvSpPr txBox="1">
            <a:spLocks noChangeArrowheads="1"/>
          </p:cNvSpPr>
          <p:nvPr/>
        </p:nvSpPr>
        <p:spPr bwMode="auto">
          <a:xfrm>
            <a:off x="1676400" y="5562600"/>
            <a:ext cx="4191000" cy="366713"/>
          </a:xfrm>
          <a:prstGeom prst="rect">
            <a:avLst/>
          </a:prstGeom>
          <a:noFill/>
          <a:ln w="9525">
            <a:noFill/>
            <a:miter lim="800000"/>
            <a:headEnd/>
            <a:tailEnd/>
          </a:ln>
          <a:effectLst/>
        </p:spPr>
        <p:txBody>
          <a:bodyPr>
            <a:spAutoFit/>
          </a:bodyPr>
          <a:lstStyle/>
          <a:p>
            <a:pPr>
              <a:spcBef>
                <a:spcPct val="50000"/>
              </a:spcBef>
            </a:pPr>
            <a:r>
              <a:rPr lang="en-US">
                <a:solidFill>
                  <a:srgbClr val="0000FF"/>
                </a:solidFill>
              </a:rPr>
              <a:t>Pressure Booster Pumps</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3" cstate="print"/>
          <a:srcRect/>
          <a:stretch>
            <a:fillRect/>
          </a:stretch>
        </p:blipFill>
        <p:spPr bwMode="auto">
          <a:xfrm>
            <a:off x="5334000" y="6162964"/>
            <a:ext cx="3810000" cy="695035"/>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Checkpoint 3</a:t>
            </a:r>
          </a:p>
        </p:txBody>
      </p:sp>
      <p:sp>
        <p:nvSpPr>
          <p:cNvPr id="38915" name="Rectangle 3"/>
          <p:cNvSpPr>
            <a:spLocks noGrp="1" noChangeArrowheads="1"/>
          </p:cNvSpPr>
          <p:nvPr>
            <p:ph type="body" idx="1"/>
          </p:nvPr>
        </p:nvSpPr>
        <p:spPr/>
        <p:txBody>
          <a:bodyPr/>
          <a:lstStyle/>
          <a:p>
            <a:r>
              <a:rPr lang="en-US"/>
              <a:t>Pages 73 through Checkpoint 3</a:t>
            </a:r>
          </a:p>
          <a:p>
            <a:r>
              <a:rPr lang="en-US"/>
              <a:t>Pages 73 through 84</a:t>
            </a:r>
          </a:p>
        </p:txBody>
      </p:sp>
      <p:pic>
        <p:nvPicPr>
          <p:cNvPr id="4" name="Picture 3" descr="C:\Users\John\Documents\BLACKBERRY-08F0\HVACR New Curriculum Concentrated Pilot Program Meeting\Trips for the UA\UA Week in Ann Arbor\Materials to use in the class\ITP Course 329 Logo.png"/>
          <p:cNvPicPr>
            <a:picLocks noChangeAspect="1" noChangeArrowheads="1"/>
          </p:cNvPicPr>
          <p:nvPr/>
        </p:nvPicPr>
        <p:blipFill>
          <a:blip r:embed="rId2" cstate="print"/>
          <a:srcRect/>
          <a:stretch>
            <a:fillRect/>
          </a:stretch>
        </p:blipFill>
        <p:spPr bwMode="auto">
          <a:xfrm>
            <a:off x="5334000" y="6162964"/>
            <a:ext cx="3810000" cy="695035"/>
          </a:xfrm>
          <a:prstGeom prst="rect">
            <a:avLst/>
          </a:prstGeom>
          <a:noFill/>
        </p:spPr>
      </p:pic>
    </p:spTree>
  </p:cSld>
  <p:clrMapOvr>
    <a:masterClrMapping/>
  </p:clrMapOvr>
  <p:transition>
    <p:blinds/>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3527</TotalTime>
  <Words>1139</Words>
  <Application>Microsoft Office PowerPoint</Application>
  <PresentationFormat>On-screen Show (4:3)</PresentationFormat>
  <Paragraphs>224</Paragraphs>
  <Slides>96</Slides>
  <Notes>1</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Concourse</vt:lpstr>
      <vt:lpstr>Pumps in Systems</vt:lpstr>
      <vt:lpstr>Slide 2</vt:lpstr>
      <vt:lpstr>Chapter 4 Pumps in Systems</vt:lpstr>
      <vt:lpstr>Private Water System</vt:lpstr>
      <vt:lpstr>Slide 5</vt:lpstr>
      <vt:lpstr>Installing a Submersible Well Pump</vt:lpstr>
      <vt:lpstr>Installing a Submersible Well Pump</vt:lpstr>
      <vt:lpstr>Pitless Adapters</vt:lpstr>
      <vt:lpstr>Slide 9</vt:lpstr>
      <vt:lpstr>Slide 10</vt:lpstr>
      <vt:lpstr>Slide 11</vt:lpstr>
      <vt:lpstr>Pitless Adapters</vt:lpstr>
      <vt:lpstr>Slide 13</vt:lpstr>
      <vt:lpstr>Slide 14</vt:lpstr>
      <vt:lpstr>Shallow Well Jet Pumps</vt:lpstr>
      <vt:lpstr>Slide 16</vt:lpstr>
      <vt:lpstr>Storage Tanks</vt:lpstr>
      <vt:lpstr>Slide 18</vt:lpstr>
      <vt:lpstr>Slide 19</vt:lpstr>
      <vt:lpstr>Slide 20</vt:lpstr>
      <vt:lpstr>Well-X-Trol Tanks</vt:lpstr>
      <vt:lpstr>Slide 22</vt:lpstr>
      <vt:lpstr>Well-X-Trol Tanks</vt:lpstr>
      <vt:lpstr>Vacuum Pumps for Steam Heating Systems</vt:lpstr>
      <vt:lpstr>Slide 25</vt:lpstr>
      <vt:lpstr>Checkpoint 1</vt:lpstr>
      <vt:lpstr>Sumps</vt:lpstr>
      <vt:lpstr>Slide 28</vt:lpstr>
      <vt:lpstr>Sewage Ejector or Sump Pump</vt:lpstr>
      <vt:lpstr>Slide 30</vt:lpstr>
      <vt:lpstr>Slide 31</vt:lpstr>
      <vt:lpstr>Installation of Sump Basin</vt:lpstr>
      <vt:lpstr>Slide 33</vt:lpstr>
      <vt:lpstr>Wet Pit or Dry Pit</vt:lpstr>
      <vt:lpstr>Slide 35</vt:lpstr>
      <vt:lpstr>Slide 36</vt:lpstr>
      <vt:lpstr>Controls</vt:lpstr>
      <vt:lpstr>Slide 38</vt:lpstr>
      <vt:lpstr>Slide 39</vt:lpstr>
      <vt:lpstr>Slide 40</vt:lpstr>
      <vt:lpstr>Boiler Feed Pumps</vt:lpstr>
      <vt:lpstr>Slide 42</vt:lpstr>
      <vt:lpstr>Slide 43</vt:lpstr>
      <vt:lpstr>Slide 44</vt:lpstr>
      <vt:lpstr>Slide 45</vt:lpstr>
      <vt:lpstr>Slide 46</vt:lpstr>
      <vt:lpstr>Slide 47</vt:lpstr>
      <vt:lpstr>Slide 48</vt:lpstr>
      <vt:lpstr>Air Compressors</vt:lpstr>
      <vt:lpstr>Slide 50</vt:lpstr>
      <vt:lpstr>Slide 51</vt:lpstr>
      <vt:lpstr>Slide 52</vt:lpstr>
      <vt:lpstr>Medical Air Compressors</vt:lpstr>
      <vt:lpstr>Medical Air Compressors</vt:lpstr>
      <vt:lpstr>Slide 55</vt:lpstr>
      <vt:lpstr>Slide 56</vt:lpstr>
      <vt:lpstr>Slide 57</vt:lpstr>
      <vt:lpstr>Slide 58</vt:lpstr>
      <vt:lpstr>Slide 59</vt:lpstr>
      <vt:lpstr>Slide 60</vt:lpstr>
      <vt:lpstr>Medical / Surgical Vacuum Pumps</vt:lpstr>
      <vt:lpstr>Slide 62</vt:lpstr>
      <vt:lpstr>Slide 63</vt:lpstr>
      <vt:lpstr>Slide 64</vt:lpstr>
      <vt:lpstr>Slide 65</vt:lpstr>
      <vt:lpstr>Slide 66</vt:lpstr>
      <vt:lpstr>Slide 67</vt:lpstr>
      <vt:lpstr>Slide 68</vt:lpstr>
      <vt:lpstr>Slide 69</vt:lpstr>
      <vt:lpstr>Slide 70</vt:lpstr>
      <vt:lpstr>Slide 71</vt:lpstr>
      <vt:lpstr>Checkpoint 2</vt:lpstr>
      <vt:lpstr>Slide 73</vt:lpstr>
      <vt:lpstr>Installation of Fire Protection Systems</vt:lpstr>
      <vt:lpstr>Installation of a Centrifugal Fire Pump</vt:lpstr>
      <vt:lpstr>Slide 76</vt:lpstr>
      <vt:lpstr>Slide 77</vt:lpstr>
      <vt:lpstr>Horizontal Pumps used in Fire Sprinkler Systems</vt:lpstr>
      <vt:lpstr>Slide 79</vt:lpstr>
      <vt:lpstr>Slide 80</vt:lpstr>
      <vt:lpstr>Slide 81</vt:lpstr>
      <vt:lpstr>Suction Piping</vt:lpstr>
      <vt:lpstr>Slide 83</vt:lpstr>
      <vt:lpstr>Vertical-shaft turbine pumps</vt:lpstr>
      <vt:lpstr>Slide 85</vt:lpstr>
      <vt:lpstr>Slide 86</vt:lpstr>
      <vt:lpstr>Slide 87</vt:lpstr>
      <vt:lpstr>Slide 88</vt:lpstr>
      <vt:lpstr>Slide 89</vt:lpstr>
      <vt:lpstr>Slide 90</vt:lpstr>
      <vt:lpstr>Slide 91</vt:lpstr>
      <vt:lpstr>Turbine pump start-up</vt:lpstr>
      <vt:lpstr>Water Pressure Booster Pumps</vt:lpstr>
      <vt:lpstr>Slide 94</vt:lpstr>
      <vt:lpstr>Slide 95</vt:lpstr>
      <vt:lpstr>Checkpoint 3</vt:lpstr>
    </vt:vector>
  </TitlesOfParts>
  <Company>Gateway Country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Pumps</dc:title>
  <dc:creator>Valued Customer</dc:creator>
  <cp:lastModifiedBy>John Hopkins</cp:lastModifiedBy>
  <cp:revision>260</cp:revision>
  <dcterms:created xsi:type="dcterms:W3CDTF">2003-02-23T15:00:51Z</dcterms:created>
  <dcterms:modified xsi:type="dcterms:W3CDTF">2015-08-13T01:10:29Z</dcterms:modified>
</cp:coreProperties>
</file>