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5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79" r:id="rId35"/>
    <p:sldId id="369" r:id="rId36"/>
    <p:sldId id="370" r:id="rId37"/>
    <p:sldId id="371" r:id="rId38"/>
    <p:sldId id="428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80" r:id="rId47"/>
    <p:sldId id="381" r:id="rId48"/>
    <p:sldId id="382" r:id="rId49"/>
    <p:sldId id="383" r:id="rId50"/>
    <p:sldId id="429" r:id="rId51"/>
    <p:sldId id="384" r:id="rId52"/>
    <p:sldId id="385" r:id="rId53"/>
    <p:sldId id="386" r:id="rId54"/>
    <p:sldId id="421" r:id="rId55"/>
    <p:sldId id="387" r:id="rId56"/>
    <p:sldId id="388" r:id="rId57"/>
    <p:sldId id="389" r:id="rId58"/>
    <p:sldId id="427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6F049-5A24-4BE0-9479-3B8C94ED885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922EF-F6F1-4264-9A60-B17C7FD08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22EF-F6F1-4264-9A60-B17C7FD088B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DB6310-D2F2-40E6-B055-465AEA862F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6500E-7B79-478F-8267-F2737BCD77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8A6B-2FBA-4A1B-833A-7F5A917AA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EC2846-39AB-4453-BFA5-925F671684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97487-EC44-4F1E-8742-3D2CC4E02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366B3-1314-4410-9BD0-35562B6F1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EA617-C4CD-449E-AE90-581F29D72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8E1CB0-2FFB-4F3A-9DB7-A95EA892E4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E8B0C-0A55-4C9D-9A9A-7196960D9F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A9B76-800B-4E1A-BC69-1238559078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BCF09-9709-4FDE-A1ED-A4843DD749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BFAF8C-2BCA-4733-860D-71C70F8950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CA8186-B1C9-4054-93A1-1A4279BCF5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24uWL6f8K4&amp;list=PLCC52AFC5EED3A08C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468563"/>
            <a:ext cx="5867400" cy="11890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Motors </a:t>
            </a:r>
            <a:br>
              <a:rPr lang="en-US" dirty="0" smtClean="0"/>
            </a:br>
            <a:r>
              <a:rPr lang="en-US" dirty="0" smtClean="0"/>
              <a:t>Bearings </a:t>
            </a:r>
            <a:br>
              <a:rPr lang="en-US" dirty="0" smtClean="0"/>
            </a:br>
            <a:r>
              <a:rPr lang="en-US" dirty="0" smtClean="0"/>
              <a:t>Seals</a:t>
            </a:r>
            <a:br>
              <a:rPr lang="en-US" dirty="0" smtClean="0"/>
            </a:br>
            <a:r>
              <a:rPr lang="en-US" dirty="0" smtClean="0"/>
              <a:t>Couplings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Extra items</a:t>
            </a:r>
            <a:endParaRPr lang="en-US" dirty="0"/>
          </a:p>
        </p:txBody>
      </p:sp>
      <p:pic>
        <p:nvPicPr>
          <p:cNvPr id="8" name="Picture 7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Nameplate</a:t>
            </a:r>
          </a:p>
        </p:txBody>
      </p:sp>
      <p:pic>
        <p:nvPicPr>
          <p:cNvPr id="120835" name="Picture 3" descr="nmp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2057400"/>
            <a:ext cx="5867400" cy="3254375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Nameplate Info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Manufacturer’s name</a:t>
            </a:r>
          </a:p>
          <a:p>
            <a:r>
              <a:rPr lang="en-US" sz="2400"/>
              <a:t>HP, RPM, Phase, Hz</a:t>
            </a:r>
          </a:p>
          <a:p>
            <a:r>
              <a:rPr lang="en-US" sz="2400"/>
              <a:t>Insulation class, </a:t>
            </a:r>
            <a:br>
              <a:rPr lang="en-US" sz="2400"/>
            </a:br>
            <a:r>
              <a:rPr lang="en-US" sz="2400"/>
              <a:t>ambient temp</a:t>
            </a:r>
          </a:p>
          <a:p>
            <a:r>
              <a:rPr lang="en-US" sz="2400"/>
              <a:t>Amps, duty cycle</a:t>
            </a:r>
          </a:p>
          <a:p>
            <a:r>
              <a:rPr lang="en-US" sz="2400"/>
              <a:t>Locked rotor code</a:t>
            </a:r>
          </a:p>
          <a:p>
            <a:r>
              <a:rPr lang="en-US" sz="2400"/>
              <a:t>Design code</a:t>
            </a:r>
          </a:p>
          <a:p>
            <a:r>
              <a:rPr lang="en-US" sz="2400"/>
              <a:t>Service factor</a:t>
            </a:r>
          </a:p>
          <a:p>
            <a:r>
              <a:rPr lang="en-US" sz="2400"/>
              <a:t>Efficiency</a:t>
            </a:r>
          </a:p>
        </p:txBody>
      </p:sp>
      <p:pic>
        <p:nvPicPr>
          <p:cNvPr id="121860" name="Picture 4" descr="nmp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2922588"/>
            <a:ext cx="4216400" cy="2338387"/>
          </a:xfrm>
          <a:prstGeom prst="rect">
            <a:avLst/>
          </a:prstGeom>
          <a:noFill/>
        </p:spPr>
      </p:pic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4895850" y="2171700"/>
            <a:ext cx="1133475" cy="8667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52950" y="2676525"/>
            <a:ext cx="2647950" cy="1323975"/>
            <a:chOff x="2868" y="1686"/>
            <a:chExt cx="1668" cy="834"/>
          </a:xfrm>
        </p:grpSpPr>
        <p:sp>
          <p:nvSpPr>
            <p:cNvPr id="121863" name="Line 7"/>
            <p:cNvSpPr>
              <a:spLocks noChangeShapeType="1"/>
            </p:cNvSpPr>
            <p:nvPr/>
          </p:nvSpPr>
          <p:spPr bwMode="auto">
            <a:xfrm>
              <a:off x="2922" y="1692"/>
              <a:ext cx="540" cy="684"/>
            </a:xfrm>
            <a:prstGeom prst="line">
              <a:avLst/>
            </a:prstGeom>
            <a:noFill/>
            <a:ln w="28575">
              <a:solidFill>
                <a:srgbClr val="0BFD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>
              <a:off x="2868" y="1710"/>
              <a:ext cx="474" cy="810"/>
            </a:xfrm>
            <a:prstGeom prst="line">
              <a:avLst/>
            </a:prstGeom>
            <a:noFill/>
            <a:ln w="28575">
              <a:solidFill>
                <a:srgbClr val="0BFD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>
              <a:off x="2916" y="1686"/>
              <a:ext cx="1620" cy="654"/>
            </a:xfrm>
            <a:prstGeom prst="line">
              <a:avLst/>
            </a:prstGeom>
            <a:noFill/>
            <a:ln w="28575">
              <a:solidFill>
                <a:srgbClr val="0BFD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Line 10"/>
            <p:cNvSpPr>
              <a:spLocks noChangeShapeType="1"/>
            </p:cNvSpPr>
            <p:nvPr/>
          </p:nvSpPr>
          <p:spPr bwMode="auto">
            <a:xfrm>
              <a:off x="2880" y="1698"/>
              <a:ext cx="1542" cy="750"/>
            </a:xfrm>
            <a:prstGeom prst="line">
              <a:avLst/>
            </a:prstGeom>
            <a:noFill/>
            <a:ln w="28575">
              <a:solidFill>
                <a:srgbClr val="0BFD0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14775" y="3133725"/>
            <a:ext cx="4286250" cy="971550"/>
            <a:chOff x="2466" y="1974"/>
            <a:chExt cx="2700" cy="612"/>
          </a:xfrm>
        </p:grpSpPr>
        <p:sp>
          <p:nvSpPr>
            <p:cNvPr id="121868" name="Line 12"/>
            <p:cNvSpPr>
              <a:spLocks noChangeShapeType="1"/>
            </p:cNvSpPr>
            <p:nvPr/>
          </p:nvSpPr>
          <p:spPr bwMode="auto">
            <a:xfrm>
              <a:off x="2466" y="1992"/>
              <a:ext cx="2700" cy="594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>
              <a:off x="2508" y="1974"/>
              <a:ext cx="2256" cy="462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91000" y="3971925"/>
            <a:ext cx="3362325" cy="171450"/>
            <a:chOff x="2640" y="2502"/>
            <a:chExt cx="2118" cy="108"/>
          </a:xfrm>
        </p:grpSpPr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 flipV="1">
              <a:off x="2640" y="2502"/>
              <a:ext cx="1110" cy="9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>
              <a:off x="2652" y="2610"/>
              <a:ext cx="210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73" name="Line 17"/>
          <p:cNvSpPr>
            <a:spLocks noChangeShapeType="1"/>
          </p:cNvSpPr>
          <p:nvPr/>
        </p:nvSpPr>
        <p:spPr bwMode="auto">
          <a:xfrm flipV="1">
            <a:off x="4405313" y="4310063"/>
            <a:ext cx="3794125" cy="269875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V="1">
            <a:off x="3452813" y="3841750"/>
            <a:ext cx="4135437" cy="1277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V="1">
            <a:off x="3659188" y="4008438"/>
            <a:ext cx="4532312" cy="16430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V="1">
            <a:off x="3079750" y="4508500"/>
            <a:ext cx="4762500" cy="166687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  <p:bldP spid="121873" grpId="0" animBg="1"/>
      <p:bldP spid="121874" grpId="0" animBg="1"/>
      <p:bldP spid="121875" grpId="0" animBg="1"/>
      <p:bldP spid="121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Epact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Minimum efficiencies</a:t>
            </a:r>
          </a:p>
          <a:p>
            <a:r>
              <a:rPr lang="en-US"/>
              <a:t>1-200 horsepower</a:t>
            </a:r>
          </a:p>
          <a:p>
            <a:r>
              <a:rPr lang="en-US"/>
              <a:t>Rigid base, single speed</a:t>
            </a:r>
          </a:p>
          <a:p>
            <a:r>
              <a:rPr lang="en-US"/>
              <a:t>2, 4, and 6 pole 60Hz motors</a:t>
            </a:r>
          </a:p>
          <a:p>
            <a:r>
              <a:rPr lang="en-US"/>
              <a:t>T and TS shafts </a:t>
            </a:r>
          </a:p>
          <a:p>
            <a:r>
              <a:rPr lang="en-US"/>
              <a:t>Explosion proof -1999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Types of Motors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TEFC</a:t>
            </a:r>
          </a:p>
          <a:p>
            <a:r>
              <a:rPr lang="en-US"/>
              <a:t>ODP</a:t>
            </a:r>
          </a:p>
          <a:p>
            <a:r>
              <a:rPr lang="en-US"/>
              <a:t>EXP</a:t>
            </a:r>
          </a:p>
          <a:p>
            <a:r>
              <a:rPr lang="en-US"/>
              <a:t>VHS &amp; VSS</a:t>
            </a:r>
          </a:p>
          <a:p>
            <a:r>
              <a:rPr lang="en-US"/>
              <a:t>Inverter Duty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TEFC</a:t>
            </a:r>
          </a:p>
        </p:txBody>
      </p:sp>
      <p:pic>
        <p:nvPicPr>
          <p:cNvPr id="124931" name="Picture 3" descr="9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263" y="1893888"/>
            <a:ext cx="4562475" cy="3933825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Drip Proof</a:t>
            </a:r>
          </a:p>
        </p:txBody>
      </p:sp>
      <p:pic>
        <p:nvPicPr>
          <p:cNvPr id="125955" name="Picture 3" descr="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738" y="1941513"/>
            <a:ext cx="5184775" cy="4067175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Explosion Proof</a:t>
            </a:r>
          </a:p>
        </p:txBody>
      </p:sp>
      <p:pic>
        <p:nvPicPr>
          <p:cNvPr id="126979" name="Picture 3" descr="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413" y="2189163"/>
            <a:ext cx="4219575" cy="3495675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Hollow Shaft</a:t>
            </a:r>
          </a:p>
        </p:txBody>
      </p:sp>
      <p:pic>
        <p:nvPicPr>
          <p:cNvPr id="128003" name="Picture 3" descr="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100" y="1847850"/>
            <a:ext cx="3886200" cy="4381500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Inverter Duty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Variable Torque</a:t>
            </a:r>
          </a:p>
          <a:p>
            <a:r>
              <a:rPr lang="en-US"/>
              <a:t>Spike resistant insulation</a:t>
            </a:r>
          </a:p>
          <a:p>
            <a:r>
              <a:rPr lang="en-US"/>
              <a:t>Thermostats</a:t>
            </a:r>
          </a:p>
          <a:p>
            <a:r>
              <a:rPr lang="en-US"/>
              <a:t>Class F insulation</a:t>
            </a:r>
          </a:p>
          <a:p>
            <a:r>
              <a:rPr lang="en-US"/>
              <a:t>Cable length</a:t>
            </a:r>
          </a:p>
          <a:p>
            <a:endParaRPr lang="en-US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Shafts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T- Long</a:t>
            </a:r>
          </a:p>
          <a:p>
            <a:r>
              <a:rPr lang="en-US"/>
              <a:t>TS - Short</a:t>
            </a:r>
          </a:p>
          <a:p>
            <a:r>
              <a:rPr lang="en-US"/>
              <a:t>JM - Mechanical</a:t>
            </a:r>
          </a:p>
          <a:p>
            <a:r>
              <a:rPr lang="en-US"/>
              <a:t>JP - Packing</a:t>
            </a:r>
          </a:p>
          <a:p>
            <a:r>
              <a:rPr lang="en-US"/>
              <a:t>Z - Modified shaft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6192838" y="0"/>
          <a:ext cx="2335212" cy="2397125"/>
        </p:xfrm>
        <a:graphic>
          <a:graphicData uri="http://schemas.openxmlformats.org/presentationml/2006/ole">
            <p:oleObj spid="_x0000_s1026" name="Clip" r:id="rId3" imgW="719280" imgH="738360" progId="">
              <p:embed/>
            </p:oleObj>
          </a:graphicData>
        </a:graphic>
      </p:graphicFrame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Motor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19175" y="2784475"/>
            <a:ext cx="7470775" cy="16129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/>
              <a:t>A device that takes electrical energy and converts it into mechanical energy to turn a shaft  </a:t>
            </a:r>
          </a:p>
        </p:txBody>
      </p:sp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JM &amp; JP Shafts</a:t>
            </a:r>
          </a:p>
        </p:txBody>
      </p:sp>
      <p:pic>
        <p:nvPicPr>
          <p:cNvPr id="131075" name="Picture 3" descr="83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4019550" cy="3333750"/>
          </a:xfrm>
          <a:prstGeom prst="rect">
            <a:avLst/>
          </a:prstGeom>
          <a:noFill/>
        </p:spPr>
      </p:pic>
      <p:pic>
        <p:nvPicPr>
          <p:cNvPr id="131076" name="Picture 4" descr="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4476750" cy="3219450"/>
          </a:xfrm>
          <a:prstGeom prst="rect">
            <a:avLst/>
          </a:prstGeom>
          <a:noFill/>
        </p:spPr>
      </p:pic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4076700" y="4267200"/>
            <a:ext cx="0" cy="1524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8128000" y="2413000"/>
            <a:ext cx="0" cy="1524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3832225" y="334168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JM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7832725" y="477678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JP</a:t>
            </a:r>
          </a:p>
        </p:txBody>
      </p:sp>
      <p:pic>
        <p:nvPicPr>
          <p:cNvPr id="9" name="Picture 8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0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914400"/>
          </a:xfrm>
        </p:spPr>
        <p:txBody>
          <a:bodyPr/>
          <a:lstStyle/>
          <a:p>
            <a:r>
              <a:rPr lang="en-US"/>
              <a:t>NEMA Service Factors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1905000" y="1371600"/>
          <a:ext cx="5410200" cy="5326063"/>
        </p:xfrm>
        <a:graphic>
          <a:graphicData uri="http://schemas.openxmlformats.org/presentationml/2006/ole">
            <p:oleObj spid="_x0000_s2050" name="Document" r:id="rId3" imgW="5105520" imgH="5031000" progId="Word.Document.8">
              <p:embed/>
            </p:oleObj>
          </a:graphicData>
        </a:graphic>
      </p:graphicFrame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Insulation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814388" y="2009775"/>
            <a:ext cx="82280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r>
              <a:rPr lang="en-US" sz="2400" b="1" u="sng"/>
              <a:t>Insulation Class</a:t>
            </a:r>
            <a:r>
              <a:rPr lang="en-US" sz="2400" b="1"/>
              <a:t>	</a:t>
            </a:r>
            <a:r>
              <a:rPr lang="en-US" sz="2400" b="1" u="sng"/>
              <a:t>A	B	F	H</a:t>
            </a:r>
            <a:endParaRPr lang="en-US" sz="2000" b="1" u="sng"/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r>
              <a:rPr lang="en-US" sz="2000"/>
              <a:t>	</a:t>
            </a:r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r>
              <a:rPr lang="en-US" sz="2000" b="1"/>
              <a:t>Ambient temperature	40	40	40	40</a:t>
            </a:r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endParaRPr lang="en-US" sz="2000" b="1"/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r>
              <a:rPr lang="en-US" sz="2000" b="1"/>
              <a:t>Temperature rise by resistance	60	80	105	125</a:t>
            </a:r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endParaRPr lang="en-US" sz="2000" b="1"/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r>
              <a:rPr lang="en-US" sz="2000" b="1"/>
              <a:t>Hot-spot allowance 	 5	10	10	15</a:t>
            </a:r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endParaRPr lang="en-US" sz="2000" b="1"/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r>
              <a:rPr lang="en-US" sz="2000" b="1"/>
              <a:t>Hot-spot temperature	105	130	155	180</a:t>
            </a:r>
            <a:r>
              <a:rPr lang="en-US" sz="2400" b="1">
                <a:latin typeface="Times New Roman" charset="0"/>
              </a:rPr>
              <a:t>	</a:t>
            </a:r>
            <a:endParaRPr lang="en-US" sz="2400">
              <a:latin typeface="Times New Roman" charset="0"/>
            </a:endParaRPr>
          </a:p>
          <a:p>
            <a:pPr defTabSz="893763">
              <a:tabLst>
                <a:tab pos="4749800" algn="r"/>
                <a:tab pos="5662613" algn="r"/>
                <a:tab pos="6457950" algn="r"/>
                <a:tab pos="7319963" algn="r"/>
              </a:tabLst>
            </a:pPr>
            <a:endParaRPr lang="en-US" sz="2400">
              <a:latin typeface="Times New Roman" charset="0"/>
            </a:endParaRP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Motor Options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Ambient temperature</a:t>
            </a:r>
          </a:p>
          <a:p>
            <a:r>
              <a:rPr lang="en-US"/>
              <a:t>Space heaters</a:t>
            </a:r>
          </a:p>
          <a:p>
            <a:r>
              <a:rPr lang="en-US"/>
              <a:t>Thermostats</a:t>
            </a:r>
          </a:p>
          <a:p>
            <a:r>
              <a:rPr lang="en-US"/>
              <a:t>Thermistors </a:t>
            </a:r>
          </a:p>
          <a:p>
            <a:r>
              <a:rPr lang="en-US"/>
              <a:t>RTDS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Options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PWS - Part Winding Start</a:t>
            </a:r>
          </a:p>
          <a:p>
            <a:r>
              <a:rPr lang="en-US"/>
              <a:t>Wye-Delta</a:t>
            </a:r>
          </a:p>
          <a:p>
            <a:r>
              <a:rPr lang="en-US"/>
              <a:t>Altitude</a:t>
            </a:r>
          </a:p>
          <a:p>
            <a:r>
              <a:rPr lang="en-US"/>
              <a:t>Power factor</a:t>
            </a:r>
          </a:p>
          <a:p>
            <a:r>
              <a:rPr lang="en-US"/>
              <a:t>Tropicalization</a:t>
            </a:r>
          </a:p>
          <a:p>
            <a:r>
              <a:rPr lang="en-US"/>
              <a:t>Encapsulation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Thermostats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168525"/>
            <a:ext cx="6935788" cy="1471613"/>
          </a:xfrm>
        </p:spPr>
        <p:txBody>
          <a:bodyPr/>
          <a:lstStyle/>
          <a:p>
            <a:r>
              <a:rPr lang="en-US"/>
              <a:t>Bi-metal tstats</a:t>
            </a:r>
          </a:p>
        </p:txBody>
      </p:sp>
      <p:pic>
        <p:nvPicPr>
          <p:cNvPr id="136196" name="Picture 4" descr="Ts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3111500"/>
            <a:ext cx="7388225" cy="1117600"/>
          </a:xfrm>
          <a:prstGeom prst="rect">
            <a:avLst/>
          </a:prstGeom>
          <a:noFill/>
        </p:spPr>
      </p:pic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RTDS</a:t>
            </a:r>
          </a:p>
        </p:txBody>
      </p:sp>
      <p:pic>
        <p:nvPicPr>
          <p:cNvPr id="137219" name="Picture 3" descr="windr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985963"/>
            <a:ext cx="4533900" cy="2886075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Thermistors</a:t>
            </a:r>
          </a:p>
        </p:txBody>
      </p:sp>
      <p:pic>
        <p:nvPicPr>
          <p:cNvPr id="138243" name="Picture 3" descr="Therm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1955800"/>
            <a:ext cx="2887663" cy="4114800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Winding Start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" y="1806575"/>
            <a:ext cx="7670800" cy="4171950"/>
          </a:xfrm>
        </p:spPr>
        <p:txBody>
          <a:bodyPr/>
          <a:lstStyle/>
          <a:p>
            <a:r>
              <a:rPr lang="en-US"/>
              <a:t>Two parallel windings</a:t>
            </a:r>
          </a:p>
          <a:p>
            <a:r>
              <a:rPr lang="en-US"/>
              <a:t>Half of the windings energized first</a:t>
            </a:r>
          </a:p>
          <a:p>
            <a:r>
              <a:rPr lang="en-US"/>
              <a:t>Second half energized after several seconds</a:t>
            </a:r>
          </a:p>
          <a:p>
            <a:r>
              <a:rPr lang="en-US"/>
              <a:t>Six or nine leads </a:t>
            </a:r>
          </a:p>
          <a:p>
            <a:r>
              <a:rPr lang="en-US"/>
              <a:t>Special starter</a:t>
            </a:r>
          </a:p>
          <a:p>
            <a:r>
              <a:rPr lang="en-US"/>
              <a:t>Starting current 65% &amp; torque 45%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Wye Start Delta Run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 leads</a:t>
            </a:r>
          </a:p>
          <a:p>
            <a:r>
              <a:rPr lang="en-US"/>
              <a:t>Special starter</a:t>
            </a:r>
          </a:p>
          <a:p>
            <a:r>
              <a:rPr lang="en-US"/>
              <a:t>Starting current and torque approximately 33%</a:t>
            </a:r>
          </a:p>
          <a:p>
            <a:r>
              <a:rPr lang="en-US"/>
              <a:t>Can be wired for ACL 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Electromagnetism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819275"/>
            <a:ext cx="7823200" cy="4210050"/>
          </a:xfrm>
        </p:spPr>
        <p:txBody>
          <a:bodyPr/>
          <a:lstStyle/>
          <a:p>
            <a:r>
              <a:rPr lang="en-US"/>
              <a:t>Electric motors - the relationship between magnetic fields &amp; electricity</a:t>
            </a:r>
          </a:p>
          <a:p>
            <a:r>
              <a:rPr lang="en-US"/>
              <a:t>Electromagnet -  coil of wire carrying electric current    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Altitude Considerations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current motor and operate without service factor</a:t>
            </a:r>
          </a:p>
          <a:p>
            <a:r>
              <a:rPr lang="en-US"/>
              <a:t>Use next larger horsepower rating</a:t>
            </a:r>
          </a:p>
          <a:p>
            <a:r>
              <a:rPr lang="en-US"/>
              <a:t>Design special motor 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Factor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ratio of true power used in an electric circuit to the power which is being drawn from the source</a:t>
            </a:r>
          </a:p>
          <a:p>
            <a:r>
              <a:rPr lang="en-US"/>
              <a:t>Related to efficiency</a:t>
            </a:r>
          </a:p>
          <a:p>
            <a:r>
              <a:rPr lang="en-US"/>
              <a:t>Can be corrected to 90%  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Tropicalization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Humid or wet conditions</a:t>
            </a:r>
          </a:p>
          <a:p>
            <a:r>
              <a:rPr lang="en-US"/>
              <a:t>Winding and stator treated </a:t>
            </a:r>
          </a:p>
          <a:p>
            <a:endParaRPr lang="en-US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 to tropicalization</a:t>
            </a:r>
          </a:p>
          <a:p>
            <a:r>
              <a:rPr lang="en-US"/>
              <a:t>Vacuum impregnation </a:t>
            </a:r>
          </a:p>
          <a:p>
            <a:r>
              <a:rPr lang="en-US"/>
              <a:t>Epoxy coated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Bearings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Sleeve Bearings</a:t>
            </a:r>
          </a:p>
          <a:p>
            <a:r>
              <a:rPr lang="en-US"/>
              <a:t>Ball Bearings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~AUT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"/>
            <a:ext cx="7620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~AUT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152400"/>
            <a:ext cx="56118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Seals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Compression Packing Ring Type Seals</a:t>
            </a:r>
          </a:p>
          <a:p>
            <a:r>
              <a:rPr lang="en-US"/>
              <a:t>Mechanical Seals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Makeup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Rotor</a:t>
            </a:r>
          </a:p>
          <a:p>
            <a:r>
              <a:rPr lang="en-US"/>
              <a:t>Stator</a:t>
            </a:r>
          </a:p>
          <a:p>
            <a:r>
              <a:rPr lang="en-US"/>
              <a:t>Frame</a:t>
            </a:r>
          </a:p>
          <a:p>
            <a:r>
              <a:rPr lang="en-US"/>
              <a:t>Shaft</a:t>
            </a:r>
          </a:p>
          <a:p>
            <a:r>
              <a:rPr lang="en-US"/>
              <a:t>Bearings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14692" name="Picture 4" descr="cut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2032000"/>
            <a:ext cx="5257800" cy="3932238"/>
          </a:xfrm>
          <a:prstGeom prst="rect">
            <a:avLst/>
          </a:prstGeom>
          <a:noFill/>
        </p:spPr>
      </p:pic>
      <p:sp>
        <p:nvSpPr>
          <p:cNvPr id="114693" name="Line 5"/>
          <p:cNvSpPr>
            <a:spLocks noChangeShapeType="1"/>
          </p:cNvSpPr>
          <p:nvPr/>
        </p:nvSpPr>
        <p:spPr bwMode="auto">
          <a:xfrm rot="1508432">
            <a:off x="4187825" y="2625725"/>
            <a:ext cx="1501775" cy="554038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rot="-9953081">
            <a:off x="8015288" y="4460875"/>
            <a:ext cx="347662" cy="1841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rot="3829299" flipV="1">
            <a:off x="5356225" y="2398713"/>
            <a:ext cx="533400" cy="1524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rot="7891411">
            <a:off x="6193632" y="2877343"/>
            <a:ext cx="1143000" cy="5556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 rot="10532911">
            <a:off x="7058025" y="3905250"/>
            <a:ext cx="1244600" cy="90488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5" grpId="0" animBg="1"/>
      <p:bldP spid="114696" grpId="0" animBg="1"/>
      <p:bldP spid="1146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Compression Packing Ring Type Seals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Compression packing is made of twisted, braided, woven, or wrapped material formed into square or round cross sections</a:t>
            </a:r>
          </a:p>
          <a:p>
            <a:r>
              <a:rPr lang="en-US"/>
              <a:t>The packing is held in place and compressed by the stuffing box gland</a:t>
            </a:r>
          </a:p>
          <a:p>
            <a:r>
              <a:rPr lang="en-US"/>
              <a:t>A continuous flow of cooling and lubricating liquid </a:t>
            </a:r>
            <a:r>
              <a:rPr lang="en-US" u="sng"/>
              <a:t>must</a:t>
            </a:r>
            <a:r>
              <a:rPr lang="en-US"/>
              <a:t> be maintained through the stuffing box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~AUT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9550"/>
            <a:ext cx="88392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~AUT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1950"/>
            <a:ext cx="88392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~AUT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5275"/>
            <a:ext cx="86868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~AUT0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50963"/>
            <a:ext cx="8686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~AUT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49450"/>
            <a:ext cx="8839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Seals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water service pumps use carbon material or a combination of carbon and ceramic materials for the seal faces</a:t>
            </a:r>
          </a:p>
          <a:p>
            <a:r>
              <a:rPr lang="en-US"/>
              <a:t>When the seals wear out and show excessive leakage, they are replaced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~AUT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0038"/>
            <a:ext cx="86868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72200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~AUT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0025"/>
            <a:ext cx="701040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~AUT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2413"/>
            <a:ext cx="8839200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Rotor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Consists of:</a:t>
            </a:r>
          </a:p>
          <a:p>
            <a:pPr lvl="1"/>
            <a:r>
              <a:rPr lang="en-US"/>
              <a:t>Shaft</a:t>
            </a:r>
          </a:p>
          <a:p>
            <a:pPr lvl="1"/>
            <a:r>
              <a:rPr lang="en-US"/>
              <a:t>Rotor core (steel laminations) </a:t>
            </a:r>
          </a:p>
          <a:p>
            <a:pPr lvl="1"/>
            <a:r>
              <a:rPr lang="en-US"/>
              <a:t>A squirrel  cage made of aluminum which holds the laminations together  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15362" name="Picture 2" descr="~AUT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8750"/>
            <a:ext cx="73152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5791200"/>
            <a:ext cx="853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https://www.youtube.com/watch?v=m24uWL6f8K4&amp;list=PLCC52AFC5EED3A08C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SEAL OPTIONS</a:t>
            </a: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6629400" cy="4953000"/>
          </a:xfrm>
        </p:spPr>
        <p:txBody>
          <a:bodyPr/>
          <a:lstStyle/>
          <a:p>
            <a:pPr>
              <a:buClr>
                <a:srgbClr val="FF0000"/>
              </a:buClr>
              <a:buFont typeface="Monotype Sorts" pitchFamily="2" charset="2"/>
              <a:buChar char="4"/>
            </a:pPr>
            <a:r>
              <a:rPr lang="en-US"/>
              <a:t> </a:t>
            </a:r>
            <a:r>
              <a:rPr lang="en-US" b="1"/>
              <a:t>Standard Mechanical Seal</a:t>
            </a:r>
          </a:p>
          <a:p>
            <a:pPr lvl="1">
              <a:buClr>
                <a:srgbClr val="FF0000"/>
              </a:buClr>
              <a:buFont typeface="Monotype Sorts" pitchFamily="2" charset="2"/>
              <a:buChar char="V"/>
            </a:pPr>
            <a:r>
              <a:rPr lang="en-US" sz="2900" b="1"/>
              <a:t> </a:t>
            </a:r>
            <a:r>
              <a:rPr lang="en-US" b="1"/>
              <a:t>Carbon ceramic, internally flushed</a:t>
            </a:r>
          </a:p>
          <a:p>
            <a:pPr lvl="1">
              <a:buClr>
                <a:srgbClr val="FF0000"/>
              </a:buClr>
              <a:buFont typeface="Monotype Sorts" pitchFamily="2" charset="2"/>
              <a:buChar char="V"/>
            </a:pPr>
            <a:r>
              <a:rPr lang="en-US" b="1"/>
              <a:t> 175 psi w.p., 225’F w.t.</a:t>
            </a:r>
            <a:endParaRPr lang="en-US" sz="2900" b="1"/>
          </a:p>
          <a:p>
            <a:pPr>
              <a:buClr>
                <a:srgbClr val="FF0000"/>
              </a:buClr>
              <a:buFont typeface="Monotype Sorts" pitchFamily="2" charset="2"/>
              <a:buChar char="4"/>
            </a:pPr>
            <a:r>
              <a:rPr lang="en-US" b="1"/>
              <a:t> - S type mechanical seal</a:t>
            </a:r>
          </a:p>
          <a:p>
            <a:pPr lvl="1">
              <a:buClr>
                <a:srgbClr val="FF0000"/>
              </a:buClr>
              <a:buFont typeface="Monotype Sorts" pitchFamily="2" charset="2"/>
              <a:buChar char="V"/>
            </a:pPr>
            <a:r>
              <a:rPr lang="en-US" b="1"/>
              <a:t>externally flushed in stuffing box</a:t>
            </a:r>
          </a:p>
          <a:p>
            <a:pPr lvl="1">
              <a:buClr>
                <a:srgbClr val="FF0000"/>
              </a:buClr>
              <a:buFont typeface="Monotype Sorts" pitchFamily="2" charset="2"/>
              <a:buChar char="V"/>
            </a:pPr>
            <a:r>
              <a:rPr lang="en-US" b="1"/>
              <a:t>250 psi w.p., 250’F w.t.</a:t>
            </a:r>
            <a:endParaRPr lang="en-US" sz="2900" b="1"/>
          </a:p>
          <a:p>
            <a:pPr>
              <a:buClr>
                <a:srgbClr val="FF0000"/>
              </a:buClr>
              <a:buFont typeface="Monotype Sorts" pitchFamily="2" charset="2"/>
              <a:buChar char="4"/>
            </a:pPr>
            <a:r>
              <a:rPr lang="en-US" b="1"/>
              <a:t> -PF type seal</a:t>
            </a:r>
          </a:p>
          <a:p>
            <a:pPr lvl="1">
              <a:buClr>
                <a:srgbClr val="FF0000"/>
              </a:buClr>
              <a:buFont typeface="Monotype Sorts" pitchFamily="2" charset="2"/>
              <a:buChar char="V"/>
            </a:pPr>
            <a:r>
              <a:rPr lang="en-US" b="1"/>
              <a:t>externally flushed packing</a:t>
            </a:r>
          </a:p>
          <a:p>
            <a:pPr lvl="1">
              <a:buClr>
                <a:srgbClr val="FF0000"/>
              </a:buClr>
              <a:buFont typeface="Monotype Sorts" pitchFamily="2" charset="2"/>
              <a:buChar char="V"/>
            </a:pPr>
            <a:r>
              <a:rPr lang="en-US" b="1"/>
              <a:t>175psi w.p., 250’F w.t.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~AUT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52400"/>
            <a:ext cx="62817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~AUT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8950"/>
            <a:ext cx="86106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 to tropicalization</a:t>
            </a:r>
          </a:p>
          <a:p>
            <a:r>
              <a:rPr lang="en-US"/>
              <a:t>Vacuum impregnation </a:t>
            </a:r>
          </a:p>
          <a:p>
            <a:r>
              <a:rPr lang="en-US"/>
              <a:t>Epoxy coated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SEAL ACCESSORIES</a:t>
            </a: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895600"/>
            <a:ext cx="7010400" cy="2057400"/>
          </a:xfrm>
        </p:spPr>
        <p:txBody>
          <a:bodyPr/>
          <a:lstStyle/>
          <a:p>
            <a:pPr>
              <a:buClr>
                <a:srgbClr val="FF0000"/>
              </a:buClr>
              <a:buFont typeface="Monotype Sorts" pitchFamily="2" charset="2"/>
              <a:buChar char="4"/>
            </a:pPr>
            <a:r>
              <a:rPr lang="en-US"/>
              <a:t> </a:t>
            </a:r>
            <a:r>
              <a:rPr lang="en-US" b="1"/>
              <a:t>Heat exchanger cooling kit</a:t>
            </a:r>
          </a:p>
          <a:p>
            <a:pPr>
              <a:buClr>
                <a:srgbClr val="FF0000"/>
              </a:buClr>
              <a:buFont typeface="Monotype Sorts" pitchFamily="2" charset="2"/>
              <a:buChar char="4"/>
            </a:pPr>
            <a:r>
              <a:rPr lang="en-US" b="1"/>
              <a:t> Cuno filter kit</a:t>
            </a:r>
          </a:p>
          <a:p>
            <a:pPr>
              <a:buClr>
                <a:srgbClr val="FF0000"/>
              </a:buClr>
              <a:buFont typeface="Monotype Sorts" pitchFamily="2" charset="2"/>
              <a:buChar char="4"/>
            </a:pPr>
            <a:r>
              <a:rPr lang="en-US" b="1"/>
              <a:t> Sight flow indicator</a:t>
            </a:r>
            <a:endParaRPr lang="en-US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~AUT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7825"/>
            <a:ext cx="86868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~AUT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5263"/>
            <a:ext cx="77724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Couplers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Clamp &amp; Sleeve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Chain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Metallic Disk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Gear Type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Metallic Grid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Spring Type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Jaw Type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Drop Out Sleeve Type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Doughnut Couplings</a:t>
            </a:r>
          </a:p>
          <a:p>
            <a:pPr>
              <a:lnSpc>
                <a:spcPct val="90000"/>
              </a:lnSpc>
            </a:pPr>
            <a:r>
              <a:rPr lang="en-US" sz="2400"/>
              <a:t>Tire Couplings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Stator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Magnetic structure of the motor which contains the windings  </a:t>
            </a:r>
          </a:p>
          <a:p>
            <a:r>
              <a:rPr lang="en-US"/>
              <a:t>The rotor fits through the stator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Clamp &amp; Sleeve Couplings</a:t>
            </a:r>
          </a:p>
        </p:txBody>
      </p:sp>
      <p:pic>
        <p:nvPicPr>
          <p:cNvPr id="184323" name="Picture 3" descr="cplgm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749675" cy="2149475"/>
          </a:xfrm>
          <a:prstGeom prst="rect">
            <a:avLst/>
          </a:prstGeom>
          <a:noFill/>
        </p:spPr>
      </p:pic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184324" name="Picture 4" descr="cplgsl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4316413" cy="22701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Couplings</a:t>
            </a:r>
          </a:p>
        </p:txBody>
      </p:sp>
      <p:pic>
        <p:nvPicPr>
          <p:cNvPr id="185347" name="Picture 3" descr="cplgchain"/>
          <p:cNvPicPr>
            <a:picLocks noChangeAspect="1" noChangeArrowheads="1"/>
          </p:cNvPicPr>
          <p:nvPr/>
        </p:nvPicPr>
        <p:blipFill>
          <a:blip r:embed="rId2" cstate="print"/>
          <a:srcRect b="42317"/>
          <a:stretch>
            <a:fillRect/>
          </a:stretch>
        </p:blipFill>
        <p:spPr bwMode="auto">
          <a:xfrm>
            <a:off x="5222875" y="1143000"/>
            <a:ext cx="3921125" cy="5181600"/>
          </a:xfrm>
          <a:prstGeom prst="rect">
            <a:avLst/>
          </a:prstGeom>
          <a:noFill/>
        </p:spPr>
      </p:pic>
      <p:pic>
        <p:nvPicPr>
          <p:cNvPr id="185348" name="Picture 4" descr="cplgchain"/>
          <p:cNvPicPr>
            <a:picLocks noChangeAspect="1" noChangeArrowheads="1"/>
          </p:cNvPicPr>
          <p:nvPr/>
        </p:nvPicPr>
        <p:blipFill>
          <a:blip r:embed="rId2" cstate="print"/>
          <a:srcRect t="60454"/>
          <a:stretch>
            <a:fillRect/>
          </a:stretch>
        </p:blipFill>
        <p:spPr bwMode="auto">
          <a:xfrm>
            <a:off x="0" y="1143000"/>
            <a:ext cx="5257800" cy="4764088"/>
          </a:xfrm>
          <a:prstGeom prst="rect">
            <a:avLst/>
          </a:prstGeom>
          <a:noFill/>
        </p:spPr>
      </p:pic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Disk Coupling</a:t>
            </a:r>
          </a:p>
        </p:txBody>
      </p:sp>
      <p:pic>
        <p:nvPicPr>
          <p:cNvPr id="186371" name="Picture 3" descr="cplgdisk"/>
          <p:cNvPicPr>
            <a:picLocks noChangeAspect="1" noChangeArrowheads="1"/>
          </p:cNvPicPr>
          <p:nvPr/>
        </p:nvPicPr>
        <p:blipFill>
          <a:blip r:embed="rId2" cstate="print"/>
          <a:srcRect t="55154"/>
          <a:stretch>
            <a:fillRect/>
          </a:stretch>
        </p:blipFill>
        <p:spPr bwMode="auto">
          <a:xfrm>
            <a:off x="4114800" y="2819400"/>
            <a:ext cx="5029200" cy="3422650"/>
          </a:xfrm>
          <a:prstGeom prst="rect">
            <a:avLst/>
          </a:prstGeom>
          <a:noFill/>
        </p:spPr>
      </p:pic>
      <p:pic>
        <p:nvPicPr>
          <p:cNvPr id="186372" name="Picture 4" descr="cplgdisk"/>
          <p:cNvPicPr>
            <a:picLocks noChangeAspect="1" noChangeArrowheads="1"/>
          </p:cNvPicPr>
          <p:nvPr/>
        </p:nvPicPr>
        <p:blipFill>
          <a:blip r:embed="rId3" cstate="print"/>
          <a:srcRect b="43335"/>
          <a:stretch>
            <a:fillRect/>
          </a:stretch>
        </p:blipFill>
        <p:spPr bwMode="auto">
          <a:xfrm>
            <a:off x="0" y="1600200"/>
            <a:ext cx="4114800" cy="3536950"/>
          </a:xfrm>
          <a:prstGeom prst="rect">
            <a:avLst/>
          </a:prstGeom>
          <a:noFill/>
        </p:spPr>
      </p:pic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 Type Couplings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187395" name="Picture 3" descr="cplgg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27138"/>
            <a:ext cx="5486400" cy="52498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Grid</a:t>
            </a:r>
          </a:p>
        </p:txBody>
      </p:sp>
      <p:pic>
        <p:nvPicPr>
          <p:cNvPr id="188419" name="Picture 3" descr="cplggrid"/>
          <p:cNvPicPr>
            <a:picLocks noChangeAspect="1" noChangeArrowheads="1"/>
          </p:cNvPicPr>
          <p:nvPr/>
        </p:nvPicPr>
        <p:blipFill>
          <a:blip r:embed="rId2" cstate="print"/>
          <a:srcRect t="57927"/>
          <a:stretch>
            <a:fillRect/>
          </a:stretch>
        </p:blipFill>
        <p:spPr bwMode="auto">
          <a:xfrm>
            <a:off x="4191000" y="2743200"/>
            <a:ext cx="4953000" cy="3400425"/>
          </a:xfrm>
          <a:prstGeom prst="rect">
            <a:avLst/>
          </a:prstGeom>
          <a:noFill/>
        </p:spPr>
      </p:pic>
      <p:pic>
        <p:nvPicPr>
          <p:cNvPr id="188420" name="Picture 4" descr="cplggrid"/>
          <p:cNvPicPr>
            <a:picLocks noChangeAspect="1" noChangeArrowheads="1"/>
          </p:cNvPicPr>
          <p:nvPr/>
        </p:nvPicPr>
        <p:blipFill>
          <a:blip r:embed="rId3" cstate="print"/>
          <a:srcRect b="44208"/>
          <a:stretch>
            <a:fillRect/>
          </a:stretch>
        </p:blipFill>
        <p:spPr bwMode="auto">
          <a:xfrm>
            <a:off x="0" y="1447800"/>
            <a:ext cx="4572000" cy="4162425"/>
          </a:xfrm>
          <a:prstGeom prst="rect">
            <a:avLst/>
          </a:prstGeom>
          <a:noFill/>
        </p:spPr>
      </p:pic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 Type Coupler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2" cstate="print"/>
          <a:srcRect b="10715"/>
          <a:stretch>
            <a:fillRect/>
          </a:stretch>
        </p:blipFill>
        <p:spPr bwMode="auto">
          <a:xfrm>
            <a:off x="3530600" y="2362200"/>
            <a:ext cx="2082800" cy="190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685800" y="4800600"/>
            <a:ext cx="1881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Coupler Half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096000" y="5181600"/>
            <a:ext cx="22209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Coupler Spring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6553200" y="2667000"/>
            <a:ext cx="2152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Equalizing Bar</a:t>
            </a:r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 flipH="1">
            <a:off x="5562600" y="29718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 flipH="1" flipV="1">
            <a:off x="5410200" y="3886200"/>
            <a:ext cx="762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V="1">
            <a:off x="2513013" y="3957638"/>
            <a:ext cx="1371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~AUT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1763"/>
            <a:ext cx="7391400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Jaw Type Couplers</a:t>
            </a:r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 bwMode="auto">
          <a:xfrm>
            <a:off x="3419475" y="2209800"/>
            <a:ext cx="230505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5486400" y="5410200"/>
            <a:ext cx="22717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Coupler Halves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1914525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Flexible Disc</a:t>
            </a: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3048000" y="2057400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 flipH="1" flipV="1">
            <a:off x="4343400" y="41910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 flipH="1" flipV="1">
            <a:off x="5334000" y="3886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0473" name="Picture 9" descr="cplgj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81138"/>
            <a:ext cx="3352800" cy="1816100"/>
          </a:xfrm>
          <a:prstGeom prst="rect">
            <a:avLst/>
          </a:prstGeom>
          <a:noFill/>
        </p:spPr>
      </p:pic>
      <p:pic>
        <p:nvPicPr>
          <p:cNvPr id="190474" name="Picture 10" descr="cplgja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22763"/>
            <a:ext cx="4495800" cy="2535237"/>
          </a:xfrm>
          <a:prstGeom prst="rect">
            <a:avLst/>
          </a:prstGeom>
          <a:noFill/>
        </p:spPr>
      </p:pic>
      <p:pic>
        <p:nvPicPr>
          <p:cNvPr id="11" name="Picture 10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~AUT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3675"/>
            <a:ext cx="72390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Drop Out Sleeve Type Couplers</a:t>
            </a:r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2" cstate="print"/>
          <a:srcRect b="19231"/>
          <a:stretch>
            <a:fillRect/>
          </a:stretch>
        </p:blipFill>
        <p:spPr bwMode="auto">
          <a:xfrm>
            <a:off x="304800" y="1828800"/>
            <a:ext cx="2298700" cy="2162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/>
          <a:srcRect b="13866"/>
          <a:stretch>
            <a:fillRect/>
          </a:stretch>
        </p:blipFill>
        <p:spPr bwMode="auto">
          <a:xfrm>
            <a:off x="381000" y="4495800"/>
            <a:ext cx="2286000" cy="1862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 bwMode="auto">
          <a:xfrm>
            <a:off x="4343400" y="1822450"/>
            <a:ext cx="2590800" cy="201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2895600" y="2133600"/>
            <a:ext cx="1117600" cy="8223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Sleeve</a:t>
            </a:r>
          </a:p>
          <a:p>
            <a:r>
              <a:rPr lang="en-US" sz="2400"/>
              <a:t>Type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819400" y="4648200"/>
            <a:ext cx="125095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 -Type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7086600" y="2057400"/>
            <a:ext cx="130175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Type “J”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7086600" y="4495800"/>
            <a:ext cx="1573213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“SC” Type</a:t>
            </a:r>
          </a:p>
        </p:txBody>
      </p:sp>
      <p:pic>
        <p:nvPicPr>
          <p:cNvPr id="11" name="Picture 10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6" cstate="print"/>
          <a:srcRect b="19231"/>
          <a:stretch>
            <a:fillRect/>
          </a:stretch>
        </p:blipFill>
        <p:spPr bwMode="auto">
          <a:xfrm>
            <a:off x="4572000" y="4419600"/>
            <a:ext cx="227965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Windings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Coil placement = 120 degrees apart</a:t>
            </a:r>
          </a:p>
          <a:p>
            <a:r>
              <a:rPr lang="en-US"/>
              <a:t>Connected to the power supply</a:t>
            </a:r>
          </a:p>
          <a:p>
            <a:r>
              <a:rPr lang="en-US"/>
              <a:t>Operate in pairs</a:t>
            </a:r>
          </a:p>
          <a:p>
            <a:endParaRPr lang="en-US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154626" name="Picture 2" descr="~AUT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3675"/>
            <a:ext cx="85344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~AUT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152400"/>
            <a:ext cx="632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Doughnut Couplings</a:t>
            </a:r>
          </a:p>
        </p:txBody>
      </p:sp>
      <p:pic>
        <p:nvPicPr>
          <p:cNvPr id="192515" name="Picture 3" descr="cplgdonu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017963" cy="4876800"/>
          </a:xfrm>
          <a:prstGeom prst="rect">
            <a:avLst/>
          </a:prstGeom>
          <a:noFill/>
        </p:spPr>
      </p:pic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192516" name="Picture 4" descr="cplgdon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55775"/>
            <a:ext cx="4876800" cy="47672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Tire Coupling</a:t>
            </a:r>
          </a:p>
        </p:txBody>
      </p:sp>
      <p:pic>
        <p:nvPicPr>
          <p:cNvPr id="193539" name="Picture 3" descr="cplgt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4659313" cy="5230813"/>
          </a:xfrm>
          <a:prstGeom prst="rect">
            <a:avLst/>
          </a:prstGeom>
          <a:noFill/>
        </p:spPr>
      </p:pic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Poles / RPM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81000" y="2032000"/>
            <a:ext cx="79581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	Synchronous 	= 	</a:t>
            </a:r>
            <a:r>
              <a:rPr lang="en-US" sz="3200" b="1" u="sng"/>
              <a:t>120 x Freq (Hz)</a:t>
            </a:r>
          </a:p>
          <a:p>
            <a:r>
              <a:rPr lang="en-US" sz="3200" b="1"/>
              <a:t> 		speed		Number of poles</a:t>
            </a:r>
          </a:p>
          <a:p>
            <a:endParaRPr lang="en-US" sz="3200" b="1"/>
          </a:p>
          <a:p>
            <a:pPr>
              <a:lnSpc>
                <a:spcPct val="105000"/>
              </a:lnSpc>
            </a:pPr>
            <a:r>
              <a:rPr lang="en-US" sz="3200" i="1" u="sng">
                <a:solidFill>
                  <a:srgbClr val="0066FF"/>
                </a:solidFill>
              </a:rPr>
              <a:t>	Example</a:t>
            </a:r>
            <a:r>
              <a:rPr lang="en-US" sz="3200" i="1">
                <a:solidFill>
                  <a:srgbClr val="0066FF"/>
                </a:solidFill>
              </a:rPr>
              <a:t>:</a:t>
            </a:r>
            <a:endParaRPr lang="en-US" sz="3200" i="1"/>
          </a:p>
          <a:p>
            <a:pPr>
              <a:lnSpc>
                <a:spcPct val="150000"/>
              </a:lnSpc>
            </a:pPr>
            <a:r>
              <a:rPr lang="en-US" sz="3200" b="1"/>
              <a:t> 		   1800 	=	</a:t>
            </a:r>
            <a:r>
              <a:rPr lang="en-US" sz="3200" b="1" u="sng"/>
              <a:t>120 x 60</a:t>
            </a:r>
          </a:p>
          <a:p>
            <a:r>
              <a:rPr lang="en-US" sz="3200" b="1" u="sng"/>
              <a:t>				</a:t>
            </a:r>
            <a:r>
              <a:rPr lang="en-US" sz="3200" b="1"/>
              <a:t>		4       	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Material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Aluminum</a:t>
            </a:r>
          </a:p>
          <a:p>
            <a:r>
              <a:rPr lang="en-US"/>
              <a:t>Rolled steel</a:t>
            </a:r>
          </a:p>
          <a:p>
            <a:r>
              <a:rPr lang="en-US"/>
              <a:t>Cast iron</a:t>
            </a:r>
          </a:p>
          <a:p>
            <a:r>
              <a:rPr lang="en-US"/>
              <a:t>Stainless steel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1922</TotalTime>
  <Words>627</Words>
  <Application>Microsoft Office PowerPoint</Application>
  <PresentationFormat>On-screen Show (4:3)</PresentationFormat>
  <Paragraphs>199</Paragraphs>
  <Slides>73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Concourse</vt:lpstr>
      <vt:lpstr>Clip</vt:lpstr>
      <vt:lpstr>Document</vt:lpstr>
      <vt:lpstr>Motors  Bearings  Seals Couplings</vt:lpstr>
      <vt:lpstr>Electric Motor</vt:lpstr>
      <vt:lpstr>Electromagnetism</vt:lpstr>
      <vt:lpstr>Motor Makeup</vt:lpstr>
      <vt:lpstr>Rotor</vt:lpstr>
      <vt:lpstr>Stator</vt:lpstr>
      <vt:lpstr>Windings</vt:lpstr>
      <vt:lpstr>Poles / RPM</vt:lpstr>
      <vt:lpstr>Frame Material</vt:lpstr>
      <vt:lpstr>Nameplate</vt:lpstr>
      <vt:lpstr>Nameplate Info</vt:lpstr>
      <vt:lpstr>Epact</vt:lpstr>
      <vt:lpstr> Types of Motors</vt:lpstr>
      <vt:lpstr>TEFC</vt:lpstr>
      <vt:lpstr>Drip Proof</vt:lpstr>
      <vt:lpstr>Explosion Proof</vt:lpstr>
      <vt:lpstr>Vertical Hollow Shaft</vt:lpstr>
      <vt:lpstr>Inverter Duty</vt:lpstr>
      <vt:lpstr>Shafts</vt:lpstr>
      <vt:lpstr>JM &amp; JP Shafts</vt:lpstr>
      <vt:lpstr>NEMA Service Factors</vt:lpstr>
      <vt:lpstr>Insulation</vt:lpstr>
      <vt:lpstr>Basic Motor Options</vt:lpstr>
      <vt:lpstr>Motor Options</vt:lpstr>
      <vt:lpstr>Thermostats</vt:lpstr>
      <vt:lpstr>RTDS</vt:lpstr>
      <vt:lpstr>Thermistors</vt:lpstr>
      <vt:lpstr>Part Winding Start</vt:lpstr>
      <vt:lpstr>Wye Start Delta Run</vt:lpstr>
      <vt:lpstr>Altitude Considerations</vt:lpstr>
      <vt:lpstr>Power Factor</vt:lpstr>
      <vt:lpstr>Tropicalization</vt:lpstr>
      <vt:lpstr>Encapsulation</vt:lpstr>
      <vt:lpstr>Slide 34</vt:lpstr>
      <vt:lpstr>Pump Bearings</vt:lpstr>
      <vt:lpstr>Slide 36</vt:lpstr>
      <vt:lpstr>Slide 37</vt:lpstr>
      <vt:lpstr>Slide 38</vt:lpstr>
      <vt:lpstr>Pump Seals</vt:lpstr>
      <vt:lpstr>Compression Packing Ring Type Seals</vt:lpstr>
      <vt:lpstr>Slide 41</vt:lpstr>
      <vt:lpstr>Slide 42</vt:lpstr>
      <vt:lpstr>Slide 43</vt:lpstr>
      <vt:lpstr>Slide 44</vt:lpstr>
      <vt:lpstr>Slide 45</vt:lpstr>
      <vt:lpstr>Mechanical Seals</vt:lpstr>
      <vt:lpstr>Slide 47</vt:lpstr>
      <vt:lpstr>Slide 48</vt:lpstr>
      <vt:lpstr>Slide 49</vt:lpstr>
      <vt:lpstr>Slide 50</vt:lpstr>
      <vt:lpstr>SEAL OPTIONS</vt:lpstr>
      <vt:lpstr>Slide 52</vt:lpstr>
      <vt:lpstr>Slide 53</vt:lpstr>
      <vt:lpstr>Encapsulation</vt:lpstr>
      <vt:lpstr>SEAL ACCESSORIES</vt:lpstr>
      <vt:lpstr>Slide 56</vt:lpstr>
      <vt:lpstr>Slide 57</vt:lpstr>
      <vt:lpstr>Slide 58</vt:lpstr>
      <vt:lpstr>Pump Couplers</vt:lpstr>
      <vt:lpstr>Clamp &amp; Sleeve Couplings</vt:lpstr>
      <vt:lpstr>Chain Couplings</vt:lpstr>
      <vt:lpstr>Metallic Disk Coupling</vt:lpstr>
      <vt:lpstr>Gear Type Couplings</vt:lpstr>
      <vt:lpstr>Metallic Grid</vt:lpstr>
      <vt:lpstr>Spring Type Coupler</vt:lpstr>
      <vt:lpstr>Slide 66</vt:lpstr>
      <vt:lpstr>Jaw Type Couplers</vt:lpstr>
      <vt:lpstr>Slide 68</vt:lpstr>
      <vt:lpstr>Drop Out Sleeve Type Couplers</vt:lpstr>
      <vt:lpstr>Slide 70</vt:lpstr>
      <vt:lpstr>Slide 71</vt:lpstr>
      <vt:lpstr>Doughnut Couplings</vt:lpstr>
      <vt:lpstr>Tire Coupling</vt:lpstr>
    </vt:vector>
  </TitlesOfParts>
  <Company>Gateway Country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Pumps</dc:title>
  <dc:creator>Valued Customer</dc:creator>
  <cp:lastModifiedBy>John Hopkins</cp:lastModifiedBy>
  <cp:revision>183</cp:revision>
  <dcterms:created xsi:type="dcterms:W3CDTF">2003-02-23T15:00:51Z</dcterms:created>
  <dcterms:modified xsi:type="dcterms:W3CDTF">2015-08-11T17:44:30Z</dcterms:modified>
</cp:coreProperties>
</file>