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4"/>
  </p:notesMasterIdLst>
  <p:handoutMasterIdLst>
    <p:handoutMasterId r:id="rId45"/>
  </p:handoutMasterIdLst>
  <p:sldIdLst>
    <p:sldId id="256" r:id="rId2"/>
    <p:sldId id="265" r:id="rId3"/>
    <p:sldId id="257" r:id="rId4"/>
    <p:sldId id="266" r:id="rId5"/>
    <p:sldId id="325" r:id="rId6"/>
    <p:sldId id="292" r:id="rId7"/>
    <p:sldId id="293" r:id="rId8"/>
    <p:sldId id="289" r:id="rId9"/>
    <p:sldId id="300" r:id="rId10"/>
    <p:sldId id="302" r:id="rId11"/>
    <p:sldId id="303" r:id="rId12"/>
    <p:sldId id="304" r:id="rId13"/>
    <p:sldId id="295" r:id="rId14"/>
    <p:sldId id="305" r:id="rId15"/>
    <p:sldId id="321" r:id="rId16"/>
    <p:sldId id="323" r:id="rId17"/>
    <p:sldId id="322" r:id="rId18"/>
    <p:sldId id="301" r:id="rId19"/>
    <p:sldId id="296" r:id="rId20"/>
    <p:sldId id="297" r:id="rId21"/>
    <p:sldId id="324" r:id="rId22"/>
    <p:sldId id="328" r:id="rId23"/>
    <p:sldId id="273" r:id="rId24"/>
    <p:sldId id="327" r:id="rId25"/>
    <p:sldId id="326" r:id="rId26"/>
    <p:sldId id="298" r:id="rId27"/>
    <p:sldId id="287" r:id="rId28"/>
    <p:sldId id="317" r:id="rId29"/>
    <p:sldId id="318" r:id="rId30"/>
    <p:sldId id="307" r:id="rId31"/>
    <p:sldId id="309" r:id="rId32"/>
    <p:sldId id="319" r:id="rId33"/>
    <p:sldId id="308" r:id="rId34"/>
    <p:sldId id="316" r:id="rId35"/>
    <p:sldId id="312" r:id="rId36"/>
    <p:sldId id="313" r:id="rId37"/>
    <p:sldId id="314" r:id="rId38"/>
    <p:sldId id="306" r:id="rId39"/>
    <p:sldId id="315" r:id="rId40"/>
    <p:sldId id="310" r:id="rId41"/>
    <p:sldId id="311" r:id="rId42"/>
    <p:sldId id="2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1" d="100"/>
          <a:sy n="51" d="100"/>
        </p:scale>
        <p:origin x="-103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2B9F37-B443-462D-B03E-B0D477BD7583}" type="datetimeFigureOut">
              <a:rPr lang="en-US" smtClean="0"/>
              <a:t>4/24/2017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573F0-EED6-4188-9384-692B63791983}" type="slidenum">
              <a:rPr lang="en-US" smtClean="0"/>
              <a:t>‹#›</a:t>
            </a:fld>
            <a:endParaRPr lang="en-US"/>
          </a:p>
        </p:txBody>
      </p:sp>
    </p:spTree>
    <p:extLst>
      <p:ext uri="{BB962C8B-B14F-4D97-AF65-F5344CB8AC3E}">
        <p14:creationId xmlns:p14="http://schemas.microsoft.com/office/powerpoint/2010/main" val="1466923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5D0FD-948A-468A-AA04-95634338C903}"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26E02-259D-4070-918D-5D8BA23D0313}" type="slidenum">
              <a:rPr lang="en-US" smtClean="0"/>
              <a:t>‹#›</a:t>
            </a:fld>
            <a:endParaRPr lang="en-US"/>
          </a:p>
        </p:txBody>
      </p:sp>
    </p:spTree>
    <p:extLst>
      <p:ext uri="{BB962C8B-B14F-4D97-AF65-F5344CB8AC3E}">
        <p14:creationId xmlns:p14="http://schemas.microsoft.com/office/powerpoint/2010/main" val="24720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26E02-259D-4070-918D-5D8BA23D0313}" type="slidenum">
              <a:rPr lang="en-US" smtClean="0"/>
              <a:t>1</a:t>
            </a:fld>
            <a:endParaRPr lang="en-US"/>
          </a:p>
        </p:txBody>
      </p:sp>
    </p:spTree>
    <p:extLst>
      <p:ext uri="{BB962C8B-B14F-4D97-AF65-F5344CB8AC3E}">
        <p14:creationId xmlns:p14="http://schemas.microsoft.com/office/powerpoint/2010/main" val="171814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143000" y="801688"/>
            <a:ext cx="4579938" cy="3433762"/>
          </a:xfrm>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43000" y="801688"/>
            <a:ext cx="4579938" cy="3433762"/>
          </a:xfrm>
          <a:ln/>
        </p:spPr>
      </p:sp>
      <p:sp>
        <p:nvSpPr>
          <p:cNvPr id="233475" name="Rectangle 3"/>
          <p:cNvSpPr>
            <a:spLocks noGrp="1" noChangeArrowheads="1"/>
          </p:cNvSpPr>
          <p:nvPr>
            <p:ph type="body" idx="1"/>
          </p:nvPr>
        </p:nvSpPr>
        <p:spPr/>
        <p:txBody>
          <a:bodyPr/>
          <a:lstStyle/>
          <a:p>
            <a:r>
              <a:rPr lang="en-US"/>
              <a:t>The topics we are about to discuss today are not positive attributes of VFD’s</a:t>
            </a:r>
          </a:p>
          <a:p>
            <a:r>
              <a:rPr lang="en-US"/>
              <a:t>We have to know about them and be aware they can be present in your installation and application</a:t>
            </a:r>
          </a:p>
          <a:p>
            <a:r>
              <a:rPr lang="en-US"/>
              <a:t>Accept that these issue can be present </a:t>
            </a:r>
          </a:p>
          <a:p>
            <a:r>
              <a:rPr lang="en-US"/>
              <a:t>Take a close look at your VFD application and access the risk then make a decision in regards to applying a best way to prevent any issues.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126E02-259D-4070-918D-5D8BA23D0313}" type="slidenum">
              <a:rPr lang="en-US" smtClean="0"/>
              <a:t>7</a:t>
            </a:fld>
            <a:endParaRPr lang="en-US"/>
          </a:p>
        </p:txBody>
      </p:sp>
    </p:spTree>
    <p:extLst>
      <p:ext uri="{BB962C8B-B14F-4D97-AF65-F5344CB8AC3E}">
        <p14:creationId xmlns:p14="http://schemas.microsoft.com/office/powerpoint/2010/main" val="304265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44D8F5-2999-471C-9C54-780974FCA42E}" type="slidenum">
              <a:rPr lang="en-US" smtClean="0"/>
              <a:pPr>
                <a:defRPr/>
              </a:pPr>
              <a:t>9</a:t>
            </a:fld>
            <a:endParaRPr lang="en-US"/>
          </a:p>
        </p:txBody>
      </p:sp>
    </p:spTree>
    <p:extLst>
      <p:ext uri="{BB962C8B-B14F-4D97-AF65-F5344CB8AC3E}">
        <p14:creationId xmlns:p14="http://schemas.microsoft.com/office/powerpoint/2010/main" val="2497439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26E02-259D-4070-918D-5D8BA23D0313}" type="slidenum">
              <a:rPr lang="en-US" smtClean="0"/>
              <a:t>12</a:t>
            </a:fld>
            <a:endParaRPr lang="en-US"/>
          </a:p>
        </p:txBody>
      </p:sp>
      <p:sp>
        <p:nvSpPr>
          <p:cNvPr id="5" name="TextBox 4"/>
          <p:cNvSpPr txBox="1"/>
          <p:nvPr/>
        </p:nvSpPr>
        <p:spPr>
          <a:xfrm>
            <a:off x="396947" y="5812789"/>
            <a:ext cx="3344185" cy="369332"/>
          </a:xfrm>
          <a:prstGeom prst="rect">
            <a:avLst/>
          </a:prstGeom>
          <a:noFill/>
        </p:spPr>
        <p:txBody>
          <a:bodyPr wrap="none" rtlCol="0">
            <a:spAutoFit/>
          </a:bodyPr>
          <a:lstStyle/>
          <a:p>
            <a:r>
              <a:rPr lang="en-US" dirty="0"/>
              <a:t>Z drive= 480v /3Squareroot * 65amps</a:t>
            </a:r>
          </a:p>
        </p:txBody>
      </p:sp>
      <p:sp>
        <p:nvSpPr>
          <p:cNvPr id="6" name="TextBox 5"/>
          <p:cNvSpPr txBox="1"/>
          <p:nvPr/>
        </p:nvSpPr>
        <p:spPr>
          <a:xfrm>
            <a:off x="368593" y="5424768"/>
            <a:ext cx="3311356" cy="369332"/>
          </a:xfrm>
          <a:prstGeom prst="rect">
            <a:avLst/>
          </a:prstGeom>
          <a:noFill/>
        </p:spPr>
        <p:txBody>
          <a:bodyPr wrap="none" rtlCol="0">
            <a:spAutoFit/>
          </a:bodyPr>
          <a:lstStyle/>
          <a:p>
            <a:r>
              <a:rPr lang="en-US" dirty="0"/>
              <a:t>A VFD Rated at 50hp 65amps@480v</a:t>
            </a:r>
          </a:p>
        </p:txBody>
      </p:sp>
      <p:sp>
        <p:nvSpPr>
          <p:cNvPr id="7" name="TextBox 6"/>
          <p:cNvSpPr txBox="1"/>
          <p:nvPr/>
        </p:nvSpPr>
        <p:spPr>
          <a:xfrm>
            <a:off x="838200" y="4495800"/>
            <a:ext cx="3573414" cy="369332"/>
          </a:xfrm>
          <a:prstGeom prst="rect">
            <a:avLst/>
          </a:prstGeom>
          <a:noFill/>
        </p:spPr>
        <p:txBody>
          <a:bodyPr wrap="none" rtlCol="0">
            <a:spAutoFit/>
          </a:bodyPr>
          <a:lstStyle/>
          <a:p>
            <a:r>
              <a:rPr lang="en-US" dirty="0"/>
              <a:t>Lets do some math… and figure one out</a:t>
            </a:r>
          </a:p>
        </p:txBody>
      </p:sp>
      <p:sp>
        <p:nvSpPr>
          <p:cNvPr id="8" name="TextBox 7"/>
          <p:cNvSpPr txBox="1"/>
          <p:nvPr/>
        </p:nvSpPr>
        <p:spPr>
          <a:xfrm>
            <a:off x="396947" y="6181987"/>
            <a:ext cx="1350050" cy="369332"/>
          </a:xfrm>
          <a:prstGeom prst="rect">
            <a:avLst/>
          </a:prstGeom>
          <a:noFill/>
        </p:spPr>
        <p:txBody>
          <a:bodyPr wrap="none" rtlCol="0">
            <a:spAutoFit/>
          </a:bodyPr>
          <a:lstStyle/>
          <a:p>
            <a:r>
              <a:rPr lang="en-US" dirty="0"/>
              <a:t>Z= 4.26 ohms</a:t>
            </a:r>
          </a:p>
        </p:txBody>
      </p:sp>
      <p:sp>
        <p:nvSpPr>
          <p:cNvPr id="9" name="TextBox 8"/>
          <p:cNvSpPr txBox="1"/>
          <p:nvPr/>
        </p:nvSpPr>
        <p:spPr>
          <a:xfrm>
            <a:off x="5105400" y="5464537"/>
            <a:ext cx="2806153" cy="369332"/>
          </a:xfrm>
          <a:prstGeom prst="rect">
            <a:avLst/>
          </a:prstGeom>
          <a:noFill/>
        </p:spPr>
        <p:txBody>
          <a:bodyPr wrap="none" rtlCol="0">
            <a:spAutoFit/>
          </a:bodyPr>
          <a:lstStyle/>
          <a:p>
            <a:r>
              <a:rPr lang="en-US" dirty="0" err="1"/>
              <a:t>VAmax</a:t>
            </a:r>
            <a:r>
              <a:rPr lang="en-US" dirty="0"/>
              <a:t>= (480)^2*.05/(4.26*.01)</a:t>
            </a:r>
          </a:p>
        </p:txBody>
      </p:sp>
      <p:sp>
        <p:nvSpPr>
          <p:cNvPr id="10" name="TextBox 9"/>
          <p:cNvSpPr txBox="1"/>
          <p:nvPr/>
        </p:nvSpPr>
        <p:spPr>
          <a:xfrm>
            <a:off x="6025524" y="5794100"/>
            <a:ext cx="1886029" cy="369332"/>
          </a:xfrm>
          <a:prstGeom prst="rect">
            <a:avLst/>
          </a:prstGeom>
          <a:noFill/>
        </p:spPr>
        <p:txBody>
          <a:bodyPr wrap="none" rtlCol="0">
            <a:spAutoFit/>
          </a:bodyPr>
          <a:lstStyle/>
          <a:p>
            <a:r>
              <a:rPr lang="en-US" dirty="0" err="1"/>
              <a:t>VAmax</a:t>
            </a:r>
            <a:r>
              <a:rPr lang="en-US" dirty="0"/>
              <a:t> = 270,422va</a:t>
            </a:r>
          </a:p>
        </p:txBody>
      </p:sp>
      <p:sp>
        <p:nvSpPr>
          <p:cNvPr id="11" name="TextBox 10"/>
          <p:cNvSpPr txBox="1"/>
          <p:nvPr/>
        </p:nvSpPr>
        <p:spPr>
          <a:xfrm>
            <a:off x="3159955" y="6180429"/>
            <a:ext cx="5392887" cy="369332"/>
          </a:xfrm>
          <a:prstGeom prst="rect">
            <a:avLst/>
          </a:prstGeom>
          <a:noFill/>
        </p:spPr>
        <p:txBody>
          <a:bodyPr wrap="none" rtlCol="0">
            <a:spAutoFit/>
          </a:bodyPr>
          <a:lstStyle/>
          <a:p>
            <a:r>
              <a:rPr lang="en-US" dirty="0"/>
              <a:t>Maximum size of Transformer upstream can be is = </a:t>
            </a:r>
            <a:r>
              <a:rPr lang="en-US" dirty="0">
                <a:solidFill>
                  <a:srgbClr val="FF0000"/>
                </a:solidFill>
              </a:rPr>
              <a:t>270.4KVA</a:t>
            </a:r>
          </a:p>
        </p:txBody>
      </p:sp>
    </p:spTree>
    <p:extLst>
      <p:ext uri="{BB962C8B-B14F-4D97-AF65-F5344CB8AC3E}">
        <p14:creationId xmlns:p14="http://schemas.microsoft.com/office/powerpoint/2010/main" val="261110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26E02-259D-4070-918D-5D8BA23D0313}" type="slidenum">
              <a:rPr lang="en-US" smtClean="0"/>
              <a:t>13</a:t>
            </a:fld>
            <a:endParaRPr lang="en-US"/>
          </a:p>
        </p:txBody>
      </p:sp>
    </p:spTree>
    <p:extLst>
      <p:ext uri="{BB962C8B-B14F-4D97-AF65-F5344CB8AC3E}">
        <p14:creationId xmlns:p14="http://schemas.microsoft.com/office/powerpoint/2010/main" val="65742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pitchFamily="18" charset="0"/>
              </a:defRPr>
            </a:lvl1pPr>
            <a:lvl2pPr marL="742950" indent="-285750" defTabSz="923925" eaLnBrk="0" hangingPunct="0">
              <a:defRPr sz="2400">
                <a:solidFill>
                  <a:schemeClr val="tx1"/>
                </a:solidFill>
                <a:latin typeface="Times New Roman" pitchFamily="18" charset="0"/>
              </a:defRPr>
            </a:lvl2pPr>
            <a:lvl3pPr marL="1143000" indent="-228600" defTabSz="923925" eaLnBrk="0" hangingPunct="0">
              <a:defRPr sz="2400">
                <a:solidFill>
                  <a:schemeClr val="tx1"/>
                </a:solidFill>
                <a:latin typeface="Times New Roman" pitchFamily="18" charset="0"/>
              </a:defRPr>
            </a:lvl3pPr>
            <a:lvl4pPr marL="1600200" indent="-228600" defTabSz="923925" eaLnBrk="0" hangingPunct="0">
              <a:defRPr sz="2400">
                <a:solidFill>
                  <a:schemeClr val="tx1"/>
                </a:solidFill>
                <a:latin typeface="Times New Roman" pitchFamily="18" charset="0"/>
              </a:defRPr>
            </a:lvl4pPr>
            <a:lvl5pPr marL="2057400" indent="-228600" defTabSz="923925" eaLnBrk="0" hangingPunct="0">
              <a:defRPr sz="2400">
                <a:solidFill>
                  <a:schemeClr val="tx1"/>
                </a:solidFill>
                <a:latin typeface="Times New Roman" pitchFamily="18" charset="0"/>
              </a:defRPr>
            </a:lvl5pPr>
            <a:lvl6pPr marL="2514600" indent="-228600" defTabSz="923925" eaLnBrk="0" fontAlgn="base" hangingPunct="0">
              <a:spcBef>
                <a:spcPct val="0"/>
              </a:spcBef>
              <a:spcAft>
                <a:spcPct val="0"/>
              </a:spcAft>
              <a:defRPr sz="2400">
                <a:solidFill>
                  <a:schemeClr val="tx1"/>
                </a:solidFill>
                <a:latin typeface="Times New Roman" pitchFamily="18" charset="0"/>
              </a:defRPr>
            </a:lvl6pPr>
            <a:lvl7pPr marL="2971800" indent="-228600" defTabSz="923925" eaLnBrk="0" fontAlgn="base" hangingPunct="0">
              <a:spcBef>
                <a:spcPct val="0"/>
              </a:spcBef>
              <a:spcAft>
                <a:spcPct val="0"/>
              </a:spcAft>
              <a:defRPr sz="2400">
                <a:solidFill>
                  <a:schemeClr val="tx1"/>
                </a:solidFill>
                <a:latin typeface="Times New Roman" pitchFamily="18" charset="0"/>
              </a:defRPr>
            </a:lvl7pPr>
            <a:lvl8pPr marL="3429000" indent="-228600" defTabSz="923925" eaLnBrk="0" fontAlgn="base" hangingPunct="0">
              <a:spcBef>
                <a:spcPct val="0"/>
              </a:spcBef>
              <a:spcAft>
                <a:spcPct val="0"/>
              </a:spcAft>
              <a:defRPr sz="2400">
                <a:solidFill>
                  <a:schemeClr val="tx1"/>
                </a:solidFill>
                <a:latin typeface="Times New Roman" pitchFamily="18" charset="0"/>
              </a:defRPr>
            </a:lvl8pPr>
            <a:lvl9pPr marL="3886200" indent="-228600" defTabSz="923925" eaLnBrk="0" fontAlgn="base" hangingPunct="0">
              <a:spcBef>
                <a:spcPct val="0"/>
              </a:spcBef>
              <a:spcAft>
                <a:spcPct val="0"/>
              </a:spcAft>
              <a:defRPr sz="2400">
                <a:solidFill>
                  <a:schemeClr val="tx1"/>
                </a:solidFill>
                <a:latin typeface="Times New Roman" pitchFamily="18" charset="0"/>
              </a:defRPr>
            </a:lvl9pPr>
          </a:lstStyle>
          <a:p>
            <a:pPr eaLnBrk="1" hangingPunct="1"/>
            <a:fld id="{1C5A0AA6-4BE2-49FD-B741-B0E0CB8AE612}" type="slidenum">
              <a:rPr lang="en-US" sz="1200"/>
              <a:pPr eaLnBrk="1" hangingPunct="1"/>
              <a:t>14</a:t>
            </a:fld>
            <a:endParaRPr lang="en-US" sz="1200"/>
          </a:p>
        </p:txBody>
      </p:sp>
      <p:sp>
        <p:nvSpPr>
          <p:cNvPr id="53251" name="Rectangle 2"/>
          <p:cNvSpPr>
            <a:spLocks noGrp="1" noRot="1" noChangeAspect="1" noChangeArrowheads="1" noTextEdit="1"/>
          </p:cNvSpPr>
          <p:nvPr>
            <p:ph type="sldImg"/>
          </p:nvPr>
        </p:nvSpPr>
        <p:spPr>
          <a:xfrm>
            <a:off x="1143000" y="800100"/>
            <a:ext cx="4579938" cy="3435350"/>
          </a:xfrm>
          <a:solidFill>
            <a:srgbClr val="FFFFFF"/>
          </a:solidFill>
          <a:ln/>
        </p:spPr>
      </p:sp>
      <p:sp>
        <p:nvSpPr>
          <p:cNvPr id="53252" name="Rectangle 3"/>
          <p:cNvSpPr>
            <a:spLocks noGrp="1" noChangeArrowheads="1"/>
          </p:cNvSpPr>
          <p:nvPr>
            <p:ph type="body" idx="1"/>
          </p:nvPr>
        </p:nvSpPr>
        <p:spPr>
          <a:xfrm>
            <a:off x="1041400" y="4344025"/>
            <a:ext cx="4984750" cy="4114488"/>
          </a:xfrm>
          <a:solidFill>
            <a:srgbClr val="FFFFFF"/>
          </a:solidFill>
          <a:ln>
            <a:solidFill>
              <a:srgbClr val="000000"/>
            </a:solidFill>
          </a:ln>
        </p:spPr>
        <p:txBody>
          <a:bodyPr lIns="62084" tIns="31042" rIns="62084" bIns="31042"/>
          <a:lstStyle/>
          <a:p>
            <a:pPr lvl="1" eaLnBrk="1" hangingPunct="1">
              <a:spcBef>
                <a:spcPts val="925"/>
              </a:spcBef>
              <a:spcAft>
                <a:spcPts val="1075"/>
              </a:spcAft>
            </a:pPr>
            <a:r>
              <a:rPr lang="en-US"/>
              <a:t>What does the diode bridge do?  The diode bridge rectifier converts AC to DC voltage. </a:t>
            </a:r>
          </a:p>
          <a:p>
            <a:pPr lvl="1" eaLnBrk="1" hangingPunct="1">
              <a:spcBef>
                <a:spcPts val="925"/>
              </a:spcBef>
              <a:spcAft>
                <a:spcPts val="1075"/>
              </a:spcAft>
            </a:pPr>
            <a:r>
              <a:rPr lang="en-US"/>
              <a:t>The capacitor smooths out the bus voltage and the inductor smooths out the current on the input and reduces harmonics.</a:t>
            </a:r>
          </a:p>
          <a:p>
            <a:pPr lvl="1" eaLnBrk="1" hangingPunct="1">
              <a:spcBef>
                <a:spcPts val="925"/>
              </a:spcBef>
              <a:spcAft>
                <a:spcPts val="1075"/>
              </a:spcAft>
            </a:pPr>
            <a:r>
              <a:rPr lang="en-US"/>
              <a:t>PWM Output:</a:t>
            </a:r>
          </a:p>
          <a:p>
            <a:pPr lvl="1" eaLnBrk="1" hangingPunct="1">
              <a:spcBef>
                <a:spcPts val="925"/>
              </a:spcBef>
              <a:spcAft>
                <a:spcPts val="1075"/>
              </a:spcAft>
            </a:pPr>
            <a:r>
              <a:rPr lang="en-US"/>
              <a:t>Output frequency and voltage is controlled electronically by controlling the width of the pulses of voltage to the motor.</a:t>
            </a:r>
          </a:p>
          <a:p>
            <a:pPr lvl="1" eaLnBrk="1" hangingPunct="1">
              <a:spcBef>
                <a:spcPts val="925"/>
              </a:spcBef>
              <a:spcAft>
                <a:spcPts val="1075"/>
              </a:spcAft>
            </a:pPr>
            <a:r>
              <a:rPr lang="en-US"/>
              <a:t>Essentially, these techniques require switching the inverter power devices (transistors or IGBTs) on and off many times in order to generate the proper RMS voltage levels. </a:t>
            </a:r>
          </a:p>
          <a:p>
            <a:pPr lvl="1" eaLnBrk="1" hangingPunct="1">
              <a:spcBef>
                <a:spcPts val="925"/>
              </a:spcBef>
              <a:spcAft>
                <a:spcPts val="1075"/>
              </a:spcAft>
            </a:pPr>
            <a:r>
              <a:rPr lang="en-US"/>
              <a:t>How do you get sine wave current from PWM voltage?  Motor is an inductor.  I=integral of voltage with respect to time (area under the curve).  Tends to smooth out current.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1143000" y="801688"/>
            <a:ext cx="4579938" cy="3433762"/>
          </a:xfrm>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1143000" y="801688"/>
            <a:ext cx="4579938" cy="3433762"/>
          </a:xfrm>
          <a:ln/>
        </p:spPr>
      </p:sp>
      <p:sp>
        <p:nvSpPr>
          <p:cNvPr id="262147" name="Rectangle 3"/>
          <p:cNvSpPr>
            <a:spLocks noGrp="1" noChangeArrowheads="1"/>
          </p:cNvSpPr>
          <p:nvPr>
            <p:ph type="body" idx="1"/>
          </p:nvPr>
        </p:nvSpPr>
        <p:spPr/>
        <p:txBody>
          <a:bodyPr/>
          <a:lstStyle/>
          <a:p>
            <a:r>
              <a:rPr lang="en-US"/>
              <a:t>In existing installations a common mode choke that reduces the common mode current levels and frequency is a solution.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rc 66"/>
              <p:cNvSpPr>
                <a:spLocks/>
              </p:cNvSpPr>
              <p:nvPr/>
            </p:nvSpPr>
            <p:spPr bwMode="ltGray">
              <a:xfrm rot="5400000">
                <a:off x="5097" y="3347"/>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16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9"/>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fld id="{41116ADE-5967-4062-8110-ADD9DF113C37}" type="datetimeFigureOut">
              <a:rPr lang="en-US" smtClean="0"/>
              <a:t>4/24/2017</a:t>
            </a:fld>
            <a:endParaRPr lang="en-US"/>
          </a:p>
        </p:txBody>
      </p:sp>
      <p:sp>
        <p:nvSpPr>
          <p:cNvPr id="70" name="Rectangle 70"/>
          <p:cNvSpPr>
            <a:spLocks noGrp="1" noChangeArrowheads="1"/>
          </p:cNvSpPr>
          <p:nvPr>
            <p:ph type="ftr" sz="quarter" idx="11"/>
          </p:nvPr>
        </p:nvSpPr>
        <p:spPr/>
        <p:txBody>
          <a:bodyPr/>
          <a:lstStyle>
            <a:lvl1pPr>
              <a:defRPr/>
            </a:lvl1pPr>
          </a:lstStyle>
          <a:p>
            <a:endParaRPr lang="en-US"/>
          </a:p>
        </p:txBody>
      </p:sp>
      <p:sp>
        <p:nvSpPr>
          <p:cNvPr id="71" name="Rectangle 71"/>
          <p:cNvSpPr>
            <a:spLocks noGrp="1" noChangeArrowheads="1"/>
          </p:cNvSpPr>
          <p:nvPr>
            <p:ph type="sldNum" sz="quarter" idx="12"/>
          </p:nvPr>
        </p:nvSpPr>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59467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154034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037988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671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5"/>
          <p:cNvSpPr>
            <a:spLocks noGrp="1" noChangeArrowheads="1"/>
          </p:cNvSpPr>
          <p:nvPr>
            <p:ph type="dt" sz="half" idx="10"/>
          </p:nvPr>
        </p:nvSpPr>
        <p:spPr>
          <a:ln/>
        </p:spPr>
        <p:txBody>
          <a:bodyPr/>
          <a:lstStyle>
            <a:lvl1pPr>
              <a:defRPr/>
            </a:lvl1pPr>
          </a:lstStyle>
          <a:p>
            <a:fld id="{8A8DCBC1-AEAD-4BA8-8B22-E7B6FCEB1662}" type="datetime1">
              <a:rPr lang="en-US" smtClean="0"/>
              <a:t>4/24/2017</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4C0D6400-6B4E-4B58-A800-C5E16F547EE0}" type="slidenum">
              <a:rPr lang="en-US" smtClean="0"/>
              <a:t>‹#›</a:t>
            </a:fld>
            <a:endParaRPr lang="en-US"/>
          </a:p>
        </p:txBody>
      </p:sp>
    </p:spTree>
    <p:extLst>
      <p:ext uri="{BB962C8B-B14F-4D97-AF65-F5344CB8AC3E}">
        <p14:creationId xmlns:p14="http://schemas.microsoft.com/office/powerpoint/2010/main" val="722117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686935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757617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8" name="Rectangle 66"/>
          <p:cNvSpPr>
            <a:spLocks noGrp="1" noChangeArrowheads="1"/>
          </p:cNvSpPr>
          <p:nvPr>
            <p:ph type="ftr" sz="quarter" idx="11"/>
          </p:nvPr>
        </p:nvSpPr>
        <p:spPr>
          <a:ln/>
        </p:spPr>
        <p:txBody>
          <a:bodyPr/>
          <a:lstStyle>
            <a:lvl1pPr>
              <a:defRPr/>
            </a:lvl1pPr>
          </a:lstStyle>
          <a:p>
            <a:endParaRPr lang="en-US"/>
          </a:p>
        </p:txBody>
      </p:sp>
      <p:sp>
        <p:nvSpPr>
          <p:cNvPr id="9"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1078476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4" name="Rectangle 66"/>
          <p:cNvSpPr>
            <a:spLocks noGrp="1" noChangeArrowheads="1"/>
          </p:cNvSpPr>
          <p:nvPr>
            <p:ph type="ftr" sz="quarter" idx="11"/>
          </p:nvPr>
        </p:nvSpPr>
        <p:spPr>
          <a:ln/>
        </p:spPr>
        <p:txBody>
          <a:bodyPr/>
          <a:lstStyle>
            <a:lvl1pPr>
              <a:defRPr/>
            </a:lvl1pPr>
          </a:lstStyle>
          <a:p>
            <a:endParaRPr lang="en-US"/>
          </a:p>
        </p:txBody>
      </p:sp>
      <p:sp>
        <p:nvSpPr>
          <p:cNvPr id="5"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120256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fld id="{2297D0D2-5230-4E10-A48A-C5789D48ADFD}" type="datetime1">
              <a:rPr lang="en-US" smtClean="0"/>
              <a:t>4/24/2017</a:t>
            </a:fld>
            <a:endParaRPr lang="en-US"/>
          </a:p>
        </p:txBody>
      </p:sp>
      <p:sp>
        <p:nvSpPr>
          <p:cNvPr id="3" name="Rectangle 66"/>
          <p:cNvSpPr>
            <a:spLocks noGrp="1" noChangeArrowheads="1"/>
          </p:cNvSpPr>
          <p:nvPr>
            <p:ph type="ftr" sz="quarter" idx="11"/>
          </p:nvPr>
        </p:nvSpPr>
        <p:spPr>
          <a:ln/>
        </p:spPr>
        <p:txBody>
          <a:bodyPr/>
          <a:lstStyle>
            <a:lvl1pPr>
              <a:defRPr/>
            </a:lvl1pPr>
          </a:lstStyle>
          <a:p>
            <a:endParaRPr lang="en-US"/>
          </a:p>
        </p:txBody>
      </p:sp>
      <p:sp>
        <p:nvSpPr>
          <p:cNvPr id="4" name="Rectangle 67"/>
          <p:cNvSpPr>
            <a:spLocks noGrp="1" noChangeArrowheads="1"/>
          </p:cNvSpPr>
          <p:nvPr>
            <p:ph type="sldNum" sz="quarter" idx="12"/>
          </p:nvPr>
        </p:nvSpPr>
        <p:spPr>
          <a:ln/>
        </p:spPr>
        <p:txBody>
          <a:bodyPr/>
          <a:lstStyle>
            <a:lvl1pPr>
              <a:defRPr/>
            </a:lvl1pPr>
          </a:lstStyle>
          <a:p>
            <a:fld id="{4C0D6400-6B4E-4B58-A800-C5E16F547EE0}" type="slidenum">
              <a:rPr lang="en-US" smtClean="0"/>
              <a:t>‹#›</a:t>
            </a:fld>
            <a:endParaRPr lang="en-US"/>
          </a:p>
        </p:txBody>
      </p:sp>
    </p:spTree>
    <p:extLst>
      <p:ext uri="{BB962C8B-B14F-4D97-AF65-F5344CB8AC3E}">
        <p14:creationId xmlns:p14="http://schemas.microsoft.com/office/powerpoint/2010/main" val="422493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2825883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fld id="{41116ADE-5967-4062-8110-ADD9DF113C37}" type="datetimeFigureOut">
              <a:rPr lang="en-US" smtClean="0"/>
              <a:t>4/24/2017</a:t>
            </a:fld>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34E08994-46C8-4252-8B70-FAC72572CDEF}" type="slidenum">
              <a:rPr lang="en-US" smtClean="0"/>
              <a:t>‹#›</a:t>
            </a:fld>
            <a:endParaRPr lang="en-US"/>
          </a:p>
        </p:txBody>
      </p:sp>
    </p:spTree>
    <p:extLst>
      <p:ext uri="{BB962C8B-B14F-4D97-AF65-F5344CB8AC3E}">
        <p14:creationId xmlns:p14="http://schemas.microsoft.com/office/powerpoint/2010/main" val="68173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7"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Line 58"/>
          <p:cNvSpPr>
            <a:spLocks noChangeShapeType="1"/>
          </p:cNvSpPr>
          <p:nvPr/>
        </p:nvSpPr>
        <p:spPr bwMode="ltGray">
          <a:xfrm>
            <a:off x="8839200" y="0"/>
            <a:ext cx="0" cy="23622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34" name="Group 3"/>
          <p:cNvGrpSpPr>
            <a:grpSpLocks/>
          </p:cNvGrpSpPr>
          <p:nvPr/>
        </p:nvGrpSpPr>
        <p:grpSpPr bwMode="auto">
          <a:xfrm>
            <a:off x="0" y="0"/>
            <a:ext cx="9144000" cy="6858000"/>
            <a:chOff x="0" y="0"/>
            <a:chExt cx="5760" cy="4320"/>
          </a:xfrm>
        </p:grpSpPr>
        <p:grpSp>
          <p:nvGrpSpPr>
            <p:cNvPr id="1039" name="Group 4"/>
            <p:cNvGrpSpPr>
              <a:grpSpLocks/>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40" name="Group 27"/>
            <p:cNvGrpSpPr>
              <a:grpSpLocks/>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29" name="Rectangle 63"/>
          <p:cNvSpPr>
            <a:spLocks noGrp="1" noChangeArrowheads="1"/>
          </p:cNvSpPr>
          <p:nvPr>
            <p:ph type="title"/>
          </p:nvPr>
        </p:nvSpPr>
        <p:spPr bwMode="auto">
          <a:xfrm>
            <a:off x="609600" y="304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3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latin typeface="+mj-lt"/>
              </a:defRPr>
            </a:lvl1pPr>
          </a:lstStyle>
          <a:p>
            <a:fld id="{41116ADE-5967-4062-8110-ADD9DF113C37}" type="datetimeFigureOut">
              <a:rPr lang="en-US" smtClean="0"/>
              <a:t>4/24/2017</a:t>
            </a:fld>
            <a:endParaRPr lang="en-US"/>
          </a:p>
        </p:txBody>
      </p:sp>
      <p:sp>
        <p:nvSpPr>
          <p:cNvPr id="313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latin typeface="+mj-lt"/>
              </a:defRPr>
            </a:lvl1pPr>
          </a:lstStyle>
          <a:p>
            <a:endParaRPr lang="en-US"/>
          </a:p>
        </p:txBody>
      </p:sp>
      <p:sp>
        <p:nvSpPr>
          <p:cNvPr id="313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latin typeface="+mj-lt"/>
              </a:defRPr>
            </a:lvl1pPr>
          </a:lstStyle>
          <a:p>
            <a:fld id="{34E08994-46C8-4252-8B70-FAC72572CDEF}" type="slidenum">
              <a:rPr lang="en-US" smtClean="0"/>
              <a:t>‹#›</a:t>
            </a:fld>
            <a:endParaRPr lang="en-US"/>
          </a:p>
        </p:txBody>
      </p:sp>
      <p:grpSp>
        <p:nvGrpSpPr>
          <p:cNvPr id="68" name="Group 2"/>
          <p:cNvGrpSpPr>
            <a:grpSpLocks/>
          </p:cNvGrpSpPr>
          <p:nvPr userDrawn="1"/>
        </p:nvGrpSpPr>
        <p:grpSpPr bwMode="auto">
          <a:xfrm>
            <a:off x="0" y="0"/>
            <a:ext cx="9144000" cy="6934200"/>
            <a:chOff x="0" y="0"/>
            <a:chExt cx="5760" cy="4368"/>
          </a:xfrm>
        </p:grpSpPr>
        <p:grpSp>
          <p:nvGrpSpPr>
            <p:cNvPr id="69" name="Group 3"/>
            <p:cNvGrpSpPr>
              <a:grpSpLocks/>
            </p:cNvGrpSpPr>
            <p:nvPr/>
          </p:nvGrpSpPr>
          <p:grpSpPr bwMode="auto">
            <a:xfrm>
              <a:off x="0" y="0"/>
              <a:ext cx="5760" cy="4368"/>
              <a:chOff x="0" y="0"/>
              <a:chExt cx="5760" cy="4368"/>
            </a:xfrm>
          </p:grpSpPr>
          <p:sp>
            <p:nvSpPr>
              <p:cNvPr id="78" name="Rectangle 4"/>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79" name="Group 5"/>
              <p:cNvGrpSpPr>
                <a:grpSpLocks/>
              </p:cNvGrpSpPr>
              <p:nvPr userDrawn="1"/>
            </p:nvGrpSpPr>
            <p:grpSpPr bwMode="auto">
              <a:xfrm>
                <a:off x="0" y="0"/>
                <a:ext cx="5760" cy="4368"/>
                <a:chOff x="0" y="0"/>
                <a:chExt cx="5760" cy="4368"/>
              </a:xfrm>
            </p:grpSpPr>
            <p:sp>
              <p:nvSpPr>
                <p:cNvPr id="81"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31"/>
                <p:cNvSpPr>
                  <a:spLocks noChangeShapeType="1"/>
                </p:cNvSpPr>
                <p:nvPr/>
              </p:nvSpPr>
              <p:spPr bwMode="white">
                <a:xfrm>
                  <a:off x="816" y="48"/>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0"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 name="Group 58"/>
            <p:cNvGrpSpPr>
              <a:grpSpLocks/>
            </p:cNvGrpSpPr>
            <p:nvPr userDrawn="1"/>
          </p:nvGrpSpPr>
          <p:grpSpPr bwMode="auto">
            <a:xfrm>
              <a:off x="384" y="559"/>
              <a:ext cx="3811" cy="1796"/>
              <a:chOff x="384" y="559"/>
              <a:chExt cx="3811" cy="1796"/>
            </a:xfrm>
          </p:grpSpPr>
          <p:sp>
            <p:nvSpPr>
              <p:cNvPr id="75"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1" name="Group 63"/>
            <p:cNvGrpSpPr>
              <a:grpSpLocks/>
            </p:cNvGrpSpPr>
            <p:nvPr userDrawn="1"/>
          </p:nvGrpSpPr>
          <p:grpSpPr bwMode="auto">
            <a:xfrm>
              <a:off x="1480" y="1952"/>
              <a:ext cx="3808" cy="1812"/>
              <a:chOff x="1480" y="1952"/>
              <a:chExt cx="3808" cy="1812"/>
            </a:xfrm>
          </p:grpSpPr>
          <p:sp>
            <p:nvSpPr>
              <p:cNvPr id="72"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Arc 66"/>
              <p:cNvSpPr>
                <a:spLocks/>
              </p:cNvSpPr>
              <p:nvPr/>
            </p:nvSpPr>
            <p:spPr bwMode="ltGray">
              <a:xfrm rot="5400000">
                <a:off x="5097" y="3347"/>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Tahoma" pitchFamily="34" charset="0"/>
        </a:defRPr>
      </a:lvl2pPr>
      <a:lvl3pPr algn="ctr" rtl="0" eaLnBrk="1" fontAlgn="base" hangingPunct="1">
        <a:spcBef>
          <a:spcPct val="0"/>
        </a:spcBef>
        <a:spcAft>
          <a:spcPct val="0"/>
        </a:spcAft>
        <a:defRPr sz="2800">
          <a:solidFill>
            <a:schemeClr val="tx2"/>
          </a:solidFill>
          <a:latin typeface="Tahoma" pitchFamily="34" charset="0"/>
        </a:defRPr>
      </a:lvl3pPr>
      <a:lvl4pPr algn="ctr" rtl="0" eaLnBrk="1" fontAlgn="base" hangingPunct="1">
        <a:spcBef>
          <a:spcPct val="0"/>
        </a:spcBef>
        <a:spcAft>
          <a:spcPct val="0"/>
        </a:spcAft>
        <a:defRPr sz="2800">
          <a:solidFill>
            <a:schemeClr val="tx2"/>
          </a:solidFill>
          <a:latin typeface="Tahoma" pitchFamily="34" charset="0"/>
        </a:defRPr>
      </a:lvl4pPr>
      <a:lvl5pPr algn="ctr" rtl="0" eaLnBrk="1" fontAlgn="base" hangingPunct="1">
        <a:spcBef>
          <a:spcPct val="0"/>
        </a:spcBef>
        <a:spcAft>
          <a:spcPct val="0"/>
        </a:spcAft>
        <a:defRPr sz="2800">
          <a:solidFill>
            <a:schemeClr val="tx2"/>
          </a:solidFill>
          <a:latin typeface="Tahoma" pitchFamily="34" charset="0"/>
        </a:defRPr>
      </a:lvl5pPr>
      <a:lvl6pPr marL="457200" algn="ctr" rtl="0" eaLnBrk="1" fontAlgn="base" hangingPunct="1">
        <a:spcBef>
          <a:spcPct val="0"/>
        </a:spcBef>
        <a:spcAft>
          <a:spcPct val="0"/>
        </a:spcAft>
        <a:defRPr sz="2800">
          <a:solidFill>
            <a:schemeClr val="tx2"/>
          </a:solidFill>
          <a:latin typeface="Tahoma" pitchFamily="34" charset="0"/>
        </a:defRPr>
      </a:lvl6pPr>
      <a:lvl7pPr marL="914400" algn="ctr" rtl="0" eaLnBrk="1" fontAlgn="base" hangingPunct="1">
        <a:spcBef>
          <a:spcPct val="0"/>
        </a:spcBef>
        <a:spcAft>
          <a:spcPct val="0"/>
        </a:spcAft>
        <a:defRPr sz="2800">
          <a:solidFill>
            <a:schemeClr val="tx2"/>
          </a:solidFill>
          <a:latin typeface="Tahoma" pitchFamily="34" charset="0"/>
        </a:defRPr>
      </a:lvl7pPr>
      <a:lvl8pPr marL="1371600" algn="ctr" rtl="0" eaLnBrk="1" fontAlgn="base" hangingPunct="1">
        <a:spcBef>
          <a:spcPct val="0"/>
        </a:spcBef>
        <a:spcAft>
          <a:spcPct val="0"/>
        </a:spcAft>
        <a:defRPr sz="2800">
          <a:solidFill>
            <a:schemeClr val="tx2"/>
          </a:solidFill>
          <a:latin typeface="Tahoma" pitchFamily="34" charset="0"/>
        </a:defRPr>
      </a:lvl8pPr>
      <a:lvl9pPr marL="1828800" algn="ctr" rtl="0" eaLnBrk="1" fontAlgn="base" hangingPunct="1">
        <a:spcBef>
          <a:spcPct val="0"/>
        </a:spcBef>
        <a:spcAft>
          <a:spcPct val="0"/>
        </a:spcAft>
        <a:defRPr sz="28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110000"/>
        <a:buFont typeface="Wingdings" pitchFamily="2" charset="2"/>
        <a:buBlip>
          <a:blip r:embed="rId14"/>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sz="2000">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16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oleObject" Target="../embeddings/oleObject2.bin"/><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9.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gif"/><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b.com/drives/techpapers/ieee/ieee.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65627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538663"/>
            <a:ext cx="24669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81000"/>
            <a:ext cx="20669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757737"/>
            <a:ext cx="218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800600"/>
            <a:ext cx="182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381000"/>
            <a:ext cx="2162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3675" y="1038225"/>
            <a:ext cx="36766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perial_mar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808118" y="899318"/>
            <a:ext cx="487363" cy="487363"/>
          </a:xfrm>
          <a:prstGeom prst="rect">
            <a:avLst/>
          </a:prstGeom>
        </p:spPr>
      </p:pic>
    </p:spTree>
    <p:extLst>
      <p:ext uri="{BB962C8B-B14F-4D97-AF65-F5344CB8AC3E}">
        <p14:creationId xmlns:p14="http://schemas.microsoft.com/office/powerpoint/2010/main" val="675321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1000"/>
                                        <p:tgtEl>
                                          <p:spTgt spid="9228"/>
                                        </p:tgtEl>
                                      </p:cBhvr>
                                    </p:animEffect>
                                    <p:anim calcmode="lin" valueType="num">
                                      <p:cBhvr>
                                        <p:cTn id="8" dur="1000" fill="hold"/>
                                        <p:tgtEl>
                                          <p:spTgt spid="9228"/>
                                        </p:tgtEl>
                                        <p:attrNameLst>
                                          <p:attrName>ppt_x</p:attrName>
                                        </p:attrNameLst>
                                      </p:cBhvr>
                                      <p:tavLst>
                                        <p:tav tm="0">
                                          <p:val>
                                            <p:strVal val="#ppt_x"/>
                                          </p:val>
                                        </p:tav>
                                        <p:tav tm="100000">
                                          <p:val>
                                            <p:strVal val="#ppt_x"/>
                                          </p:val>
                                        </p:tav>
                                      </p:tavLst>
                                    </p:anim>
                                    <p:anim calcmode="lin" valueType="num">
                                      <p:cBhvr>
                                        <p:cTn id="9" dur="1000" fill="hold"/>
                                        <p:tgtEl>
                                          <p:spTgt spid="92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399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228600" y="3810000"/>
            <a:ext cx="79248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b="1" i="1" dirty="0"/>
              <a:t>KDR On The Input to AC Drives</a:t>
            </a:r>
          </a:p>
          <a:p>
            <a:pPr>
              <a:spcBef>
                <a:spcPct val="50000"/>
              </a:spcBef>
            </a:pPr>
            <a:r>
              <a:rPr lang="en-US" sz="1600" dirty="0">
                <a:latin typeface="Verdana" pitchFamily="34" charset="0"/>
                <a:ea typeface="Verdana" pitchFamily="34" charset="0"/>
                <a:cs typeface="Verdana" pitchFamily="34" charset="0"/>
              </a:rPr>
              <a:t>Transient voltages, commonly caused by capacitor switching, or the switching of large load blocks, can result in an over voltage condition of the DC bus. This over voltage condition will cause the Drive to shut down in order to protect its components. These transients can sometimes be very severe and too quick for the Drive to shut down. The addition of a Line Reactor can protect components from possible damage</a:t>
            </a:r>
            <a:r>
              <a:rPr lang="en-US" sz="1600" dirty="0"/>
              <a:t>.</a:t>
            </a:r>
          </a:p>
        </p:txBody>
      </p:sp>
      <p:sp>
        <p:nvSpPr>
          <p:cNvPr id="20484" name="Rectangle 6"/>
          <p:cNvSpPr>
            <a:spLocks noGrp="1" noChangeArrowheads="1"/>
          </p:cNvSpPr>
          <p:nvPr>
            <p:ph type="title" idx="4294967295"/>
          </p:nvPr>
        </p:nvSpPr>
        <p:spPr>
          <a:xfrm>
            <a:off x="990600" y="685800"/>
            <a:ext cx="2362200" cy="482010"/>
          </a:xfrm>
        </p:spPr>
        <p:txBody>
          <a:bodyPr/>
          <a:lstStyle/>
          <a:p>
            <a:pPr algn="l" eaLnBrk="1" hangingPunct="1"/>
            <a:r>
              <a:rPr lang="en-US" dirty="0">
                <a:solidFill>
                  <a:schemeClr val="tx1"/>
                </a:solidFill>
              </a:rPr>
              <a:t>Line Reactors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6190"/>
            <a:ext cx="370545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370597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396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99669" y="533400"/>
            <a:ext cx="4724400" cy="533400"/>
          </a:xfrm>
        </p:spPr>
        <p:txBody>
          <a:bodyPr/>
          <a:lstStyle/>
          <a:p>
            <a:pPr algn="l" eaLnBrk="1" hangingPunct="1"/>
            <a:r>
              <a:rPr lang="en-US" dirty="0"/>
              <a:t>Drive Isolation Transformers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9" y="990600"/>
            <a:ext cx="3908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28600" y="4038606"/>
            <a:ext cx="8382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solidFill>
                  <a:srgbClr val="231F20"/>
                </a:solidFill>
                <a:latin typeface="TimesNewRoman"/>
                <a:cs typeface="Times New Roman" pitchFamily="18" charset="0"/>
              </a:rPr>
              <a:t>Drive Isolation Transformers are specifically designed to meet the</a:t>
            </a:r>
            <a:endParaRPr lang="en-US" sz="1800" dirty="0">
              <a:cs typeface="Times New Roman" pitchFamily="18" charset="0"/>
            </a:endParaRPr>
          </a:p>
          <a:p>
            <a:pPr eaLnBrk="1" hangingPunct="1"/>
            <a:r>
              <a:rPr lang="en-US" sz="1800" dirty="0">
                <a:solidFill>
                  <a:srgbClr val="231F20"/>
                </a:solidFill>
                <a:latin typeface="TimesNewRoman"/>
                <a:cs typeface="Times New Roman" pitchFamily="18" charset="0"/>
              </a:rPr>
              <a:t>requirements of IGBT controlled variable speed motor drives. They are ruggedly</a:t>
            </a:r>
            <a:endParaRPr lang="en-US" sz="1800" dirty="0">
              <a:cs typeface="Times New Roman" pitchFamily="18" charset="0"/>
            </a:endParaRPr>
          </a:p>
          <a:p>
            <a:pPr eaLnBrk="1" hangingPunct="1"/>
            <a:r>
              <a:rPr lang="en-US" sz="1800" dirty="0">
                <a:solidFill>
                  <a:srgbClr val="231F20"/>
                </a:solidFill>
                <a:latin typeface="TimesNewRoman"/>
                <a:cs typeface="Times New Roman" pitchFamily="18" charset="0"/>
              </a:rPr>
              <a:t>constructed to withstand the high mechanical forces and heat associated with SCR or Diode Bridge duty cycles. The double-wound</a:t>
            </a:r>
            <a:r>
              <a:rPr lang="en-US" sz="1800" dirty="0">
                <a:cs typeface="Times New Roman" pitchFamily="18" charset="0"/>
              </a:rPr>
              <a:t> </a:t>
            </a:r>
            <a:r>
              <a:rPr lang="en-US" sz="1800" dirty="0">
                <a:solidFill>
                  <a:srgbClr val="231F20"/>
                </a:solidFill>
                <a:latin typeface="TimesNewRoman"/>
                <a:cs typeface="Times New Roman" pitchFamily="18" charset="0"/>
              </a:rPr>
              <a:t>construction isolates the line from most SCR generated voltage spikes and transient feedback. </a:t>
            </a:r>
            <a:endParaRPr lang="en-US" sz="1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19256"/>
            <a:ext cx="2210201"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831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9400"/>
            <a:ext cx="4114800" cy="533400"/>
          </a:xfrm>
        </p:spPr>
        <p:txBody>
          <a:bodyPr/>
          <a:lstStyle/>
          <a:p>
            <a:pPr algn="l" eaLnBrk="1" hangingPunct="1"/>
            <a:r>
              <a:rPr lang="en-US" dirty="0">
                <a:solidFill>
                  <a:srgbClr val="FF0000"/>
                </a:solidFill>
              </a:rPr>
              <a:t>Do I need one</a:t>
            </a:r>
            <a:r>
              <a:rPr lang="en-US" dirty="0"/>
              <a:t>?</a:t>
            </a:r>
          </a:p>
        </p:txBody>
      </p:sp>
      <p:sp>
        <p:nvSpPr>
          <p:cNvPr id="22531" name="Text Box 3"/>
          <p:cNvSpPr txBox="1">
            <a:spLocks noChangeArrowheads="1"/>
          </p:cNvSpPr>
          <p:nvPr/>
        </p:nvSpPr>
        <p:spPr bwMode="auto">
          <a:xfrm>
            <a:off x="924156" y="1609725"/>
            <a:ext cx="776264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a:solidFill>
                  <a:srgbClr val="000000"/>
                </a:solidFill>
                <a:latin typeface="Verdana" pitchFamily="34" charset="0"/>
                <a:ea typeface="Verdana" pitchFamily="34" charset="0"/>
                <a:cs typeface="Verdana" pitchFamily="34" charset="0"/>
              </a:rPr>
              <a:t>The basic rules in determining whether a line reactor or isolation transformer should be considered based on the upstream Impedance of the system are as follows:</a:t>
            </a:r>
          </a:p>
          <a:p>
            <a:pPr eaLnBrk="1" hangingPunct="1"/>
            <a:endParaRPr lang="en-US" sz="1400" b="1" dirty="0">
              <a:solidFill>
                <a:srgbClr val="000000"/>
              </a:solidFill>
            </a:endParaRPr>
          </a:p>
          <a:p>
            <a:pPr eaLnBrk="1" hangingPunct="1"/>
            <a:r>
              <a:rPr lang="en-US" sz="1400" b="1" dirty="0">
                <a:solidFill>
                  <a:srgbClr val="000000"/>
                </a:solidFill>
              </a:rPr>
              <a:t>1. </a:t>
            </a:r>
            <a:r>
              <a:rPr lang="en-US" sz="1400" dirty="0">
                <a:solidFill>
                  <a:srgbClr val="000000"/>
                </a:solidFill>
                <a:latin typeface="Verdana" pitchFamily="34" charset="0"/>
                <a:ea typeface="Verdana" pitchFamily="34" charset="0"/>
                <a:cs typeface="Verdana" pitchFamily="34" charset="0"/>
              </a:rPr>
              <a:t>If the AC source experiences frequent power outages or significant voltage transients, users should calculate the VA max (see formula above). If the source transformer VA exceeds the calculated VA max and the drive is installed close to the source, it is an indication that there may be enough energy behind these voltage transients to cause nuisance input fuse blowing, over voltage faults or drive power structure damage. In these cases, a line reactor or isolation transformer should be considered.</a:t>
            </a:r>
          </a:p>
          <a:p>
            <a:pPr eaLnBrk="1" hangingPunct="1"/>
            <a:endParaRPr lang="en-US" sz="1400" b="1" dirty="0">
              <a:solidFill>
                <a:srgbClr val="000000"/>
              </a:solidFill>
              <a:latin typeface="Verdana" pitchFamily="34" charset="0"/>
              <a:ea typeface="Verdana" pitchFamily="34" charset="0"/>
              <a:cs typeface="Verdana" pitchFamily="34" charset="0"/>
            </a:endParaRPr>
          </a:p>
          <a:p>
            <a:pPr eaLnBrk="1" hangingPunct="1"/>
            <a:r>
              <a:rPr lang="en-US" sz="1400" b="1" dirty="0">
                <a:solidFill>
                  <a:srgbClr val="000000"/>
                </a:solidFill>
                <a:latin typeface="Verdana" pitchFamily="34" charset="0"/>
                <a:ea typeface="Verdana" pitchFamily="34" charset="0"/>
                <a:cs typeface="Verdana" pitchFamily="34" charset="0"/>
              </a:rPr>
              <a:t>2. </a:t>
            </a:r>
            <a:r>
              <a:rPr lang="en-US" sz="1400" dirty="0">
                <a:solidFill>
                  <a:srgbClr val="000000"/>
                </a:solidFill>
                <a:latin typeface="Verdana" pitchFamily="34" charset="0"/>
                <a:ea typeface="Verdana" pitchFamily="34" charset="0"/>
                <a:cs typeface="Verdana" pitchFamily="34" charset="0"/>
              </a:rPr>
              <a:t>If the AC source does not have a neutral or one phase referenced to ground, an isolation transformer with the neutral of the secondary grounded is </a:t>
            </a:r>
            <a:r>
              <a:rPr lang="en-US" sz="1400" b="1" dirty="0">
                <a:solidFill>
                  <a:srgbClr val="000000"/>
                </a:solidFill>
                <a:latin typeface="Verdana" pitchFamily="34" charset="0"/>
                <a:ea typeface="Verdana" pitchFamily="34" charset="0"/>
                <a:cs typeface="Verdana" pitchFamily="34" charset="0"/>
              </a:rPr>
              <a:t>highly recommended. </a:t>
            </a:r>
            <a:r>
              <a:rPr lang="en-US" sz="1400" dirty="0">
                <a:solidFill>
                  <a:srgbClr val="000000"/>
                </a:solidFill>
                <a:latin typeface="Verdana" pitchFamily="34" charset="0"/>
                <a:ea typeface="Verdana" pitchFamily="34" charset="0"/>
                <a:cs typeface="Verdana" pitchFamily="34" charset="0"/>
              </a:rPr>
              <a:t>If the line-to-ground voltages on any phase can exceed 125% of the nominal line-to-line voltage, an isolation transformer with the neutral of the secondary grounded, is </a:t>
            </a:r>
            <a:r>
              <a:rPr lang="en-US" sz="1400" b="1" dirty="0">
                <a:solidFill>
                  <a:srgbClr val="000000"/>
                </a:solidFill>
                <a:latin typeface="Verdana" pitchFamily="34" charset="0"/>
                <a:ea typeface="Verdana" pitchFamily="34" charset="0"/>
                <a:cs typeface="Verdana" pitchFamily="34" charset="0"/>
              </a:rPr>
              <a:t>highly recommended.</a:t>
            </a:r>
          </a:p>
          <a:p>
            <a:pPr eaLnBrk="1" hangingPunct="1"/>
            <a:endParaRPr lang="en-US" sz="1400" b="1" dirty="0">
              <a:solidFill>
                <a:srgbClr val="000000"/>
              </a:solidFill>
              <a:latin typeface="Verdana" pitchFamily="34" charset="0"/>
              <a:ea typeface="Verdana" pitchFamily="34" charset="0"/>
              <a:cs typeface="Verdana" pitchFamily="34" charset="0"/>
            </a:endParaRPr>
          </a:p>
          <a:p>
            <a:pPr eaLnBrk="1" hangingPunct="1"/>
            <a:endParaRPr lang="en-US" sz="1400" b="1" dirty="0">
              <a:solidFill>
                <a:srgbClr val="000000"/>
              </a:solidFill>
              <a:latin typeface="Verdana" pitchFamily="34" charset="0"/>
              <a:ea typeface="Verdana" pitchFamily="34" charset="0"/>
              <a:cs typeface="Verdana" pitchFamily="34" charset="0"/>
            </a:endParaRPr>
          </a:p>
          <a:p>
            <a:pPr eaLnBrk="1" hangingPunct="1"/>
            <a:r>
              <a:rPr lang="en-US" sz="1400" b="1" dirty="0">
                <a:solidFill>
                  <a:srgbClr val="000000"/>
                </a:solidFill>
                <a:latin typeface="Verdana" pitchFamily="34" charset="0"/>
                <a:ea typeface="Verdana" pitchFamily="34" charset="0"/>
                <a:cs typeface="Verdana" pitchFamily="34" charset="0"/>
              </a:rPr>
              <a:t>3. </a:t>
            </a:r>
            <a:r>
              <a:rPr lang="en-US" sz="1400" dirty="0">
                <a:solidFill>
                  <a:srgbClr val="000000"/>
                </a:solidFill>
                <a:latin typeface="Verdana" pitchFamily="34" charset="0"/>
                <a:ea typeface="Verdana" pitchFamily="34" charset="0"/>
                <a:cs typeface="Verdana" pitchFamily="34" charset="0"/>
              </a:rPr>
              <a:t>If the AC line supplying the drive has power factor correction capacitors that are switched in and out, an isolation transformer or 5% line reactor is recommended between the drive and capacitors. If the capacitors are permanently connected and not switched, the general rules above apply.</a:t>
            </a:r>
            <a:endParaRPr lang="en-US" sz="1400" dirty="0">
              <a:latin typeface="Verdana" pitchFamily="34" charset="0"/>
              <a:ea typeface="Verdana" pitchFamily="34" charset="0"/>
              <a:cs typeface="Verdana" pitchFamily="34" charset="0"/>
            </a:endParaRPr>
          </a:p>
        </p:txBody>
      </p:sp>
      <p:pic>
        <p:nvPicPr>
          <p:cNvPr id="225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76" r="7474"/>
          <a:stretch/>
        </p:blipFill>
        <p:spPr bwMode="auto">
          <a:xfrm>
            <a:off x="5305656" y="1"/>
            <a:ext cx="3838353" cy="121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6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812" b="39663"/>
          <a:stretch/>
        </p:blipFill>
        <p:spPr bwMode="auto">
          <a:xfrm>
            <a:off x="5105409" y="4648201"/>
            <a:ext cx="3811587" cy="202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39" t="4100" r="2423" b="1735"/>
          <a:stretch/>
        </p:blipFill>
        <p:spPr bwMode="auto">
          <a:xfrm>
            <a:off x="2" y="279400"/>
            <a:ext cx="3670005" cy="337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3989289"/>
            <a:ext cx="1664238" cy="584775"/>
          </a:xfrm>
          <a:prstGeom prst="rect">
            <a:avLst/>
          </a:prstGeom>
          <a:noFill/>
        </p:spPr>
        <p:txBody>
          <a:bodyPr wrap="none" rtlCol="0">
            <a:spAutoFit/>
          </a:bodyPr>
          <a:lstStyle/>
          <a:p>
            <a:r>
              <a:rPr lang="en-US" sz="3200" dirty="0">
                <a:solidFill>
                  <a:srgbClr val="C00000"/>
                </a:solidFill>
              </a:rPr>
              <a:t>Line Filter</a:t>
            </a:r>
          </a:p>
        </p:txBody>
      </p:sp>
      <p:sp>
        <p:nvSpPr>
          <p:cNvPr id="3" name="Rectangle 2"/>
          <p:cNvSpPr/>
          <p:nvPr/>
        </p:nvSpPr>
        <p:spPr>
          <a:xfrm>
            <a:off x="0" y="3835400"/>
            <a:ext cx="3352800" cy="1477328"/>
          </a:xfrm>
          <a:prstGeom prst="rect">
            <a:avLst/>
          </a:prstGeom>
        </p:spPr>
        <p:txBody>
          <a:bodyPr wrap="square">
            <a:spAutoFit/>
          </a:bodyPr>
          <a:lstStyle/>
          <a:p>
            <a:r>
              <a:rPr lang="en-US" dirty="0"/>
              <a:t> </a:t>
            </a:r>
            <a:r>
              <a:rPr lang="en-US" b="1" dirty="0"/>
              <a:t>Limits high frequency noise </a:t>
            </a:r>
          </a:p>
          <a:p>
            <a:r>
              <a:rPr lang="en-US" dirty="0"/>
              <a:t>• Reduces interference </a:t>
            </a:r>
          </a:p>
          <a:p>
            <a:r>
              <a:rPr lang="en-US" dirty="0"/>
              <a:t>• Protects sensitive equipment </a:t>
            </a:r>
          </a:p>
          <a:p>
            <a:r>
              <a:rPr lang="en-US" dirty="0"/>
              <a:t>• Helps to eliminate drive cross-talk </a:t>
            </a:r>
          </a:p>
          <a:p>
            <a:r>
              <a:rPr lang="en-US" dirty="0"/>
              <a:t>• Meet FCC Regulation 15, Subpart J </a:t>
            </a:r>
          </a:p>
        </p:txBody>
      </p:sp>
      <p:sp>
        <p:nvSpPr>
          <p:cNvPr id="4" name="Rectangle 3"/>
          <p:cNvSpPr/>
          <p:nvPr/>
        </p:nvSpPr>
        <p:spPr>
          <a:xfrm>
            <a:off x="3833037" y="326078"/>
            <a:ext cx="4572000" cy="1477328"/>
          </a:xfrm>
          <a:prstGeom prst="rect">
            <a:avLst/>
          </a:prstGeom>
        </p:spPr>
        <p:txBody>
          <a:bodyPr>
            <a:spAutoFit/>
          </a:bodyPr>
          <a:lstStyle/>
          <a:p>
            <a:r>
              <a:rPr lang="en-US" dirty="0"/>
              <a:t>Provides </a:t>
            </a:r>
            <a:r>
              <a:rPr lang="en-US" dirty="0">
                <a:solidFill>
                  <a:srgbClr val="FF0000"/>
                </a:solidFill>
              </a:rPr>
              <a:t>compliance</a:t>
            </a:r>
            <a:r>
              <a:rPr lang="en-US" dirty="0"/>
              <a:t> to EMC directives. Generally when someone wants to meet CE for their panel rating. Reduces interference from AC drives that create Common mode noise in the 150 kHz to 30 MHz frequency range. </a:t>
            </a:r>
          </a:p>
        </p:txBody>
      </p:sp>
      <p:sp>
        <p:nvSpPr>
          <p:cNvPr id="5" name="Rectangle 4"/>
          <p:cNvSpPr/>
          <p:nvPr/>
        </p:nvSpPr>
        <p:spPr>
          <a:xfrm>
            <a:off x="3657600" y="1803406"/>
            <a:ext cx="5181600" cy="2062103"/>
          </a:xfrm>
          <a:prstGeom prst="rect">
            <a:avLst/>
          </a:prstGeom>
        </p:spPr>
        <p:txBody>
          <a:bodyPr wrap="square">
            <a:spAutoFit/>
          </a:bodyPr>
          <a:lstStyle/>
          <a:p>
            <a:r>
              <a:rPr lang="en-US" sz="1600" b="1" i="1" dirty="0">
                <a:latin typeface="Verdana" pitchFamily="34" charset="0"/>
                <a:ea typeface="Verdana" pitchFamily="34" charset="0"/>
                <a:cs typeface="Verdana" pitchFamily="34" charset="0"/>
              </a:rPr>
              <a:t>EMI (Electro Magnetic Interference)</a:t>
            </a:r>
            <a:endParaRPr lang="en-US" sz="1600" b="1" dirty="0">
              <a:latin typeface="Verdana" pitchFamily="34" charset="0"/>
              <a:ea typeface="Verdana" pitchFamily="34" charset="0"/>
              <a:cs typeface="Verdana" pitchFamily="34" charset="0"/>
            </a:endParaRPr>
          </a:p>
          <a:p>
            <a:r>
              <a:rPr lang="en-US" sz="1600" b="1" i="1" dirty="0">
                <a:latin typeface="Verdana" pitchFamily="34" charset="0"/>
                <a:ea typeface="Verdana" pitchFamily="34" charset="0"/>
                <a:cs typeface="Verdana" pitchFamily="34" charset="0"/>
              </a:rPr>
              <a:t>RFI (Radio Frequency Interference)</a:t>
            </a:r>
            <a:endParaRPr lang="en-US" sz="1600" b="1" dirty="0">
              <a:latin typeface="Verdana" pitchFamily="34" charset="0"/>
              <a:ea typeface="Verdana" pitchFamily="34" charset="0"/>
              <a:cs typeface="Verdana" pitchFamily="34" charset="0"/>
            </a:endParaRPr>
          </a:p>
          <a:p>
            <a:r>
              <a:rPr lang="en-US" sz="1600" b="1" dirty="0"/>
              <a:t>The terms EMI and RFI are often used interchangeably. EMI is actually any frequency of electrical noise, whereas RFI is a specific subset of electrical noise on the EMI spectrum. </a:t>
            </a:r>
          </a:p>
          <a:p>
            <a:endParaRPr lang="en-US" sz="1600" b="1" dirty="0"/>
          </a:p>
          <a:p>
            <a:r>
              <a:rPr lang="en-US" sz="1600" b="1" dirty="0">
                <a:solidFill>
                  <a:srgbClr val="00B050"/>
                </a:solidFill>
              </a:rPr>
              <a:t>Conducted EMI is unwanted high frequencies that ride </a:t>
            </a:r>
          </a:p>
          <a:p>
            <a:r>
              <a:rPr lang="en-US" sz="1600" b="1" dirty="0">
                <a:solidFill>
                  <a:srgbClr val="00B050"/>
                </a:solidFill>
              </a:rPr>
              <a:t>on the utility AC wave form. </a:t>
            </a:r>
          </a:p>
        </p:txBody>
      </p:sp>
    </p:spTree>
    <p:extLst>
      <p:ext uri="{BB962C8B-B14F-4D97-AF65-F5344CB8AC3E}">
        <p14:creationId xmlns:p14="http://schemas.microsoft.com/office/powerpoint/2010/main" val="1057565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381000" y="914403"/>
          <a:ext cx="8275638" cy="3354388"/>
        </p:xfrm>
        <a:graphic>
          <a:graphicData uri="http://schemas.openxmlformats.org/presentationml/2006/ole">
            <mc:AlternateContent xmlns:mc="http://schemas.openxmlformats.org/markup-compatibility/2006">
              <mc:Choice xmlns:v="urn:schemas-microsoft-com:vml" Requires="v">
                <p:oleObj spid="_x0000_s8356" name="Bitmap Image" r:id="rId4" imgW="8640000" imgH="5781585" progId="Paint.Picture">
                  <p:embed/>
                </p:oleObj>
              </mc:Choice>
              <mc:Fallback>
                <p:oleObj name="Bitmap Image" r:id="rId4" imgW="8640000" imgH="578158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4233" r="4233" b="15816"/>
                      <a:stretch>
                        <a:fillRect/>
                      </a:stretch>
                    </p:blipFill>
                    <p:spPr bwMode="auto">
                      <a:xfrm>
                        <a:off x="381000" y="914403"/>
                        <a:ext cx="8275638"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7108" name="Picture 4" descr="PW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038607"/>
            <a:ext cx="3733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TEK000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962407"/>
            <a:ext cx="28956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10" name="Object 6"/>
          <p:cNvGraphicFramePr>
            <a:graphicFrameLocks noChangeAspect="1"/>
          </p:cNvGraphicFramePr>
          <p:nvPr/>
        </p:nvGraphicFramePr>
        <p:xfrm>
          <a:off x="2514610" y="4114800"/>
          <a:ext cx="2809875" cy="1436688"/>
        </p:xfrm>
        <a:graphic>
          <a:graphicData uri="http://schemas.openxmlformats.org/presentationml/2006/ole">
            <mc:AlternateContent xmlns:mc="http://schemas.openxmlformats.org/markup-compatibility/2006">
              <mc:Choice xmlns:v="urn:schemas-microsoft-com:vml" Requires="v">
                <p:oleObj spid="_x0000_s8357" name="Bitmap Image" r:id="rId8" imgW="2809756" imgH="1495431" progId="Paint.Picture">
                  <p:embed/>
                </p:oleObj>
              </mc:Choice>
              <mc:Fallback>
                <p:oleObj name="Bitmap Image" r:id="rId8" imgW="2809756" imgH="1495431"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10" y="4114800"/>
                        <a:ext cx="2809875"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7"/>
          <p:cNvSpPr txBox="1">
            <a:spLocks noChangeArrowheads="1"/>
          </p:cNvSpPr>
          <p:nvPr/>
        </p:nvSpPr>
        <p:spPr bwMode="auto">
          <a:xfrm>
            <a:off x="789115" y="177806"/>
            <a:ext cx="75657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400" dirty="0">
                <a:solidFill>
                  <a:schemeClr val="tx2"/>
                </a:solidFill>
              </a:rPr>
              <a:t>Pulse Width Modulation (PWM)</a:t>
            </a:r>
          </a:p>
        </p:txBody>
      </p:sp>
    </p:spTree>
    <p:extLst>
      <p:ext uri="{BB962C8B-B14F-4D97-AF65-F5344CB8AC3E}">
        <p14:creationId xmlns:p14="http://schemas.microsoft.com/office/powerpoint/2010/main" val="3549629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0-#ppt_w/2"/>
                                          </p:val>
                                        </p:tav>
                                        <p:tav tm="100000">
                                          <p:val>
                                            <p:strVal val="#ppt_x"/>
                                          </p:val>
                                        </p:tav>
                                      </p:tavLst>
                                    </p:anim>
                                    <p:anim calcmode="lin" valueType="num">
                                      <p:cBhvr additive="base">
                                        <p:cTn id="8"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0-#ppt_w/2"/>
                                          </p:val>
                                        </p:tav>
                                        <p:tav tm="100000">
                                          <p:val>
                                            <p:strVal val="#ppt_x"/>
                                          </p:val>
                                        </p:tav>
                                      </p:tavLst>
                                    </p:anim>
                                    <p:anim calcmode="lin" valueType="num">
                                      <p:cBhvr additive="base">
                                        <p:cTn id="14"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7108"/>
                                        </p:tgtEl>
                                        <p:attrNameLst>
                                          <p:attrName>style.visibility</p:attrName>
                                        </p:attrNameLst>
                                      </p:cBhvr>
                                      <p:to>
                                        <p:strVal val="visible"/>
                                      </p:to>
                                    </p:set>
                                    <p:anim calcmode="lin" valueType="num">
                                      <p:cBhvr additive="base">
                                        <p:cTn id="19" dur="500" fill="hold"/>
                                        <p:tgtEl>
                                          <p:spTgt spid="47108"/>
                                        </p:tgtEl>
                                        <p:attrNameLst>
                                          <p:attrName>ppt_x</p:attrName>
                                        </p:attrNameLst>
                                      </p:cBhvr>
                                      <p:tavLst>
                                        <p:tav tm="0">
                                          <p:val>
                                            <p:strVal val="0-#ppt_w/2"/>
                                          </p:val>
                                        </p:tav>
                                        <p:tav tm="100000">
                                          <p:val>
                                            <p:strVal val="#ppt_x"/>
                                          </p:val>
                                        </p:tav>
                                      </p:tavLst>
                                    </p:anim>
                                    <p:anim calcmode="lin" valueType="num">
                                      <p:cBhvr additive="base">
                                        <p:cTn id="20"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t>Creation of common mode current</a:t>
            </a:r>
          </a:p>
        </p:txBody>
      </p:sp>
      <p:pic>
        <p:nvPicPr>
          <p:cNvPr id="244804" name="Picture 6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27" y="965202"/>
            <a:ext cx="3716338" cy="28638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4739" name="Group 3"/>
          <p:cNvGrpSpPr>
            <a:grpSpLocks/>
          </p:cNvGrpSpPr>
          <p:nvPr/>
        </p:nvGrpSpPr>
        <p:grpSpPr bwMode="auto">
          <a:xfrm>
            <a:off x="4068090" y="835028"/>
            <a:ext cx="4068762" cy="3444084"/>
            <a:chOff x="720" y="161"/>
            <a:chExt cx="3964" cy="3470"/>
          </a:xfrm>
        </p:grpSpPr>
        <p:sp>
          <p:nvSpPr>
            <p:cNvPr id="244740" name="Freeform 4"/>
            <p:cNvSpPr>
              <a:spLocks/>
            </p:cNvSpPr>
            <p:nvPr/>
          </p:nvSpPr>
          <p:spPr bwMode="auto">
            <a:xfrm>
              <a:off x="3490"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1" name="Freeform 5"/>
            <p:cNvSpPr>
              <a:spLocks/>
            </p:cNvSpPr>
            <p:nvPr/>
          </p:nvSpPr>
          <p:spPr bwMode="auto">
            <a:xfrm>
              <a:off x="1512" y="161"/>
              <a:ext cx="0"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2" name="Freeform 6"/>
            <p:cNvSpPr>
              <a:spLocks/>
            </p:cNvSpPr>
            <p:nvPr/>
          </p:nvSpPr>
          <p:spPr bwMode="auto">
            <a:xfrm>
              <a:off x="720" y="1173"/>
              <a:ext cx="457" cy="1839"/>
            </a:xfrm>
            <a:custGeom>
              <a:avLst/>
              <a:gdLst>
                <a:gd name="T0" fmla="*/ 0 w 510"/>
                <a:gd name="T1" fmla="*/ 21 h 2149"/>
                <a:gd name="T2" fmla="*/ 0 w 510"/>
                <a:gd name="T3" fmla="*/ 21 h 2149"/>
                <a:gd name="T4" fmla="*/ 7 w 510"/>
                <a:gd name="T5" fmla="*/ 21 h 2149"/>
                <a:gd name="T6" fmla="*/ 17 w 510"/>
                <a:gd name="T7" fmla="*/ 21 h 2149"/>
                <a:gd name="T8" fmla="*/ 27 w 510"/>
                <a:gd name="T9" fmla="*/ 0 h 2149"/>
                <a:gd name="T10" fmla="*/ 34 w 510"/>
                <a:gd name="T11" fmla="*/ 21 h 2149"/>
                <a:gd name="T12" fmla="*/ 44 w 510"/>
                <a:gd name="T13" fmla="*/ 0 h 2149"/>
                <a:gd name="T14" fmla="*/ 51 w 510"/>
                <a:gd name="T15" fmla="*/ 42 h 2149"/>
                <a:gd name="T16" fmla="*/ 58 w 510"/>
                <a:gd name="T17" fmla="*/ 153 h 2149"/>
                <a:gd name="T18" fmla="*/ 68 w 510"/>
                <a:gd name="T19" fmla="*/ 343 h 2149"/>
                <a:gd name="T20" fmla="*/ 78 w 510"/>
                <a:gd name="T21" fmla="*/ 647 h 2149"/>
                <a:gd name="T22" fmla="*/ 85 w 510"/>
                <a:gd name="T23" fmla="*/ 903 h 2149"/>
                <a:gd name="T24" fmla="*/ 95 w 510"/>
                <a:gd name="T25" fmla="*/ 1229 h 2149"/>
                <a:gd name="T26" fmla="*/ 105 w 510"/>
                <a:gd name="T27" fmla="*/ 1440 h 2149"/>
                <a:gd name="T28" fmla="*/ 116 w 510"/>
                <a:gd name="T29" fmla="*/ 1654 h 2149"/>
                <a:gd name="T30" fmla="*/ 122 w 510"/>
                <a:gd name="T31" fmla="*/ 1761 h 2149"/>
                <a:gd name="T32" fmla="*/ 133 w 510"/>
                <a:gd name="T33" fmla="*/ 1806 h 2149"/>
                <a:gd name="T34" fmla="*/ 143 w 510"/>
                <a:gd name="T35" fmla="*/ 1806 h 2149"/>
                <a:gd name="T36" fmla="*/ 153 w 510"/>
                <a:gd name="T37" fmla="*/ 1761 h 2149"/>
                <a:gd name="T38" fmla="*/ 160 w 510"/>
                <a:gd name="T39" fmla="*/ 1723 h 2149"/>
                <a:gd name="T40" fmla="*/ 170 w 510"/>
                <a:gd name="T41" fmla="*/ 1675 h 2149"/>
                <a:gd name="T42" fmla="*/ 177 w 510"/>
                <a:gd name="T43" fmla="*/ 1654 h 2149"/>
                <a:gd name="T44" fmla="*/ 187 w 510"/>
                <a:gd name="T45" fmla="*/ 1675 h 2149"/>
                <a:gd name="T46" fmla="*/ 194 w 510"/>
                <a:gd name="T47" fmla="*/ 1741 h 2149"/>
                <a:gd name="T48" fmla="*/ 204 w 510"/>
                <a:gd name="T49" fmla="*/ 1786 h 2149"/>
                <a:gd name="T50" fmla="*/ 211 w 510"/>
                <a:gd name="T51" fmla="*/ 1869 h 2149"/>
                <a:gd name="T52" fmla="*/ 221 w 510"/>
                <a:gd name="T53" fmla="*/ 1914 h 2149"/>
                <a:gd name="T54" fmla="*/ 231 w 510"/>
                <a:gd name="T55" fmla="*/ 1979 h 2149"/>
                <a:gd name="T56" fmla="*/ 238 w 510"/>
                <a:gd name="T57" fmla="*/ 2021 h 2149"/>
                <a:gd name="T58" fmla="*/ 248 w 510"/>
                <a:gd name="T59" fmla="*/ 2021 h 2149"/>
                <a:gd name="T60" fmla="*/ 258 w 510"/>
                <a:gd name="T61" fmla="*/ 2021 h 2149"/>
                <a:gd name="T62" fmla="*/ 265 w 510"/>
                <a:gd name="T63" fmla="*/ 2021 h 2149"/>
                <a:gd name="T64" fmla="*/ 275 w 510"/>
                <a:gd name="T65" fmla="*/ 2000 h 2149"/>
                <a:gd name="T66" fmla="*/ 279 w 510"/>
                <a:gd name="T67" fmla="*/ 2000 h 2149"/>
                <a:gd name="T68" fmla="*/ 289 w 510"/>
                <a:gd name="T69" fmla="*/ 1979 h 2149"/>
                <a:gd name="T70" fmla="*/ 299 w 510"/>
                <a:gd name="T71" fmla="*/ 2000 h 2149"/>
                <a:gd name="T72" fmla="*/ 306 w 510"/>
                <a:gd name="T73" fmla="*/ 2021 h 2149"/>
                <a:gd name="T74" fmla="*/ 316 w 510"/>
                <a:gd name="T75" fmla="*/ 2042 h 2149"/>
                <a:gd name="T76" fmla="*/ 326 w 510"/>
                <a:gd name="T77" fmla="*/ 2042 h 2149"/>
                <a:gd name="T78" fmla="*/ 333 w 510"/>
                <a:gd name="T79" fmla="*/ 2066 h 2149"/>
                <a:gd name="T80" fmla="*/ 343 w 510"/>
                <a:gd name="T81" fmla="*/ 2066 h 2149"/>
                <a:gd name="T82" fmla="*/ 354 w 510"/>
                <a:gd name="T83" fmla="*/ 2086 h 2149"/>
                <a:gd name="T84" fmla="*/ 360 w 510"/>
                <a:gd name="T85" fmla="*/ 2086 h 2149"/>
                <a:gd name="T86" fmla="*/ 371 w 510"/>
                <a:gd name="T87" fmla="*/ 2086 h 2149"/>
                <a:gd name="T88" fmla="*/ 381 w 510"/>
                <a:gd name="T89" fmla="*/ 2086 h 2149"/>
                <a:gd name="T90" fmla="*/ 391 w 510"/>
                <a:gd name="T91" fmla="*/ 2086 h 2149"/>
                <a:gd name="T92" fmla="*/ 398 w 510"/>
                <a:gd name="T93" fmla="*/ 2086 h 2149"/>
                <a:gd name="T94" fmla="*/ 408 w 510"/>
                <a:gd name="T95" fmla="*/ 2086 h 2149"/>
                <a:gd name="T96" fmla="*/ 415 w 510"/>
                <a:gd name="T97" fmla="*/ 2086 h 2149"/>
                <a:gd name="T98" fmla="*/ 425 w 510"/>
                <a:gd name="T99" fmla="*/ 2104 h 2149"/>
                <a:gd name="T100" fmla="*/ 432 w 510"/>
                <a:gd name="T101" fmla="*/ 2104 h 2149"/>
                <a:gd name="T102" fmla="*/ 442 w 510"/>
                <a:gd name="T103" fmla="*/ 2128 h 2149"/>
                <a:gd name="T104" fmla="*/ 452 w 510"/>
                <a:gd name="T105" fmla="*/ 2128 h 2149"/>
                <a:gd name="T106" fmla="*/ 462 w 510"/>
                <a:gd name="T107" fmla="*/ 2128 h 2149"/>
                <a:gd name="T108" fmla="*/ 469 w 510"/>
                <a:gd name="T109" fmla="*/ 2128 h 2149"/>
                <a:gd name="T110" fmla="*/ 479 w 510"/>
                <a:gd name="T111" fmla="*/ 2149 h 2149"/>
                <a:gd name="T112" fmla="*/ 490 w 510"/>
                <a:gd name="T113" fmla="*/ 2149 h 2149"/>
                <a:gd name="T114" fmla="*/ 493 w 510"/>
                <a:gd name="T115" fmla="*/ 2128 h 2149"/>
                <a:gd name="T116" fmla="*/ 503 w 510"/>
                <a:gd name="T117" fmla="*/ 2149 h 2149"/>
                <a:gd name="T118" fmla="*/ 510 w 510"/>
                <a:gd name="T119" fmla="*/ 214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2149">
                  <a:moveTo>
                    <a:pt x="0" y="21"/>
                  </a:moveTo>
                  <a:lnTo>
                    <a:pt x="0" y="21"/>
                  </a:lnTo>
                  <a:lnTo>
                    <a:pt x="7" y="21"/>
                  </a:lnTo>
                  <a:lnTo>
                    <a:pt x="17" y="21"/>
                  </a:lnTo>
                  <a:lnTo>
                    <a:pt x="27" y="0"/>
                  </a:lnTo>
                  <a:lnTo>
                    <a:pt x="34" y="21"/>
                  </a:lnTo>
                  <a:lnTo>
                    <a:pt x="44" y="0"/>
                  </a:lnTo>
                  <a:lnTo>
                    <a:pt x="51" y="42"/>
                  </a:lnTo>
                  <a:lnTo>
                    <a:pt x="58" y="153"/>
                  </a:lnTo>
                  <a:lnTo>
                    <a:pt x="68" y="343"/>
                  </a:lnTo>
                  <a:lnTo>
                    <a:pt x="78" y="647"/>
                  </a:lnTo>
                  <a:lnTo>
                    <a:pt x="85" y="903"/>
                  </a:lnTo>
                  <a:lnTo>
                    <a:pt x="95" y="1229"/>
                  </a:lnTo>
                  <a:lnTo>
                    <a:pt x="105" y="1440"/>
                  </a:lnTo>
                  <a:lnTo>
                    <a:pt x="116" y="1654"/>
                  </a:lnTo>
                  <a:lnTo>
                    <a:pt x="122" y="1761"/>
                  </a:lnTo>
                  <a:lnTo>
                    <a:pt x="133" y="1806"/>
                  </a:lnTo>
                  <a:lnTo>
                    <a:pt x="143" y="1806"/>
                  </a:lnTo>
                  <a:lnTo>
                    <a:pt x="153" y="1761"/>
                  </a:lnTo>
                  <a:lnTo>
                    <a:pt x="160" y="1723"/>
                  </a:lnTo>
                  <a:lnTo>
                    <a:pt x="170" y="1675"/>
                  </a:lnTo>
                  <a:lnTo>
                    <a:pt x="177" y="1654"/>
                  </a:lnTo>
                  <a:lnTo>
                    <a:pt x="187" y="1675"/>
                  </a:lnTo>
                  <a:lnTo>
                    <a:pt x="194" y="1741"/>
                  </a:lnTo>
                  <a:lnTo>
                    <a:pt x="204" y="1786"/>
                  </a:lnTo>
                  <a:lnTo>
                    <a:pt x="211" y="1869"/>
                  </a:lnTo>
                  <a:lnTo>
                    <a:pt x="221" y="1914"/>
                  </a:lnTo>
                  <a:lnTo>
                    <a:pt x="231" y="1979"/>
                  </a:lnTo>
                  <a:lnTo>
                    <a:pt x="238" y="2021"/>
                  </a:lnTo>
                  <a:lnTo>
                    <a:pt x="248" y="2021"/>
                  </a:lnTo>
                  <a:lnTo>
                    <a:pt x="258" y="2021"/>
                  </a:lnTo>
                  <a:lnTo>
                    <a:pt x="265" y="2021"/>
                  </a:lnTo>
                  <a:lnTo>
                    <a:pt x="275" y="2000"/>
                  </a:lnTo>
                  <a:lnTo>
                    <a:pt x="279" y="2000"/>
                  </a:lnTo>
                  <a:lnTo>
                    <a:pt x="289" y="1979"/>
                  </a:lnTo>
                  <a:lnTo>
                    <a:pt x="299" y="2000"/>
                  </a:lnTo>
                  <a:lnTo>
                    <a:pt x="306" y="2021"/>
                  </a:lnTo>
                  <a:lnTo>
                    <a:pt x="316" y="2042"/>
                  </a:lnTo>
                  <a:lnTo>
                    <a:pt x="326" y="2042"/>
                  </a:lnTo>
                  <a:lnTo>
                    <a:pt x="333" y="2066"/>
                  </a:lnTo>
                  <a:lnTo>
                    <a:pt x="343" y="2066"/>
                  </a:lnTo>
                  <a:lnTo>
                    <a:pt x="354" y="2086"/>
                  </a:lnTo>
                  <a:lnTo>
                    <a:pt x="360" y="2086"/>
                  </a:lnTo>
                  <a:lnTo>
                    <a:pt x="371" y="2086"/>
                  </a:lnTo>
                  <a:lnTo>
                    <a:pt x="381" y="2086"/>
                  </a:lnTo>
                  <a:lnTo>
                    <a:pt x="391" y="2086"/>
                  </a:lnTo>
                  <a:lnTo>
                    <a:pt x="398" y="2086"/>
                  </a:lnTo>
                  <a:lnTo>
                    <a:pt x="408" y="2086"/>
                  </a:lnTo>
                  <a:lnTo>
                    <a:pt x="415" y="2086"/>
                  </a:lnTo>
                  <a:lnTo>
                    <a:pt x="425" y="2104"/>
                  </a:lnTo>
                  <a:lnTo>
                    <a:pt x="432" y="2104"/>
                  </a:lnTo>
                  <a:lnTo>
                    <a:pt x="442" y="2128"/>
                  </a:lnTo>
                  <a:lnTo>
                    <a:pt x="452" y="2128"/>
                  </a:lnTo>
                  <a:lnTo>
                    <a:pt x="462" y="2128"/>
                  </a:lnTo>
                  <a:lnTo>
                    <a:pt x="469" y="2128"/>
                  </a:lnTo>
                  <a:lnTo>
                    <a:pt x="479" y="2149"/>
                  </a:lnTo>
                  <a:lnTo>
                    <a:pt x="490" y="2149"/>
                  </a:lnTo>
                  <a:lnTo>
                    <a:pt x="493" y="2128"/>
                  </a:lnTo>
                  <a:lnTo>
                    <a:pt x="503" y="2149"/>
                  </a:lnTo>
                  <a:lnTo>
                    <a:pt x="510" y="2149"/>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3" name="Freeform 7"/>
            <p:cNvSpPr>
              <a:spLocks/>
            </p:cNvSpPr>
            <p:nvPr/>
          </p:nvSpPr>
          <p:spPr bwMode="auto">
            <a:xfrm>
              <a:off x="1177" y="1304"/>
              <a:ext cx="465" cy="1802"/>
            </a:xfrm>
            <a:custGeom>
              <a:avLst/>
              <a:gdLst>
                <a:gd name="T0" fmla="*/ 0 w 520"/>
                <a:gd name="T1" fmla="*/ 1996 h 2106"/>
                <a:gd name="T2" fmla="*/ 10 w 520"/>
                <a:gd name="T3" fmla="*/ 1996 h 2106"/>
                <a:gd name="T4" fmla="*/ 20 w 520"/>
                <a:gd name="T5" fmla="*/ 1996 h 2106"/>
                <a:gd name="T6" fmla="*/ 27 w 520"/>
                <a:gd name="T7" fmla="*/ 1996 h 2106"/>
                <a:gd name="T8" fmla="*/ 37 w 520"/>
                <a:gd name="T9" fmla="*/ 1996 h 2106"/>
                <a:gd name="T10" fmla="*/ 48 w 520"/>
                <a:gd name="T11" fmla="*/ 1996 h 2106"/>
                <a:gd name="T12" fmla="*/ 54 w 520"/>
                <a:gd name="T13" fmla="*/ 2020 h 2106"/>
                <a:gd name="T14" fmla="*/ 65 w 520"/>
                <a:gd name="T15" fmla="*/ 2020 h 2106"/>
                <a:gd name="T16" fmla="*/ 75 w 520"/>
                <a:gd name="T17" fmla="*/ 2020 h 2106"/>
                <a:gd name="T18" fmla="*/ 82 w 520"/>
                <a:gd name="T19" fmla="*/ 2020 h 2106"/>
                <a:gd name="T20" fmla="*/ 92 w 520"/>
                <a:gd name="T21" fmla="*/ 2020 h 2106"/>
                <a:gd name="T22" fmla="*/ 102 w 520"/>
                <a:gd name="T23" fmla="*/ 2041 h 2106"/>
                <a:gd name="T24" fmla="*/ 105 w 520"/>
                <a:gd name="T25" fmla="*/ 2041 h 2106"/>
                <a:gd name="T26" fmla="*/ 116 w 520"/>
                <a:gd name="T27" fmla="*/ 2041 h 2106"/>
                <a:gd name="T28" fmla="*/ 126 w 520"/>
                <a:gd name="T29" fmla="*/ 2041 h 2106"/>
                <a:gd name="T30" fmla="*/ 133 w 520"/>
                <a:gd name="T31" fmla="*/ 2020 h 2106"/>
                <a:gd name="T32" fmla="*/ 143 w 520"/>
                <a:gd name="T33" fmla="*/ 2041 h 2106"/>
                <a:gd name="T34" fmla="*/ 153 w 520"/>
                <a:gd name="T35" fmla="*/ 2041 h 2106"/>
                <a:gd name="T36" fmla="*/ 160 w 520"/>
                <a:gd name="T37" fmla="*/ 2041 h 2106"/>
                <a:gd name="T38" fmla="*/ 170 w 520"/>
                <a:gd name="T39" fmla="*/ 2041 h 2106"/>
                <a:gd name="T40" fmla="*/ 180 w 520"/>
                <a:gd name="T41" fmla="*/ 2041 h 2106"/>
                <a:gd name="T42" fmla="*/ 187 w 520"/>
                <a:gd name="T43" fmla="*/ 2041 h 2106"/>
                <a:gd name="T44" fmla="*/ 194 w 520"/>
                <a:gd name="T45" fmla="*/ 2041 h 2106"/>
                <a:gd name="T46" fmla="*/ 204 w 520"/>
                <a:gd name="T47" fmla="*/ 2041 h 2106"/>
                <a:gd name="T48" fmla="*/ 214 w 520"/>
                <a:gd name="T49" fmla="*/ 2061 h 2106"/>
                <a:gd name="T50" fmla="*/ 221 w 520"/>
                <a:gd name="T51" fmla="*/ 2106 h 2106"/>
                <a:gd name="T52" fmla="*/ 231 w 520"/>
                <a:gd name="T53" fmla="*/ 1975 h 2106"/>
                <a:gd name="T54" fmla="*/ 238 w 520"/>
                <a:gd name="T55" fmla="*/ 1826 h 2106"/>
                <a:gd name="T56" fmla="*/ 248 w 520"/>
                <a:gd name="T57" fmla="*/ 1549 h 2106"/>
                <a:gd name="T58" fmla="*/ 258 w 520"/>
                <a:gd name="T59" fmla="*/ 1266 h 2106"/>
                <a:gd name="T60" fmla="*/ 265 w 520"/>
                <a:gd name="T61" fmla="*/ 989 h 2106"/>
                <a:gd name="T62" fmla="*/ 275 w 520"/>
                <a:gd name="T63" fmla="*/ 730 h 2106"/>
                <a:gd name="T64" fmla="*/ 286 w 520"/>
                <a:gd name="T65" fmla="*/ 515 h 2106"/>
                <a:gd name="T66" fmla="*/ 292 w 520"/>
                <a:gd name="T67" fmla="*/ 339 h 2106"/>
                <a:gd name="T68" fmla="*/ 303 w 520"/>
                <a:gd name="T69" fmla="*/ 280 h 2106"/>
                <a:gd name="T70" fmla="*/ 313 w 520"/>
                <a:gd name="T71" fmla="*/ 256 h 2106"/>
                <a:gd name="T72" fmla="*/ 316 w 520"/>
                <a:gd name="T73" fmla="*/ 301 h 2106"/>
                <a:gd name="T74" fmla="*/ 326 w 520"/>
                <a:gd name="T75" fmla="*/ 339 h 2106"/>
                <a:gd name="T76" fmla="*/ 337 w 520"/>
                <a:gd name="T77" fmla="*/ 387 h 2106"/>
                <a:gd name="T78" fmla="*/ 343 w 520"/>
                <a:gd name="T79" fmla="*/ 408 h 2106"/>
                <a:gd name="T80" fmla="*/ 354 w 520"/>
                <a:gd name="T81" fmla="*/ 429 h 2106"/>
                <a:gd name="T82" fmla="*/ 364 w 520"/>
                <a:gd name="T83" fmla="*/ 408 h 2106"/>
                <a:gd name="T84" fmla="*/ 374 w 520"/>
                <a:gd name="T85" fmla="*/ 321 h 2106"/>
                <a:gd name="T86" fmla="*/ 381 w 520"/>
                <a:gd name="T87" fmla="*/ 256 h 2106"/>
                <a:gd name="T88" fmla="*/ 391 w 520"/>
                <a:gd name="T89" fmla="*/ 169 h 2106"/>
                <a:gd name="T90" fmla="*/ 398 w 520"/>
                <a:gd name="T91" fmla="*/ 124 h 2106"/>
                <a:gd name="T92" fmla="*/ 408 w 520"/>
                <a:gd name="T93" fmla="*/ 83 h 2106"/>
                <a:gd name="T94" fmla="*/ 415 w 520"/>
                <a:gd name="T95" fmla="*/ 62 h 2106"/>
                <a:gd name="T96" fmla="*/ 425 w 520"/>
                <a:gd name="T97" fmla="*/ 41 h 2106"/>
                <a:gd name="T98" fmla="*/ 435 w 520"/>
                <a:gd name="T99" fmla="*/ 62 h 2106"/>
                <a:gd name="T100" fmla="*/ 442 w 520"/>
                <a:gd name="T101" fmla="*/ 62 h 2106"/>
                <a:gd name="T102" fmla="*/ 452 w 520"/>
                <a:gd name="T103" fmla="*/ 83 h 2106"/>
                <a:gd name="T104" fmla="*/ 462 w 520"/>
                <a:gd name="T105" fmla="*/ 107 h 2106"/>
                <a:gd name="T106" fmla="*/ 469 w 520"/>
                <a:gd name="T107" fmla="*/ 83 h 2106"/>
                <a:gd name="T108" fmla="*/ 479 w 520"/>
                <a:gd name="T109" fmla="*/ 62 h 2106"/>
                <a:gd name="T110" fmla="*/ 486 w 520"/>
                <a:gd name="T111" fmla="*/ 83 h 2106"/>
                <a:gd name="T112" fmla="*/ 496 w 520"/>
                <a:gd name="T113" fmla="*/ 41 h 2106"/>
                <a:gd name="T114" fmla="*/ 507 w 520"/>
                <a:gd name="T115" fmla="*/ 20 h 2106"/>
                <a:gd name="T116" fmla="*/ 513 w 520"/>
                <a:gd name="T117" fmla="*/ 0 h 2106"/>
                <a:gd name="T118" fmla="*/ 520 w 520"/>
                <a:gd name="T119" fmla="*/ 0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2106">
                  <a:moveTo>
                    <a:pt x="0" y="1996"/>
                  </a:moveTo>
                  <a:lnTo>
                    <a:pt x="10" y="1996"/>
                  </a:lnTo>
                  <a:lnTo>
                    <a:pt x="20" y="1996"/>
                  </a:lnTo>
                  <a:lnTo>
                    <a:pt x="27" y="1996"/>
                  </a:lnTo>
                  <a:lnTo>
                    <a:pt x="37" y="1996"/>
                  </a:lnTo>
                  <a:lnTo>
                    <a:pt x="48" y="1996"/>
                  </a:lnTo>
                  <a:lnTo>
                    <a:pt x="54" y="2020"/>
                  </a:lnTo>
                  <a:lnTo>
                    <a:pt x="65" y="2020"/>
                  </a:lnTo>
                  <a:lnTo>
                    <a:pt x="75" y="2020"/>
                  </a:lnTo>
                  <a:lnTo>
                    <a:pt x="82" y="2020"/>
                  </a:lnTo>
                  <a:lnTo>
                    <a:pt x="92" y="2020"/>
                  </a:lnTo>
                  <a:lnTo>
                    <a:pt x="102" y="2041"/>
                  </a:lnTo>
                  <a:lnTo>
                    <a:pt x="105" y="2041"/>
                  </a:lnTo>
                  <a:lnTo>
                    <a:pt x="116" y="2041"/>
                  </a:lnTo>
                  <a:lnTo>
                    <a:pt x="126" y="2041"/>
                  </a:lnTo>
                  <a:lnTo>
                    <a:pt x="133" y="2020"/>
                  </a:lnTo>
                  <a:lnTo>
                    <a:pt x="143" y="2041"/>
                  </a:lnTo>
                  <a:lnTo>
                    <a:pt x="153" y="2041"/>
                  </a:lnTo>
                  <a:lnTo>
                    <a:pt x="160" y="2041"/>
                  </a:lnTo>
                  <a:lnTo>
                    <a:pt x="170" y="2041"/>
                  </a:lnTo>
                  <a:lnTo>
                    <a:pt x="180" y="2041"/>
                  </a:lnTo>
                  <a:lnTo>
                    <a:pt x="187" y="2041"/>
                  </a:lnTo>
                  <a:lnTo>
                    <a:pt x="194" y="2041"/>
                  </a:lnTo>
                  <a:lnTo>
                    <a:pt x="204" y="2041"/>
                  </a:lnTo>
                  <a:lnTo>
                    <a:pt x="214" y="2061"/>
                  </a:lnTo>
                  <a:lnTo>
                    <a:pt x="221" y="2106"/>
                  </a:lnTo>
                  <a:lnTo>
                    <a:pt x="231" y="1975"/>
                  </a:lnTo>
                  <a:lnTo>
                    <a:pt x="238" y="1826"/>
                  </a:lnTo>
                  <a:lnTo>
                    <a:pt x="248" y="1549"/>
                  </a:lnTo>
                  <a:lnTo>
                    <a:pt x="258" y="1266"/>
                  </a:lnTo>
                  <a:lnTo>
                    <a:pt x="265" y="989"/>
                  </a:lnTo>
                  <a:lnTo>
                    <a:pt x="275" y="730"/>
                  </a:lnTo>
                  <a:lnTo>
                    <a:pt x="286" y="515"/>
                  </a:lnTo>
                  <a:lnTo>
                    <a:pt x="292" y="339"/>
                  </a:lnTo>
                  <a:lnTo>
                    <a:pt x="303" y="280"/>
                  </a:lnTo>
                  <a:lnTo>
                    <a:pt x="313" y="256"/>
                  </a:lnTo>
                  <a:lnTo>
                    <a:pt x="316" y="301"/>
                  </a:lnTo>
                  <a:lnTo>
                    <a:pt x="326" y="339"/>
                  </a:lnTo>
                  <a:lnTo>
                    <a:pt x="337" y="387"/>
                  </a:lnTo>
                  <a:lnTo>
                    <a:pt x="343" y="408"/>
                  </a:lnTo>
                  <a:lnTo>
                    <a:pt x="354" y="429"/>
                  </a:lnTo>
                  <a:lnTo>
                    <a:pt x="364" y="408"/>
                  </a:lnTo>
                  <a:lnTo>
                    <a:pt x="374" y="321"/>
                  </a:lnTo>
                  <a:lnTo>
                    <a:pt x="381" y="256"/>
                  </a:lnTo>
                  <a:lnTo>
                    <a:pt x="391" y="169"/>
                  </a:lnTo>
                  <a:lnTo>
                    <a:pt x="398" y="124"/>
                  </a:lnTo>
                  <a:lnTo>
                    <a:pt x="408" y="83"/>
                  </a:lnTo>
                  <a:lnTo>
                    <a:pt x="415" y="62"/>
                  </a:lnTo>
                  <a:lnTo>
                    <a:pt x="425" y="41"/>
                  </a:lnTo>
                  <a:lnTo>
                    <a:pt x="435" y="62"/>
                  </a:lnTo>
                  <a:lnTo>
                    <a:pt x="442" y="62"/>
                  </a:lnTo>
                  <a:lnTo>
                    <a:pt x="452" y="83"/>
                  </a:lnTo>
                  <a:lnTo>
                    <a:pt x="462" y="107"/>
                  </a:lnTo>
                  <a:lnTo>
                    <a:pt x="469" y="83"/>
                  </a:lnTo>
                  <a:lnTo>
                    <a:pt x="479" y="62"/>
                  </a:lnTo>
                  <a:lnTo>
                    <a:pt x="486" y="83"/>
                  </a:lnTo>
                  <a:lnTo>
                    <a:pt x="496" y="41"/>
                  </a:lnTo>
                  <a:lnTo>
                    <a:pt x="507" y="20"/>
                  </a:lnTo>
                  <a:lnTo>
                    <a:pt x="513" y="0"/>
                  </a:lnTo>
                  <a:lnTo>
                    <a:pt x="520"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4" name="Freeform 8"/>
            <p:cNvSpPr>
              <a:spLocks/>
            </p:cNvSpPr>
            <p:nvPr/>
          </p:nvSpPr>
          <p:spPr bwMode="auto">
            <a:xfrm>
              <a:off x="1642" y="383"/>
              <a:ext cx="469" cy="938"/>
            </a:xfrm>
            <a:custGeom>
              <a:avLst/>
              <a:gdLst>
                <a:gd name="T0" fmla="*/ 0 w 524"/>
                <a:gd name="T1" fmla="*/ 1076 h 1096"/>
                <a:gd name="T2" fmla="*/ 10 w 524"/>
                <a:gd name="T3" fmla="*/ 1051 h 1096"/>
                <a:gd name="T4" fmla="*/ 17 w 524"/>
                <a:gd name="T5" fmla="*/ 1051 h 1096"/>
                <a:gd name="T6" fmla="*/ 27 w 524"/>
                <a:gd name="T7" fmla="*/ 1076 h 1096"/>
                <a:gd name="T8" fmla="*/ 38 w 524"/>
                <a:gd name="T9" fmla="*/ 1051 h 1096"/>
                <a:gd name="T10" fmla="*/ 44 w 524"/>
                <a:gd name="T11" fmla="*/ 1076 h 1096"/>
                <a:gd name="T12" fmla="*/ 55 w 524"/>
                <a:gd name="T13" fmla="*/ 1096 h 1096"/>
                <a:gd name="T14" fmla="*/ 65 w 524"/>
                <a:gd name="T15" fmla="*/ 1076 h 1096"/>
                <a:gd name="T16" fmla="*/ 72 w 524"/>
                <a:gd name="T17" fmla="*/ 1076 h 1096"/>
                <a:gd name="T18" fmla="*/ 82 w 524"/>
                <a:gd name="T19" fmla="*/ 1051 h 1096"/>
                <a:gd name="T20" fmla="*/ 92 w 524"/>
                <a:gd name="T21" fmla="*/ 1076 h 1096"/>
                <a:gd name="T22" fmla="*/ 99 w 524"/>
                <a:gd name="T23" fmla="*/ 1051 h 1096"/>
                <a:gd name="T24" fmla="*/ 109 w 524"/>
                <a:gd name="T25" fmla="*/ 1051 h 1096"/>
                <a:gd name="T26" fmla="*/ 116 w 524"/>
                <a:gd name="T27" fmla="*/ 1051 h 1096"/>
                <a:gd name="T28" fmla="*/ 126 w 524"/>
                <a:gd name="T29" fmla="*/ 1027 h 1096"/>
                <a:gd name="T30" fmla="*/ 133 w 524"/>
                <a:gd name="T31" fmla="*/ 1051 h 1096"/>
                <a:gd name="T32" fmla="*/ 143 w 524"/>
                <a:gd name="T33" fmla="*/ 1027 h 1096"/>
                <a:gd name="T34" fmla="*/ 153 w 524"/>
                <a:gd name="T35" fmla="*/ 1027 h 1096"/>
                <a:gd name="T36" fmla="*/ 163 w 524"/>
                <a:gd name="T37" fmla="*/ 1027 h 1096"/>
                <a:gd name="T38" fmla="*/ 170 w 524"/>
                <a:gd name="T39" fmla="*/ 1027 h 1096"/>
                <a:gd name="T40" fmla="*/ 180 w 524"/>
                <a:gd name="T41" fmla="*/ 1051 h 1096"/>
                <a:gd name="T42" fmla="*/ 191 w 524"/>
                <a:gd name="T43" fmla="*/ 1010 h 1096"/>
                <a:gd name="T44" fmla="*/ 197 w 524"/>
                <a:gd name="T45" fmla="*/ 965 h 1096"/>
                <a:gd name="T46" fmla="*/ 208 w 524"/>
                <a:gd name="T47" fmla="*/ 858 h 1096"/>
                <a:gd name="T48" fmla="*/ 218 w 524"/>
                <a:gd name="T49" fmla="*/ 733 h 1096"/>
                <a:gd name="T50" fmla="*/ 221 w 524"/>
                <a:gd name="T51" fmla="*/ 581 h 1096"/>
                <a:gd name="T52" fmla="*/ 231 w 524"/>
                <a:gd name="T53" fmla="*/ 429 h 1096"/>
                <a:gd name="T54" fmla="*/ 242 w 524"/>
                <a:gd name="T55" fmla="*/ 325 h 1096"/>
                <a:gd name="T56" fmla="*/ 248 w 524"/>
                <a:gd name="T57" fmla="*/ 218 h 1096"/>
                <a:gd name="T58" fmla="*/ 259 w 524"/>
                <a:gd name="T59" fmla="*/ 169 h 1096"/>
                <a:gd name="T60" fmla="*/ 269 w 524"/>
                <a:gd name="T61" fmla="*/ 131 h 1096"/>
                <a:gd name="T62" fmla="*/ 276 w 524"/>
                <a:gd name="T63" fmla="*/ 152 h 1096"/>
                <a:gd name="T64" fmla="*/ 286 w 524"/>
                <a:gd name="T65" fmla="*/ 152 h 1096"/>
                <a:gd name="T66" fmla="*/ 296 w 524"/>
                <a:gd name="T67" fmla="*/ 190 h 1096"/>
                <a:gd name="T68" fmla="*/ 303 w 524"/>
                <a:gd name="T69" fmla="*/ 190 h 1096"/>
                <a:gd name="T70" fmla="*/ 313 w 524"/>
                <a:gd name="T71" fmla="*/ 190 h 1096"/>
                <a:gd name="T72" fmla="*/ 320 w 524"/>
                <a:gd name="T73" fmla="*/ 190 h 1096"/>
                <a:gd name="T74" fmla="*/ 330 w 524"/>
                <a:gd name="T75" fmla="*/ 169 h 1096"/>
                <a:gd name="T76" fmla="*/ 337 w 524"/>
                <a:gd name="T77" fmla="*/ 131 h 1096"/>
                <a:gd name="T78" fmla="*/ 347 w 524"/>
                <a:gd name="T79" fmla="*/ 110 h 1096"/>
                <a:gd name="T80" fmla="*/ 354 w 524"/>
                <a:gd name="T81" fmla="*/ 83 h 1096"/>
                <a:gd name="T82" fmla="*/ 364 w 524"/>
                <a:gd name="T83" fmla="*/ 62 h 1096"/>
                <a:gd name="T84" fmla="*/ 374 w 524"/>
                <a:gd name="T85" fmla="*/ 41 h 1096"/>
                <a:gd name="T86" fmla="*/ 384 w 524"/>
                <a:gd name="T87" fmla="*/ 41 h 1096"/>
                <a:gd name="T88" fmla="*/ 391 w 524"/>
                <a:gd name="T89" fmla="*/ 41 h 1096"/>
                <a:gd name="T90" fmla="*/ 401 w 524"/>
                <a:gd name="T91" fmla="*/ 41 h 1096"/>
                <a:gd name="T92" fmla="*/ 412 w 524"/>
                <a:gd name="T93" fmla="*/ 62 h 1096"/>
                <a:gd name="T94" fmla="*/ 418 w 524"/>
                <a:gd name="T95" fmla="*/ 62 h 1096"/>
                <a:gd name="T96" fmla="*/ 425 w 524"/>
                <a:gd name="T97" fmla="*/ 41 h 1096"/>
                <a:gd name="T98" fmla="*/ 435 w 524"/>
                <a:gd name="T99" fmla="*/ 62 h 1096"/>
                <a:gd name="T100" fmla="*/ 446 w 524"/>
                <a:gd name="T101" fmla="*/ 41 h 1096"/>
                <a:gd name="T102" fmla="*/ 452 w 524"/>
                <a:gd name="T103" fmla="*/ 24 h 1096"/>
                <a:gd name="T104" fmla="*/ 463 w 524"/>
                <a:gd name="T105" fmla="*/ 0 h 1096"/>
                <a:gd name="T106" fmla="*/ 473 w 524"/>
                <a:gd name="T107" fmla="*/ 0 h 1096"/>
                <a:gd name="T108" fmla="*/ 480 w 524"/>
                <a:gd name="T109" fmla="*/ 0 h 1096"/>
                <a:gd name="T110" fmla="*/ 490 w 524"/>
                <a:gd name="T111" fmla="*/ 24 h 1096"/>
                <a:gd name="T112" fmla="*/ 500 w 524"/>
                <a:gd name="T113" fmla="*/ 0 h 1096"/>
                <a:gd name="T114" fmla="*/ 507 w 524"/>
                <a:gd name="T115" fmla="*/ 0 h 1096"/>
                <a:gd name="T116" fmla="*/ 517 w 524"/>
                <a:gd name="T117" fmla="*/ 0 h 1096"/>
                <a:gd name="T118" fmla="*/ 524 w 524"/>
                <a:gd name="T119" fmla="*/ 0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4" h="1096">
                  <a:moveTo>
                    <a:pt x="0" y="1076"/>
                  </a:moveTo>
                  <a:lnTo>
                    <a:pt x="10" y="1051"/>
                  </a:lnTo>
                  <a:lnTo>
                    <a:pt x="17" y="1051"/>
                  </a:lnTo>
                  <a:lnTo>
                    <a:pt x="27" y="1076"/>
                  </a:lnTo>
                  <a:lnTo>
                    <a:pt x="38" y="1051"/>
                  </a:lnTo>
                  <a:lnTo>
                    <a:pt x="44" y="1076"/>
                  </a:lnTo>
                  <a:lnTo>
                    <a:pt x="55" y="1096"/>
                  </a:lnTo>
                  <a:lnTo>
                    <a:pt x="65" y="1076"/>
                  </a:lnTo>
                  <a:lnTo>
                    <a:pt x="72" y="1076"/>
                  </a:lnTo>
                  <a:lnTo>
                    <a:pt x="82" y="1051"/>
                  </a:lnTo>
                  <a:lnTo>
                    <a:pt x="92" y="1076"/>
                  </a:lnTo>
                  <a:lnTo>
                    <a:pt x="99" y="1051"/>
                  </a:lnTo>
                  <a:lnTo>
                    <a:pt x="109" y="1051"/>
                  </a:lnTo>
                  <a:lnTo>
                    <a:pt x="116" y="1051"/>
                  </a:lnTo>
                  <a:lnTo>
                    <a:pt x="126" y="1027"/>
                  </a:lnTo>
                  <a:lnTo>
                    <a:pt x="133" y="1051"/>
                  </a:lnTo>
                  <a:lnTo>
                    <a:pt x="143" y="1027"/>
                  </a:lnTo>
                  <a:lnTo>
                    <a:pt x="153" y="1027"/>
                  </a:lnTo>
                  <a:lnTo>
                    <a:pt x="163" y="1027"/>
                  </a:lnTo>
                  <a:lnTo>
                    <a:pt x="170" y="1027"/>
                  </a:lnTo>
                  <a:lnTo>
                    <a:pt x="180" y="1051"/>
                  </a:lnTo>
                  <a:lnTo>
                    <a:pt x="191" y="1010"/>
                  </a:lnTo>
                  <a:lnTo>
                    <a:pt x="197" y="965"/>
                  </a:lnTo>
                  <a:lnTo>
                    <a:pt x="208" y="858"/>
                  </a:lnTo>
                  <a:lnTo>
                    <a:pt x="218" y="733"/>
                  </a:lnTo>
                  <a:lnTo>
                    <a:pt x="221" y="581"/>
                  </a:lnTo>
                  <a:lnTo>
                    <a:pt x="231" y="429"/>
                  </a:lnTo>
                  <a:lnTo>
                    <a:pt x="242" y="325"/>
                  </a:lnTo>
                  <a:lnTo>
                    <a:pt x="248" y="218"/>
                  </a:lnTo>
                  <a:lnTo>
                    <a:pt x="259" y="169"/>
                  </a:lnTo>
                  <a:lnTo>
                    <a:pt x="269" y="131"/>
                  </a:lnTo>
                  <a:lnTo>
                    <a:pt x="276" y="152"/>
                  </a:lnTo>
                  <a:lnTo>
                    <a:pt x="286" y="152"/>
                  </a:lnTo>
                  <a:lnTo>
                    <a:pt x="296" y="190"/>
                  </a:lnTo>
                  <a:lnTo>
                    <a:pt x="303" y="190"/>
                  </a:lnTo>
                  <a:lnTo>
                    <a:pt x="313" y="190"/>
                  </a:lnTo>
                  <a:lnTo>
                    <a:pt x="320" y="190"/>
                  </a:lnTo>
                  <a:lnTo>
                    <a:pt x="330" y="169"/>
                  </a:lnTo>
                  <a:lnTo>
                    <a:pt x="337" y="131"/>
                  </a:lnTo>
                  <a:lnTo>
                    <a:pt x="347" y="110"/>
                  </a:lnTo>
                  <a:lnTo>
                    <a:pt x="354" y="83"/>
                  </a:lnTo>
                  <a:lnTo>
                    <a:pt x="364" y="62"/>
                  </a:lnTo>
                  <a:lnTo>
                    <a:pt x="374" y="41"/>
                  </a:lnTo>
                  <a:lnTo>
                    <a:pt x="384" y="41"/>
                  </a:lnTo>
                  <a:lnTo>
                    <a:pt x="391" y="41"/>
                  </a:lnTo>
                  <a:lnTo>
                    <a:pt x="401" y="41"/>
                  </a:lnTo>
                  <a:lnTo>
                    <a:pt x="412" y="62"/>
                  </a:lnTo>
                  <a:lnTo>
                    <a:pt x="418" y="62"/>
                  </a:lnTo>
                  <a:lnTo>
                    <a:pt x="425" y="41"/>
                  </a:lnTo>
                  <a:lnTo>
                    <a:pt x="435" y="62"/>
                  </a:lnTo>
                  <a:lnTo>
                    <a:pt x="446" y="41"/>
                  </a:lnTo>
                  <a:lnTo>
                    <a:pt x="452" y="24"/>
                  </a:lnTo>
                  <a:lnTo>
                    <a:pt x="463" y="0"/>
                  </a:lnTo>
                  <a:lnTo>
                    <a:pt x="473" y="0"/>
                  </a:lnTo>
                  <a:lnTo>
                    <a:pt x="480" y="0"/>
                  </a:lnTo>
                  <a:lnTo>
                    <a:pt x="490" y="24"/>
                  </a:lnTo>
                  <a:lnTo>
                    <a:pt x="500" y="0"/>
                  </a:lnTo>
                  <a:lnTo>
                    <a:pt x="507" y="0"/>
                  </a:lnTo>
                  <a:lnTo>
                    <a:pt x="517" y="0"/>
                  </a:lnTo>
                  <a:lnTo>
                    <a:pt x="524"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5" name="Freeform 9"/>
            <p:cNvSpPr>
              <a:spLocks/>
            </p:cNvSpPr>
            <p:nvPr/>
          </p:nvSpPr>
          <p:spPr bwMode="auto">
            <a:xfrm>
              <a:off x="2111" y="360"/>
              <a:ext cx="469" cy="902"/>
            </a:xfrm>
            <a:custGeom>
              <a:avLst/>
              <a:gdLst>
                <a:gd name="T0" fmla="*/ 0 w 523"/>
                <a:gd name="T1" fmla="*/ 24 h 1055"/>
                <a:gd name="T2" fmla="*/ 10 w 523"/>
                <a:gd name="T3" fmla="*/ 24 h 1055"/>
                <a:gd name="T4" fmla="*/ 17 w 523"/>
                <a:gd name="T5" fmla="*/ 45 h 1055"/>
                <a:gd name="T6" fmla="*/ 27 w 523"/>
                <a:gd name="T7" fmla="*/ 45 h 1055"/>
                <a:gd name="T8" fmla="*/ 34 w 523"/>
                <a:gd name="T9" fmla="*/ 24 h 1055"/>
                <a:gd name="T10" fmla="*/ 44 w 523"/>
                <a:gd name="T11" fmla="*/ 0 h 1055"/>
                <a:gd name="T12" fmla="*/ 54 w 523"/>
                <a:gd name="T13" fmla="*/ 0 h 1055"/>
                <a:gd name="T14" fmla="*/ 61 w 523"/>
                <a:gd name="T15" fmla="*/ 0 h 1055"/>
                <a:gd name="T16" fmla="*/ 71 w 523"/>
                <a:gd name="T17" fmla="*/ 24 h 1055"/>
                <a:gd name="T18" fmla="*/ 81 w 523"/>
                <a:gd name="T19" fmla="*/ 24 h 1055"/>
                <a:gd name="T20" fmla="*/ 88 w 523"/>
                <a:gd name="T21" fmla="*/ 0 h 1055"/>
                <a:gd name="T22" fmla="*/ 98 w 523"/>
                <a:gd name="T23" fmla="*/ 0 h 1055"/>
                <a:gd name="T24" fmla="*/ 109 w 523"/>
                <a:gd name="T25" fmla="*/ 0 h 1055"/>
                <a:gd name="T26" fmla="*/ 119 w 523"/>
                <a:gd name="T27" fmla="*/ 0 h 1055"/>
                <a:gd name="T28" fmla="*/ 122 w 523"/>
                <a:gd name="T29" fmla="*/ 24 h 1055"/>
                <a:gd name="T30" fmla="*/ 132 w 523"/>
                <a:gd name="T31" fmla="*/ 0 h 1055"/>
                <a:gd name="T32" fmla="*/ 143 w 523"/>
                <a:gd name="T33" fmla="*/ 0 h 1055"/>
                <a:gd name="T34" fmla="*/ 153 w 523"/>
                <a:gd name="T35" fmla="*/ 0 h 1055"/>
                <a:gd name="T36" fmla="*/ 163 w 523"/>
                <a:gd name="T37" fmla="*/ 0 h 1055"/>
                <a:gd name="T38" fmla="*/ 170 w 523"/>
                <a:gd name="T39" fmla="*/ 0 h 1055"/>
                <a:gd name="T40" fmla="*/ 180 w 523"/>
                <a:gd name="T41" fmla="*/ 24 h 1055"/>
                <a:gd name="T42" fmla="*/ 187 w 523"/>
                <a:gd name="T43" fmla="*/ 0 h 1055"/>
                <a:gd name="T44" fmla="*/ 197 w 523"/>
                <a:gd name="T45" fmla="*/ 0 h 1055"/>
                <a:gd name="T46" fmla="*/ 204 w 523"/>
                <a:gd name="T47" fmla="*/ 0 h 1055"/>
                <a:gd name="T48" fmla="*/ 214 w 523"/>
                <a:gd name="T49" fmla="*/ 0 h 1055"/>
                <a:gd name="T50" fmla="*/ 221 w 523"/>
                <a:gd name="T51" fmla="*/ 45 h 1055"/>
                <a:gd name="T52" fmla="*/ 231 w 523"/>
                <a:gd name="T53" fmla="*/ 69 h 1055"/>
                <a:gd name="T54" fmla="*/ 238 w 523"/>
                <a:gd name="T55" fmla="*/ 132 h 1055"/>
                <a:gd name="T56" fmla="*/ 248 w 523"/>
                <a:gd name="T57" fmla="*/ 280 h 1055"/>
                <a:gd name="T58" fmla="*/ 258 w 523"/>
                <a:gd name="T59" fmla="*/ 391 h 1055"/>
                <a:gd name="T60" fmla="*/ 265 w 523"/>
                <a:gd name="T61" fmla="*/ 564 h 1055"/>
                <a:gd name="T62" fmla="*/ 275 w 523"/>
                <a:gd name="T63" fmla="*/ 668 h 1055"/>
                <a:gd name="T64" fmla="*/ 285 w 523"/>
                <a:gd name="T65" fmla="*/ 775 h 1055"/>
                <a:gd name="T66" fmla="*/ 292 w 523"/>
                <a:gd name="T67" fmla="*/ 844 h 1055"/>
                <a:gd name="T68" fmla="*/ 302 w 523"/>
                <a:gd name="T69" fmla="*/ 906 h 1055"/>
                <a:gd name="T70" fmla="*/ 313 w 523"/>
                <a:gd name="T71" fmla="*/ 906 h 1055"/>
                <a:gd name="T72" fmla="*/ 316 w 523"/>
                <a:gd name="T73" fmla="*/ 906 h 1055"/>
                <a:gd name="T74" fmla="*/ 326 w 523"/>
                <a:gd name="T75" fmla="*/ 861 h 1055"/>
                <a:gd name="T76" fmla="*/ 336 w 523"/>
                <a:gd name="T77" fmla="*/ 844 h 1055"/>
                <a:gd name="T78" fmla="*/ 343 w 523"/>
                <a:gd name="T79" fmla="*/ 844 h 1055"/>
                <a:gd name="T80" fmla="*/ 353 w 523"/>
                <a:gd name="T81" fmla="*/ 844 h 1055"/>
                <a:gd name="T82" fmla="*/ 364 w 523"/>
                <a:gd name="T83" fmla="*/ 844 h 1055"/>
                <a:gd name="T84" fmla="*/ 370 w 523"/>
                <a:gd name="T85" fmla="*/ 906 h 1055"/>
                <a:gd name="T86" fmla="*/ 381 w 523"/>
                <a:gd name="T87" fmla="*/ 927 h 1055"/>
                <a:gd name="T88" fmla="*/ 391 w 523"/>
                <a:gd name="T89" fmla="*/ 951 h 1055"/>
                <a:gd name="T90" fmla="*/ 401 w 523"/>
                <a:gd name="T91" fmla="*/ 972 h 1055"/>
                <a:gd name="T92" fmla="*/ 408 w 523"/>
                <a:gd name="T93" fmla="*/ 993 h 1055"/>
                <a:gd name="T94" fmla="*/ 418 w 523"/>
                <a:gd name="T95" fmla="*/ 1014 h 1055"/>
                <a:gd name="T96" fmla="*/ 425 w 523"/>
                <a:gd name="T97" fmla="*/ 1014 h 1055"/>
                <a:gd name="T98" fmla="*/ 435 w 523"/>
                <a:gd name="T99" fmla="*/ 1014 h 1055"/>
                <a:gd name="T100" fmla="*/ 442 w 523"/>
                <a:gd name="T101" fmla="*/ 1014 h 1055"/>
                <a:gd name="T102" fmla="*/ 452 w 523"/>
                <a:gd name="T103" fmla="*/ 993 h 1055"/>
                <a:gd name="T104" fmla="*/ 462 w 523"/>
                <a:gd name="T105" fmla="*/ 1014 h 1055"/>
                <a:gd name="T106" fmla="*/ 469 w 523"/>
                <a:gd name="T107" fmla="*/ 993 h 1055"/>
                <a:gd name="T108" fmla="*/ 479 w 523"/>
                <a:gd name="T109" fmla="*/ 993 h 1055"/>
                <a:gd name="T110" fmla="*/ 489 w 523"/>
                <a:gd name="T111" fmla="*/ 1034 h 1055"/>
                <a:gd name="T112" fmla="*/ 496 w 523"/>
                <a:gd name="T113" fmla="*/ 1034 h 1055"/>
                <a:gd name="T114" fmla="*/ 506 w 523"/>
                <a:gd name="T115" fmla="*/ 1034 h 1055"/>
                <a:gd name="T116" fmla="*/ 517 w 523"/>
                <a:gd name="T117" fmla="*/ 1055 h 1055"/>
                <a:gd name="T118" fmla="*/ 523 w 523"/>
                <a:gd name="T11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3" h="1055">
                  <a:moveTo>
                    <a:pt x="0" y="24"/>
                  </a:moveTo>
                  <a:lnTo>
                    <a:pt x="10" y="24"/>
                  </a:lnTo>
                  <a:lnTo>
                    <a:pt x="17" y="45"/>
                  </a:lnTo>
                  <a:lnTo>
                    <a:pt x="27" y="45"/>
                  </a:lnTo>
                  <a:lnTo>
                    <a:pt x="34" y="24"/>
                  </a:lnTo>
                  <a:lnTo>
                    <a:pt x="44" y="0"/>
                  </a:lnTo>
                  <a:lnTo>
                    <a:pt x="54" y="0"/>
                  </a:lnTo>
                  <a:lnTo>
                    <a:pt x="61" y="0"/>
                  </a:lnTo>
                  <a:lnTo>
                    <a:pt x="71" y="24"/>
                  </a:lnTo>
                  <a:lnTo>
                    <a:pt x="81" y="24"/>
                  </a:lnTo>
                  <a:lnTo>
                    <a:pt x="88" y="0"/>
                  </a:lnTo>
                  <a:lnTo>
                    <a:pt x="98" y="0"/>
                  </a:lnTo>
                  <a:lnTo>
                    <a:pt x="109" y="0"/>
                  </a:lnTo>
                  <a:lnTo>
                    <a:pt x="119" y="0"/>
                  </a:lnTo>
                  <a:lnTo>
                    <a:pt x="122" y="24"/>
                  </a:lnTo>
                  <a:lnTo>
                    <a:pt x="132" y="0"/>
                  </a:lnTo>
                  <a:lnTo>
                    <a:pt x="143" y="0"/>
                  </a:lnTo>
                  <a:lnTo>
                    <a:pt x="153" y="0"/>
                  </a:lnTo>
                  <a:lnTo>
                    <a:pt x="163" y="0"/>
                  </a:lnTo>
                  <a:lnTo>
                    <a:pt x="170" y="0"/>
                  </a:lnTo>
                  <a:lnTo>
                    <a:pt x="180" y="24"/>
                  </a:lnTo>
                  <a:lnTo>
                    <a:pt x="187" y="0"/>
                  </a:lnTo>
                  <a:lnTo>
                    <a:pt x="197" y="0"/>
                  </a:lnTo>
                  <a:lnTo>
                    <a:pt x="204" y="0"/>
                  </a:lnTo>
                  <a:lnTo>
                    <a:pt x="214" y="0"/>
                  </a:lnTo>
                  <a:lnTo>
                    <a:pt x="221" y="45"/>
                  </a:lnTo>
                  <a:lnTo>
                    <a:pt x="231" y="69"/>
                  </a:lnTo>
                  <a:lnTo>
                    <a:pt x="238" y="132"/>
                  </a:lnTo>
                  <a:lnTo>
                    <a:pt x="248" y="280"/>
                  </a:lnTo>
                  <a:lnTo>
                    <a:pt x="258" y="391"/>
                  </a:lnTo>
                  <a:lnTo>
                    <a:pt x="265" y="564"/>
                  </a:lnTo>
                  <a:lnTo>
                    <a:pt x="275" y="668"/>
                  </a:lnTo>
                  <a:lnTo>
                    <a:pt x="285" y="775"/>
                  </a:lnTo>
                  <a:lnTo>
                    <a:pt x="292" y="844"/>
                  </a:lnTo>
                  <a:lnTo>
                    <a:pt x="302" y="906"/>
                  </a:lnTo>
                  <a:lnTo>
                    <a:pt x="313" y="906"/>
                  </a:lnTo>
                  <a:lnTo>
                    <a:pt x="316" y="906"/>
                  </a:lnTo>
                  <a:lnTo>
                    <a:pt x="326" y="861"/>
                  </a:lnTo>
                  <a:lnTo>
                    <a:pt x="336" y="844"/>
                  </a:lnTo>
                  <a:lnTo>
                    <a:pt x="343" y="844"/>
                  </a:lnTo>
                  <a:lnTo>
                    <a:pt x="353" y="844"/>
                  </a:lnTo>
                  <a:lnTo>
                    <a:pt x="364" y="844"/>
                  </a:lnTo>
                  <a:lnTo>
                    <a:pt x="370" y="906"/>
                  </a:lnTo>
                  <a:lnTo>
                    <a:pt x="381" y="927"/>
                  </a:lnTo>
                  <a:lnTo>
                    <a:pt x="391" y="951"/>
                  </a:lnTo>
                  <a:lnTo>
                    <a:pt x="401" y="972"/>
                  </a:lnTo>
                  <a:lnTo>
                    <a:pt x="408" y="993"/>
                  </a:lnTo>
                  <a:lnTo>
                    <a:pt x="418" y="1014"/>
                  </a:lnTo>
                  <a:lnTo>
                    <a:pt x="425" y="1014"/>
                  </a:lnTo>
                  <a:lnTo>
                    <a:pt x="435" y="1014"/>
                  </a:lnTo>
                  <a:lnTo>
                    <a:pt x="442" y="1014"/>
                  </a:lnTo>
                  <a:lnTo>
                    <a:pt x="452" y="993"/>
                  </a:lnTo>
                  <a:lnTo>
                    <a:pt x="462" y="1014"/>
                  </a:lnTo>
                  <a:lnTo>
                    <a:pt x="469" y="993"/>
                  </a:lnTo>
                  <a:lnTo>
                    <a:pt x="479" y="993"/>
                  </a:lnTo>
                  <a:lnTo>
                    <a:pt x="489" y="1034"/>
                  </a:lnTo>
                  <a:lnTo>
                    <a:pt x="496" y="1034"/>
                  </a:lnTo>
                  <a:lnTo>
                    <a:pt x="506" y="1034"/>
                  </a:lnTo>
                  <a:lnTo>
                    <a:pt x="517" y="1055"/>
                  </a:lnTo>
                  <a:lnTo>
                    <a:pt x="523" y="1055"/>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6" name="Freeform 10"/>
            <p:cNvSpPr>
              <a:spLocks/>
            </p:cNvSpPr>
            <p:nvPr/>
          </p:nvSpPr>
          <p:spPr bwMode="auto">
            <a:xfrm>
              <a:off x="2580" y="1248"/>
              <a:ext cx="469" cy="1915"/>
            </a:xfrm>
            <a:custGeom>
              <a:avLst/>
              <a:gdLst>
                <a:gd name="T0" fmla="*/ 0 w 524"/>
                <a:gd name="T1" fmla="*/ 21 h 2238"/>
                <a:gd name="T2" fmla="*/ 11 w 524"/>
                <a:gd name="T3" fmla="*/ 0 h 2238"/>
                <a:gd name="T4" fmla="*/ 21 w 524"/>
                <a:gd name="T5" fmla="*/ 21 h 2238"/>
                <a:gd name="T6" fmla="*/ 24 w 524"/>
                <a:gd name="T7" fmla="*/ 21 h 2238"/>
                <a:gd name="T8" fmla="*/ 34 w 524"/>
                <a:gd name="T9" fmla="*/ 21 h 2238"/>
                <a:gd name="T10" fmla="*/ 45 w 524"/>
                <a:gd name="T11" fmla="*/ 21 h 2238"/>
                <a:gd name="T12" fmla="*/ 51 w 524"/>
                <a:gd name="T13" fmla="*/ 21 h 2238"/>
                <a:gd name="T14" fmla="*/ 62 w 524"/>
                <a:gd name="T15" fmla="*/ 21 h 2238"/>
                <a:gd name="T16" fmla="*/ 72 w 524"/>
                <a:gd name="T17" fmla="*/ 21 h 2238"/>
                <a:gd name="T18" fmla="*/ 79 w 524"/>
                <a:gd name="T19" fmla="*/ 41 h 2238"/>
                <a:gd name="T20" fmla="*/ 89 w 524"/>
                <a:gd name="T21" fmla="*/ 21 h 2238"/>
                <a:gd name="T22" fmla="*/ 99 w 524"/>
                <a:gd name="T23" fmla="*/ 41 h 2238"/>
                <a:gd name="T24" fmla="*/ 106 w 524"/>
                <a:gd name="T25" fmla="*/ 41 h 2238"/>
                <a:gd name="T26" fmla="*/ 116 w 524"/>
                <a:gd name="T27" fmla="*/ 21 h 2238"/>
                <a:gd name="T28" fmla="*/ 123 w 524"/>
                <a:gd name="T29" fmla="*/ 66 h 2238"/>
                <a:gd name="T30" fmla="*/ 133 w 524"/>
                <a:gd name="T31" fmla="*/ 41 h 2238"/>
                <a:gd name="T32" fmla="*/ 140 w 524"/>
                <a:gd name="T33" fmla="*/ 41 h 2238"/>
                <a:gd name="T34" fmla="*/ 150 w 524"/>
                <a:gd name="T35" fmla="*/ 41 h 2238"/>
                <a:gd name="T36" fmla="*/ 160 w 524"/>
                <a:gd name="T37" fmla="*/ 66 h 2238"/>
                <a:gd name="T38" fmla="*/ 170 w 524"/>
                <a:gd name="T39" fmla="*/ 41 h 2238"/>
                <a:gd name="T40" fmla="*/ 177 w 524"/>
                <a:gd name="T41" fmla="*/ 41 h 2238"/>
                <a:gd name="T42" fmla="*/ 187 w 524"/>
                <a:gd name="T43" fmla="*/ 107 h 2238"/>
                <a:gd name="T44" fmla="*/ 197 w 524"/>
                <a:gd name="T45" fmla="*/ 190 h 2238"/>
                <a:gd name="T46" fmla="*/ 204 w 524"/>
                <a:gd name="T47" fmla="*/ 405 h 2238"/>
                <a:gd name="T48" fmla="*/ 214 w 524"/>
                <a:gd name="T49" fmla="*/ 668 h 2238"/>
                <a:gd name="T50" fmla="*/ 225 w 524"/>
                <a:gd name="T51" fmla="*/ 948 h 2238"/>
                <a:gd name="T52" fmla="*/ 228 w 524"/>
                <a:gd name="T53" fmla="*/ 1270 h 2238"/>
                <a:gd name="T54" fmla="*/ 238 w 524"/>
                <a:gd name="T55" fmla="*/ 1529 h 2238"/>
                <a:gd name="T56" fmla="*/ 248 w 524"/>
                <a:gd name="T57" fmla="*/ 1699 h 2238"/>
                <a:gd name="T58" fmla="*/ 255 w 524"/>
                <a:gd name="T59" fmla="*/ 1847 h 2238"/>
                <a:gd name="T60" fmla="*/ 265 w 524"/>
                <a:gd name="T61" fmla="*/ 1916 h 2238"/>
                <a:gd name="T62" fmla="*/ 276 w 524"/>
                <a:gd name="T63" fmla="*/ 1896 h 2238"/>
                <a:gd name="T64" fmla="*/ 282 w 524"/>
                <a:gd name="T65" fmla="*/ 1847 h 2238"/>
                <a:gd name="T66" fmla="*/ 293 w 524"/>
                <a:gd name="T67" fmla="*/ 1809 h 2238"/>
                <a:gd name="T68" fmla="*/ 303 w 524"/>
                <a:gd name="T69" fmla="*/ 1764 h 2238"/>
                <a:gd name="T70" fmla="*/ 310 w 524"/>
                <a:gd name="T71" fmla="*/ 1764 h 2238"/>
                <a:gd name="T72" fmla="*/ 320 w 524"/>
                <a:gd name="T73" fmla="*/ 1764 h 2238"/>
                <a:gd name="T74" fmla="*/ 327 w 524"/>
                <a:gd name="T75" fmla="*/ 1809 h 2238"/>
                <a:gd name="T76" fmla="*/ 337 w 524"/>
                <a:gd name="T77" fmla="*/ 1896 h 2238"/>
                <a:gd name="T78" fmla="*/ 344 w 524"/>
                <a:gd name="T79" fmla="*/ 1958 h 2238"/>
                <a:gd name="T80" fmla="*/ 354 w 524"/>
                <a:gd name="T81" fmla="*/ 2044 h 2238"/>
                <a:gd name="T82" fmla="*/ 361 w 524"/>
                <a:gd name="T83" fmla="*/ 2086 h 2238"/>
                <a:gd name="T84" fmla="*/ 371 w 524"/>
                <a:gd name="T85" fmla="*/ 2110 h 2238"/>
                <a:gd name="T86" fmla="*/ 381 w 524"/>
                <a:gd name="T87" fmla="*/ 2152 h 2238"/>
                <a:gd name="T88" fmla="*/ 391 w 524"/>
                <a:gd name="T89" fmla="*/ 2152 h 2238"/>
                <a:gd name="T90" fmla="*/ 398 w 524"/>
                <a:gd name="T91" fmla="*/ 2131 h 2238"/>
                <a:gd name="T92" fmla="*/ 408 w 524"/>
                <a:gd name="T93" fmla="*/ 2152 h 2238"/>
                <a:gd name="T94" fmla="*/ 418 w 524"/>
                <a:gd name="T95" fmla="*/ 2131 h 2238"/>
                <a:gd name="T96" fmla="*/ 429 w 524"/>
                <a:gd name="T97" fmla="*/ 2131 h 2238"/>
                <a:gd name="T98" fmla="*/ 435 w 524"/>
                <a:gd name="T99" fmla="*/ 2131 h 2238"/>
                <a:gd name="T100" fmla="*/ 446 w 524"/>
                <a:gd name="T101" fmla="*/ 2152 h 2238"/>
                <a:gd name="T102" fmla="*/ 456 w 524"/>
                <a:gd name="T103" fmla="*/ 2172 h 2238"/>
                <a:gd name="T104" fmla="*/ 459 w 524"/>
                <a:gd name="T105" fmla="*/ 2197 h 2238"/>
                <a:gd name="T106" fmla="*/ 469 w 524"/>
                <a:gd name="T107" fmla="*/ 2214 h 2238"/>
                <a:gd name="T108" fmla="*/ 480 w 524"/>
                <a:gd name="T109" fmla="*/ 2238 h 2238"/>
                <a:gd name="T110" fmla="*/ 486 w 524"/>
                <a:gd name="T111" fmla="*/ 2238 h 2238"/>
                <a:gd name="T112" fmla="*/ 497 w 524"/>
                <a:gd name="T113" fmla="*/ 2238 h 2238"/>
                <a:gd name="T114" fmla="*/ 507 w 524"/>
                <a:gd name="T115" fmla="*/ 2238 h 2238"/>
                <a:gd name="T116" fmla="*/ 514 w 524"/>
                <a:gd name="T117" fmla="*/ 2238 h 2238"/>
                <a:gd name="T118" fmla="*/ 524 w 524"/>
                <a:gd name="T119" fmla="*/ 2214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4" h="2238">
                  <a:moveTo>
                    <a:pt x="0" y="21"/>
                  </a:moveTo>
                  <a:lnTo>
                    <a:pt x="11" y="0"/>
                  </a:lnTo>
                  <a:lnTo>
                    <a:pt x="21" y="21"/>
                  </a:lnTo>
                  <a:lnTo>
                    <a:pt x="24" y="21"/>
                  </a:lnTo>
                  <a:lnTo>
                    <a:pt x="34" y="21"/>
                  </a:lnTo>
                  <a:lnTo>
                    <a:pt x="45" y="21"/>
                  </a:lnTo>
                  <a:lnTo>
                    <a:pt x="51" y="21"/>
                  </a:lnTo>
                  <a:lnTo>
                    <a:pt x="62" y="21"/>
                  </a:lnTo>
                  <a:lnTo>
                    <a:pt x="72" y="21"/>
                  </a:lnTo>
                  <a:lnTo>
                    <a:pt x="79" y="41"/>
                  </a:lnTo>
                  <a:lnTo>
                    <a:pt x="89" y="21"/>
                  </a:lnTo>
                  <a:lnTo>
                    <a:pt x="99" y="41"/>
                  </a:lnTo>
                  <a:lnTo>
                    <a:pt x="106" y="41"/>
                  </a:lnTo>
                  <a:lnTo>
                    <a:pt x="116" y="21"/>
                  </a:lnTo>
                  <a:lnTo>
                    <a:pt x="123" y="66"/>
                  </a:lnTo>
                  <a:lnTo>
                    <a:pt x="133" y="41"/>
                  </a:lnTo>
                  <a:lnTo>
                    <a:pt x="140" y="41"/>
                  </a:lnTo>
                  <a:lnTo>
                    <a:pt x="150" y="41"/>
                  </a:lnTo>
                  <a:lnTo>
                    <a:pt x="160" y="66"/>
                  </a:lnTo>
                  <a:lnTo>
                    <a:pt x="170" y="41"/>
                  </a:lnTo>
                  <a:lnTo>
                    <a:pt x="177" y="41"/>
                  </a:lnTo>
                  <a:lnTo>
                    <a:pt x="187" y="107"/>
                  </a:lnTo>
                  <a:lnTo>
                    <a:pt x="197" y="190"/>
                  </a:lnTo>
                  <a:lnTo>
                    <a:pt x="204" y="405"/>
                  </a:lnTo>
                  <a:lnTo>
                    <a:pt x="214" y="668"/>
                  </a:lnTo>
                  <a:lnTo>
                    <a:pt x="225" y="948"/>
                  </a:lnTo>
                  <a:lnTo>
                    <a:pt x="228" y="1270"/>
                  </a:lnTo>
                  <a:lnTo>
                    <a:pt x="238" y="1529"/>
                  </a:lnTo>
                  <a:lnTo>
                    <a:pt x="248" y="1699"/>
                  </a:lnTo>
                  <a:lnTo>
                    <a:pt x="255" y="1847"/>
                  </a:lnTo>
                  <a:lnTo>
                    <a:pt x="265" y="1916"/>
                  </a:lnTo>
                  <a:lnTo>
                    <a:pt x="276" y="1896"/>
                  </a:lnTo>
                  <a:lnTo>
                    <a:pt x="282" y="1847"/>
                  </a:lnTo>
                  <a:lnTo>
                    <a:pt x="293" y="1809"/>
                  </a:lnTo>
                  <a:lnTo>
                    <a:pt x="303" y="1764"/>
                  </a:lnTo>
                  <a:lnTo>
                    <a:pt x="310" y="1764"/>
                  </a:lnTo>
                  <a:lnTo>
                    <a:pt x="320" y="1764"/>
                  </a:lnTo>
                  <a:lnTo>
                    <a:pt x="327" y="1809"/>
                  </a:lnTo>
                  <a:lnTo>
                    <a:pt x="337" y="1896"/>
                  </a:lnTo>
                  <a:lnTo>
                    <a:pt x="344" y="1958"/>
                  </a:lnTo>
                  <a:lnTo>
                    <a:pt x="354" y="2044"/>
                  </a:lnTo>
                  <a:lnTo>
                    <a:pt x="361" y="2086"/>
                  </a:lnTo>
                  <a:lnTo>
                    <a:pt x="371" y="2110"/>
                  </a:lnTo>
                  <a:lnTo>
                    <a:pt x="381" y="2152"/>
                  </a:lnTo>
                  <a:lnTo>
                    <a:pt x="391" y="2152"/>
                  </a:lnTo>
                  <a:lnTo>
                    <a:pt x="398" y="2131"/>
                  </a:lnTo>
                  <a:lnTo>
                    <a:pt x="408" y="2152"/>
                  </a:lnTo>
                  <a:lnTo>
                    <a:pt x="418" y="2131"/>
                  </a:lnTo>
                  <a:lnTo>
                    <a:pt x="429" y="2131"/>
                  </a:lnTo>
                  <a:lnTo>
                    <a:pt x="435" y="2131"/>
                  </a:lnTo>
                  <a:lnTo>
                    <a:pt x="446" y="2152"/>
                  </a:lnTo>
                  <a:lnTo>
                    <a:pt x="456" y="2172"/>
                  </a:lnTo>
                  <a:lnTo>
                    <a:pt x="459" y="2197"/>
                  </a:lnTo>
                  <a:lnTo>
                    <a:pt x="469" y="2214"/>
                  </a:lnTo>
                  <a:lnTo>
                    <a:pt x="480" y="2238"/>
                  </a:lnTo>
                  <a:lnTo>
                    <a:pt x="486" y="2238"/>
                  </a:lnTo>
                  <a:lnTo>
                    <a:pt x="497" y="2238"/>
                  </a:lnTo>
                  <a:lnTo>
                    <a:pt x="507" y="2238"/>
                  </a:lnTo>
                  <a:lnTo>
                    <a:pt x="514" y="2238"/>
                  </a:lnTo>
                  <a:lnTo>
                    <a:pt x="524" y="2214"/>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7" name="Freeform 11"/>
            <p:cNvSpPr>
              <a:spLocks/>
            </p:cNvSpPr>
            <p:nvPr/>
          </p:nvSpPr>
          <p:spPr bwMode="auto">
            <a:xfrm>
              <a:off x="3049" y="1502"/>
              <a:ext cx="466" cy="1714"/>
            </a:xfrm>
            <a:custGeom>
              <a:avLst/>
              <a:gdLst>
                <a:gd name="T0" fmla="*/ 0 w 520"/>
                <a:gd name="T1" fmla="*/ 1917 h 2003"/>
                <a:gd name="T2" fmla="*/ 7 w 520"/>
                <a:gd name="T3" fmla="*/ 1938 h 2003"/>
                <a:gd name="T4" fmla="*/ 17 w 520"/>
                <a:gd name="T5" fmla="*/ 1917 h 2003"/>
                <a:gd name="T6" fmla="*/ 24 w 520"/>
                <a:gd name="T7" fmla="*/ 1938 h 2003"/>
                <a:gd name="T8" fmla="*/ 34 w 520"/>
                <a:gd name="T9" fmla="*/ 1938 h 2003"/>
                <a:gd name="T10" fmla="*/ 41 w 520"/>
                <a:gd name="T11" fmla="*/ 1958 h 2003"/>
                <a:gd name="T12" fmla="*/ 51 w 520"/>
                <a:gd name="T13" fmla="*/ 1938 h 2003"/>
                <a:gd name="T14" fmla="*/ 61 w 520"/>
                <a:gd name="T15" fmla="*/ 1958 h 2003"/>
                <a:gd name="T16" fmla="*/ 68 w 520"/>
                <a:gd name="T17" fmla="*/ 1958 h 2003"/>
                <a:gd name="T18" fmla="*/ 78 w 520"/>
                <a:gd name="T19" fmla="*/ 1958 h 2003"/>
                <a:gd name="T20" fmla="*/ 85 w 520"/>
                <a:gd name="T21" fmla="*/ 1958 h 2003"/>
                <a:gd name="T22" fmla="*/ 95 w 520"/>
                <a:gd name="T23" fmla="*/ 1958 h 2003"/>
                <a:gd name="T24" fmla="*/ 105 w 520"/>
                <a:gd name="T25" fmla="*/ 1983 h 2003"/>
                <a:gd name="T26" fmla="*/ 109 w 520"/>
                <a:gd name="T27" fmla="*/ 1938 h 2003"/>
                <a:gd name="T28" fmla="*/ 119 w 520"/>
                <a:gd name="T29" fmla="*/ 1958 h 2003"/>
                <a:gd name="T30" fmla="*/ 129 w 520"/>
                <a:gd name="T31" fmla="*/ 1938 h 2003"/>
                <a:gd name="T32" fmla="*/ 136 w 520"/>
                <a:gd name="T33" fmla="*/ 1958 h 2003"/>
                <a:gd name="T34" fmla="*/ 146 w 520"/>
                <a:gd name="T35" fmla="*/ 1938 h 2003"/>
                <a:gd name="T36" fmla="*/ 156 w 520"/>
                <a:gd name="T37" fmla="*/ 1938 h 2003"/>
                <a:gd name="T38" fmla="*/ 163 w 520"/>
                <a:gd name="T39" fmla="*/ 1958 h 2003"/>
                <a:gd name="T40" fmla="*/ 173 w 520"/>
                <a:gd name="T41" fmla="*/ 1958 h 2003"/>
                <a:gd name="T42" fmla="*/ 183 w 520"/>
                <a:gd name="T43" fmla="*/ 1938 h 2003"/>
                <a:gd name="T44" fmla="*/ 194 w 520"/>
                <a:gd name="T45" fmla="*/ 1938 h 2003"/>
                <a:gd name="T46" fmla="*/ 200 w 520"/>
                <a:gd name="T47" fmla="*/ 1958 h 2003"/>
                <a:gd name="T48" fmla="*/ 211 w 520"/>
                <a:gd name="T49" fmla="*/ 1938 h 2003"/>
                <a:gd name="T50" fmla="*/ 221 w 520"/>
                <a:gd name="T51" fmla="*/ 1938 h 2003"/>
                <a:gd name="T52" fmla="*/ 228 w 520"/>
                <a:gd name="T53" fmla="*/ 1938 h 2003"/>
                <a:gd name="T54" fmla="*/ 238 w 520"/>
                <a:gd name="T55" fmla="*/ 1938 h 2003"/>
                <a:gd name="T56" fmla="*/ 245 w 520"/>
                <a:gd name="T57" fmla="*/ 1938 h 2003"/>
                <a:gd name="T58" fmla="*/ 255 w 520"/>
                <a:gd name="T59" fmla="*/ 1938 h 2003"/>
                <a:gd name="T60" fmla="*/ 262 w 520"/>
                <a:gd name="T61" fmla="*/ 1938 h 2003"/>
                <a:gd name="T62" fmla="*/ 272 w 520"/>
                <a:gd name="T63" fmla="*/ 1938 h 2003"/>
                <a:gd name="T64" fmla="*/ 282 w 520"/>
                <a:gd name="T65" fmla="*/ 1938 h 2003"/>
                <a:gd name="T66" fmla="*/ 289 w 520"/>
                <a:gd name="T67" fmla="*/ 1938 h 2003"/>
                <a:gd name="T68" fmla="*/ 299 w 520"/>
                <a:gd name="T69" fmla="*/ 1958 h 2003"/>
                <a:gd name="T70" fmla="*/ 309 w 520"/>
                <a:gd name="T71" fmla="*/ 1938 h 2003"/>
                <a:gd name="T72" fmla="*/ 319 w 520"/>
                <a:gd name="T73" fmla="*/ 1958 h 2003"/>
                <a:gd name="T74" fmla="*/ 326 w 520"/>
                <a:gd name="T75" fmla="*/ 1938 h 2003"/>
                <a:gd name="T76" fmla="*/ 336 w 520"/>
                <a:gd name="T77" fmla="*/ 1938 h 2003"/>
                <a:gd name="T78" fmla="*/ 340 w 520"/>
                <a:gd name="T79" fmla="*/ 2003 h 2003"/>
                <a:gd name="T80" fmla="*/ 350 w 520"/>
                <a:gd name="T81" fmla="*/ 1875 h 2003"/>
                <a:gd name="T82" fmla="*/ 360 w 520"/>
                <a:gd name="T83" fmla="*/ 1720 h 2003"/>
                <a:gd name="T84" fmla="*/ 367 w 520"/>
                <a:gd name="T85" fmla="*/ 1443 h 2003"/>
                <a:gd name="T86" fmla="*/ 377 w 520"/>
                <a:gd name="T87" fmla="*/ 1163 h 2003"/>
                <a:gd name="T88" fmla="*/ 387 w 520"/>
                <a:gd name="T89" fmla="*/ 862 h 2003"/>
                <a:gd name="T90" fmla="*/ 394 w 520"/>
                <a:gd name="T91" fmla="*/ 606 h 2003"/>
                <a:gd name="T92" fmla="*/ 404 w 520"/>
                <a:gd name="T93" fmla="*/ 388 h 2003"/>
                <a:gd name="T94" fmla="*/ 415 w 520"/>
                <a:gd name="T95" fmla="*/ 243 h 2003"/>
                <a:gd name="T96" fmla="*/ 421 w 520"/>
                <a:gd name="T97" fmla="*/ 156 h 2003"/>
                <a:gd name="T98" fmla="*/ 432 w 520"/>
                <a:gd name="T99" fmla="*/ 156 h 2003"/>
                <a:gd name="T100" fmla="*/ 442 w 520"/>
                <a:gd name="T101" fmla="*/ 198 h 2003"/>
                <a:gd name="T102" fmla="*/ 449 w 520"/>
                <a:gd name="T103" fmla="*/ 215 h 2003"/>
                <a:gd name="T104" fmla="*/ 459 w 520"/>
                <a:gd name="T105" fmla="*/ 284 h 2003"/>
                <a:gd name="T106" fmla="*/ 466 w 520"/>
                <a:gd name="T107" fmla="*/ 301 h 2003"/>
                <a:gd name="T108" fmla="*/ 472 w 520"/>
                <a:gd name="T109" fmla="*/ 301 h 2003"/>
                <a:gd name="T110" fmla="*/ 483 w 520"/>
                <a:gd name="T111" fmla="*/ 263 h 2003"/>
                <a:gd name="T112" fmla="*/ 493 w 520"/>
                <a:gd name="T113" fmla="*/ 198 h 2003"/>
                <a:gd name="T114" fmla="*/ 500 w 520"/>
                <a:gd name="T115" fmla="*/ 132 h 2003"/>
                <a:gd name="T116" fmla="*/ 510 w 520"/>
                <a:gd name="T117" fmla="*/ 70 h 2003"/>
                <a:gd name="T118" fmla="*/ 520 w 520"/>
                <a:gd name="T119" fmla="*/ 0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2003">
                  <a:moveTo>
                    <a:pt x="0" y="1917"/>
                  </a:moveTo>
                  <a:lnTo>
                    <a:pt x="7" y="1938"/>
                  </a:lnTo>
                  <a:lnTo>
                    <a:pt x="17" y="1917"/>
                  </a:lnTo>
                  <a:lnTo>
                    <a:pt x="24" y="1938"/>
                  </a:lnTo>
                  <a:lnTo>
                    <a:pt x="34" y="1938"/>
                  </a:lnTo>
                  <a:lnTo>
                    <a:pt x="41" y="1958"/>
                  </a:lnTo>
                  <a:lnTo>
                    <a:pt x="51" y="1938"/>
                  </a:lnTo>
                  <a:lnTo>
                    <a:pt x="61" y="1958"/>
                  </a:lnTo>
                  <a:lnTo>
                    <a:pt x="68" y="1958"/>
                  </a:lnTo>
                  <a:lnTo>
                    <a:pt x="78" y="1958"/>
                  </a:lnTo>
                  <a:lnTo>
                    <a:pt x="85" y="1958"/>
                  </a:lnTo>
                  <a:lnTo>
                    <a:pt x="95" y="1958"/>
                  </a:lnTo>
                  <a:lnTo>
                    <a:pt x="105" y="1983"/>
                  </a:lnTo>
                  <a:lnTo>
                    <a:pt x="109" y="1938"/>
                  </a:lnTo>
                  <a:lnTo>
                    <a:pt x="119" y="1958"/>
                  </a:lnTo>
                  <a:lnTo>
                    <a:pt x="129" y="1938"/>
                  </a:lnTo>
                  <a:lnTo>
                    <a:pt x="136" y="1958"/>
                  </a:lnTo>
                  <a:lnTo>
                    <a:pt x="146" y="1938"/>
                  </a:lnTo>
                  <a:lnTo>
                    <a:pt x="156" y="1938"/>
                  </a:lnTo>
                  <a:lnTo>
                    <a:pt x="163" y="1958"/>
                  </a:lnTo>
                  <a:lnTo>
                    <a:pt x="173" y="1958"/>
                  </a:lnTo>
                  <a:lnTo>
                    <a:pt x="183" y="1938"/>
                  </a:lnTo>
                  <a:lnTo>
                    <a:pt x="194" y="1938"/>
                  </a:lnTo>
                  <a:lnTo>
                    <a:pt x="200" y="1958"/>
                  </a:lnTo>
                  <a:lnTo>
                    <a:pt x="211" y="1938"/>
                  </a:lnTo>
                  <a:lnTo>
                    <a:pt x="221" y="1938"/>
                  </a:lnTo>
                  <a:lnTo>
                    <a:pt x="228" y="1938"/>
                  </a:lnTo>
                  <a:lnTo>
                    <a:pt x="238" y="1938"/>
                  </a:lnTo>
                  <a:lnTo>
                    <a:pt x="245" y="1938"/>
                  </a:lnTo>
                  <a:lnTo>
                    <a:pt x="255" y="1938"/>
                  </a:lnTo>
                  <a:lnTo>
                    <a:pt x="262" y="1938"/>
                  </a:lnTo>
                  <a:lnTo>
                    <a:pt x="272" y="1938"/>
                  </a:lnTo>
                  <a:lnTo>
                    <a:pt x="282" y="1938"/>
                  </a:lnTo>
                  <a:lnTo>
                    <a:pt x="289" y="1938"/>
                  </a:lnTo>
                  <a:lnTo>
                    <a:pt x="299" y="1958"/>
                  </a:lnTo>
                  <a:lnTo>
                    <a:pt x="309" y="1938"/>
                  </a:lnTo>
                  <a:lnTo>
                    <a:pt x="319" y="1958"/>
                  </a:lnTo>
                  <a:lnTo>
                    <a:pt x="326" y="1938"/>
                  </a:lnTo>
                  <a:lnTo>
                    <a:pt x="336" y="1938"/>
                  </a:lnTo>
                  <a:lnTo>
                    <a:pt x="340" y="2003"/>
                  </a:lnTo>
                  <a:lnTo>
                    <a:pt x="350" y="1875"/>
                  </a:lnTo>
                  <a:lnTo>
                    <a:pt x="360" y="1720"/>
                  </a:lnTo>
                  <a:lnTo>
                    <a:pt x="367" y="1443"/>
                  </a:lnTo>
                  <a:lnTo>
                    <a:pt x="377" y="1163"/>
                  </a:lnTo>
                  <a:lnTo>
                    <a:pt x="387" y="862"/>
                  </a:lnTo>
                  <a:lnTo>
                    <a:pt x="394" y="606"/>
                  </a:lnTo>
                  <a:lnTo>
                    <a:pt x="404" y="388"/>
                  </a:lnTo>
                  <a:lnTo>
                    <a:pt x="415" y="243"/>
                  </a:lnTo>
                  <a:lnTo>
                    <a:pt x="421" y="156"/>
                  </a:lnTo>
                  <a:lnTo>
                    <a:pt x="432" y="156"/>
                  </a:lnTo>
                  <a:lnTo>
                    <a:pt x="442" y="198"/>
                  </a:lnTo>
                  <a:lnTo>
                    <a:pt x="449" y="215"/>
                  </a:lnTo>
                  <a:lnTo>
                    <a:pt x="459" y="284"/>
                  </a:lnTo>
                  <a:lnTo>
                    <a:pt x="466" y="301"/>
                  </a:lnTo>
                  <a:lnTo>
                    <a:pt x="472" y="301"/>
                  </a:lnTo>
                  <a:lnTo>
                    <a:pt x="483" y="263"/>
                  </a:lnTo>
                  <a:lnTo>
                    <a:pt x="493" y="198"/>
                  </a:lnTo>
                  <a:lnTo>
                    <a:pt x="500" y="132"/>
                  </a:lnTo>
                  <a:lnTo>
                    <a:pt x="510" y="70"/>
                  </a:lnTo>
                  <a:lnTo>
                    <a:pt x="520" y="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8" name="Freeform 12"/>
            <p:cNvSpPr>
              <a:spLocks/>
            </p:cNvSpPr>
            <p:nvPr/>
          </p:nvSpPr>
          <p:spPr bwMode="auto">
            <a:xfrm>
              <a:off x="3515" y="472"/>
              <a:ext cx="469" cy="1030"/>
            </a:xfrm>
            <a:custGeom>
              <a:avLst/>
              <a:gdLst>
                <a:gd name="T0" fmla="*/ 0 w 524"/>
                <a:gd name="T1" fmla="*/ 1203 h 1203"/>
                <a:gd name="T2" fmla="*/ 7 w 524"/>
                <a:gd name="T3" fmla="*/ 1162 h 1203"/>
                <a:gd name="T4" fmla="*/ 14 w 524"/>
                <a:gd name="T5" fmla="*/ 1141 h 1203"/>
                <a:gd name="T6" fmla="*/ 24 w 524"/>
                <a:gd name="T7" fmla="*/ 1141 h 1203"/>
                <a:gd name="T8" fmla="*/ 31 w 524"/>
                <a:gd name="T9" fmla="*/ 1141 h 1203"/>
                <a:gd name="T10" fmla="*/ 41 w 524"/>
                <a:gd name="T11" fmla="*/ 1162 h 1203"/>
                <a:gd name="T12" fmla="*/ 51 w 524"/>
                <a:gd name="T13" fmla="*/ 1183 h 1203"/>
                <a:gd name="T14" fmla="*/ 61 w 524"/>
                <a:gd name="T15" fmla="*/ 1183 h 1203"/>
                <a:gd name="T16" fmla="*/ 71 w 524"/>
                <a:gd name="T17" fmla="*/ 1162 h 1203"/>
                <a:gd name="T18" fmla="*/ 78 w 524"/>
                <a:gd name="T19" fmla="*/ 1183 h 1203"/>
                <a:gd name="T20" fmla="*/ 88 w 524"/>
                <a:gd name="T21" fmla="*/ 1141 h 1203"/>
                <a:gd name="T22" fmla="*/ 99 w 524"/>
                <a:gd name="T23" fmla="*/ 1120 h 1203"/>
                <a:gd name="T24" fmla="*/ 105 w 524"/>
                <a:gd name="T25" fmla="*/ 1096 h 1203"/>
                <a:gd name="T26" fmla="*/ 116 w 524"/>
                <a:gd name="T27" fmla="*/ 1079 h 1203"/>
                <a:gd name="T28" fmla="*/ 126 w 524"/>
                <a:gd name="T29" fmla="*/ 1079 h 1203"/>
                <a:gd name="T30" fmla="*/ 133 w 524"/>
                <a:gd name="T31" fmla="*/ 1079 h 1203"/>
                <a:gd name="T32" fmla="*/ 143 w 524"/>
                <a:gd name="T33" fmla="*/ 1079 h 1203"/>
                <a:gd name="T34" fmla="*/ 150 w 524"/>
                <a:gd name="T35" fmla="*/ 1096 h 1203"/>
                <a:gd name="T36" fmla="*/ 156 w 524"/>
                <a:gd name="T37" fmla="*/ 1079 h 1203"/>
                <a:gd name="T38" fmla="*/ 167 w 524"/>
                <a:gd name="T39" fmla="*/ 1096 h 1203"/>
                <a:gd name="T40" fmla="*/ 177 w 524"/>
                <a:gd name="T41" fmla="*/ 1079 h 1203"/>
                <a:gd name="T42" fmla="*/ 184 w 524"/>
                <a:gd name="T43" fmla="*/ 1079 h 1203"/>
                <a:gd name="T44" fmla="*/ 194 w 524"/>
                <a:gd name="T45" fmla="*/ 1079 h 1203"/>
                <a:gd name="T46" fmla="*/ 204 w 524"/>
                <a:gd name="T47" fmla="*/ 1055 h 1203"/>
                <a:gd name="T48" fmla="*/ 211 w 524"/>
                <a:gd name="T49" fmla="*/ 1055 h 1203"/>
                <a:gd name="T50" fmla="*/ 221 w 524"/>
                <a:gd name="T51" fmla="*/ 1055 h 1203"/>
                <a:gd name="T52" fmla="*/ 231 w 524"/>
                <a:gd name="T53" fmla="*/ 1030 h 1203"/>
                <a:gd name="T54" fmla="*/ 241 w 524"/>
                <a:gd name="T55" fmla="*/ 1055 h 1203"/>
                <a:gd name="T56" fmla="*/ 245 w 524"/>
                <a:gd name="T57" fmla="*/ 1030 h 1203"/>
                <a:gd name="T58" fmla="*/ 255 w 524"/>
                <a:gd name="T59" fmla="*/ 1055 h 1203"/>
                <a:gd name="T60" fmla="*/ 265 w 524"/>
                <a:gd name="T61" fmla="*/ 1030 h 1203"/>
                <a:gd name="T62" fmla="*/ 275 w 524"/>
                <a:gd name="T63" fmla="*/ 1030 h 1203"/>
                <a:gd name="T64" fmla="*/ 282 w 524"/>
                <a:gd name="T65" fmla="*/ 1030 h 1203"/>
                <a:gd name="T66" fmla="*/ 292 w 524"/>
                <a:gd name="T67" fmla="*/ 1030 h 1203"/>
                <a:gd name="T68" fmla="*/ 303 w 524"/>
                <a:gd name="T69" fmla="*/ 1055 h 1203"/>
                <a:gd name="T70" fmla="*/ 309 w 524"/>
                <a:gd name="T71" fmla="*/ 992 h 1203"/>
                <a:gd name="T72" fmla="*/ 320 w 524"/>
                <a:gd name="T73" fmla="*/ 923 h 1203"/>
                <a:gd name="T74" fmla="*/ 330 w 524"/>
                <a:gd name="T75" fmla="*/ 861 h 1203"/>
                <a:gd name="T76" fmla="*/ 337 w 524"/>
                <a:gd name="T77" fmla="*/ 712 h 1203"/>
                <a:gd name="T78" fmla="*/ 347 w 524"/>
                <a:gd name="T79" fmla="*/ 557 h 1203"/>
                <a:gd name="T80" fmla="*/ 354 w 524"/>
                <a:gd name="T81" fmla="*/ 408 h 1203"/>
                <a:gd name="T82" fmla="*/ 364 w 524"/>
                <a:gd name="T83" fmla="*/ 276 h 1203"/>
                <a:gd name="T84" fmla="*/ 371 w 524"/>
                <a:gd name="T85" fmla="*/ 193 h 1203"/>
                <a:gd name="T86" fmla="*/ 381 w 524"/>
                <a:gd name="T87" fmla="*/ 128 h 1203"/>
                <a:gd name="T88" fmla="*/ 391 w 524"/>
                <a:gd name="T89" fmla="*/ 107 h 1203"/>
                <a:gd name="T90" fmla="*/ 398 w 524"/>
                <a:gd name="T91" fmla="*/ 107 h 1203"/>
                <a:gd name="T92" fmla="*/ 408 w 524"/>
                <a:gd name="T93" fmla="*/ 128 h 1203"/>
                <a:gd name="T94" fmla="*/ 418 w 524"/>
                <a:gd name="T95" fmla="*/ 148 h 1203"/>
                <a:gd name="T96" fmla="*/ 428 w 524"/>
                <a:gd name="T97" fmla="*/ 169 h 1203"/>
                <a:gd name="T98" fmla="*/ 435 w 524"/>
                <a:gd name="T99" fmla="*/ 169 h 1203"/>
                <a:gd name="T100" fmla="*/ 445 w 524"/>
                <a:gd name="T101" fmla="*/ 148 h 1203"/>
                <a:gd name="T102" fmla="*/ 456 w 524"/>
                <a:gd name="T103" fmla="*/ 107 h 1203"/>
                <a:gd name="T104" fmla="*/ 459 w 524"/>
                <a:gd name="T105" fmla="*/ 107 h 1203"/>
                <a:gd name="T106" fmla="*/ 469 w 524"/>
                <a:gd name="T107" fmla="*/ 62 h 1203"/>
                <a:gd name="T108" fmla="*/ 479 w 524"/>
                <a:gd name="T109" fmla="*/ 62 h 1203"/>
                <a:gd name="T110" fmla="*/ 490 w 524"/>
                <a:gd name="T111" fmla="*/ 20 h 1203"/>
                <a:gd name="T112" fmla="*/ 496 w 524"/>
                <a:gd name="T113" fmla="*/ 20 h 1203"/>
                <a:gd name="T114" fmla="*/ 507 w 524"/>
                <a:gd name="T115" fmla="*/ 0 h 1203"/>
                <a:gd name="T116" fmla="*/ 517 w 524"/>
                <a:gd name="T117" fmla="*/ 0 h 1203"/>
                <a:gd name="T118" fmla="*/ 524 w 524"/>
                <a:gd name="T119" fmla="*/ 2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4" h="1203">
                  <a:moveTo>
                    <a:pt x="0" y="1203"/>
                  </a:moveTo>
                  <a:lnTo>
                    <a:pt x="7" y="1162"/>
                  </a:lnTo>
                  <a:lnTo>
                    <a:pt x="14" y="1141"/>
                  </a:lnTo>
                  <a:lnTo>
                    <a:pt x="24" y="1141"/>
                  </a:lnTo>
                  <a:lnTo>
                    <a:pt x="31" y="1141"/>
                  </a:lnTo>
                  <a:lnTo>
                    <a:pt x="41" y="1162"/>
                  </a:lnTo>
                  <a:lnTo>
                    <a:pt x="51" y="1183"/>
                  </a:lnTo>
                  <a:lnTo>
                    <a:pt x="61" y="1183"/>
                  </a:lnTo>
                  <a:lnTo>
                    <a:pt x="71" y="1162"/>
                  </a:lnTo>
                  <a:lnTo>
                    <a:pt x="78" y="1183"/>
                  </a:lnTo>
                  <a:lnTo>
                    <a:pt x="88" y="1141"/>
                  </a:lnTo>
                  <a:lnTo>
                    <a:pt x="99" y="1120"/>
                  </a:lnTo>
                  <a:lnTo>
                    <a:pt x="105" y="1096"/>
                  </a:lnTo>
                  <a:lnTo>
                    <a:pt x="116" y="1079"/>
                  </a:lnTo>
                  <a:lnTo>
                    <a:pt x="126" y="1079"/>
                  </a:lnTo>
                  <a:lnTo>
                    <a:pt x="133" y="1079"/>
                  </a:lnTo>
                  <a:lnTo>
                    <a:pt x="143" y="1079"/>
                  </a:lnTo>
                  <a:lnTo>
                    <a:pt x="150" y="1096"/>
                  </a:lnTo>
                  <a:lnTo>
                    <a:pt x="156" y="1079"/>
                  </a:lnTo>
                  <a:lnTo>
                    <a:pt x="167" y="1096"/>
                  </a:lnTo>
                  <a:lnTo>
                    <a:pt x="177" y="1079"/>
                  </a:lnTo>
                  <a:lnTo>
                    <a:pt x="184" y="1079"/>
                  </a:lnTo>
                  <a:lnTo>
                    <a:pt x="194" y="1079"/>
                  </a:lnTo>
                  <a:lnTo>
                    <a:pt x="204" y="1055"/>
                  </a:lnTo>
                  <a:lnTo>
                    <a:pt x="211" y="1055"/>
                  </a:lnTo>
                  <a:lnTo>
                    <a:pt x="221" y="1055"/>
                  </a:lnTo>
                  <a:lnTo>
                    <a:pt x="231" y="1030"/>
                  </a:lnTo>
                  <a:lnTo>
                    <a:pt x="241" y="1055"/>
                  </a:lnTo>
                  <a:lnTo>
                    <a:pt x="245" y="1030"/>
                  </a:lnTo>
                  <a:lnTo>
                    <a:pt x="255" y="1055"/>
                  </a:lnTo>
                  <a:lnTo>
                    <a:pt x="265" y="1030"/>
                  </a:lnTo>
                  <a:lnTo>
                    <a:pt x="275" y="1030"/>
                  </a:lnTo>
                  <a:lnTo>
                    <a:pt x="282" y="1030"/>
                  </a:lnTo>
                  <a:lnTo>
                    <a:pt x="292" y="1030"/>
                  </a:lnTo>
                  <a:lnTo>
                    <a:pt x="303" y="1055"/>
                  </a:lnTo>
                  <a:lnTo>
                    <a:pt x="309" y="992"/>
                  </a:lnTo>
                  <a:lnTo>
                    <a:pt x="320" y="923"/>
                  </a:lnTo>
                  <a:lnTo>
                    <a:pt x="330" y="861"/>
                  </a:lnTo>
                  <a:lnTo>
                    <a:pt x="337" y="712"/>
                  </a:lnTo>
                  <a:lnTo>
                    <a:pt x="347" y="557"/>
                  </a:lnTo>
                  <a:lnTo>
                    <a:pt x="354" y="408"/>
                  </a:lnTo>
                  <a:lnTo>
                    <a:pt x="364" y="276"/>
                  </a:lnTo>
                  <a:lnTo>
                    <a:pt x="371" y="193"/>
                  </a:lnTo>
                  <a:lnTo>
                    <a:pt x="381" y="128"/>
                  </a:lnTo>
                  <a:lnTo>
                    <a:pt x="391" y="107"/>
                  </a:lnTo>
                  <a:lnTo>
                    <a:pt x="398" y="107"/>
                  </a:lnTo>
                  <a:lnTo>
                    <a:pt x="408" y="128"/>
                  </a:lnTo>
                  <a:lnTo>
                    <a:pt x="418" y="148"/>
                  </a:lnTo>
                  <a:lnTo>
                    <a:pt x="428" y="169"/>
                  </a:lnTo>
                  <a:lnTo>
                    <a:pt x="435" y="169"/>
                  </a:lnTo>
                  <a:lnTo>
                    <a:pt x="445" y="148"/>
                  </a:lnTo>
                  <a:lnTo>
                    <a:pt x="456" y="107"/>
                  </a:lnTo>
                  <a:lnTo>
                    <a:pt x="459" y="107"/>
                  </a:lnTo>
                  <a:lnTo>
                    <a:pt x="469" y="62"/>
                  </a:lnTo>
                  <a:lnTo>
                    <a:pt x="479" y="62"/>
                  </a:lnTo>
                  <a:lnTo>
                    <a:pt x="490" y="20"/>
                  </a:lnTo>
                  <a:lnTo>
                    <a:pt x="496" y="20"/>
                  </a:lnTo>
                  <a:lnTo>
                    <a:pt x="507" y="0"/>
                  </a:lnTo>
                  <a:lnTo>
                    <a:pt x="517" y="0"/>
                  </a:lnTo>
                  <a:lnTo>
                    <a:pt x="524" y="2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49" name="Freeform 13"/>
            <p:cNvSpPr>
              <a:spLocks/>
            </p:cNvSpPr>
            <p:nvPr/>
          </p:nvSpPr>
          <p:spPr bwMode="auto">
            <a:xfrm>
              <a:off x="3984" y="398"/>
              <a:ext cx="465" cy="864"/>
            </a:xfrm>
            <a:custGeom>
              <a:avLst/>
              <a:gdLst>
                <a:gd name="T0" fmla="*/ 0 w 520"/>
                <a:gd name="T1" fmla="*/ 107 h 1010"/>
                <a:gd name="T2" fmla="*/ 10 w 520"/>
                <a:gd name="T3" fmla="*/ 87 h 1010"/>
                <a:gd name="T4" fmla="*/ 17 w 520"/>
                <a:gd name="T5" fmla="*/ 107 h 1010"/>
                <a:gd name="T6" fmla="*/ 27 w 520"/>
                <a:gd name="T7" fmla="*/ 107 h 1010"/>
                <a:gd name="T8" fmla="*/ 34 w 520"/>
                <a:gd name="T9" fmla="*/ 87 h 1010"/>
                <a:gd name="T10" fmla="*/ 44 w 520"/>
                <a:gd name="T11" fmla="*/ 107 h 1010"/>
                <a:gd name="T12" fmla="*/ 51 w 520"/>
                <a:gd name="T13" fmla="*/ 87 h 1010"/>
                <a:gd name="T14" fmla="*/ 61 w 520"/>
                <a:gd name="T15" fmla="*/ 62 h 1010"/>
                <a:gd name="T16" fmla="*/ 68 w 520"/>
                <a:gd name="T17" fmla="*/ 62 h 1010"/>
                <a:gd name="T18" fmla="*/ 78 w 520"/>
                <a:gd name="T19" fmla="*/ 42 h 1010"/>
                <a:gd name="T20" fmla="*/ 88 w 520"/>
                <a:gd name="T21" fmla="*/ 62 h 1010"/>
                <a:gd name="T22" fmla="*/ 95 w 520"/>
                <a:gd name="T23" fmla="*/ 42 h 1010"/>
                <a:gd name="T24" fmla="*/ 105 w 520"/>
                <a:gd name="T25" fmla="*/ 62 h 1010"/>
                <a:gd name="T26" fmla="*/ 115 w 520"/>
                <a:gd name="T27" fmla="*/ 87 h 1010"/>
                <a:gd name="T28" fmla="*/ 125 w 520"/>
                <a:gd name="T29" fmla="*/ 42 h 1010"/>
                <a:gd name="T30" fmla="*/ 132 w 520"/>
                <a:gd name="T31" fmla="*/ 62 h 1010"/>
                <a:gd name="T32" fmla="*/ 142 w 520"/>
                <a:gd name="T33" fmla="*/ 62 h 1010"/>
                <a:gd name="T34" fmla="*/ 153 w 520"/>
                <a:gd name="T35" fmla="*/ 42 h 1010"/>
                <a:gd name="T36" fmla="*/ 156 w 520"/>
                <a:gd name="T37" fmla="*/ 62 h 1010"/>
                <a:gd name="T38" fmla="*/ 166 w 520"/>
                <a:gd name="T39" fmla="*/ 42 h 1010"/>
                <a:gd name="T40" fmla="*/ 176 w 520"/>
                <a:gd name="T41" fmla="*/ 42 h 1010"/>
                <a:gd name="T42" fmla="*/ 187 w 520"/>
                <a:gd name="T43" fmla="*/ 42 h 1010"/>
                <a:gd name="T44" fmla="*/ 193 w 520"/>
                <a:gd name="T45" fmla="*/ 21 h 1010"/>
                <a:gd name="T46" fmla="*/ 204 w 520"/>
                <a:gd name="T47" fmla="*/ 42 h 1010"/>
                <a:gd name="T48" fmla="*/ 214 w 520"/>
                <a:gd name="T49" fmla="*/ 21 h 1010"/>
                <a:gd name="T50" fmla="*/ 221 w 520"/>
                <a:gd name="T51" fmla="*/ 42 h 1010"/>
                <a:gd name="T52" fmla="*/ 231 w 520"/>
                <a:gd name="T53" fmla="*/ 21 h 1010"/>
                <a:gd name="T54" fmla="*/ 238 w 520"/>
                <a:gd name="T55" fmla="*/ 42 h 1010"/>
                <a:gd name="T56" fmla="*/ 248 w 520"/>
                <a:gd name="T57" fmla="*/ 42 h 1010"/>
                <a:gd name="T58" fmla="*/ 255 w 520"/>
                <a:gd name="T59" fmla="*/ 21 h 1010"/>
                <a:gd name="T60" fmla="*/ 265 w 520"/>
                <a:gd name="T61" fmla="*/ 42 h 1010"/>
                <a:gd name="T62" fmla="*/ 272 w 520"/>
                <a:gd name="T63" fmla="*/ 21 h 1010"/>
                <a:gd name="T64" fmla="*/ 282 w 520"/>
                <a:gd name="T65" fmla="*/ 42 h 1010"/>
                <a:gd name="T66" fmla="*/ 289 w 520"/>
                <a:gd name="T67" fmla="*/ 42 h 1010"/>
                <a:gd name="T68" fmla="*/ 299 w 520"/>
                <a:gd name="T69" fmla="*/ 0 h 1010"/>
                <a:gd name="T70" fmla="*/ 309 w 520"/>
                <a:gd name="T71" fmla="*/ 21 h 1010"/>
                <a:gd name="T72" fmla="*/ 316 w 520"/>
                <a:gd name="T73" fmla="*/ 21 h 1010"/>
                <a:gd name="T74" fmla="*/ 326 w 520"/>
                <a:gd name="T75" fmla="*/ 21 h 1010"/>
                <a:gd name="T76" fmla="*/ 336 w 520"/>
                <a:gd name="T77" fmla="*/ 21 h 1010"/>
                <a:gd name="T78" fmla="*/ 340 w 520"/>
                <a:gd name="T79" fmla="*/ 62 h 1010"/>
                <a:gd name="T80" fmla="*/ 350 w 520"/>
                <a:gd name="T81" fmla="*/ 62 h 1010"/>
                <a:gd name="T82" fmla="*/ 360 w 520"/>
                <a:gd name="T83" fmla="*/ 149 h 1010"/>
                <a:gd name="T84" fmla="*/ 370 w 520"/>
                <a:gd name="T85" fmla="*/ 325 h 1010"/>
                <a:gd name="T86" fmla="*/ 377 w 520"/>
                <a:gd name="T87" fmla="*/ 432 h 1010"/>
                <a:gd name="T88" fmla="*/ 387 w 520"/>
                <a:gd name="T89" fmla="*/ 581 h 1010"/>
                <a:gd name="T90" fmla="*/ 397 w 520"/>
                <a:gd name="T91" fmla="*/ 709 h 1010"/>
                <a:gd name="T92" fmla="*/ 404 w 520"/>
                <a:gd name="T93" fmla="*/ 816 h 1010"/>
                <a:gd name="T94" fmla="*/ 414 w 520"/>
                <a:gd name="T95" fmla="*/ 882 h 1010"/>
                <a:gd name="T96" fmla="*/ 425 w 520"/>
                <a:gd name="T97" fmla="*/ 906 h 1010"/>
                <a:gd name="T98" fmla="*/ 431 w 520"/>
                <a:gd name="T99" fmla="*/ 927 h 1010"/>
                <a:gd name="T100" fmla="*/ 442 w 520"/>
                <a:gd name="T101" fmla="*/ 927 h 1010"/>
                <a:gd name="T102" fmla="*/ 452 w 520"/>
                <a:gd name="T103" fmla="*/ 906 h 1010"/>
                <a:gd name="T104" fmla="*/ 459 w 520"/>
                <a:gd name="T105" fmla="*/ 882 h 1010"/>
                <a:gd name="T106" fmla="*/ 469 w 520"/>
                <a:gd name="T107" fmla="*/ 861 h 1010"/>
                <a:gd name="T108" fmla="*/ 476 w 520"/>
                <a:gd name="T109" fmla="*/ 882 h 1010"/>
                <a:gd name="T110" fmla="*/ 482 w 520"/>
                <a:gd name="T111" fmla="*/ 906 h 1010"/>
                <a:gd name="T112" fmla="*/ 493 w 520"/>
                <a:gd name="T113" fmla="*/ 906 h 1010"/>
                <a:gd name="T114" fmla="*/ 499 w 520"/>
                <a:gd name="T115" fmla="*/ 969 h 1010"/>
                <a:gd name="T116" fmla="*/ 510 w 520"/>
                <a:gd name="T117" fmla="*/ 969 h 1010"/>
                <a:gd name="T118" fmla="*/ 520 w 520"/>
                <a:gd name="T119"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1010">
                  <a:moveTo>
                    <a:pt x="0" y="107"/>
                  </a:moveTo>
                  <a:lnTo>
                    <a:pt x="10" y="87"/>
                  </a:lnTo>
                  <a:lnTo>
                    <a:pt x="17" y="107"/>
                  </a:lnTo>
                  <a:lnTo>
                    <a:pt x="27" y="107"/>
                  </a:lnTo>
                  <a:lnTo>
                    <a:pt x="34" y="87"/>
                  </a:lnTo>
                  <a:lnTo>
                    <a:pt x="44" y="107"/>
                  </a:lnTo>
                  <a:lnTo>
                    <a:pt x="51" y="87"/>
                  </a:lnTo>
                  <a:lnTo>
                    <a:pt x="61" y="62"/>
                  </a:lnTo>
                  <a:lnTo>
                    <a:pt x="68" y="62"/>
                  </a:lnTo>
                  <a:lnTo>
                    <a:pt x="78" y="42"/>
                  </a:lnTo>
                  <a:lnTo>
                    <a:pt x="88" y="62"/>
                  </a:lnTo>
                  <a:lnTo>
                    <a:pt x="95" y="42"/>
                  </a:lnTo>
                  <a:lnTo>
                    <a:pt x="105" y="62"/>
                  </a:lnTo>
                  <a:lnTo>
                    <a:pt x="115" y="87"/>
                  </a:lnTo>
                  <a:lnTo>
                    <a:pt x="125" y="42"/>
                  </a:lnTo>
                  <a:lnTo>
                    <a:pt x="132" y="62"/>
                  </a:lnTo>
                  <a:lnTo>
                    <a:pt x="142" y="62"/>
                  </a:lnTo>
                  <a:lnTo>
                    <a:pt x="153" y="42"/>
                  </a:lnTo>
                  <a:lnTo>
                    <a:pt x="156" y="62"/>
                  </a:lnTo>
                  <a:lnTo>
                    <a:pt x="166" y="42"/>
                  </a:lnTo>
                  <a:lnTo>
                    <a:pt x="176" y="42"/>
                  </a:lnTo>
                  <a:lnTo>
                    <a:pt x="187" y="42"/>
                  </a:lnTo>
                  <a:lnTo>
                    <a:pt x="193" y="21"/>
                  </a:lnTo>
                  <a:lnTo>
                    <a:pt x="204" y="42"/>
                  </a:lnTo>
                  <a:lnTo>
                    <a:pt x="214" y="21"/>
                  </a:lnTo>
                  <a:lnTo>
                    <a:pt x="221" y="42"/>
                  </a:lnTo>
                  <a:lnTo>
                    <a:pt x="231" y="21"/>
                  </a:lnTo>
                  <a:lnTo>
                    <a:pt x="238" y="42"/>
                  </a:lnTo>
                  <a:lnTo>
                    <a:pt x="248" y="42"/>
                  </a:lnTo>
                  <a:lnTo>
                    <a:pt x="255" y="21"/>
                  </a:lnTo>
                  <a:lnTo>
                    <a:pt x="265" y="42"/>
                  </a:lnTo>
                  <a:lnTo>
                    <a:pt x="272" y="21"/>
                  </a:lnTo>
                  <a:lnTo>
                    <a:pt x="282" y="42"/>
                  </a:lnTo>
                  <a:lnTo>
                    <a:pt x="289" y="42"/>
                  </a:lnTo>
                  <a:lnTo>
                    <a:pt x="299" y="0"/>
                  </a:lnTo>
                  <a:lnTo>
                    <a:pt x="309" y="21"/>
                  </a:lnTo>
                  <a:lnTo>
                    <a:pt x="316" y="21"/>
                  </a:lnTo>
                  <a:lnTo>
                    <a:pt x="326" y="21"/>
                  </a:lnTo>
                  <a:lnTo>
                    <a:pt x="336" y="21"/>
                  </a:lnTo>
                  <a:lnTo>
                    <a:pt x="340" y="62"/>
                  </a:lnTo>
                  <a:lnTo>
                    <a:pt x="350" y="62"/>
                  </a:lnTo>
                  <a:lnTo>
                    <a:pt x="360" y="149"/>
                  </a:lnTo>
                  <a:lnTo>
                    <a:pt x="370" y="325"/>
                  </a:lnTo>
                  <a:lnTo>
                    <a:pt x="377" y="432"/>
                  </a:lnTo>
                  <a:lnTo>
                    <a:pt x="387" y="581"/>
                  </a:lnTo>
                  <a:lnTo>
                    <a:pt x="397" y="709"/>
                  </a:lnTo>
                  <a:lnTo>
                    <a:pt x="404" y="816"/>
                  </a:lnTo>
                  <a:lnTo>
                    <a:pt x="414" y="882"/>
                  </a:lnTo>
                  <a:lnTo>
                    <a:pt x="425" y="906"/>
                  </a:lnTo>
                  <a:lnTo>
                    <a:pt x="431" y="927"/>
                  </a:lnTo>
                  <a:lnTo>
                    <a:pt x="442" y="927"/>
                  </a:lnTo>
                  <a:lnTo>
                    <a:pt x="452" y="906"/>
                  </a:lnTo>
                  <a:lnTo>
                    <a:pt x="459" y="882"/>
                  </a:lnTo>
                  <a:lnTo>
                    <a:pt x="469" y="861"/>
                  </a:lnTo>
                  <a:lnTo>
                    <a:pt x="476" y="882"/>
                  </a:lnTo>
                  <a:lnTo>
                    <a:pt x="482" y="906"/>
                  </a:lnTo>
                  <a:lnTo>
                    <a:pt x="493" y="906"/>
                  </a:lnTo>
                  <a:lnTo>
                    <a:pt x="499" y="969"/>
                  </a:lnTo>
                  <a:lnTo>
                    <a:pt x="510" y="969"/>
                  </a:lnTo>
                  <a:lnTo>
                    <a:pt x="520" y="1010"/>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0" name="Freeform 14"/>
            <p:cNvSpPr>
              <a:spLocks/>
            </p:cNvSpPr>
            <p:nvPr/>
          </p:nvSpPr>
          <p:spPr bwMode="auto">
            <a:xfrm>
              <a:off x="4449" y="1262"/>
              <a:ext cx="220" cy="75"/>
            </a:xfrm>
            <a:custGeom>
              <a:avLst/>
              <a:gdLst>
                <a:gd name="T0" fmla="*/ 0 w 245"/>
                <a:gd name="T1" fmla="*/ 0 h 87"/>
                <a:gd name="T2" fmla="*/ 7 w 245"/>
                <a:gd name="T3" fmla="*/ 21 h 87"/>
                <a:gd name="T4" fmla="*/ 17 w 245"/>
                <a:gd name="T5" fmla="*/ 45 h 87"/>
                <a:gd name="T6" fmla="*/ 27 w 245"/>
                <a:gd name="T7" fmla="*/ 45 h 87"/>
                <a:gd name="T8" fmla="*/ 34 w 245"/>
                <a:gd name="T9" fmla="*/ 45 h 87"/>
                <a:gd name="T10" fmla="*/ 41 w 245"/>
                <a:gd name="T11" fmla="*/ 21 h 87"/>
                <a:gd name="T12" fmla="*/ 51 w 245"/>
                <a:gd name="T13" fmla="*/ 21 h 87"/>
                <a:gd name="T14" fmla="*/ 58 w 245"/>
                <a:gd name="T15" fmla="*/ 21 h 87"/>
                <a:gd name="T16" fmla="*/ 68 w 245"/>
                <a:gd name="T17" fmla="*/ 21 h 87"/>
                <a:gd name="T18" fmla="*/ 78 w 245"/>
                <a:gd name="T19" fmla="*/ 21 h 87"/>
                <a:gd name="T20" fmla="*/ 85 w 245"/>
                <a:gd name="T21" fmla="*/ 45 h 87"/>
                <a:gd name="T22" fmla="*/ 95 w 245"/>
                <a:gd name="T23" fmla="*/ 45 h 87"/>
                <a:gd name="T24" fmla="*/ 105 w 245"/>
                <a:gd name="T25" fmla="*/ 45 h 87"/>
                <a:gd name="T26" fmla="*/ 115 w 245"/>
                <a:gd name="T27" fmla="*/ 45 h 87"/>
                <a:gd name="T28" fmla="*/ 122 w 245"/>
                <a:gd name="T29" fmla="*/ 66 h 87"/>
                <a:gd name="T30" fmla="*/ 132 w 245"/>
                <a:gd name="T31" fmla="*/ 66 h 87"/>
                <a:gd name="T32" fmla="*/ 143 w 245"/>
                <a:gd name="T33" fmla="*/ 87 h 87"/>
                <a:gd name="T34" fmla="*/ 153 w 245"/>
                <a:gd name="T35" fmla="*/ 66 h 87"/>
                <a:gd name="T36" fmla="*/ 160 w 245"/>
                <a:gd name="T37" fmla="*/ 66 h 87"/>
                <a:gd name="T38" fmla="*/ 170 w 245"/>
                <a:gd name="T39" fmla="*/ 87 h 87"/>
                <a:gd name="T40" fmla="*/ 177 w 245"/>
                <a:gd name="T41" fmla="*/ 66 h 87"/>
                <a:gd name="T42" fmla="*/ 187 w 245"/>
                <a:gd name="T43" fmla="*/ 66 h 87"/>
                <a:gd name="T44" fmla="*/ 194 w 245"/>
                <a:gd name="T45" fmla="*/ 45 h 87"/>
                <a:gd name="T46" fmla="*/ 204 w 245"/>
                <a:gd name="T47" fmla="*/ 66 h 87"/>
                <a:gd name="T48" fmla="*/ 211 w 245"/>
                <a:gd name="T49" fmla="*/ 87 h 87"/>
                <a:gd name="T50" fmla="*/ 221 w 245"/>
                <a:gd name="T51" fmla="*/ 87 h 87"/>
                <a:gd name="T52" fmla="*/ 231 w 245"/>
                <a:gd name="T53" fmla="*/ 87 h 87"/>
                <a:gd name="T54" fmla="*/ 238 w 245"/>
                <a:gd name="T55" fmla="*/ 87 h 87"/>
                <a:gd name="T56" fmla="*/ 245 w 245"/>
                <a:gd name="T5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5" h="87">
                  <a:moveTo>
                    <a:pt x="0" y="0"/>
                  </a:moveTo>
                  <a:lnTo>
                    <a:pt x="7" y="21"/>
                  </a:lnTo>
                  <a:lnTo>
                    <a:pt x="17" y="45"/>
                  </a:lnTo>
                  <a:lnTo>
                    <a:pt x="27" y="45"/>
                  </a:lnTo>
                  <a:lnTo>
                    <a:pt x="34" y="45"/>
                  </a:lnTo>
                  <a:lnTo>
                    <a:pt x="41" y="21"/>
                  </a:lnTo>
                  <a:lnTo>
                    <a:pt x="51" y="21"/>
                  </a:lnTo>
                  <a:lnTo>
                    <a:pt x="58" y="21"/>
                  </a:lnTo>
                  <a:lnTo>
                    <a:pt x="68" y="21"/>
                  </a:lnTo>
                  <a:lnTo>
                    <a:pt x="78" y="21"/>
                  </a:lnTo>
                  <a:lnTo>
                    <a:pt x="85" y="45"/>
                  </a:lnTo>
                  <a:lnTo>
                    <a:pt x="95" y="45"/>
                  </a:lnTo>
                  <a:lnTo>
                    <a:pt x="105" y="45"/>
                  </a:lnTo>
                  <a:lnTo>
                    <a:pt x="115" y="45"/>
                  </a:lnTo>
                  <a:lnTo>
                    <a:pt x="122" y="66"/>
                  </a:lnTo>
                  <a:lnTo>
                    <a:pt x="132" y="66"/>
                  </a:lnTo>
                  <a:lnTo>
                    <a:pt x="143" y="87"/>
                  </a:lnTo>
                  <a:lnTo>
                    <a:pt x="153" y="66"/>
                  </a:lnTo>
                  <a:lnTo>
                    <a:pt x="160" y="66"/>
                  </a:lnTo>
                  <a:lnTo>
                    <a:pt x="170" y="87"/>
                  </a:lnTo>
                  <a:lnTo>
                    <a:pt x="177" y="66"/>
                  </a:lnTo>
                  <a:lnTo>
                    <a:pt x="187" y="66"/>
                  </a:lnTo>
                  <a:lnTo>
                    <a:pt x="194" y="45"/>
                  </a:lnTo>
                  <a:lnTo>
                    <a:pt x="204" y="66"/>
                  </a:lnTo>
                  <a:lnTo>
                    <a:pt x="211" y="87"/>
                  </a:lnTo>
                  <a:lnTo>
                    <a:pt x="221" y="87"/>
                  </a:lnTo>
                  <a:lnTo>
                    <a:pt x="231" y="87"/>
                  </a:lnTo>
                  <a:lnTo>
                    <a:pt x="238" y="87"/>
                  </a:lnTo>
                  <a:lnTo>
                    <a:pt x="245" y="87"/>
                  </a:lnTo>
                </a:path>
              </a:pathLst>
            </a:custGeom>
            <a:noFill/>
            <a:ln w="222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1" name="Freeform 15"/>
            <p:cNvSpPr>
              <a:spLocks/>
            </p:cNvSpPr>
            <p:nvPr/>
          </p:nvSpPr>
          <p:spPr bwMode="auto">
            <a:xfrm>
              <a:off x="720" y="1396"/>
              <a:ext cx="457" cy="1616"/>
            </a:xfrm>
            <a:custGeom>
              <a:avLst/>
              <a:gdLst>
                <a:gd name="T0" fmla="*/ 0 w 510"/>
                <a:gd name="T1" fmla="*/ 706 h 1889"/>
                <a:gd name="T2" fmla="*/ 0 w 510"/>
                <a:gd name="T3" fmla="*/ 706 h 1889"/>
                <a:gd name="T4" fmla="*/ 7 w 510"/>
                <a:gd name="T5" fmla="*/ 706 h 1889"/>
                <a:gd name="T6" fmla="*/ 17 w 510"/>
                <a:gd name="T7" fmla="*/ 730 h 1889"/>
                <a:gd name="T8" fmla="*/ 27 w 510"/>
                <a:gd name="T9" fmla="*/ 685 h 1889"/>
                <a:gd name="T10" fmla="*/ 34 w 510"/>
                <a:gd name="T11" fmla="*/ 685 h 1889"/>
                <a:gd name="T12" fmla="*/ 44 w 510"/>
                <a:gd name="T13" fmla="*/ 730 h 1889"/>
                <a:gd name="T14" fmla="*/ 51 w 510"/>
                <a:gd name="T15" fmla="*/ 1072 h 1889"/>
                <a:gd name="T16" fmla="*/ 58 w 510"/>
                <a:gd name="T17" fmla="*/ 1138 h 1889"/>
                <a:gd name="T18" fmla="*/ 68 w 510"/>
                <a:gd name="T19" fmla="*/ 1889 h 1889"/>
                <a:gd name="T20" fmla="*/ 78 w 510"/>
                <a:gd name="T21" fmla="*/ 1826 h 1889"/>
                <a:gd name="T22" fmla="*/ 85 w 510"/>
                <a:gd name="T23" fmla="*/ 1674 h 1889"/>
                <a:gd name="T24" fmla="*/ 95 w 510"/>
                <a:gd name="T25" fmla="*/ 1287 h 1889"/>
                <a:gd name="T26" fmla="*/ 105 w 510"/>
                <a:gd name="T27" fmla="*/ 837 h 1889"/>
                <a:gd name="T28" fmla="*/ 116 w 510"/>
                <a:gd name="T29" fmla="*/ 495 h 1889"/>
                <a:gd name="T30" fmla="*/ 122 w 510"/>
                <a:gd name="T31" fmla="*/ 149 h 1889"/>
                <a:gd name="T32" fmla="*/ 133 w 510"/>
                <a:gd name="T33" fmla="*/ 41 h 1889"/>
                <a:gd name="T34" fmla="*/ 143 w 510"/>
                <a:gd name="T35" fmla="*/ 0 h 1889"/>
                <a:gd name="T36" fmla="*/ 153 w 510"/>
                <a:gd name="T37" fmla="*/ 124 h 1889"/>
                <a:gd name="T38" fmla="*/ 160 w 510"/>
                <a:gd name="T39" fmla="*/ 387 h 1889"/>
                <a:gd name="T40" fmla="*/ 170 w 510"/>
                <a:gd name="T41" fmla="*/ 643 h 1889"/>
                <a:gd name="T42" fmla="*/ 177 w 510"/>
                <a:gd name="T43" fmla="*/ 796 h 1889"/>
                <a:gd name="T44" fmla="*/ 187 w 510"/>
                <a:gd name="T45" fmla="*/ 969 h 1889"/>
                <a:gd name="T46" fmla="*/ 194 w 510"/>
                <a:gd name="T47" fmla="*/ 1007 h 1889"/>
                <a:gd name="T48" fmla="*/ 204 w 510"/>
                <a:gd name="T49" fmla="*/ 969 h 1889"/>
                <a:gd name="T50" fmla="*/ 211 w 510"/>
                <a:gd name="T51" fmla="*/ 882 h 1889"/>
                <a:gd name="T52" fmla="*/ 221 w 510"/>
                <a:gd name="T53" fmla="*/ 882 h 1889"/>
                <a:gd name="T54" fmla="*/ 231 w 510"/>
                <a:gd name="T55" fmla="*/ 706 h 1889"/>
                <a:gd name="T56" fmla="*/ 238 w 510"/>
                <a:gd name="T57" fmla="*/ 598 h 1889"/>
                <a:gd name="T58" fmla="*/ 248 w 510"/>
                <a:gd name="T59" fmla="*/ 578 h 1889"/>
                <a:gd name="T60" fmla="*/ 258 w 510"/>
                <a:gd name="T61" fmla="*/ 536 h 1889"/>
                <a:gd name="T62" fmla="*/ 265 w 510"/>
                <a:gd name="T63" fmla="*/ 623 h 1889"/>
                <a:gd name="T64" fmla="*/ 275 w 510"/>
                <a:gd name="T65" fmla="*/ 643 h 1889"/>
                <a:gd name="T66" fmla="*/ 279 w 510"/>
                <a:gd name="T67" fmla="*/ 685 h 1889"/>
                <a:gd name="T68" fmla="*/ 289 w 510"/>
                <a:gd name="T69" fmla="*/ 751 h 1889"/>
                <a:gd name="T70" fmla="*/ 299 w 510"/>
                <a:gd name="T71" fmla="*/ 730 h 1889"/>
                <a:gd name="T72" fmla="*/ 306 w 510"/>
                <a:gd name="T73" fmla="*/ 796 h 1889"/>
                <a:gd name="T74" fmla="*/ 316 w 510"/>
                <a:gd name="T75" fmla="*/ 730 h 1889"/>
                <a:gd name="T76" fmla="*/ 326 w 510"/>
                <a:gd name="T77" fmla="*/ 771 h 1889"/>
                <a:gd name="T78" fmla="*/ 333 w 510"/>
                <a:gd name="T79" fmla="*/ 706 h 1889"/>
                <a:gd name="T80" fmla="*/ 343 w 510"/>
                <a:gd name="T81" fmla="*/ 623 h 1889"/>
                <a:gd name="T82" fmla="*/ 354 w 510"/>
                <a:gd name="T83" fmla="*/ 664 h 1889"/>
                <a:gd name="T84" fmla="*/ 360 w 510"/>
                <a:gd name="T85" fmla="*/ 664 h 1889"/>
                <a:gd name="T86" fmla="*/ 371 w 510"/>
                <a:gd name="T87" fmla="*/ 685 h 1889"/>
                <a:gd name="T88" fmla="*/ 381 w 510"/>
                <a:gd name="T89" fmla="*/ 643 h 1889"/>
                <a:gd name="T90" fmla="*/ 391 w 510"/>
                <a:gd name="T91" fmla="*/ 730 h 1889"/>
                <a:gd name="T92" fmla="*/ 398 w 510"/>
                <a:gd name="T93" fmla="*/ 664 h 1889"/>
                <a:gd name="T94" fmla="*/ 408 w 510"/>
                <a:gd name="T95" fmla="*/ 730 h 1889"/>
                <a:gd name="T96" fmla="*/ 415 w 510"/>
                <a:gd name="T97" fmla="*/ 751 h 1889"/>
                <a:gd name="T98" fmla="*/ 425 w 510"/>
                <a:gd name="T99" fmla="*/ 706 h 1889"/>
                <a:gd name="T100" fmla="*/ 432 w 510"/>
                <a:gd name="T101" fmla="*/ 730 h 1889"/>
                <a:gd name="T102" fmla="*/ 442 w 510"/>
                <a:gd name="T103" fmla="*/ 730 h 1889"/>
                <a:gd name="T104" fmla="*/ 452 w 510"/>
                <a:gd name="T105" fmla="*/ 685 h 1889"/>
                <a:gd name="T106" fmla="*/ 462 w 510"/>
                <a:gd name="T107" fmla="*/ 706 h 1889"/>
                <a:gd name="T108" fmla="*/ 469 w 510"/>
                <a:gd name="T109" fmla="*/ 685 h 1889"/>
                <a:gd name="T110" fmla="*/ 479 w 510"/>
                <a:gd name="T111" fmla="*/ 664 h 1889"/>
                <a:gd name="T112" fmla="*/ 490 w 510"/>
                <a:gd name="T113" fmla="*/ 685 h 1889"/>
                <a:gd name="T114" fmla="*/ 493 w 510"/>
                <a:gd name="T115" fmla="*/ 706 h 1889"/>
                <a:gd name="T116" fmla="*/ 503 w 510"/>
                <a:gd name="T117" fmla="*/ 706 h 1889"/>
                <a:gd name="T118" fmla="*/ 510 w 510"/>
                <a:gd name="T119" fmla="*/ 706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1889">
                  <a:moveTo>
                    <a:pt x="0" y="706"/>
                  </a:moveTo>
                  <a:lnTo>
                    <a:pt x="0" y="706"/>
                  </a:lnTo>
                  <a:lnTo>
                    <a:pt x="7" y="706"/>
                  </a:lnTo>
                  <a:lnTo>
                    <a:pt x="17" y="730"/>
                  </a:lnTo>
                  <a:lnTo>
                    <a:pt x="27" y="685"/>
                  </a:lnTo>
                  <a:lnTo>
                    <a:pt x="34" y="685"/>
                  </a:lnTo>
                  <a:lnTo>
                    <a:pt x="44" y="730"/>
                  </a:lnTo>
                  <a:lnTo>
                    <a:pt x="51" y="1072"/>
                  </a:lnTo>
                  <a:lnTo>
                    <a:pt x="58" y="1138"/>
                  </a:lnTo>
                  <a:lnTo>
                    <a:pt x="68" y="1889"/>
                  </a:lnTo>
                  <a:lnTo>
                    <a:pt x="78" y="1826"/>
                  </a:lnTo>
                  <a:lnTo>
                    <a:pt x="85" y="1674"/>
                  </a:lnTo>
                  <a:lnTo>
                    <a:pt x="95" y="1287"/>
                  </a:lnTo>
                  <a:lnTo>
                    <a:pt x="105" y="837"/>
                  </a:lnTo>
                  <a:lnTo>
                    <a:pt x="116" y="495"/>
                  </a:lnTo>
                  <a:lnTo>
                    <a:pt x="122" y="149"/>
                  </a:lnTo>
                  <a:lnTo>
                    <a:pt x="133" y="41"/>
                  </a:lnTo>
                  <a:lnTo>
                    <a:pt x="143" y="0"/>
                  </a:lnTo>
                  <a:lnTo>
                    <a:pt x="153" y="124"/>
                  </a:lnTo>
                  <a:lnTo>
                    <a:pt x="160" y="387"/>
                  </a:lnTo>
                  <a:lnTo>
                    <a:pt x="170" y="643"/>
                  </a:lnTo>
                  <a:lnTo>
                    <a:pt x="177" y="796"/>
                  </a:lnTo>
                  <a:lnTo>
                    <a:pt x="187" y="969"/>
                  </a:lnTo>
                  <a:lnTo>
                    <a:pt x="194" y="1007"/>
                  </a:lnTo>
                  <a:lnTo>
                    <a:pt x="204" y="969"/>
                  </a:lnTo>
                  <a:lnTo>
                    <a:pt x="211" y="882"/>
                  </a:lnTo>
                  <a:lnTo>
                    <a:pt x="221" y="882"/>
                  </a:lnTo>
                  <a:lnTo>
                    <a:pt x="231" y="706"/>
                  </a:lnTo>
                  <a:lnTo>
                    <a:pt x="238" y="598"/>
                  </a:lnTo>
                  <a:lnTo>
                    <a:pt x="248" y="578"/>
                  </a:lnTo>
                  <a:lnTo>
                    <a:pt x="258" y="536"/>
                  </a:lnTo>
                  <a:lnTo>
                    <a:pt x="265" y="623"/>
                  </a:lnTo>
                  <a:lnTo>
                    <a:pt x="275" y="643"/>
                  </a:lnTo>
                  <a:lnTo>
                    <a:pt x="279" y="685"/>
                  </a:lnTo>
                  <a:lnTo>
                    <a:pt x="289" y="751"/>
                  </a:lnTo>
                  <a:lnTo>
                    <a:pt x="299" y="730"/>
                  </a:lnTo>
                  <a:lnTo>
                    <a:pt x="306" y="796"/>
                  </a:lnTo>
                  <a:lnTo>
                    <a:pt x="316" y="730"/>
                  </a:lnTo>
                  <a:lnTo>
                    <a:pt x="326" y="771"/>
                  </a:lnTo>
                  <a:lnTo>
                    <a:pt x="333" y="706"/>
                  </a:lnTo>
                  <a:lnTo>
                    <a:pt x="343" y="623"/>
                  </a:lnTo>
                  <a:lnTo>
                    <a:pt x="354" y="664"/>
                  </a:lnTo>
                  <a:lnTo>
                    <a:pt x="360" y="664"/>
                  </a:lnTo>
                  <a:lnTo>
                    <a:pt x="371" y="685"/>
                  </a:lnTo>
                  <a:lnTo>
                    <a:pt x="381" y="643"/>
                  </a:lnTo>
                  <a:lnTo>
                    <a:pt x="391" y="730"/>
                  </a:lnTo>
                  <a:lnTo>
                    <a:pt x="398" y="664"/>
                  </a:lnTo>
                  <a:lnTo>
                    <a:pt x="408" y="730"/>
                  </a:lnTo>
                  <a:lnTo>
                    <a:pt x="415" y="751"/>
                  </a:lnTo>
                  <a:lnTo>
                    <a:pt x="425" y="706"/>
                  </a:lnTo>
                  <a:lnTo>
                    <a:pt x="432" y="730"/>
                  </a:lnTo>
                  <a:lnTo>
                    <a:pt x="442" y="730"/>
                  </a:lnTo>
                  <a:lnTo>
                    <a:pt x="452" y="685"/>
                  </a:lnTo>
                  <a:lnTo>
                    <a:pt x="462" y="706"/>
                  </a:lnTo>
                  <a:lnTo>
                    <a:pt x="469" y="685"/>
                  </a:lnTo>
                  <a:lnTo>
                    <a:pt x="479" y="664"/>
                  </a:lnTo>
                  <a:lnTo>
                    <a:pt x="490" y="685"/>
                  </a:lnTo>
                  <a:lnTo>
                    <a:pt x="493" y="706"/>
                  </a:lnTo>
                  <a:lnTo>
                    <a:pt x="503" y="706"/>
                  </a:lnTo>
                  <a:lnTo>
                    <a:pt x="510" y="70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2" name="Freeform 16"/>
            <p:cNvSpPr>
              <a:spLocks/>
            </p:cNvSpPr>
            <p:nvPr/>
          </p:nvSpPr>
          <p:spPr bwMode="auto">
            <a:xfrm>
              <a:off x="1177" y="161"/>
              <a:ext cx="189" cy="1856"/>
            </a:xfrm>
            <a:custGeom>
              <a:avLst/>
              <a:gdLst>
                <a:gd name="T0" fmla="*/ 0 w 211"/>
                <a:gd name="T1" fmla="*/ 2145 h 2169"/>
                <a:gd name="T2" fmla="*/ 10 w 211"/>
                <a:gd name="T3" fmla="*/ 2169 h 2169"/>
                <a:gd name="T4" fmla="*/ 20 w 211"/>
                <a:gd name="T5" fmla="*/ 2145 h 2169"/>
                <a:gd name="T6" fmla="*/ 27 w 211"/>
                <a:gd name="T7" fmla="*/ 2169 h 2169"/>
                <a:gd name="T8" fmla="*/ 37 w 211"/>
                <a:gd name="T9" fmla="*/ 2145 h 2169"/>
                <a:gd name="T10" fmla="*/ 48 w 211"/>
                <a:gd name="T11" fmla="*/ 2083 h 2169"/>
                <a:gd name="T12" fmla="*/ 54 w 211"/>
                <a:gd name="T13" fmla="*/ 2104 h 2169"/>
                <a:gd name="T14" fmla="*/ 65 w 211"/>
                <a:gd name="T15" fmla="*/ 2128 h 2169"/>
                <a:gd name="T16" fmla="*/ 75 w 211"/>
                <a:gd name="T17" fmla="*/ 2128 h 2169"/>
                <a:gd name="T18" fmla="*/ 82 w 211"/>
                <a:gd name="T19" fmla="*/ 2145 h 2169"/>
                <a:gd name="T20" fmla="*/ 92 w 211"/>
                <a:gd name="T21" fmla="*/ 2104 h 2169"/>
                <a:gd name="T22" fmla="*/ 102 w 211"/>
                <a:gd name="T23" fmla="*/ 2128 h 2169"/>
                <a:gd name="T24" fmla="*/ 105 w 211"/>
                <a:gd name="T25" fmla="*/ 2169 h 2169"/>
                <a:gd name="T26" fmla="*/ 116 w 211"/>
                <a:gd name="T27" fmla="*/ 2083 h 2169"/>
                <a:gd name="T28" fmla="*/ 126 w 211"/>
                <a:gd name="T29" fmla="*/ 2145 h 2169"/>
                <a:gd name="T30" fmla="*/ 133 w 211"/>
                <a:gd name="T31" fmla="*/ 2104 h 2169"/>
                <a:gd name="T32" fmla="*/ 143 w 211"/>
                <a:gd name="T33" fmla="*/ 2104 h 2169"/>
                <a:gd name="T34" fmla="*/ 153 w 211"/>
                <a:gd name="T35" fmla="*/ 2169 h 2169"/>
                <a:gd name="T36" fmla="*/ 160 w 211"/>
                <a:gd name="T37" fmla="*/ 2169 h 2169"/>
                <a:gd name="T38" fmla="*/ 170 w 211"/>
                <a:gd name="T39" fmla="*/ 2145 h 2169"/>
                <a:gd name="T40" fmla="*/ 180 w 211"/>
                <a:gd name="T41" fmla="*/ 2169 h 2169"/>
                <a:gd name="T42" fmla="*/ 187 w 211"/>
                <a:gd name="T43" fmla="*/ 2128 h 2169"/>
                <a:gd name="T44" fmla="*/ 194 w 211"/>
                <a:gd name="T45" fmla="*/ 2104 h 2169"/>
                <a:gd name="T46" fmla="*/ 204 w 211"/>
                <a:gd name="T47" fmla="*/ 2169 h 2169"/>
                <a:gd name="T48" fmla="*/ 211 w 211"/>
                <a:gd name="T49" fmla="*/ 2104 h 2169"/>
                <a:gd name="T50" fmla="*/ 211 w 211"/>
                <a:gd name="T51" fmla="*/ 0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169">
                  <a:moveTo>
                    <a:pt x="0" y="2145"/>
                  </a:moveTo>
                  <a:lnTo>
                    <a:pt x="10" y="2169"/>
                  </a:lnTo>
                  <a:lnTo>
                    <a:pt x="20" y="2145"/>
                  </a:lnTo>
                  <a:lnTo>
                    <a:pt x="27" y="2169"/>
                  </a:lnTo>
                  <a:lnTo>
                    <a:pt x="37" y="2145"/>
                  </a:lnTo>
                  <a:lnTo>
                    <a:pt x="48" y="2083"/>
                  </a:lnTo>
                  <a:lnTo>
                    <a:pt x="54" y="2104"/>
                  </a:lnTo>
                  <a:lnTo>
                    <a:pt x="65" y="2128"/>
                  </a:lnTo>
                  <a:lnTo>
                    <a:pt x="75" y="2128"/>
                  </a:lnTo>
                  <a:lnTo>
                    <a:pt x="82" y="2145"/>
                  </a:lnTo>
                  <a:lnTo>
                    <a:pt x="92" y="2104"/>
                  </a:lnTo>
                  <a:lnTo>
                    <a:pt x="102" y="2128"/>
                  </a:lnTo>
                  <a:lnTo>
                    <a:pt x="105" y="2169"/>
                  </a:lnTo>
                  <a:lnTo>
                    <a:pt x="116" y="2083"/>
                  </a:lnTo>
                  <a:lnTo>
                    <a:pt x="126" y="2145"/>
                  </a:lnTo>
                  <a:lnTo>
                    <a:pt x="133" y="2104"/>
                  </a:lnTo>
                  <a:lnTo>
                    <a:pt x="143" y="2104"/>
                  </a:lnTo>
                  <a:lnTo>
                    <a:pt x="153" y="2169"/>
                  </a:lnTo>
                  <a:lnTo>
                    <a:pt x="160" y="2169"/>
                  </a:lnTo>
                  <a:lnTo>
                    <a:pt x="170" y="2145"/>
                  </a:lnTo>
                  <a:lnTo>
                    <a:pt x="180" y="2169"/>
                  </a:lnTo>
                  <a:lnTo>
                    <a:pt x="187" y="2128"/>
                  </a:lnTo>
                  <a:lnTo>
                    <a:pt x="194" y="2104"/>
                  </a:lnTo>
                  <a:lnTo>
                    <a:pt x="204" y="2169"/>
                  </a:lnTo>
                  <a:lnTo>
                    <a:pt x="211" y="2104"/>
                  </a:lnTo>
                  <a:lnTo>
                    <a:pt x="211"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3" name="Freeform 17"/>
            <p:cNvSpPr>
              <a:spLocks/>
            </p:cNvSpPr>
            <p:nvPr/>
          </p:nvSpPr>
          <p:spPr bwMode="auto">
            <a:xfrm>
              <a:off x="1375" y="161"/>
              <a:ext cx="462" cy="2395"/>
            </a:xfrm>
            <a:custGeom>
              <a:avLst/>
              <a:gdLst>
                <a:gd name="T0" fmla="*/ 0 w 517"/>
                <a:gd name="T1" fmla="*/ 0 h 2799"/>
                <a:gd name="T2" fmla="*/ 0 w 517"/>
                <a:gd name="T3" fmla="*/ 0 h 2799"/>
                <a:gd name="T4" fmla="*/ 10 w 517"/>
                <a:gd name="T5" fmla="*/ 796 h 2799"/>
                <a:gd name="T6" fmla="*/ 17 w 517"/>
                <a:gd name="T7" fmla="*/ 813 h 2799"/>
                <a:gd name="T8" fmla="*/ 27 w 517"/>
                <a:gd name="T9" fmla="*/ 754 h 2799"/>
                <a:gd name="T10" fmla="*/ 34 w 517"/>
                <a:gd name="T11" fmla="*/ 1031 h 2799"/>
                <a:gd name="T12" fmla="*/ 44 w 517"/>
                <a:gd name="T13" fmla="*/ 1287 h 2799"/>
                <a:gd name="T14" fmla="*/ 54 w 517"/>
                <a:gd name="T15" fmla="*/ 1785 h 2799"/>
                <a:gd name="T16" fmla="*/ 61 w 517"/>
                <a:gd name="T17" fmla="*/ 2149 h 2799"/>
                <a:gd name="T18" fmla="*/ 71 w 517"/>
                <a:gd name="T19" fmla="*/ 2585 h 2799"/>
                <a:gd name="T20" fmla="*/ 82 w 517"/>
                <a:gd name="T21" fmla="*/ 2754 h 2799"/>
                <a:gd name="T22" fmla="*/ 92 w 517"/>
                <a:gd name="T23" fmla="*/ 2799 h 2799"/>
                <a:gd name="T24" fmla="*/ 95 w 517"/>
                <a:gd name="T25" fmla="*/ 2778 h 2799"/>
                <a:gd name="T26" fmla="*/ 105 w 517"/>
                <a:gd name="T27" fmla="*/ 2540 h 2799"/>
                <a:gd name="T28" fmla="*/ 116 w 517"/>
                <a:gd name="T29" fmla="*/ 2346 h 2799"/>
                <a:gd name="T30" fmla="*/ 126 w 517"/>
                <a:gd name="T31" fmla="*/ 2086 h 2799"/>
                <a:gd name="T32" fmla="*/ 133 w 517"/>
                <a:gd name="T33" fmla="*/ 1938 h 2799"/>
                <a:gd name="T34" fmla="*/ 143 w 517"/>
                <a:gd name="T35" fmla="*/ 1830 h 2799"/>
                <a:gd name="T36" fmla="*/ 153 w 517"/>
                <a:gd name="T37" fmla="*/ 1810 h 2799"/>
                <a:gd name="T38" fmla="*/ 163 w 517"/>
                <a:gd name="T39" fmla="*/ 1893 h 2799"/>
                <a:gd name="T40" fmla="*/ 170 w 517"/>
                <a:gd name="T41" fmla="*/ 2000 h 2799"/>
                <a:gd name="T42" fmla="*/ 177 w 517"/>
                <a:gd name="T43" fmla="*/ 2086 h 2799"/>
                <a:gd name="T44" fmla="*/ 187 w 517"/>
                <a:gd name="T45" fmla="*/ 2173 h 2799"/>
                <a:gd name="T46" fmla="*/ 194 w 517"/>
                <a:gd name="T47" fmla="*/ 2256 h 2799"/>
                <a:gd name="T48" fmla="*/ 204 w 517"/>
                <a:gd name="T49" fmla="*/ 2280 h 2799"/>
                <a:gd name="T50" fmla="*/ 214 w 517"/>
                <a:gd name="T51" fmla="*/ 2304 h 2799"/>
                <a:gd name="T52" fmla="*/ 221 w 517"/>
                <a:gd name="T53" fmla="*/ 2218 h 2799"/>
                <a:gd name="T54" fmla="*/ 231 w 517"/>
                <a:gd name="T55" fmla="*/ 2239 h 2799"/>
                <a:gd name="T56" fmla="*/ 241 w 517"/>
                <a:gd name="T57" fmla="*/ 2111 h 2799"/>
                <a:gd name="T58" fmla="*/ 248 w 517"/>
                <a:gd name="T59" fmla="*/ 2041 h 2799"/>
                <a:gd name="T60" fmla="*/ 258 w 517"/>
                <a:gd name="T61" fmla="*/ 2066 h 2799"/>
                <a:gd name="T62" fmla="*/ 265 w 517"/>
                <a:gd name="T63" fmla="*/ 2024 h 2799"/>
                <a:gd name="T64" fmla="*/ 275 w 517"/>
                <a:gd name="T65" fmla="*/ 2066 h 2799"/>
                <a:gd name="T66" fmla="*/ 286 w 517"/>
                <a:gd name="T67" fmla="*/ 2149 h 2799"/>
                <a:gd name="T68" fmla="*/ 292 w 517"/>
                <a:gd name="T69" fmla="*/ 2173 h 2799"/>
                <a:gd name="T70" fmla="*/ 299 w 517"/>
                <a:gd name="T71" fmla="*/ 2197 h 2799"/>
                <a:gd name="T72" fmla="*/ 309 w 517"/>
                <a:gd name="T73" fmla="*/ 2131 h 2799"/>
                <a:gd name="T74" fmla="*/ 316 w 517"/>
                <a:gd name="T75" fmla="*/ 2173 h 2799"/>
                <a:gd name="T76" fmla="*/ 326 w 517"/>
                <a:gd name="T77" fmla="*/ 2173 h 2799"/>
                <a:gd name="T78" fmla="*/ 337 w 517"/>
                <a:gd name="T79" fmla="*/ 2149 h 2799"/>
                <a:gd name="T80" fmla="*/ 343 w 517"/>
                <a:gd name="T81" fmla="*/ 2149 h 2799"/>
                <a:gd name="T82" fmla="*/ 354 w 517"/>
                <a:gd name="T83" fmla="*/ 2131 h 2799"/>
                <a:gd name="T84" fmla="*/ 364 w 517"/>
                <a:gd name="T85" fmla="*/ 2111 h 2799"/>
                <a:gd name="T86" fmla="*/ 374 w 517"/>
                <a:gd name="T87" fmla="*/ 2131 h 2799"/>
                <a:gd name="T88" fmla="*/ 384 w 517"/>
                <a:gd name="T89" fmla="*/ 2131 h 2799"/>
                <a:gd name="T90" fmla="*/ 391 w 517"/>
                <a:gd name="T91" fmla="*/ 2111 h 2799"/>
                <a:gd name="T92" fmla="*/ 398 w 517"/>
                <a:gd name="T93" fmla="*/ 2111 h 2799"/>
                <a:gd name="T94" fmla="*/ 408 w 517"/>
                <a:gd name="T95" fmla="*/ 2173 h 2799"/>
                <a:gd name="T96" fmla="*/ 418 w 517"/>
                <a:gd name="T97" fmla="*/ 2111 h 2799"/>
                <a:gd name="T98" fmla="*/ 425 w 517"/>
                <a:gd name="T99" fmla="*/ 2149 h 2799"/>
                <a:gd name="T100" fmla="*/ 435 w 517"/>
                <a:gd name="T101" fmla="*/ 2149 h 2799"/>
                <a:gd name="T102" fmla="*/ 445 w 517"/>
                <a:gd name="T103" fmla="*/ 2173 h 2799"/>
                <a:gd name="T104" fmla="*/ 452 w 517"/>
                <a:gd name="T105" fmla="*/ 2149 h 2799"/>
                <a:gd name="T106" fmla="*/ 462 w 517"/>
                <a:gd name="T107" fmla="*/ 2131 h 2799"/>
                <a:gd name="T108" fmla="*/ 473 w 517"/>
                <a:gd name="T109" fmla="*/ 2131 h 2799"/>
                <a:gd name="T110" fmla="*/ 479 w 517"/>
                <a:gd name="T111" fmla="*/ 2131 h 2799"/>
                <a:gd name="T112" fmla="*/ 490 w 517"/>
                <a:gd name="T113" fmla="*/ 1893 h 2799"/>
                <a:gd name="T114" fmla="*/ 500 w 517"/>
                <a:gd name="T115" fmla="*/ 1893 h 2799"/>
                <a:gd name="T116" fmla="*/ 507 w 517"/>
                <a:gd name="T117" fmla="*/ 1567 h 2799"/>
                <a:gd name="T118" fmla="*/ 517 w 517"/>
                <a:gd name="T119" fmla="*/ 1592 h 2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7" h="2799">
                  <a:moveTo>
                    <a:pt x="0" y="0"/>
                  </a:moveTo>
                  <a:lnTo>
                    <a:pt x="0" y="0"/>
                  </a:lnTo>
                  <a:lnTo>
                    <a:pt x="10" y="796"/>
                  </a:lnTo>
                  <a:lnTo>
                    <a:pt x="17" y="813"/>
                  </a:lnTo>
                  <a:lnTo>
                    <a:pt x="27" y="754"/>
                  </a:lnTo>
                  <a:lnTo>
                    <a:pt x="34" y="1031"/>
                  </a:lnTo>
                  <a:lnTo>
                    <a:pt x="44" y="1287"/>
                  </a:lnTo>
                  <a:lnTo>
                    <a:pt x="54" y="1785"/>
                  </a:lnTo>
                  <a:lnTo>
                    <a:pt x="61" y="2149"/>
                  </a:lnTo>
                  <a:lnTo>
                    <a:pt x="71" y="2585"/>
                  </a:lnTo>
                  <a:lnTo>
                    <a:pt x="82" y="2754"/>
                  </a:lnTo>
                  <a:lnTo>
                    <a:pt x="92" y="2799"/>
                  </a:lnTo>
                  <a:lnTo>
                    <a:pt x="95" y="2778"/>
                  </a:lnTo>
                  <a:lnTo>
                    <a:pt x="105" y="2540"/>
                  </a:lnTo>
                  <a:lnTo>
                    <a:pt x="116" y="2346"/>
                  </a:lnTo>
                  <a:lnTo>
                    <a:pt x="126" y="2086"/>
                  </a:lnTo>
                  <a:lnTo>
                    <a:pt x="133" y="1938"/>
                  </a:lnTo>
                  <a:lnTo>
                    <a:pt x="143" y="1830"/>
                  </a:lnTo>
                  <a:lnTo>
                    <a:pt x="153" y="1810"/>
                  </a:lnTo>
                  <a:lnTo>
                    <a:pt x="163" y="1893"/>
                  </a:lnTo>
                  <a:lnTo>
                    <a:pt x="170" y="2000"/>
                  </a:lnTo>
                  <a:lnTo>
                    <a:pt x="177" y="2086"/>
                  </a:lnTo>
                  <a:lnTo>
                    <a:pt x="187" y="2173"/>
                  </a:lnTo>
                  <a:lnTo>
                    <a:pt x="194" y="2256"/>
                  </a:lnTo>
                  <a:lnTo>
                    <a:pt x="204" y="2280"/>
                  </a:lnTo>
                  <a:lnTo>
                    <a:pt x="214" y="2304"/>
                  </a:lnTo>
                  <a:lnTo>
                    <a:pt x="221" y="2218"/>
                  </a:lnTo>
                  <a:lnTo>
                    <a:pt x="231" y="2239"/>
                  </a:lnTo>
                  <a:lnTo>
                    <a:pt x="241" y="2111"/>
                  </a:lnTo>
                  <a:lnTo>
                    <a:pt x="248" y="2041"/>
                  </a:lnTo>
                  <a:lnTo>
                    <a:pt x="258" y="2066"/>
                  </a:lnTo>
                  <a:lnTo>
                    <a:pt x="265" y="2024"/>
                  </a:lnTo>
                  <a:lnTo>
                    <a:pt x="275" y="2066"/>
                  </a:lnTo>
                  <a:lnTo>
                    <a:pt x="286" y="2149"/>
                  </a:lnTo>
                  <a:lnTo>
                    <a:pt x="292" y="2173"/>
                  </a:lnTo>
                  <a:lnTo>
                    <a:pt x="299" y="2197"/>
                  </a:lnTo>
                  <a:lnTo>
                    <a:pt x="309" y="2131"/>
                  </a:lnTo>
                  <a:lnTo>
                    <a:pt x="316" y="2173"/>
                  </a:lnTo>
                  <a:lnTo>
                    <a:pt x="326" y="2173"/>
                  </a:lnTo>
                  <a:lnTo>
                    <a:pt x="337" y="2149"/>
                  </a:lnTo>
                  <a:lnTo>
                    <a:pt x="343" y="2149"/>
                  </a:lnTo>
                  <a:lnTo>
                    <a:pt x="354" y="2131"/>
                  </a:lnTo>
                  <a:lnTo>
                    <a:pt x="364" y="2111"/>
                  </a:lnTo>
                  <a:lnTo>
                    <a:pt x="374" y="2131"/>
                  </a:lnTo>
                  <a:lnTo>
                    <a:pt x="384" y="2131"/>
                  </a:lnTo>
                  <a:lnTo>
                    <a:pt x="391" y="2111"/>
                  </a:lnTo>
                  <a:lnTo>
                    <a:pt x="398" y="2111"/>
                  </a:lnTo>
                  <a:lnTo>
                    <a:pt x="408" y="2173"/>
                  </a:lnTo>
                  <a:lnTo>
                    <a:pt x="418" y="2111"/>
                  </a:lnTo>
                  <a:lnTo>
                    <a:pt x="425" y="2149"/>
                  </a:lnTo>
                  <a:lnTo>
                    <a:pt x="435" y="2149"/>
                  </a:lnTo>
                  <a:lnTo>
                    <a:pt x="445" y="2173"/>
                  </a:lnTo>
                  <a:lnTo>
                    <a:pt x="452" y="2149"/>
                  </a:lnTo>
                  <a:lnTo>
                    <a:pt x="462" y="2131"/>
                  </a:lnTo>
                  <a:lnTo>
                    <a:pt x="473" y="2131"/>
                  </a:lnTo>
                  <a:lnTo>
                    <a:pt x="479" y="2131"/>
                  </a:lnTo>
                  <a:lnTo>
                    <a:pt x="490" y="1893"/>
                  </a:lnTo>
                  <a:lnTo>
                    <a:pt x="500" y="1893"/>
                  </a:lnTo>
                  <a:lnTo>
                    <a:pt x="507" y="1567"/>
                  </a:lnTo>
                  <a:lnTo>
                    <a:pt x="517" y="1592"/>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4" name="Freeform 18"/>
            <p:cNvSpPr>
              <a:spLocks/>
            </p:cNvSpPr>
            <p:nvPr/>
          </p:nvSpPr>
          <p:spPr bwMode="auto">
            <a:xfrm>
              <a:off x="1837" y="1523"/>
              <a:ext cx="466" cy="755"/>
            </a:xfrm>
            <a:custGeom>
              <a:avLst/>
              <a:gdLst>
                <a:gd name="T0" fmla="*/ 0 w 520"/>
                <a:gd name="T1" fmla="*/ 0 h 882"/>
                <a:gd name="T2" fmla="*/ 3 w 520"/>
                <a:gd name="T3" fmla="*/ 107 h 882"/>
                <a:gd name="T4" fmla="*/ 13 w 520"/>
                <a:gd name="T5" fmla="*/ 238 h 882"/>
                <a:gd name="T6" fmla="*/ 24 w 520"/>
                <a:gd name="T7" fmla="*/ 474 h 882"/>
                <a:gd name="T8" fmla="*/ 30 w 520"/>
                <a:gd name="T9" fmla="*/ 667 h 882"/>
                <a:gd name="T10" fmla="*/ 41 w 520"/>
                <a:gd name="T11" fmla="*/ 837 h 882"/>
                <a:gd name="T12" fmla="*/ 51 w 520"/>
                <a:gd name="T13" fmla="*/ 837 h 882"/>
                <a:gd name="T14" fmla="*/ 58 w 520"/>
                <a:gd name="T15" fmla="*/ 882 h 882"/>
                <a:gd name="T16" fmla="*/ 68 w 520"/>
                <a:gd name="T17" fmla="*/ 775 h 882"/>
                <a:gd name="T18" fmla="*/ 78 w 520"/>
                <a:gd name="T19" fmla="*/ 667 h 882"/>
                <a:gd name="T20" fmla="*/ 85 w 520"/>
                <a:gd name="T21" fmla="*/ 581 h 882"/>
                <a:gd name="T22" fmla="*/ 95 w 520"/>
                <a:gd name="T23" fmla="*/ 474 h 882"/>
                <a:gd name="T24" fmla="*/ 102 w 520"/>
                <a:gd name="T25" fmla="*/ 432 h 882"/>
                <a:gd name="T26" fmla="*/ 112 w 520"/>
                <a:gd name="T27" fmla="*/ 408 h 882"/>
                <a:gd name="T28" fmla="*/ 119 w 520"/>
                <a:gd name="T29" fmla="*/ 346 h 882"/>
                <a:gd name="T30" fmla="*/ 129 w 520"/>
                <a:gd name="T31" fmla="*/ 408 h 882"/>
                <a:gd name="T32" fmla="*/ 139 w 520"/>
                <a:gd name="T33" fmla="*/ 519 h 882"/>
                <a:gd name="T34" fmla="*/ 149 w 520"/>
                <a:gd name="T35" fmla="*/ 539 h 882"/>
                <a:gd name="T36" fmla="*/ 160 w 520"/>
                <a:gd name="T37" fmla="*/ 647 h 882"/>
                <a:gd name="T38" fmla="*/ 166 w 520"/>
                <a:gd name="T39" fmla="*/ 605 h 882"/>
                <a:gd name="T40" fmla="*/ 177 w 520"/>
                <a:gd name="T41" fmla="*/ 581 h 882"/>
                <a:gd name="T42" fmla="*/ 187 w 520"/>
                <a:gd name="T43" fmla="*/ 557 h 882"/>
                <a:gd name="T44" fmla="*/ 194 w 520"/>
                <a:gd name="T45" fmla="*/ 519 h 882"/>
                <a:gd name="T46" fmla="*/ 204 w 520"/>
                <a:gd name="T47" fmla="*/ 519 h 882"/>
                <a:gd name="T48" fmla="*/ 214 w 520"/>
                <a:gd name="T49" fmla="*/ 494 h 882"/>
                <a:gd name="T50" fmla="*/ 217 w 520"/>
                <a:gd name="T51" fmla="*/ 519 h 882"/>
                <a:gd name="T52" fmla="*/ 228 w 520"/>
                <a:gd name="T53" fmla="*/ 519 h 882"/>
                <a:gd name="T54" fmla="*/ 234 w 520"/>
                <a:gd name="T55" fmla="*/ 474 h 882"/>
                <a:gd name="T56" fmla="*/ 245 w 520"/>
                <a:gd name="T57" fmla="*/ 519 h 882"/>
                <a:gd name="T58" fmla="*/ 255 w 520"/>
                <a:gd name="T59" fmla="*/ 494 h 882"/>
                <a:gd name="T60" fmla="*/ 262 w 520"/>
                <a:gd name="T61" fmla="*/ 581 h 882"/>
                <a:gd name="T62" fmla="*/ 272 w 520"/>
                <a:gd name="T63" fmla="*/ 605 h 882"/>
                <a:gd name="T64" fmla="*/ 282 w 520"/>
                <a:gd name="T65" fmla="*/ 581 h 882"/>
                <a:gd name="T66" fmla="*/ 289 w 520"/>
                <a:gd name="T67" fmla="*/ 539 h 882"/>
                <a:gd name="T68" fmla="*/ 299 w 520"/>
                <a:gd name="T69" fmla="*/ 557 h 882"/>
                <a:gd name="T70" fmla="*/ 306 w 520"/>
                <a:gd name="T71" fmla="*/ 581 h 882"/>
                <a:gd name="T72" fmla="*/ 316 w 520"/>
                <a:gd name="T73" fmla="*/ 605 h 882"/>
                <a:gd name="T74" fmla="*/ 323 w 520"/>
                <a:gd name="T75" fmla="*/ 581 h 882"/>
                <a:gd name="T76" fmla="*/ 333 w 520"/>
                <a:gd name="T77" fmla="*/ 605 h 882"/>
                <a:gd name="T78" fmla="*/ 340 w 520"/>
                <a:gd name="T79" fmla="*/ 539 h 882"/>
                <a:gd name="T80" fmla="*/ 350 w 520"/>
                <a:gd name="T81" fmla="*/ 519 h 882"/>
                <a:gd name="T82" fmla="*/ 360 w 520"/>
                <a:gd name="T83" fmla="*/ 647 h 882"/>
                <a:gd name="T84" fmla="*/ 367 w 520"/>
                <a:gd name="T85" fmla="*/ 581 h 882"/>
                <a:gd name="T86" fmla="*/ 377 w 520"/>
                <a:gd name="T87" fmla="*/ 557 h 882"/>
                <a:gd name="T88" fmla="*/ 387 w 520"/>
                <a:gd name="T89" fmla="*/ 605 h 882"/>
                <a:gd name="T90" fmla="*/ 398 w 520"/>
                <a:gd name="T91" fmla="*/ 581 h 882"/>
                <a:gd name="T92" fmla="*/ 404 w 520"/>
                <a:gd name="T93" fmla="*/ 581 h 882"/>
                <a:gd name="T94" fmla="*/ 415 w 520"/>
                <a:gd name="T95" fmla="*/ 557 h 882"/>
                <a:gd name="T96" fmla="*/ 425 w 520"/>
                <a:gd name="T97" fmla="*/ 519 h 882"/>
                <a:gd name="T98" fmla="*/ 435 w 520"/>
                <a:gd name="T99" fmla="*/ 557 h 882"/>
                <a:gd name="T100" fmla="*/ 438 w 520"/>
                <a:gd name="T101" fmla="*/ 581 h 882"/>
                <a:gd name="T102" fmla="*/ 449 w 520"/>
                <a:gd name="T103" fmla="*/ 581 h 882"/>
                <a:gd name="T104" fmla="*/ 459 w 520"/>
                <a:gd name="T105" fmla="*/ 539 h 882"/>
                <a:gd name="T106" fmla="*/ 469 w 520"/>
                <a:gd name="T107" fmla="*/ 539 h 882"/>
                <a:gd name="T108" fmla="*/ 476 w 520"/>
                <a:gd name="T109" fmla="*/ 539 h 882"/>
                <a:gd name="T110" fmla="*/ 486 w 520"/>
                <a:gd name="T111" fmla="*/ 539 h 882"/>
                <a:gd name="T112" fmla="*/ 493 w 520"/>
                <a:gd name="T113" fmla="*/ 557 h 882"/>
                <a:gd name="T114" fmla="*/ 503 w 520"/>
                <a:gd name="T115" fmla="*/ 581 h 882"/>
                <a:gd name="T116" fmla="*/ 510 w 520"/>
                <a:gd name="T117" fmla="*/ 581 h 882"/>
                <a:gd name="T118" fmla="*/ 520 w 520"/>
                <a:gd name="T119" fmla="*/ 539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882">
                  <a:moveTo>
                    <a:pt x="0" y="0"/>
                  </a:moveTo>
                  <a:lnTo>
                    <a:pt x="3" y="107"/>
                  </a:lnTo>
                  <a:lnTo>
                    <a:pt x="13" y="238"/>
                  </a:lnTo>
                  <a:lnTo>
                    <a:pt x="24" y="474"/>
                  </a:lnTo>
                  <a:lnTo>
                    <a:pt x="30" y="667"/>
                  </a:lnTo>
                  <a:lnTo>
                    <a:pt x="41" y="837"/>
                  </a:lnTo>
                  <a:lnTo>
                    <a:pt x="51" y="837"/>
                  </a:lnTo>
                  <a:lnTo>
                    <a:pt x="58" y="882"/>
                  </a:lnTo>
                  <a:lnTo>
                    <a:pt x="68" y="775"/>
                  </a:lnTo>
                  <a:lnTo>
                    <a:pt x="78" y="667"/>
                  </a:lnTo>
                  <a:lnTo>
                    <a:pt x="85" y="581"/>
                  </a:lnTo>
                  <a:lnTo>
                    <a:pt x="95" y="474"/>
                  </a:lnTo>
                  <a:lnTo>
                    <a:pt x="102" y="432"/>
                  </a:lnTo>
                  <a:lnTo>
                    <a:pt x="112" y="408"/>
                  </a:lnTo>
                  <a:lnTo>
                    <a:pt x="119" y="346"/>
                  </a:lnTo>
                  <a:lnTo>
                    <a:pt x="129" y="408"/>
                  </a:lnTo>
                  <a:lnTo>
                    <a:pt x="139" y="519"/>
                  </a:lnTo>
                  <a:lnTo>
                    <a:pt x="149" y="539"/>
                  </a:lnTo>
                  <a:lnTo>
                    <a:pt x="160" y="647"/>
                  </a:lnTo>
                  <a:lnTo>
                    <a:pt x="166" y="605"/>
                  </a:lnTo>
                  <a:lnTo>
                    <a:pt x="177" y="581"/>
                  </a:lnTo>
                  <a:lnTo>
                    <a:pt x="187" y="557"/>
                  </a:lnTo>
                  <a:lnTo>
                    <a:pt x="194" y="519"/>
                  </a:lnTo>
                  <a:lnTo>
                    <a:pt x="204" y="519"/>
                  </a:lnTo>
                  <a:lnTo>
                    <a:pt x="214" y="494"/>
                  </a:lnTo>
                  <a:lnTo>
                    <a:pt x="217" y="519"/>
                  </a:lnTo>
                  <a:lnTo>
                    <a:pt x="228" y="519"/>
                  </a:lnTo>
                  <a:lnTo>
                    <a:pt x="234" y="474"/>
                  </a:lnTo>
                  <a:lnTo>
                    <a:pt x="245" y="519"/>
                  </a:lnTo>
                  <a:lnTo>
                    <a:pt x="255" y="494"/>
                  </a:lnTo>
                  <a:lnTo>
                    <a:pt x="262" y="581"/>
                  </a:lnTo>
                  <a:lnTo>
                    <a:pt x="272" y="605"/>
                  </a:lnTo>
                  <a:lnTo>
                    <a:pt x="282" y="581"/>
                  </a:lnTo>
                  <a:lnTo>
                    <a:pt x="289" y="539"/>
                  </a:lnTo>
                  <a:lnTo>
                    <a:pt x="299" y="557"/>
                  </a:lnTo>
                  <a:lnTo>
                    <a:pt x="306" y="581"/>
                  </a:lnTo>
                  <a:lnTo>
                    <a:pt x="316" y="605"/>
                  </a:lnTo>
                  <a:lnTo>
                    <a:pt x="323" y="581"/>
                  </a:lnTo>
                  <a:lnTo>
                    <a:pt x="333" y="605"/>
                  </a:lnTo>
                  <a:lnTo>
                    <a:pt x="340" y="539"/>
                  </a:lnTo>
                  <a:lnTo>
                    <a:pt x="350" y="519"/>
                  </a:lnTo>
                  <a:lnTo>
                    <a:pt x="360" y="647"/>
                  </a:lnTo>
                  <a:lnTo>
                    <a:pt x="367" y="581"/>
                  </a:lnTo>
                  <a:lnTo>
                    <a:pt x="377" y="557"/>
                  </a:lnTo>
                  <a:lnTo>
                    <a:pt x="387" y="605"/>
                  </a:lnTo>
                  <a:lnTo>
                    <a:pt x="398" y="581"/>
                  </a:lnTo>
                  <a:lnTo>
                    <a:pt x="404" y="581"/>
                  </a:lnTo>
                  <a:lnTo>
                    <a:pt x="415" y="557"/>
                  </a:lnTo>
                  <a:lnTo>
                    <a:pt x="425" y="519"/>
                  </a:lnTo>
                  <a:lnTo>
                    <a:pt x="435" y="557"/>
                  </a:lnTo>
                  <a:lnTo>
                    <a:pt x="438" y="581"/>
                  </a:lnTo>
                  <a:lnTo>
                    <a:pt x="449" y="581"/>
                  </a:lnTo>
                  <a:lnTo>
                    <a:pt x="459" y="539"/>
                  </a:lnTo>
                  <a:lnTo>
                    <a:pt x="469" y="539"/>
                  </a:lnTo>
                  <a:lnTo>
                    <a:pt x="476" y="539"/>
                  </a:lnTo>
                  <a:lnTo>
                    <a:pt x="486" y="539"/>
                  </a:lnTo>
                  <a:lnTo>
                    <a:pt x="493" y="557"/>
                  </a:lnTo>
                  <a:lnTo>
                    <a:pt x="503" y="581"/>
                  </a:lnTo>
                  <a:lnTo>
                    <a:pt x="510" y="581"/>
                  </a:lnTo>
                  <a:lnTo>
                    <a:pt x="520" y="539"/>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5" name="Freeform 19"/>
            <p:cNvSpPr>
              <a:spLocks/>
            </p:cNvSpPr>
            <p:nvPr/>
          </p:nvSpPr>
          <p:spPr bwMode="auto">
            <a:xfrm>
              <a:off x="2303" y="1686"/>
              <a:ext cx="468" cy="1293"/>
            </a:xfrm>
            <a:custGeom>
              <a:avLst/>
              <a:gdLst>
                <a:gd name="T0" fmla="*/ 0 w 523"/>
                <a:gd name="T1" fmla="*/ 346 h 1512"/>
                <a:gd name="T2" fmla="*/ 7 w 523"/>
                <a:gd name="T3" fmla="*/ 1187 h 1512"/>
                <a:gd name="T4" fmla="*/ 17 w 523"/>
                <a:gd name="T5" fmla="*/ 972 h 1512"/>
                <a:gd name="T6" fmla="*/ 24 w 523"/>
                <a:gd name="T7" fmla="*/ 948 h 1512"/>
                <a:gd name="T8" fmla="*/ 34 w 523"/>
                <a:gd name="T9" fmla="*/ 1103 h 1512"/>
                <a:gd name="T10" fmla="*/ 44 w 523"/>
                <a:gd name="T11" fmla="*/ 931 h 1512"/>
                <a:gd name="T12" fmla="*/ 51 w 523"/>
                <a:gd name="T13" fmla="*/ 778 h 1512"/>
                <a:gd name="T14" fmla="*/ 61 w 523"/>
                <a:gd name="T15" fmla="*/ 543 h 1512"/>
                <a:gd name="T16" fmla="*/ 71 w 523"/>
                <a:gd name="T17" fmla="*/ 391 h 1512"/>
                <a:gd name="T18" fmla="*/ 78 w 523"/>
                <a:gd name="T19" fmla="*/ 194 h 1512"/>
                <a:gd name="T20" fmla="*/ 88 w 523"/>
                <a:gd name="T21" fmla="*/ 69 h 1512"/>
                <a:gd name="T22" fmla="*/ 99 w 523"/>
                <a:gd name="T23" fmla="*/ 0 h 1512"/>
                <a:gd name="T24" fmla="*/ 102 w 523"/>
                <a:gd name="T25" fmla="*/ 45 h 1512"/>
                <a:gd name="T26" fmla="*/ 112 w 523"/>
                <a:gd name="T27" fmla="*/ 173 h 1512"/>
                <a:gd name="T28" fmla="*/ 122 w 523"/>
                <a:gd name="T29" fmla="*/ 218 h 1512"/>
                <a:gd name="T30" fmla="*/ 129 w 523"/>
                <a:gd name="T31" fmla="*/ 391 h 1512"/>
                <a:gd name="T32" fmla="*/ 139 w 523"/>
                <a:gd name="T33" fmla="*/ 432 h 1512"/>
                <a:gd name="T34" fmla="*/ 150 w 523"/>
                <a:gd name="T35" fmla="*/ 457 h 1512"/>
                <a:gd name="T36" fmla="*/ 160 w 523"/>
                <a:gd name="T37" fmla="*/ 498 h 1512"/>
                <a:gd name="T38" fmla="*/ 170 w 523"/>
                <a:gd name="T39" fmla="*/ 498 h 1512"/>
                <a:gd name="T40" fmla="*/ 177 w 523"/>
                <a:gd name="T41" fmla="*/ 391 h 1512"/>
                <a:gd name="T42" fmla="*/ 187 w 523"/>
                <a:gd name="T43" fmla="*/ 391 h 1512"/>
                <a:gd name="T44" fmla="*/ 197 w 523"/>
                <a:gd name="T45" fmla="*/ 304 h 1512"/>
                <a:gd name="T46" fmla="*/ 204 w 523"/>
                <a:gd name="T47" fmla="*/ 280 h 1512"/>
                <a:gd name="T48" fmla="*/ 211 w 523"/>
                <a:gd name="T49" fmla="*/ 304 h 1512"/>
                <a:gd name="T50" fmla="*/ 221 w 523"/>
                <a:gd name="T51" fmla="*/ 218 h 1512"/>
                <a:gd name="T52" fmla="*/ 228 w 523"/>
                <a:gd name="T53" fmla="*/ 367 h 1512"/>
                <a:gd name="T54" fmla="*/ 238 w 523"/>
                <a:gd name="T55" fmla="*/ 325 h 1512"/>
                <a:gd name="T56" fmla="*/ 248 w 523"/>
                <a:gd name="T57" fmla="*/ 346 h 1512"/>
                <a:gd name="T58" fmla="*/ 255 w 523"/>
                <a:gd name="T59" fmla="*/ 346 h 1512"/>
                <a:gd name="T60" fmla="*/ 265 w 523"/>
                <a:gd name="T61" fmla="*/ 391 h 1512"/>
                <a:gd name="T62" fmla="*/ 275 w 523"/>
                <a:gd name="T63" fmla="*/ 367 h 1512"/>
                <a:gd name="T64" fmla="*/ 282 w 523"/>
                <a:gd name="T65" fmla="*/ 412 h 1512"/>
                <a:gd name="T66" fmla="*/ 292 w 523"/>
                <a:gd name="T67" fmla="*/ 346 h 1512"/>
                <a:gd name="T68" fmla="*/ 303 w 523"/>
                <a:gd name="T69" fmla="*/ 346 h 1512"/>
                <a:gd name="T70" fmla="*/ 309 w 523"/>
                <a:gd name="T71" fmla="*/ 325 h 1512"/>
                <a:gd name="T72" fmla="*/ 320 w 523"/>
                <a:gd name="T73" fmla="*/ 346 h 1512"/>
                <a:gd name="T74" fmla="*/ 330 w 523"/>
                <a:gd name="T75" fmla="*/ 346 h 1512"/>
                <a:gd name="T76" fmla="*/ 333 w 523"/>
                <a:gd name="T77" fmla="*/ 304 h 1512"/>
                <a:gd name="T78" fmla="*/ 343 w 523"/>
                <a:gd name="T79" fmla="*/ 259 h 1512"/>
                <a:gd name="T80" fmla="*/ 354 w 523"/>
                <a:gd name="T81" fmla="*/ 367 h 1512"/>
                <a:gd name="T82" fmla="*/ 360 w 523"/>
                <a:gd name="T83" fmla="*/ 412 h 1512"/>
                <a:gd name="T84" fmla="*/ 371 w 523"/>
                <a:gd name="T85" fmla="*/ 391 h 1512"/>
                <a:gd name="T86" fmla="*/ 381 w 523"/>
                <a:gd name="T87" fmla="*/ 367 h 1512"/>
                <a:gd name="T88" fmla="*/ 391 w 523"/>
                <a:gd name="T89" fmla="*/ 391 h 1512"/>
                <a:gd name="T90" fmla="*/ 398 w 523"/>
                <a:gd name="T91" fmla="*/ 325 h 1512"/>
                <a:gd name="T92" fmla="*/ 408 w 523"/>
                <a:gd name="T93" fmla="*/ 325 h 1512"/>
                <a:gd name="T94" fmla="*/ 415 w 523"/>
                <a:gd name="T95" fmla="*/ 346 h 1512"/>
                <a:gd name="T96" fmla="*/ 425 w 523"/>
                <a:gd name="T97" fmla="*/ 391 h 1512"/>
                <a:gd name="T98" fmla="*/ 432 w 523"/>
                <a:gd name="T99" fmla="*/ 391 h 1512"/>
                <a:gd name="T100" fmla="*/ 442 w 523"/>
                <a:gd name="T101" fmla="*/ 346 h 1512"/>
                <a:gd name="T102" fmla="*/ 452 w 523"/>
                <a:gd name="T103" fmla="*/ 412 h 1512"/>
                <a:gd name="T104" fmla="*/ 459 w 523"/>
                <a:gd name="T105" fmla="*/ 391 h 1512"/>
                <a:gd name="T106" fmla="*/ 469 w 523"/>
                <a:gd name="T107" fmla="*/ 367 h 1512"/>
                <a:gd name="T108" fmla="*/ 479 w 523"/>
                <a:gd name="T109" fmla="*/ 367 h 1512"/>
                <a:gd name="T110" fmla="*/ 486 w 523"/>
                <a:gd name="T111" fmla="*/ 391 h 1512"/>
                <a:gd name="T112" fmla="*/ 496 w 523"/>
                <a:gd name="T113" fmla="*/ 647 h 1512"/>
                <a:gd name="T114" fmla="*/ 506 w 523"/>
                <a:gd name="T115" fmla="*/ 733 h 1512"/>
                <a:gd name="T116" fmla="*/ 513 w 523"/>
                <a:gd name="T117" fmla="*/ 1512 h 1512"/>
                <a:gd name="T118" fmla="*/ 523 w 523"/>
                <a:gd name="T119" fmla="*/ 1491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3" h="1512">
                  <a:moveTo>
                    <a:pt x="0" y="346"/>
                  </a:moveTo>
                  <a:lnTo>
                    <a:pt x="7" y="1187"/>
                  </a:lnTo>
                  <a:lnTo>
                    <a:pt x="17" y="972"/>
                  </a:lnTo>
                  <a:lnTo>
                    <a:pt x="24" y="948"/>
                  </a:lnTo>
                  <a:lnTo>
                    <a:pt x="34" y="1103"/>
                  </a:lnTo>
                  <a:lnTo>
                    <a:pt x="44" y="931"/>
                  </a:lnTo>
                  <a:lnTo>
                    <a:pt x="51" y="778"/>
                  </a:lnTo>
                  <a:lnTo>
                    <a:pt x="61" y="543"/>
                  </a:lnTo>
                  <a:lnTo>
                    <a:pt x="71" y="391"/>
                  </a:lnTo>
                  <a:lnTo>
                    <a:pt x="78" y="194"/>
                  </a:lnTo>
                  <a:lnTo>
                    <a:pt x="88" y="69"/>
                  </a:lnTo>
                  <a:lnTo>
                    <a:pt x="99" y="0"/>
                  </a:lnTo>
                  <a:lnTo>
                    <a:pt x="102" y="45"/>
                  </a:lnTo>
                  <a:lnTo>
                    <a:pt x="112" y="173"/>
                  </a:lnTo>
                  <a:lnTo>
                    <a:pt x="122" y="218"/>
                  </a:lnTo>
                  <a:lnTo>
                    <a:pt x="129" y="391"/>
                  </a:lnTo>
                  <a:lnTo>
                    <a:pt x="139" y="432"/>
                  </a:lnTo>
                  <a:lnTo>
                    <a:pt x="150" y="457"/>
                  </a:lnTo>
                  <a:lnTo>
                    <a:pt x="160" y="498"/>
                  </a:lnTo>
                  <a:lnTo>
                    <a:pt x="170" y="498"/>
                  </a:lnTo>
                  <a:lnTo>
                    <a:pt x="177" y="391"/>
                  </a:lnTo>
                  <a:lnTo>
                    <a:pt x="187" y="391"/>
                  </a:lnTo>
                  <a:lnTo>
                    <a:pt x="197" y="304"/>
                  </a:lnTo>
                  <a:lnTo>
                    <a:pt x="204" y="280"/>
                  </a:lnTo>
                  <a:lnTo>
                    <a:pt x="211" y="304"/>
                  </a:lnTo>
                  <a:lnTo>
                    <a:pt x="221" y="218"/>
                  </a:lnTo>
                  <a:lnTo>
                    <a:pt x="228" y="367"/>
                  </a:lnTo>
                  <a:lnTo>
                    <a:pt x="238" y="325"/>
                  </a:lnTo>
                  <a:lnTo>
                    <a:pt x="248" y="346"/>
                  </a:lnTo>
                  <a:lnTo>
                    <a:pt x="255" y="346"/>
                  </a:lnTo>
                  <a:lnTo>
                    <a:pt x="265" y="391"/>
                  </a:lnTo>
                  <a:lnTo>
                    <a:pt x="275" y="367"/>
                  </a:lnTo>
                  <a:lnTo>
                    <a:pt x="282" y="412"/>
                  </a:lnTo>
                  <a:lnTo>
                    <a:pt x="292" y="346"/>
                  </a:lnTo>
                  <a:lnTo>
                    <a:pt x="303" y="346"/>
                  </a:lnTo>
                  <a:lnTo>
                    <a:pt x="309" y="325"/>
                  </a:lnTo>
                  <a:lnTo>
                    <a:pt x="320" y="346"/>
                  </a:lnTo>
                  <a:lnTo>
                    <a:pt x="330" y="346"/>
                  </a:lnTo>
                  <a:lnTo>
                    <a:pt x="333" y="304"/>
                  </a:lnTo>
                  <a:lnTo>
                    <a:pt x="343" y="259"/>
                  </a:lnTo>
                  <a:lnTo>
                    <a:pt x="354" y="367"/>
                  </a:lnTo>
                  <a:lnTo>
                    <a:pt x="360" y="412"/>
                  </a:lnTo>
                  <a:lnTo>
                    <a:pt x="371" y="391"/>
                  </a:lnTo>
                  <a:lnTo>
                    <a:pt x="381" y="367"/>
                  </a:lnTo>
                  <a:lnTo>
                    <a:pt x="391" y="391"/>
                  </a:lnTo>
                  <a:lnTo>
                    <a:pt x="398" y="325"/>
                  </a:lnTo>
                  <a:lnTo>
                    <a:pt x="408" y="325"/>
                  </a:lnTo>
                  <a:lnTo>
                    <a:pt x="415" y="346"/>
                  </a:lnTo>
                  <a:lnTo>
                    <a:pt x="425" y="391"/>
                  </a:lnTo>
                  <a:lnTo>
                    <a:pt x="432" y="391"/>
                  </a:lnTo>
                  <a:lnTo>
                    <a:pt x="442" y="346"/>
                  </a:lnTo>
                  <a:lnTo>
                    <a:pt x="452" y="412"/>
                  </a:lnTo>
                  <a:lnTo>
                    <a:pt x="459" y="391"/>
                  </a:lnTo>
                  <a:lnTo>
                    <a:pt x="469" y="367"/>
                  </a:lnTo>
                  <a:lnTo>
                    <a:pt x="479" y="367"/>
                  </a:lnTo>
                  <a:lnTo>
                    <a:pt x="486" y="391"/>
                  </a:lnTo>
                  <a:lnTo>
                    <a:pt x="496" y="647"/>
                  </a:lnTo>
                  <a:lnTo>
                    <a:pt x="506" y="733"/>
                  </a:lnTo>
                  <a:lnTo>
                    <a:pt x="513" y="1512"/>
                  </a:lnTo>
                  <a:lnTo>
                    <a:pt x="523" y="1491"/>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6" name="Freeform 20"/>
            <p:cNvSpPr>
              <a:spLocks/>
            </p:cNvSpPr>
            <p:nvPr/>
          </p:nvSpPr>
          <p:spPr bwMode="auto">
            <a:xfrm>
              <a:off x="2771" y="1410"/>
              <a:ext cx="467" cy="1551"/>
            </a:xfrm>
            <a:custGeom>
              <a:avLst/>
              <a:gdLst>
                <a:gd name="T0" fmla="*/ 0 w 521"/>
                <a:gd name="T1" fmla="*/ 1813 h 1813"/>
                <a:gd name="T2" fmla="*/ 11 w 521"/>
                <a:gd name="T3" fmla="*/ 1681 h 1813"/>
                <a:gd name="T4" fmla="*/ 14 w 521"/>
                <a:gd name="T5" fmla="*/ 1270 h 1813"/>
                <a:gd name="T6" fmla="*/ 24 w 521"/>
                <a:gd name="T7" fmla="*/ 865 h 1813"/>
                <a:gd name="T8" fmla="*/ 34 w 521"/>
                <a:gd name="T9" fmla="*/ 519 h 1813"/>
                <a:gd name="T10" fmla="*/ 41 w 521"/>
                <a:gd name="T11" fmla="*/ 107 h 1813"/>
                <a:gd name="T12" fmla="*/ 51 w 521"/>
                <a:gd name="T13" fmla="*/ 66 h 1813"/>
                <a:gd name="T14" fmla="*/ 62 w 521"/>
                <a:gd name="T15" fmla="*/ 0 h 1813"/>
                <a:gd name="T16" fmla="*/ 68 w 521"/>
                <a:gd name="T17" fmla="*/ 107 h 1813"/>
                <a:gd name="T18" fmla="*/ 79 w 521"/>
                <a:gd name="T19" fmla="*/ 350 h 1813"/>
                <a:gd name="T20" fmla="*/ 89 w 521"/>
                <a:gd name="T21" fmla="*/ 561 h 1813"/>
                <a:gd name="T22" fmla="*/ 96 w 521"/>
                <a:gd name="T23" fmla="*/ 758 h 1813"/>
                <a:gd name="T24" fmla="*/ 106 w 521"/>
                <a:gd name="T25" fmla="*/ 882 h 1813"/>
                <a:gd name="T26" fmla="*/ 113 w 521"/>
                <a:gd name="T27" fmla="*/ 969 h 1813"/>
                <a:gd name="T28" fmla="*/ 123 w 521"/>
                <a:gd name="T29" fmla="*/ 1035 h 1813"/>
                <a:gd name="T30" fmla="*/ 130 w 521"/>
                <a:gd name="T31" fmla="*/ 931 h 1813"/>
                <a:gd name="T32" fmla="*/ 140 w 521"/>
                <a:gd name="T33" fmla="*/ 865 h 1813"/>
                <a:gd name="T34" fmla="*/ 147 w 521"/>
                <a:gd name="T35" fmla="*/ 737 h 1813"/>
                <a:gd name="T36" fmla="*/ 157 w 521"/>
                <a:gd name="T37" fmla="*/ 647 h 1813"/>
                <a:gd name="T38" fmla="*/ 164 w 521"/>
                <a:gd name="T39" fmla="*/ 561 h 1813"/>
                <a:gd name="T40" fmla="*/ 174 w 521"/>
                <a:gd name="T41" fmla="*/ 540 h 1813"/>
                <a:gd name="T42" fmla="*/ 184 w 521"/>
                <a:gd name="T43" fmla="*/ 540 h 1813"/>
                <a:gd name="T44" fmla="*/ 191 w 521"/>
                <a:gd name="T45" fmla="*/ 647 h 1813"/>
                <a:gd name="T46" fmla="*/ 201 w 521"/>
                <a:gd name="T47" fmla="*/ 671 h 1813"/>
                <a:gd name="T48" fmla="*/ 211 w 521"/>
                <a:gd name="T49" fmla="*/ 737 h 1813"/>
                <a:gd name="T50" fmla="*/ 221 w 521"/>
                <a:gd name="T51" fmla="*/ 737 h 1813"/>
                <a:gd name="T52" fmla="*/ 225 w 521"/>
                <a:gd name="T53" fmla="*/ 758 h 1813"/>
                <a:gd name="T54" fmla="*/ 235 w 521"/>
                <a:gd name="T55" fmla="*/ 758 h 1813"/>
                <a:gd name="T56" fmla="*/ 245 w 521"/>
                <a:gd name="T57" fmla="*/ 713 h 1813"/>
                <a:gd name="T58" fmla="*/ 252 w 521"/>
                <a:gd name="T59" fmla="*/ 671 h 1813"/>
                <a:gd name="T60" fmla="*/ 262 w 521"/>
                <a:gd name="T61" fmla="*/ 713 h 1813"/>
                <a:gd name="T62" fmla="*/ 272 w 521"/>
                <a:gd name="T63" fmla="*/ 626 h 1813"/>
                <a:gd name="T64" fmla="*/ 283 w 521"/>
                <a:gd name="T65" fmla="*/ 647 h 1813"/>
                <a:gd name="T66" fmla="*/ 289 w 521"/>
                <a:gd name="T67" fmla="*/ 626 h 1813"/>
                <a:gd name="T68" fmla="*/ 300 w 521"/>
                <a:gd name="T69" fmla="*/ 647 h 1813"/>
                <a:gd name="T70" fmla="*/ 310 w 521"/>
                <a:gd name="T71" fmla="*/ 647 h 1813"/>
                <a:gd name="T72" fmla="*/ 317 w 521"/>
                <a:gd name="T73" fmla="*/ 581 h 1813"/>
                <a:gd name="T74" fmla="*/ 327 w 521"/>
                <a:gd name="T75" fmla="*/ 689 h 1813"/>
                <a:gd name="T76" fmla="*/ 334 w 521"/>
                <a:gd name="T77" fmla="*/ 713 h 1813"/>
                <a:gd name="T78" fmla="*/ 344 w 521"/>
                <a:gd name="T79" fmla="*/ 713 h 1813"/>
                <a:gd name="T80" fmla="*/ 351 w 521"/>
                <a:gd name="T81" fmla="*/ 689 h 1813"/>
                <a:gd name="T82" fmla="*/ 361 w 521"/>
                <a:gd name="T83" fmla="*/ 671 h 1813"/>
                <a:gd name="T84" fmla="*/ 371 w 521"/>
                <a:gd name="T85" fmla="*/ 689 h 1813"/>
                <a:gd name="T86" fmla="*/ 378 w 521"/>
                <a:gd name="T87" fmla="*/ 647 h 1813"/>
                <a:gd name="T88" fmla="*/ 388 w 521"/>
                <a:gd name="T89" fmla="*/ 689 h 1813"/>
                <a:gd name="T90" fmla="*/ 395 w 521"/>
                <a:gd name="T91" fmla="*/ 626 h 1813"/>
                <a:gd name="T92" fmla="*/ 405 w 521"/>
                <a:gd name="T93" fmla="*/ 647 h 1813"/>
                <a:gd name="T94" fmla="*/ 415 w 521"/>
                <a:gd name="T95" fmla="*/ 713 h 1813"/>
                <a:gd name="T96" fmla="*/ 419 w 521"/>
                <a:gd name="T97" fmla="*/ 689 h 1813"/>
                <a:gd name="T98" fmla="*/ 429 w 521"/>
                <a:gd name="T99" fmla="*/ 647 h 1813"/>
                <a:gd name="T100" fmla="*/ 439 w 521"/>
                <a:gd name="T101" fmla="*/ 671 h 1813"/>
                <a:gd name="T102" fmla="*/ 446 w 521"/>
                <a:gd name="T103" fmla="*/ 671 h 1813"/>
                <a:gd name="T104" fmla="*/ 456 w 521"/>
                <a:gd name="T105" fmla="*/ 689 h 1813"/>
                <a:gd name="T106" fmla="*/ 466 w 521"/>
                <a:gd name="T107" fmla="*/ 689 h 1813"/>
                <a:gd name="T108" fmla="*/ 473 w 521"/>
                <a:gd name="T109" fmla="*/ 647 h 1813"/>
                <a:gd name="T110" fmla="*/ 483 w 521"/>
                <a:gd name="T111" fmla="*/ 626 h 1813"/>
                <a:gd name="T112" fmla="*/ 493 w 521"/>
                <a:gd name="T113" fmla="*/ 626 h 1813"/>
                <a:gd name="T114" fmla="*/ 500 w 521"/>
                <a:gd name="T115" fmla="*/ 689 h 1813"/>
                <a:gd name="T116" fmla="*/ 510 w 521"/>
                <a:gd name="T117" fmla="*/ 713 h 1813"/>
                <a:gd name="T118" fmla="*/ 521 w 521"/>
                <a:gd name="T119" fmla="*/ 626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1" h="1813">
                  <a:moveTo>
                    <a:pt x="0" y="1813"/>
                  </a:moveTo>
                  <a:lnTo>
                    <a:pt x="11" y="1681"/>
                  </a:lnTo>
                  <a:lnTo>
                    <a:pt x="14" y="1270"/>
                  </a:lnTo>
                  <a:lnTo>
                    <a:pt x="24" y="865"/>
                  </a:lnTo>
                  <a:lnTo>
                    <a:pt x="34" y="519"/>
                  </a:lnTo>
                  <a:lnTo>
                    <a:pt x="41" y="107"/>
                  </a:lnTo>
                  <a:lnTo>
                    <a:pt x="51" y="66"/>
                  </a:lnTo>
                  <a:lnTo>
                    <a:pt x="62" y="0"/>
                  </a:lnTo>
                  <a:lnTo>
                    <a:pt x="68" y="107"/>
                  </a:lnTo>
                  <a:lnTo>
                    <a:pt x="79" y="350"/>
                  </a:lnTo>
                  <a:lnTo>
                    <a:pt x="89" y="561"/>
                  </a:lnTo>
                  <a:lnTo>
                    <a:pt x="96" y="758"/>
                  </a:lnTo>
                  <a:lnTo>
                    <a:pt x="106" y="882"/>
                  </a:lnTo>
                  <a:lnTo>
                    <a:pt x="113" y="969"/>
                  </a:lnTo>
                  <a:lnTo>
                    <a:pt x="123" y="1035"/>
                  </a:lnTo>
                  <a:lnTo>
                    <a:pt x="130" y="931"/>
                  </a:lnTo>
                  <a:lnTo>
                    <a:pt x="140" y="865"/>
                  </a:lnTo>
                  <a:lnTo>
                    <a:pt x="147" y="737"/>
                  </a:lnTo>
                  <a:lnTo>
                    <a:pt x="157" y="647"/>
                  </a:lnTo>
                  <a:lnTo>
                    <a:pt x="164" y="561"/>
                  </a:lnTo>
                  <a:lnTo>
                    <a:pt x="174" y="540"/>
                  </a:lnTo>
                  <a:lnTo>
                    <a:pt x="184" y="540"/>
                  </a:lnTo>
                  <a:lnTo>
                    <a:pt x="191" y="647"/>
                  </a:lnTo>
                  <a:lnTo>
                    <a:pt x="201" y="671"/>
                  </a:lnTo>
                  <a:lnTo>
                    <a:pt x="211" y="737"/>
                  </a:lnTo>
                  <a:lnTo>
                    <a:pt x="221" y="737"/>
                  </a:lnTo>
                  <a:lnTo>
                    <a:pt x="225" y="758"/>
                  </a:lnTo>
                  <a:lnTo>
                    <a:pt x="235" y="758"/>
                  </a:lnTo>
                  <a:lnTo>
                    <a:pt x="245" y="713"/>
                  </a:lnTo>
                  <a:lnTo>
                    <a:pt x="252" y="671"/>
                  </a:lnTo>
                  <a:lnTo>
                    <a:pt x="262" y="713"/>
                  </a:lnTo>
                  <a:lnTo>
                    <a:pt x="272" y="626"/>
                  </a:lnTo>
                  <a:lnTo>
                    <a:pt x="283" y="647"/>
                  </a:lnTo>
                  <a:lnTo>
                    <a:pt x="289" y="626"/>
                  </a:lnTo>
                  <a:lnTo>
                    <a:pt x="300" y="647"/>
                  </a:lnTo>
                  <a:lnTo>
                    <a:pt x="310" y="647"/>
                  </a:lnTo>
                  <a:lnTo>
                    <a:pt x="317" y="581"/>
                  </a:lnTo>
                  <a:lnTo>
                    <a:pt x="327" y="689"/>
                  </a:lnTo>
                  <a:lnTo>
                    <a:pt x="334" y="713"/>
                  </a:lnTo>
                  <a:lnTo>
                    <a:pt x="344" y="713"/>
                  </a:lnTo>
                  <a:lnTo>
                    <a:pt x="351" y="689"/>
                  </a:lnTo>
                  <a:lnTo>
                    <a:pt x="361" y="671"/>
                  </a:lnTo>
                  <a:lnTo>
                    <a:pt x="371" y="689"/>
                  </a:lnTo>
                  <a:lnTo>
                    <a:pt x="378" y="647"/>
                  </a:lnTo>
                  <a:lnTo>
                    <a:pt x="388" y="689"/>
                  </a:lnTo>
                  <a:lnTo>
                    <a:pt x="395" y="626"/>
                  </a:lnTo>
                  <a:lnTo>
                    <a:pt x="405" y="647"/>
                  </a:lnTo>
                  <a:lnTo>
                    <a:pt x="415" y="713"/>
                  </a:lnTo>
                  <a:lnTo>
                    <a:pt x="419" y="689"/>
                  </a:lnTo>
                  <a:lnTo>
                    <a:pt x="429" y="647"/>
                  </a:lnTo>
                  <a:lnTo>
                    <a:pt x="439" y="671"/>
                  </a:lnTo>
                  <a:lnTo>
                    <a:pt x="446" y="671"/>
                  </a:lnTo>
                  <a:lnTo>
                    <a:pt x="456" y="689"/>
                  </a:lnTo>
                  <a:lnTo>
                    <a:pt x="466" y="689"/>
                  </a:lnTo>
                  <a:lnTo>
                    <a:pt x="473" y="647"/>
                  </a:lnTo>
                  <a:lnTo>
                    <a:pt x="483" y="626"/>
                  </a:lnTo>
                  <a:lnTo>
                    <a:pt x="493" y="626"/>
                  </a:lnTo>
                  <a:lnTo>
                    <a:pt x="500" y="689"/>
                  </a:lnTo>
                  <a:lnTo>
                    <a:pt x="510" y="713"/>
                  </a:lnTo>
                  <a:lnTo>
                    <a:pt x="521" y="62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7" name="Freeform 21"/>
            <p:cNvSpPr>
              <a:spLocks/>
            </p:cNvSpPr>
            <p:nvPr/>
          </p:nvSpPr>
          <p:spPr bwMode="auto">
            <a:xfrm>
              <a:off x="3238" y="161"/>
              <a:ext cx="112" cy="1877"/>
            </a:xfrm>
            <a:custGeom>
              <a:avLst/>
              <a:gdLst>
                <a:gd name="T0" fmla="*/ 0 w 125"/>
                <a:gd name="T1" fmla="*/ 2083 h 2194"/>
                <a:gd name="T2" fmla="*/ 6 w 125"/>
                <a:gd name="T3" fmla="*/ 2107 h 2194"/>
                <a:gd name="T4" fmla="*/ 17 w 125"/>
                <a:gd name="T5" fmla="*/ 2107 h 2194"/>
                <a:gd name="T6" fmla="*/ 27 w 125"/>
                <a:gd name="T7" fmla="*/ 2128 h 2194"/>
                <a:gd name="T8" fmla="*/ 34 w 125"/>
                <a:gd name="T9" fmla="*/ 2128 h 2194"/>
                <a:gd name="T10" fmla="*/ 44 w 125"/>
                <a:gd name="T11" fmla="*/ 2149 h 2194"/>
                <a:gd name="T12" fmla="*/ 51 w 125"/>
                <a:gd name="T13" fmla="*/ 2128 h 2194"/>
                <a:gd name="T14" fmla="*/ 61 w 125"/>
                <a:gd name="T15" fmla="*/ 2194 h 2194"/>
                <a:gd name="T16" fmla="*/ 71 w 125"/>
                <a:gd name="T17" fmla="*/ 2107 h 2194"/>
                <a:gd name="T18" fmla="*/ 78 w 125"/>
                <a:gd name="T19" fmla="*/ 2128 h 2194"/>
                <a:gd name="T20" fmla="*/ 88 w 125"/>
                <a:gd name="T21" fmla="*/ 2149 h 2194"/>
                <a:gd name="T22" fmla="*/ 98 w 125"/>
                <a:gd name="T23" fmla="*/ 2128 h 2194"/>
                <a:gd name="T24" fmla="*/ 108 w 125"/>
                <a:gd name="T25" fmla="*/ 2149 h 2194"/>
                <a:gd name="T26" fmla="*/ 115 w 125"/>
                <a:gd name="T27" fmla="*/ 2128 h 2194"/>
                <a:gd name="T28" fmla="*/ 125 w 125"/>
                <a:gd name="T29" fmla="*/ 2107 h 2194"/>
                <a:gd name="T30" fmla="*/ 125 w 125"/>
                <a:gd name="T31"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2194">
                  <a:moveTo>
                    <a:pt x="0" y="2083"/>
                  </a:moveTo>
                  <a:lnTo>
                    <a:pt x="6" y="2107"/>
                  </a:lnTo>
                  <a:lnTo>
                    <a:pt x="17" y="2107"/>
                  </a:lnTo>
                  <a:lnTo>
                    <a:pt x="27" y="2128"/>
                  </a:lnTo>
                  <a:lnTo>
                    <a:pt x="34" y="2128"/>
                  </a:lnTo>
                  <a:lnTo>
                    <a:pt x="44" y="2149"/>
                  </a:lnTo>
                  <a:lnTo>
                    <a:pt x="51" y="2128"/>
                  </a:lnTo>
                  <a:lnTo>
                    <a:pt x="61" y="2194"/>
                  </a:lnTo>
                  <a:lnTo>
                    <a:pt x="71" y="2107"/>
                  </a:lnTo>
                  <a:lnTo>
                    <a:pt x="78" y="2128"/>
                  </a:lnTo>
                  <a:lnTo>
                    <a:pt x="88" y="2149"/>
                  </a:lnTo>
                  <a:lnTo>
                    <a:pt x="98" y="2128"/>
                  </a:lnTo>
                  <a:lnTo>
                    <a:pt x="108" y="2149"/>
                  </a:lnTo>
                  <a:lnTo>
                    <a:pt x="115" y="2128"/>
                  </a:lnTo>
                  <a:lnTo>
                    <a:pt x="125" y="2107"/>
                  </a:lnTo>
                  <a:lnTo>
                    <a:pt x="125" y="0"/>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8" name="Freeform 22"/>
            <p:cNvSpPr>
              <a:spLocks/>
            </p:cNvSpPr>
            <p:nvPr/>
          </p:nvSpPr>
          <p:spPr bwMode="auto">
            <a:xfrm>
              <a:off x="3353" y="161"/>
              <a:ext cx="463" cy="2431"/>
            </a:xfrm>
            <a:custGeom>
              <a:avLst/>
              <a:gdLst>
                <a:gd name="T0" fmla="*/ 0 w 517"/>
                <a:gd name="T1" fmla="*/ 0 h 2841"/>
                <a:gd name="T2" fmla="*/ 0 w 517"/>
                <a:gd name="T3" fmla="*/ 0 h 2841"/>
                <a:gd name="T4" fmla="*/ 10 w 517"/>
                <a:gd name="T5" fmla="*/ 837 h 2841"/>
                <a:gd name="T6" fmla="*/ 20 w 517"/>
                <a:gd name="T7" fmla="*/ 837 h 2841"/>
                <a:gd name="T8" fmla="*/ 27 w 517"/>
                <a:gd name="T9" fmla="*/ 754 h 2841"/>
                <a:gd name="T10" fmla="*/ 37 w 517"/>
                <a:gd name="T11" fmla="*/ 1010 h 2841"/>
                <a:gd name="T12" fmla="*/ 47 w 517"/>
                <a:gd name="T13" fmla="*/ 1249 h 2841"/>
                <a:gd name="T14" fmla="*/ 54 w 517"/>
                <a:gd name="T15" fmla="*/ 1810 h 2841"/>
                <a:gd name="T16" fmla="*/ 64 w 517"/>
                <a:gd name="T17" fmla="*/ 2173 h 2841"/>
                <a:gd name="T18" fmla="*/ 75 w 517"/>
                <a:gd name="T19" fmla="*/ 2560 h 2841"/>
                <a:gd name="T20" fmla="*/ 81 w 517"/>
                <a:gd name="T21" fmla="*/ 2778 h 2841"/>
                <a:gd name="T22" fmla="*/ 92 w 517"/>
                <a:gd name="T23" fmla="*/ 2841 h 2841"/>
                <a:gd name="T24" fmla="*/ 102 w 517"/>
                <a:gd name="T25" fmla="*/ 2733 h 2841"/>
                <a:gd name="T26" fmla="*/ 109 w 517"/>
                <a:gd name="T27" fmla="*/ 2560 h 2841"/>
                <a:gd name="T28" fmla="*/ 119 w 517"/>
                <a:gd name="T29" fmla="*/ 2367 h 2841"/>
                <a:gd name="T30" fmla="*/ 126 w 517"/>
                <a:gd name="T31" fmla="*/ 2111 h 2841"/>
                <a:gd name="T32" fmla="*/ 136 w 517"/>
                <a:gd name="T33" fmla="*/ 1917 h 2841"/>
                <a:gd name="T34" fmla="*/ 143 w 517"/>
                <a:gd name="T35" fmla="*/ 1851 h 2841"/>
                <a:gd name="T36" fmla="*/ 153 w 517"/>
                <a:gd name="T37" fmla="*/ 1830 h 2841"/>
                <a:gd name="T38" fmla="*/ 163 w 517"/>
                <a:gd name="T39" fmla="*/ 1872 h 2841"/>
                <a:gd name="T40" fmla="*/ 170 w 517"/>
                <a:gd name="T41" fmla="*/ 1979 h 2841"/>
                <a:gd name="T42" fmla="*/ 180 w 517"/>
                <a:gd name="T43" fmla="*/ 2024 h 2841"/>
                <a:gd name="T44" fmla="*/ 190 w 517"/>
                <a:gd name="T45" fmla="*/ 2197 h 2841"/>
                <a:gd name="T46" fmla="*/ 200 w 517"/>
                <a:gd name="T47" fmla="*/ 2259 h 2841"/>
                <a:gd name="T48" fmla="*/ 204 w 517"/>
                <a:gd name="T49" fmla="*/ 2284 h 2841"/>
                <a:gd name="T50" fmla="*/ 214 w 517"/>
                <a:gd name="T51" fmla="*/ 2284 h 2841"/>
                <a:gd name="T52" fmla="*/ 224 w 517"/>
                <a:gd name="T53" fmla="*/ 2259 h 2841"/>
                <a:gd name="T54" fmla="*/ 231 w 517"/>
                <a:gd name="T55" fmla="*/ 2149 h 2841"/>
                <a:gd name="T56" fmla="*/ 241 w 517"/>
                <a:gd name="T57" fmla="*/ 2066 h 2841"/>
                <a:gd name="T58" fmla="*/ 251 w 517"/>
                <a:gd name="T59" fmla="*/ 2086 h 2841"/>
                <a:gd name="T60" fmla="*/ 258 w 517"/>
                <a:gd name="T61" fmla="*/ 2041 h 2841"/>
                <a:gd name="T62" fmla="*/ 268 w 517"/>
                <a:gd name="T63" fmla="*/ 2041 h 2841"/>
                <a:gd name="T64" fmla="*/ 279 w 517"/>
                <a:gd name="T65" fmla="*/ 2086 h 2841"/>
                <a:gd name="T66" fmla="*/ 285 w 517"/>
                <a:gd name="T67" fmla="*/ 2111 h 2841"/>
                <a:gd name="T68" fmla="*/ 296 w 517"/>
                <a:gd name="T69" fmla="*/ 2173 h 2841"/>
                <a:gd name="T70" fmla="*/ 306 w 517"/>
                <a:gd name="T71" fmla="*/ 2173 h 2841"/>
                <a:gd name="T72" fmla="*/ 313 w 517"/>
                <a:gd name="T73" fmla="*/ 2197 h 2841"/>
                <a:gd name="T74" fmla="*/ 323 w 517"/>
                <a:gd name="T75" fmla="*/ 2173 h 2841"/>
                <a:gd name="T76" fmla="*/ 330 w 517"/>
                <a:gd name="T77" fmla="*/ 2173 h 2841"/>
                <a:gd name="T78" fmla="*/ 336 w 517"/>
                <a:gd name="T79" fmla="*/ 2173 h 2841"/>
                <a:gd name="T80" fmla="*/ 347 w 517"/>
                <a:gd name="T81" fmla="*/ 2131 h 2841"/>
                <a:gd name="T82" fmla="*/ 357 w 517"/>
                <a:gd name="T83" fmla="*/ 2086 h 2841"/>
                <a:gd name="T84" fmla="*/ 364 w 517"/>
                <a:gd name="T85" fmla="*/ 2086 h 2841"/>
                <a:gd name="T86" fmla="*/ 374 w 517"/>
                <a:gd name="T87" fmla="*/ 2111 h 2841"/>
                <a:gd name="T88" fmla="*/ 384 w 517"/>
                <a:gd name="T89" fmla="*/ 2111 h 2841"/>
                <a:gd name="T90" fmla="*/ 391 w 517"/>
                <a:gd name="T91" fmla="*/ 2149 h 2841"/>
                <a:gd name="T92" fmla="*/ 401 w 517"/>
                <a:gd name="T93" fmla="*/ 2131 h 2841"/>
                <a:gd name="T94" fmla="*/ 411 w 517"/>
                <a:gd name="T95" fmla="*/ 2149 h 2841"/>
                <a:gd name="T96" fmla="*/ 421 w 517"/>
                <a:gd name="T97" fmla="*/ 2149 h 2841"/>
                <a:gd name="T98" fmla="*/ 425 w 517"/>
                <a:gd name="T99" fmla="*/ 2131 h 2841"/>
                <a:gd name="T100" fmla="*/ 435 w 517"/>
                <a:gd name="T101" fmla="*/ 2173 h 2841"/>
                <a:gd name="T102" fmla="*/ 445 w 517"/>
                <a:gd name="T103" fmla="*/ 2173 h 2841"/>
                <a:gd name="T104" fmla="*/ 455 w 517"/>
                <a:gd name="T105" fmla="*/ 2131 h 2841"/>
                <a:gd name="T106" fmla="*/ 462 w 517"/>
                <a:gd name="T107" fmla="*/ 2131 h 2841"/>
                <a:gd name="T108" fmla="*/ 472 w 517"/>
                <a:gd name="T109" fmla="*/ 2149 h 2841"/>
                <a:gd name="T110" fmla="*/ 483 w 517"/>
                <a:gd name="T111" fmla="*/ 2111 h 2841"/>
                <a:gd name="T112" fmla="*/ 489 w 517"/>
                <a:gd name="T113" fmla="*/ 1893 h 2841"/>
                <a:gd name="T114" fmla="*/ 500 w 517"/>
                <a:gd name="T115" fmla="*/ 1917 h 2841"/>
                <a:gd name="T116" fmla="*/ 510 w 517"/>
                <a:gd name="T117" fmla="*/ 1616 h 2841"/>
                <a:gd name="T118" fmla="*/ 517 w 517"/>
                <a:gd name="T119" fmla="*/ 1616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7" h="2841">
                  <a:moveTo>
                    <a:pt x="0" y="0"/>
                  </a:moveTo>
                  <a:lnTo>
                    <a:pt x="0" y="0"/>
                  </a:lnTo>
                  <a:lnTo>
                    <a:pt x="10" y="837"/>
                  </a:lnTo>
                  <a:lnTo>
                    <a:pt x="20" y="837"/>
                  </a:lnTo>
                  <a:lnTo>
                    <a:pt x="27" y="754"/>
                  </a:lnTo>
                  <a:lnTo>
                    <a:pt x="37" y="1010"/>
                  </a:lnTo>
                  <a:lnTo>
                    <a:pt x="47" y="1249"/>
                  </a:lnTo>
                  <a:lnTo>
                    <a:pt x="54" y="1810"/>
                  </a:lnTo>
                  <a:lnTo>
                    <a:pt x="64" y="2173"/>
                  </a:lnTo>
                  <a:lnTo>
                    <a:pt x="75" y="2560"/>
                  </a:lnTo>
                  <a:lnTo>
                    <a:pt x="81" y="2778"/>
                  </a:lnTo>
                  <a:lnTo>
                    <a:pt x="92" y="2841"/>
                  </a:lnTo>
                  <a:lnTo>
                    <a:pt x="102" y="2733"/>
                  </a:lnTo>
                  <a:lnTo>
                    <a:pt x="109" y="2560"/>
                  </a:lnTo>
                  <a:lnTo>
                    <a:pt x="119" y="2367"/>
                  </a:lnTo>
                  <a:lnTo>
                    <a:pt x="126" y="2111"/>
                  </a:lnTo>
                  <a:lnTo>
                    <a:pt x="136" y="1917"/>
                  </a:lnTo>
                  <a:lnTo>
                    <a:pt x="143" y="1851"/>
                  </a:lnTo>
                  <a:lnTo>
                    <a:pt x="153" y="1830"/>
                  </a:lnTo>
                  <a:lnTo>
                    <a:pt x="163" y="1872"/>
                  </a:lnTo>
                  <a:lnTo>
                    <a:pt x="170" y="1979"/>
                  </a:lnTo>
                  <a:lnTo>
                    <a:pt x="180" y="2024"/>
                  </a:lnTo>
                  <a:lnTo>
                    <a:pt x="190" y="2197"/>
                  </a:lnTo>
                  <a:lnTo>
                    <a:pt x="200" y="2259"/>
                  </a:lnTo>
                  <a:lnTo>
                    <a:pt x="204" y="2284"/>
                  </a:lnTo>
                  <a:lnTo>
                    <a:pt x="214" y="2284"/>
                  </a:lnTo>
                  <a:lnTo>
                    <a:pt x="224" y="2259"/>
                  </a:lnTo>
                  <a:lnTo>
                    <a:pt x="231" y="2149"/>
                  </a:lnTo>
                  <a:lnTo>
                    <a:pt x="241" y="2066"/>
                  </a:lnTo>
                  <a:lnTo>
                    <a:pt x="251" y="2086"/>
                  </a:lnTo>
                  <a:lnTo>
                    <a:pt x="258" y="2041"/>
                  </a:lnTo>
                  <a:lnTo>
                    <a:pt x="268" y="2041"/>
                  </a:lnTo>
                  <a:lnTo>
                    <a:pt x="279" y="2086"/>
                  </a:lnTo>
                  <a:lnTo>
                    <a:pt x="285" y="2111"/>
                  </a:lnTo>
                  <a:lnTo>
                    <a:pt x="296" y="2173"/>
                  </a:lnTo>
                  <a:lnTo>
                    <a:pt x="306" y="2173"/>
                  </a:lnTo>
                  <a:lnTo>
                    <a:pt x="313" y="2197"/>
                  </a:lnTo>
                  <a:lnTo>
                    <a:pt x="323" y="2173"/>
                  </a:lnTo>
                  <a:lnTo>
                    <a:pt x="330" y="2173"/>
                  </a:lnTo>
                  <a:lnTo>
                    <a:pt x="336" y="2173"/>
                  </a:lnTo>
                  <a:lnTo>
                    <a:pt x="347" y="2131"/>
                  </a:lnTo>
                  <a:lnTo>
                    <a:pt x="357" y="2086"/>
                  </a:lnTo>
                  <a:lnTo>
                    <a:pt x="364" y="2086"/>
                  </a:lnTo>
                  <a:lnTo>
                    <a:pt x="374" y="2111"/>
                  </a:lnTo>
                  <a:lnTo>
                    <a:pt x="384" y="2111"/>
                  </a:lnTo>
                  <a:lnTo>
                    <a:pt x="391" y="2149"/>
                  </a:lnTo>
                  <a:lnTo>
                    <a:pt x="401" y="2131"/>
                  </a:lnTo>
                  <a:lnTo>
                    <a:pt x="411" y="2149"/>
                  </a:lnTo>
                  <a:lnTo>
                    <a:pt x="421" y="2149"/>
                  </a:lnTo>
                  <a:lnTo>
                    <a:pt x="425" y="2131"/>
                  </a:lnTo>
                  <a:lnTo>
                    <a:pt x="435" y="2173"/>
                  </a:lnTo>
                  <a:lnTo>
                    <a:pt x="445" y="2173"/>
                  </a:lnTo>
                  <a:lnTo>
                    <a:pt x="455" y="2131"/>
                  </a:lnTo>
                  <a:lnTo>
                    <a:pt x="462" y="2131"/>
                  </a:lnTo>
                  <a:lnTo>
                    <a:pt x="472" y="2149"/>
                  </a:lnTo>
                  <a:lnTo>
                    <a:pt x="483" y="2111"/>
                  </a:lnTo>
                  <a:lnTo>
                    <a:pt x="489" y="1893"/>
                  </a:lnTo>
                  <a:lnTo>
                    <a:pt x="500" y="1917"/>
                  </a:lnTo>
                  <a:lnTo>
                    <a:pt x="510" y="1616"/>
                  </a:lnTo>
                  <a:lnTo>
                    <a:pt x="517" y="1616"/>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59" name="Freeform 23"/>
            <p:cNvSpPr>
              <a:spLocks/>
            </p:cNvSpPr>
            <p:nvPr/>
          </p:nvSpPr>
          <p:spPr bwMode="auto">
            <a:xfrm>
              <a:off x="3816" y="1540"/>
              <a:ext cx="466" cy="699"/>
            </a:xfrm>
            <a:custGeom>
              <a:avLst/>
              <a:gdLst>
                <a:gd name="T0" fmla="*/ 0 w 520"/>
                <a:gd name="T1" fmla="*/ 0 h 817"/>
                <a:gd name="T2" fmla="*/ 10 w 520"/>
                <a:gd name="T3" fmla="*/ 0 h 817"/>
                <a:gd name="T4" fmla="*/ 17 w 520"/>
                <a:gd name="T5" fmla="*/ 239 h 817"/>
                <a:gd name="T6" fmla="*/ 27 w 520"/>
                <a:gd name="T7" fmla="*/ 454 h 817"/>
                <a:gd name="T8" fmla="*/ 34 w 520"/>
                <a:gd name="T9" fmla="*/ 627 h 817"/>
                <a:gd name="T10" fmla="*/ 44 w 520"/>
                <a:gd name="T11" fmla="*/ 779 h 817"/>
                <a:gd name="T12" fmla="*/ 51 w 520"/>
                <a:gd name="T13" fmla="*/ 800 h 817"/>
                <a:gd name="T14" fmla="*/ 61 w 520"/>
                <a:gd name="T15" fmla="*/ 817 h 817"/>
                <a:gd name="T16" fmla="*/ 71 w 520"/>
                <a:gd name="T17" fmla="*/ 800 h 817"/>
                <a:gd name="T18" fmla="*/ 78 w 520"/>
                <a:gd name="T19" fmla="*/ 713 h 817"/>
                <a:gd name="T20" fmla="*/ 88 w 520"/>
                <a:gd name="T21" fmla="*/ 602 h 817"/>
                <a:gd name="T22" fmla="*/ 98 w 520"/>
                <a:gd name="T23" fmla="*/ 495 h 817"/>
                <a:gd name="T24" fmla="*/ 102 w 520"/>
                <a:gd name="T25" fmla="*/ 429 h 817"/>
                <a:gd name="T26" fmla="*/ 112 w 520"/>
                <a:gd name="T27" fmla="*/ 388 h 817"/>
                <a:gd name="T28" fmla="*/ 122 w 520"/>
                <a:gd name="T29" fmla="*/ 388 h 817"/>
                <a:gd name="T30" fmla="*/ 129 w 520"/>
                <a:gd name="T31" fmla="*/ 409 h 817"/>
                <a:gd name="T32" fmla="*/ 139 w 520"/>
                <a:gd name="T33" fmla="*/ 454 h 817"/>
                <a:gd name="T34" fmla="*/ 149 w 520"/>
                <a:gd name="T35" fmla="*/ 537 h 817"/>
                <a:gd name="T36" fmla="*/ 156 w 520"/>
                <a:gd name="T37" fmla="*/ 537 h 817"/>
                <a:gd name="T38" fmla="*/ 166 w 520"/>
                <a:gd name="T39" fmla="*/ 582 h 817"/>
                <a:gd name="T40" fmla="*/ 176 w 520"/>
                <a:gd name="T41" fmla="*/ 537 h 817"/>
                <a:gd name="T42" fmla="*/ 183 w 520"/>
                <a:gd name="T43" fmla="*/ 602 h 817"/>
                <a:gd name="T44" fmla="*/ 193 w 520"/>
                <a:gd name="T45" fmla="*/ 537 h 817"/>
                <a:gd name="T46" fmla="*/ 204 w 520"/>
                <a:gd name="T47" fmla="*/ 516 h 817"/>
                <a:gd name="T48" fmla="*/ 214 w 520"/>
                <a:gd name="T49" fmla="*/ 582 h 817"/>
                <a:gd name="T50" fmla="*/ 221 w 520"/>
                <a:gd name="T51" fmla="*/ 454 h 817"/>
                <a:gd name="T52" fmla="*/ 231 w 520"/>
                <a:gd name="T53" fmla="*/ 516 h 817"/>
                <a:gd name="T54" fmla="*/ 234 w 520"/>
                <a:gd name="T55" fmla="*/ 474 h 817"/>
                <a:gd name="T56" fmla="*/ 244 w 520"/>
                <a:gd name="T57" fmla="*/ 474 h 817"/>
                <a:gd name="T58" fmla="*/ 255 w 520"/>
                <a:gd name="T59" fmla="*/ 474 h 817"/>
                <a:gd name="T60" fmla="*/ 261 w 520"/>
                <a:gd name="T61" fmla="*/ 561 h 817"/>
                <a:gd name="T62" fmla="*/ 272 w 520"/>
                <a:gd name="T63" fmla="*/ 561 h 817"/>
                <a:gd name="T64" fmla="*/ 282 w 520"/>
                <a:gd name="T65" fmla="*/ 537 h 817"/>
                <a:gd name="T66" fmla="*/ 289 w 520"/>
                <a:gd name="T67" fmla="*/ 561 h 817"/>
                <a:gd name="T68" fmla="*/ 299 w 520"/>
                <a:gd name="T69" fmla="*/ 516 h 817"/>
                <a:gd name="T70" fmla="*/ 309 w 520"/>
                <a:gd name="T71" fmla="*/ 474 h 817"/>
                <a:gd name="T72" fmla="*/ 316 w 520"/>
                <a:gd name="T73" fmla="*/ 516 h 817"/>
                <a:gd name="T74" fmla="*/ 323 w 520"/>
                <a:gd name="T75" fmla="*/ 537 h 817"/>
                <a:gd name="T76" fmla="*/ 333 w 520"/>
                <a:gd name="T77" fmla="*/ 537 h 817"/>
                <a:gd name="T78" fmla="*/ 340 w 520"/>
                <a:gd name="T79" fmla="*/ 495 h 817"/>
                <a:gd name="T80" fmla="*/ 350 w 520"/>
                <a:gd name="T81" fmla="*/ 495 h 817"/>
                <a:gd name="T82" fmla="*/ 360 w 520"/>
                <a:gd name="T83" fmla="*/ 454 h 817"/>
                <a:gd name="T84" fmla="*/ 370 w 520"/>
                <a:gd name="T85" fmla="*/ 516 h 817"/>
                <a:gd name="T86" fmla="*/ 377 w 520"/>
                <a:gd name="T87" fmla="*/ 495 h 817"/>
                <a:gd name="T88" fmla="*/ 387 w 520"/>
                <a:gd name="T89" fmla="*/ 516 h 817"/>
                <a:gd name="T90" fmla="*/ 397 w 520"/>
                <a:gd name="T91" fmla="*/ 537 h 817"/>
                <a:gd name="T92" fmla="*/ 404 w 520"/>
                <a:gd name="T93" fmla="*/ 516 h 817"/>
                <a:gd name="T94" fmla="*/ 414 w 520"/>
                <a:gd name="T95" fmla="*/ 561 h 817"/>
                <a:gd name="T96" fmla="*/ 425 w 520"/>
                <a:gd name="T97" fmla="*/ 537 h 817"/>
                <a:gd name="T98" fmla="*/ 431 w 520"/>
                <a:gd name="T99" fmla="*/ 495 h 817"/>
                <a:gd name="T100" fmla="*/ 442 w 520"/>
                <a:gd name="T101" fmla="*/ 516 h 817"/>
                <a:gd name="T102" fmla="*/ 452 w 520"/>
                <a:gd name="T103" fmla="*/ 454 h 817"/>
                <a:gd name="T104" fmla="*/ 455 w 520"/>
                <a:gd name="T105" fmla="*/ 516 h 817"/>
                <a:gd name="T106" fmla="*/ 465 w 520"/>
                <a:gd name="T107" fmla="*/ 495 h 817"/>
                <a:gd name="T108" fmla="*/ 476 w 520"/>
                <a:gd name="T109" fmla="*/ 474 h 817"/>
                <a:gd name="T110" fmla="*/ 482 w 520"/>
                <a:gd name="T111" fmla="*/ 537 h 817"/>
                <a:gd name="T112" fmla="*/ 493 w 520"/>
                <a:gd name="T113" fmla="*/ 537 h 817"/>
                <a:gd name="T114" fmla="*/ 503 w 520"/>
                <a:gd name="T115" fmla="*/ 561 h 817"/>
                <a:gd name="T116" fmla="*/ 510 w 520"/>
                <a:gd name="T117" fmla="*/ 516 h 817"/>
                <a:gd name="T118" fmla="*/ 520 w 520"/>
                <a:gd name="T119" fmla="*/ 561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817">
                  <a:moveTo>
                    <a:pt x="0" y="0"/>
                  </a:moveTo>
                  <a:lnTo>
                    <a:pt x="10" y="0"/>
                  </a:lnTo>
                  <a:lnTo>
                    <a:pt x="17" y="239"/>
                  </a:lnTo>
                  <a:lnTo>
                    <a:pt x="27" y="454"/>
                  </a:lnTo>
                  <a:lnTo>
                    <a:pt x="34" y="627"/>
                  </a:lnTo>
                  <a:lnTo>
                    <a:pt x="44" y="779"/>
                  </a:lnTo>
                  <a:lnTo>
                    <a:pt x="51" y="800"/>
                  </a:lnTo>
                  <a:lnTo>
                    <a:pt x="61" y="817"/>
                  </a:lnTo>
                  <a:lnTo>
                    <a:pt x="71" y="800"/>
                  </a:lnTo>
                  <a:lnTo>
                    <a:pt x="78" y="713"/>
                  </a:lnTo>
                  <a:lnTo>
                    <a:pt x="88" y="602"/>
                  </a:lnTo>
                  <a:lnTo>
                    <a:pt x="98" y="495"/>
                  </a:lnTo>
                  <a:lnTo>
                    <a:pt x="102" y="429"/>
                  </a:lnTo>
                  <a:lnTo>
                    <a:pt x="112" y="388"/>
                  </a:lnTo>
                  <a:lnTo>
                    <a:pt x="122" y="388"/>
                  </a:lnTo>
                  <a:lnTo>
                    <a:pt x="129" y="409"/>
                  </a:lnTo>
                  <a:lnTo>
                    <a:pt x="139" y="454"/>
                  </a:lnTo>
                  <a:lnTo>
                    <a:pt x="149" y="537"/>
                  </a:lnTo>
                  <a:lnTo>
                    <a:pt x="156" y="537"/>
                  </a:lnTo>
                  <a:lnTo>
                    <a:pt x="166" y="582"/>
                  </a:lnTo>
                  <a:lnTo>
                    <a:pt x="176" y="537"/>
                  </a:lnTo>
                  <a:lnTo>
                    <a:pt x="183" y="602"/>
                  </a:lnTo>
                  <a:lnTo>
                    <a:pt x="193" y="537"/>
                  </a:lnTo>
                  <a:lnTo>
                    <a:pt x="204" y="516"/>
                  </a:lnTo>
                  <a:lnTo>
                    <a:pt x="214" y="582"/>
                  </a:lnTo>
                  <a:lnTo>
                    <a:pt x="221" y="454"/>
                  </a:lnTo>
                  <a:lnTo>
                    <a:pt x="231" y="516"/>
                  </a:lnTo>
                  <a:lnTo>
                    <a:pt x="234" y="474"/>
                  </a:lnTo>
                  <a:lnTo>
                    <a:pt x="244" y="474"/>
                  </a:lnTo>
                  <a:lnTo>
                    <a:pt x="255" y="474"/>
                  </a:lnTo>
                  <a:lnTo>
                    <a:pt x="261" y="561"/>
                  </a:lnTo>
                  <a:lnTo>
                    <a:pt x="272" y="561"/>
                  </a:lnTo>
                  <a:lnTo>
                    <a:pt x="282" y="537"/>
                  </a:lnTo>
                  <a:lnTo>
                    <a:pt x="289" y="561"/>
                  </a:lnTo>
                  <a:lnTo>
                    <a:pt x="299" y="516"/>
                  </a:lnTo>
                  <a:lnTo>
                    <a:pt x="309" y="474"/>
                  </a:lnTo>
                  <a:lnTo>
                    <a:pt x="316" y="516"/>
                  </a:lnTo>
                  <a:lnTo>
                    <a:pt x="323" y="537"/>
                  </a:lnTo>
                  <a:lnTo>
                    <a:pt x="333" y="537"/>
                  </a:lnTo>
                  <a:lnTo>
                    <a:pt x="340" y="495"/>
                  </a:lnTo>
                  <a:lnTo>
                    <a:pt x="350" y="495"/>
                  </a:lnTo>
                  <a:lnTo>
                    <a:pt x="360" y="454"/>
                  </a:lnTo>
                  <a:lnTo>
                    <a:pt x="370" y="516"/>
                  </a:lnTo>
                  <a:lnTo>
                    <a:pt x="377" y="495"/>
                  </a:lnTo>
                  <a:lnTo>
                    <a:pt x="387" y="516"/>
                  </a:lnTo>
                  <a:lnTo>
                    <a:pt x="397" y="537"/>
                  </a:lnTo>
                  <a:lnTo>
                    <a:pt x="404" y="516"/>
                  </a:lnTo>
                  <a:lnTo>
                    <a:pt x="414" y="561"/>
                  </a:lnTo>
                  <a:lnTo>
                    <a:pt x="425" y="537"/>
                  </a:lnTo>
                  <a:lnTo>
                    <a:pt x="431" y="495"/>
                  </a:lnTo>
                  <a:lnTo>
                    <a:pt x="442" y="516"/>
                  </a:lnTo>
                  <a:lnTo>
                    <a:pt x="452" y="454"/>
                  </a:lnTo>
                  <a:lnTo>
                    <a:pt x="455" y="516"/>
                  </a:lnTo>
                  <a:lnTo>
                    <a:pt x="465" y="495"/>
                  </a:lnTo>
                  <a:lnTo>
                    <a:pt x="476" y="474"/>
                  </a:lnTo>
                  <a:lnTo>
                    <a:pt x="482" y="537"/>
                  </a:lnTo>
                  <a:lnTo>
                    <a:pt x="493" y="537"/>
                  </a:lnTo>
                  <a:lnTo>
                    <a:pt x="503" y="561"/>
                  </a:lnTo>
                  <a:lnTo>
                    <a:pt x="510" y="516"/>
                  </a:lnTo>
                  <a:lnTo>
                    <a:pt x="520" y="561"/>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0" name="Freeform 24"/>
            <p:cNvSpPr>
              <a:spLocks/>
            </p:cNvSpPr>
            <p:nvPr/>
          </p:nvSpPr>
          <p:spPr bwMode="auto">
            <a:xfrm>
              <a:off x="4282" y="1745"/>
              <a:ext cx="387" cy="1234"/>
            </a:xfrm>
            <a:custGeom>
              <a:avLst/>
              <a:gdLst>
                <a:gd name="T0" fmla="*/ 0 w 432"/>
                <a:gd name="T1" fmla="*/ 322 h 1443"/>
                <a:gd name="T2" fmla="*/ 7 w 432"/>
                <a:gd name="T3" fmla="*/ 1443 h 1443"/>
                <a:gd name="T4" fmla="*/ 17 w 432"/>
                <a:gd name="T5" fmla="*/ 1010 h 1443"/>
                <a:gd name="T6" fmla="*/ 24 w 432"/>
                <a:gd name="T7" fmla="*/ 927 h 1443"/>
                <a:gd name="T8" fmla="*/ 34 w 432"/>
                <a:gd name="T9" fmla="*/ 927 h 1443"/>
                <a:gd name="T10" fmla="*/ 41 w 432"/>
                <a:gd name="T11" fmla="*/ 772 h 1443"/>
                <a:gd name="T12" fmla="*/ 51 w 432"/>
                <a:gd name="T13" fmla="*/ 689 h 1443"/>
                <a:gd name="T14" fmla="*/ 61 w 432"/>
                <a:gd name="T15" fmla="*/ 405 h 1443"/>
                <a:gd name="T16" fmla="*/ 68 w 432"/>
                <a:gd name="T17" fmla="*/ 256 h 1443"/>
                <a:gd name="T18" fmla="*/ 78 w 432"/>
                <a:gd name="T19" fmla="*/ 87 h 1443"/>
                <a:gd name="T20" fmla="*/ 88 w 432"/>
                <a:gd name="T21" fmla="*/ 0 h 1443"/>
                <a:gd name="T22" fmla="*/ 98 w 432"/>
                <a:gd name="T23" fmla="*/ 66 h 1443"/>
                <a:gd name="T24" fmla="*/ 105 w 432"/>
                <a:gd name="T25" fmla="*/ 42 h 1443"/>
                <a:gd name="T26" fmla="*/ 115 w 432"/>
                <a:gd name="T27" fmla="*/ 107 h 1443"/>
                <a:gd name="T28" fmla="*/ 126 w 432"/>
                <a:gd name="T29" fmla="*/ 149 h 1443"/>
                <a:gd name="T30" fmla="*/ 129 w 432"/>
                <a:gd name="T31" fmla="*/ 322 h 1443"/>
                <a:gd name="T32" fmla="*/ 139 w 432"/>
                <a:gd name="T33" fmla="*/ 346 h 1443"/>
                <a:gd name="T34" fmla="*/ 149 w 432"/>
                <a:gd name="T35" fmla="*/ 405 h 1443"/>
                <a:gd name="T36" fmla="*/ 160 w 432"/>
                <a:gd name="T37" fmla="*/ 405 h 1443"/>
                <a:gd name="T38" fmla="*/ 166 w 432"/>
                <a:gd name="T39" fmla="*/ 388 h 1443"/>
                <a:gd name="T40" fmla="*/ 177 w 432"/>
                <a:gd name="T41" fmla="*/ 405 h 1443"/>
                <a:gd name="T42" fmla="*/ 187 w 432"/>
                <a:gd name="T43" fmla="*/ 298 h 1443"/>
                <a:gd name="T44" fmla="*/ 194 w 432"/>
                <a:gd name="T45" fmla="*/ 256 h 1443"/>
                <a:gd name="T46" fmla="*/ 204 w 432"/>
                <a:gd name="T47" fmla="*/ 256 h 1443"/>
                <a:gd name="T48" fmla="*/ 214 w 432"/>
                <a:gd name="T49" fmla="*/ 235 h 1443"/>
                <a:gd name="T50" fmla="*/ 221 w 432"/>
                <a:gd name="T51" fmla="*/ 256 h 1443"/>
                <a:gd name="T52" fmla="*/ 228 w 432"/>
                <a:gd name="T53" fmla="*/ 256 h 1443"/>
                <a:gd name="T54" fmla="*/ 238 w 432"/>
                <a:gd name="T55" fmla="*/ 298 h 1443"/>
                <a:gd name="T56" fmla="*/ 245 w 432"/>
                <a:gd name="T57" fmla="*/ 346 h 1443"/>
                <a:gd name="T58" fmla="*/ 255 w 432"/>
                <a:gd name="T59" fmla="*/ 256 h 1443"/>
                <a:gd name="T60" fmla="*/ 265 w 432"/>
                <a:gd name="T61" fmla="*/ 298 h 1443"/>
                <a:gd name="T62" fmla="*/ 272 w 432"/>
                <a:gd name="T63" fmla="*/ 322 h 1443"/>
                <a:gd name="T64" fmla="*/ 282 w 432"/>
                <a:gd name="T65" fmla="*/ 298 h 1443"/>
                <a:gd name="T66" fmla="*/ 292 w 432"/>
                <a:gd name="T67" fmla="*/ 322 h 1443"/>
                <a:gd name="T68" fmla="*/ 299 w 432"/>
                <a:gd name="T69" fmla="*/ 298 h 1443"/>
                <a:gd name="T70" fmla="*/ 309 w 432"/>
                <a:gd name="T71" fmla="*/ 256 h 1443"/>
                <a:gd name="T72" fmla="*/ 319 w 432"/>
                <a:gd name="T73" fmla="*/ 235 h 1443"/>
                <a:gd name="T74" fmla="*/ 326 w 432"/>
                <a:gd name="T75" fmla="*/ 298 h 1443"/>
                <a:gd name="T76" fmla="*/ 336 w 432"/>
                <a:gd name="T77" fmla="*/ 256 h 1443"/>
                <a:gd name="T78" fmla="*/ 347 w 432"/>
                <a:gd name="T79" fmla="*/ 280 h 1443"/>
                <a:gd name="T80" fmla="*/ 357 w 432"/>
                <a:gd name="T81" fmla="*/ 346 h 1443"/>
                <a:gd name="T82" fmla="*/ 360 w 432"/>
                <a:gd name="T83" fmla="*/ 298 h 1443"/>
                <a:gd name="T84" fmla="*/ 370 w 432"/>
                <a:gd name="T85" fmla="*/ 322 h 1443"/>
                <a:gd name="T86" fmla="*/ 381 w 432"/>
                <a:gd name="T87" fmla="*/ 298 h 1443"/>
                <a:gd name="T88" fmla="*/ 391 w 432"/>
                <a:gd name="T89" fmla="*/ 298 h 1443"/>
                <a:gd name="T90" fmla="*/ 398 w 432"/>
                <a:gd name="T91" fmla="*/ 298 h 1443"/>
                <a:gd name="T92" fmla="*/ 408 w 432"/>
                <a:gd name="T93" fmla="*/ 280 h 1443"/>
                <a:gd name="T94" fmla="*/ 418 w 432"/>
                <a:gd name="T95" fmla="*/ 322 h 1443"/>
                <a:gd name="T96" fmla="*/ 425 w 432"/>
                <a:gd name="T97" fmla="*/ 280 h 1443"/>
                <a:gd name="T98" fmla="*/ 432 w 432"/>
                <a:gd name="T99" fmla="*/ 29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1443">
                  <a:moveTo>
                    <a:pt x="0" y="322"/>
                  </a:moveTo>
                  <a:lnTo>
                    <a:pt x="7" y="1443"/>
                  </a:lnTo>
                  <a:lnTo>
                    <a:pt x="17" y="1010"/>
                  </a:lnTo>
                  <a:lnTo>
                    <a:pt x="24" y="927"/>
                  </a:lnTo>
                  <a:lnTo>
                    <a:pt x="34" y="927"/>
                  </a:lnTo>
                  <a:lnTo>
                    <a:pt x="41" y="772"/>
                  </a:lnTo>
                  <a:lnTo>
                    <a:pt x="51" y="689"/>
                  </a:lnTo>
                  <a:lnTo>
                    <a:pt x="61" y="405"/>
                  </a:lnTo>
                  <a:lnTo>
                    <a:pt x="68" y="256"/>
                  </a:lnTo>
                  <a:lnTo>
                    <a:pt x="78" y="87"/>
                  </a:lnTo>
                  <a:lnTo>
                    <a:pt x="88" y="0"/>
                  </a:lnTo>
                  <a:lnTo>
                    <a:pt x="98" y="66"/>
                  </a:lnTo>
                  <a:lnTo>
                    <a:pt x="105" y="42"/>
                  </a:lnTo>
                  <a:lnTo>
                    <a:pt x="115" y="107"/>
                  </a:lnTo>
                  <a:lnTo>
                    <a:pt x="126" y="149"/>
                  </a:lnTo>
                  <a:lnTo>
                    <a:pt x="129" y="322"/>
                  </a:lnTo>
                  <a:lnTo>
                    <a:pt x="139" y="346"/>
                  </a:lnTo>
                  <a:lnTo>
                    <a:pt x="149" y="405"/>
                  </a:lnTo>
                  <a:lnTo>
                    <a:pt x="160" y="405"/>
                  </a:lnTo>
                  <a:lnTo>
                    <a:pt x="166" y="388"/>
                  </a:lnTo>
                  <a:lnTo>
                    <a:pt x="177" y="405"/>
                  </a:lnTo>
                  <a:lnTo>
                    <a:pt x="187" y="298"/>
                  </a:lnTo>
                  <a:lnTo>
                    <a:pt x="194" y="256"/>
                  </a:lnTo>
                  <a:lnTo>
                    <a:pt x="204" y="256"/>
                  </a:lnTo>
                  <a:lnTo>
                    <a:pt x="214" y="235"/>
                  </a:lnTo>
                  <a:lnTo>
                    <a:pt x="221" y="256"/>
                  </a:lnTo>
                  <a:lnTo>
                    <a:pt x="228" y="256"/>
                  </a:lnTo>
                  <a:lnTo>
                    <a:pt x="238" y="298"/>
                  </a:lnTo>
                  <a:lnTo>
                    <a:pt x="245" y="346"/>
                  </a:lnTo>
                  <a:lnTo>
                    <a:pt x="255" y="256"/>
                  </a:lnTo>
                  <a:lnTo>
                    <a:pt x="265" y="298"/>
                  </a:lnTo>
                  <a:lnTo>
                    <a:pt x="272" y="322"/>
                  </a:lnTo>
                  <a:lnTo>
                    <a:pt x="282" y="298"/>
                  </a:lnTo>
                  <a:lnTo>
                    <a:pt x="292" y="322"/>
                  </a:lnTo>
                  <a:lnTo>
                    <a:pt x="299" y="298"/>
                  </a:lnTo>
                  <a:lnTo>
                    <a:pt x="309" y="256"/>
                  </a:lnTo>
                  <a:lnTo>
                    <a:pt x="319" y="235"/>
                  </a:lnTo>
                  <a:lnTo>
                    <a:pt x="326" y="298"/>
                  </a:lnTo>
                  <a:lnTo>
                    <a:pt x="336" y="256"/>
                  </a:lnTo>
                  <a:lnTo>
                    <a:pt x="347" y="280"/>
                  </a:lnTo>
                  <a:lnTo>
                    <a:pt x="357" y="346"/>
                  </a:lnTo>
                  <a:lnTo>
                    <a:pt x="360" y="298"/>
                  </a:lnTo>
                  <a:lnTo>
                    <a:pt x="370" y="322"/>
                  </a:lnTo>
                  <a:lnTo>
                    <a:pt x="381" y="298"/>
                  </a:lnTo>
                  <a:lnTo>
                    <a:pt x="391" y="298"/>
                  </a:lnTo>
                  <a:lnTo>
                    <a:pt x="398" y="298"/>
                  </a:lnTo>
                  <a:lnTo>
                    <a:pt x="408" y="280"/>
                  </a:lnTo>
                  <a:lnTo>
                    <a:pt x="418" y="322"/>
                  </a:lnTo>
                  <a:lnTo>
                    <a:pt x="425" y="280"/>
                  </a:lnTo>
                  <a:lnTo>
                    <a:pt x="432" y="298"/>
                  </a:lnTo>
                </a:path>
              </a:pathLst>
            </a:custGeom>
            <a:noFill/>
            <a:ln w="222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1" name="Freeform 25"/>
            <p:cNvSpPr>
              <a:spLocks/>
            </p:cNvSpPr>
            <p:nvPr/>
          </p:nvSpPr>
          <p:spPr bwMode="auto">
            <a:xfrm>
              <a:off x="720" y="161"/>
              <a:ext cx="3023" cy="3241"/>
            </a:xfrm>
            <a:custGeom>
              <a:avLst/>
              <a:gdLst>
                <a:gd name="T0" fmla="*/ 0 w 3376"/>
                <a:gd name="T1" fmla="*/ 3788 h 3788"/>
                <a:gd name="T2" fmla="*/ 0 w 3376"/>
                <a:gd name="T3" fmla="*/ 3788 h 3788"/>
                <a:gd name="T4" fmla="*/ 0 w 3376"/>
                <a:gd name="T5" fmla="*/ 0 h 3788"/>
                <a:gd name="T6" fmla="*/ 3376 w 3376"/>
                <a:gd name="T7" fmla="*/ 0 h 3788"/>
              </a:gdLst>
              <a:ahLst/>
              <a:cxnLst>
                <a:cxn ang="0">
                  <a:pos x="T0" y="T1"/>
                </a:cxn>
                <a:cxn ang="0">
                  <a:pos x="T2" y="T3"/>
                </a:cxn>
                <a:cxn ang="0">
                  <a:pos x="T4" y="T5"/>
                </a:cxn>
                <a:cxn ang="0">
                  <a:pos x="T6" y="T7"/>
                </a:cxn>
              </a:cxnLst>
              <a:rect l="0" t="0" r="r" b="b"/>
              <a:pathLst>
                <a:path w="3376" h="3788">
                  <a:moveTo>
                    <a:pt x="0" y="3788"/>
                  </a:moveTo>
                  <a:lnTo>
                    <a:pt x="0" y="3788"/>
                  </a:ln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2" name="Freeform 26"/>
            <p:cNvSpPr>
              <a:spLocks/>
            </p:cNvSpPr>
            <p:nvPr/>
          </p:nvSpPr>
          <p:spPr bwMode="auto">
            <a:xfrm>
              <a:off x="1116"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3" name="Freeform 27"/>
            <p:cNvSpPr>
              <a:spLocks/>
            </p:cNvSpPr>
            <p:nvPr/>
          </p:nvSpPr>
          <p:spPr bwMode="auto">
            <a:xfrm>
              <a:off x="1910"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4" name="Freeform 28"/>
            <p:cNvSpPr>
              <a:spLocks/>
            </p:cNvSpPr>
            <p:nvPr/>
          </p:nvSpPr>
          <p:spPr bwMode="auto">
            <a:xfrm>
              <a:off x="2303"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5" name="Freeform 29"/>
            <p:cNvSpPr>
              <a:spLocks/>
            </p:cNvSpPr>
            <p:nvPr/>
          </p:nvSpPr>
          <p:spPr bwMode="auto">
            <a:xfrm>
              <a:off x="2705" y="19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6" name="Freeform 30"/>
            <p:cNvSpPr>
              <a:spLocks/>
            </p:cNvSpPr>
            <p:nvPr/>
          </p:nvSpPr>
          <p:spPr bwMode="auto">
            <a:xfrm>
              <a:off x="3097"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7" name="Freeform 31"/>
            <p:cNvSpPr>
              <a:spLocks/>
            </p:cNvSpPr>
            <p:nvPr/>
          </p:nvSpPr>
          <p:spPr bwMode="auto">
            <a:xfrm>
              <a:off x="720" y="623"/>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8" name="Freeform 32"/>
            <p:cNvSpPr>
              <a:spLocks/>
            </p:cNvSpPr>
            <p:nvPr/>
          </p:nvSpPr>
          <p:spPr bwMode="auto">
            <a:xfrm>
              <a:off x="720" y="1082"/>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69" name="Freeform 33"/>
            <p:cNvSpPr>
              <a:spLocks/>
            </p:cNvSpPr>
            <p:nvPr/>
          </p:nvSpPr>
          <p:spPr bwMode="auto">
            <a:xfrm>
              <a:off x="720" y="1540"/>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0" name="Freeform 34"/>
            <p:cNvSpPr>
              <a:spLocks/>
            </p:cNvSpPr>
            <p:nvPr/>
          </p:nvSpPr>
          <p:spPr bwMode="auto">
            <a:xfrm>
              <a:off x="720" y="2000"/>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1" name="Freeform 35"/>
            <p:cNvSpPr>
              <a:spLocks/>
            </p:cNvSpPr>
            <p:nvPr/>
          </p:nvSpPr>
          <p:spPr bwMode="auto">
            <a:xfrm>
              <a:off x="720" y="2461"/>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2" name="Freeform 36"/>
            <p:cNvSpPr>
              <a:spLocks/>
            </p:cNvSpPr>
            <p:nvPr/>
          </p:nvSpPr>
          <p:spPr bwMode="auto">
            <a:xfrm>
              <a:off x="720" y="2920"/>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3" name="Freeform 37"/>
            <p:cNvSpPr>
              <a:spLocks/>
            </p:cNvSpPr>
            <p:nvPr/>
          </p:nvSpPr>
          <p:spPr bwMode="auto">
            <a:xfrm>
              <a:off x="720" y="3385"/>
              <a:ext cx="3023" cy="1"/>
            </a:xfrm>
            <a:custGeom>
              <a:avLst/>
              <a:gdLst>
                <a:gd name="T0" fmla="*/ 0 w 3376"/>
                <a:gd name="T1" fmla="*/ 0 w 3376"/>
                <a:gd name="T2" fmla="*/ 3376 w 3376"/>
              </a:gdLst>
              <a:ahLst/>
              <a:cxnLst>
                <a:cxn ang="0">
                  <a:pos x="T0" y="0"/>
                </a:cxn>
                <a:cxn ang="0">
                  <a:pos x="T1" y="0"/>
                </a:cxn>
                <a:cxn ang="0">
                  <a:pos x="T2" y="0"/>
                </a:cxn>
              </a:cxnLst>
              <a:rect l="0" t="0" r="r" b="b"/>
              <a:pathLst>
                <a:path w="3376">
                  <a:moveTo>
                    <a:pt x="0" y="0"/>
                  </a:moveTo>
                  <a:lnTo>
                    <a:pt x="0" y="0"/>
                  </a:lnTo>
                  <a:lnTo>
                    <a:pt x="3376"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4" name="Freeform 38"/>
            <p:cNvSpPr>
              <a:spLocks/>
            </p:cNvSpPr>
            <p:nvPr/>
          </p:nvSpPr>
          <p:spPr bwMode="auto">
            <a:xfrm>
              <a:off x="3743" y="161"/>
              <a:ext cx="941" cy="3241"/>
            </a:xfrm>
            <a:custGeom>
              <a:avLst/>
              <a:gdLst>
                <a:gd name="T0" fmla="*/ 0 w 1051"/>
                <a:gd name="T1" fmla="*/ 0 h 3788"/>
                <a:gd name="T2" fmla="*/ 0 w 1051"/>
                <a:gd name="T3" fmla="*/ 0 h 3788"/>
                <a:gd name="T4" fmla="*/ 1051 w 1051"/>
                <a:gd name="T5" fmla="*/ 0 h 3788"/>
                <a:gd name="T6" fmla="*/ 1051 w 1051"/>
                <a:gd name="T7" fmla="*/ 3788 h 3788"/>
              </a:gdLst>
              <a:ahLst/>
              <a:cxnLst>
                <a:cxn ang="0">
                  <a:pos x="T0" y="T1"/>
                </a:cxn>
                <a:cxn ang="0">
                  <a:pos x="T2" y="T3"/>
                </a:cxn>
                <a:cxn ang="0">
                  <a:pos x="T4" y="T5"/>
                </a:cxn>
                <a:cxn ang="0">
                  <a:pos x="T6" y="T7"/>
                </a:cxn>
              </a:cxnLst>
              <a:rect l="0" t="0" r="r" b="b"/>
              <a:pathLst>
                <a:path w="1051" h="3788">
                  <a:moveTo>
                    <a:pt x="0" y="0"/>
                  </a:moveTo>
                  <a:lnTo>
                    <a:pt x="0" y="0"/>
                  </a:lnTo>
                  <a:lnTo>
                    <a:pt x="1051" y="0"/>
                  </a:lnTo>
                  <a:lnTo>
                    <a:pt x="1051"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5" name="Freeform 39"/>
            <p:cNvSpPr>
              <a:spLocks/>
            </p:cNvSpPr>
            <p:nvPr/>
          </p:nvSpPr>
          <p:spPr bwMode="auto">
            <a:xfrm>
              <a:off x="3886"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6" name="Freeform 40"/>
            <p:cNvSpPr>
              <a:spLocks/>
            </p:cNvSpPr>
            <p:nvPr/>
          </p:nvSpPr>
          <p:spPr bwMode="auto">
            <a:xfrm>
              <a:off x="4282" y="161"/>
              <a:ext cx="1" cy="3241"/>
            </a:xfrm>
            <a:custGeom>
              <a:avLst/>
              <a:gdLst>
                <a:gd name="T0" fmla="*/ 0 h 3788"/>
                <a:gd name="T1" fmla="*/ 0 h 3788"/>
                <a:gd name="T2" fmla="*/ 3788 h 3788"/>
              </a:gdLst>
              <a:ahLst/>
              <a:cxnLst>
                <a:cxn ang="0">
                  <a:pos x="0" y="T0"/>
                </a:cxn>
                <a:cxn ang="0">
                  <a:pos x="0" y="T1"/>
                </a:cxn>
                <a:cxn ang="0">
                  <a:pos x="0" y="T2"/>
                </a:cxn>
              </a:cxnLst>
              <a:rect l="0" t="0" r="r" b="b"/>
              <a:pathLst>
                <a:path h="3788">
                  <a:moveTo>
                    <a:pt x="0" y="0"/>
                  </a:moveTo>
                  <a:lnTo>
                    <a:pt x="0" y="0"/>
                  </a:lnTo>
                  <a:lnTo>
                    <a:pt x="0" y="3788"/>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7" name="Freeform 41"/>
            <p:cNvSpPr>
              <a:spLocks/>
            </p:cNvSpPr>
            <p:nvPr/>
          </p:nvSpPr>
          <p:spPr bwMode="auto">
            <a:xfrm>
              <a:off x="3743" y="623"/>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8" name="Freeform 42"/>
            <p:cNvSpPr>
              <a:spLocks/>
            </p:cNvSpPr>
            <p:nvPr/>
          </p:nvSpPr>
          <p:spPr bwMode="auto">
            <a:xfrm>
              <a:off x="3743" y="1082"/>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79" name="Freeform 43"/>
            <p:cNvSpPr>
              <a:spLocks/>
            </p:cNvSpPr>
            <p:nvPr/>
          </p:nvSpPr>
          <p:spPr bwMode="auto">
            <a:xfrm>
              <a:off x="3743" y="1540"/>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0" name="Freeform 44"/>
            <p:cNvSpPr>
              <a:spLocks/>
            </p:cNvSpPr>
            <p:nvPr/>
          </p:nvSpPr>
          <p:spPr bwMode="auto">
            <a:xfrm>
              <a:off x="3743" y="2000"/>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1" name="Freeform 45"/>
            <p:cNvSpPr>
              <a:spLocks/>
            </p:cNvSpPr>
            <p:nvPr/>
          </p:nvSpPr>
          <p:spPr bwMode="auto">
            <a:xfrm>
              <a:off x="3743" y="2461"/>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2" name="Freeform 46"/>
            <p:cNvSpPr>
              <a:spLocks/>
            </p:cNvSpPr>
            <p:nvPr/>
          </p:nvSpPr>
          <p:spPr bwMode="auto">
            <a:xfrm>
              <a:off x="3743" y="2920"/>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3" name="Freeform 47"/>
            <p:cNvSpPr>
              <a:spLocks/>
            </p:cNvSpPr>
            <p:nvPr/>
          </p:nvSpPr>
          <p:spPr bwMode="auto">
            <a:xfrm>
              <a:off x="3743" y="3385"/>
              <a:ext cx="941" cy="1"/>
            </a:xfrm>
            <a:custGeom>
              <a:avLst/>
              <a:gdLst>
                <a:gd name="T0" fmla="*/ 0 w 1051"/>
                <a:gd name="T1" fmla="*/ 0 w 1051"/>
                <a:gd name="T2" fmla="*/ 1051 w 1051"/>
              </a:gdLst>
              <a:ahLst/>
              <a:cxnLst>
                <a:cxn ang="0">
                  <a:pos x="T0" y="0"/>
                </a:cxn>
                <a:cxn ang="0">
                  <a:pos x="T1" y="0"/>
                </a:cxn>
                <a:cxn ang="0">
                  <a:pos x="T2" y="0"/>
                </a:cxn>
              </a:cxnLst>
              <a:rect l="0" t="0" r="r" b="b"/>
              <a:pathLst>
                <a:path w="1051">
                  <a:moveTo>
                    <a:pt x="0" y="0"/>
                  </a:moveTo>
                  <a:lnTo>
                    <a:pt x="0" y="0"/>
                  </a:lnTo>
                  <a:lnTo>
                    <a:pt x="1051" y="0"/>
                  </a:lnTo>
                </a:path>
              </a:pathLst>
            </a:custGeom>
            <a:noFill/>
            <a:ln w="2222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84" name="Rectangle 48"/>
            <p:cNvSpPr>
              <a:spLocks noChangeArrowheads="1"/>
            </p:cNvSpPr>
            <p:nvPr/>
          </p:nvSpPr>
          <p:spPr bwMode="auto">
            <a:xfrm>
              <a:off x="3695" y="2766"/>
              <a:ext cx="891"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85" name="Rectangle 49"/>
            <p:cNvSpPr>
              <a:spLocks noChangeArrowheads="1"/>
            </p:cNvSpPr>
            <p:nvPr/>
          </p:nvSpPr>
          <p:spPr bwMode="auto">
            <a:xfrm>
              <a:off x="3865" y="2878"/>
              <a:ext cx="444"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86" name="Rectangle 50"/>
            <p:cNvSpPr>
              <a:spLocks noChangeArrowheads="1"/>
            </p:cNvSpPr>
            <p:nvPr/>
          </p:nvSpPr>
          <p:spPr bwMode="auto">
            <a:xfrm>
              <a:off x="3799" y="2611"/>
              <a:ext cx="303"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en-US" sz="3200" i="1">
                  <a:solidFill>
                    <a:srgbClr val="0000FF"/>
                  </a:solidFill>
                  <a:latin typeface="Times New Roman" pitchFamily="18" charset="0"/>
                </a:rPr>
                <a:t>V</a:t>
              </a:r>
            </a:p>
          </p:txBody>
        </p:sp>
        <p:sp>
          <p:nvSpPr>
            <p:cNvPr id="244787" name="Rectangle 51"/>
            <p:cNvSpPr>
              <a:spLocks noChangeArrowheads="1"/>
            </p:cNvSpPr>
            <p:nvPr/>
          </p:nvSpPr>
          <p:spPr bwMode="auto">
            <a:xfrm>
              <a:off x="3928" y="2858"/>
              <a:ext cx="25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i="1">
                  <a:solidFill>
                    <a:srgbClr val="0000FF"/>
                  </a:solidFill>
                  <a:latin typeface="Times New Roman" pitchFamily="18" charset="0"/>
                </a:rPr>
                <a:t>ng</a:t>
              </a:r>
            </a:p>
          </p:txBody>
        </p:sp>
        <p:sp>
          <p:nvSpPr>
            <p:cNvPr id="244788" name="Rectangle 52"/>
            <p:cNvSpPr>
              <a:spLocks noChangeArrowheads="1"/>
            </p:cNvSpPr>
            <p:nvPr/>
          </p:nvSpPr>
          <p:spPr bwMode="auto">
            <a:xfrm>
              <a:off x="2340" y="546"/>
              <a:ext cx="940"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89" name="Rectangle 53"/>
            <p:cNvSpPr>
              <a:spLocks noChangeArrowheads="1"/>
            </p:cNvSpPr>
            <p:nvPr/>
          </p:nvSpPr>
          <p:spPr bwMode="auto">
            <a:xfrm>
              <a:off x="2577" y="641"/>
              <a:ext cx="32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90" name="Rectangle 54"/>
            <p:cNvSpPr>
              <a:spLocks noChangeArrowheads="1"/>
            </p:cNvSpPr>
            <p:nvPr/>
          </p:nvSpPr>
          <p:spPr bwMode="auto">
            <a:xfrm>
              <a:off x="2574" y="719"/>
              <a:ext cx="133"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3200" i="1">
                  <a:solidFill>
                    <a:srgbClr val="FF3300"/>
                  </a:solidFill>
                  <a:latin typeface="Times New Roman" pitchFamily="18" charset="0"/>
                </a:rPr>
                <a:t>I</a:t>
              </a:r>
            </a:p>
          </p:txBody>
        </p:sp>
        <p:sp>
          <p:nvSpPr>
            <p:cNvPr id="244791" name="Rectangle 55"/>
            <p:cNvSpPr>
              <a:spLocks noChangeArrowheads="1"/>
            </p:cNvSpPr>
            <p:nvPr/>
          </p:nvSpPr>
          <p:spPr bwMode="auto">
            <a:xfrm>
              <a:off x="2717" y="877"/>
              <a:ext cx="365"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792" name="Rectangle 56"/>
            <p:cNvSpPr>
              <a:spLocks noChangeArrowheads="1"/>
            </p:cNvSpPr>
            <p:nvPr/>
          </p:nvSpPr>
          <p:spPr bwMode="auto">
            <a:xfrm>
              <a:off x="2717" y="929"/>
              <a:ext cx="19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i="1">
                  <a:solidFill>
                    <a:srgbClr val="FF3300"/>
                  </a:solidFill>
                  <a:latin typeface="Times New Roman" pitchFamily="18" charset="0"/>
                </a:rPr>
                <a:t>lg</a:t>
              </a:r>
            </a:p>
          </p:txBody>
        </p:sp>
        <p:sp>
          <p:nvSpPr>
            <p:cNvPr id="244793" name="Line 57"/>
            <p:cNvSpPr>
              <a:spLocks noChangeShapeType="1"/>
            </p:cNvSpPr>
            <p:nvPr/>
          </p:nvSpPr>
          <p:spPr bwMode="auto">
            <a:xfrm flipV="1">
              <a:off x="3070" y="869"/>
              <a:ext cx="173" cy="266"/>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94" name="Freeform 58"/>
            <p:cNvSpPr>
              <a:spLocks/>
            </p:cNvSpPr>
            <p:nvPr/>
          </p:nvSpPr>
          <p:spPr bwMode="auto">
            <a:xfrm>
              <a:off x="3162" y="724"/>
              <a:ext cx="173" cy="198"/>
            </a:xfrm>
            <a:custGeom>
              <a:avLst/>
              <a:gdLst>
                <a:gd name="T0" fmla="*/ 173 w 193"/>
                <a:gd name="T1" fmla="*/ 231 h 231"/>
                <a:gd name="T2" fmla="*/ 193 w 193"/>
                <a:gd name="T3" fmla="*/ 0 h 231"/>
                <a:gd name="T4" fmla="*/ 0 w 193"/>
                <a:gd name="T5" fmla="*/ 121 h 231"/>
                <a:gd name="T6" fmla="*/ 173 w 193"/>
                <a:gd name="T7" fmla="*/ 231 h 231"/>
              </a:gdLst>
              <a:ahLst/>
              <a:cxnLst>
                <a:cxn ang="0">
                  <a:pos x="T0" y="T1"/>
                </a:cxn>
                <a:cxn ang="0">
                  <a:pos x="T2" y="T3"/>
                </a:cxn>
                <a:cxn ang="0">
                  <a:pos x="T4" y="T5"/>
                </a:cxn>
                <a:cxn ang="0">
                  <a:pos x="T6" y="T7"/>
                </a:cxn>
              </a:cxnLst>
              <a:rect l="0" t="0" r="r" b="b"/>
              <a:pathLst>
                <a:path w="193" h="231">
                  <a:moveTo>
                    <a:pt x="173" y="231"/>
                  </a:moveTo>
                  <a:lnTo>
                    <a:pt x="193" y="0"/>
                  </a:lnTo>
                  <a:lnTo>
                    <a:pt x="0" y="121"/>
                  </a:lnTo>
                  <a:lnTo>
                    <a:pt x="173" y="231"/>
                  </a:lnTo>
                  <a:close/>
                </a:path>
              </a:pathLst>
            </a:custGeom>
            <a:solidFill>
              <a:srgbClr val="FF3300"/>
            </a:solidFill>
            <a:ln w="9525">
              <a:solidFill>
                <a:srgbClr val="FF3300"/>
              </a:solidFill>
              <a:round/>
              <a:headEnd/>
              <a:tailEnd/>
            </a:ln>
          </p:spPr>
          <p:txBody>
            <a:bodyPr/>
            <a:lstStyle/>
            <a:p>
              <a:endParaRPr lang="en-US"/>
            </a:p>
          </p:txBody>
        </p:sp>
        <p:sp>
          <p:nvSpPr>
            <p:cNvPr id="244795" name="Line 59"/>
            <p:cNvSpPr>
              <a:spLocks noChangeShapeType="1"/>
            </p:cNvSpPr>
            <p:nvPr/>
          </p:nvSpPr>
          <p:spPr bwMode="auto">
            <a:xfrm flipH="1">
              <a:off x="3612" y="2769"/>
              <a:ext cx="246" cy="1"/>
            </a:xfrm>
            <a:prstGeom prst="line">
              <a:avLst/>
            </a:prstGeom>
            <a:noFill/>
            <a:ln w="317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96" name="Freeform 60"/>
            <p:cNvSpPr>
              <a:spLocks/>
            </p:cNvSpPr>
            <p:nvPr/>
          </p:nvSpPr>
          <p:spPr bwMode="auto">
            <a:xfrm>
              <a:off x="3436" y="2677"/>
              <a:ext cx="182" cy="181"/>
            </a:xfrm>
            <a:custGeom>
              <a:avLst/>
              <a:gdLst>
                <a:gd name="T0" fmla="*/ 204 w 204"/>
                <a:gd name="T1" fmla="*/ 0 h 211"/>
                <a:gd name="T2" fmla="*/ 0 w 204"/>
                <a:gd name="T3" fmla="*/ 107 h 211"/>
                <a:gd name="T4" fmla="*/ 204 w 204"/>
                <a:gd name="T5" fmla="*/ 211 h 211"/>
                <a:gd name="T6" fmla="*/ 204 w 204"/>
                <a:gd name="T7" fmla="*/ 0 h 211"/>
              </a:gdLst>
              <a:ahLst/>
              <a:cxnLst>
                <a:cxn ang="0">
                  <a:pos x="T0" y="T1"/>
                </a:cxn>
                <a:cxn ang="0">
                  <a:pos x="T2" y="T3"/>
                </a:cxn>
                <a:cxn ang="0">
                  <a:pos x="T4" y="T5"/>
                </a:cxn>
                <a:cxn ang="0">
                  <a:pos x="T6" y="T7"/>
                </a:cxn>
              </a:cxnLst>
              <a:rect l="0" t="0" r="r" b="b"/>
              <a:pathLst>
                <a:path w="204" h="211">
                  <a:moveTo>
                    <a:pt x="204" y="0"/>
                  </a:moveTo>
                  <a:lnTo>
                    <a:pt x="0" y="107"/>
                  </a:lnTo>
                  <a:lnTo>
                    <a:pt x="204" y="211"/>
                  </a:lnTo>
                  <a:lnTo>
                    <a:pt x="20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44797" name="Group 61"/>
            <p:cNvGrpSpPr>
              <a:grpSpLocks/>
            </p:cNvGrpSpPr>
            <p:nvPr/>
          </p:nvGrpSpPr>
          <p:grpSpPr bwMode="auto">
            <a:xfrm>
              <a:off x="1440" y="3168"/>
              <a:ext cx="446" cy="193"/>
              <a:chOff x="1046" y="3610"/>
              <a:chExt cx="816" cy="225"/>
            </a:xfrm>
          </p:grpSpPr>
          <p:sp>
            <p:nvSpPr>
              <p:cNvPr id="244798" name="Line 62"/>
              <p:cNvSpPr>
                <a:spLocks noChangeShapeType="1"/>
              </p:cNvSpPr>
              <p:nvPr/>
            </p:nvSpPr>
            <p:spPr bwMode="auto">
              <a:xfrm flipH="1">
                <a:off x="1260" y="3725"/>
                <a:ext cx="602"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99" name="Freeform 63"/>
              <p:cNvSpPr>
                <a:spLocks/>
              </p:cNvSpPr>
              <p:nvPr/>
            </p:nvSpPr>
            <p:spPr bwMode="auto">
              <a:xfrm>
                <a:off x="1046" y="3610"/>
                <a:ext cx="221" cy="225"/>
              </a:xfrm>
              <a:custGeom>
                <a:avLst/>
                <a:gdLst>
                  <a:gd name="T0" fmla="*/ 221 w 221"/>
                  <a:gd name="T1" fmla="*/ 0 h 225"/>
                  <a:gd name="T2" fmla="*/ 0 w 221"/>
                  <a:gd name="T3" fmla="*/ 115 h 225"/>
                  <a:gd name="T4" fmla="*/ 221 w 221"/>
                  <a:gd name="T5" fmla="*/ 225 h 225"/>
                  <a:gd name="T6" fmla="*/ 221 w 221"/>
                  <a:gd name="T7" fmla="*/ 0 h 225"/>
                </a:gdLst>
                <a:ahLst/>
                <a:cxnLst>
                  <a:cxn ang="0">
                    <a:pos x="T0" y="T1"/>
                  </a:cxn>
                  <a:cxn ang="0">
                    <a:pos x="T2" y="T3"/>
                  </a:cxn>
                  <a:cxn ang="0">
                    <a:pos x="T4" y="T5"/>
                  </a:cxn>
                  <a:cxn ang="0">
                    <a:pos x="T6" y="T7"/>
                  </a:cxn>
                </a:cxnLst>
                <a:rect l="0" t="0" r="r" b="b"/>
                <a:pathLst>
                  <a:path w="221" h="225">
                    <a:moveTo>
                      <a:pt x="221" y="0"/>
                    </a:moveTo>
                    <a:lnTo>
                      <a:pt x="0" y="115"/>
                    </a:lnTo>
                    <a:lnTo>
                      <a:pt x="221" y="225"/>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4800" name="Group 64"/>
            <p:cNvGrpSpPr>
              <a:grpSpLocks/>
            </p:cNvGrpSpPr>
            <p:nvPr/>
          </p:nvGrpSpPr>
          <p:grpSpPr bwMode="auto">
            <a:xfrm>
              <a:off x="2976" y="3168"/>
              <a:ext cx="460" cy="193"/>
              <a:chOff x="2678" y="3614"/>
              <a:chExt cx="612" cy="225"/>
            </a:xfrm>
          </p:grpSpPr>
          <p:sp>
            <p:nvSpPr>
              <p:cNvPr id="244801" name="Line 65"/>
              <p:cNvSpPr>
                <a:spLocks noChangeShapeType="1"/>
              </p:cNvSpPr>
              <p:nvPr/>
            </p:nvSpPr>
            <p:spPr bwMode="auto">
              <a:xfrm>
                <a:off x="2678" y="3725"/>
                <a:ext cx="397" cy="1"/>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802" name="Freeform 66"/>
              <p:cNvSpPr>
                <a:spLocks/>
              </p:cNvSpPr>
              <p:nvPr/>
            </p:nvSpPr>
            <p:spPr bwMode="auto">
              <a:xfrm>
                <a:off x="3069" y="3614"/>
                <a:ext cx="221" cy="225"/>
              </a:xfrm>
              <a:custGeom>
                <a:avLst/>
                <a:gdLst>
                  <a:gd name="T0" fmla="*/ 0 w 221"/>
                  <a:gd name="T1" fmla="*/ 225 h 225"/>
                  <a:gd name="T2" fmla="*/ 221 w 221"/>
                  <a:gd name="T3" fmla="*/ 111 h 225"/>
                  <a:gd name="T4" fmla="*/ 0 w 221"/>
                  <a:gd name="T5" fmla="*/ 0 h 225"/>
                  <a:gd name="T6" fmla="*/ 0 w 221"/>
                  <a:gd name="T7" fmla="*/ 225 h 225"/>
                </a:gdLst>
                <a:ahLst/>
                <a:cxnLst>
                  <a:cxn ang="0">
                    <a:pos x="T0" y="T1"/>
                  </a:cxn>
                  <a:cxn ang="0">
                    <a:pos x="T2" y="T3"/>
                  </a:cxn>
                  <a:cxn ang="0">
                    <a:pos x="T4" y="T5"/>
                  </a:cxn>
                  <a:cxn ang="0">
                    <a:pos x="T6" y="T7"/>
                  </a:cxn>
                </a:cxnLst>
                <a:rect l="0" t="0" r="r" b="b"/>
                <a:pathLst>
                  <a:path w="221" h="225">
                    <a:moveTo>
                      <a:pt x="0" y="225"/>
                    </a:moveTo>
                    <a:lnTo>
                      <a:pt x="221" y="111"/>
                    </a:lnTo>
                    <a:lnTo>
                      <a:pt x="0" y="0"/>
                    </a:lnTo>
                    <a:lnTo>
                      <a:pt x="0"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4803" name="Rectangle 67"/>
            <p:cNvSpPr>
              <a:spLocks noChangeArrowheads="1"/>
            </p:cNvSpPr>
            <p:nvPr/>
          </p:nvSpPr>
          <p:spPr bwMode="auto">
            <a:xfrm>
              <a:off x="1920" y="3073"/>
              <a:ext cx="1424" cy="55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3600">
                  <a:solidFill>
                    <a:srgbClr val="000000"/>
                  </a:solidFill>
                  <a:latin typeface="Times New Roman" pitchFamily="18" charset="0"/>
                </a:rPr>
                <a:t>  4 kHz </a:t>
              </a:r>
              <a:endParaRPr lang="en-US">
                <a:latin typeface="Times New Roman" pitchFamily="18" charset="0"/>
              </a:endParaRPr>
            </a:p>
          </p:txBody>
        </p:sp>
      </p:grpSp>
      <p:sp>
        <p:nvSpPr>
          <p:cNvPr id="244805" name="Text Box 69"/>
          <p:cNvSpPr txBox="1">
            <a:spLocks noChangeArrowheads="1"/>
          </p:cNvSpPr>
          <p:nvPr/>
        </p:nvSpPr>
        <p:spPr bwMode="auto">
          <a:xfrm>
            <a:off x="391441" y="4133853"/>
            <a:ext cx="2300630" cy="646331"/>
          </a:xfrm>
          <a:prstGeom prst="rect">
            <a:avLst/>
          </a:prstGeom>
          <a:noFill/>
          <a:ln>
            <a:noFill/>
          </a:ln>
          <a:effectLst/>
          <a:extLst>
            <a:ext uri="{909E8E84-426E-40DD-AFC4-6F175D3DCCD1}">
              <a14:hiddenFill xmlns:a14="http://schemas.microsoft.com/office/drawing/2010/main">
                <a:solidFill>
                  <a:srgbClr val="4FB3CE"/>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pPr eaLnBrk="0" hangingPunct="0"/>
            <a:r>
              <a:rPr lang="en-US">
                <a:ea typeface="Arial Unicode MS" pitchFamily="34" charset="-128"/>
                <a:cs typeface="Arial Unicode MS" pitchFamily="34" charset="-128"/>
              </a:rPr>
              <a:t>Switching Pattern (PWM)</a:t>
            </a:r>
          </a:p>
          <a:p>
            <a:pPr eaLnBrk="0" hangingPunct="0"/>
            <a:r>
              <a:rPr lang="en-US">
                <a:ea typeface="Arial Unicode MS" pitchFamily="34" charset="-128"/>
                <a:cs typeface="Arial Unicode MS" pitchFamily="34" charset="-128"/>
              </a:rPr>
              <a:t>of Output IGBT</a:t>
            </a:r>
          </a:p>
        </p:txBody>
      </p:sp>
      <p:sp>
        <p:nvSpPr>
          <p:cNvPr id="244806" name="Text Box 70"/>
          <p:cNvSpPr txBox="1">
            <a:spLocks noChangeArrowheads="1"/>
          </p:cNvSpPr>
          <p:nvPr/>
        </p:nvSpPr>
        <p:spPr bwMode="auto">
          <a:xfrm>
            <a:off x="3068946" y="4479245"/>
            <a:ext cx="2811219" cy="369332"/>
          </a:xfrm>
          <a:prstGeom prst="rect">
            <a:avLst/>
          </a:prstGeom>
          <a:noFill/>
          <a:ln>
            <a:noFill/>
          </a:ln>
          <a:effectLst/>
          <a:extLst>
            <a:ext uri="{909E8E84-426E-40DD-AFC4-6F175D3DCCD1}">
              <a14:hiddenFill xmlns:a14="http://schemas.microsoft.com/office/drawing/2010/main">
                <a:solidFill>
                  <a:srgbClr val="4FB3CE"/>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spAutoFit/>
          </a:bodyPr>
          <a:lstStyle/>
          <a:p>
            <a:pPr eaLnBrk="0" hangingPunct="0"/>
            <a:r>
              <a:rPr lang="en-US" dirty="0">
                <a:ea typeface="Arial Unicode MS" pitchFamily="34" charset="-128"/>
                <a:cs typeface="Arial Unicode MS" pitchFamily="34" charset="-128"/>
              </a:rPr>
              <a:t>Common Mode Voltage pattern</a:t>
            </a:r>
          </a:p>
        </p:txBody>
      </p:sp>
      <p:sp>
        <p:nvSpPr>
          <p:cNvPr id="244807" name="Line 71"/>
          <p:cNvSpPr>
            <a:spLocks noChangeShapeType="1"/>
          </p:cNvSpPr>
          <p:nvPr/>
        </p:nvSpPr>
        <p:spPr bwMode="auto">
          <a:xfrm flipV="1">
            <a:off x="1874165" y="1604965"/>
            <a:ext cx="419100" cy="2582863"/>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4808" name="Line 72"/>
          <p:cNvSpPr>
            <a:spLocks noChangeShapeType="1"/>
          </p:cNvSpPr>
          <p:nvPr/>
        </p:nvSpPr>
        <p:spPr bwMode="auto">
          <a:xfrm flipV="1">
            <a:off x="4914227" y="1262067"/>
            <a:ext cx="808038" cy="3367087"/>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410200"/>
            <a:ext cx="2770094" cy="13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66" y="4187828"/>
            <a:ext cx="3118570" cy="251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617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32490" y="304800"/>
            <a:ext cx="8686800" cy="508000"/>
          </a:xfrm>
        </p:spPr>
        <p:txBody>
          <a:bodyPr/>
          <a:lstStyle/>
          <a:p>
            <a:r>
              <a:rPr lang="en-US" sz="2400" dirty="0"/>
              <a:t>Common Mode Choke and Common Mode Caps as a Solution</a:t>
            </a:r>
          </a:p>
        </p:txBody>
      </p:sp>
      <p:sp>
        <p:nvSpPr>
          <p:cNvPr id="261123" name="AutoShape 3"/>
          <p:cNvSpPr>
            <a:spLocks noChangeArrowheads="1"/>
          </p:cNvSpPr>
          <p:nvPr/>
        </p:nvSpPr>
        <p:spPr bwMode="auto">
          <a:xfrm>
            <a:off x="225425" y="5507038"/>
            <a:ext cx="8693150" cy="771346"/>
          </a:xfrm>
          <a:prstGeom prst="roundRect">
            <a:avLst>
              <a:gd name="adj" fmla="val 29009"/>
            </a:avLst>
          </a:prstGeom>
          <a:solidFill>
            <a:srgbClr val="BB2332"/>
          </a:solidFill>
          <a:ln w="12700" cap="sq">
            <a:solidFill>
              <a:schemeClr val="bg1"/>
            </a:solidFill>
            <a:round/>
            <a:headEnd type="none" w="sm" len="sm"/>
            <a:tailEnd type="none" w="sm" len="sm"/>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eaLnBrk="0" hangingPunct="0">
              <a:spcBef>
                <a:spcPct val="50000"/>
              </a:spcBef>
            </a:pPr>
            <a:r>
              <a:rPr lang="en-US" sz="1800" b="1">
                <a:solidFill>
                  <a:schemeClr val="bg1"/>
                </a:solidFill>
                <a:latin typeface="Arial" charset="0"/>
              </a:rPr>
              <a:t>Implementation of CM core in drive output, CM cores are smaller than output line reactors. CM capacitors return CM current directly to DC Bus</a:t>
            </a:r>
            <a:endParaRPr lang="en-US" sz="1800">
              <a:solidFill>
                <a:srgbClr val="000000"/>
              </a:solidFill>
              <a:latin typeface="Times New Roman" pitchFamily="18" charset="0"/>
            </a:endParaRPr>
          </a:p>
        </p:txBody>
      </p:sp>
      <p:grpSp>
        <p:nvGrpSpPr>
          <p:cNvPr id="261124" name="Group 4"/>
          <p:cNvGrpSpPr>
            <a:grpSpLocks/>
          </p:cNvGrpSpPr>
          <p:nvPr/>
        </p:nvGrpSpPr>
        <p:grpSpPr bwMode="auto">
          <a:xfrm>
            <a:off x="5281617" y="1462090"/>
            <a:ext cx="574675" cy="1892300"/>
            <a:chOff x="1774" y="2592"/>
            <a:chExt cx="423" cy="1632"/>
          </a:xfrm>
        </p:grpSpPr>
        <p:sp>
          <p:nvSpPr>
            <p:cNvPr id="261125" name="Freeform 5"/>
            <p:cNvSpPr>
              <a:spLocks/>
            </p:cNvSpPr>
            <p:nvPr/>
          </p:nvSpPr>
          <p:spPr bwMode="auto">
            <a:xfrm>
              <a:off x="1873" y="3650"/>
              <a:ext cx="239" cy="543"/>
            </a:xfrm>
            <a:custGeom>
              <a:avLst/>
              <a:gdLst>
                <a:gd name="T0" fmla="*/ 59 w 325"/>
                <a:gd name="T1" fmla="*/ 2 h 913"/>
                <a:gd name="T2" fmla="*/ 121 w 325"/>
                <a:gd name="T3" fmla="*/ 119 h 913"/>
                <a:gd name="T4" fmla="*/ 152 w 325"/>
                <a:gd name="T5" fmla="*/ 165 h 913"/>
                <a:gd name="T6" fmla="*/ 168 w 325"/>
                <a:gd name="T7" fmla="*/ 189 h 913"/>
                <a:gd name="T8" fmla="*/ 199 w 325"/>
                <a:gd name="T9" fmla="*/ 259 h 913"/>
                <a:gd name="T10" fmla="*/ 230 w 325"/>
                <a:gd name="T11" fmla="*/ 384 h 913"/>
                <a:gd name="T12" fmla="*/ 285 w 325"/>
                <a:gd name="T13" fmla="*/ 610 h 913"/>
                <a:gd name="T14" fmla="*/ 316 w 325"/>
                <a:gd name="T15" fmla="*/ 781 h 913"/>
                <a:gd name="T16" fmla="*/ 277 w 325"/>
                <a:gd name="T17" fmla="*/ 913 h 913"/>
                <a:gd name="T18" fmla="*/ 230 w 325"/>
                <a:gd name="T19" fmla="*/ 836 h 913"/>
                <a:gd name="T20" fmla="*/ 191 w 325"/>
                <a:gd name="T21" fmla="*/ 672 h 913"/>
                <a:gd name="T22" fmla="*/ 199 w 325"/>
                <a:gd name="T23" fmla="*/ 742 h 913"/>
                <a:gd name="T24" fmla="*/ 168 w 325"/>
                <a:gd name="T25" fmla="*/ 633 h 913"/>
                <a:gd name="T26" fmla="*/ 113 w 325"/>
                <a:gd name="T27" fmla="*/ 524 h 913"/>
                <a:gd name="T28" fmla="*/ 27 w 325"/>
                <a:gd name="T29" fmla="*/ 274 h 913"/>
                <a:gd name="T30" fmla="*/ 20 w 325"/>
                <a:gd name="T31" fmla="*/ 243 h 913"/>
                <a:gd name="T32" fmla="*/ 4 w 325"/>
                <a:gd name="T33" fmla="*/ 181 h 913"/>
                <a:gd name="T34" fmla="*/ 66 w 325"/>
                <a:gd name="T35" fmla="*/ 41 h 913"/>
                <a:gd name="T36" fmla="*/ 74 w 325"/>
                <a:gd name="T37" fmla="*/ 17 h 913"/>
                <a:gd name="T38" fmla="*/ 82 w 325"/>
                <a:gd name="T39" fmla="*/ 41 h 913"/>
                <a:gd name="T40" fmla="*/ 90 w 325"/>
                <a:gd name="T41" fmla="*/ 17 h 913"/>
                <a:gd name="T42" fmla="*/ 66 w 325"/>
                <a:gd name="T43" fmla="*/ 2 h 913"/>
                <a:gd name="T44" fmla="*/ 90 w 325"/>
                <a:gd name="T45" fmla="*/ 72 h 913"/>
                <a:gd name="T46" fmla="*/ 122 w 325"/>
                <a:gd name="T47" fmla="*/ 238 h 913"/>
                <a:gd name="T48" fmla="*/ 74 w 325"/>
                <a:gd name="T49" fmla="*/ 46 h 913"/>
                <a:gd name="T50" fmla="*/ 74 w 325"/>
                <a:gd name="T51" fmla="*/ 94 h 913"/>
                <a:gd name="T52" fmla="*/ 122 w 325"/>
                <a:gd name="T53" fmla="*/ 94 h 913"/>
                <a:gd name="T54" fmla="*/ 74 w 325"/>
                <a:gd name="T55" fmla="*/ 94 h 913"/>
                <a:gd name="T56" fmla="*/ 74 w 325"/>
                <a:gd name="T57" fmla="*/ 46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913">
                  <a:moveTo>
                    <a:pt x="59" y="2"/>
                  </a:moveTo>
                  <a:cubicBezTo>
                    <a:pt x="84" y="40"/>
                    <a:pt x="95" y="80"/>
                    <a:pt x="121" y="119"/>
                  </a:cubicBezTo>
                  <a:cubicBezTo>
                    <a:pt x="158" y="175"/>
                    <a:pt x="114" y="109"/>
                    <a:pt x="152" y="165"/>
                  </a:cubicBezTo>
                  <a:cubicBezTo>
                    <a:pt x="157" y="173"/>
                    <a:pt x="168" y="189"/>
                    <a:pt x="168" y="189"/>
                  </a:cubicBezTo>
                  <a:cubicBezTo>
                    <a:pt x="176" y="216"/>
                    <a:pt x="183" y="235"/>
                    <a:pt x="199" y="259"/>
                  </a:cubicBezTo>
                  <a:cubicBezTo>
                    <a:pt x="208" y="302"/>
                    <a:pt x="219" y="342"/>
                    <a:pt x="230" y="384"/>
                  </a:cubicBezTo>
                  <a:cubicBezTo>
                    <a:pt x="238" y="462"/>
                    <a:pt x="240" y="543"/>
                    <a:pt x="285" y="610"/>
                  </a:cubicBezTo>
                  <a:cubicBezTo>
                    <a:pt x="302" y="666"/>
                    <a:pt x="306" y="723"/>
                    <a:pt x="316" y="781"/>
                  </a:cubicBezTo>
                  <a:cubicBezTo>
                    <a:pt x="311" y="842"/>
                    <a:pt x="325" y="882"/>
                    <a:pt x="277" y="913"/>
                  </a:cubicBezTo>
                  <a:cubicBezTo>
                    <a:pt x="222" y="901"/>
                    <a:pt x="244" y="889"/>
                    <a:pt x="230" y="836"/>
                  </a:cubicBezTo>
                  <a:cubicBezTo>
                    <a:pt x="216" y="783"/>
                    <a:pt x="209" y="723"/>
                    <a:pt x="191" y="672"/>
                  </a:cubicBezTo>
                  <a:cubicBezTo>
                    <a:pt x="164" y="710"/>
                    <a:pt x="185" y="702"/>
                    <a:pt x="199" y="742"/>
                  </a:cubicBezTo>
                  <a:cubicBezTo>
                    <a:pt x="191" y="678"/>
                    <a:pt x="185" y="683"/>
                    <a:pt x="168" y="633"/>
                  </a:cubicBezTo>
                  <a:cubicBezTo>
                    <a:pt x="154" y="590"/>
                    <a:pt x="151" y="549"/>
                    <a:pt x="113" y="524"/>
                  </a:cubicBezTo>
                  <a:cubicBezTo>
                    <a:pt x="98" y="451"/>
                    <a:pt x="69" y="336"/>
                    <a:pt x="27" y="274"/>
                  </a:cubicBezTo>
                  <a:cubicBezTo>
                    <a:pt x="25" y="264"/>
                    <a:pt x="23" y="253"/>
                    <a:pt x="20" y="243"/>
                  </a:cubicBezTo>
                  <a:cubicBezTo>
                    <a:pt x="15" y="222"/>
                    <a:pt x="4" y="181"/>
                    <a:pt x="4" y="181"/>
                  </a:cubicBezTo>
                  <a:cubicBezTo>
                    <a:pt x="10" y="120"/>
                    <a:pt x="0" y="61"/>
                    <a:pt x="66" y="41"/>
                  </a:cubicBezTo>
                  <a:cubicBezTo>
                    <a:pt x="69" y="33"/>
                    <a:pt x="66" y="17"/>
                    <a:pt x="74" y="17"/>
                  </a:cubicBezTo>
                  <a:cubicBezTo>
                    <a:pt x="82" y="17"/>
                    <a:pt x="74" y="41"/>
                    <a:pt x="82" y="41"/>
                  </a:cubicBezTo>
                  <a:cubicBezTo>
                    <a:pt x="90" y="41"/>
                    <a:pt x="87" y="25"/>
                    <a:pt x="90" y="17"/>
                  </a:cubicBezTo>
                  <a:cubicBezTo>
                    <a:pt x="82" y="12"/>
                    <a:pt x="75" y="0"/>
                    <a:pt x="66" y="2"/>
                  </a:cubicBezTo>
                  <a:cubicBezTo>
                    <a:pt x="15" y="12"/>
                    <a:pt x="90" y="63"/>
                    <a:pt x="90" y="72"/>
                  </a:cubicBezTo>
                  <a:lnTo>
                    <a:pt x="122" y="238"/>
                  </a:lnTo>
                  <a:lnTo>
                    <a:pt x="74" y="46"/>
                  </a:lnTo>
                  <a:lnTo>
                    <a:pt x="74" y="94"/>
                  </a:lnTo>
                  <a:lnTo>
                    <a:pt x="122" y="94"/>
                  </a:lnTo>
                  <a:lnTo>
                    <a:pt x="74" y="94"/>
                  </a:lnTo>
                  <a:lnTo>
                    <a:pt x="74" y="46"/>
                  </a:lnTo>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6" name="Freeform 6"/>
            <p:cNvSpPr>
              <a:spLocks/>
            </p:cNvSpPr>
            <p:nvPr/>
          </p:nvSpPr>
          <p:spPr bwMode="auto">
            <a:xfrm>
              <a:off x="1927" y="2592"/>
              <a:ext cx="248" cy="400"/>
            </a:xfrm>
            <a:custGeom>
              <a:avLst/>
              <a:gdLst>
                <a:gd name="T0" fmla="*/ 14 w 325"/>
                <a:gd name="T1" fmla="*/ 0 h 623"/>
                <a:gd name="T2" fmla="*/ 53 w 325"/>
                <a:gd name="T3" fmla="*/ 226 h 623"/>
                <a:gd name="T4" fmla="*/ 22 w 325"/>
                <a:gd name="T5" fmla="*/ 233 h 623"/>
                <a:gd name="T6" fmla="*/ 7 w 325"/>
                <a:gd name="T7" fmla="*/ 280 h 623"/>
                <a:gd name="T8" fmla="*/ 14 w 325"/>
                <a:gd name="T9" fmla="*/ 335 h 623"/>
                <a:gd name="T10" fmla="*/ 14 w 325"/>
                <a:gd name="T11" fmla="*/ 374 h 623"/>
                <a:gd name="T12" fmla="*/ 61 w 325"/>
                <a:gd name="T13" fmla="*/ 452 h 623"/>
                <a:gd name="T14" fmla="*/ 85 w 325"/>
                <a:gd name="T15" fmla="*/ 514 h 623"/>
                <a:gd name="T16" fmla="*/ 163 w 325"/>
                <a:gd name="T17" fmla="*/ 623 h 623"/>
                <a:gd name="T18" fmla="*/ 202 w 325"/>
                <a:gd name="T19" fmla="*/ 615 h 623"/>
                <a:gd name="T20" fmla="*/ 217 w 325"/>
                <a:gd name="T21" fmla="*/ 592 h 623"/>
                <a:gd name="T22" fmla="*/ 240 w 325"/>
                <a:gd name="T23" fmla="*/ 584 h 623"/>
                <a:gd name="T24" fmla="*/ 303 w 325"/>
                <a:gd name="T25" fmla="*/ 537 h 623"/>
                <a:gd name="T26" fmla="*/ 311 w 325"/>
                <a:gd name="T27" fmla="*/ 491 h 623"/>
                <a:gd name="T28" fmla="*/ 279 w 325"/>
                <a:gd name="T29" fmla="*/ 444 h 623"/>
                <a:gd name="T30" fmla="*/ 233 w 325"/>
                <a:gd name="T31" fmla="*/ 319 h 623"/>
                <a:gd name="T32" fmla="*/ 186 w 325"/>
                <a:gd name="T33" fmla="*/ 272 h 623"/>
                <a:gd name="T34" fmla="*/ 124 w 325"/>
                <a:gd name="T35" fmla="*/ 179 h 623"/>
                <a:gd name="T36" fmla="*/ 46 w 325"/>
                <a:gd name="T37" fmla="*/ 54 h 623"/>
                <a:gd name="T38" fmla="*/ 38 w 325"/>
                <a:gd name="T39" fmla="*/ 31 h 623"/>
                <a:gd name="T40" fmla="*/ 14 w 325"/>
                <a:gd name="T41"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623">
                  <a:moveTo>
                    <a:pt x="14" y="0"/>
                  </a:moveTo>
                  <a:cubicBezTo>
                    <a:pt x="19" y="75"/>
                    <a:pt x="12" y="160"/>
                    <a:pt x="53" y="226"/>
                  </a:cubicBezTo>
                  <a:cubicBezTo>
                    <a:pt x="43" y="228"/>
                    <a:pt x="29" y="225"/>
                    <a:pt x="22" y="233"/>
                  </a:cubicBezTo>
                  <a:cubicBezTo>
                    <a:pt x="11" y="246"/>
                    <a:pt x="7" y="280"/>
                    <a:pt x="7" y="280"/>
                  </a:cubicBezTo>
                  <a:cubicBezTo>
                    <a:pt x="9" y="298"/>
                    <a:pt x="7" y="318"/>
                    <a:pt x="14" y="335"/>
                  </a:cubicBezTo>
                  <a:cubicBezTo>
                    <a:pt x="30" y="375"/>
                    <a:pt x="60" y="343"/>
                    <a:pt x="14" y="374"/>
                  </a:cubicBezTo>
                  <a:cubicBezTo>
                    <a:pt x="0" y="420"/>
                    <a:pt x="16" y="440"/>
                    <a:pt x="61" y="452"/>
                  </a:cubicBezTo>
                  <a:cubicBezTo>
                    <a:pt x="49" y="486"/>
                    <a:pt x="55" y="494"/>
                    <a:pt x="85" y="514"/>
                  </a:cubicBezTo>
                  <a:cubicBezTo>
                    <a:pt x="110" y="552"/>
                    <a:pt x="125" y="598"/>
                    <a:pt x="163" y="623"/>
                  </a:cubicBezTo>
                  <a:cubicBezTo>
                    <a:pt x="176" y="620"/>
                    <a:pt x="190" y="622"/>
                    <a:pt x="202" y="615"/>
                  </a:cubicBezTo>
                  <a:cubicBezTo>
                    <a:pt x="210" y="610"/>
                    <a:pt x="210" y="598"/>
                    <a:pt x="217" y="592"/>
                  </a:cubicBezTo>
                  <a:cubicBezTo>
                    <a:pt x="223" y="587"/>
                    <a:pt x="232" y="587"/>
                    <a:pt x="240" y="584"/>
                  </a:cubicBezTo>
                  <a:cubicBezTo>
                    <a:pt x="259" y="557"/>
                    <a:pt x="272" y="547"/>
                    <a:pt x="303" y="537"/>
                  </a:cubicBezTo>
                  <a:cubicBezTo>
                    <a:pt x="317" y="515"/>
                    <a:pt x="325" y="516"/>
                    <a:pt x="311" y="491"/>
                  </a:cubicBezTo>
                  <a:cubicBezTo>
                    <a:pt x="302" y="474"/>
                    <a:pt x="279" y="444"/>
                    <a:pt x="279" y="444"/>
                  </a:cubicBezTo>
                  <a:cubicBezTo>
                    <a:pt x="267" y="405"/>
                    <a:pt x="261" y="350"/>
                    <a:pt x="233" y="319"/>
                  </a:cubicBezTo>
                  <a:cubicBezTo>
                    <a:pt x="218" y="302"/>
                    <a:pt x="198" y="290"/>
                    <a:pt x="186" y="272"/>
                  </a:cubicBezTo>
                  <a:cubicBezTo>
                    <a:pt x="165" y="241"/>
                    <a:pt x="150" y="205"/>
                    <a:pt x="124" y="179"/>
                  </a:cubicBezTo>
                  <a:cubicBezTo>
                    <a:pt x="103" y="116"/>
                    <a:pt x="115" y="78"/>
                    <a:pt x="46" y="54"/>
                  </a:cubicBezTo>
                  <a:cubicBezTo>
                    <a:pt x="43" y="46"/>
                    <a:pt x="44" y="37"/>
                    <a:pt x="38" y="31"/>
                  </a:cubicBezTo>
                  <a:cubicBezTo>
                    <a:pt x="7" y="1"/>
                    <a:pt x="14" y="49"/>
                    <a:pt x="14" y="0"/>
                  </a:cubicBez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7" name="Rectangle 7"/>
            <p:cNvSpPr>
              <a:spLocks noChangeArrowheads="1"/>
            </p:cNvSpPr>
            <p:nvPr/>
          </p:nvSpPr>
          <p:spPr bwMode="auto">
            <a:xfrm>
              <a:off x="2033" y="2849"/>
              <a:ext cx="106" cy="119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8" name="Rectangle 8"/>
            <p:cNvSpPr>
              <a:spLocks noChangeArrowheads="1"/>
            </p:cNvSpPr>
            <p:nvPr/>
          </p:nvSpPr>
          <p:spPr bwMode="auto">
            <a:xfrm>
              <a:off x="1857" y="2621"/>
              <a:ext cx="106" cy="119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129" name="Rectangle 9"/>
            <p:cNvSpPr>
              <a:spLocks noChangeArrowheads="1"/>
            </p:cNvSpPr>
            <p:nvPr/>
          </p:nvSpPr>
          <p:spPr bwMode="auto">
            <a:xfrm>
              <a:off x="1774" y="3310"/>
              <a:ext cx="7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130" name="Line 10"/>
            <p:cNvSpPr>
              <a:spLocks noChangeShapeType="1"/>
            </p:cNvSpPr>
            <p:nvPr/>
          </p:nvSpPr>
          <p:spPr bwMode="auto">
            <a:xfrm>
              <a:off x="2196" y="3482"/>
              <a:ext cx="1" cy="13"/>
            </a:xfrm>
            <a:prstGeom prst="line">
              <a:avLst/>
            </a:prstGeom>
            <a:noFill/>
            <a:ln w="42863">
              <a:solidFill>
                <a:srgbClr val="05985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1" name="Line 11"/>
            <p:cNvSpPr>
              <a:spLocks noChangeShapeType="1"/>
            </p:cNvSpPr>
            <p:nvPr/>
          </p:nvSpPr>
          <p:spPr bwMode="auto">
            <a:xfrm>
              <a:off x="2079" y="2779"/>
              <a:ext cx="117" cy="16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2" name="Line 12"/>
            <p:cNvSpPr>
              <a:spLocks noChangeShapeType="1"/>
            </p:cNvSpPr>
            <p:nvPr/>
          </p:nvSpPr>
          <p:spPr bwMode="auto">
            <a:xfrm>
              <a:off x="1846" y="2621"/>
              <a:ext cx="117" cy="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0638">
                  <a:solidFill>
                    <a:srgbClr val="000000"/>
                  </a:solidFill>
                  <a:round/>
                  <a:headEnd/>
                  <a:tailEnd/>
                </a14:hiddenLine>
              </a:ext>
            </a:extLst>
          </p:spPr>
          <p:txBody>
            <a:bodyPr/>
            <a:lstStyle/>
            <a:p>
              <a:endParaRPr lang="en-US"/>
            </a:p>
          </p:txBody>
        </p:sp>
        <p:sp>
          <p:nvSpPr>
            <p:cNvPr id="261133" name="Line 13"/>
            <p:cNvSpPr>
              <a:spLocks noChangeShapeType="1"/>
            </p:cNvSpPr>
            <p:nvPr/>
          </p:nvSpPr>
          <p:spPr bwMode="auto">
            <a:xfrm>
              <a:off x="1963" y="2621"/>
              <a:ext cx="116" cy="1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4" name="Freeform 14"/>
            <p:cNvSpPr>
              <a:spLocks/>
            </p:cNvSpPr>
            <p:nvPr/>
          </p:nvSpPr>
          <p:spPr bwMode="auto">
            <a:xfrm>
              <a:off x="1846" y="2621"/>
              <a:ext cx="233" cy="1603"/>
            </a:xfrm>
            <a:custGeom>
              <a:avLst/>
              <a:gdLst>
                <a:gd name="T0" fmla="*/ 214 w 214"/>
                <a:gd name="T1" fmla="*/ 1612 h 1612"/>
                <a:gd name="T2" fmla="*/ 0 w 214"/>
                <a:gd name="T3" fmla="*/ 1119 h 1612"/>
                <a:gd name="T4" fmla="*/ 0 w 214"/>
                <a:gd name="T5" fmla="*/ 0 h 1612"/>
                <a:gd name="T6" fmla="*/ 107 w 214"/>
                <a:gd name="T7" fmla="*/ 0 h 1612"/>
              </a:gdLst>
              <a:ahLst/>
              <a:cxnLst>
                <a:cxn ang="0">
                  <a:pos x="T0" y="T1"/>
                </a:cxn>
                <a:cxn ang="0">
                  <a:pos x="T2" y="T3"/>
                </a:cxn>
                <a:cxn ang="0">
                  <a:pos x="T4" y="T5"/>
                </a:cxn>
                <a:cxn ang="0">
                  <a:pos x="T6" y="T7"/>
                </a:cxn>
              </a:cxnLst>
              <a:rect l="0" t="0" r="r" b="b"/>
              <a:pathLst>
                <a:path w="214" h="1612">
                  <a:moveTo>
                    <a:pt x="214" y="1612"/>
                  </a:moveTo>
                  <a:lnTo>
                    <a:pt x="0" y="1119"/>
                  </a:lnTo>
                  <a:lnTo>
                    <a:pt x="0" y="0"/>
                  </a:lnTo>
                  <a:lnTo>
                    <a:pt x="10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35" name="Freeform 15"/>
            <p:cNvSpPr>
              <a:spLocks/>
            </p:cNvSpPr>
            <p:nvPr/>
          </p:nvSpPr>
          <p:spPr bwMode="auto">
            <a:xfrm>
              <a:off x="1905" y="2819"/>
              <a:ext cx="117" cy="1099"/>
            </a:xfrm>
            <a:custGeom>
              <a:avLst/>
              <a:gdLst>
                <a:gd name="T0" fmla="*/ 107 w 107"/>
                <a:gd name="T1" fmla="*/ 160 h 1105"/>
                <a:gd name="T2" fmla="*/ 0 w 107"/>
                <a:gd name="T3" fmla="*/ 0 h 1105"/>
                <a:gd name="T4" fmla="*/ 0 w 107"/>
                <a:gd name="T5" fmla="*/ 866 h 1105"/>
                <a:gd name="T6" fmla="*/ 107 w 107"/>
                <a:gd name="T7" fmla="*/ 1105 h 1105"/>
                <a:gd name="T8" fmla="*/ 107 w 107"/>
                <a:gd name="T9" fmla="*/ 160 h 1105"/>
              </a:gdLst>
              <a:ahLst/>
              <a:cxnLst>
                <a:cxn ang="0">
                  <a:pos x="T0" y="T1"/>
                </a:cxn>
                <a:cxn ang="0">
                  <a:pos x="T2" y="T3"/>
                </a:cxn>
                <a:cxn ang="0">
                  <a:pos x="T4" y="T5"/>
                </a:cxn>
                <a:cxn ang="0">
                  <a:pos x="T6" y="T7"/>
                </a:cxn>
                <a:cxn ang="0">
                  <a:pos x="T8" y="T9"/>
                </a:cxn>
              </a:cxnLst>
              <a:rect l="0" t="0" r="r" b="b"/>
              <a:pathLst>
                <a:path w="107" h="1105">
                  <a:moveTo>
                    <a:pt x="107" y="160"/>
                  </a:moveTo>
                  <a:lnTo>
                    <a:pt x="0" y="0"/>
                  </a:lnTo>
                  <a:lnTo>
                    <a:pt x="0" y="866"/>
                  </a:lnTo>
                  <a:lnTo>
                    <a:pt x="107" y="1105"/>
                  </a:lnTo>
                  <a:lnTo>
                    <a:pt x="107" y="16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36" name="Rectangle 16"/>
            <p:cNvSpPr>
              <a:spLocks noChangeArrowheads="1"/>
            </p:cNvSpPr>
            <p:nvPr/>
          </p:nvSpPr>
          <p:spPr bwMode="auto">
            <a:xfrm>
              <a:off x="2079" y="2939"/>
              <a:ext cx="117" cy="1285"/>
            </a:xfrm>
            <a:prstGeom prst="rect">
              <a:avLst/>
            </a:prstGeom>
            <a:solidFill>
              <a:schemeClr val="hlink"/>
            </a:solidFill>
            <a:ln w="20638">
              <a:solidFill>
                <a:schemeClr val="tx1"/>
              </a:solidFill>
              <a:miter lim="800000"/>
              <a:headEnd/>
              <a:tailEnd/>
            </a:ln>
          </p:spPr>
          <p:txBody>
            <a:bodyPr/>
            <a:lstStyle/>
            <a:p>
              <a:endParaRPr lang="en-US"/>
            </a:p>
          </p:txBody>
        </p:sp>
        <p:sp>
          <p:nvSpPr>
            <p:cNvPr id="261137" name="Line 17"/>
            <p:cNvSpPr>
              <a:spLocks noChangeShapeType="1"/>
            </p:cNvSpPr>
            <p:nvPr/>
          </p:nvSpPr>
          <p:spPr bwMode="auto">
            <a:xfrm>
              <a:off x="1949" y="2886"/>
              <a:ext cx="14" cy="79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38" name="Freeform 18"/>
            <p:cNvSpPr>
              <a:spLocks/>
            </p:cNvSpPr>
            <p:nvPr/>
          </p:nvSpPr>
          <p:spPr bwMode="auto">
            <a:xfrm>
              <a:off x="1905" y="3681"/>
              <a:ext cx="117" cy="105"/>
            </a:xfrm>
            <a:custGeom>
              <a:avLst/>
              <a:gdLst>
                <a:gd name="T0" fmla="*/ 0 w 107"/>
                <a:gd name="T1" fmla="*/ 0 h 106"/>
                <a:gd name="T2" fmla="*/ 40 w 107"/>
                <a:gd name="T3" fmla="*/ 0 h 106"/>
                <a:gd name="T4" fmla="*/ 107 w 107"/>
                <a:gd name="T5" fmla="*/ 106 h 106"/>
              </a:gdLst>
              <a:ahLst/>
              <a:cxnLst>
                <a:cxn ang="0">
                  <a:pos x="T0" y="T1"/>
                </a:cxn>
                <a:cxn ang="0">
                  <a:pos x="T2" y="T3"/>
                </a:cxn>
                <a:cxn ang="0">
                  <a:pos x="T4" y="T5"/>
                </a:cxn>
              </a:cxnLst>
              <a:rect l="0" t="0" r="r" b="b"/>
              <a:pathLst>
                <a:path w="107" h="106">
                  <a:moveTo>
                    <a:pt x="0" y="0"/>
                  </a:moveTo>
                  <a:lnTo>
                    <a:pt x="40" y="0"/>
                  </a:lnTo>
                  <a:lnTo>
                    <a:pt x="107" y="106"/>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39" name="Line 19"/>
            <p:cNvSpPr>
              <a:spLocks noChangeShapeType="1"/>
            </p:cNvSpPr>
            <p:nvPr/>
          </p:nvSpPr>
          <p:spPr bwMode="auto">
            <a:xfrm>
              <a:off x="1857" y="2621"/>
              <a:ext cx="222" cy="31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140" name="Line 20"/>
          <p:cNvSpPr>
            <a:spLocks noChangeShapeType="1"/>
          </p:cNvSpPr>
          <p:nvPr/>
        </p:nvSpPr>
        <p:spPr bwMode="auto">
          <a:xfrm flipH="1">
            <a:off x="3051175" y="2327275"/>
            <a:ext cx="11430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1" name="Freeform 21"/>
          <p:cNvSpPr>
            <a:spLocks/>
          </p:cNvSpPr>
          <p:nvPr/>
        </p:nvSpPr>
        <p:spPr bwMode="auto">
          <a:xfrm>
            <a:off x="3027363" y="2306637"/>
            <a:ext cx="50800" cy="44451"/>
          </a:xfrm>
          <a:custGeom>
            <a:avLst/>
            <a:gdLst>
              <a:gd name="T0" fmla="*/ 35 w 35"/>
              <a:gd name="T1" fmla="*/ 16 h 33"/>
              <a:gd name="T2" fmla="*/ 33 w 35"/>
              <a:gd name="T3" fmla="*/ 15 h 33"/>
              <a:gd name="T4" fmla="*/ 33 w 35"/>
              <a:gd name="T5" fmla="*/ 12 h 33"/>
              <a:gd name="T6" fmla="*/ 33 w 35"/>
              <a:gd name="T7" fmla="*/ 11 h 33"/>
              <a:gd name="T8" fmla="*/ 32 w 35"/>
              <a:gd name="T9" fmla="*/ 9 h 33"/>
              <a:gd name="T10" fmla="*/ 32 w 35"/>
              <a:gd name="T11" fmla="*/ 8 h 33"/>
              <a:gd name="T12" fmla="*/ 30 w 35"/>
              <a:gd name="T13" fmla="*/ 6 h 33"/>
              <a:gd name="T14" fmla="*/ 29 w 35"/>
              <a:gd name="T15" fmla="*/ 5 h 33"/>
              <a:gd name="T16" fmla="*/ 27 w 35"/>
              <a:gd name="T17" fmla="*/ 4 h 33"/>
              <a:gd name="T18" fmla="*/ 26 w 35"/>
              <a:gd name="T19" fmla="*/ 3 h 33"/>
              <a:gd name="T20" fmla="*/ 25 w 35"/>
              <a:gd name="T21" fmla="*/ 2 h 33"/>
              <a:gd name="T22" fmla="*/ 23 w 35"/>
              <a:gd name="T23" fmla="*/ 2 h 33"/>
              <a:gd name="T24" fmla="*/ 21 w 35"/>
              <a:gd name="T25" fmla="*/ 2 h 33"/>
              <a:gd name="T26" fmla="*/ 20 w 35"/>
              <a:gd name="T27" fmla="*/ 0 h 33"/>
              <a:gd name="T28" fmla="*/ 17 w 35"/>
              <a:gd name="T29" fmla="*/ 0 h 33"/>
              <a:gd name="T30" fmla="*/ 15 w 35"/>
              <a:gd name="T31" fmla="*/ 0 h 33"/>
              <a:gd name="T32" fmla="*/ 14 w 35"/>
              <a:gd name="T33" fmla="*/ 2 h 33"/>
              <a:gd name="T34" fmla="*/ 13 w 35"/>
              <a:gd name="T35" fmla="*/ 2 h 33"/>
              <a:gd name="T36" fmla="*/ 10 w 35"/>
              <a:gd name="T37" fmla="*/ 2 h 33"/>
              <a:gd name="T38" fmla="*/ 8 w 35"/>
              <a:gd name="T39" fmla="*/ 3 h 33"/>
              <a:gd name="T40" fmla="*/ 7 w 35"/>
              <a:gd name="T41" fmla="*/ 4 h 33"/>
              <a:gd name="T42" fmla="*/ 5 w 35"/>
              <a:gd name="T43" fmla="*/ 5 h 33"/>
              <a:gd name="T44" fmla="*/ 5 w 35"/>
              <a:gd name="T45" fmla="*/ 6 h 33"/>
              <a:gd name="T46" fmla="*/ 3 w 35"/>
              <a:gd name="T47" fmla="*/ 8 h 33"/>
              <a:gd name="T48" fmla="*/ 3 w 35"/>
              <a:gd name="T49" fmla="*/ 9 h 33"/>
              <a:gd name="T50" fmla="*/ 2 w 35"/>
              <a:gd name="T51" fmla="*/ 11 h 33"/>
              <a:gd name="T52" fmla="*/ 2 w 35"/>
              <a:gd name="T53" fmla="*/ 12 h 33"/>
              <a:gd name="T54" fmla="*/ 0 w 35"/>
              <a:gd name="T55" fmla="*/ 15 h 33"/>
              <a:gd name="T56" fmla="*/ 0 w 35"/>
              <a:gd name="T57" fmla="*/ 16 h 33"/>
              <a:gd name="T58" fmla="*/ 0 w 35"/>
              <a:gd name="T59" fmla="*/ 19 h 33"/>
              <a:gd name="T60" fmla="*/ 2 w 35"/>
              <a:gd name="T61" fmla="*/ 21 h 33"/>
              <a:gd name="T62" fmla="*/ 2 w 35"/>
              <a:gd name="T63" fmla="*/ 22 h 33"/>
              <a:gd name="T64" fmla="*/ 3 w 35"/>
              <a:gd name="T65" fmla="*/ 24 h 33"/>
              <a:gd name="T66" fmla="*/ 3 w 35"/>
              <a:gd name="T67" fmla="*/ 26 h 33"/>
              <a:gd name="T68" fmla="*/ 5 w 35"/>
              <a:gd name="T69" fmla="*/ 27 h 33"/>
              <a:gd name="T70" fmla="*/ 5 w 35"/>
              <a:gd name="T71" fmla="*/ 29 h 33"/>
              <a:gd name="T72" fmla="*/ 7 w 35"/>
              <a:gd name="T73" fmla="*/ 30 h 33"/>
              <a:gd name="T74" fmla="*/ 8 w 35"/>
              <a:gd name="T75" fmla="*/ 31 h 33"/>
              <a:gd name="T76" fmla="*/ 10 w 35"/>
              <a:gd name="T77" fmla="*/ 31 h 33"/>
              <a:gd name="T78" fmla="*/ 13 w 35"/>
              <a:gd name="T79" fmla="*/ 33 h 33"/>
              <a:gd name="T80" fmla="*/ 14 w 35"/>
              <a:gd name="T81" fmla="*/ 33 h 33"/>
              <a:gd name="T82" fmla="*/ 15 w 35"/>
              <a:gd name="T83" fmla="*/ 33 h 33"/>
              <a:gd name="T84" fmla="*/ 17 w 35"/>
              <a:gd name="T85" fmla="*/ 33 h 33"/>
              <a:gd name="T86" fmla="*/ 20 w 35"/>
              <a:gd name="T87" fmla="*/ 33 h 33"/>
              <a:gd name="T88" fmla="*/ 21 w 35"/>
              <a:gd name="T89" fmla="*/ 33 h 33"/>
              <a:gd name="T90" fmla="*/ 23 w 35"/>
              <a:gd name="T91" fmla="*/ 33 h 33"/>
              <a:gd name="T92" fmla="*/ 25 w 35"/>
              <a:gd name="T93" fmla="*/ 31 h 33"/>
              <a:gd name="T94" fmla="*/ 26 w 35"/>
              <a:gd name="T95" fmla="*/ 31 h 33"/>
              <a:gd name="T96" fmla="*/ 27 w 35"/>
              <a:gd name="T97" fmla="*/ 30 h 33"/>
              <a:gd name="T98" fmla="*/ 29 w 35"/>
              <a:gd name="T99" fmla="*/ 29 h 33"/>
              <a:gd name="T100" fmla="*/ 30 w 35"/>
              <a:gd name="T101" fmla="*/ 27 h 33"/>
              <a:gd name="T102" fmla="*/ 32 w 35"/>
              <a:gd name="T103" fmla="*/ 26 h 33"/>
              <a:gd name="T104" fmla="*/ 32 w 35"/>
              <a:gd name="T105" fmla="*/ 24 h 33"/>
              <a:gd name="T106" fmla="*/ 33 w 35"/>
              <a:gd name="T107" fmla="*/ 22 h 33"/>
              <a:gd name="T108" fmla="*/ 33 w 35"/>
              <a:gd name="T109" fmla="*/ 21 h 33"/>
              <a:gd name="T110" fmla="*/ 33 w 35"/>
              <a:gd name="T111" fmla="*/ 19 h 33"/>
              <a:gd name="T112" fmla="*/ 35 w 35"/>
              <a:gd name="T11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33">
                <a:moveTo>
                  <a:pt x="35" y="16"/>
                </a:moveTo>
                <a:lnTo>
                  <a:pt x="33" y="15"/>
                </a:lnTo>
                <a:lnTo>
                  <a:pt x="33" y="12"/>
                </a:lnTo>
                <a:lnTo>
                  <a:pt x="33" y="11"/>
                </a:lnTo>
                <a:lnTo>
                  <a:pt x="32" y="9"/>
                </a:lnTo>
                <a:lnTo>
                  <a:pt x="32" y="8"/>
                </a:lnTo>
                <a:lnTo>
                  <a:pt x="30" y="6"/>
                </a:lnTo>
                <a:lnTo>
                  <a:pt x="29" y="5"/>
                </a:lnTo>
                <a:lnTo>
                  <a:pt x="27" y="4"/>
                </a:lnTo>
                <a:lnTo>
                  <a:pt x="26" y="3"/>
                </a:lnTo>
                <a:lnTo>
                  <a:pt x="25" y="2"/>
                </a:lnTo>
                <a:lnTo>
                  <a:pt x="23" y="2"/>
                </a:lnTo>
                <a:lnTo>
                  <a:pt x="21" y="2"/>
                </a:lnTo>
                <a:lnTo>
                  <a:pt x="20" y="0"/>
                </a:lnTo>
                <a:lnTo>
                  <a:pt x="17" y="0"/>
                </a:lnTo>
                <a:lnTo>
                  <a:pt x="15" y="0"/>
                </a:lnTo>
                <a:lnTo>
                  <a:pt x="14" y="2"/>
                </a:lnTo>
                <a:lnTo>
                  <a:pt x="13" y="2"/>
                </a:lnTo>
                <a:lnTo>
                  <a:pt x="10" y="2"/>
                </a:lnTo>
                <a:lnTo>
                  <a:pt x="8" y="3"/>
                </a:lnTo>
                <a:lnTo>
                  <a:pt x="7" y="4"/>
                </a:lnTo>
                <a:lnTo>
                  <a:pt x="5" y="5"/>
                </a:lnTo>
                <a:lnTo>
                  <a:pt x="5" y="6"/>
                </a:lnTo>
                <a:lnTo>
                  <a:pt x="3" y="8"/>
                </a:lnTo>
                <a:lnTo>
                  <a:pt x="3" y="9"/>
                </a:lnTo>
                <a:lnTo>
                  <a:pt x="2" y="11"/>
                </a:lnTo>
                <a:lnTo>
                  <a:pt x="2" y="12"/>
                </a:lnTo>
                <a:lnTo>
                  <a:pt x="0" y="15"/>
                </a:lnTo>
                <a:lnTo>
                  <a:pt x="0" y="16"/>
                </a:lnTo>
                <a:lnTo>
                  <a:pt x="0" y="19"/>
                </a:lnTo>
                <a:lnTo>
                  <a:pt x="2" y="21"/>
                </a:lnTo>
                <a:lnTo>
                  <a:pt x="2" y="22"/>
                </a:lnTo>
                <a:lnTo>
                  <a:pt x="3" y="24"/>
                </a:lnTo>
                <a:lnTo>
                  <a:pt x="3" y="26"/>
                </a:lnTo>
                <a:lnTo>
                  <a:pt x="5" y="27"/>
                </a:lnTo>
                <a:lnTo>
                  <a:pt x="5" y="29"/>
                </a:lnTo>
                <a:lnTo>
                  <a:pt x="7" y="30"/>
                </a:lnTo>
                <a:lnTo>
                  <a:pt x="8" y="31"/>
                </a:lnTo>
                <a:lnTo>
                  <a:pt x="10" y="31"/>
                </a:lnTo>
                <a:lnTo>
                  <a:pt x="13" y="33"/>
                </a:lnTo>
                <a:lnTo>
                  <a:pt x="14" y="33"/>
                </a:lnTo>
                <a:lnTo>
                  <a:pt x="15" y="33"/>
                </a:lnTo>
                <a:lnTo>
                  <a:pt x="17" y="33"/>
                </a:lnTo>
                <a:lnTo>
                  <a:pt x="20" y="33"/>
                </a:lnTo>
                <a:lnTo>
                  <a:pt x="21" y="33"/>
                </a:lnTo>
                <a:lnTo>
                  <a:pt x="23" y="33"/>
                </a:lnTo>
                <a:lnTo>
                  <a:pt x="25" y="31"/>
                </a:lnTo>
                <a:lnTo>
                  <a:pt x="26" y="31"/>
                </a:lnTo>
                <a:lnTo>
                  <a:pt x="27" y="30"/>
                </a:lnTo>
                <a:lnTo>
                  <a:pt x="29" y="29"/>
                </a:lnTo>
                <a:lnTo>
                  <a:pt x="30" y="27"/>
                </a:lnTo>
                <a:lnTo>
                  <a:pt x="32" y="26"/>
                </a:lnTo>
                <a:lnTo>
                  <a:pt x="32" y="24"/>
                </a:lnTo>
                <a:lnTo>
                  <a:pt x="33" y="22"/>
                </a:lnTo>
                <a:lnTo>
                  <a:pt x="33" y="21"/>
                </a:lnTo>
                <a:lnTo>
                  <a:pt x="33" y="19"/>
                </a:lnTo>
                <a:lnTo>
                  <a:pt x="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2" name="Line 22"/>
          <p:cNvSpPr>
            <a:spLocks noChangeShapeType="1"/>
          </p:cNvSpPr>
          <p:nvPr/>
        </p:nvSpPr>
        <p:spPr bwMode="auto">
          <a:xfrm>
            <a:off x="3624267" y="2847978"/>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3" name="Line 23"/>
          <p:cNvSpPr>
            <a:spLocks noChangeShapeType="1"/>
          </p:cNvSpPr>
          <p:nvPr/>
        </p:nvSpPr>
        <p:spPr bwMode="auto">
          <a:xfrm>
            <a:off x="3800475" y="2847978"/>
            <a:ext cx="115888"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4" name="Line 24"/>
          <p:cNvSpPr>
            <a:spLocks noChangeShapeType="1"/>
          </p:cNvSpPr>
          <p:nvPr/>
        </p:nvSpPr>
        <p:spPr bwMode="auto">
          <a:xfrm>
            <a:off x="3976692" y="2847978"/>
            <a:ext cx="11112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5" name="Freeform 25"/>
          <p:cNvSpPr>
            <a:spLocks/>
          </p:cNvSpPr>
          <p:nvPr/>
        </p:nvSpPr>
        <p:spPr bwMode="auto">
          <a:xfrm>
            <a:off x="4071938" y="2813051"/>
            <a:ext cx="114300" cy="71439"/>
          </a:xfrm>
          <a:custGeom>
            <a:avLst/>
            <a:gdLst>
              <a:gd name="T0" fmla="*/ 0 w 78"/>
              <a:gd name="T1" fmla="*/ 52 h 52"/>
              <a:gd name="T2" fmla="*/ 78 w 78"/>
              <a:gd name="T3" fmla="*/ 26 h 52"/>
              <a:gd name="T4" fmla="*/ 0 w 78"/>
              <a:gd name="T5" fmla="*/ 0 h 52"/>
              <a:gd name="T6" fmla="*/ 0 w 78"/>
              <a:gd name="T7" fmla="*/ 52 h 52"/>
            </a:gdLst>
            <a:ahLst/>
            <a:cxnLst>
              <a:cxn ang="0">
                <a:pos x="T0" y="T1"/>
              </a:cxn>
              <a:cxn ang="0">
                <a:pos x="T2" y="T3"/>
              </a:cxn>
              <a:cxn ang="0">
                <a:pos x="T4" y="T5"/>
              </a:cxn>
              <a:cxn ang="0">
                <a:pos x="T6" y="T7"/>
              </a:cxn>
            </a:cxnLst>
            <a:rect l="0" t="0" r="r" b="b"/>
            <a:pathLst>
              <a:path w="78" h="52">
                <a:moveTo>
                  <a:pt x="0" y="52"/>
                </a:moveTo>
                <a:lnTo>
                  <a:pt x="78" y="26"/>
                </a:lnTo>
                <a:lnTo>
                  <a:pt x="0" y="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6" name="Line 26"/>
          <p:cNvSpPr>
            <a:spLocks noChangeShapeType="1"/>
          </p:cNvSpPr>
          <p:nvPr/>
        </p:nvSpPr>
        <p:spPr bwMode="auto">
          <a:xfrm>
            <a:off x="3741742" y="2433640"/>
            <a:ext cx="117475"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7" name="Line 27"/>
          <p:cNvSpPr>
            <a:spLocks noChangeShapeType="1"/>
          </p:cNvSpPr>
          <p:nvPr/>
        </p:nvSpPr>
        <p:spPr bwMode="auto">
          <a:xfrm>
            <a:off x="3922717" y="2433640"/>
            <a:ext cx="115887"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48" name="Freeform 28"/>
          <p:cNvSpPr>
            <a:spLocks/>
          </p:cNvSpPr>
          <p:nvPr/>
        </p:nvSpPr>
        <p:spPr bwMode="auto">
          <a:xfrm>
            <a:off x="4071938" y="2397126"/>
            <a:ext cx="114300" cy="71439"/>
          </a:xfrm>
          <a:custGeom>
            <a:avLst/>
            <a:gdLst>
              <a:gd name="T0" fmla="*/ 0 w 78"/>
              <a:gd name="T1" fmla="*/ 0 h 52"/>
              <a:gd name="T2" fmla="*/ 78 w 78"/>
              <a:gd name="T3" fmla="*/ 27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7"/>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49" name="Line 29"/>
          <p:cNvSpPr>
            <a:spLocks noChangeShapeType="1"/>
          </p:cNvSpPr>
          <p:nvPr/>
        </p:nvSpPr>
        <p:spPr bwMode="auto">
          <a:xfrm>
            <a:off x="2029619" y="2854327"/>
            <a:ext cx="210423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0" name="Line 30"/>
          <p:cNvSpPr>
            <a:spLocks noChangeShapeType="1"/>
          </p:cNvSpPr>
          <p:nvPr/>
        </p:nvSpPr>
        <p:spPr bwMode="auto">
          <a:xfrm>
            <a:off x="3738563" y="1860551"/>
            <a:ext cx="1143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1" name="Line 31"/>
          <p:cNvSpPr>
            <a:spLocks noChangeShapeType="1"/>
          </p:cNvSpPr>
          <p:nvPr/>
        </p:nvSpPr>
        <p:spPr bwMode="auto">
          <a:xfrm>
            <a:off x="3913192" y="1860551"/>
            <a:ext cx="115887"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2" name="Freeform 32"/>
          <p:cNvSpPr>
            <a:spLocks/>
          </p:cNvSpPr>
          <p:nvPr/>
        </p:nvSpPr>
        <p:spPr bwMode="auto">
          <a:xfrm>
            <a:off x="4071938" y="1825627"/>
            <a:ext cx="114300" cy="68263"/>
          </a:xfrm>
          <a:custGeom>
            <a:avLst/>
            <a:gdLst>
              <a:gd name="T0" fmla="*/ 0 w 78"/>
              <a:gd name="T1" fmla="*/ 0 h 50"/>
              <a:gd name="T2" fmla="*/ 78 w 78"/>
              <a:gd name="T3" fmla="*/ 23 h 50"/>
              <a:gd name="T4" fmla="*/ 0 w 78"/>
              <a:gd name="T5" fmla="*/ 50 h 50"/>
              <a:gd name="T6" fmla="*/ 0 w 78"/>
              <a:gd name="T7" fmla="*/ 0 h 50"/>
            </a:gdLst>
            <a:ahLst/>
            <a:cxnLst>
              <a:cxn ang="0">
                <a:pos x="T0" y="T1"/>
              </a:cxn>
              <a:cxn ang="0">
                <a:pos x="T2" y="T3"/>
              </a:cxn>
              <a:cxn ang="0">
                <a:pos x="T4" y="T5"/>
              </a:cxn>
              <a:cxn ang="0">
                <a:pos x="T6" y="T7"/>
              </a:cxn>
            </a:cxnLst>
            <a:rect l="0" t="0" r="r" b="b"/>
            <a:pathLst>
              <a:path w="78" h="50">
                <a:moveTo>
                  <a:pt x="0" y="0"/>
                </a:moveTo>
                <a:lnTo>
                  <a:pt x="78" y="23"/>
                </a:lnTo>
                <a:lnTo>
                  <a:pt x="0" y="5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53" name="Line 33"/>
          <p:cNvSpPr>
            <a:spLocks noChangeShapeType="1"/>
          </p:cNvSpPr>
          <p:nvPr/>
        </p:nvSpPr>
        <p:spPr bwMode="auto">
          <a:xfrm flipH="1">
            <a:off x="2030413" y="1808165"/>
            <a:ext cx="216376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4" name="Freeform 34"/>
          <p:cNvSpPr>
            <a:spLocks/>
          </p:cNvSpPr>
          <p:nvPr/>
        </p:nvSpPr>
        <p:spPr bwMode="auto">
          <a:xfrm>
            <a:off x="2005013" y="1787527"/>
            <a:ext cx="49212" cy="46039"/>
          </a:xfrm>
          <a:custGeom>
            <a:avLst/>
            <a:gdLst>
              <a:gd name="T0" fmla="*/ 33 w 33"/>
              <a:gd name="T1" fmla="*/ 16 h 34"/>
              <a:gd name="T2" fmla="*/ 33 w 33"/>
              <a:gd name="T3" fmla="*/ 14 h 34"/>
              <a:gd name="T4" fmla="*/ 33 w 33"/>
              <a:gd name="T5" fmla="*/ 13 h 34"/>
              <a:gd name="T6" fmla="*/ 31 w 33"/>
              <a:gd name="T7" fmla="*/ 12 h 34"/>
              <a:gd name="T8" fmla="*/ 31 w 33"/>
              <a:gd name="T9" fmla="*/ 10 h 34"/>
              <a:gd name="T10" fmla="*/ 30 w 33"/>
              <a:gd name="T11" fmla="*/ 8 h 34"/>
              <a:gd name="T12" fmla="*/ 28 w 33"/>
              <a:gd name="T13" fmla="*/ 7 h 34"/>
              <a:gd name="T14" fmla="*/ 27 w 33"/>
              <a:gd name="T15" fmla="*/ 5 h 34"/>
              <a:gd name="T16" fmla="*/ 26 w 33"/>
              <a:gd name="T17" fmla="*/ 4 h 34"/>
              <a:gd name="T18" fmla="*/ 25 w 33"/>
              <a:gd name="T19" fmla="*/ 2 h 34"/>
              <a:gd name="T20" fmla="*/ 23 w 33"/>
              <a:gd name="T21" fmla="*/ 2 h 34"/>
              <a:gd name="T22" fmla="*/ 22 w 33"/>
              <a:gd name="T23" fmla="*/ 1 h 34"/>
              <a:gd name="T24" fmla="*/ 21 w 33"/>
              <a:gd name="T25" fmla="*/ 1 h 34"/>
              <a:gd name="T26" fmla="*/ 18 w 33"/>
              <a:gd name="T27" fmla="*/ 0 h 34"/>
              <a:gd name="T28" fmla="*/ 16 w 33"/>
              <a:gd name="T29" fmla="*/ 0 h 34"/>
              <a:gd name="T30" fmla="*/ 15 w 33"/>
              <a:gd name="T31" fmla="*/ 0 h 34"/>
              <a:gd name="T32" fmla="*/ 12 w 33"/>
              <a:gd name="T33" fmla="*/ 1 h 34"/>
              <a:gd name="T34" fmla="*/ 10 w 33"/>
              <a:gd name="T35" fmla="*/ 1 h 34"/>
              <a:gd name="T36" fmla="*/ 9 w 33"/>
              <a:gd name="T37" fmla="*/ 2 h 34"/>
              <a:gd name="T38" fmla="*/ 7 w 33"/>
              <a:gd name="T39" fmla="*/ 2 h 34"/>
              <a:gd name="T40" fmla="*/ 6 w 33"/>
              <a:gd name="T41" fmla="*/ 4 h 34"/>
              <a:gd name="T42" fmla="*/ 6 w 33"/>
              <a:gd name="T43" fmla="*/ 5 h 34"/>
              <a:gd name="T44" fmla="*/ 3 w 33"/>
              <a:gd name="T45" fmla="*/ 7 h 34"/>
              <a:gd name="T46" fmla="*/ 3 w 33"/>
              <a:gd name="T47" fmla="*/ 8 h 34"/>
              <a:gd name="T48" fmla="*/ 1 w 33"/>
              <a:gd name="T49" fmla="*/ 10 h 34"/>
              <a:gd name="T50" fmla="*/ 1 w 33"/>
              <a:gd name="T51" fmla="*/ 12 h 34"/>
              <a:gd name="T52" fmla="*/ 0 w 33"/>
              <a:gd name="T53" fmla="*/ 13 h 34"/>
              <a:gd name="T54" fmla="*/ 0 w 33"/>
              <a:gd name="T55" fmla="*/ 14 h 34"/>
              <a:gd name="T56" fmla="*/ 0 w 33"/>
              <a:gd name="T57" fmla="*/ 16 h 34"/>
              <a:gd name="T58" fmla="*/ 0 w 33"/>
              <a:gd name="T59" fmla="*/ 19 h 34"/>
              <a:gd name="T60" fmla="*/ 0 w 33"/>
              <a:gd name="T61" fmla="*/ 20 h 34"/>
              <a:gd name="T62" fmla="*/ 1 w 33"/>
              <a:gd name="T63" fmla="*/ 23 h 34"/>
              <a:gd name="T64" fmla="*/ 1 w 33"/>
              <a:gd name="T65" fmla="*/ 25 h 34"/>
              <a:gd name="T66" fmla="*/ 3 w 33"/>
              <a:gd name="T67" fmla="*/ 26 h 34"/>
              <a:gd name="T68" fmla="*/ 3 w 33"/>
              <a:gd name="T69" fmla="*/ 28 h 34"/>
              <a:gd name="T70" fmla="*/ 6 w 33"/>
              <a:gd name="T71" fmla="*/ 29 h 34"/>
              <a:gd name="T72" fmla="*/ 6 w 33"/>
              <a:gd name="T73" fmla="*/ 30 h 34"/>
              <a:gd name="T74" fmla="*/ 7 w 33"/>
              <a:gd name="T75" fmla="*/ 31 h 34"/>
              <a:gd name="T76" fmla="*/ 9 w 33"/>
              <a:gd name="T77" fmla="*/ 31 h 34"/>
              <a:gd name="T78" fmla="*/ 10 w 33"/>
              <a:gd name="T79" fmla="*/ 32 h 34"/>
              <a:gd name="T80" fmla="*/ 12 w 33"/>
              <a:gd name="T81" fmla="*/ 32 h 34"/>
              <a:gd name="T82" fmla="*/ 15 w 33"/>
              <a:gd name="T83" fmla="*/ 32 h 34"/>
              <a:gd name="T84" fmla="*/ 16 w 33"/>
              <a:gd name="T85" fmla="*/ 34 h 34"/>
              <a:gd name="T86" fmla="*/ 18 w 33"/>
              <a:gd name="T87" fmla="*/ 32 h 34"/>
              <a:gd name="T88" fmla="*/ 21 w 33"/>
              <a:gd name="T89" fmla="*/ 32 h 34"/>
              <a:gd name="T90" fmla="*/ 22 w 33"/>
              <a:gd name="T91" fmla="*/ 32 h 34"/>
              <a:gd name="T92" fmla="*/ 23 w 33"/>
              <a:gd name="T93" fmla="*/ 31 h 34"/>
              <a:gd name="T94" fmla="*/ 25 w 33"/>
              <a:gd name="T95" fmla="*/ 31 h 34"/>
              <a:gd name="T96" fmla="*/ 26 w 33"/>
              <a:gd name="T97" fmla="*/ 30 h 34"/>
              <a:gd name="T98" fmla="*/ 27 w 33"/>
              <a:gd name="T99" fmla="*/ 29 h 34"/>
              <a:gd name="T100" fmla="*/ 28 w 33"/>
              <a:gd name="T101" fmla="*/ 28 h 34"/>
              <a:gd name="T102" fmla="*/ 30 w 33"/>
              <a:gd name="T103" fmla="*/ 26 h 34"/>
              <a:gd name="T104" fmla="*/ 31 w 33"/>
              <a:gd name="T105" fmla="*/ 25 h 34"/>
              <a:gd name="T106" fmla="*/ 31 w 33"/>
              <a:gd name="T107" fmla="*/ 23 h 34"/>
              <a:gd name="T108" fmla="*/ 33 w 33"/>
              <a:gd name="T109" fmla="*/ 20 h 34"/>
              <a:gd name="T110" fmla="*/ 33 w 33"/>
              <a:gd name="T111" fmla="*/ 19 h 34"/>
              <a:gd name="T112" fmla="*/ 33 w 33"/>
              <a:gd name="T113"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4">
                <a:moveTo>
                  <a:pt x="33" y="16"/>
                </a:moveTo>
                <a:lnTo>
                  <a:pt x="33" y="14"/>
                </a:lnTo>
                <a:lnTo>
                  <a:pt x="33" y="13"/>
                </a:lnTo>
                <a:lnTo>
                  <a:pt x="31" y="12"/>
                </a:lnTo>
                <a:lnTo>
                  <a:pt x="31" y="10"/>
                </a:lnTo>
                <a:lnTo>
                  <a:pt x="30" y="8"/>
                </a:lnTo>
                <a:lnTo>
                  <a:pt x="28" y="7"/>
                </a:lnTo>
                <a:lnTo>
                  <a:pt x="27" y="5"/>
                </a:lnTo>
                <a:lnTo>
                  <a:pt x="26" y="4"/>
                </a:lnTo>
                <a:lnTo>
                  <a:pt x="25" y="2"/>
                </a:lnTo>
                <a:lnTo>
                  <a:pt x="23" y="2"/>
                </a:lnTo>
                <a:lnTo>
                  <a:pt x="22" y="1"/>
                </a:lnTo>
                <a:lnTo>
                  <a:pt x="21" y="1"/>
                </a:lnTo>
                <a:lnTo>
                  <a:pt x="18" y="0"/>
                </a:lnTo>
                <a:lnTo>
                  <a:pt x="16" y="0"/>
                </a:lnTo>
                <a:lnTo>
                  <a:pt x="15" y="0"/>
                </a:lnTo>
                <a:lnTo>
                  <a:pt x="12" y="1"/>
                </a:lnTo>
                <a:lnTo>
                  <a:pt x="10" y="1"/>
                </a:lnTo>
                <a:lnTo>
                  <a:pt x="9" y="2"/>
                </a:lnTo>
                <a:lnTo>
                  <a:pt x="7" y="2"/>
                </a:lnTo>
                <a:lnTo>
                  <a:pt x="6" y="4"/>
                </a:lnTo>
                <a:lnTo>
                  <a:pt x="6" y="5"/>
                </a:lnTo>
                <a:lnTo>
                  <a:pt x="3" y="7"/>
                </a:lnTo>
                <a:lnTo>
                  <a:pt x="3" y="8"/>
                </a:lnTo>
                <a:lnTo>
                  <a:pt x="1" y="10"/>
                </a:lnTo>
                <a:lnTo>
                  <a:pt x="1" y="12"/>
                </a:lnTo>
                <a:lnTo>
                  <a:pt x="0" y="13"/>
                </a:lnTo>
                <a:lnTo>
                  <a:pt x="0" y="14"/>
                </a:lnTo>
                <a:lnTo>
                  <a:pt x="0" y="16"/>
                </a:lnTo>
                <a:lnTo>
                  <a:pt x="0" y="19"/>
                </a:lnTo>
                <a:lnTo>
                  <a:pt x="0" y="20"/>
                </a:lnTo>
                <a:lnTo>
                  <a:pt x="1" y="23"/>
                </a:lnTo>
                <a:lnTo>
                  <a:pt x="1" y="25"/>
                </a:lnTo>
                <a:lnTo>
                  <a:pt x="3" y="26"/>
                </a:lnTo>
                <a:lnTo>
                  <a:pt x="3" y="28"/>
                </a:lnTo>
                <a:lnTo>
                  <a:pt x="6" y="29"/>
                </a:lnTo>
                <a:lnTo>
                  <a:pt x="6" y="30"/>
                </a:lnTo>
                <a:lnTo>
                  <a:pt x="7" y="31"/>
                </a:lnTo>
                <a:lnTo>
                  <a:pt x="9" y="31"/>
                </a:lnTo>
                <a:lnTo>
                  <a:pt x="10" y="32"/>
                </a:lnTo>
                <a:lnTo>
                  <a:pt x="12" y="32"/>
                </a:lnTo>
                <a:lnTo>
                  <a:pt x="15" y="32"/>
                </a:lnTo>
                <a:lnTo>
                  <a:pt x="16" y="34"/>
                </a:lnTo>
                <a:lnTo>
                  <a:pt x="18" y="32"/>
                </a:lnTo>
                <a:lnTo>
                  <a:pt x="21" y="32"/>
                </a:lnTo>
                <a:lnTo>
                  <a:pt x="22" y="32"/>
                </a:lnTo>
                <a:lnTo>
                  <a:pt x="23" y="31"/>
                </a:lnTo>
                <a:lnTo>
                  <a:pt x="25" y="31"/>
                </a:lnTo>
                <a:lnTo>
                  <a:pt x="26" y="30"/>
                </a:lnTo>
                <a:lnTo>
                  <a:pt x="27" y="29"/>
                </a:lnTo>
                <a:lnTo>
                  <a:pt x="28" y="28"/>
                </a:lnTo>
                <a:lnTo>
                  <a:pt x="30" y="26"/>
                </a:lnTo>
                <a:lnTo>
                  <a:pt x="31" y="25"/>
                </a:lnTo>
                <a:lnTo>
                  <a:pt x="31" y="23"/>
                </a:lnTo>
                <a:lnTo>
                  <a:pt x="33" y="20"/>
                </a:lnTo>
                <a:lnTo>
                  <a:pt x="33" y="19"/>
                </a:lnTo>
                <a:lnTo>
                  <a:pt x="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55" name="Rectangle 35"/>
          <p:cNvSpPr>
            <a:spLocks noChangeArrowheads="1"/>
          </p:cNvSpPr>
          <p:nvPr/>
        </p:nvSpPr>
        <p:spPr bwMode="auto">
          <a:xfrm>
            <a:off x="3625854" y="1711325"/>
            <a:ext cx="1463675" cy="1600200"/>
          </a:xfrm>
          <a:prstGeom prst="rect">
            <a:avLst/>
          </a:prstGeom>
          <a:solidFill>
            <a:srgbClr val="FFFFFF"/>
          </a:solidFill>
          <a:ln w="38100">
            <a:solidFill>
              <a:srgbClr val="009900"/>
            </a:solidFill>
            <a:miter lim="800000"/>
            <a:headEnd/>
            <a:tailEnd/>
          </a:ln>
        </p:spPr>
        <p:txBody>
          <a:bodyPr/>
          <a:lstStyle/>
          <a:p>
            <a:pPr algn="l" eaLnBrk="0" hangingPunct="0"/>
            <a:endParaRPr lang="en-US">
              <a:latin typeface="Times New Roman" pitchFamily="18" charset="0"/>
            </a:endParaRPr>
          </a:p>
        </p:txBody>
      </p:sp>
      <p:sp>
        <p:nvSpPr>
          <p:cNvPr id="261156" name="Rectangle 36"/>
          <p:cNvSpPr>
            <a:spLocks noChangeArrowheads="1"/>
          </p:cNvSpPr>
          <p:nvPr/>
        </p:nvSpPr>
        <p:spPr bwMode="auto">
          <a:xfrm>
            <a:off x="6918325" y="1711324"/>
            <a:ext cx="1123950" cy="123825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57" name="Line 37"/>
          <p:cNvSpPr>
            <a:spLocks noChangeShapeType="1"/>
          </p:cNvSpPr>
          <p:nvPr/>
        </p:nvSpPr>
        <p:spPr bwMode="auto">
          <a:xfrm>
            <a:off x="6130929" y="2741613"/>
            <a:ext cx="900113" cy="4763"/>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8" name="Line 38"/>
          <p:cNvSpPr>
            <a:spLocks noChangeShapeType="1"/>
          </p:cNvSpPr>
          <p:nvPr/>
        </p:nvSpPr>
        <p:spPr bwMode="auto">
          <a:xfrm flipV="1">
            <a:off x="7023100" y="2433639"/>
            <a:ext cx="400050" cy="3111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59" name="Line 39"/>
          <p:cNvSpPr>
            <a:spLocks noChangeShapeType="1"/>
          </p:cNvSpPr>
          <p:nvPr/>
        </p:nvSpPr>
        <p:spPr bwMode="auto">
          <a:xfrm>
            <a:off x="7023100" y="1911349"/>
            <a:ext cx="400050" cy="3127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0" name="Rectangle 40"/>
          <p:cNvSpPr>
            <a:spLocks noChangeArrowheads="1"/>
          </p:cNvSpPr>
          <p:nvPr/>
        </p:nvSpPr>
        <p:spPr bwMode="auto">
          <a:xfrm>
            <a:off x="1870079" y="4170364"/>
            <a:ext cx="6005513" cy="196851"/>
          </a:xfrm>
          <a:prstGeom prst="rect">
            <a:avLst/>
          </a:prstGeom>
          <a:gradFill rotWithShape="0">
            <a:gsLst>
              <a:gs pos="0">
                <a:srgbClr val="A0FCA7"/>
              </a:gs>
              <a:gs pos="100000">
                <a:srgbClr val="A0FCA7">
                  <a:gamma/>
                  <a:shade val="46275"/>
                  <a:invGamma/>
                </a:srgbClr>
              </a:gs>
            </a:gsLst>
            <a:lin ang="5400000" scaled="1"/>
          </a:gradFill>
          <a:ln w="12700">
            <a:solidFill>
              <a:srgbClr val="000000"/>
            </a:solidFill>
            <a:miter lim="800000"/>
            <a:headEnd/>
            <a:tailEnd/>
          </a:ln>
        </p:spPr>
        <p:txBody>
          <a:bodyPr/>
          <a:lstStyle/>
          <a:p>
            <a:endParaRPr lang="en-US"/>
          </a:p>
        </p:txBody>
      </p:sp>
      <p:sp>
        <p:nvSpPr>
          <p:cNvPr id="261161" name="Line 41"/>
          <p:cNvSpPr>
            <a:spLocks noChangeShapeType="1"/>
          </p:cNvSpPr>
          <p:nvPr/>
        </p:nvSpPr>
        <p:spPr bwMode="auto">
          <a:xfrm>
            <a:off x="1008067" y="2582864"/>
            <a:ext cx="68738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2" name="Rectangle 42"/>
          <p:cNvSpPr>
            <a:spLocks noChangeArrowheads="1"/>
          </p:cNvSpPr>
          <p:nvPr/>
        </p:nvSpPr>
        <p:spPr bwMode="auto">
          <a:xfrm>
            <a:off x="1184279" y="2547939"/>
            <a:ext cx="328613" cy="68263"/>
          </a:xfrm>
          <a:prstGeom prst="rect">
            <a:avLst/>
          </a:prstGeom>
          <a:solidFill>
            <a:srgbClr val="1A1A1A"/>
          </a:solidFill>
          <a:ln w="12700">
            <a:solidFill>
              <a:srgbClr val="000000"/>
            </a:solidFill>
            <a:miter lim="800000"/>
            <a:headEnd/>
            <a:tailEnd/>
          </a:ln>
        </p:spPr>
        <p:txBody>
          <a:bodyPr/>
          <a:lstStyle/>
          <a:p>
            <a:endParaRPr lang="en-US"/>
          </a:p>
        </p:txBody>
      </p:sp>
      <p:sp>
        <p:nvSpPr>
          <p:cNvPr id="261163" name="Line 43"/>
          <p:cNvSpPr>
            <a:spLocks noChangeShapeType="1"/>
          </p:cNvSpPr>
          <p:nvPr/>
        </p:nvSpPr>
        <p:spPr bwMode="auto">
          <a:xfrm flipV="1">
            <a:off x="1008067" y="2036766"/>
            <a:ext cx="339725" cy="5413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4" name="Freeform 44"/>
          <p:cNvSpPr>
            <a:spLocks/>
          </p:cNvSpPr>
          <p:nvPr/>
        </p:nvSpPr>
        <p:spPr bwMode="auto">
          <a:xfrm>
            <a:off x="1057279" y="2154237"/>
            <a:ext cx="244475" cy="309563"/>
          </a:xfrm>
          <a:custGeom>
            <a:avLst/>
            <a:gdLst>
              <a:gd name="T0" fmla="*/ 50 w 165"/>
              <a:gd name="T1" fmla="*/ 226 h 226"/>
              <a:gd name="T2" fmla="*/ 165 w 165"/>
              <a:gd name="T3" fmla="*/ 28 h 226"/>
              <a:gd name="T4" fmla="*/ 114 w 165"/>
              <a:gd name="T5" fmla="*/ 0 h 226"/>
              <a:gd name="T6" fmla="*/ 0 w 165"/>
              <a:gd name="T7" fmla="*/ 196 h 226"/>
              <a:gd name="T8" fmla="*/ 50 w 165"/>
              <a:gd name="T9" fmla="*/ 226 h 226"/>
            </a:gdLst>
            <a:ahLst/>
            <a:cxnLst>
              <a:cxn ang="0">
                <a:pos x="T0" y="T1"/>
              </a:cxn>
              <a:cxn ang="0">
                <a:pos x="T2" y="T3"/>
              </a:cxn>
              <a:cxn ang="0">
                <a:pos x="T4" y="T5"/>
              </a:cxn>
              <a:cxn ang="0">
                <a:pos x="T6" y="T7"/>
              </a:cxn>
              <a:cxn ang="0">
                <a:pos x="T8" y="T9"/>
              </a:cxn>
            </a:cxnLst>
            <a:rect l="0" t="0" r="r" b="b"/>
            <a:pathLst>
              <a:path w="165" h="226">
                <a:moveTo>
                  <a:pt x="50" y="226"/>
                </a:moveTo>
                <a:lnTo>
                  <a:pt x="165" y="28"/>
                </a:lnTo>
                <a:lnTo>
                  <a:pt x="114" y="0"/>
                </a:lnTo>
                <a:lnTo>
                  <a:pt x="0" y="196"/>
                </a:lnTo>
                <a:lnTo>
                  <a:pt x="50" y="226"/>
                </a:lnTo>
                <a:close/>
              </a:path>
            </a:pathLst>
          </a:custGeom>
          <a:solidFill>
            <a:srgbClr val="1A1A1A"/>
          </a:solidFill>
          <a:ln w="12700">
            <a:solidFill>
              <a:srgbClr val="000000"/>
            </a:solidFill>
            <a:prstDash val="solid"/>
            <a:round/>
            <a:headEnd/>
            <a:tailEnd/>
          </a:ln>
        </p:spPr>
        <p:txBody>
          <a:bodyPr/>
          <a:lstStyle/>
          <a:p>
            <a:endParaRPr lang="en-US"/>
          </a:p>
        </p:txBody>
      </p:sp>
      <p:sp>
        <p:nvSpPr>
          <p:cNvPr id="261165" name="Line 45"/>
          <p:cNvSpPr>
            <a:spLocks noChangeShapeType="1"/>
          </p:cNvSpPr>
          <p:nvPr/>
        </p:nvSpPr>
        <p:spPr bwMode="auto">
          <a:xfrm flipH="1" flipV="1">
            <a:off x="1347788" y="2039940"/>
            <a:ext cx="341312" cy="542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6" name="Freeform 46"/>
          <p:cNvSpPr>
            <a:spLocks/>
          </p:cNvSpPr>
          <p:nvPr/>
        </p:nvSpPr>
        <p:spPr bwMode="auto">
          <a:xfrm>
            <a:off x="1397004" y="2155825"/>
            <a:ext cx="244475" cy="312739"/>
          </a:xfrm>
          <a:custGeom>
            <a:avLst/>
            <a:gdLst>
              <a:gd name="T0" fmla="*/ 115 w 164"/>
              <a:gd name="T1" fmla="*/ 227 h 227"/>
              <a:gd name="T2" fmla="*/ 0 w 164"/>
              <a:gd name="T3" fmla="*/ 27 h 227"/>
              <a:gd name="T4" fmla="*/ 51 w 164"/>
              <a:gd name="T5" fmla="*/ 0 h 227"/>
              <a:gd name="T6" fmla="*/ 164 w 164"/>
              <a:gd name="T7" fmla="*/ 197 h 227"/>
              <a:gd name="T8" fmla="*/ 115 w 164"/>
              <a:gd name="T9" fmla="*/ 227 h 227"/>
            </a:gdLst>
            <a:ahLst/>
            <a:cxnLst>
              <a:cxn ang="0">
                <a:pos x="T0" y="T1"/>
              </a:cxn>
              <a:cxn ang="0">
                <a:pos x="T2" y="T3"/>
              </a:cxn>
              <a:cxn ang="0">
                <a:pos x="T4" y="T5"/>
              </a:cxn>
              <a:cxn ang="0">
                <a:pos x="T6" y="T7"/>
              </a:cxn>
              <a:cxn ang="0">
                <a:pos x="T8" y="T9"/>
              </a:cxn>
            </a:cxnLst>
            <a:rect l="0" t="0" r="r" b="b"/>
            <a:pathLst>
              <a:path w="164" h="227">
                <a:moveTo>
                  <a:pt x="115" y="227"/>
                </a:moveTo>
                <a:lnTo>
                  <a:pt x="0" y="27"/>
                </a:lnTo>
                <a:lnTo>
                  <a:pt x="51" y="0"/>
                </a:lnTo>
                <a:lnTo>
                  <a:pt x="164" y="197"/>
                </a:lnTo>
                <a:lnTo>
                  <a:pt x="115" y="227"/>
                </a:lnTo>
                <a:close/>
              </a:path>
            </a:pathLst>
          </a:custGeom>
          <a:solidFill>
            <a:srgbClr val="1A1A1A"/>
          </a:solidFill>
          <a:ln w="12700">
            <a:solidFill>
              <a:srgbClr val="000000"/>
            </a:solidFill>
            <a:prstDash val="solid"/>
            <a:round/>
            <a:headEnd/>
            <a:tailEnd/>
          </a:ln>
        </p:spPr>
        <p:txBody>
          <a:bodyPr/>
          <a:lstStyle/>
          <a:p>
            <a:endParaRPr lang="en-US"/>
          </a:p>
        </p:txBody>
      </p:sp>
      <p:sp>
        <p:nvSpPr>
          <p:cNvPr id="261167" name="Line 47"/>
          <p:cNvSpPr>
            <a:spLocks noChangeShapeType="1"/>
          </p:cNvSpPr>
          <p:nvPr/>
        </p:nvSpPr>
        <p:spPr bwMode="auto">
          <a:xfrm>
            <a:off x="2370142" y="2327275"/>
            <a:ext cx="688975"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68" name="Rectangle 48"/>
          <p:cNvSpPr>
            <a:spLocks noChangeArrowheads="1"/>
          </p:cNvSpPr>
          <p:nvPr/>
        </p:nvSpPr>
        <p:spPr bwMode="auto">
          <a:xfrm>
            <a:off x="2546350" y="2295527"/>
            <a:ext cx="330200" cy="68263"/>
          </a:xfrm>
          <a:prstGeom prst="rect">
            <a:avLst/>
          </a:prstGeom>
          <a:solidFill>
            <a:srgbClr val="1A1A1A"/>
          </a:solidFill>
          <a:ln w="12700">
            <a:solidFill>
              <a:srgbClr val="000000"/>
            </a:solidFill>
            <a:miter lim="800000"/>
            <a:headEnd/>
            <a:tailEnd/>
          </a:ln>
        </p:spPr>
        <p:txBody>
          <a:bodyPr/>
          <a:lstStyle/>
          <a:p>
            <a:endParaRPr lang="en-US"/>
          </a:p>
        </p:txBody>
      </p:sp>
      <p:sp>
        <p:nvSpPr>
          <p:cNvPr id="261169" name="Line 49"/>
          <p:cNvSpPr>
            <a:spLocks noChangeShapeType="1"/>
          </p:cNvSpPr>
          <p:nvPr/>
        </p:nvSpPr>
        <p:spPr bwMode="auto">
          <a:xfrm flipH="1" flipV="1">
            <a:off x="2030417" y="1789113"/>
            <a:ext cx="339725" cy="5381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0" name="Freeform 50"/>
          <p:cNvSpPr>
            <a:spLocks/>
          </p:cNvSpPr>
          <p:nvPr/>
        </p:nvSpPr>
        <p:spPr bwMode="auto">
          <a:xfrm>
            <a:off x="2079625" y="1905003"/>
            <a:ext cx="242888" cy="307975"/>
          </a:xfrm>
          <a:custGeom>
            <a:avLst/>
            <a:gdLst>
              <a:gd name="T0" fmla="*/ 115 w 164"/>
              <a:gd name="T1" fmla="*/ 225 h 225"/>
              <a:gd name="T2" fmla="*/ 0 w 164"/>
              <a:gd name="T3" fmla="*/ 28 h 225"/>
              <a:gd name="T4" fmla="*/ 49 w 164"/>
              <a:gd name="T5" fmla="*/ 0 h 225"/>
              <a:gd name="T6" fmla="*/ 164 w 164"/>
              <a:gd name="T7" fmla="*/ 196 h 225"/>
              <a:gd name="T8" fmla="*/ 115 w 164"/>
              <a:gd name="T9" fmla="*/ 225 h 225"/>
            </a:gdLst>
            <a:ahLst/>
            <a:cxnLst>
              <a:cxn ang="0">
                <a:pos x="T0" y="T1"/>
              </a:cxn>
              <a:cxn ang="0">
                <a:pos x="T2" y="T3"/>
              </a:cxn>
              <a:cxn ang="0">
                <a:pos x="T4" y="T5"/>
              </a:cxn>
              <a:cxn ang="0">
                <a:pos x="T6" y="T7"/>
              </a:cxn>
              <a:cxn ang="0">
                <a:pos x="T8" y="T9"/>
              </a:cxn>
            </a:cxnLst>
            <a:rect l="0" t="0" r="r" b="b"/>
            <a:pathLst>
              <a:path w="164" h="225">
                <a:moveTo>
                  <a:pt x="115" y="225"/>
                </a:moveTo>
                <a:lnTo>
                  <a:pt x="0" y="28"/>
                </a:lnTo>
                <a:lnTo>
                  <a:pt x="49" y="0"/>
                </a:lnTo>
                <a:lnTo>
                  <a:pt x="164" y="196"/>
                </a:lnTo>
                <a:lnTo>
                  <a:pt x="115" y="225"/>
                </a:lnTo>
                <a:close/>
              </a:path>
            </a:pathLst>
          </a:custGeom>
          <a:solidFill>
            <a:srgbClr val="1A1A1A"/>
          </a:solidFill>
          <a:ln w="12700">
            <a:solidFill>
              <a:srgbClr val="000000"/>
            </a:solidFill>
            <a:prstDash val="solid"/>
            <a:round/>
            <a:headEnd/>
            <a:tailEnd/>
          </a:ln>
        </p:spPr>
        <p:txBody>
          <a:bodyPr/>
          <a:lstStyle/>
          <a:p>
            <a:endParaRPr lang="en-US"/>
          </a:p>
        </p:txBody>
      </p:sp>
      <p:sp>
        <p:nvSpPr>
          <p:cNvPr id="261171" name="Line 51"/>
          <p:cNvSpPr>
            <a:spLocks noChangeShapeType="1"/>
          </p:cNvSpPr>
          <p:nvPr/>
        </p:nvSpPr>
        <p:spPr bwMode="auto">
          <a:xfrm flipV="1">
            <a:off x="2030417" y="2327276"/>
            <a:ext cx="339725" cy="5413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2" name="Freeform 52"/>
          <p:cNvSpPr>
            <a:spLocks/>
          </p:cNvSpPr>
          <p:nvPr/>
        </p:nvSpPr>
        <p:spPr bwMode="auto">
          <a:xfrm>
            <a:off x="2079625" y="2443164"/>
            <a:ext cx="242888" cy="309563"/>
          </a:xfrm>
          <a:custGeom>
            <a:avLst/>
            <a:gdLst>
              <a:gd name="T0" fmla="*/ 49 w 164"/>
              <a:gd name="T1" fmla="*/ 226 h 226"/>
              <a:gd name="T2" fmla="*/ 164 w 164"/>
              <a:gd name="T3" fmla="*/ 29 h 226"/>
              <a:gd name="T4" fmla="*/ 115 w 164"/>
              <a:gd name="T5" fmla="*/ 0 h 226"/>
              <a:gd name="T6" fmla="*/ 0 w 164"/>
              <a:gd name="T7" fmla="*/ 198 h 226"/>
              <a:gd name="T8" fmla="*/ 49 w 164"/>
              <a:gd name="T9" fmla="*/ 226 h 226"/>
            </a:gdLst>
            <a:ahLst/>
            <a:cxnLst>
              <a:cxn ang="0">
                <a:pos x="T0" y="T1"/>
              </a:cxn>
              <a:cxn ang="0">
                <a:pos x="T2" y="T3"/>
              </a:cxn>
              <a:cxn ang="0">
                <a:pos x="T4" y="T5"/>
              </a:cxn>
              <a:cxn ang="0">
                <a:pos x="T6" y="T7"/>
              </a:cxn>
              <a:cxn ang="0">
                <a:pos x="T8" y="T9"/>
              </a:cxn>
            </a:cxnLst>
            <a:rect l="0" t="0" r="r" b="b"/>
            <a:pathLst>
              <a:path w="164" h="226">
                <a:moveTo>
                  <a:pt x="49" y="226"/>
                </a:moveTo>
                <a:lnTo>
                  <a:pt x="164" y="29"/>
                </a:lnTo>
                <a:lnTo>
                  <a:pt x="115" y="0"/>
                </a:lnTo>
                <a:lnTo>
                  <a:pt x="0" y="198"/>
                </a:lnTo>
                <a:lnTo>
                  <a:pt x="49" y="226"/>
                </a:lnTo>
                <a:close/>
              </a:path>
            </a:pathLst>
          </a:custGeom>
          <a:solidFill>
            <a:srgbClr val="1A1A1A"/>
          </a:solidFill>
          <a:ln w="12700">
            <a:solidFill>
              <a:srgbClr val="000000"/>
            </a:solidFill>
            <a:prstDash val="solid"/>
            <a:round/>
            <a:headEnd/>
            <a:tailEnd/>
          </a:ln>
        </p:spPr>
        <p:txBody>
          <a:bodyPr/>
          <a:lstStyle/>
          <a:p>
            <a:endParaRPr lang="en-US"/>
          </a:p>
        </p:txBody>
      </p:sp>
      <p:sp>
        <p:nvSpPr>
          <p:cNvPr id="261173" name="Line 53"/>
          <p:cNvSpPr>
            <a:spLocks noChangeShapeType="1"/>
          </p:cNvSpPr>
          <p:nvPr/>
        </p:nvSpPr>
        <p:spPr bwMode="auto">
          <a:xfrm>
            <a:off x="5435600" y="4252913"/>
            <a:ext cx="39688"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4" name="Freeform 54"/>
          <p:cNvSpPr>
            <a:spLocks/>
          </p:cNvSpPr>
          <p:nvPr/>
        </p:nvSpPr>
        <p:spPr bwMode="auto">
          <a:xfrm>
            <a:off x="5094288" y="4202113"/>
            <a:ext cx="341312" cy="101600"/>
          </a:xfrm>
          <a:custGeom>
            <a:avLst/>
            <a:gdLst>
              <a:gd name="T0" fmla="*/ 0 w 229"/>
              <a:gd name="T1" fmla="*/ 37 h 74"/>
              <a:gd name="T2" fmla="*/ 20 w 229"/>
              <a:gd name="T3" fmla="*/ 0 h 74"/>
              <a:gd name="T4" fmla="*/ 57 w 229"/>
              <a:gd name="T5" fmla="*/ 74 h 74"/>
              <a:gd name="T6" fmla="*/ 96 w 229"/>
              <a:gd name="T7" fmla="*/ 0 h 74"/>
              <a:gd name="T8" fmla="*/ 133 w 229"/>
              <a:gd name="T9" fmla="*/ 74 h 74"/>
              <a:gd name="T10" fmla="*/ 172 w 229"/>
              <a:gd name="T11" fmla="*/ 0 h 74"/>
              <a:gd name="T12" fmla="*/ 210 w 229"/>
              <a:gd name="T13" fmla="*/ 74 h 74"/>
              <a:gd name="T14" fmla="*/ 229 w 229"/>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74">
                <a:moveTo>
                  <a:pt x="0" y="37"/>
                </a:moveTo>
                <a:lnTo>
                  <a:pt x="20" y="0"/>
                </a:lnTo>
                <a:lnTo>
                  <a:pt x="57" y="74"/>
                </a:lnTo>
                <a:lnTo>
                  <a:pt x="96" y="0"/>
                </a:lnTo>
                <a:lnTo>
                  <a:pt x="133" y="74"/>
                </a:lnTo>
                <a:lnTo>
                  <a:pt x="172" y="0"/>
                </a:lnTo>
                <a:lnTo>
                  <a:pt x="210" y="74"/>
                </a:lnTo>
                <a:lnTo>
                  <a:pt x="229" y="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75" name="Line 55"/>
          <p:cNvSpPr>
            <a:spLocks noChangeShapeType="1"/>
          </p:cNvSpPr>
          <p:nvPr/>
        </p:nvSpPr>
        <p:spPr bwMode="auto">
          <a:xfrm>
            <a:off x="5435604" y="4252913"/>
            <a:ext cx="1190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6" name="Line 56"/>
          <p:cNvSpPr>
            <a:spLocks noChangeShapeType="1"/>
          </p:cNvSpPr>
          <p:nvPr/>
        </p:nvSpPr>
        <p:spPr bwMode="auto">
          <a:xfrm flipH="1">
            <a:off x="4981579" y="4252913"/>
            <a:ext cx="1190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7" name="Line 57"/>
          <p:cNvSpPr>
            <a:spLocks noChangeShapeType="1"/>
          </p:cNvSpPr>
          <p:nvPr/>
        </p:nvSpPr>
        <p:spPr bwMode="auto">
          <a:xfrm>
            <a:off x="7535863" y="4252913"/>
            <a:ext cx="381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78" name="Freeform 58"/>
          <p:cNvSpPr>
            <a:spLocks/>
          </p:cNvSpPr>
          <p:nvPr/>
        </p:nvSpPr>
        <p:spPr bwMode="auto">
          <a:xfrm>
            <a:off x="7194554" y="4202113"/>
            <a:ext cx="341313" cy="101600"/>
          </a:xfrm>
          <a:custGeom>
            <a:avLst/>
            <a:gdLst>
              <a:gd name="T0" fmla="*/ 0 w 229"/>
              <a:gd name="T1" fmla="*/ 37 h 74"/>
              <a:gd name="T2" fmla="*/ 20 w 229"/>
              <a:gd name="T3" fmla="*/ 0 h 74"/>
              <a:gd name="T4" fmla="*/ 57 w 229"/>
              <a:gd name="T5" fmla="*/ 74 h 74"/>
              <a:gd name="T6" fmla="*/ 96 w 229"/>
              <a:gd name="T7" fmla="*/ 0 h 74"/>
              <a:gd name="T8" fmla="*/ 133 w 229"/>
              <a:gd name="T9" fmla="*/ 74 h 74"/>
              <a:gd name="T10" fmla="*/ 172 w 229"/>
              <a:gd name="T11" fmla="*/ 0 h 74"/>
              <a:gd name="T12" fmla="*/ 210 w 229"/>
              <a:gd name="T13" fmla="*/ 74 h 74"/>
              <a:gd name="T14" fmla="*/ 229 w 229"/>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74">
                <a:moveTo>
                  <a:pt x="0" y="37"/>
                </a:moveTo>
                <a:lnTo>
                  <a:pt x="20" y="0"/>
                </a:lnTo>
                <a:lnTo>
                  <a:pt x="57" y="74"/>
                </a:lnTo>
                <a:lnTo>
                  <a:pt x="96" y="0"/>
                </a:lnTo>
                <a:lnTo>
                  <a:pt x="133" y="74"/>
                </a:lnTo>
                <a:lnTo>
                  <a:pt x="172" y="0"/>
                </a:lnTo>
                <a:lnTo>
                  <a:pt x="210" y="74"/>
                </a:lnTo>
                <a:lnTo>
                  <a:pt x="229" y="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79" name="Line 59"/>
          <p:cNvSpPr>
            <a:spLocks noChangeShapeType="1"/>
          </p:cNvSpPr>
          <p:nvPr/>
        </p:nvSpPr>
        <p:spPr bwMode="auto">
          <a:xfrm>
            <a:off x="7535863"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0" name="Line 60"/>
          <p:cNvSpPr>
            <a:spLocks noChangeShapeType="1"/>
          </p:cNvSpPr>
          <p:nvPr/>
        </p:nvSpPr>
        <p:spPr bwMode="auto">
          <a:xfrm flipH="1">
            <a:off x="7081838"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1" name="Line 61"/>
          <p:cNvSpPr>
            <a:spLocks noChangeShapeType="1"/>
          </p:cNvSpPr>
          <p:nvPr/>
        </p:nvSpPr>
        <p:spPr bwMode="auto">
          <a:xfrm>
            <a:off x="2541588" y="4252913"/>
            <a:ext cx="381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2" name="Freeform 62"/>
          <p:cNvSpPr>
            <a:spLocks/>
          </p:cNvSpPr>
          <p:nvPr/>
        </p:nvSpPr>
        <p:spPr bwMode="auto">
          <a:xfrm>
            <a:off x="2200279" y="4202113"/>
            <a:ext cx="341313" cy="101600"/>
          </a:xfrm>
          <a:custGeom>
            <a:avLst/>
            <a:gdLst>
              <a:gd name="T0" fmla="*/ 0 w 229"/>
              <a:gd name="T1" fmla="*/ 37 h 74"/>
              <a:gd name="T2" fmla="*/ 19 w 229"/>
              <a:gd name="T3" fmla="*/ 0 h 74"/>
              <a:gd name="T4" fmla="*/ 57 w 229"/>
              <a:gd name="T5" fmla="*/ 74 h 74"/>
              <a:gd name="T6" fmla="*/ 96 w 229"/>
              <a:gd name="T7" fmla="*/ 0 h 74"/>
              <a:gd name="T8" fmla="*/ 133 w 229"/>
              <a:gd name="T9" fmla="*/ 74 h 74"/>
              <a:gd name="T10" fmla="*/ 172 w 229"/>
              <a:gd name="T11" fmla="*/ 0 h 74"/>
              <a:gd name="T12" fmla="*/ 210 w 229"/>
              <a:gd name="T13" fmla="*/ 74 h 74"/>
              <a:gd name="T14" fmla="*/ 229 w 229"/>
              <a:gd name="T15" fmla="*/ 37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74">
                <a:moveTo>
                  <a:pt x="0" y="37"/>
                </a:moveTo>
                <a:lnTo>
                  <a:pt x="19" y="0"/>
                </a:lnTo>
                <a:lnTo>
                  <a:pt x="57" y="74"/>
                </a:lnTo>
                <a:lnTo>
                  <a:pt x="96" y="0"/>
                </a:lnTo>
                <a:lnTo>
                  <a:pt x="133" y="74"/>
                </a:lnTo>
                <a:lnTo>
                  <a:pt x="172" y="0"/>
                </a:lnTo>
                <a:lnTo>
                  <a:pt x="210" y="74"/>
                </a:lnTo>
                <a:lnTo>
                  <a:pt x="229" y="3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83" name="Line 63"/>
          <p:cNvSpPr>
            <a:spLocks noChangeShapeType="1"/>
          </p:cNvSpPr>
          <p:nvPr/>
        </p:nvSpPr>
        <p:spPr bwMode="auto">
          <a:xfrm>
            <a:off x="2541588"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4" name="Line 64"/>
          <p:cNvSpPr>
            <a:spLocks noChangeShapeType="1"/>
          </p:cNvSpPr>
          <p:nvPr/>
        </p:nvSpPr>
        <p:spPr bwMode="auto">
          <a:xfrm flipH="1">
            <a:off x="2087563" y="4252913"/>
            <a:ext cx="1206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85" name="Freeform 65"/>
          <p:cNvSpPr>
            <a:spLocks/>
          </p:cNvSpPr>
          <p:nvPr/>
        </p:nvSpPr>
        <p:spPr bwMode="auto">
          <a:xfrm>
            <a:off x="1887542" y="2352678"/>
            <a:ext cx="454025" cy="1820863"/>
          </a:xfrm>
          <a:custGeom>
            <a:avLst/>
            <a:gdLst>
              <a:gd name="T0" fmla="*/ 305 w 305"/>
              <a:gd name="T1" fmla="*/ 0 h 1329"/>
              <a:gd name="T2" fmla="*/ 0 w 305"/>
              <a:gd name="T3" fmla="*/ 0 h 1329"/>
              <a:gd name="T4" fmla="*/ 0 w 305"/>
              <a:gd name="T5" fmla="*/ 1329 h 1329"/>
            </a:gdLst>
            <a:ahLst/>
            <a:cxnLst>
              <a:cxn ang="0">
                <a:pos x="T0" y="T1"/>
              </a:cxn>
              <a:cxn ang="0">
                <a:pos x="T2" y="T3"/>
              </a:cxn>
              <a:cxn ang="0">
                <a:pos x="T4" y="T5"/>
              </a:cxn>
            </a:cxnLst>
            <a:rect l="0" t="0" r="r" b="b"/>
            <a:pathLst>
              <a:path w="305" h="1329">
                <a:moveTo>
                  <a:pt x="305" y="0"/>
                </a:moveTo>
                <a:lnTo>
                  <a:pt x="0" y="0"/>
                </a:lnTo>
                <a:lnTo>
                  <a:pt x="0" y="1329"/>
                </a:lnTo>
              </a:path>
            </a:pathLst>
          </a:custGeom>
          <a:noFill/>
          <a:ln w="38100" cmpd="sng">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86" name="Freeform 66"/>
          <p:cNvSpPr>
            <a:spLocks/>
          </p:cNvSpPr>
          <p:nvPr/>
        </p:nvSpPr>
        <p:spPr bwMode="auto">
          <a:xfrm>
            <a:off x="1008067" y="2589215"/>
            <a:ext cx="681037" cy="155575"/>
          </a:xfrm>
          <a:custGeom>
            <a:avLst/>
            <a:gdLst>
              <a:gd name="T0" fmla="*/ 457 w 457"/>
              <a:gd name="T1" fmla="*/ 0 h 113"/>
              <a:gd name="T2" fmla="*/ 457 w 457"/>
              <a:gd name="T3" fmla="*/ 113 h 113"/>
              <a:gd name="T4" fmla="*/ 0 w 457"/>
              <a:gd name="T5" fmla="*/ 113 h 113"/>
            </a:gdLst>
            <a:ahLst/>
            <a:cxnLst>
              <a:cxn ang="0">
                <a:pos x="T0" y="T1"/>
              </a:cxn>
              <a:cxn ang="0">
                <a:pos x="T2" y="T3"/>
              </a:cxn>
              <a:cxn ang="0">
                <a:pos x="T4" y="T5"/>
              </a:cxn>
            </a:cxnLst>
            <a:rect l="0" t="0" r="r" b="b"/>
            <a:pathLst>
              <a:path w="457" h="113">
                <a:moveTo>
                  <a:pt x="457" y="0"/>
                </a:moveTo>
                <a:lnTo>
                  <a:pt x="457" y="113"/>
                </a:lnTo>
                <a:lnTo>
                  <a:pt x="0" y="11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187" name="Rectangle 67"/>
          <p:cNvSpPr>
            <a:spLocks noChangeArrowheads="1"/>
          </p:cNvSpPr>
          <p:nvPr/>
        </p:nvSpPr>
        <p:spPr bwMode="auto">
          <a:xfrm>
            <a:off x="4049713" y="1492251"/>
            <a:ext cx="730250" cy="19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188" name="Rectangle 68"/>
          <p:cNvSpPr>
            <a:spLocks noChangeArrowheads="1"/>
          </p:cNvSpPr>
          <p:nvPr/>
        </p:nvSpPr>
        <p:spPr bwMode="auto">
          <a:xfrm>
            <a:off x="4038600" y="129540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dirty="0">
                <a:solidFill>
                  <a:srgbClr val="000000"/>
                </a:solidFill>
                <a:latin typeface="Arial" charset="0"/>
              </a:rPr>
              <a:t>AC Drive</a:t>
            </a:r>
            <a:endParaRPr lang="en-US" sz="1600" dirty="0">
              <a:latin typeface="Arial" charset="0"/>
            </a:endParaRPr>
          </a:p>
        </p:txBody>
      </p:sp>
      <p:sp>
        <p:nvSpPr>
          <p:cNvPr id="261189" name="Line 69"/>
          <p:cNvSpPr>
            <a:spLocks noChangeShapeType="1"/>
          </p:cNvSpPr>
          <p:nvPr/>
        </p:nvSpPr>
        <p:spPr bwMode="auto">
          <a:xfrm>
            <a:off x="4186238" y="3316289"/>
            <a:ext cx="3175" cy="839787"/>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0" name="Freeform 70"/>
          <p:cNvSpPr>
            <a:spLocks/>
          </p:cNvSpPr>
          <p:nvPr/>
        </p:nvSpPr>
        <p:spPr bwMode="auto">
          <a:xfrm>
            <a:off x="4154488" y="3286128"/>
            <a:ext cx="68262" cy="61913"/>
          </a:xfrm>
          <a:custGeom>
            <a:avLst/>
            <a:gdLst>
              <a:gd name="T0" fmla="*/ 22 w 45"/>
              <a:gd name="T1" fmla="*/ 45 h 45"/>
              <a:gd name="T2" fmla="*/ 19 w 45"/>
              <a:gd name="T3" fmla="*/ 45 h 45"/>
              <a:gd name="T4" fmla="*/ 17 w 45"/>
              <a:gd name="T5" fmla="*/ 45 h 45"/>
              <a:gd name="T6" fmla="*/ 15 w 45"/>
              <a:gd name="T7" fmla="*/ 43 h 45"/>
              <a:gd name="T8" fmla="*/ 12 w 45"/>
              <a:gd name="T9" fmla="*/ 42 h 45"/>
              <a:gd name="T10" fmla="*/ 9 w 45"/>
              <a:gd name="T11" fmla="*/ 42 h 45"/>
              <a:gd name="T12" fmla="*/ 7 w 45"/>
              <a:gd name="T13" fmla="*/ 39 h 45"/>
              <a:gd name="T14" fmla="*/ 5 w 45"/>
              <a:gd name="T15" fmla="*/ 37 h 45"/>
              <a:gd name="T16" fmla="*/ 4 w 45"/>
              <a:gd name="T17" fmla="*/ 36 h 45"/>
              <a:gd name="T18" fmla="*/ 3 w 45"/>
              <a:gd name="T19" fmla="*/ 34 h 45"/>
              <a:gd name="T20" fmla="*/ 1 w 45"/>
              <a:gd name="T21" fmla="*/ 33 h 45"/>
              <a:gd name="T22" fmla="*/ 1 w 45"/>
              <a:gd name="T23" fmla="*/ 30 h 45"/>
              <a:gd name="T24" fmla="*/ 0 w 45"/>
              <a:gd name="T25" fmla="*/ 27 h 45"/>
              <a:gd name="T26" fmla="*/ 0 w 45"/>
              <a:gd name="T27" fmla="*/ 24 h 45"/>
              <a:gd name="T28" fmla="*/ 0 w 45"/>
              <a:gd name="T29" fmla="*/ 21 h 45"/>
              <a:gd name="T30" fmla="*/ 0 w 45"/>
              <a:gd name="T31" fmla="*/ 20 h 45"/>
              <a:gd name="T32" fmla="*/ 0 w 45"/>
              <a:gd name="T33" fmla="*/ 18 h 45"/>
              <a:gd name="T34" fmla="*/ 1 w 45"/>
              <a:gd name="T35" fmla="*/ 16 h 45"/>
              <a:gd name="T36" fmla="*/ 1 w 45"/>
              <a:gd name="T37" fmla="*/ 13 h 45"/>
              <a:gd name="T38" fmla="*/ 3 w 45"/>
              <a:gd name="T39" fmla="*/ 11 h 45"/>
              <a:gd name="T40" fmla="*/ 4 w 45"/>
              <a:gd name="T41" fmla="*/ 8 h 45"/>
              <a:gd name="T42" fmla="*/ 5 w 45"/>
              <a:gd name="T43" fmla="*/ 7 h 45"/>
              <a:gd name="T44" fmla="*/ 7 w 45"/>
              <a:gd name="T45" fmla="*/ 6 h 45"/>
              <a:gd name="T46" fmla="*/ 9 w 45"/>
              <a:gd name="T47" fmla="*/ 4 h 45"/>
              <a:gd name="T48" fmla="*/ 12 w 45"/>
              <a:gd name="T49" fmla="*/ 3 h 45"/>
              <a:gd name="T50" fmla="*/ 15 w 45"/>
              <a:gd name="T51" fmla="*/ 1 h 45"/>
              <a:gd name="T52" fmla="*/ 17 w 45"/>
              <a:gd name="T53" fmla="*/ 0 h 45"/>
              <a:gd name="T54" fmla="*/ 19 w 45"/>
              <a:gd name="T55" fmla="*/ 0 h 45"/>
              <a:gd name="T56" fmla="*/ 22 w 45"/>
              <a:gd name="T57" fmla="*/ 0 h 45"/>
              <a:gd name="T58" fmla="*/ 24 w 45"/>
              <a:gd name="T59" fmla="*/ 0 h 45"/>
              <a:gd name="T60" fmla="*/ 27 w 45"/>
              <a:gd name="T61" fmla="*/ 0 h 45"/>
              <a:gd name="T62" fmla="*/ 30 w 45"/>
              <a:gd name="T63" fmla="*/ 1 h 45"/>
              <a:gd name="T64" fmla="*/ 32 w 45"/>
              <a:gd name="T65" fmla="*/ 3 h 45"/>
              <a:gd name="T66" fmla="*/ 34 w 45"/>
              <a:gd name="T67" fmla="*/ 4 h 45"/>
              <a:gd name="T68" fmla="*/ 37 w 45"/>
              <a:gd name="T69" fmla="*/ 6 h 45"/>
              <a:gd name="T70" fmla="*/ 38 w 45"/>
              <a:gd name="T71" fmla="*/ 7 h 45"/>
              <a:gd name="T72" fmla="*/ 40 w 45"/>
              <a:gd name="T73" fmla="*/ 8 h 45"/>
              <a:gd name="T74" fmla="*/ 41 w 45"/>
              <a:gd name="T75" fmla="*/ 11 h 45"/>
              <a:gd name="T76" fmla="*/ 43 w 45"/>
              <a:gd name="T77" fmla="*/ 13 h 45"/>
              <a:gd name="T78" fmla="*/ 44 w 45"/>
              <a:gd name="T79" fmla="*/ 16 h 45"/>
              <a:gd name="T80" fmla="*/ 44 w 45"/>
              <a:gd name="T81" fmla="*/ 18 h 45"/>
              <a:gd name="T82" fmla="*/ 44 w 45"/>
              <a:gd name="T83" fmla="*/ 20 h 45"/>
              <a:gd name="T84" fmla="*/ 45 w 45"/>
              <a:gd name="T85" fmla="*/ 21 h 45"/>
              <a:gd name="T86" fmla="*/ 44 w 45"/>
              <a:gd name="T87" fmla="*/ 24 h 45"/>
              <a:gd name="T88" fmla="*/ 44 w 45"/>
              <a:gd name="T89" fmla="*/ 27 h 45"/>
              <a:gd name="T90" fmla="*/ 44 w 45"/>
              <a:gd name="T91" fmla="*/ 30 h 45"/>
              <a:gd name="T92" fmla="*/ 43 w 45"/>
              <a:gd name="T93" fmla="*/ 33 h 45"/>
              <a:gd name="T94" fmla="*/ 41 w 45"/>
              <a:gd name="T95" fmla="*/ 34 h 45"/>
              <a:gd name="T96" fmla="*/ 40 w 45"/>
              <a:gd name="T97" fmla="*/ 36 h 45"/>
              <a:gd name="T98" fmla="*/ 38 w 45"/>
              <a:gd name="T99" fmla="*/ 37 h 45"/>
              <a:gd name="T100" fmla="*/ 37 w 45"/>
              <a:gd name="T101" fmla="*/ 39 h 45"/>
              <a:gd name="T102" fmla="*/ 34 w 45"/>
              <a:gd name="T103" fmla="*/ 42 h 45"/>
              <a:gd name="T104" fmla="*/ 32 w 45"/>
              <a:gd name="T105" fmla="*/ 42 h 45"/>
              <a:gd name="T106" fmla="*/ 30 w 45"/>
              <a:gd name="T107" fmla="*/ 43 h 45"/>
              <a:gd name="T108" fmla="*/ 27 w 45"/>
              <a:gd name="T109" fmla="*/ 45 h 45"/>
              <a:gd name="T110" fmla="*/ 24 w 45"/>
              <a:gd name="T111" fmla="*/ 45 h 45"/>
              <a:gd name="T112" fmla="*/ 22 w 45"/>
              <a:gd name="T11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 h="45">
                <a:moveTo>
                  <a:pt x="22" y="45"/>
                </a:moveTo>
                <a:lnTo>
                  <a:pt x="19" y="45"/>
                </a:lnTo>
                <a:lnTo>
                  <a:pt x="17" y="45"/>
                </a:lnTo>
                <a:lnTo>
                  <a:pt x="15" y="43"/>
                </a:lnTo>
                <a:lnTo>
                  <a:pt x="12" y="42"/>
                </a:lnTo>
                <a:lnTo>
                  <a:pt x="9" y="42"/>
                </a:lnTo>
                <a:lnTo>
                  <a:pt x="7" y="39"/>
                </a:lnTo>
                <a:lnTo>
                  <a:pt x="5" y="37"/>
                </a:lnTo>
                <a:lnTo>
                  <a:pt x="4" y="36"/>
                </a:lnTo>
                <a:lnTo>
                  <a:pt x="3" y="34"/>
                </a:lnTo>
                <a:lnTo>
                  <a:pt x="1" y="33"/>
                </a:lnTo>
                <a:lnTo>
                  <a:pt x="1" y="30"/>
                </a:lnTo>
                <a:lnTo>
                  <a:pt x="0" y="27"/>
                </a:lnTo>
                <a:lnTo>
                  <a:pt x="0" y="24"/>
                </a:lnTo>
                <a:lnTo>
                  <a:pt x="0" y="21"/>
                </a:lnTo>
                <a:lnTo>
                  <a:pt x="0" y="20"/>
                </a:lnTo>
                <a:lnTo>
                  <a:pt x="0" y="18"/>
                </a:lnTo>
                <a:lnTo>
                  <a:pt x="1" y="16"/>
                </a:lnTo>
                <a:lnTo>
                  <a:pt x="1" y="13"/>
                </a:lnTo>
                <a:lnTo>
                  <a:pt x="3" y="11"/>
                </a:lnTo>
                <a:lnTo>
                  <a:pt x="4" y="8"/>
                </a:lnTo>
                <a:lnTo>
                  <a:pt x="5" y="7"/>
                </a:lnTo>
                <a:lnTo>
                  <a:pt x="7" y="6"/>
                </a:lnTo>
                <a:lnTo>
                  <a:pt x="9" y="4"/>
                </a:lnTo>
                <a:lnTo>
                  <a:pt x="12" y="3"/>
                </a:lnTo>
                <a:lnTo>
                  <a:pt x="15" y="1"/>
                </a:lnTo>
                <a:lnTo>
                  <a:pt x="17" y="0"/>
                </a:lnTo>
                <a:lnTo>
                  <a:pt x="19" y="0"/>
                </a:lnTo>
                <a:lnTo>
                  <a:pt x="22" y="0"/>
                </a:lnTo>
                <a:lnTo>
                  <a:pt x="24" y="0"/>
                </a:lnTo>
                <a:lnTo>
                  <a:pt x="27" y="0"/>
                </a:lnTo>
                <a:lnTo>
                  <a:pt x="30" y="1"/>
                </a:lnTo>
                <a:lnTo>
                  <a:pt x="32" y="3"/>
                </a:lnTo>
                <a:lnTo>
                  <a:pt x="34" y="4"/>
                </a:lnTo>
                <a:lnTo>
                  <a:pt x="37" y="6"/>
                </a:lnTo>
                <a:lnTo>
                  <a:pt x="38" y="7"/>
                </a:lnTo>
                <a:lnTo>
                  <a:pt x="40" y="8"/>
                </a:lnTo>
                <a:lnTo>
                  <a:pt x="41" y="11"/>
                </a:lnTo>
                <a:lnTo>
                  <a:pt x="43" y="13"/>
                </a:lnTo>
                <a:lnTo>
                  <a:pt x="44" y="16"/>
                </a:lnTo>
                <a:lnTo>
                  <a:pt x="44" y="18"/>
                </a:lnTo>
                <a:lnTo>
                  <a:pt x="44" y="20"/>
                </a:lnTo>
                <a:lnTo>
                  <a:pt x="45" y="21"/>
                </a:lnTo>
                <a:lnTo>
                  <a:pt x="44" y="24"/>
                </a:lnTo>
                <a:lnTo>
                  <a:pt x="44" y="27"/>
                </a:lnTo>
                <a:lnTo>
                  <a:pt x="44" y="30"/>
                </a:lnTo>
                <a:lnTo>
                  <a:pt x="43" y="33"/>
                </a:lnTo>
                <a:lnTo>
                  <a:pt x="41" y="34"/>
                </a:lnTo>
                <a:lnTo>
                  <a:pt x="40" y="36"/>
                </a:lnTo>
                <a:lnTo>
                  <a:pt x="38" y="37"/>
                </a:lnTo>
                <a:lnTo>
                  <a:pt x="37" y="39"/>
                </a:lnTo>
                <a:lnTo>
                  <a:pt x="34" y="42"/>
                </a:lnTo>
                <a:lnTo>
                  <a:pt x="32" y="42"/>
                </a:lnTo>
                <a:lnTo>
                  <a:pt x="30" y="43"/>
                </a:lnTo>
                <a:lnTo>
                  <a:pt x="27" y="45"/>
                </a:lnTo>
                <a:lnTo>
                  <a:pt x="24" y="45"/>
                </a:lnTo>
                <a:lnTo>
                  <a:pt x="22"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91" name="Rectangle 71"/>
          <p:cNvSpPr>
            <a:spLocks noChangeArrowheads="1"/>
          </p:cNvSpPr>
          <p:nvPr/>
        </p:nvSpPr>
        <p:spPr bwMode="auto">
          <a:xfrm>
            <a:off x="4593007" y="3532364"/>
            <a:ext cx="11124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solidFill>
                  <a:srgbClr val="FF0000"/>
                </a:solidFill>
                <a:latin typeface="Arial" charset="0"/>
              </a:rPr>
              <a:t>Common Mode</a:t>
            </a:r>
            <a:endParaRPr lang="en-US" dirty="0">
              <a:latin typeface="Times New Roman" pitchFamily="18" charset="0"/>
            </a:endParaRPr>
          </a:p>
        </p:txBody>
      </p:sp>
      <p:sp>
        <p:nvSpPr>
          <p:cNvPr id="261192" name="Rectangle 72"/>
          <p:cNvSpPr>
            <a:spLocks noChangeArrowheads="1"/>
          </p:cNvSpPr>
          <p:nvPr/>
        </p:nvSpPr>
        <p:spPr bwMode="auto">
          <a:xfrm>
            <a:off x="5466099" y="3686178"/>
            <a:ext cx="9313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solidFill>
                  <a:srgbClr val="FF0000"/>
                </a:solidFill>
                <a:latin typeface="Arial" charset="0"/>
              </a:rPr>
              <a:t>Current Path</a:t>
            </a:r>
            <a:endParaRPr lang="en-US" dirty="0">
              <a:latin typeface="Times New Roman" pitchFamily="18" charset="0"/>
            </a:endParaRPr>
          </a:p>
        </p:txBody>
      </p:sp>
      <p:sp>
        <p:nvSpPr>
          <p:cNvPr id="261193" name="Line 73"/>
          <p:cNvSpPr>
            <a:spLocks noChangeShapeType="1"/>
          </p:cNvSpPr>
          <p:nvPr/>
        </p:nvSpPr>
        <p:spPr bwMode="auto">
          <a:xfrm flipH="1">
            <a:off x="1689100" y="4252913"/>
            <a:ext cx="177800" cy="1587"/>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4" name="Line 74"/>
          <p:cNvSpPr>
            <a:spLocks noChangeShapeType="1"/>
          </p:cNvSpPr>
          <p:nvPr/>
        </p:nvSpPr>
        <p:spPr bwMode="auto">
          <a:xfrm flipV="1">
            <a:off x="1689100" y="2847975"/>
            <a:ext cx="1588" cy="140970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5" name="Line 75"/>
          <p:cNvSpPr>
            <a:spLocks noChangeShapeType="1"/>
          </p:cNvSpPr>
          <p:nvPr/>
        </p:nvSpPr>
        <p:spPr bwMode="auto">
          <a:xfrm flipH="1">
            <a:off x="1095379" y="2847978"/>
            <a:ext cx="600075" cy="3175"/>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196" name="Freeform 76"/>
          <p:cNvSpPr>
            <a:spLocks/>
          </p:cNvSpPr>
          <p:nvPr/>
        </p:nvSpPr>
        <p:spPr bwMode="auto">
          <a:xfrm>
            <a:off x="1008067" y="2817815"/>
            <a:ext cx="96837" cy="60325"/>
          </a:xfrm>
          <a:custGeom>
            <a:avLst/>
            <a:gdLst>
              <a:gd name="T0" fmla="*/ 65 w 65"/>
              <a:gd name="T1" fmla="*/ 43 h 43"/>
              <a:gd name="T2" fmla="*/ 0 w 65"/>
              <a:gd name="T3" fmla="*/ 22 h 43"/>
              <a:gd name="T4" fmla="*/ 65 w 65"/>
              <a:gd name="T5" fmla="*/ 0 h 43"/>
              <a:gd name="T6" fmla="*/ 65 w 65"/>
              <a:gd name="T7" fmla="*/ 43 h 43"/>
            </a:gdLst>
            <a:ahLst/>
            <a:cxnLst>
              <a:cxn ang="0">
                <a:pos x="T0" y="T1"/>
              </a:cxn>
              <a:cxn ang="0">
                <a:pos x="T2" y="T3"/>
              </a:cxn>
              <a:cxn ang="0">
                <a:pos x="T4" y="T5"/>
              </a:cxn>
              <a:cxn ang="0">
                <a:pos x="T6" y="T7"/>
              </a:cxn>
            </a:cxnLst>
            <a:rect l="0" t="0" r="r" b="b"/>
            <a:pathLst>
              <a:path w="65" h="43">
                <a:moveTo>
                  <a:pt x="65" y="43"/>
                </a:moveTo>
                <a:lnTo>
                  <a:pt x="0" y="22"/>
                </a:lnTo>
                <a:lnTo>
                  <a:pt x="65" y="0"/>
                </a:lnTo>
                <a:lnTo>
                  <a:pt x="65" y="43"/>
                </a:lnTo>
                <a:close/>
              </a:path>
            </a:pathLst>
          </a:custGeom>
          <a:solidFill>
            <a:srgbClr val="000000"/>
          </a:solidFill>
          <a:ln w="9525">
            <a:solidFill>
              <a:srgbClr val="339933"/>
            </a:solidFill>
            <a:round/>
            <a:headEnd/>
            <a:tailEnd/>
          </a:ln>
        </p:spPr>
        <p:txBody>
          <a:bodyPr/>
          <a:lstStyle/>
          <a:p>
            <a:endParaRPr lang="en-US"/>
          </a:p>
        </p:txBody>
      </p:sp>
      <p:sp>
        <p:nvSpPr>
          <p:cNvPr id="261197" name="Rectangle 77"/>
          <p:cNvSpPr>
            <a:spLocks noChangeArrowheads="1"/>
          </p:cNvSpPr>
          <p:nvPr/>
        </p:nvSpPr>
        <p:spPr bwMode="auto">
          <a:xfrm>
            <a:off x="1084263" y="2873377"/>
            <a:ext cx="1841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198" name="Rectangle 78"/>
          <p:cNvSpPr>
            <a:spLocks noChangeArrowheads="1"/>
          </p:cNvSpPr>
          <p:nvPr/>
        </p:nvSpPr>
        <p:spPr bwMode="auto">
          <a:xfrm>
            <a:off x="1084263" y="2878138"/>
            <a:ext cx="1971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a:solidFill>
                  <a:srgbClr val="339933"/>
                </a:solidFill>
                <a:latin typeface="Times New Roman" pitchFamily="18" charset="0"/>
              </a:rPr>
              <a:t>PE</a:t>
            </a:r>
            <a:endParaRPr lang="en-US">
              <a:latin typeface="Times New Roman" pitchFamily="18" charset="0"/>
            </a:endParaRPr>
          </a:p>
        </p:txBody>
      </p:sp>
      <p:sp>
        <p:nvSpPr>
          <p:cNvPr id="261199" name="Rectangle 79"/>
          <p:cNvSpPr>
            <a:spLocks noChangeArrowheads="1"/>
          </p:cNvSpPr>
          <p:nvPr/>
        </p:nvSpPr>
        <p:spPr bwMode="auto">
          <a:xfrm>
            <a:off x="869951" y="4498977"/>
            <a:ext cx="1668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EARTH GROUND</a:t>
            </a:r>
          </a:p>
          <a:p>
            <a:pPr algn="l" eaLnBrk="0" hangingPunct="0"/>
            <a:r>
              <a:rPr lang="en-US" sz="1600" b="1" i="1">
                <a:solidFill>
                  <a:srgbClr val="000000"/>
                </a:solidFill>
                <a:latin typeface="Arial" charset="0"/>
              </a:rPr>
              <a:t>    Potential 4</a:t>
            </a:r>
            <a:endParaRPr lang="en-US">
              <a:latin typeface="Times New Roman" pitchFamily="18" charset="0"/>
            </a:endParaRPr>
          </a:p>
        </p:txBody>
      </p:sp>
      <p:sp>
        <p:nvSpPr>
          <p:cNvPr id="261200" name="Rectangle 80"/>
          <p:cNvSpPr>
            <a:spLocks noChangeArrowheads="1"/>
          </p:cNvSpPr>
          <p:nvPr/>
        </p:nvSpPr>
        <p:spPr bwMode="auto">
          <a:xfrm>
            <a:off x="7175501" y="4398966"/>
            <a:ext cx="11525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Potential #3</a:t>
            </a:r>
            <a:endParaRPr lang="en-US">
              <a:latin typeface="Times New Roman" pitchFamily="18" charset="0"/>
            </a:endParaRPr>
          </a:p>
        </p:txBody>
      </p:sp>
      <p:sp>
        <p:nvSpPr>
          <p:cNvPr id="261201" name="Rectangle 81"/>
          <p:cNvSpPr>
            <a:spLocks noChangeArrowheads="1"/>
          </p:cNvSpPr>
          <p:nvPr/>
        </p:nvSpPr>
        <p:spPr bwMode="auto">
          <a:xfrm>
            <a:off x="3689351" y="4398966"/>
            <a:ext cx="11525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Potential #1</a:t>
            </a:r>
            <a:endParaRPr lang="en-US">
              <a:latin typeface="Times New Roman" pitchFamily="18" charset="0"/>
            </a:endParaRPr>
          </a:p>
        </p:txBody>
      </p:sp>
      <p:sp>
        <p:nvSpPr>
          <p:cNvPr id="261202" name="Line 82"/>
          <p:cNvSpPr>
            <a:spLocks noChangeShapeType="1"/>
          </p:cNvSpPr>
          <p:nvPr/>
        </p:nvSpPr>
        <p:spPr bwMode="auto">
          <a:xfrm flipV="1">
            <a:off x="7818439" y="2740025"/>
            <a:ext cx="1587" cy="211139"/>
          </a:xfrm>
          <a:prstGeom prst="line">
            <a:avLst/>
          </a:prstGeom>
          <a:noFill/>
          <a:ln w="28575" cap="rnd">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1203" name="Line 83"/>
          <p:cNvSpPr>
            <a:spLocks noChangeShapeType="1"/>
          </p:cNvSpPr>
          <p:nvPr/>
        </p:nvSpPr>
        <p:spPr bwMode="auto">
          <a:xfrm flipV="1">
            <a:off x="7818439" y="2538413"/>
            <a:ext cx="1587" cy="182563"/>
          </a:xfrm>
          <a:prstGeom prst="line">
            <a:avLst/>
          </a:prstGeom>
          <a:noFill/>
          <a:ln w="28575" cap="rnd">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1204" name="Freeform 84"/>
          <p:cNvSpPr>
            <a:spLocks/>
          </p:cNvSpPr>
          <p:nvPr/>
        </p:nvSpPr>
        <p:spPr bwMode="auto">
          <a:xfrm>
            <a:off x="7364417" y="2014539"/>
            <a:ext cx="682625" cy="627063"/>
          </a:xfrm>
          <a:custGeom>
            <a:avLst/>
            <a:gdLst>
              <a:gd name="T0" fmla="*/ 2 w 458"/>
              <a:gd name="T1" fmla="*/ 208 h 457"/>
              <a:gd name="T2" fmla="*/ 10 w 458"/>
              <a:gd name="T3" fmla="*/ 166 h 457"/>
              <a:gd name="T4" fmla="*/ 25 w 458"/>
              <a:gd name="T5" fmla="*/ 127 h 457"/>
              <a:gd name="T6" fmla="*/ 47 w 458"/>
              <a:gd name="T7" fmla="*/ 91 h 457"/>
              <a:gd name="T8" fmla="*/ 75 w 458"/>
              <a:gd name="T9" fmla="*/ 60 h 457"/>
              <a:gd name="T10" fmla="*/ 109 w 458"/>
              <a:gd name="T11" fmla="*/ 35 h 457"/>
              <a:gd name="T12" fmla="*/ 147 w 458"/>
              <a:gd name="T13" fmla="*/ 16 h 457"/>
              <a:gd name="T14" fmla="*/ 187 w 458"/>
              <a:gd name="T15" fmla="*/ 4 h 457"/>
              <a:gd name="T16" fmla="*/ 229 w 458"/>
              <a:gd name="T17" fmla="*/ 0 h 457"/>
              <a:gd name="T18" fmla="*/ 271 w 458"/>
              <a:gd name="T19" fmla="*/ 4 h 457"/>
              <a:gd name="T20" fmla="*/ 313 w 458"/>
              <a:gd name="T21" fmla="*/ 16 h 457"/>
              <a:gd name="T22" fmla="*/ 350 w 458"/>
              <a:gd name="T23" fmla="*/ 35 h 457"/>
              <a:gd name="T24" fmla="*/ 385 w 458"/>
              <a:gd name="T25" fmla="*/ 60 h 457"/>
              <a:gd name="T26" fmla="*/ 412 w 458"/>
              <a:gd name="T27" fmla="*/ 91 h 457"/>
              <a:gd name="T28" fmla="*/ 434 w 458"/>
              <a:gd name="T29" fmla="*/ 127 h 457"/>
              <a:gd name="T30" fmla="*/ 449 w 458"/>
              <a:gd name="T31" fmla="*/ 166 h 457"/>
              <a:gd name="T32" fmla="*/ 458 w 458"/>
              <a:gd name="T33" fmla="*/ 208 h 457"/>
              <a:gd name="T34" fmla="*/ 458 w 458"/>
              <a:gd name="T35" fmla="*/ 251 h 457"/>
              <a:gd name="T36" fmla="*/ 449 w 458"/>
              <a:gd name="T37" fmla="*/ 291 h 457"/>
              <a:gd name="T38" fmla="*/ 434 w 458"/>
              <a:gd name="T39" fmla="*/ 330 h 457"/>
              <a:gd name="T40" fmla="*/ 412 w 458"/>
              <a:gd name="T41" fmla="*/ 366 h 457"/>
              <a:gd name="T42" fmla="*/ 385 w 458"/>
              <a:gd name="T43" fmla="*/ 397 h 457"/>
              <a:gd name="T44" fmla="*/ 350 w 458"/>
              <a:gd name="T45" fmla="*/ 422 h 457"/>
              <a:gd name="T46" fmla="*/ 313 w 458"/>
              <a:gd name="T47" fmla="*/ 441 h 457"/>
              <a:gd name="T48" fmla="*/ 271 w 458"/>
              <a:gd name="T49" fmla="*/ 453 h 457"/>
              <a:gd name="T50" fmla="*/ 229 w 458"/>
              <a:gd name="T51" fmla="*/ 457 h 457"/>
              <a:gd name="T52" fmla="*/ 187 w 458"/>
              <a:gd name="T53" fmla="*/ 453 h 457"/>
              <a:gd name="T54" fmla="*/ 147 w 458"/>
              <a:gd name="T55" fmla="*/ 441 h 457"/>
              <a:gd name="T56" fmla="*/ 109 w 458"/>
              <a:gd name="T57" fmla="*/ 422 h 457"/>
              <a:gd name="T58" fmla="*/ 75 w 458"/>
              <a:gd name="T59" fmla="*/ 397 h 457"/>
              <a:gd name="T60" fmla="*/ 47 w 458"/>
              <a:gd name="T61" fmla="*/ 366 h 457"/>
              <a:gd name="T62" fmla="*/ 25 w 458"/>
              <a:gd name="T63" fmla="*/ 330 h 457"/>
              <a:gd name="T64" fmla="*/ 10 w 458"/>
              <a:gd name="T65" fmla="*/ 291 h 457"/>
              <a:gd name="T66" fmla="*/ 2 w 458"/>
              <a:gd name="T67" fmla="*/ 25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8" h="457">
                <a:moveTo>
                  <a:pt x="0" y="228"/>
                </a:moveTo>
                <a:lnTo>
                  <a:pt x="2" y="208"/>
                </a:lnTo>
                <a:lnTo>
                  <a:pt x="4" y="187"/>
                </a:lnTo>
                <a:lnTo>
                  <a:pt x="10" y="166"/>
                </a:lnTo>
                <a:lnTo>
                  <a:pt x="17" y="146"/>
                </a:lnTo>
                <a:lnTo>
                  <a:pt x="25" y="127"/>
                </a:lnTo>
                <a:lnTo>
                  <a:pt x="34" y="108"/>
                </a:lnTo>
                <a:lnTo>
                  <a:pt x="47" y="91"/>
                </a:lnTo>
                <a:lnTo>
                  <a:pt x="60" y="75"/>
                </a:lnTo>
                <a:lnTo>
                  <a:pt x="75" y="60"/>
                </a:lnTo>
                <a:lnTo>
                  <a:pt x="91" y="46"/>
                </a:lnTo>
                <a:lnTo>
                  <a:pt x="109" y="35"/>
                </a:lnTo>
                <a:lnTo>
                  <a:pt x="126" y="25"/>
                </a:lnTo>
                <a:lnTo>
                  <a:pt x="147" y="16"/>
                </a:lnTo>
                <a:lnTo>
                  <a:pt x="166" y="10"/>
                </a:lnTo>
                <a:lnTo>
                  <a:pt x="187" y="4"/>
                </a:lnTo>
                <a:lnTo>
                  <a:pt x="208" y="1"/>
                </a:lnTo>
                <a:lnTo>
                  <a:pt x="229" y="0"/>
                </a:lnTo>
                <a:lnTo>
                  <a:pt x="251" y="1"/>
                </a:lnTo>
                <a:lnTo>
                  <a:pt x="271" y="4"/>
                </a:lnTo>
                <a:lnTo>
                  <a:pt x="292" y="10"/>
                </a:lnTo>
                <a:lnTo>
                  <a:pt x="313" y="16"/>
                </a:lnTo>
                <a:lnTo>
                  <a:pt x="332" y="25"/>
                </a:lnTo>
                <a:lnTo>
                  <a:pt x="350" y="35"/>
                </a:lnTo>
                <a:lnTo>
                  <a:pt x="368" y="46"/>
                </a:lnTo>
                <a:lnTo>
                  <a:pt x="385" y="60"/>
                </a:lnTo>
                <a:lnTo>
                  <a:pt x="399" y="75"/>
                </a:lnTo>
                <a:lnTo>
                  <a:pt x="412" y="91"/>
                </a:lnTo>
                <a:lnTo>
                  <a:pt x="424" y="108"/>
                </a:lnTo>
                <a:lnTo>
                  <a:pt x="434" y="127"/>
                </a:lnTo>
                <a:lnTo>
                  <a:pt x="443" y="146"/>
                </a:lnTo>
                <a:lnTo>
                  <a:pt x="449" y="166"/>
                </a:lnTo>
                <a:lnTo>
                  <a:pt x="455" y="187"/>
                </a:lnTo>
                <a:lnTo>
                  <a:pt x="458" y="208"/>
                </a:lnTo>
                <a:lnTo>
                  <a:pt x="458" y="228"/>
                </a:lnTo>
                <a:lnTo>
                  <a:pt x="458" y="251"/>
                </a:lnTo>
                <a:lnTo>
                  <a:pt x="455" y="270"/>
                </a:lnTo>
                <a:lnTo>
                  <a:pt x="449" y="291"/>
                </a:lnTo>
                <a:lnTo>
                  <a:pt x="443" y="311"/>
                </a:lnTo>
                <a:lnTo>
                  <a:pt x="434" y="330"/>
                </a:lnTo>
                <a:lnTo>
                  <a:pt x="424" y="348"/>
                </a:lnTo>
                <a:lnTo>
                  <a:pt x="412" y="366"/>
                </a:lnTo>
                <a:lnTo>
                  <a:pt x="399" y="382"/>
                </a:lnTo>
                <a:lnTo>
                  <a:pt x="385" y="397"/>
                </a:lnTo>
                <a:lnTo>
                  <a:pt x="368" y="410"/>
                </a:lnTo>
                <a:lnTo>
                  <a:pt x="350" y="422"/>
                </a:lnTo>
                <a:lnTo>
                  <a:pt x="332" y="432"/>
                </a:lnTo>
                <a:lnTo>
                  <a:pt x="313" y="441"/>
                </a:lnTo>
                <a:lnTo>
                  <a:pt x="292" y="448"/>
                </a:lnTo>
                <a:lnTo>
                  <a:pt x="271" y="453"/>
                </a:lnTo>
                <a:lnTo>
                  <a:pt x="251" y="456"/>
                </a:lnTo>
                <a:lnTo>
                  <a:pt x="229" y="457"/>
                </a:lnTo>
                <a:lnTo>
                  <a:pt x="208" y="456"/>
                </a:lnTo>
                <a:lnTo>
                  <a:pt x="187" y="453"/>
                </a:lnTo>
                <a:lnTo>
                  <a:pt x="166" y="448"/>
                </a:lnTo>
                <a:lnTo>
                  <a:pt x="147" y="441"/>
                </a:lnTo>
                <a:lnTo>
                  <a:pt x="126" y="432"/>
                </a:lnTo>
                <a:lnTo>
                  <a:pt x="109" y="422"/>
                </a:lnTo>
                <a:lnTo>
                  <a:pt x="91" y="410"/>
                </a:lnTo>
                <a:lnTo>
                  <a:pt x="75" y="397"/>
                </a:lnTo>
                <a:lnTo>
                  <a:pt x="60" y="382"/>
                </a:lnTo>
                <a:lnTo>
                  <a:pt x="47" y="366"/>
                </a:lnTo>
                <a:lnTo>
                  <a:pt x="34" y="348"/>
                </a:lnTo>
                <a:lnTo>
                  <a:pt x="25" y="330"/>
                </a:lnTo>
                <a:lnTo>
                  <a:pt x="17" y="311"/>
                </a:lnTo>
                <a:lnTo>
                  <a:pt x="10" y="291"/>
                </a:lnTo>
                <a:lnTo>
                  <a:pt x="4" y="270"/>
                </a:lnTo>
                <a:lnTo>
                  <a:pt x="2" y="251"/>
                </a:lnTo>
                <a:lnTo>
                  <a:pt x="0" y="228"/>
                </a:lnTo>
                <a:close/>
              </a:path>
            </a:pathLst>
          </a:custGeom>
          <a:solidFill>
            <a:srgbClr val="FFFFFF"/>
          </a:solidFill>
          <a:ln w="12700">
            <a:solidFill>
              <a:srgbClr val="000000"/>
            </a:solidFill>
            <a:prstDash val="solid"/>
            <a:round/>
            <a:headEnd/>
            <a:tailEnd/>
          </a:ln>
        </p:spPr>
        <p:txBody>
          <a:bodyPr/>
          <a:lstStyle/>
          <a:p>
            <a:endParaRPr lang="en-US"/>
          </a:p>
        </p:txBody>
      </p:sp>
      <p:sp>
        <p:nvSpPr>
          <p:cNvPr id="261205" name="Rectangle 85"/>
          <p:cNvSpPr>
            <a:spLocks noChangeArrowheads="1"/>
          </p:cNvSpPr>
          <p:nvPr/>
        </p:nvSpPr>
        <p:spPr bwMode="auto">
          <a:xfrm>
            <a:off x="7448554" y="2212977"/>
            <a:ext cx="5508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06" name="Rectangle 86"/>
          <p:cNvSpPr>
            <a:spLocks noChangeArrowheads="1"/>
          </p:cNvSpPr>
          <p:nvPr/>
        </p:nvSpPr>
        <p:spPr bwMode="auto">
          <a:xfrm>
            <a:off x="7448553" y="2222502"/>
            <a:ext cx="5915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700" b="1">
                <a:solidFill>
                  <a:srgbClr val="000000"/>
                </a:solidFill>
                <a:latin typeface="Times New Roman" pitchFamily="18" charset="0"/>
              </a:rPr>
              <a:t>Motor</a:t>
            </a:r>
            <a:endParaRPr lang="en-US">
              <a:latin typeface="Times New Roman" pitchFamily="18" charset="0"/>
            </a:endParaRPr>
          </a:p>
        </p:txBody>
      </p:sp>
      <p:sp>
        <p:nvSpPr>
          <p:cNvPr id="261207" name="Rectangle 87"/>
          <p:cNvSpPr>
            <a:spLocks noChangeArrowheads="1"/>
          </p:cNvSpPr>
          <p:nvPr/>
        </p:nvSpPr>
        <p:spPr bwMode="auto">
          <a:xfrm>
            <a:off x="7454900" y="2663827"/>
            <a:ext cx="103188"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08" name="Rectangle 88"/>
          <p:cNvSpPr>
            <a:spLocks noChangeArrowheads="1"/>
          </p:cNvSpPr>
          <p:nvPr/>
        </p:nvSpPr>
        <p:spPr bwMode="auto">
          <a:xfrm>
            <a:off x="7562854" y="2747964"/>
            <a:ext cx="1619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09" name="Line 89"/>
          <p:cNvSpPr>
            <a:spLocks noChangeShapeType="1"/>
          </p:cNvSpPr>
          <p:nvPr/>
        </p:nvSpPr>
        <p:spPr bwMode="auto">
          <a:xfrm>
            <a:off x="7818439" y="2944815"/>
            <a:ext cx="1587" cy="1211263"/>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0" name="Freeform 90"/>
          <p:cNvSpPr>
            <a:spLocks/>
          </p:cNvSpPr>
          <p:nvPr/>
        </p:nvSpPr>
        <p:spPr bwMode="auto">
          <a:xfrm>
            <a:off x="7794625" y="4127500"/>
            <a:ext cx="50800" cy="46039"/>
          </a:xfrm>
          <a:custGeom>
            <a:avLst/>
            <a:gdLst>
              <a:gd name="T0" fmla="*/ 16 w 34"/>
              <a:gd name="T1" fmla="*/ 0 h 33"/>
              <a:gd name="T2" fmla="*/ 15 w 34"/>
              <a:gd name="T3" fmla="*/ 0 h 33"/>
              <a:gd name="T4" fmla="*/ 13 w 34"/>
              <a:gd name="T5" fmla="*/ 0 h 33"/>
              <a:gd name="T6" fmla="*/ 11 w 34"/>
              <a:gd name="T7" fmla="*/ 1 h 33"/>
              <a:gd name="T8" fmla="*/ 9 w 34"/>
              <a:gd name="T9" fmla="*/ 1 h 33"/>
              <a:gd name="T10" fmla="*/ 8 w 34"/>
              <a:gd name="T11" fmla="*/ 2 h 33"/>
              <a:gd name="T12" fmla="*/ 6 w 34"/>
              <a:gd name="T13" fmla="*/ 3 h 33"/>
              <a:gd name="T14" fmla="*/ 5 w 34"/>
              <a:gd name="T15" fmla="*/ 5 h 33"/>
              <a:gd name="T16" fmla="*/ 4 w 34"/>
              <a:gd name="T17" fmla="*/ 5 h 33"/>
              <a:gd name="T18" fmla="*/ 3 w 34"/>
              <a:gd name="T19" fmla="*/ 6 h 33"/>
              <a:gd name="T20" fmla="*/ 1 w 34"/>
              <a:gd name="T21" fmla="*/ 9 h 33"/>
              <a:gd name="T22" fmla="*/ 1 w 34"/>
              <a:gd name="T23" fmla="*/ 10 h 33"/>
              <a:gd name="T24" fmla="*/ 1 w 34"/>
              <a:gd name="T25" fmla="*/ 12 h 33"/>
              <a:gd name="T26" fmla="*/ 0 w 34"/>
              <a:gd name="T27" fmla="*/ 15 h 33"/>
              <a:gd name="T28" fmla="*/ 0 w 34"/>
              <a:gd name="T29" fmla="*/ 16 h 33"/>
              <a:gd name="T30" fmla="*/ 0 w 34"/>
              <a:gd name="T31" fmla="*/ 18 h 33"/>
              <a:gd name="T32" fmla="*/ 1 w 34"/>
              <a:gd name="T33" fmla="*/ 20 h 33"/>
              <a:gd name="T34" fmla="*/ 1 w 34"/>
              <a:gd name="T35" fmla="*/ 21 h 33"/>
              <a:gd name="T36" fmla="*/ 1 w 34"/>
              <a:gd name="T37" fmla="*/ 22 h 33"/>
              <a:gd name="T38" fmla="*/ 3 w 34"/>
              <a:gd name="T39" fmla="*/ 25 h 33"/>
              <a:gd name="T40" fmla="*/ 4 w 34"/>
              <a:gd name="T41" fmla="*/ 25 h 33"/>
              <a:gd name="T42" fmla="*/ 5 w 34"/>
              <a:gd name="T43" fmla="*/ 27 h 33"/>
              <a:gd name="T44" fmla="*/ 6 w 34"/>
              <a:gd name="T45" fmla="*/ 30 h 33"/>
              <a:gd name="T46" fmla="*/ 8 w 34"/>
              <a:gd name="T47" fmla="*/ 30 h 33"/>
              <a:gd name="T48" fmla="*/ 9 w 34"/>
              <a:gd name="T49" fmla="*/ 31 h 33"/>
              <a:gd name="T50" fmla="*/ 11 w 34"/>
              <a:gd name="T51" fmla="*/ 31 h 33"/>
              <a:gd name="T52" fmla="*/ 13 w 34"/>
              <a:gd name="T53" fmla="*/ 33 h 33"/>
              <a:gd name="T54" fmla="*/ 15 w 34"/>
              <a:gd name="T55" fmla="*/ 33 h 33"/>
              <a:gd name="T56" fmla="*/ 16 w 34"/>
              <a:gd name="T57" fmla="*/ 33 h 33"/>
              <a:gd name="T58" fmla="*/ 19 w 34"/>
              <a:gd name="T59" fmla="*/ 33 h 33"/>
              <a:gd name="T60" fmla="*/ 21 w 34"/>
              <a:gd name="T61" fmla="*/ 33 h 33"/>
              <a:gd name="T62" fmla="*/ 22 w 34"/>
              <a:gd name="T63" fmla="*/ 31 h 33"/>
              <a:gd name="T64" fmla="*/ 24 w 34"/>
              <a:gd name="T65" fmla="*/ 31 h 33"/>
              <a:gd name="T66" fmla="*/ 25 w 34"/>
              <a:gd name="T67" fmla="*/ 30 h 33"/>
              <a:gd name="T68" fmla="*/ 27 w 34"/>
              <a:gd name="T69" fmla="*/ 30 h 33"/>
              <a:gd name="T70" fmla="*/ 28 w 34"/>
              <a:gd name="T71" fmla="*/ 27 h 33"/>
              <a:gd name="T72" fmla="*/ 30 w 34"/>
              <a:gd name="T73" fmla="*/ 25 h 33"/>
              <a:gd name="T74" fmla="*/ 31 w 34"/>
              <a:gd name="T75" fmla="*/ 25 h 33"/>
              <a:gd name="T76" fmla="*/ 31 w 34"/>
              <a:gd name="T77" fmla="*/ 22 h 33"/>
              <a:gd name="T78" fmla="*/ 33 w 34"/>
              <a:gd name="T79" fmla="*/ 21 h 33"/>
              <a:gd name="T80" fmla="*/ 33 w 34"/>
              <a:gd name="T81" fmla="*/ 20 h 33"/>
              <a:gd name="T82" fmla="*/ 33 w 34"/>
              <a:gd name="T83" fmla="*/ 18 h 33"/>
              <a:gd name="T84" fmla="*/ 34 w 34"/>
              <a:gd name="T85" fmla="*/ 16 h 33"/>
              <a:gd name="T86" fmla="*/ 33 w 34"/>
              <a:gd name="T87" fmla="*/ 15 h 33"/>
              <a:gd name="T88" fmla="*/ 33 w 34"/>
              <a:gd name="T89" fmla="*/ 12 h 33"/>
              <a:gd name="T90" fmla="*/ 33 w 34"/>
              <a:gd name="T91" fmla="*/ 10 h 33"/>
              <a:gd name="T92" fmla="*/ 31 w 34"/>
              <a:gd name="T93" fmla="*/ 9 h 33"/>
              <a:gd name="T94" fmla="*/ 31 w 34"/>
              <a:gd name="T95" fmla="*/ 6 h 33"/>
              <a:gd name="T96" fmla="*/ 30 w 34"/>
              <a:gd name="T97" fmla="*/ 5 h 33"/>
              <a:gd name="T98" fmla="*/ 28 w 34"/>
              <a:gd name="T99" fmla="*/ 5 h 33"/>
              <a:gd name="T100" fmla="*/ 27 w 34"/>
              <a:gd name="T101" fmla="*/ 3 h 33"/>
              <a:gd name="T102" fmla="*/ 25 w 34"/>
              <a:gd name="T103" fmla="*/ 2 h 33"/>
              <a:gd name="T104" fmla="*/ 24 w 34"/>
              <a:gd name="T105" fmla="*/ 1 h 33"/>
              <a:gd name="T106" fmla="*/ 22 w 34"/>
              <a:gd name="T107" fmla="*/ 1 h 33"/>
              <a:gd name="T108" fmla="*/ 21 w 34"/>
              <a:gd name="T109" fmla="*/ 0 h 33"/>
              <a:gd name="T110" fmla="*/ 19 w 34"/>
              <a:gd name="T111" fmla="*/ 0 h 33"/>
              <a:gd name="T112" fmla="*/ 16 w 34"/>
              <a:gd name="T11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 h="33">
                <a:moveTo>
                  <a:pt x="16" y="0"/>
                </a:moveTo>
                <a:lnTo>
                  <a:pt x="15" y="0"/>
                </a:lnTo>
                <a:lnTo>
                  <a:pt x="13" y="0"/>
                </a:lnTo>
                <a:lnTo>
                  <a:pt x="11" y="1"/>
                </a:lnTo>
                <a:lnTo>
                  <a:pt x="9" y="1"/>
                </a:lnTo>
                <a:lnTo>
                  <a:pt x="8" y="2"/>
                </a:lnTo>
                <a:lnTo>
                  <a:pt x="6" y="3"/>
                </a:lnTo>
                <a:lnTo>
                  <a:pt x="5" y="5"/>
                </a:lnTo>
                <a:lnTo>
                  <a:pt x="4" y="5"/>
                </a:lnTo>
                <a:lnTo>
                  <a:pt x="3" y="6"/>
                </a:lnTo>
                <a:lnTo>
                  <a:pt x="1" y="9"/>
                </a:lnTo>
                <a:lnTo>
                  <a:pt x="1" y="10"/>
                </a:lnTo>
                <a:lnTo>
                  <a:pt x="1" y="12"/>
                </a:lnTo>
                <a:lnTo>
                  <a:pt x="0" y="15"/>
                </a:lnTo>
                <a:lnTo>
                  <a:pt x="0" y="16"/>
                </a:lnTo>
                <a:lnTo>
                  <a:pt x="0" y="18"/>
                </a:lnTo>
                <a:lnTo>
                  <a:pt x="1" y="20"/>
                </a:lnTo>
                <a:lnTo>
                  <a:pt x="1" y="21"/>
                </a:lnTo>
                <a:lnTo>
                  <a:pt x="1" y="22"/>
                </a:lnTo>
                <a:lnTo>
                  <a:pt x="3" y="25"/>
                </a:lnTo>
                <a:lnTo>
                  <a:pt x="4" y="25"/>
                </a:lnTo>
                <a:lnTo>
                  <a:pt x="5" y="27"/>
                </a:lnTo>
                <a:lnTo>
                  <a:pt x="6" y="30"/>
                </a:lnTo>
                <a:lnTo>
                  <a:pt x="8" y="30"/>
                </a:lnTo>
                <a:lnTo>
                  <a:pt x="9" y="31"/>
                </a:lnTo>
                <a:lnTo>
                  <a:pt x="11" y="31"/>
                </a:lnTo>
                <a:lnTo>
                  <a:pt x="13" y="33"/>
                </a:lnTo>
                <a:lnTo>
                  <a:pt x="15" y="33"/>
                </a:lnTo>
                <a:lnTo>
                  <a:pt x="16" y="33"/>
                </a:lnTo>
                <a:lnTo>
                  <a:pt x="19" y="33"/>
                </a:lnTo>
                <a:lnTo>
                  <a:pt x="21" y="33"/>
                </a:lnTo>
                <a:lnTo>
                  <a:pt x="22" y="31"/>
                </a:lnTo>
                <a:lnTo>
                  <a:pt x="24" y="31"/>
                </a:lnTo>
                <a:lnTo>
                  <a:pt x="25" y="30"/>
                </a:lnTo>
                <a:lnTo>
                  <a:pt x="27" y="30"/>
                </a:lnTo>
                <a:lnTo>
                  <a:pt x="28" y="27"/>
                </a:lnTo>
                <a:lnTo>
                  <a:pt x="30" y="25"/>
                </a:lnTo>
                <a:lnTo>
                  <a:pt x="31" y="25"/>
                </a:lnTo>
                <a:lnTo>
                  <a:pt x="31" y="22"/>
                </a:lnTo>
                <a:lnTo>
                  <a:pt x="33" y="21"/>
                </a:lnTo>
                <a:lnTo>
                  <a:pt x="33" y="20"/>
                </a:lnTo>
                <a:lnTo>
                  <a:pt x="33" y="18"/>
                </a:lnTo>
                <a:lnTo>
                  <a:pt x="34" y="16"/>
                </a:lnTo>
                <a:lnTo>
                  <a:pt x="33" y="15"/>
                </a:lnTo>
                <a:lnTo>
                  <a:pt x="33" y="12"/>
                </a:lnTo>
                <a:lnTo>
                  <a:pt x="33" y="10"/>
                </a:lnTo>
                <a:lnTo>
                  <a:pt x="31" y="9"/>
                </a:lnTo>
                <a:lnTo>
                  <a:pt x="31" y="6"/>
                </a:lnTo>
                <a:lnTo>
                  <a:pt x="30" y="5"/>
                </a:lnTo>
                <a:lnTo>
                  <a:pt x="28" y="5"/>
                </a:lnTo>
                <a:lnTo>
                  <a:pt x="27" y="3"/>
                </a:lnTo>
                <a:lnTo>
                  <a:pt x="25" y="2"/>
                </a:lnTo>
                <a:lnTo>
                  <a:pt x="24" y="1"/>
                </a:lnTo>
                <a:lnTo>
                  <a:pt x="22" y="1"/>
                </a:lnTo>
                <a:lnTo>
                  <a:pt x="21" y="0"/>
                </a:lnTo>
                <a:lnTo>
                  <a:pt x="19"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11" name="Rectangle 91"/>
          <p:cNvSpPr>
            <a:spLocks noChangeArrowheads="1"/>
          </p:cNvSpPr>
          <p:nvPr/>
        </p:nvSpPr>
        <p:spPr bwMode="auto">
          <a:xfrm>
            <a:off x="7013578" y="3117851"/>
            <a:ext cx="8079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9900"/>
                </a:solidFill>
                <a:latin typeface="Arial" charset="0"/>
              </a:rPr>
              <a:t>Motor PE</a:t>
            </a:r>
          </a:p>
          <a:p>
            <a:pPr algn="l" eaLnBrk="0" hangingPunct="0"/>
            <a:r>
              <a:rPr lang="en-US" sz="1400" b="1">
                <a:solidFill>
                  <a:srgbClr val="009900"/>
                </a:solidFill>
                <a:latin typeface="Arial" charset="0"/>
              </a:rPr>
              <a:t>GND wire</a:t>
            </a:r>
            <a:endParaRPr lang="en-US">
              <a:latin typeface="Times New Roman" pitchFamily="18" charset="0"/>
            </a:endParaRPr>
          </a:p>
        </p:txBody>
      </p:sp>
      <p:sp>
        <p:nvSpPr>
          <p:cNvPr id="261212" name="Rectangle 92"/>
          <p:cNvSpPr>
            <a:spLocks noChangeArrowheads="1"/>
          </p:cNvSpPr>
          <p:nvPr/>
        </p:nvSpPr>
        <p:spPr bwMode="auto">
          <a:xfrm>
            <a:off x="5278438" y="4398966"/>
            <a:ext cx="11525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i="1">
                <a:solidFill>
                  <a:srgbClr val="000000"/>
                </a:solidFill>
                <a:latin typeface="Arial" charset="0"/>
              </a:rPr>
              <a:t>Potential #2</a:t>
            </a:r>
            <a:endParaRPr lang="en-US">
              <a:latin typeface="Times New Roman" pitchFamily="18" charset="0"/>
            </a:endParaRPr>
          </a:p>
        </p:txBody>
      </p:sp>
      <p:sp>
        <p:nvSpPr>
          <p:cNvPr id="261213" name="Rectangle 93"/>
          <p:cNvSpPr>
            <a:spLocks noChangeArrowheads="1"/>
          </p:cNvSpPr>
          <p:nvPr/>
        </p:nvSpPr>
        <p:spPr bwMode="auto">
          <a:xfrm>
            <a:off x="1727200" y="2065341"/>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i="1">
                <a:solidFill>
                  <a:srgbClr val="000000"/>
                </a:solidFill>
                <a:latin typeface="Arial" charset="0"/>
              </a:rPr>
              <a:t>X</a:t>
            </a:r>
            <a:endParaRPr lang="en-US" sz="1600" b="1" i="1">
              <a:latin typeface="Arial" charset="0"/>
            </a:endParaRPr>
          </a:p>
        </p:txBody>
      </p:sp>
      <p:sp>
        <p:nvSpPr>
          <p:cNvPr id="261214" name="Rectangle 94"/>
          <p:cNvSpPr>
            <a:spLocks noChangeArrowheads="1"/>
          </p:cNvSpPr>
          <p:nvPr/>
        </p:nvSpPr>
        <p:spPr bwMode="auto">
          <a:xfrm>
            <a:off x="1870076" y="2130426"/>
            <a:ext cx="1202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i="1">
                <a:solidFill>
                  <a:srgbClr val="000000"/>
                </a:solidFill>
                <a:latin typeface="Arial" charset="0"/>
              </a:rPr>
              <a:t>O</a:t>
            </a:r>
            <a:endParaRPr lang="en-US">
              <a:latin typeface="Times New Roman" pitchFamily="18" charset="0"/>
            </a:endParaRPr>
          </a:p>
        </p:txBody>
      </p:sp>
      <p:sp>
        <p:nvSpPr>
          <p:cNvPr id="261215" name="Line 95"/>
          <p:cNvSpPr>
            <a:spLocks noChangeShapeType="1"/>
          </p:cNvSpPr>
          <p:nvPr/>
        </p:nvSpPr>
        <p:spPr bwMode="auto">
          <a:xfrm flipH="1">
            <a:off x="7597775" y="4044951"/>
            <a:ext cx="115888"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6" name="Line 96"/>
          <p:cNvSpPr>
            <a:spLocks noChangeShapeType="1"/>
          </p:cNvSpPr>
          <p:nvPr/>
        </p:nvSpPr>
        <p:spPr bwMode="auto">
          <a:xfrm flipH="1">
            <a:off x="7419979" y="4044951"/>
            <a:ext cx="117475"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7" name="Line 97"/>
          <p:cNvSpPr>
            <a:spLocks noChangeShapeType="1"/>
          </p:cNvSpPr>
          <p:nvPr/>
        </p:nvSpPr>
        <p:spPr bwMode="auto">
          <a:xfrm flipH="1">
            <a:off x="7240592" y="4044951"/>
            <a:ext cx="115887"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8" name="Line 98"/>
          <p:cNvSpPr>
            <a:spLocks noChangeShapeType="1"/>
          </p:cNvSpPr>
          <p:nvPr/>
        </p:nvSpPr>
        <p:spPr bwMode="auto">
          <a:xfrm flipH="1">
            <a:off x="7065967" y="4044951"/>
            <a:ext cx="117475"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19" name="Line 99"/>
          <p:cNvSpPr>
            <a:spLocks noChangeShapeType="1"/>
          </p:cNvSpPr>
          <p:nvPr/>
        </p:nvSpPr>
        <p:spPr bwMode="auto">
          <a:xfrm flipH="1">
            <a:off x="6888163" y="4044951"/>
            <a:ext cx="1143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0" name="Line 100"/>
          <p:cNvSpPr>
            <a:spLocks noChangeShapeType="1"/>
          </p:cNvSpPr>
          <p:nvPr/>
        </p:nvSpPr>
        <p:spPr bwMode="auto">
          <a:xfrm flipH="1">
            <a:off x="6708778" y="4044951"/>
            <a:ext cx="119063"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1" name="Line 101"/>
          <p:cNvSpPr>
            <a:spLocks noChangeShapeType="1"/>
          </p:cNvSpPr>
          <p:nvPr/>
        </p:nvSpPr>
        <p:spPr bwMode="auto">
          <a:xfrm flipH="1">
            <a:off x="6534150" y="4044951"/>
            <a:ext cx="115888"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2" name="Line 102"/>
          <p:cNvSpPr>
            <a:spLocks noChangeShapeType="1"/>
          </p:cNvSpPr>
          <p:nvPr/>
        </p:nvSpPr>
        <p:spPr bwMode="auto">
          <a:xfrm flipH="1">
            <a:off x="6357938" y="4044951"/>
            <a:ext cx="1143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3" name="Line 103"/>
          <p:cNvSpPr>
            <a:spLocks noChangeShapeType="1"/>
          </p:cNvSpPr>
          <p:nvPr/>
        </p:nvSpPr>
        <p:spPr bwMode="auto">
          <a:xfrm flipH="1">
            <a:off x="6181725" y="4044951"/>
            <a:ext cx="114300"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4" name="Line 104"/>
          <p:cNvSpPr>
            <a:spLocks noChangeShapeType="1"/>
          </p:cNvSpPr>
          <p:nvPr/>
        </p:nvSpPr>
        <p:spPr bwMode="auto">
          <a:xfrm>
            <a:off x="5094288" y="2014541"/>
            <a:ext cx="114300"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5" name="Line 105"/>
          <p:cNvSpPr>
            <a:spLocks noChangeShapeType="1"/>
          </p:cNvSpPr>
          <p:nvPr/>
        </p:nvSpPr>
        <p:spPr bwMode="auto">
          <a:xfrm>
            <a:off x="5272091" y="2014541"/>
            <a:ext cx="11747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6" name="Line 106"/>
          <p:cNvSpPr>
            <a:spLocks noChangeShapeType="1"/>
          </p:cNvSpPr>
          <p:nvPr/>
        </p:nvSpPr>
        <p:spPr bwMode="auto">
          <a:xfrm>
            <a:off x="5448300" y="2014541"/>
            <a:ext cx="115888"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7" name="Line 107"/>
          <p:cNvSpPr>
            <a:spLocks noChangeShapeType="1"/>
          </p:cNvSpPr>
          <p:nvPr/>
        </p:nvSpPr>
        <p:spPr bwMode="auto">
          <a:xfrm>
            <a:off x="5627692"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8" name="Line 108"/>
          <p:cNvSpPr>
            <a:spLocks noChangeShapeType="1"/>
          </p:cNvSpPr>
          <p:nvPr/>
        </p:nvSpPr>
        <p:spPr bwMode="auto">
          <a:xfrm>
            <a:off x="5802317"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29" name="Line 109"/>
          <p:cNvSpPr>
            <a:spLocks noChangeShapeType="1"/>
          </p:cNvSpPr>
          <p:nvPr/>
        </p:nvSpPr>
        <p:spPr bwMode="auto">
          <a:xfrm>
            <a:off x="5980117" y="2014541"/>
            <a:ext cx="11747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0" name="Line 110"/>
          <p:cNvSpPr>
            <a:spLocks noChangeShapeType="1"/>
          </p:cNvSpPr>
          <p:nvPr/>
        </p:nvSpPr>
        <p:spPr bwMode="auto">
          <a:xfrm>
            <a:off x="6157917"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1" name="Line 111"/>
          <p:cNvSpPr>
            <a:spLocks noChangeShapeType="1"/>
          </p:cNvSpPr>
          <p:nvPr/>
        </p:nvSpPr>
        <p:spPr bwMode="auto">
          <a:xfrm>
            <a:off x="6335717"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2" name="Line 112"/>
          <p:cNvSpPr>
            <a:spLocks noChangeShapeType="1"/>
          </p:cNvSpPr>
          <p:nvPr/>
        </p:nvSpPr>
        <p:spPr bwMode="auto">
          <a:xfrm>
            <a:off x="6510342"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3" name="Line 113"/>
          <p:cNvSpPr>
            <a:spLocks noChangeShapeType="1"/>
          </p:cNvSpPr>
          <p:nvPr/>
        </p:nvSpPr>
        <p:spPr bwMode="auto">
          <a:xfrm>
            <a:off x="6688142" y="2014541"/>
            <a:ext cx="115887"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4" name="Line 114"/>
          <p:cNvSpPr>
            <a:spLocks noChangeShapeType="1"/>
          </p:cNvSpPr>
          <p:nvPr/>
        </p:nvSpPr>
        <p:spPr bwMode="auto">
          <a:xfrm>
            <a:off x="6865940" y="2014541"/>
            <a:ext cx="117475"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5" name="Line 115"/>
          <p:cNvSpPr>
            <a:spLocks noChangeShapeType="1"/>
          </p:cNvSpPr>
          <p:nvPr/>
        </p:nvSpPr>
        <p:spPr bwMode="auto">
          <a:xfrm>
            <a:off x="7040563" y="2014541"/>
            <a:ext cx="119062"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6" name="Line 116"/>
          <p:cNvSpPr>
            <a:spLocks noChangeShapeType="1"/>
          </p:cNvSpPr>
          <p:nvPr/>
        </p:nvSpPr>
        <p:spPr bwMode="auto">
          <a:xfrm>
            <a:off x="7221538" y="2014541"/>
            <a:ext cx="38100"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7" name="Line 117"/>
          <p:cNvSpPr>
            <a:spLocks noChangeShapeType="1"/>
          </p:cNvSpPr>
          <p:nvPr/>
        </p:nvSpPr>
        <p:spPr bwMode="auto">
          <a:xfrm>
            <a:off x="7251700" y="2014539"/>
            <a:ext cx="77788" cy="714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8" name="Line 118"/>
          <p:cNvSpPr>
            <a:spLocks noChangeShapeType="1"/>
          </p:cNvSpPr>
          <p:nvPr/>
        </p:nvSpPr>
        <p:spPr bwMode="auto">
          <a:xfrm>
            <a:off x="7380288" y="2130427"/>
            <a:ext cx="76200" cy="682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39" name="Line 119"/>
          <p:cNvSpPr>
            <a:spLocks noChangeShapeType="1"/>
          </p:cNvSpPr>
          <p:nvPr/>
        </p:nvSpPr>
        <p:spPr bwMode="auto">
          <a:xfrm>
            <a:off x="7505700" y="2244727"/>
            <a:ext cx="77788" cy="682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0" name="Line 120"/>
          <p:cNvSpPr>
            <a:spLocks noChangeShapeType="1"/>
          </p:cNvSpPr>
          <p:nvPr/>
        </p:nvSpPr>
        <p:spPr bwMode="auto">
          <a:xfrm>
            <a:off x="7634288" y="2357437"/>
            <a:ext cx="76200" cy="6985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1" name="Line 121"/>
          <p:cNvSpPr>
            <a:spLocks noChangeShapeType="1"/>
          </p:cNvSpPr>
          <p:nvPr/>
        </p:nvSpPr>
        <p:spPr bwMode="auto">
          <a:xfrm>
            <a:off x="7759700" y="2470153"/>
            <a:ext cx="77788" cy="682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2" name="Freeform 122"/>
          <p:cNvSpPr>
            <a:spLocks/>
          </p:cNvSpPr>
          <p:nvPr/>
        </p:nvSpPr>
        <p:spPr bwMode="auto">
          <a:xfrm>
            <a:off x="7886700" y="2584453"/>
            <a:ext cx="46038" cy="79375"/>
          </a:xfrm>
          <a:custGeom>
            <a:avLst/>
            <a:gdLst>
              <a:gd name="T0" fmla="*/ 0 w 31"/>
              <a:gd name="T1" fmla="*/ 0 h 58"/>
              <a:gd name="T2" fmla="*/ 31 w 31"/>
              <a:gd name="T3" fmla="*/ 31 h 58"/>
              <a:gd name="T4" fmla="*/ 31 w 31"/>
              <a:gd name="T5" fmla="*/ 58 h 58"/>
            </a:gdLst>
            <a:ahLst/>
            <a:cxnLst>
              <a:cxn ang="0">
                <a:pos x="T0" y="T1"/>
              </a:cxn>
              <a:cxn ang="0">
                <a:pos x="T2" y="T3"/>
              </a:cxn>
              <a:cxn ang="0">
                <a:pos x="T4" y="T5"/>
              </a:cxn>
            </a:cxnLst>
            <a:rect l="0" t="0" r="r" b="b"/>
            <a:pathLst>
              <a:path w="31" h="58">
                <a:moveTo>
                  <a:pt x="0" y="0"/>
                </a:moveTo>
                <a:lnTo>
                  <a:pt x="31" y="31"/>
                </a:lnTo>
                <a:lnTo>
                  <a:pt x="31" y="5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1243" name="Group 123"/>
          <p:cNvGrpSpPr>
            <a:grpSpLocks/>
          </p:cNvGrpSpPr>
          <p:nvPr/>
        </p:nvGrpSpPr>
        <p:grpSpPr bwMode="auto">
          <a:xfrm>
            <a:off x="7750175" y="2720976"/>
            <a:ext cx="184150" cy="111125"/>
            <a:chOff x="4767" y="1631"/>
            <a:chExt cx="124" cy="81"/>
          </a:xfrm>
        </p:grpSpPr>
        <p:sp>
          <p:nvSpPr>
            <p:cNvPr id="261244" name="Freeform 124"/>
            <p:cNvSpPr>
              <a:spLocks/>
            </p:cNvSpPr>
            <p:nvPr/>
          </p:nvSpPr>
          <p:spPr bwMode="auto">
            <a:xfrm>
              <a:off x="4776" y="1658"/>
              <a:ext cx="76" cy="22"/>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33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245" name="Line 125"/>
            <p:cNvSpPr>
              <a:spLocks noChangeShapeType="1"/>
            </p:cNvSpPr>
            <p:nvPr/>
          </p:nvSpPr>
          <p:spPr bwMode="auto">
            <a:xfrm>
              <a:off x="4767" y="1631"/>
              <a:ext cx="81" cy="1"/>
            </a:xfrm>
            <a:prstGeom prst="line">
              <a:avLst/>
            </a:prstGeom>
            <a:noFill/>
            <a:ln w="1905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6" name="Line 126"/>
            <p:cNvSpPr>
              <a:spLocks noChangeShapeType="1"/>
            </p:cNvSpPr>
            <p:nvPr/>
          </p:nvSpPr>
          <p:spPr bwMode="auto">
            <a:xfrm>
              <a:off x="4890" y="1633"/>
              <a:ext cx="1" cy="79"/>
            </a:xfrm>
            <a:prstGeom prst="line">
              <a:avLst/>
            </a:prstGeom>
            <a:noFill/>
            <a:ln w="127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247" name="Line 127"/>
          <p:cNvSpPr>
            <a:spLocks noChangeShapeType="1"/>
          </p:cNvSpPr>
          <p:nvPr/>
        </p:nvSpPr>
        <p:spPr bwMode="auto">
          <a:xfrm>
            <a:off x="7932740" y="2887665"/>
            <a:ext cx="1587" cy="107951"/>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8" name="Line 128"/>
          <p:cNvSpPr>
            <a:spLocks noChangeShapeType="1"/>
          </p:cNvSpPr>
          <p:nvPr/>
        </p:nvSpPr>
        <p:spPr bwMode="auto">
          <a:xfrm>
            <a:off x="7932740" y="3052766"/>
            <a:ext cx="1587"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49" name="Line 129"/>
          <p:cNvSpPr>
            <a:spLocks noChangeShapeType="1"/>
          </p:cNvSpPr>
          <p:nvPr/>
        </p:nvSpPr>
        <p:spPr bwMode="auto">
          <a:xfrm>
            <a:off x="7932740" y="3213101"/>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0" name="Line 130"/>
          <p:cNvSpPr>
            <a:spLocks noChangeShapeType="1"/>
          </p:cNvSpPr>
          <p:nvPr/>
        </p:nvSpPr>
        <p:spPr bwMode="auto">
          <a:xfrm>
            <a:off x="7932740" y="3375025"/>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1" name="Line 131"/>
          <p:cNvSpPr>
            <a:spLocks noChangeShapeType="1"/>
          </p:cNvSpPr>
          <p:nvPr/>
        </p:nvSpPr>
        <p:spPr bwMode="auto">
          <a:xfrm>
            <a:off x="7932740" y="3536952"/>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2" name="Line 132"/>
          <p:cNvSpPr>
            <a:spLocks noChangeShapeType="1"/>
          </p:cNvSpPr>
          <p:nvPr/>
        </p:nvSpPr>
        <p:spPr bwMode="auto">
          <a:xfrm>
            <a:off x="7932740" y="3700466"/>
            <a:ext cx="1587" cy="1047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3" name="Line 133"/>
          <p:cNvSpPr>
            <a:spLocks noChangeShapeType="1"/>
          </p:cNvSpPr>
          <p:nvPr/>
        </p:nvSpPr>
        <p:spPr bwMode="auto">
          <a:xfrm>
            <a:off x="7932740" y="3862389"/>
            <a:ext cx="1587" cy="1063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4" name="Freeform 134"/>
          <p:cNvSpPr>
            <a:spLocks/>
          </p:cNvSpPr>
          <p:nvPr/>
        </p:nvSpPr>
        <p:spPr bwMode="auto">
          <a:xfrm>
            <a:off x="7845429" y="4025901"/>
            <a:ext cx="87313" cy="30163"/>
          </a:xfrm>
          <a:custGeom>
            <a:avLst/>
            <a:gdLst>
              <a:gd name="T0" fmla="*/ 59 w 59"/>
              <a:gd name="T1" fmla="*/ 0 h 22"/>
              <a:gd name="T2" fmla="*/ 59 w 59"/>
              <a:gd name="T3" fmla="*/ 22 h 22"/>
              <a:gd name="T4" fmla="*/ 0 w 59"/>
              <a:gd name="T5" fmla="*/ 22 h 22"/>
            </a:gdLst>
            <a:ahLst/>
            <a:cxnLst>
              <a:cxn ang="0">
                <a:pos x="T0" y="T1"/>
              </a:cxn>
              <a:cxn ang="0">
                <a:pos x="T2" y="T3"/>
              </a:cxn>
              <a:cxn ang="0">
                <a:pos x="T4" y="T5"/>
              </a:cxn>
            </a:cxnLst>
            <a:rect l="0" t="0" r="r" b="b"/>
            <a:pathLst>
              <a:path w="59" h="22">
                <a:moveTo>
                  <a:pt x="59" y="0"/>
                </a:moveTo>
                <a:lnTo>
                  <a:pt x="59" y="22"/>
                </a:lnTo>
                <a:lnTo>
                  <a:pt x="0" y="22"/>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255" name="Line 135"/>
          <p:cNvSpPr>
            <a:spLocks noChangeShapeType="1"/>
          </p:cNvSpPr>
          <p:nvPr/>
        </p:nvSpPr>
        <p:spPr bwMode="auto">
          <a:xfrm flipH="1">
            <a:off x="7669217" y="4044951"/>
            <a:ext cx="117475"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6" name="Line 136"/>
          <p:cNvSpPr>
            <a:spLocks noChangeShapeType="1"/>
          </p:cNvSpPr>
          <p:nvPr/>
        </p:nvSpPr>
        <p:spPr bwMode="auto">
          <a:xfrm flipH="1" flipV="1">
            <a:off x="1298575" y="4170366"/>
            <a:ext cx="617538" cy="185737"/>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57" name="Freeform 137"/>
          <p:cNvSpPr>
            <a:spLocks/>
          </p:cNvSpPr>
          <p:nvPr/>
        </p:nvSpPr>
        <p:spPr bwMode="auto">
          <a:xfrm>
            <a:off x="1890713" y="4335465"/>
            <a:ext cx="49212" cy="42863"/>
          </a:xfrm>
          <a:custGeom>
            <a:avLst/>
            <a:gdLst>
              <a:gd name="T0" fmla="*/ 5 w 33"/>
              <a:gd name="T1" fmla="*/ 27 h 32"/>
              <a:gd name="T2" fmla="*/ 3 w 33"/>
              <a:gd name="T3" fmla="*/ 25 h 32"/>
              <a:gd name="T4" fmla="*/ 3 w 33"/>
              <a:gd name="T5" fmla="*/ 24 h 32"/>
              <a:gd name="T6" fmla="*/ 2 w 33"/>
              <a:gd name="T7" fmla="*/ 22 h 32"/>
              <a:gd name="T8" fmla="*/ 0 w 33"/>
              <a:gd name="T9" fmla="*/ 21 h 32"/>
              <a:gd name="T10" fmla="*/ 0 w 33"/>
              <a:gd name="T11" fmla="*/ 19 h 32"/>
              <a:gd name="T12" fmla="*/ 0 w 33"/>
              <a:gd name="T13" fmla="*/ 18 h 32"/>
              <a:gd name="T14" fmla="*/ 0 w 33"/>
              <a:gd name="T15" fmla="*/ 16 h 32"/>
              <a:gd name="T16" fmla="*/ 0 w 33"/>
              <a:gd name="T17" fmla="*/ 15 h 32"/>
              <a:gd name="T18" fmla="*/ 0 w 33"/>
              <a:gd name="T19" fmla="*/ 12 h 32"/>
              <a:gd name="T20" fmla="*/ 0 w 33"/>
              <a:gd name="T21" fmla="*/ 10 h 32"/>
              <a:gd name="T22" fmla="*/ 2 w 33"/>
              <a:gd name="T23" fmla="*/ 7 h 32"/>
              <a:gd name="T24" fmla="*/ 3 w 33"/>
              <a:gd name="T25" fmla="*/ 6 h 32"/>
              <a:gd name="T26" fmla="*/ 3 w 33"/>
              <a:gd name="T27" fmla="*/ 4 h 32"/>
              <a:gd name="T28" fmla="*/ 5 w 33"/>
              <a:gd name="T29" fmla="*/ 3 h 32"/>
              <a:gd name="T30" fmla="*/ 6 w 33"/>
              <a:gd name="T31" fmla="*/ 2 h 32"/>
              <a:gd name="T32" fmla="*/ 8 w 33"/>
              <a:gd name="T33" fmla="*/ 2 h 32"/>
              <a:gd name="T34" fmla="*/ 9 w 33"/>
              <a:gd name="T35" fmla="*/ 0 h 32"/>
              <a:gd name="T36" fmla="*/ 11 w 33"/>
              <a:gd name="T37" fmla="*/ 0 h 32"/>
              <a:gd name="T38" fmla="*/ 13 w 33"/>
              <a:gd name="T39" fmla="*/ 0 h 32"/>
              <a:gd name="T40" fmla="*/ 15 w 33"/>
              <a:gd name="T41" fmla="*/ 0 h 32"/>
              <a:gd name="T42" fmla="*/ 17 w 33"/>
              <a:gd name="T43" fmla="*/ 0 h 32"/>
              <a:gd name="T44" fmla="*/ 18 w 33"/>
              <a:gd name="T45" fmla="*/ 0 h 32"/>
              <a:gd name="T46" fmla="*/ 21 w 33"/>
              <a:gd name="T47" fmla="*/ 0 h 32"/>
              <a:gd name="T48" fmla="*/ 23 w 33"/>
              <a:gd name="T49" fmla="*/ 0 h 32"/>
              <a:gd name="T50" fmla="*/ 24 w 33"/>
              <a:gd name="T51" fmla="*/ 0 h 32"/>
              <a:gd name="T52" fmla="*/ 26 w 33"/>
              <a:gd name="T53" fmla="*/ 2 h 32"/>
              <a:gd name="T54" fmla="*/ 27 w 33"/>
              <a:gd name="T55" fmla="*/ 2 h 32"/>
              <a:gd name="T56" fmla="*/ 28 w 33"/>
              <a:gd name="T57" fmla="*/ 3 h 32"/>
              <a:gd name="T58" fmla="*/ 29 w 33"/>
              <a:gd name="T59" fmla="*/ 4 h 32"/>
              <a:gd name="T60" fmla="*/ 30 w 33"/>
              <a:gd name="T61" fmla="*/ 6 h 32"/>
              <a:gd name="T62" fmla="*/ 32 w 33"/>
              <a:gd name="T63" fmla="*/ 7 h 32"/>
              <a:gd name="T64" fmla="*/ 32 w 33"/>
              <a:gd name="T65" fmla="*/ 10 h 32"/>
              <a:gd name="T66" fmla="*/ 33 w 33"/>
              <a:gd name="T67" fmla="*/ 12 h 32"/>
              <a:gd name="T68" fmla="*/ 33 w 33"/>
              <a:gd name="T69" fmla="*/ 15 h 32"/>
              <a:gd name="T70" fmla="*/ 33 w 33"/>
              <a:gd name="T71" fmla="*/ 16 h 32"/>
              <a:gd name="T72" fmla="*/ 33 w 33"/>
              <a:gd name="T73" fmla="*/ 18 h 32"/>
              <a:gd name="T74" fmla="*/ 33 w 33"/>
              <a:gd name="T75" fmla="*/ 19 h 32"/>
              <a:gd name="T76" fmla="*/ 32 w 33"/>
              <a:gd name="T77" fmla="*/ 21 h 32"/>
              <a:gd name="T78" fmla="*/ 32 w 33"/>
              <a:gd name="T79" fmla="*/ 22 h 32"/>
              <a:gd name="T80" fmla="*/ 30 w 33"/>
              <a:gd name="T81" fmla="*/ 24 h 32"/>
              <a:gd name="T82" fmla="*/ 29 w 33"/>
              <a:gd name="T83" fmla="*/ 25 h 32"/>
              <a:gd name="T84" fmla="*/ 28 w 33"/>
              <a:gd name="T85" fmla="*/ 27 h 32"/>
              <a:gd name="T86" fmla="*/ 27 w 33"/>
              <a:gd name="T87" fmla="*/ 28 h 32"/>
              <a:gd name="T88" fmla="*/ 26 w 33"/>
              <a:gd name="T89" fmla="*/ 30 h 32"/>
              <a:gd name="T90" fmla="*/ 24 w 33"/>
              <a:gd name="T91" fmla="*/ 31 h 32"/>
              <a:gd name="T92" fmla="*/ 23 w 33"/>
              <a:gd name="T93" fmla="*/ 31 h 32"/>
              <a:gd name="T94" fmla="*/ 21 w 33"/>
              <a:gd name="T95" fmla="*/ 32 h 32"/>
              <a:gd name="T96" fmla="*/ 18 w 33"/>
              <a:gd name="T97" fmla="*/ 32 h 32"/>
              <a:gd name="T98" fmla="*/ 17 w 33"/>
              <a:gd name="T99" fmla="*/ 32 h 32"/>
              <a:gd name="T100" fmla="*/ 15 w 33"/>
              <a:gd name="T101" fmla="*/ 32 h 32"/>
              <a:gd name="T102" fmla="*/ 13 w 33"/>
              <a:gd name="T103" fmla="*/ 32 h 32"/>
              <a:gd name="T104" fmla="*/ 11 w 33"/>
              <a:gd name="T105" fmla="*/ 31 h 32"/>
              <a:gd name="T106" fmla="*/ 9 w 33"/>
              <a:gd name="T107" fmla="*/ 31 h 32"/>
              <a:gd name="T108" fmla="*/ 8 w 33"/>
              <a:gd name="T109" fmla="*/ 30 h 32"/>
              <a:gd name="T110" fmla="*/ 6 w 33"/>
              <a:gd name="T111" fmla="*/ 28 h 32"/>
              <a:gd name="T112" fmla="*/ 5 w 33"/>
              <a:gd name="T113"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2">
                <a:moveTo>
                  <a:pt x="5" y="27"/>
                </a:moveTo>
                <a:lnTo>
                  <a:pt x="3" y="25"/>
                </a:lnTo>
                <a:lnTo>
                  <a:pt x="3" y="24"/>
                </a:lnTo>
                <a:lnTo>
                  <a:pt x="2" y="22"/>
                </a:lnTo>
                <a:lnTo>
                  <a:pt x="0" y="21"/>
                </a:lnTo>
                <a:lnTo>
                  <a:pt x="0" y="19"/>
                </a:lnTo>
                <a:lnTo>
                  <a:pt x="0" y="18"/>
                </a:lnTo>
                <a:lnTo>
                  <a:pt x="0" y="16"/>
                </a:lnTo>
                <a:lnTo>
                  <a:pt x="0" y="15"/>
                </a:lnTo>
                <a:lnTo>
                  <a:pt x="0" y="12"/>
                </a:lnTo>
                <a:lnTo>
                  <a:pt x="0" y="10"/>
                </a:lnTo>
                <a:lnTo>
                  <a:pt x="2" y="7"/>
                </a:lnTo>
                <a:lnTo>
                  <a:pt x="3" y="6"/>
                </a:lnTo>
                <a:lnTo>
                  <a:pt x="3" y="4"/>
                </a:lnTo>
                <a:lnTo>
                  <a:pt x="5" y="3"/>
                </a:lnTo>
                <a:lnTo>
                  <a:pt x="6" y="2"/>
                </a:lnTo>
                <a:lnTo>
                  <a:pt x="8" y="2"/>
                </a:lnTo>
                <a:lnTo>
                  <a:pt x="9" y="0"/>
                </a:lnTo>
                <a:lnTo>
                  <a:pt x="11" y="0"/>
                </a:lnTo>
                <a:lnTo>
                  <a:pt x="13" y="0"/>
                </a:lnTo>
                <a:lnTo>
                  <a:pt x="15" y="0"/>
                </a:lnTo>
                <a:lnTo>
                  <a:pt x="17" y="0"/>
                </a:lnTo>
                <a:lnTo>
                  <a:pt x="18" y="0"/>
                </a:lnTo>
                <a:lnTo>
                  <a:pt x="21" y="0"/>
                </a:lnTo>
                <a:lnTo>
                  <a:pt x="23" y="0"/>
                </a:lnTo>
                <a:lnTo>
                  <a:pt x="24" y="0"/>
                </a:lnTo>
                <a:lnTo>
                  <a:pt x="26" y="2"/>
                </a:lnTo>
                <a:lnTo>
                  <a:pt x="27" y="2"/>
                </a:lnTo>
                <a:lnTo>
                  <a:pt x="28" y="3"/>
                </a:lnTo>
                <a:lnTo>
                  <a:pt x="29" y="4"/>
                </a:lnTo>
                <a:lnTo>
                  <a:pt x="30" y="6"/>
                </a:lnTo>
                <a:lnTo>
                  <a:pt x="32" y="7"/>
                </a:lnTo>
                <a:lnTo>
                  <a:pt x="32" y="10"/>
                </a:lnTo>
                <a:lnTo>
                  <a:pt x="33" y="12"/>
                </a:lnTo>
                <a:lnTo>
                  <a:pt x="33" y="15"/>
                </a:lnTo>
                <a:lnTo>
                  <a:pt x="33" y="16"/>
                </a:lnTo>
                <a:lnTo>
                  <a:pt x="33" y="18"/>
                </a:lnTo>
                <a:lnTo>
                  <a:pt x="33" y="19"/>
                </a:lnTo>
                <a:lnTo>
                  <a:pt x="32" y="21"/>
                </a:lnTo>
                <a:lnTo>
                  <a:pt x="32" y="22"/>
                </a:lnTo>
                <a:lnTo>
                  <a:pt x="30" y="24"/>
                </a:lnTo>
                <a:lnTo>
                  <a:pt x="29" y="25"/>
                </a:lnTo>
                <a:lnTo>
                  <a:pt x="28" y="27"/>
                </a:lnTo>
                <a:lnTo>
                  <a:pt x="27" y="28"/>
                </a:lnTo>
                <a:lnTo>
                  <a:pt x="26" y="30"/>
                </a:lnTo>
                <a:lnTo>
                  <a:pt x="24" y="31"/>
                </a:lnTo>
                <a:lnTo>
                  <a:pt x="23" y="31"/>
                </a:lnTo>
                <a:lnTo>
                  <a:pt x="21" y="32"/>
                </a:lnTo>
                <a:lnTo>
                  <a:pt x="18" y="32"/>
                </a:lnTo>
                <a:lnTo>
                  <a:pt x="17" y="32"/>
                </a:lnTo>
                <a:lnTo>
                  <a:pt x="15" y="32"/>
                </a:lnTo>
                <a:lnTo>
                  <a:pt x="13" y="32"/>
                </a:lnTo>
                <a:lnTo>
                  <a:pt x="11" y="31"/>
                </a:lnTo>
                <a:lnTo>
                  <a:pt x="9" y="31"/>
                </a:lnTo>
                <a:lnTo>
                  <a:pt x="8" y="30"/>
                </a:lnTo>
                <a:lnTo>
                  <a:pt x="6" y="28"/>
                </a:lnTo>
                <a:lnTo>
                  <a:pt x="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58" name="Freeform 138"/>
          <p:cNvSpPr>
            <a:spLocks/>
          </p:cNvSpPr>
          <p:nvPr/>
        </p:nvSpPr>
        <p:spPr bwMode="auto">
          <a:xfrm flipH="1" flipV="1">
            <a:off x="4759329" y="3354388"/>
            <a:ext cx="130175" cy="111125"/>
          </a:xfrm>
          <a:custGeom>
            <a:avLst/>
            <a:gdLst>
              <a:gd name="T0" fmla="*/ 0 w 79"/>
              <a:gd name="T1" fmla="*/ 0 h 52"/>
              <a:gd name="T2" fmla="*/ 79 w 79"/>
              <a:gd name="T3" fmla="*/ 27 h 52"/>
              <a:gd name="T4" fmla="*/ 0 w 79"/>
              <a:gd name="T5" fmla="*/ 52 h 52"/>
              <a:gd name="T6" fmla="*/ 0 w 79"/>
              <a:gd name="T7" fmla="*/ 0 h 52"/>
            </a:gdLst>
            <a:ahLst/>
            <a:cxnLst>
              <a:cxn ang="0">
                <a:pos x="T0" y="T1"/>
              </a:cxn>
              <a:cxn ang="0">
                <a:pos x="T2" y="T3"/>
              </a:cxn>
              <a:cxn ang="0">
                <a:pos x="T4" y="T5"/>
              </a:cxn>
              <a:cxn ang="0">
                <a:pos x="T6" y="T7"/>
              </a:cxn>
            </a:cxnLst>
            <a:rect l="0" t="0" r="r" b="b"/>
            <a:pathLst>
              <a:path w="79" h="52">
                <a:moveTo>
                  <a:pt x="0" y="0"/>
                </a:moveTo>
                <a:lnTo>
                  <a:pt x="79" y="27"/>
                </a:lnTo>
                <a:lnTo>
                  <a:pt x="0" y="52"/>
                </a:lnTo>
                <a:lnTo>
                  <a:pt x="0" y="0"/>
                </a:lnTo>
                <a:close/>
              </a:path>
            </a:pathLst>
          </a:custGeom>
          <a:solidFill>
            <a:srgbClr val="FF0000"/>
          </a:solidFill>
          <a:ln w="38100" cmpd="sng">
            <a:solidFill>
              <a:srgbClr val="FF3300"/>
            </a:solidFill>
            <a:round/>
            <a:headEnd/>
            <a:tailEnd/>
          </a:ln>
        </p:spPr>
        <p:txBody>
          <a:bodyPr/>
          <a:lstStyle/>
          <a:p>
            <a:endParaRPr lang="en-US"/>
          </a:p>
        </p:txBody>
      </p:sp>
      <p:sp>
        <p:nvSpPr>
          <p:cNvPr id="261259" name="Line 139"/>
          <p:cNvSpPr>
            <a:spLocks noChangeShapeType="1"/>
          </p:cNvSpPr>
          <p:nvPr/>
        </p:nvSpPr>
        <p:spPr bwMode="auto">
          <a:xfrm>
            <a:off x="7932740" y="3627441"/>
            <a:ext cx="1587" cy="587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60" name="Freeform 140"/>
          <p:cNvSpPr>
            <a:spLocks/>
          </p:cNvSpPr>
          <p:nvPr/>
        </p:nvSpPr>
        <p:spPr bwMode="auto">
          <a:xfrm>
            <a:off x="7894638" y="3573464"/>
            <a:ext cx="76200" cy="106363"/>
          </a:xfrm>
          <a:custGeom>
            <a:avLst/>
            <a:gdLst>
              <a:gd name="T0" fmla="*/ 52 w 52"/>
              <a:gd name="T1" fmla="*/ 0 h 78"/>
              <a:gd name="T2" fmla="*/ 26 w 52"/>
              <a:gd name="T3" fmla="*/ 78 h 78"/>
              <a:gd name="T4" fmla="*/ 0 w 52"/>
              <a:gd name="T5" fmla="*/ 0 h 78"/>
              <a:gd name="T6" fmla="*/ 52 w 52"/>
              <a:gd name="T7" fmla="*/ 0 h 78"/>
            </a:gdLst>
            <a:ahLst/>
            <a:cxnLst>
              <a:cxn ang="0">
                <a:pos x="T0" y="T1"/>
              </a:cxn>
              <a:cxn ang="0">
                <a:pos x="T2" y="T3"/>
              </a:cxn>
              <a:cxn ang="0">
                <a:pos x="T4" y="T5"/>
              </a:cxn>
              <a:cxn ang="0">
                <a:pos x="T6" y="T7"/>
              </a:cxn>
            </a:cxnLst>
            <a:rect l="0" t="0" r="r" b="b"/>
            <a:pathLst>
              <a:path w="52" h="78">
                <a:moveTo>
                  <a:pt x="52" y="0"/>
                </a:moveTo>
                <a:lnTo>
                  <a:pt x="26" y="78"/>
                </a:lnTo>
                <a:lnTo>
                  <a:pt x="0" y="0"/>
                </a:lnTo>
                <a:lnTo>
                  <a:pt x="52" y="0"/>
                </a:lnTo>
                <a:close/>
              </a:path>
            </a:pathLst>
          </a:custGeom>
          <a:solidFill>
            <a:srgbClr val="FF0000"/>
          </a:solidFill>
          <a:ln w="38100" cmpd="sng">
            <a:solidFill>
              <a:srgbClr val="FF3300"/>
            </a:solidFill>
            <a:round/>
            <a:headEnd/>
            <a:tailEnd/>
          </a:ln>
        </p:spPr>
        <p:txBody>
          <a:bodyPr/>
          <a:lstStyle/>
          <a:p>
            <a:endParaRPr lang="en-US"/>
          </a:p>
        </p:txBody>
      </p:sp>
      <p:sp>
        <p:nvSpPr>
          <p:cNvPr id="261261" name="Freeform 141"/>
          <p:cNvSpPr>
            <a:spLocks/>
          </p:cNvSpPr>
          <p:nvPr/>
        </p:nvSpPr>
        <p:spPr bwMode="auto">
          <a:xfrm>
            <a:off x="4237042" y="2463803"/>
            <a:ext cx="77787" cy="104775"/>
          </a:xfrm>
          <a:custGeom>
            <a:avLst/>
            <a:gdLst>
              <a:gd name="T0" fmla="*/ 0 w 52"/>
              <a:gd name="T1" fmla="*/ 76 h 76"/>
              <a:gd name="T2" fmla="*/ 26 w 52"/>
              <a:gd name="T3" fmla="*/ 0 h 76"/>
              <a:gd name="T4" fmla="*/ 52 w 52"/>
              <a:gd name="T5" fmla="*/ 76 h 76"/>
              <a:gd name="T6" fmla="*/ 0 w 52"/>
              <a:gd name="T7" fmla="*/ 76 h 76"/>
            </a:gdLst>
            <a:ahLst/>
            <a:cxnLst>
              <a:cxn ang="0">
                <a:pos x="T0" y="T1"/>
              </a:cxn>
              <a:cxn ang="0">
                <a:pos x="T2" y="T3"/>
              </a:cxn>
              <a:cxn ang="0">
                <a:pos x="T4" y="T5"/>
              </a:cxn>
              <a:cxn ang="0">
                <a:pos x="T6" y="T7"/>
              </a:cxn>
            </a:cxnLst>
            <a:rect l="0" t="0" r="r" b="b"/>
            <a:pathLst>
              <a:path w="52" h="76">
                <a:moveTo>
                  <a:pt x="0" y="76"/>
                </a:moveTo>
                <a:lnTo>
                  <a:pt x="26" y="0"/>
                </a:lnTo>
                <a:lnTo>
                  <a:pt x="52" y="76"/>
                </a:lnTo>
                <a:lnTo>
                  <a:pt x="0" y="76"/>
                </a:lnTo>
                <a:close/>
              </a:path>
            </a:pathLst>
          </a:custGeom>
          <a:solidFill>
            <a:srgbClr val="FF0000"/>
          </a:solidFill>
          <a:ln w="38100" cmpd="sng">
            <a:solidFill>
              <a:srgbClr val="FF3300"/>
            </a:solidFill>
            <a:round/>
            <a:headEnd/>
            <a:tailEnd/>
          </a:ln>
        </p:spPr>
        <p:txBody>
          <a:bodyPr/>
          <a:lstStyle/>
          <a:p>
            <a:endParaRPr lang="en-US"/>
          </a:p>
        </p:txBody>
      </p:sp>
      <p:sp>
        <p:nvSpPr>
          <p:cNvPr id="261262" name="Rectangle 142"/>
          <p:cNvSpPr>
            <a:spLocks noChangeArrowheads="1"/>
          </p:cNvSpPr>
          <p:nvPr/>
        </p:nvSpPr>
        <p:spPr bwMode="auto">
          <a:xfrm>
            <a:off x="3389317" y="1625601"/>
            <a:ext cx="103187" cy="1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3" name="Rectangle 143"/>
          <p:cNvSpPr>
            <a:spLocks noChangeArrowheads="1"/>
          </p:cNvSpPr>
          <p:nvPr/>
        </p:nvSpPr>
        <p:spPr bwMode="auto">
          <a:xfrm>
            <a:off x="3441700" y="1604964"/>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R</a:t>
            </a:r>
            <a:endParaRPr lang="en-US">
              <a:latin typeface="Times New Roman" pitchFamily="18" charset="0"/>
            </a:endParaRPr>
          </a:p>
        </p:txBody>
      </p:sp>
      <p:sp>
        <p:nvSpPr>
          <p:cNvPr id="261264" name="Rectangle 144"/>
          <p:cNvSpPr>
            <a:spLocks noChangeArrowheads="1"/>
          </p:cNvSpPr>
          <p:nvPr/>
        </p:nvSpPr>
        <p:spPr bwMode="auto">
          <a:xfrm>
            <a:off x="4926017" y="1730377"/>
            <a:ext cx="104775"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5" name="Rectangle 145"/>
          <p:cNvSpPr>
            <a:spLocks noChangeArrowheads="1"/>
          </p:cNvSpPr>
          <p:nvPr/>
        </p:nvSpPr>
        <p:spPr bwMode="auto">
          <a:xfrm>
            <a:off x="5156201" y="1670051"/>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996633"/>
                </a:solidFill>
                <a:latin typeface="Arial" charset="0"/>
              </a:rPr>
              <a:t>U</a:t>
            </a:r>
            <a:endParaRPr lang="en-US">
              <a:latin typeface="Times New Roman" pitchFamily="18" charset="0"/>
            </a:endParaRPr>
          </a:p>
        </p:txBody>
      </p:sp>
      <p:sp>
        <p:nvSpPr>
          <p:cNvPr id="261266" name="Rectangle 146"/>
          <p:cNvSpPr>
            <a:spLocks noChangeArrowheads="1"/>
          </p:cNvSpPr>
          <p:nvPr/>
        </p:nvSpPr>
        <p:spPr bwMode="auto">
          <a:xfrm>
            <a:off x="4926017" y="2146302"/>
            <a:ext cx="104775"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7" name="Rectangle 147"/>
          <p:cNvSpPr>
            <a:spLocks noChangeArrowheads="1"/>
          </p:cNvSpPr>
          <p:nvPr/>
        </p:nvSpPr>
        <p:spPr bwMode="auto">
          <a:xfrm>
            <a:off x="5156200" y="2065339"/>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996633"/>
                </a:solidFill>
                <a:latin typeface="Arial" charset="0"/>
              </a:rPr>
              <a:t>V</a:t>
            </a:r>
            <a:endParaRPr lang="en-US">
              <a:latin typeface="Times New Roman" pitchFamily="18" charset="0"/>
            </a:endParaRPr>
          </a:p>
        </p:txBody>
      </p:sp>
      <p:sp>
        <p:nvSpPr>
          <p:cNvPr id="261268" name="Rectangle 148"/>
          <p:cNvSpPr>
            <a:spLocks noChangeArrowheads="1"/>
          </p:cNvSpPr>
          <p:nvPr/>
        </p:nvSpPr>
        <p:spPr bwMode="auto">
          <a:xfrm>
            <a:off x="4905379" y="2559051"/>
            <a:ext cx="142875"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69" name="Rectangle 149"/>
          <p:cNvSpPr>
            <a:spLocks noChangeArrowheads="1"/>
          </p:cNvSpPr>
          <p:nvPr/>
        </p:nvSpPr>
        <p:spPr bwMode="auto">
          <a:xfrm>
            <a:off x="5156201" y="2460625"/>
            <a:ext cx="169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996633"/>
                </a:solidFill>
                <a:latin typeface="Arial" charset="0"/>
              </a:rPr>
              <a:t>W</a:t>
            </a:r>
            <a:endParaRPr lang="en-US">
              <a:latin typeface="Times New Roman" pitchFamily="18" charset="0"/>
            </a:endParaRPr>
          </a:p>
        </p:txBody>
      </p:sp>
      <p:sp>
        <p:nvSpPr>
          <p:cNvPr id="261270" name="Rectangle 150"/>
          <p:cNvSpPr>
            <a:spLocks noChangeArrowheads="1"/>
          </p:cNvSpPr>
          <p:nvPr/>
        </p:nvSpPr>
        <p:spPr bwMode="auto">
          <a:xfrm>
            <a:off x="3398838" y="2146302"/>
            <a:ext cx="825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1" name="Rectangle 151"/>
          <p:cNvSpPr>
            <a:spLocks noChangeArrowheads="1"/>
          </p:cNvSpPr>
          <p:nvPr/>
        </p:nvSpPr>
        <p:spPr bwMode="auto">
          <a:xfrm>
            <a:off x="3441701" y="2065339"/>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S</a:t>
            </a:r>
            <a:endParaRPr lang="en-US">
              <a:latin typeface="Times New Roman" pitchFamily="18" charset="0"/>
            </a:endParaRPr>
          </a:p>
        </p:txBody>
      </p:sp>
      <p:sp>
        <p:nvSpPr>
          <p:cNvPr id="261272" name="Rectangle 152"/>
          <p:cNvSpPr>
            <a:spLocks noChangeArrowheads="1"/>
          </p:cNvSpPr>
          <p:nvPr/>
        </p:nvSpPr>
        <p:spPr bwMode="auto">
          <a:xfrm>
            <a:off x="3392492" y="2611439"/>
            <a:ext cx="96837"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3" name="Rectangle 153"/>
          <p:cNvSpPr>
            <a:spLocks noChangeArrowheads="1"/>
          </p:cNvSpPr>
          <p:nvPr/>
        </p:nvSpPr>
        <p:spPr bwMode="auto">
          <a:xfrm>
            <a:off x="3441700" y="2525713"/>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T</a:t>
            </a:r>
            <a:endParaRPr lang="en-US">
              <a:latin typeface="Times New Roman" pitchFamily="18" charset="0"/>
            </a:endParaRPr>
          </a:p>
        </p:txBody>
      </p:sp>
      <p:sp>
        <p:nvSpPr>
          <p:cNvPr id="261274" name="Rectangle 154"/>
          <p:cNvSpPr>
            <a:spLocks noChangeArrowheads="1"/>
          </p:cNvSpPr>
          <p:nvPr/>
        </p:nvSpPr>
        <p:spPr bwMode="auto">
          <a:xfrm>
            <a:off x="3927475" y="3082927"/>
            <a:ext cx="1841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5" name="Rectangle 155"/>
          <p:cNvSpPr>
            <a:spLocks noChangeArrowheads="1"/>
          </p:cNvSpPr>
          <p:nvPr/>
        </p:nvSpPr>
        <p:spPr bwMode="auto">
          <a:xfrm>
            <a:off x="3870326" y="3316291"/>
            <a:ext cx="2725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a:solidFill>
                  <a:srgbClr val="339933"/>
                </a:solidFill>
                <a:latin typeface="Arial" charset="0"/>
              </a:rPr>
              <a:t>PE</a:t>
            </a:r>
            <a:endParaRPr lang="en-US">
              <a:latin typeface="Times New Roman" pitchFamily="18" charset="0"/>
            </a:endParaRPr>
          </a:p>
        </p:txBody>
      </p:sp>
      <p:sp>
        <p:nvSpPr>
          <p:cNvPr id="261276" name="Line 156"/>
          <p:cNvSpPr>
            <a:spLocks noChangeShapeType="1"/>
          </p:cNvSpPr>
          <p:nvPr/>
        </p:nvSpPr>
        <p:spPr bwMode="auto">
          <a:xfrm>
            <a:off x="5094292" y="2327275"/>
            <a:ext cx="39687"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77" name="Freeform 157"/>
          <p:cNvSpPr>
            <a:spLocks/>
          </p:cNvSpPr>
          <p:nvPr/>
        </p:nvSpPr>
        <p:spPr bwMode="auto">
          <a:xfrm flipV="1">
            <a:off x="5094288" y="2952751"/>
            <a:ext cx="1816100" cy="457200"/>
          </a:xfrm>
          <a:custGeom>
            <a:avLst/>
            <a:gdLst>
              <a:gd name="T0" fmla="*/ 0 w 1221"/>
              <a:gd name="T1" fmla="*/ 76 h 76"/>
              <a:gd name="T2" fmla="*/ 77 w 1221"/>
              <a:gd name="T3" fmla="*/ 0 h 76"/>
              <a:gd name="T4" fmla="*/ 1145 w 1221"/>
              <a:gd name="T5" fmla="*/ 0 h 76"/>
              <a:gd name="T6" fmla="*/ 1221 w 1221"/>
              <a:gd name="T7" fmla="*/ 76 h 76"/>
            </a:gdLst>
            <a:ahLst/>
            <a:cxnLst>
              <a:cxn ang="0">
                <a:pos x="T0" y="T1"/>
              </a:cxn>
              <a:cxn ang="0">
                <a:pos x="T2" y="T3"/>
              </a:cxn>
              <a:cxn ang="0">
                <a:pos x="T4" y="T5"/>
              </a:cxn>
              <a:cxn ang="0">
                <a:pos x="T6" y="T7"/>
              </a:cxn>
            </a:cxnLst>
            <a:rect l="0" t="0" r="r" b="b"/>
            <a:pathLst>
              <a:path w="1221" h="76">
                <a:moveTo>
                  <a:pt x="0" y="76"/>
                </a:moveTo>
                <a:lnTo>
                  <a:pt x="77" y="0"/>
                </a:lnTo>
                <a:lnTo>
                  <a:pt x="1145" y="0"/>
                </a:lnTo>
                <a:lnTo>
                  <a:pt x="1221" y="76"/>
                </a:lnTo>
              </a:path>
            </a:pathLst>
          </a:custGeom>
          <a:noFill/>
          <a:ln w="28575" cmpd="sng">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278" name="Rectangle 158"/>
          <p:cNvSpPr>
            <a:spLocks noChangeArrowheads="1"/>
          </p:cNvSpPr>
          <p:nvPr/>
        </p:nvSpPr>
        <p:spPr bwMode="auto">
          <a:xfrm>
            <a:off x="4884738" y="2924177"/>
            <a:ext cx="182562"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79" name="Rectangle 159"/>
          <p:cNvSpPr>
            <a:spLocks noChangeArrowheads="1"/>
          </p:cNvSpPr>
          <p:nvPr/>
        </p:nvSpPr>
        <p:spPr bwMode="auto">
          <a:xfrm>
            <a:off x="4870451" y="2986088"/>
            <a:ext cx="240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339933"/>
                </a:solidFill>
                <a:latin typeface="Arial" charset="0"/>
              </a:rPr>
              <a:t>PE</a:t>
            </a:r>
            <a:endParaRPr lang="en-US">
              <a:latin typeface="Times New Roman" pitchFamily="18" charset="0"/>
            </a:endParaRPr>
          </a:p>
        </p:txBody>
      </p:sp>
      <p:sp>
        <p:nvSpPr>
          <p:cNvPr id="261280" name="Line 160"/>
          <p:cNvSpPr>
            <a:spLocks noChangeShapeType="1"/>
          </p:cNvSpPr>
          <p:nvPr/>
        </p:nvSpPr>
        <p:spPr bwMode="auto">
          <a:xfrm>
            <a:off x="6200775" y="2014541"/>
            <a:ext cx="63500" cy="317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81" name="Freeform 161"/>
          <p:cNvSpPr>
            <a:spLocks/>
          </p:cNvSpPr>
          <p:nvPr/>
        </p:nvSpPr>
        <p:spPr bwMode="auto">
          <a:xfrm>
            <a:off x="6142042" y="1979615"/>
            <a:ext cx="117475" cy="71437"/>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w="38100" cmpd="sng">
            <a:solidFill>
              <a:srgbClr val="FF3300"/>
            </a:solidFill>
            <a:round/>
            <a:headEnd/>
            <a:tailEnd/>
          </a:ln>
        </p:spPr>
        <p:txBody>
          <a:bodyPr/>
          <a:lstStyle/>
          <a:p>
            <a:endParaRPr lang="en-US"/>
          </a:p>
        </p:txBody>
      </p:sp>
      <p:grpSp>
        <p:nvGrpSpPr>
          <p:cNvPr id="261282" name="Group 162"/>
          <p:cNvGrpSpPr>
            <a:grpSpLocks/>
          </p:cNvGrpSpPr>
          <p:nvPr/>
        </p:nvGrpSpPr>
        <p:grpSpPr bwMode="auto">
          <a:xfrm>
            <a:off x="5999174" y="2019307"/>
            <a:ext cx="266503" cy="368302"/>
            <a:chOff x="3693" y="1145"/>
            <a:chExt cx="179" cy="269"/>
          </a:xfrm>
        </p:grpSpPr>
        <p:sp>
          <p:nvSpPr>
            <p:cNvPr id="261283" name="Rectangle 163"/>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84" name="Rectangle 164"/>
            <p:cNvSpPr>
              <a:spLocks noChangeArrowheads="1"/>
            </p:cNvSpPr>
            <p:nvPr/>
          </p:nvSpPr>
          <p:spPr bwMode="auto">
            <a:xfrm>
              <a:off x="3693" y="1152"/>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285" name="Rectangle 165"/>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86" name="Rectangle 166"/>
            <p:cNvSpPr>
              <a:spLocks noChangeArrowheads="1"/>
            </p:cNvSpPr>
            <p:nvPr/>
          </p:nvSpPr>
          <p:spPr bwMode="auto">
            <a:xfrm>
              <a:off x="3734" y="1212"/>
              <a:ext cx="1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sp>
        <p:nvSpPr>
          <p:cNvPr id="261287" name="Rectangle 167"/>
          <p:cNvSpPr>
            <a:spLocks noChangeArrowheads="1"/>
          </p:cNvSpPr>
          <p:nvPr/>
        </p:nvSpPr>
        <p:spPr bwMode="auto">
          <a:xfrm>
            <a:off x="3727450" y="1868488"/>
            <a:ext cx="357188" cy="1117600"/>
          </a:xfrm>
          <a:prstGeom prst="rect">
            <a:avLst/>
          </a:prstGeom>
          <a:solidFill>
            <a:srgbClr val="FFFFFF"/>
          </a:solidFill>
          <a:ln w="12700">
            <a:solidFill>
              <a:srgbClr val="000000"/>
            </a:solidFill>
            <a:miter lim="800000"/>
            <a:headEnd/>
            <a:tailEnd/>
          </a:ln>
        </p:spPr>
        <p:txBody>
          <a:bodyPr/>
          <a:lstStyle/>
          <a:p>
            <a:endParaRPr lang="en-US"/>
          </a:p>
        </p:txBody>
      </p:sp>
      <p:sp>
        <p:nvSpPr>
          <p:cNvPr id="261288" name="Line 168"/>
          <p:cNvSpPr>
            <a:spLocks noChangeShapeType="1"/>
          </p:cNvSpPr>
          <p:nvPr/>
        </p:nvSpPr>
        <p:spPr bwMode="auto">
          <a:xfrm flipH="1">
            <a:off x="7823204" y="3005140"/>
            <a:ext cx="119063"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89" name="Line 169"/>
          <p:cNvSpPr>
            <a:spLocks noChangeShapeType="1"/>
          </p:cNvSpPr>
          <p:nvPr/>
        </p:nvSpPr>
        <p:spPr bwMode="auto">
          <a:xfrm flipH="1">
            <a:off x="7648575" y="3005140"/>
            <a:ext cx="114300"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0" name="Line 170"/>
          <p:cNvSpPr>
            <a:spLocks noChangeShapeType="1"/>
          </p:cNvSpPr>
          <p:nvPr/>
        </p:nvSpPr>
        <p:spPr bwMode="auto">
          <a:xfrm flipH="1">
            <a:off x="7470776" y="3005140"/>
            <a:ext cx="112713"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1" name="Line 171"/>
          <p:cNvSpPr>
            <a:spLocks noChangeShapeType="1"/>
          </p:cNvSpPr>
          <p:nvPr/>
        </p:nvSpPr>
        <p:spPr bwMode="auto">
          <a:xfrm flipH="1">
            <a:off x="7292975" y="3005140"/>
            <a:ext cx="115888"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2" name="Line 172"/>
          <p:cNvSpPr>
            <a:spLocks noChangeShapeType="1"/>
          </p:cNvSpPr>
          <p:nvPr/>
        </p:nvSpPr>
        <p:spPr bwMode="auto">
          <a:xfrm flipH="1">
            <a:off x="7116763" y="3005140"/>
            <a:ext cx="112712"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3" name="Line 173"/>
          <p:cNvSpPr>
            <a:spLocks noChangeShapeType="1"/>
          </p:cNvSpPr>
          <p:nvPr/>
        </p:nvSpPr>
        <p:spPr bwMode="auto">
          <a:xfrm flipH="1">
            <a:off x="6937375" y="3005140"/>
            <a:ext cx="115888" cy="158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4" name="Line 174"/>
          <p:cNvSpPr>
            <a:spLocks noChangeShapeType="1"/>
          </p:cNvSpPr>
          <p:nvPr/>
        </p:nvSpPr>
        <p:spPr bwMode="auto">
          <a:xfrm flipH="1">
            <a:off x="5699129" y="2921000"/>
            <a:ext cx="117475"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5" name="Line 175"/>
          <p:cNvSpPr>
            <a:spLocks noChangeShapeType="1"/>
          </p:cNvSpPr>
          <p:nvPr/>
        </p:nvSpPr>
        <p:spPr bwMode="auto">
          <a:xfrm flipH="1">
            <a:off x="5519742" y="2921000"/>
            <a:ext cx="115887"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296" name="Freeform 176"/>
          <p:cNvSpPr>
            <a:spLocks/>
          </p:cNvSpPr>
          <p:nvPr/>
        </p:nvSpPr>
        <p:spPr bwMode="auto">
          <a:xfrm flipH="1" flipV="1">
            <a:off x="4237042" y="3354388"/>
            <a:ext cx="130175" cy="111125"/>
          </a:xfrm>
          <a:custGeom>
            <a:avLst/>
            <a:gdLst>
              <a:gd name="T0" fmla="*/ 51 w 51"/>
              <a:gd name="T1" fmla="*/ 0 h 78"/>
              <a:gd name="T2" fmla="*/ 25 w 51"/>
              <a:gd name="T3" fmla="*/ 78 h 78"/>
              <a:gd name="T4" fmla="*/ 0 w 51"/>
              <a:gd name="T5" fmla="*/ 0 h 78"/>
              <a:gd name="T6" fmla="*/ 51 w 51"/>
              <a:gd name="T7" fmla="*/ 0 h 78"/>
            </a:gdLst>
            <a:ahLst/>
            <a:cxnLst>
              <a:cxn ang="0">
                <a:pos x="T0" y="T1"/>
              </a:cxn>
              <a:cxn ang="0">
                <a:pos x="T2" y="T3"/>
              </a:cxn>
              <a:cxn ang="0">
                <a:pos x="T4" y="T5"/>
              </a:cxn>
              <a:cxn ang="0">
                <a:pos x="T6" y="T7"/>
              </a:cxn>
            </a:cxnLst>
            <a:rect l="0" t="0" r="r" b="b"/>
            <a:pathLst>
              <a:path w="51" h="78">
                <a:moveTo>
                  <a:pt x="51" y="0"/>
                </a:moveTo>
                <a:lnTo>
                  <a:pt x="25" y="78"/>
                </a:lnTo>
                <a:lnTo>
                  <a:pt x="0" y="0"/>
                </a:lnTo>
                <a:lnTo>
                  <a:pt x="51" y="0"/>
                </a:lnTo>
                <a:close/>
              </a:path>
            </a:pathLst>
          </a:custGeom>
          <a:solidFill>
            <a:srgbClr val="FF0000"/>
          </a:solidFill>
          <a:ln w="38100" cmpd="sng">
            <a:solidFill>
              <a:srgbClr val="FF3300"/>
            </a:solidFill>
            <a:round/>
            <a:headEnd/>
            <a:tailEnd/>
          </a:ln>
        </p:spPr>
        <p:txBody>
          <a:bodyPr/>
          <a:lstStyle/>
          <a:p>
            <a:endParaRPr lang="en-US"/>
          </a:p>
        </p:txBody>
      </p:sp>
      <p:sp>
        <p:nvSpPr>
          <p:cNvPr id="261297" name="Rectangle 177"/>
          <p:cNvSpPr>
            <a:spLocks noChangeArrowheads="1"/>
          </p:cNvSpPr>
          <p:nvPr/>
        </p:nvSpPr>
        <p:spPr bwMode="auto">
          <a:xfrm>
            <a:off x="6858000" y="1295402"/>
            <a:ext cx="1243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600" b="1" dirty="0">
                <a:solidFill>
                  <a:srgbClr val="000000"/>
                </a:solidFill>
                <a:latin typeface="Arial" charset="0"/>
              </a:rPr>
              <a:t>Motor Frame</a:t>
            </a:r>
            <a:endParaRPr lang="en-US" dirty="0">
              <a:latin typeface="Times New Roman" pitchFamily="18" charset="0"/>
            </a:endParaRPr>
          </a:p>
        </p:txBody>
      </p:sp>
      <p:sp>
        <p:nvSpPr>
          <p:cNvPr id="261298" name="Rectangle 178"/>
          <p:cNvSpPr>
            <a:spLocks noChangeArrowheads="1"/>
          </p:cNvSpPr>
          <p:nvPr/>
        </p:nvSpPr>
        <p:spPr bwMode="auto">
          <a:xfrm>
            <a:off x="4794254" y="3886202"/>
            <a:ext cx="569913"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299" name="Oval 179"/>
          <p:cNvSpPr>
            <a:spLocks noChangeArrowheads="1"/>
          </p:cNvSpPr>
          <p:nvPr/>
        </p:nvSpPr>
        <p:spPr bwMode="auto">
          <a:xfrm>
            <a:off x="6870700" y="2921000"/>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0" name="Oval 180"/>
          <p:cNvSpPr>
            <a:spLocks noChangeArrowheads="1"/>
          </p:cNvSpPr>
          <p:nvPr/>
        </p:nvSpPr>
        <p:spPr bwMode="auto">
          <a:xfrm>
            <a:off x="5084763" y="2921000"/>
            <a:ext cx="71437"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1" name="Oval 181"/>
          <p:cNvSpPr>
            <a:spLocks noChangeArrowheads="1"/>
          </p:cNvSpPr>
          <p:nvPr/>
        </p:nvSpPr>
        <p:spPr bwMode="auto">
          <a:xfrm>
            <a:off x="7799388" y="2921000"/>
            <a:ext cx="71437"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2" name="Oval 182"/>
          <p:cNvSpPr>
            <a:spLocks noChangeArrowheads="1"/>
          </p:cNvSpPr>
          <p:nvPr/>
        </p:nvSpPr>
        <p:spPr bwMode="auto">
          <a:xfrm>
            <a:off x="7799388" y="4105275"/>
            <a:ext cx="71437"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03" name="Oval 183"/>
          <p:cNvSpPr>
            <a:spLocks noChangeArrowheads="1"/>
          </p:cNvSpPr>
          <p:nvPr/>
        </p:nvSpPr>
        <p:spPr bwMode="auto">
          <a:xfrm>
            <a:off x="4156075" y="4105275"/>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304" name="Group 184"/>
          <p:cNvGrpSpPr>
            <a:grpSpLocks/>
          </p:cNvGrpSpPr>
          <p:nvPr/>
        </p:nvGrpSpPr>
        <p:grpSpPr bwMode="auto">
          <a:xfrm>
            <a:off x="6130937" y="3074989"/>
            <a:ext cx="264915" cy="371049"/>
            <a:chOff x="3693" y="1145"/>
            <a:chExt cx="178" cy="270"/>
          </a:xfrm>
        </p:grpSpPr>
        <p:sp>
          <p:nvSpPr>
            <p:cNvPr id="261305" name="Rectangle 185"/>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06" name="Rectangle 186"/>
            <p:cNvSpPr>
              <a:spLocks noChangeArrowheads="1"/>
            </p:cNvSpPr>
            <p:nvPr/>
          </p:nvSpPr>
          <p:spPr bwMode="auto">
            <a:xfrm>
              <a:off x="3693" y="1152"/>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307" name="Rectangle 187"/>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08" name="Rectangle 188"/>
            <p:cNvSpPr>
              <a:spLocks noChangeArrowheads="1"/>
            </p:cNvSpPr>
            <p:nvPr/>
          </p:nvSpPr>
          <p:spPr bwMode="auto">
            <a:xfrm>
              <a:off x="3733" y="1213"/>
              <a:ext cx="1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grpSp>
        <p:nvGrpSpPr>
          <p:cNvPr id="261309" name="Group 189"/>
          <p:cNvGrpSpPr>
            <a:grpSpLocks/>
          </p:cNvGrpSpPr>
          <p:nvPr/>
        </p:nvGrpSpPr>
        <p:grpSpPr bwMode="auto">
          <a:xfrm>
            <a:off x="4367219" y="3632194"/>
            <a:ext cx="263434" cy="369449"/>
            <a:chOff x="3693" y="1145"/>
            <a:chExt cx="176" cy="270"/>
          </a:xfrm>
        </p:grpSpPr>
        <p:sp>
          <p:nvSpPr>
            <p:cNvPr id="261310" name="Rectangle 190"/>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1" name="Rectangle 191"/>
            <p:cNvSpPr>
              <a:spLocks noChangeArrowheads="1"/>
            </p:cNvSpPr>
            <p:nvPr/>
          </p:nvSpPr>
          <p:spPr bwMode="auto">
            <a:xfrm>
              <a:off x="3693" y="1152"/>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312" name="Rectangle 192"/>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3" name="Rectangle 193"/>
            <p:cNvSpPr>
              <a:spLocks noChangeArrowheads="1"/>
            </p:cNvSpPr>
            <p:nvPr/>
          </p:nvSpPr>
          <p:spPr bwMode="auto">
            <a:xfrm>
              <a:off x="3732" y="1213"/>
              <a:ext cx="13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grpSp>
        <p:nvGrpSpPr>
          <p:cNvPr id="261314" name="Group 194"/>
          <p:cNvGrpSpPr>
            <a:grpSpLocks/>
          </p:cNvGrpSpPr>
          <p:nvPr/>
        </p:nvGrpSpPr>
        <p:grpSpPr bwMode="auto">
          <a:xfrm>
            <a:off x="7513648" y="3465512"/>
            <a:ext cx="264914" cy="369449"/>
            <a:chOff x="3693" y="1145"/>
            <a:chExt cx="178" cy="270"/>
          </a:xfrm>
        </p:grpSpPr>
        <p:sp>
          <p:nvSpPr>
            <p:cNvPr id="261315" name="Rectangle 195"/>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6" name="Rectangle 196"/>
            <p:cNvSpPr>
              <a:spLocks noChangeArrowheads="1"/>
            </p:cNvSpPr>
            <p:nvPr/>
          </p:nvSpPr>
          <p:spPr bwMode="auto">
            <a:xfrm>
              <a:off x="3693" y="1151"/>
              <a:ext cx="4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I</a:t>
              </a:r>
              <a:endParaRPr lang="en-US">
                <a:latin typeface="Times New Roman" pitchFamily="18" charset="0"/>
              </a:endParaRPr>
            </a:p>
          </p:txBody>
        </p:sp>
        <p:sp>
          <p:nvSpPr>
            <p:cNvPr id="261317" name="Rectangle 197"/>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18" name="Rectangle 198"/>
            <p:cNvSpPr>
              <a:spLocks noChangeArrowheads="1"/>
            </p:cNvSpPr>
            <p:nvPr/>
          </p:nvSpPr>
          <p:spPr bwMode="auto">
            <a:xfrm>
              <a:off x="3733" y="1213"/>
              <a:ext cx="1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FF0000"/>
                  </a:solidFill>
                  <a:latin typeface="Arial" charset="0"/>
                </a:rPr>
                <a:t>lg</a:t>
              </a:r>
              <a:endParaRPr lang="en-US">
                <a:latin typeface="Times New Roman" pitchFamily="18" charset="0"/>
              </a:endParaRPr>
            </a:p>
          </p:txBody>
        </p:sp>
      </p:grpSp>
      <p:sp>
        <p:nvSpPr>
          <p:cNvPr id="261319" name="Freeform 199"/>
          <p:cNvSpPr>
            <a:spLocks/>
          </p:cNvSpPr>
          <p:nvPr/>
        </p:nvSpPr>
        <p:spPr bwMode="auto">
          <a:xfrm>
            <a:off x="5608638" y="3409953"/>
            <a:ext cx="114300" cy="68263"/>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grpSp>
        <p:nvGrpSpPr>
          <p:cNvPr id="261320" name="Group 200"/>
          <p:cNvGrpSpPr>
            <a:grpSpLocks/>
          </p:cNvGrpSpPr>
          <p:nvPr/>
        </p:nvGrpSpPr>
        <p:grpSpPr bwMode="auto">
          <a:xfrm>
            <a:off x="5999167" y="1795464"/>
            <a:ext cx="784225" cy="55563"/>
            <a:chOff x="2578" y="3373"/>
            <a:chExt cx="517" cy="456"/>
          </a:xfrm>
        </p:grpSpPr>
        <p:sp>
          <p:nvSpPr>
            <p:cNvPr id="261321" name="Freeform 201"/>
            <p:cNvSpPr>
              <a:spLocks/>
            </p:cNvSpPr>
            <p:nvPr/>
          </p:nvSpPr>
          <p:spPr bwMode="auto">
            <a:xfrm>
              <a:off x="2696" y="3808"/>
              <a:ext cx="20" cy="21"/>
            </a:xfrm>
            <a:custGeom>
              <a:avLst/>
              <a:gdLst>
                <a:gd name="T0" fmla="*/ 0 w 20"/>
                <a:gd name="T1" fmla="*/ 0 h 21"/>
                <a:gd name="T2" fmla="*/ 7 w 20"/>
                <a:gd name="T3" fmla="*/ 21 h 21"/>
                <a:gd name="T4" fmla="*/ 15 w 20"/>
                <a:gd name="T5" fmla="*/ 21 h 21"/>
                <a:gd name="T6" fmla="*/ 20 w 20"/>
                <a:gd name="T7" fmla="*/ 0 h 21"/>
              </a:gdLst>
              <a:ahLst/>
              <a:cxnLst>
                <a:cxn ang="0">
                  <a:pos x="T0" y="T1"/>
                </a:cxn>
                <a:cxn ang="0">
                  <a:pos x="T2" y="T3"/>
                </a:cxn>
                <a:cxn ang="0">
                  <a:pos x="T4" y="T5"/>
                </a:cxn>
                <a:cxn ang="0">
                  <a:pos x="T6" y="T7"/>
                </a:cxn>
              </a:cxnLst>
              <a:rect l="0" t="0" r="r" b="b"/>
              <a:pathLst>
                <a:path w="20" h="21">
                  <a:moveTo>
                    <a:pt x="0" y="0"/>
                  </a:moveTo>
                  <a:lnTo>
                    <a:pt x="7" y="21"/>
                  </a:lnTo>
                  <a:lnTo>
                    <a:pt x="15" y="21"/>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2" name="Line 202"/>
            <p:cNvSpPr>
              <a:spLocks noChangeShapeType="1"/>
            </p:cNvSpPr>
            <p:nvPr/>
          </p:nvSpPr>
          <p:spPr bwMode="auto">
            <a:xfrm flipH="1" flipV="1">
              <a:off x="2701" y="3796"/>
              <a:ext cx="5"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23" name="Freeform 203"/>
            <p:cNvSpPr>
              <a:spLocks/>
            </p:cNvSpPr>
            <p:nvPr/>
          </p:nvSpPr>
          <p:spPr bwMode="auto">
            <a:xfrm>
              <a:off x="2703" y="3471"/>
              <a:ext cx="40" cy="326"/>
            </a:xfrm>
            <a:custGeom>
              <a:avLst/>
              <a:gdLst>
                <a:gd name="T0" fmla="*/ 0 w 40"/>
                <a:gd name="T1" fmla="*/ 318 h 326"/>
                <a:gd name="T2" fmla="*/ 1 w 40"/>
                <a:gd name="T3" fmla="*/ 308 h 326"/>
                <a:gd name="T4" fmla="*/ 3 w 40"/>
                <a:gd name="T5" fmla="*/ 290 h 326"/>
                <a:gd name="T6" fmla="*/ 4 w 40"/>
                <a:gd name="T7" fmla="*/ 279 h 326"/>
                <a:gd name="T8" fmla="*/ 7 w 40"/>
                <a:gd name="T9" fmla="*/ 273 h 326"/>
                <a:gd name="T10" fmla="*/ 10 w 40"/>
                <a:gd name="T11" fmla="*/ 258 h 326"/>
                <a:gd name="T12" fmla="*/ 11 w 40"/>
                <a:gd name="T13" fmla="*/ 249 h 326"/>
                <a:gd name="T14" fmla="*/ 12 w 40"/>
                <a:gd name="T15" fmla="*/ 229 h 326"/>
                <a:gd name="T16" fmla="*/ 11 w 40"/>
                <a:gd name="T17" fmla="*/ 226 h 326"/>
                <a:gd name="T18" fmla="*/ 12 w 40"/>
                <a:gd name="T19" fmla="*/ 211 h 326"/>
                <a:gd name="T20" fmla="*/ 12 w 40"/>
                <a:gd name="T21" fmla="*/ 209 h 326"/>
                <a:gd name="T22" fmla="*/ 15 w 40"/>
                <a:gd name="T23" fmla="*/ 193 h 326"/>
                <a:gd name="T24" fmla="*/ 12 w 40"/>
                <a:gd name="T25" fmla="*/ 189 h 326"/>
                <a:gd name="T26" fmla="*/ 15 w 40"/>
                <a:gd name="T27" fmla="*/ 183 h 326"/>
                <a:gd name="T28" fmla="*/ 16 w 40"/>
                <a:gd name="T29" fmla="*/ 174 h 326"/>
                <a:gd name="T30" fmla="*/ 17 w 40"/>
                <a:gd name="T31" fmla="*/ 171 h 326"/>
                <a:gd name="T32" fmla="*/ 16 w 40"/>
                <a:gd name="T33" fmla="*/ 162 h 326"/>
                <a:gd name="T34" fmla="*/ 17 w 40"/>
                <a:gd name="T35" fmla="*/ 148 h 326"/>
                <a:gd name="T36" fmla="*/ 18 w 40"/>
                <a:gd name="T37" fmla="*/ 130 h 326"/>
                <a:gd name="T38" fmla="*/ 20 w 40"/>
                <a:gd name="T39" fmla="*/ 123 h 326"/>
                <a:gd name="T40" fmla="*/ 22 w 40"/>
                <a:gd name="T41" fmla="*/ 110 h 326"/>
                <a:gd name="T42" fmla="*/ 23 w 40"/>
                <a:gd name="T43" fmla="*/ 103 h 326"/>
                <a:gd name="T44" fmla="*/ 25 w 40"/>
                <a:gd name="T45" fmla="*/ 99 h 326"/>
                <a:gd name="T46" fmla="*/ 26 w 40"/>
                <a:gd name="T47" fmla="*/ 71 h 326"/>
                <a:gd name="T48" fmla="*/ 28 w 40"/>
                <a:gd name="T49" fmla="*/ 62 h 326"/>
                <a:gd name="T50" fmla="*/ 29 w 40"/>
                <a:gd name="T51" fmla="*/ 56 h 326"/>
                <a:gd name="T52" fmla="*/ 30 w 40"/>
                <a:gd name="T53" fmla="*/ 40 h 326"/>
                <a:gd name="T54" fmla="*/ 33 w 40"/>
                <a:gd name="T55" fmla="*/ 32 h 326"/>
                <a:gd name="T56" fmla="*/ 34 w 40"/>
                <a:gd name="T57" fmla="*/ 27 h 326"/>
                <a:gd name="T58" fmla="*/ 35 w 40"/>
                <a:gd name="T59" fmla="*/ 17 h 326"/>
                <a:gd name="T60" fmla="*/ 38 w 40"/>
                <a:gd name="T61" fmla="*/ 5 h 326"/>
                <a:gd name="T62" fmla="*/ 40 w 40"/>
                <a:gd name="T63" fmla="*/ 2 h 326"/>
                <a:gd name="T64" fmla="*/ 40 w 40"/>
                <a:gd name="T6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6">
                  <a:moveTo>
                    <a:pt x="0" y="326"/>
                  </a:moveTo>
                  <a:lnTo>
                    <a:pt x="0" y="318"/>
                  </a:lnTo>
                  <a:lnTo>
                    <a:pt x="1" y="318"/>
                  </a:lnTo>
                  <a:lnTo>
                    <a:pt x="1" y="308"/>
                  </a:lnTo>
                  <a:lnTo>
                    <a:pt x="3" y="306"/>
                  </a:lnTo>
                  <a:lnTo>
                    <a:pt x="3" y="290"/>
                  </a:lnTo>
                  <a:lnTo>
                    <a:pt x="4" y="290"/>
                  </a:lnTo>
                  <a:lnTo>
                    <a:pt x="4" y="279"/>
                  </a:lnTo>
                  <a:lnTo>
                    <a:pt x="7" y="277"/>
                  </a:lnTo>
                  <a:lnTo>
                    <a:pt x="7" y="273"/>
                  </a:lnTo>
                  <a:lnTo>
                    <a:pt x="7" y="259"/>
                  </a:lnTo>
                  <a:lnTo>
                    <a:pt x="10" y="258"/>
                  </a:lnTo>
                  <a:lnTo>
                    <a:pt x="10" y="249"/>
                  </a:lnTo>
                  <a:lnTo>
                    <a:pt x="11" y="249"/>
                  </a:lnTo>
                  <a:lnTo>
                    <a:pt x="11" y="231"/>
                  </a:lnTo>
                  <a:lnTo>
                    <a:pt x="12" y="229"/>
                  </a:lnTo>
                  <a:lnTo>
                    <a:pt x="12" y="227"/>
                  </a:lnTo>
                  <a:lnTo>
                    <a:pt x="11" y="226"/>
                  </a:lnTo>
                  <a:lnTo>
                    <a:pt x="12" y="225"/>
                  </a:lnTo>
                  <a:lnTo>
                    <a:pt x="12" y="211"/>
                  </a:lnTo>
                  <a:lnTo>
                    <a:pt x="15" y="210"/>
                  </a:lnTo>
                  <a:lnTo>
                    <a:pt x="12" y="209"/>
                  </a:lnTo>
                  <a:lnTo>
                    <a:pt x="12" y="193"/>
                  </a:lnTo>
                  <a:lnTo>
                    <a:pt x="15" y="193"/>
                  </a:lnTo>
                  <a:lnTo>
                    <a:pt x="15" y="189"/>
                  </a:lnTo>
                  <a:lnTo>
                    <a:pt x="12" y="189"/>
                  </a:lnTo>
                  <a:lnTo>
                    <a:pt x="15" y="187"/>
                  </a:lnTo>
                  <a:lnTo>
                    <a:pt x="15" y="183"/>
                  </a:lnTo>
                  <a:lnTo>
                    <a:pt x="16" y="183"/>
                  </a:lnTo>
                  <a:lnTo>
                    <a:pt x="16" y="174"/>
                  </a:lnTo>
                  <a:lnTo>
                    <a:pt x="17" y="174"/>
                  </a:lnTo>
                  <a:lnTo>
                    <a:pt x="17" y="171"/>
                  </a:lnTo>
                  <a:lnTo>
                    <a:pt x="16" y="171"/>
                  </a:lnTo>
                  <a:lnTo>
                    <a:pt x="16" y="162"/>
                  </a:lnTo>
                  <a:lnTo>
                    <a:pt x="17" y="161"/>
                  </a:lnTo>
                  <a:lnTo>
                    <a:pt x="17" y="148"/>
                  </a:lnTo>
                  <a:lnTo>
                    <a:pt x="18" y="148"/>
                  </a:lnTo>
                  <a:lnTo>
                    <a:pt x="18" y="130"/>
                  </a:lnTo>
                  <a:lnTo>
                    <a:pt x="20" y="130"/>
                  </a:lnTo>
                  <a:lnTo>
                    <a:pt x="20" y="123"/>
                  </a:lnTo>
                  <a:lnTo>
                    <a:pt x="22" y="122"/>
                  </a:lnTo>
                  <a:lnTo>
                    <a:pt x="22" y="110"/>
                  </a:lnTo>
                  <a:lnTo>
                    <a:pt x="23" y="110"/>
                  </a:lnTo>
                  <a:lnTo>
                    <a:pt x="23" y="103"/>
                  </a:lnTo>
                  <a:lnTo>
                    <a:pt x="25" y="103"/>
                  </a:lnTo>
                  <a:lnTo>
                    <a:pt x="25" y="99"/>
                  </a:lnTo>
                  <a:lnTo>
                    <a:pt x="26" y="98"/>
                  </a:lnTo>
                  <a:lnTo>
                    <a:pt x="26" y="71"/>
                  </a:lnTo>
                  <a:lnTo>
                    <a:pt x="28" y="69"/>
                  </a:lnTo>
                  <a:lnTo>
                    <a:pt x="28" y="62"/>
                  </a:lnTo>
                  <a:lnTo>
                    <a:pt x="29" y="62"/>
                  </a:lnTo>
                  <a:lnTo>
                    <a:pt x="29" y="56"/>
                  </a:lnTo>
                  <a:lnTo>
                    <a:pt x="30" y="56"/>
                  </a:lnTo>
                  <a:lnTo>
                    <a:pt x="30" y="40"/>
                  </a:lnTo>
                  <a:lnTo>
                    <a:pt x="33" y="39"/>
                  </a:lnTo>
                  <a:lnTo>
                    <a:pt x="33" y="32"/>
                  </a:lnTo>
                  <a:lnTo>
                    <a:pt x="34" y="32"/>
                  </a:lnTo>
                  <a:lnTo>
                    <a:pt x="34" y="27"/>
                  </a:lnTo>
                  <a:lnTo>
                    <a:pt x="35" y="26"/>
                  </a:lnTo>
                  <a:lnTo>
                    <a:pt x="35" y="17"/>
                  </a:lnTo>
                  <a:lnTo>
                    <a:pt x="38" y="15"/>
                  </a:lnTo>
                  <a:lnTo>
                    <a:pt x="38" y="5"/>
                  </a:lnTo>
                  <a:lnTo>
                    <a:pt x="40" y="5"/>
                  </a:lnTo>
                  <a:lnTo>
                    <a:pt x="40" y="2"/>
                  </a:lnTo>
                  <a:lnTo>
                    <a:pt x="40" y="2"/>
                  </a:lnTo>
                  <a:lnTo>
                    <a:pt x="4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4" name="Line 204"/>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25" name="Line 205"/>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26" name="Freeform 206"/>
            <p:cNvSpPr>
              <a:spLocks/>
            </p:cNvSpPr>
            <p:nvPr/>
          </p:nvSpPr>
          <p:spPr bwMode="auto">
            <a:xfrm>
              <a:off x="2665" y="3373"/>
              <a:ext cx="31" cy="424"/>
            </a:xfrm>
            <a:custGeom>
              <a:avLst/>
              <a:gdLst>
                <a:gd name="T0" fmla="*/ 31 w 31"/>
                <a:gd name="T1" fmla="*/ 423 h 424"/>
                <a:gd name="T2" fmla="*/ 31 w 31"/>
                <a:gd name="T3" fmla="*/ 421 h 424"/>
                <a:gd name="T4" fmla="*/ 29 w 31"/>
                <a:gd name="T5" fmla="*/ 416 h 424"/>
                <a:gd name="T6" fmla="*/ 26 w 31"/>
                <a:gd name="T7" fmla="*/ 404 h 424"/>
                <a:gd name="T8" fmla="*/ 29 w 31"/>
                <a:gd name="T9" fmla="*/ 401 h 424"/>
                <a:gd name="T10" fmla="*/ 26 w 31"/>
                <a:gd name="T11" fmla="*/ 398 h 424"/>
                <a:gd name="T12" fmla="*/ 26 w 31"/>
                <a:gd name="T13" fmla="*/ 364 h 424"/>
                <a:gd name="T14" fmla="*/ 25 w 31"/>
                <a:gd name="T15" fmla="*/ 349 h 424"/>
                <a:gd name="T16" fmla="*/ 26 w 31"/>
                <a:gd name="T17" fmla="*/ 347 h 424"/>
                <a:gd name="T18" fmla="*/ 25 w 31"/>
                <a:gd name="T19" fmla="*/ 332 h 424"/>
                <a:gd name="T20" fmla="*/ 24 w 31"/>
                <a:gd name="T21" fmla="*/ 312 h 424"/>
                <a:gd name="T22" fmla="*/ 22 w 31"/>
                <a:gd name="T23" fmla="*/ 288 h 424"/>
                <a:gd name="T24" fmla="*/ 19 w 31"/>
                <a:gd name="T25" fmla="*/ 278 h 424"/>
                <a:gd name="T26" fmla="*/ 18 w 31"/>
                <a:gd name="T27" fmla="*/ 248 h 424"/>
                <a:gd name="T28" fmla="*/ 19 w 31"/>
                <a:gd name="T29" fmla="*/ 243 h 424"/>
                <a:gd name="T30" fmla="*/ 18 w 31"/>
                <a:gd name="T31" fmla="*/ 231 h 424"/>
                <a:gd name="T32" fmla="*/ 17 w 31"/>
                <a:gd name="T33" fmla="*/ 206 h 424"/>
                <a:gd name="T34" fmla="*/ 14 w 31"/>
                <a:gd name="T35" fmla="*/ 174 h 424"/>
                <a:gd name="T36" fmla="*/ 17 w 31"/>
                <a:gd name="T37" fmla="*/ 154 h 424"/>
                <a:gd name="T38" fmla="*/ 17 w 31"/>
                <a:gd name="T39" fmla="*/ 150 h 424"/>
                <a:gd name="T40" fmla="*/ 14 w 31"/>
                <a:gd name="T41" fmla="*/ 142 h 424"/>
                <a:gd name="T42" fmla="*/ 14 w 31"/>
                <a:gd name="T43" fmla="*/ 139 h 424"/>
                <a:gd name="T44" fmla="*/ 13 w 31"/>
                <a:gd name="T45" fmla="*/ 132 h 424"/>
                <a:gd name="T46" fmla="*/ 14 w 31"/>
                <a:gd name="T47" fmla="*/ 131 h 424"/>
                <a:gd name="T48" fmla="*/ 13 w 31"/>
                <a:gd name="T49" fmla="*/ 112 h 424"/>
                <a:gd name="T50" fmla="*/ 12 w 31"/>
                <a:gd name="T51" fmla="*/ 93 h 424"/>
                <a:gd name="T52" fmla="*/ 11 w 31"/>
                <a:gd name="T53" fmla="*/ 73 h 424"/>
                <a:gd name="T54" fmla="*/ 10 w 31"/>
                <a:gd name="T55" fmla="*/ 51 h 424"/>
                <a:gd name="T56" fmla="*/ 7 w 31"/>
                <a:gd name="T57" fmla="*/ 44 h 424"/>
                <a:gd name="T58" fmla="*/ 6 w 31"/>
                <a:gd name="T59" fmla="*/ 26 h 424"/>
                <a:gd name="T60" fmla="*/ 4 w 31"/>
                <a:gd name="T61" fmla="*/ 19 h 424"/>
                <a:gd name="T62" fmla="*/ 3 w 31"/>
                <a:gd name="T63" fmla="*/ 16 h 424"/>
                <a:gd name="T64" fmla="*/ 1 w 31"/>
                <a:gd name="T65" fmla="*/ 6 h 424"/>
                <a:gd name="T66" fmla="*/ 0 w 31"/>
                <a:gd name="T6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24">
                  <a:moveTo>
                    <a:pt x="31" y="424"/>
                  </a:moveTo>
                  <a:lnTo>
                    <a:pt x="31" y="423"/>
                  </a:lnTo>
                  <a:lnTo>
                    <a:pt x="29" y="423"/>
                  </a:lnTo>
                  <a:lnTo>
                    <a:pt x="31" y="421"/>
                  </a:lnTo>
                  <a:lnTo>
                    <a:pt x="31" y="416"/>
                  </a:lnTo>
                  <a:lnTo>
                    <a:pt x="29" y="416"/>
                  </a:lnTo>
                  <a:lnTo>
                    <a:pt x="29" y="404"/>
                  </a:lnTo>
                  <a:lnTo>
                    <a:pt x="26" y="404"/>
                  </a:lnTo>
                  <a:lnTo>
                    <a:pt x="26" y="403"/>
                  </a:lnTo>
                  <a:lnTo>
                    <a:pt x="29" y="401"/>
                  </a:lnTo>
                  <a:lnTo>
                    <a:pt x="29" y="398"/>
                  </a:lnTo>
                  <a:lnTo>
                    <a:pt x="26" y="398"/>
                  </a:lnTo>
                  <a:lnTo>
                    <a:pt x="26" y="365"/>
                  </a:lnTo>
                  <a:lnTo>
                    <a:pt x="26" y="364"/>
                  </a:lnTo>
                  <a:lnTo>
                    <a:pt x="26" y="349"/>
                  </a:lnTo>
                  <a:lnTo>
                    <a:pt x="25" y="349"/>
                  </a:lnTo>
                  <a:lnTo>
                    <a:pt x="26" y="347"/>
                  </a:lnTo>
                  <a:lnTo>
                    <a:pt x="26" y="347"/>
                  </a:lnTo>
                  <a:lnTo>
                    <a:pt x="25" y="345"/>
                  </a:lnTo>
                  <a:lnTo>
                    <a:pt x="25" y="332"/>
                  </a:lnTo>
                  <a:lnTo>
                    <a:pt x="24" y="331"/>
                  </a:lnTo>
                  <a:lnTo>
                    <a:pt x="24" y="312"/>
                  </a:lnTo>
                  <a:lnTo>
                    <a:pt x="22" y="312"/>
                  </a:lnTo>
                  <a:lnTo>
                    <a:pt x="22" y="288"/>
                  </a:lnTo>
                  <a:lnTo>
                    <a:pt x="19" y="287"/>
                  </a:lnTo>
                  <a:lnTo>
                    <a:pt x="19" y="278"/>
                  </a:lnTo>
                  <a:lnTo>
                    <a:pt x="18" y="278"/>
                  </a:lnTo>
                  <a:lnTo>
                    <a:pt x="18" y="248"/>
                  </a:lnTo>
                  <a:lnTo>
                    <a:pt x="19" y="248"/>
                  </a:lnTo>
                  <a:lnTo>
                    <a:pt x="19" y="243"/>
                  </a:lnTo>
                  <a:lnTo>
                    <a:pt x="18" y="241"/>
                  </a:lnTo>
                  <a:lnTo>
                    <a:pt x="18" y="231"/>
                  </a:lnTo>
                  <a:lnTo>
                    <a:pt x="17" y="231"/>
                  </a:lnTo>
                  <a:lnTo>
                    <a:pt x="17" y="206"/>
                  </a:lnTo>
                  <a:lnTo>
                    <a:pt x="14" y="205"/>
                  </a:lnTo>
                  <a:lnTo>
                    <a:pt x="14" y="174"/>
                  </a:lnTo>
                  <a:lnTo>
                    <a:pt x="17" y="172"/>
                  </a:lnTo>
                  <a:lnTo>
                    <a:pt x="17" y="154"/>
                  </a:lnTo>
                  <a:lnTo>
                    <a:pt x="14" y="152"/>
                  </a:lnTo>
                  <a:lnTo>
                    <a:pt x="17" y="150"/>
                  </a:lnTo>
                  <a:lnTo>
                    <a:pt x="17" y="142"/>
                  </a:lnTo>
                  <a:lnTo>
                    <a:pt x="14" y="142"/>
                  </a:lnTo>
                  <a:lnTo>
                    <a:pt x="17" y="141"/>
                  </a:lnTo>
                  <a:lnTo>
                    <a:pt x="14" y="139"/>
                  </a:lnTo>
                  <a:lnTo>
                    <a:pt x="14" y="134"/>
                  </a:lnTo>
                  <a:lnTo>
                    <a:pt x="13" y="132"/>
                  </a:lnTo>
                  <a:lnTo>
                    <a:pt x="13" y="131"/>
                  </a:lnTo>
                  <a:lnTo>
                    <a:pt x="14" y="131"/>
                  </a:lnTo>
                  <a:lnTo>
                    <a:pt x="13" y="130"/>
                  </a:lnTo>
                  <a:lnTo>
                    <a:pt x="13" y="112"/>
                  </a:lnTo>
                  <a:lnTo>
                    <a:pt x="12" y="112"/>
                  </a:lnTo>
                  <a:lnTo>
                    <a:pt x="12" y="93"/>
                  </a:lnTo>
                  <a:lnTo>
                    <a:pt x="11" y="92"/>
                  </a:lnTo>
                  <a:lnTo>
                    <a:pt x="11" y="73"/>
                  </a:lnTo>
                  <a:lnTo>
                    <a:pt x="10" y="73"/>
                  </a:lnTo>
                  <a:lnTo>
                    <a:pt x="10" y="51"/>
                  </a:lnTo>
                  <a:lnTo>
                    <a:pt x="7" y="51"/>
                  </a:lnTo>
                  <a:lnTo>
                    <a:pt x="7" y="44"/>
                  </a:lnTo>
                  <a:lnTo>
                    <a:pt x="6" y="43"/>
                  </a:lnTo>
                  <a:lnTo>
                    <a:pt x="6" y="26"/>
                  </a:lnTo>
                  <a:lnTo>
                    <a:pt x="4" y="26"/>
                  </a:lnTo>
                  <a:lnTo>
                    <a:pt x="4" y="19"/>
                  </a:lnTo>
                  <a:lnTo>
                    <a:pt x="3" y="18"/>
                  </a:lnTo>
                  <a:lnTo>
                    <a:pt x="3" y="16"/>
                  </a:lnTo>
                  <a:lnTo>
                    <a:pt x="1" y="16"/>
                  </a:lnTo>
                  <a:lnTo>
                    <a:pt x="1" y="6"/>
                  </a:lnTo>
                  <a:lnTo>
                    <a:pt x="0" y="5"/>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7" name="Freeform 207"/>
            <p:cNvSpPr>
              <a:spLocks/>
            </p:cNvSpPr>
            <p:nvPr/>
          </p:nvSpPr>
          <p:spPr bwMode="auto">
            <a:xfrm>
              <a:off x="2612" y="3629"/>
              <a:ext cx="27" cy="20"/>
            </a:xfrm>
            <a:custGeom>
              <a:avLst/>
              <a:gdLst>
                <a:gd name="T0" fmla="*/ 0 w 27"/>
                <a:gd name="T1" fmla="*/ 20 h 20"/>
                <a:gd name="T2" fmla="*/ 0 w 27"/>
                <a:gd name="T3" fmla="*/ 19 h 20"/>
                <a:gd name="T4" fmla="*/ 2 w 27"/>
                <a:gd name="T5" fmla="*/ 19 h 20"/>
                <a:gd name="T6" fmla="*/ 5 w 27"/>
                <a:gd name="T7" fmla="*/ 17 h 20"/>
                <a:gd name="T8" fmla="*/ 9 w 27"/>
                <a:gd name="T9" fmla="*/ 17 h 20"/>
                <a:gd name="T10" fmla="*/ 10 w 27"/>
                <a:gd name="T11" fmla="*/ 16 h 20"/>
                <a:gd name="T12" fmla="*/ 16 w 27"/>
                <a:gd name="T13" fmla="*/ 12 h 20"/>
                <a:gd name="T14" fmla="*/ 17 w 27"/>
                <a:gd name="T15" fmla="*/ 10 h 20"/>
                <a:gd name="T16" fmla="*/ 17 w 27"/>
                <a:gd name="T17" fmla="*/ 9 h 20"/>
                <a:gd name="T18" fmla="*/ 23 w 27"/>
                <a:gd name="T19" fmla="*/ 6 h 20"/>
                <a:gd name="T20" fmla="*/ 25 w 27"/>
                <a:gd name="T21" fmla="*/ 4 h 20"/>
                <a:gd name="T22" fmla="*/ 25 w 27"/>
                <a:gd name="T23" fmla="*/ 2 h 20"/>
                <a:gd name="T24" fmla="*/ 25 w 27"/>
                <a:gd name="T25" fmla="*/ 2 h 20"/>
                <a:gd name="T26" fmla="*/ 25 w 27"/>
                <a:gd name="T27" fmla="*/ 0 h 20"/>
                <a:gd name="T28" fmla="*/ 27 w 2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0" y="20"/>
                  </a:moveTo>
                  <a:lnTo>
                    <a:pt x="0" y="19"/>
                  </a:lnTo>
                  <a:lnTo>
                    <a:pt x="2" y="19"/>
                  </a:lnTo>
                  <a:lnTo>
                    <a:pt x="5" y="17"/>
                  </a:lnTo>
                  <a:lnTo>
                    <a:pt x="9" y="17"/>
                  </a:lnTo>
                  <a:lnTo>
                    <a:pt x="10" y="16"/>
                  </a:lnTo>
                  <a:lnTo>
                    <a:pt x="16" y="12"/>
                  </a:lnTo>
                  <a:lnTo>
                    <a:pt x="17" y="10"/>
                  </a:lnTo>
                  <a:lnTo>
                    <a:pt x="17" y="9"/>
                  </a:lnTo>
                  <a:lnTo>
                    <a:pt x="23" y="6"/>
                  </a:lnTo>
                  <a:lnTo>
                    <a:pt x="25" y="4"/>
                  </a:lnTo>
                  <a:lnTo>
                    <a:pt x="25" y="2"/>
                  </a:lnTo>
                  <a:lnTo>
                    <a:pt x="25" y="2"/>
                  </a:lnTo>
                  <a:lnTo>
                    <a:pt x="25" y="0"/>
                  </a:lnTo>
                  <a:lnTo>
                    <a:pt x="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8" name="Freeform 208"/>
            <p:cNvSpPr>
              <a:spLocks/>
            </p:cNvSpPr>
            <p:nvPr/>
          </p:nvSpPr>
          <p:spPr bwMode="auto">
            <a:xfrm>
              <a:off x="2639" y="3373"/>
              <a:ext cx="23" cy="256"/>
            </a:xfrm>
            <a:custGeom>
              <a:avLst/>
              <a:gdLst>
                <a:gd name="T0" fmla="*/ 0 w 23"/>
                <a:gd name="T1" fmla="*/ 256 h 256"/>
                <a:gd name="T2" fmla="*/ 0 w 23"/>
                <a:gd name="T3" fmla="*/ 248 h 256"/>
                <a:gd name="T4" fmla="*/ 2 w 23"/>
                <a:gd name="T5" fmla="*/ 248 h 256"/>
                <a:gd name="T6" fmla="*/ 2 w 23"/>
                <a:gd name="T7" fmla="*/ 231 h 256"/>
                <a:gd name="T8" fmla="*/ 3 w 23"/>
                <a:gd name="T9" fmla="*/ 229 h 256"/>
                <a:gd name="T10" fmla="*/ 3 w 23"/>
                <a:gd name="T11" fmla="*/ 204 h 256"/>
                <a:gd name="T12" fmla="*/ 5 w 23"/>
                <a:gd name="T13" fmla="*/ 204 h 256"/>
                <a:gd name="T14" fmla="*/ 5 w 23"/>
                <a:gd name="T15" fmla="*/ 199 h 256"/>
                <a:gd name="T16" fmla="*/ 3 w 23"/>
                <a:gd name="T17" fmla="*/ 197 h 256"/>
                <a:gd name="T18" fmla="*/ 3 w 23"/>
                <a:gd name="T19" fmla="*/ 181 h 256"/>
                <a:gd name="T20" fmla="*/ 2 w 23"/>
                <a:gd name="T21" fmla="*/ 179 h 256"/>
                <a:gd name="T22" fmla="*/ 2 w 23"/>
                <a:gd name="T23" fmla="*/ 160 h 256"/>
                <a:gd name="T24" fmla="*/ 3 w 23"/>
                <a:gd name="T25" fmla="*/ 159 h 256"/>
                <a:gd name="T26" fmla="*/ 3 w 23"/>
                <a:gd name="T27" fmla="*/ 154 h 256"/>
                <a:gd name="T28" fmla="*/ 5 w 23"/>
                <a:gd name="T29" fmla="*/ 154 h 256"/>
                <a:gd name="T30" fmla="*/ 5 w 23"/>
                <a:gd name="T31" fmla="*/ 139 h 256"/>
                <a:gd name="T32" fmla="*/ 7 w 23"/>
                <a:gd name="T33" fmla="*/ 139 h 256"/>
                <a:gd name="T34" fmla="*/ 7 w 23"/>
                <a:gd name="T35" fmla="*/ 137 h 256"/>
                <a:gd name="T36" fmla="*/ 5 w 23"/>
                <a:gd name="T37" fmla="*/ 137 h 256"/>
                <a:gd name="T38" fmla="*/ 5 w 23"/>
                <a:gd name="T39" fmla="*/ 134 h 256"/>
                <a:gd name="T40" fmla="*/ 7 w 23"/>
                <a:gd name="T41" fmla="*/ 132 h 256"/>
                <a:gd name="T42" fmla="*/ 7 w 23"/>
                <a:gd name="T43" fmla="*/ 98 h 256"/>
                <a:gd name="T44" fmla="*/ 8 w 23"/>
                <a:gd name="T45" fmla="*/ 96 h 256"/>
                <a:gd name="T46" fmla="*/ 8 w 23"/>
                <a:gd name="T47" fmla="*/ 87 h 256"/>
                <a:gd name="T48" fmla="*/ 10 w 23"/>
                <a:gd name="T49" fmla="*/ 85 h 256"/>
                <a:gd name="T50" fmla="*/ 10 w 23"/>
                <a:gd name="T51" fmla="*/ 75 h 256"/>
                <a:gd name="T52" fmla="*/ 11 w 23"/>
                <a:gd name="T53" fmla="*/ 75 h 256"/>
                <a:gd name="T54" fmla="*/ 11 w 23"/>
                <a:gd name="T55" fmla="*/ 53 h 256"/>
                <a:gd name="T56" fmla="*/ 13 w 23"/>
                <a:gd name="T57" fmla="*/ 51 h 256"/>
                <a:gd name="T58" fmla="*/ 13 w 23"/>
                <a:gd name="T59" fmla="*/ 46 h 256"/>
                <a:gd name="T60" fmla="*/ 15 w 23"/>
                <a:gd name="T61" fmla="*/ 45 h 256"/>
                <a:gd name="T62" fmla="*/ 15 w 23"/>
                <a:gd name="T63" fmla="*/ 38 h 256"/>
                <a:gd name="T64" fmla="*/ 16 w 23"/>
                <a:gd name="T65" fmla="*/ 38 h 256"/>
                <a:gd name="T66" fmla="*/ 16 w 23"/>
                <a:gd name="T67" fmla="*/ 27 h 256"/>
                <a:gd name="T68" fmla="*/ 18 w 23"/>
                <a:gd name="T69" fmla="*/ 27 h 256"/>
                <a:gd name="T70" fmla="*/ 18 w 23"/>
                <a:gd name="T71" fmla="*/ 15 h 256"/>
                <a:gd name="T72" fmla="*/ 16 w 23"/>
                <a:gd name="T73" fmla="*/ 15 h 256"/>
                <a:gd name="T74" fmla="*/ 16 w 23"/>
                <a:gd name="T75" fmla="*/ 5 h 256"/>
                <a:gd name="T76" fmla="*/ 18 w 23"/>
                <a:gd name="T77" fmla="*/ 4 h 256"/>
                <a:gd name="T78" fmla="*/ 18 w 23"/>
                <a:gd name="T79" fmla="*/ 1 h 256"/>
                <a:gd name="T80" fmla="*/ 20 w 23"/>
                <a:gd name="T81" fmla="*/ 0 h 256"/>
                <a:gd name="T82" fmla="*/ 23 w 23"/>
                <a:gd name="T8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56">
                  <a:moveTo>
                    <a:pt x="0" y="256"/>
                  </a:moveTo>
                  <a:lnTo>
                    <a:pt x="0" y="248"/>
                  </a:lnTo>
                  <a:lnTo>
                    <a:pt x="2" y="248"/>
                  </a:lnTo>
                  <a:lnTo>
                    <a:pt x="2" y="231"/>
                  </a:lnTo>
                  <a:lnTo>
                    <a:pt x="3" y="229"/>
                  </a:lnTo>
                  <a:lnTo>
                    <a:pt x="3" y="204"/>
                  </a:lnTo>
                  <a:lnTo>
                    <a:pt x="5" y="204"/>
                  </a:lnTo>
                  <a:lnTo>
                    <a:pt x="5" y="199"/>
                  </a:lnTo>
                  <a:lnTo>
                    <a:pt x="3" y="197"/>
                  </a:lnTo>
                  <a:lnTo>
                    <a:pt x="3" y="181"/>
                  </a:lnTo>
                  <a:lnTo>
                    <a:pt x="2" y="179"/>
                  </a:lnTo>
                  <a:lnTo>
                    <a:pt x="2" y="160"/>
                  </a:lnTo>
                  <a:lnTo>
                    <a:pt x="3" y="159"/>
                  </a:lnTo>
                  <a:lnTo>
                    <a:pt x="3" y="154"/>
                  </a:lnTo>
                  <a:lnTo>
                    <a:pt x="5" y="154"/>
                  </a:lnTo>
                  <a:lnTo>
                    <a:pt x="5" y="139"/>
                  </a:lnTo>
                  <a:lnTo>
                    <a:pt x="7" y="139"/>
                  </a:lnTo>
                  <a:lnTo>
                    <a:pt x="7" y="137"/>
                  </a:lnTo>
                  <a:lnTo>
                    <a:pt x="5" y="137"/>
                  </a:lnTo>
                  <a:lnTo>
                    <a:pt x="5" y="134"/>
                  </a:lnTo>
                  <a:lnTo>
                    <a:pt x="7" y="132"/>
                  </a:lnTo>
                  <a:lnTo>
                    <a:pt x="7" y="98"/>
                  </a:lnTo>
                  <a:lnTo>
                    <a:pt x="8" y="96"/>
                  </a:lnTo>
                  <a:lnTo>
                    <a:pt x="8" y="87"/>
                  </a:lnTo>
                  <a:lnTo>
                    <a:pt x="10" y="85"/>
                  </a:lnTo>
                  <a:lnTo>
                    <a:pt x="10" y="75"/>
                  </a:lnTo>
                  <a:lnTo>
                    <a:pt x="11" y="75"/>
                  </a:lnTo>
                  <a:lnTo>
                    <a:pt x="11" y="53"/>
                  </a:lnTo>
                  <a:lnTo>
                    <a:pt x="13" y="51"/>
                  </a:lnTo>
                  <a:lnTo>
                    <a:pt x="13" y="46"/>
                  </a:lnTo>
                  <a:lnTo>
                    <a:pt x="15" y="45"/>
                  </a:lnTo>
                  <a:lnTo>
                    <a:pt x="15" y="38"/>
                  </a:lnTo>
                  <a:lnTo>
                    <a:pt x="16" y="38"/>
                  </a:lnTo>
                  <a:lnTo>
                    <a:pt x="16" y="27"/>
                  </a:lnTo>
                  <a:lnTo>
                    <a:pt x="18" y="27"/>
                  </a:lnTo>
                  <a:lnTo>
                    <a:pt x="18" y="15"/>
                  </a:lnTo>
                  <a:lnTo>
                    <a:pt x="16" y="15"/>
                  </a:lnTo>
                  <a:lnTo>
                    <a:pt x="16" y="5"/>
                  </a:lnTo>
                  <a:lnTo>
                    <a:pt x="18" y="4"/>
                  </a:lnTo>
                  <a:lnTo>
                    <a:pt x="18" y="1"/>
                  </a:lnTo>
                  <a:lnTo>
                    <a:pt x="20" y="0"/>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29" name="Freeform 209"/>
            <p:cNvSpPr>
              <a:spLocks/>
            </p:cNvSpPr>
            <p:nvPr/>
          </p:nvSpPr>
          <p:spPr bwMode="auto">
            <a:xfrm>
              <a:off x="2578" y="3656"/>
              <a:ext cx="37" cy="20"/>
            </a:xfrm>
            <a:custGeom>
              <a:avLst/>
              <a:gdLst>
                <a:gd name="T0" fmla="*/ 0 w 37"/>
                <a:gd name="T1" fmla="*/ 20 h 20"/>
                <a:gd name="T2" fmla="*/ 2 w 37"/>
                <a:gd name="T3" fmla="*/ 20 h 20"/>
                <a:gd name="T4" fmla="*/ 35 w 37"/>
                <a:gd name="T5" fmla="*/ 0 h 20"/>
                <a:gd name="T6" fmla="*/ 37 w 37"/>
                <a:gd name="T7" fmla="*/ 0 h 20"/>
              </a:gdLst>
              <a:ahLst/>
              <a:cxnLst>
                <a:cxn ang="0">
                  <a:pos x="T0" y="T1"/>
                </a:cxn>
                <a:cxn ang="0">
                  <a:pos x="T2" y="T3"/>
                </a:cxn>
                <a:cxn ang="0">
                  <a:pos x="T4" y="T5"/>
                </a:cxn>
                <a:cxn ang="0">
                  <a:pos x="T6" y="T7"/>
                </a:cxn>
              </a:cxnLst>
              <a:rect l="0" t="0" r="r" b="b"/>
              <a:pathLst>
                <a:path w="37" h="20">
                  <a:moveTo>
                    <a:pt x="0" y="20"/>
                  </a:moveTo>
                  <a:lnTo>
                    <a:pt x="2" y="20"/>
                  </a:lnTo>
                  <a:lnTo>
                    <a:pt x="35" y="0"/>
                  </a:lnTo>
                  <a:lnTo>
                    <a:pt x="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0" name="Freeform 210"/>
            <p:cNvSpPr>
              <a:spLocks/>
            </p:cNvSpPr>
            <p:nvPr/>
          </p:nvSpPr>
          <p:spPr bwMode="auto">
            <a:xfrm>
              <a:off x="2780" y="3690"/>
              <a:ext cx="20" cy="18"/>
            </a:xfrm>
            <a:custGeom>
              <a:avLst/>
              <a:gdLst>
                <a:gd name="T0" fmla="*/ 0 w 20"/>
                <a:gd name="T1" fmla="*/ 0 h 18"/>
                <a:gd name="T2" fmla="*/ 10 w 20"/>
                <a:gd name="T3" fmla="*/ 18 h 18"/>
                <a:gd name="T4" fmla="*/ 15 w 20"/>
                <a:gd name="T5" fmla="*/ 18 h 18"/>
                <a:gd name="T6" fmla="*/ 20 w 20"/>
                <a:gd name="T7" fmla="*/ 0 h 18"/>
              </a:gdLst>
              <a:ahLst/>
              <a:cxnLst>
                <a:cxn ang="0">
                  <a:pos x="T0" y="T1"/>
                </a:cxn>
                <a:cxn ang="0">
                  <a:pos x="T2" y="T3"/>
                </a:cxn>
                <a:cxn ang="0">
                  <a:pos x="T4" y="T5"/>
                </a:cxn>
                <a:cxn ang="0">
                  <a:pos x="T6" y="T7"/>
                </a:cxn>
              </a:cxnLst>
              <a:rect l="0" t="0" r="r" b="b"/>
              <a:pathLst>
                <a:path w="20" h="18">
                  <a:moveTo>
                    <a:pt x="0" y="0"/>
                  </a:moveTo>
                  <a:lnTo>
                    <a:pt x="10" y="18"/>
                  </a:lnTo>
                  <a:lnTo>
                    <a:pt x="15" y="18"/>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1" name="Freeform 211"/>
            <p:cNvSpPr>
              <a:spLocks/>
            </p:cNvSpPr>
            <p:nvPr/>
          </p:nvSpPr>
          <p:spPr bwMode="auto">
            <a:xfrm>
              <a:off x="2790" y="3569"/>
              <a:ext cx="33" cy="111"/>
            </a:xfrm>
            <a:custGeom>
              <a:avLst/>
              <a:gdLst>
                <a:gd name="T0" fmla="*/ 0 w 33"/>
                <a:gd name="T1" fmla="*/ 111 h 111"/>
                <a:gd name="T2" fmla="*/ 0 w 33"/>
                <a:gd name="T3" fmla="*/ 109 h 111"/>
                <a:gd name="T4" fmla="*/ 2 w 33"/>
                <a:gd name="T5" fmla="*/ 108 h 111"/>
                <a:gd name="T6" fmla="*/ 2 w 33"/>
                <a:gd name="T7" fmla="*/ 102 h 111"/>
                <a:gd name="T8" fmla="*/ 5 w 33"/>
                <a:gd name="T9" fmla="*/ 102 h 111"/>
                <a:gd name="T10" fmla="*/ 5 w 33"/>
                <a:gd name="T11" fmla="*/ 94 h 111"/>
                <a:gd name="T12" fmla="*/ 5 w 33"/>
                <a:gd name="T13" fmla="*/ 92 h 111"/>
                <a:gd name="T14" fmla="*/ 5 w 33"/>
                <a:gd name="T15" fmla="*/ 85 h 111"/>
                <a:gd name="T16" fmla="*/ 7 w 33"/>
                <a:gd name="T17" fmla="*/ 84 h 111"/>
                <a:gd name="T18" fmla="*/ 7 w 33"/>
                <a:gd name="T19" fmla="*/ 80 h 111"/>
                <a:gd name="T20" fmla="*/ 8 w 33"/>
                <a:gd name="T21" fmla="*/ 79 h 111"/>
                <a:gd name="T22" fmla="*/ 8 w 33"/>
                <a:gd name="T23" fmla="*/ 76 h 111"/>
                <a:gd name="T24" fmla="*/ 10 w 33"/>
                <a:gd name="T25" fmla="*/ 76 h 111"/>
                <a:gd name="T26" fmla="*/ 10 w 33"/>
                <a:gd name="T27" fmla="*/ 67 h 111"/>
                <a:gd name="T28" fmla="*/ 12 w 33"/>
                <a:gd name="T29" fmla="*/ 66 h 111"/>
                <a:gd name="T30" fmla="*/ 12 w 33"/>
                <a:gd name="T31" fmla="*/ 63 h 111"/>
                <a:gd name="T32" fmla="*/ 13 w 33"/>
                <a:gd name="T33" fmla="*/ 62 h 111"/>
                <a:gd name="T34" fmla="*/ 13 w 33"/>
                <a:gd name="T35" fmla="*/ 60 h 111"/>
                <a:gd name="T36" fmla="*/ 14 w 33"/>
                <a:gd name="T37" fmla="*/ 59 h 111"/>
                <a:gd name="T38" fmla="*/ 14 w 33"/>
                <a:gd name="T39" fmla="*/ 50 h 111"/>
                <a:gd name="T40" fmla="*/ 17 w 33"/>
                <a:gd name="T41" fmla="*/ 50 h 111"/>
                <a:gd name="T42" fmla="*/ 17 w 33"/>
                <a:gd name="T43" fmla="*/ 39 h 111"/>
                <a:gd name="T44" fmla="*/ 18 w 33"/>
                <a:gd name="T45" fmla="*/ 37 h 111"/>
                <a:gd name="T46" fmla="*/ 18 w 33"/>
                <a:gd name="T47" fmla="*/ 35 h 111"/>
                <a:gd name="T48" fmla="*/ 17 w 33"/>
                <a:gd name="T49" fmla="*/ 35 h 111"/>
                <a:gd name="T50" fmla="*/ 17 w 33"/>
                <a:gd name="T51" fmla="*/ 30 h 111"/>
                <a:gd name="T52" fmla="*/ 18 w 33"/>
                <a:gd name="T53" fmla="*/ 30 h 111"/>
                <a:gd name="T54" fmla="*/ 18 w 33"/>
                <a:gd name="T55" fmla="*/ 25 h 111"/>
                <a:gd name="T56" fmla="*/ 20 w 33"/>
                <a:gd name="T57" fmla="*/ 24 h 111"/>
                <a:gd name="T58" fmla="*/ 20 w 33"/>
                <a:gd name="T59" fmla="*/ 18 h 111"/>
                <a:gd name="T60" fmla="*/ 21 w 33"/>
                <a:gd name="T61" fmla="*/ 17 h 111"/>
                <a:gd name="T62" fmla="*/ 21 w 33"/>
                <a:gd name="T63" fmla="*/ 13 h 111"/>
                <a:gd name="T64" fmla="*/ 22 w 33"/>
                <a:gd name="T65" fmla="*/ 12 h 111"/>
                <a:gd name="T66" fmla="*/ 22 w 33"/>
                <a:gd name="T67" fmla="*/ 8 h 111"/>
                <a:gd name="T68" fmla="*/ 24 w 33"/>
                <a:gd name="T69" fmla="*/ 6 h 111"/>
                <a:gd name="T70" fmla="*/ 25 w 33"/>
                <a:gd name="T71" fmla="*/ 5 h 111"/>
                <a:gd name="T72" fmla="*/ 28 w 33"/>
                <a:gd name="T73" fmla="*/ 4 h 111"/>
                <a:gd name="T74" fmla="*/ 28 w 33"/>
                <a:gd name="T75" fmla="*/ 3 h 111"/>
                <a:gd name="T76" fmla="*/ 29 w 33"/>
                <a:gd name="T77" fmla="*/ 1 h 111"/>
                <a:gd name="T78" fmla="*/ 32 w 33"/>
                <a:gd name="T79" fmla="*/ 1 h 111"/>
                <a:gd name="T80" fmla="*/ 33 w 33"/>
                <a:gd name="T8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111">
                  <a:moveTo>
                    <a:pt x="0" y="111"/>
                  </a:moveTo>
                  <a:lnTo>
                    <a:pt x="0" y="109"/>
                  </a:lnTo>
                  <a:lnTo>
                    <a:pt x="2" y="108"/>
                  </a:lnTo>
                  <a:lnTo>
                    <a:pt x="2" y="102"/>
                  </a:lnTo>
                  <a:lnTo>
                    <a:pt x="5" y="102"/>
                  </a:lnTo>
                  <a:lnTo>
                    <a:pt x="5" y="94"/>
                  </a:lnTo>
                  <a:lnTo>
                    <a:pt x="5" y="92"/>
                  </a:lnTo>
                  <a:lnTo>
                    <a:pt x="5" y="85"/>
                  </a:lnTo>
                  <a:lnTo>
                    <a:pt x="7" y="84"/>
                  </a:lnTo>
                  <a:lnTo>
                    <a:pt x="7" y="80"/>
                  </a:lnTo>
                  <a:lnTo>
                    <a:pt x="8" y="79"/>
                  </a:lnTo>
                  <a:lnTo>
                    <a:pt x="8" y="76"/>
                  </a:lnTo>
                  <a:lnTo>
                    <a:pt x="10" y="76"/>
                  </a:lnTo>
                  <a:lnTo>
                    <a:pt x="10" y="67"/>
                  </a:lnTo>
                  <a:lnTo>
                    <a:pt x="12" y="66"/>
                  </a:lnTo>
                  <a:lnTo>
                    <a:pt x="12" y="63"/>
                  </a:lnTo>
                  <a:lnTo>
                    <a:pt x="13" y="62"/>
                  </a:lnTo>
                  <a:lnTo>
                    <a:pt x="13" y="60"/>
                  </a:lnTo>
                  <a:lnTo>
                    <a:pt x="14" y="59"/>
                  </a:lnTo>
                  <a:lnTo>
                    <a:pt x="14" y="50"/>
                  </a:lnTo>
                  <a:lnTo>
                    <a:pt x="17" y="50"/>
                  </a:lnTo>
                  <a:lnTo>
                    <a:pt x="17" y="39"/>
                  </a:lnTo>
                  <a:lnTo>
                    <a:pt x="18" y="37"/>
                  </a:lnTo>
                  <a:lnTo>
                    <a:pt x="18" y="35"/>
                  </a:lnTo>
                  <a:lnTo>
                    <a:pt x="17" y="35"/>
                  </a:lnTo>
                  <a:lnTo>
                    <a:pt x="17" y="30"/>
                  </a:lnTo>
                  <a:lnTo>
                    <a:pt x="18" y="30"/>
                  </a:lnTo>
                  <a:lnTo>
                    <a:pt x="18" y="25"/>
                  </a:lnTo>
                  <a:lnTo>
                    <a:pt x="20" y="24"/>
                  </a:lnTo>
                  <a:lnTo>
                    <a:pt x="20" y="18"/>
                  </a:lnTo>
                  <a:lnTo>
                    <a:pt x="21" y="17"/>
                  </a:lnTo>
                  <a:lnTo>
                    <a:pt x="21" y="13"/>
                  </a:lnTo>
                  <a:lnTo>
                    <a:pt x="22" y="12"/>
                  </a:lnTo>
                  <a:lnTo>
                    <a:pt x="22" y="8"/>
                  </a:lnTo>
                  <a:lnTo>
                    <a:pt x="24" y="6"/>
                  </a:lnTo>
                  <a:lnTo>
                    <a:pt x="25" y="5"/>
                  </a:lnTo>
                  <a:lnTo>
                    <a:pt x="28" y="4"/>
                  </a:lnTo>
                  <a:lnTo>
                    <a:pt x="28" y="3"/>
                  </a:lnTo>
                  <a:lnTo>
                    <a:pt x="29" y="1"/>
                  </a:lnTo>
                  <a:lnTo>
                    <a:pt x="32" y="1"/>
                  </a:lnTo>
                  <a:lnTo>
                    <a:pt x="3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2" name="Freeform 212"/>
            <p:cNvSpPr>
              <a:spLocks/>
            </p:cNvSpPr>
            <p:nvPr/>
          </p:nvSpPr>
          <p:spPr bwMode="auto">
            <a:xfrm>
              <a:off x="2827" y="3570"/>
              <a:ext cx="42" cy="99"/>
            </a:xfrm>
            <a:custGeom>
              <a:avLst/>
              <a:gdLst>
                <a:gd name="T0" fmla="*/ 42 w 42"/>
                <a:gd name="T1" fmla="*/ 99 h 99"/>
                <a:gd name="T2" fmla="*/ 35 w 42"/>
                <a:gd name="T3" fmla="*/ 96 h 99"/>
                <a:gd name="T4" fmla="*/ 0 w 42"/>
                <a:gd name="T5" fmla="*/ 0 h 99"/>
              </a:gdLst>
              <a:ahLst/>
              <a:cxnLst>
                <a:cxn ang="0">
                  <a:pos x="T0" y="T1"/>
                </a:cxn>
                <a:cxn ang="0">
                  <a:pos x="T2" y="T3"/>
                </a:cxn>
                <a:cxn ang="0">
                  <a:pos x="T4" y="T5"/>
                </a:cxn>
              </a:cxnLst>
              <a:rect l="0" t="0" r="r" b="b"/>
              <a:pathLst>
                <a:path w="42" h="99">
                  <a:moveTo>
                    <a:pt x="42" y="99"/>
                  </a:moveTo>
                  <a:lnTo>
                    <a:pt x="35" y="96"/>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3" name="Freeform 213"/>
            <p:cNvSpPr>
              <a:spLocks/>
            </p:cNvSpPr>
            <p:nvPr/>
          </p:nvSpPr>
          <p:spPr bwMode="auto">
            <a:xfrm>
              <a:off x="2873" y="3623"/>
              <a:ext cx="41" cy="45"/>
            </a:xfrm>
            <a:custGeom>
              <a:avLst/>
              <a:gdLst>
                <a:gd name="T0" fmla="*/ 0 w 41"/>
                <a:gd name="T1" fmla="*/ 45 h 45"/>
                <a:gd name="T2" fmla="*/ 0 w 41"/>
                <a:gd name="T3" fmla="*/ 45 h 45"/>
                <a:gd name="T4" fmla="*/ 3 w 41"/>
                <a:gd name="T5" fmla="*/ 43 h 45"/>
                <a:gd name="T6" fmla="*/ 3 w 41"/>
                <a:gd name="T7" fmla="*/ 40 h 45"/>
                <a:gd name="T8" fmla="*/ 5 w 41"/>
                <a:gd name="T9" fmla="*/ 40 h 45"/>
                <a:gd name="T10" fmla="*/ 5 w 41"/>
                <a:gd name="T11" fmla="*/ 37 h 45"/>
                <a:gd name="T12" fmla="*/ 6 w 41"/>
                <a:gd name="T13" fmla="*/ 37 h 45"/>
                <a:gd name="T14" fmla="*/ 6 w 41"/>
                <a:gd name="T15" fmla="*/ 35 h 45"/>
                <a:gd name="T16" fmla="*/ 6 w 41"/>
                <a:gd name="T17" fmla="*/ 33 h 45"/>
                <a:gd name="T18" fmla="*/ 8 w 41"/>
                <a:gd name="T19" fmla="*/ 33 h 45"/>
                <a:gd name="T20" fmla="*/ 8 w 41"/>
                <a:gd name="T21" fmla="*/ 32 h 45"/>
                <a:gd name="T22" fmla="*/ 11 w 41"/>
                <a:gd name="T23" fmla="*/ 31 h 45"/>
                <a:gd name="T24" fmla="*/ 11 w 41"/>
                <a:gd name="T25" fmla="*/ 28 h 45"/>
                <a:gd name="T26" fmla="*/ 12 w 41"/>
                <a:gd name="T27" fmla="*/ 28 h 45"/>
                <a:gd name="T28" fmla="*/ 12 w 41"/>
                <a:gd name="T29" fmla="*/ 25 h 45"/>
                <a:gd name="T30" fmla="*/ 13 w 41"/>
                <a:gd name="T31" fmla="*/ 24 h 45"/>
                <a:gd name="T32" fmla="*/ 15 w 41"/>
                <a:gd name="T33" fmla="*/ 24 h 45"/>
                <a:gd name="T34" fmla="*/ 15 w 41"/>
                <a:gd name="T35" fmla="*/ 22 h 45"/>
                <a:gd name="T36" fmla="*/ 18 w 41"/>
                <a:gd name="T37" fmla="*/ 21 h 45"/>
                <a:gd name="T38" fmla="*/ 18 w 41"/>
                <a:gd name="T39" fmla="*/ 20 h 45"/>
                <a:gd name="T40" fmla="*/ 18 w 41"/>
                <a:gd name="T41" fmla="*/ 20 h 45"/>
                <a:gd name="T42" fmla="*/ 18 w 41"/>
                <a:gd name="T43" fmla="*/ 18 h 45"/>
                <a:gd name="T44" fmla="*/ 20 w 41"/>
                <a:gd name="T45" fmla="*/ 17 h 45"/>
                <a:gd name="T46" fmla="*/ 20 w 41"/>
                <a:gd name="T47" fmla="*/ 15 h 45"/>
                <a:gd name="T48" fmla="*/ 21 w 41"/>
                <a:gd name="T49" fmla="*/ 15 h 45"/>
                <a:gd name="T50" fmla="*/ 21 w 41"/>
                <a:gd name="T51" fmla="*/ 12 h 45"/>
                <a:gd name="T52" fmla="*/ 23 w 41"/>
                <a:gd name="T53" fmla="*/ 12 h 45"/>
                <a:gd name="T54" fmla="*/ 23 w 41"/>
                <a:gd name="T55" fmla="*/ 10 h 45"/>
                <a:gd name="T56" fmla="*/ 25 w 41"/>
                <a:gd name="T57" fmla="*/ 10 h 45"/>
                <a:gd name="T58" fmla="*/ 25 w 41"/>
                <a:gd name="T59" fmla="*/ 9 h 45"/>
                <a:gd name="T60" fmla="*/ 26 w 41"/>
                <a:gd name="T61" fmla="*/ 9 h 45"/>
                <a:gd name="T62" fmla="*/ 26 w 41"/>
                <a:gd name="T63" fmla="*/ 8 h 45"/>
                <a:gd name="T64" fmla="*/ 28 w 41"/>
                <a:gd name="T65" fmla="*/ 8 h 45"/>
                <a:gd name="T66" fmla="*/ 28 w 41"/>
                <a:gd name="T67" fmla="*/ 6 h 45"/>
                <a:gd name="T68" fmla="*/ 35 w 41"/>
                <a:gd name="T69" fmla="*/ 3 h 45"/>
                <a:gd name="T70" fmla="*/ 38 w 41"/>
                <a:gd name="T71" fmla="*/ 0 h 45"/>
                <a:gd name="T72" fmla="*/ 41 w 41"/>
                <a:gd name="T7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5">
                  <a:moveTo>
                    <a:pt x="0" y="45"/>
                  </a:moveTo>
                  <a:lnTo>
                    <a:pt x="0" y="45"/>
                  </a:lnTo>
                  <a:lnTo>
                    <a:pt x="3" y="43"/>
                  </a:lnTo>
                  <a:lnTo>
                    <a:pt x="3" y="40"/>
                  </a:lnTo>
                  <a:lnTo>
                    <a:pt x="5" y="40"/>
                  </a:lnTo>
                  <a:lnTo>
                    <a:pt x="5" y="37"/>
                  </a:lnTo>
                  <a:lnTo>
                    <a:pt x="6" y="37"/>
                  </a:lnTo>
                  <a:lnTo>
                    <a:pt x="6" y="35"/>
                  </a:lnTo>
                  <a:lnTo>
                    <a:pt x="6" y="33"/>
                  </a:lnTo>
                  <a:lnTo>
                    <a:pt x="8" y="33"/>
                  </a:lnTo>
                  <a:lnTo>
                    <a:pt x="8" y="32"/>
                  </a:lnTo>
                  <a:lnTo>
                    <a:pt x="11" y="31"/>
                  </a:lnTo>
                  <a:lnTo>
                    <a:pt x="11" y="28"/>
                  </a:lnTo>
                  <a:lnTo>
                    <a:pt x="12" y="28"/>
                  </a:lnTo>
                  <a:lnTo>
                    <a:pt x="12" y="25"/>
                  </a:lnTo>
                  <a:lnTo>
                    <a:pt x="13" y="24"/>
                  </a:lnTo>
                  <a:lnTo>
                    <a:pt x="15" y="24"/>
                  </a:lnTo>
                  <a:lnTo>
                    <a:pt x="15" y="22"/>
                  </a:lnTo>
                  <a:lnTo>
                    <a:pt x="18" y="21"/>
                  </a:lnTo>
                  <a:lnTo>
                    <a:pt x="18" y="20"/>
                  </a:lnTo>
                  <a:lnTo>
                    <a:pt x="18" y="20"/>
                  </a:lnTo>
                  <a:lnTo>
                    <a:pt x="18" y="18"/>
                  </a:lnTo>
                  <a:lnTo>
                    <a:pt x="20" y="17"/>
                  </a:lnTo>
                  <a:lnTo>
                    <a:pt x="20" y="15"/>
                  </a:lnTo>
                  <a:lnTo>
                    <a:pt x="21" y="15"/>
                  </a:lnTo>
                  <a:lnTo>
                    <a:pt x="21" y="12"/>
                  </a:lnTo>
                  <a:lnTo>
                    <a:pt x="23" y="12"/>
                  </a:lnTo>
                  <a:lnTo>
                    <a:pt x="23" y="10"/>
                  </a:lnTo>
                  <a:lnTo>
                    <a:pt x="25" y="10"/>
                  </a:lnTo>
                  <a:lnTo>
                    <a:pt x="25" y="9"/>
                  </a:lnTo>
                  <a:lnTo>
                    <a:pt x="26" y="9"/>
                  </a:lnTo>
                  <a:lnTo>
                    <a:pt x="26" y="8"/>
                  </a:lnTo>
                  <a:lnTo>
                    <a:pt x="28" y="8"/>
                  </a:lnTo>
                  <a:lnTo>
                    <a:pt x="28" y="6"/>
                  </a:lnTo>
                  <a:lnTo>
                    <a:pt x="35" y="3"/>
                  </a:lnTo>
                  <a:lnTo>
                    <a:pt x="38" y="0"/>
                  </a:lnTo>
                  <a:lnTo>
                    <a:pt x="4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4" name="Freeform 214"/>
            <p:cNvSpPr>
              <a:spLocks/>
            </p:cNvSpPr>
            <p:nvPr/>
          </p:nvSpPr>
          <p:spPr bwMode="auto">
            <a:xfrm>
              <a:off x="2916" y="3634"/>
              <a:ext cx="19" cy="20"/>
            </a:xfrm>
            <a:custGeom>
              <a:avLst/>
              <a:gdLst>
                <a:gd name="T0" fmla="*/ 0 w 19"/>
                <a:gd name="T1" fmla="*/ 0 h 20"/>
                <a:gd name="T2" fmla="*/ 18 w 19"/>
                <a:gd name="T3" fmla="*/ 0 h 20"/>
                <a:gd name="T4" fmla="*/ 19 w 19"/>
                <a:gd name="T5" fmla="*/ 20 h 20"/>
              </a:gdLst>
              <a:ahLst/>
              <a:cxnLst>
                <a:cxn ang="0">
                  <a:pos x="T0" y="T1"/>
                </a:cxn>
                <a:cxn ang="0">
                  <a:pos x="T2" y="T3"/>
                </a:cxn>
                <a:cxn ang="0">
                  <a:pos x="T4" y="T5"/>
                </a:cxn>
              </a:cxnLst>
              <a:rect l="0" t="0" r="r" b="b"/>
              <a:pathLst>
                <a:path w="19" h="20">
                  <a:moveTo>
                    <a:pt x="0" y="0"/>
                  </a:moveTo>
                  <a:lnTo>
                    <a:pt x="18" y="0"/>
                  </a:lnTo>
                  <a:lnTo>
                    <a:pt x="19"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5" name="Freeform 215"/>
            <p:cNvSpPr>
              <a:spLocks/>
            </p:cNvSpPr>
            <p:nvPr/>
          </p:nvSpPr>
          <p:spPr bwMode="auto">
            <a:xfrm>
              <a:off x="2925" y="3623"/>
              <a:ext cx="30" cy="33"/>
            </a:xfrm>
            <a:custGeom>
              <a:avLst/>
              <a:gdLst>
                <a:gd name="T0" fmla="*/ 30 w 30"/>
                <a:gd name="T1" fmla="*/ 33 h 33"/>
                <a:gd name="T2" fmla="*/ 25 w 30"/>
                <a:gd name="T3" fmla="*/ 33 h 33"/>
                <a:gd name="T4" fmla="*/ 0 w 30"/>
                <a:gd name="T5" fmla="*/ 0 h 33"/>
              </a:gdLst>
              <a:ahLst/>
              <a:cxnLst>
                <a:cxn ang="0">
                  <a:pos x="T0" y="T1"/>
                </a:cxn>
                <a:cxn ang="0">
                  <a:pos x="T2" y="T3"/>
                </a:cxn>
                <a:cxn ang="0">
                  <a:pos x="T4" y="T5"/>
                </a:cxn>
              </a:cxnLst>
              <a:rect l="0" t="0" r="r" b="b"/>
              <a:pathLst>
                <a:path w="30" h="33">
                  <a:moveTo>
                    <a:pt x="30" y="33"/>
                  </a:moveTo>
                  <a:lnTo>
                    <a:pt x="25" y="3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6" name="Freeform 216"/>
            <p:cNvSpPr>
              <a:spLocks/>
            </p:cNvSpPr>
            <p:nvPr/>
          </p:nvSpPr>
          <p:spPr bwMode="auto">
            <a:xfrm>
              <a:off x="2955" y="3646"/>
              <a:ext cx="23" cy="21"/>
            </a:xfrm>
            <a:custGeom>
              <a:avLst/>
              <a:gdLst>
                <a:gd name="T0" fmla="*/ 0 w 23"/>
                <a:gd name="T1" fmla="*/ 21 h 21"/>
                <a:gd name="T2" fmla="*/ 1 w 23"/>
                <a:gd name="T3" fmla="*/ 21 h 21"/>
                <a:gd name="T4" fmla="*/ 6 w 23"/>
                <a:gd name="T5" fmla="*/ 21 h 21"/>
                <a:gd name="T6" fmla="*/ 15 w 23"/>
                <a:gd name="T7" fmla="*/ 16 h 21"/>
                <a:gd name="T8" fmla="*/ 16 w 23"/>
                <a:gd name="T9" fmla="*/ 13 h 21"/>
                <a:gd name="T10" fmla="*/ 18 w 23"/>
                <a:gd name="T11" fmla="*/ 13 h 21"/>
                <a:gd name="T12" fmla="*/ 20 w 23"/>
                <a:gd name="T13" fmla="*/ 7 h 21"/>
                <a:gd name="T14" fmla="*/ 21 w 23"/>
                <a:gd name="T15" fmla="*/ 4 h 21"/>
                <a:gd name="T16" fmla="*/ 22 w 23"/>
                <a:gd name="T17" fmla="*/ 4 h 21"/>
                <a:gd name="T18" fmla="*/ 23 w 2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1">
                  <a:moveTo>
                    <a:pt x="0" y="21"/>
                  </a:moveTo>
                  <a:lnTo>
                    <a:pt x="1" y="21"/>
                  </a:lnTo>
                  <a:lnTo>
                    <a:pt x="6" y="21"/>
                  </a:lnTo>
                  <a:lnTo>
                    <a:pt x="15" y="16"/>
                  </a:lnTo>
                  <a:lnTo>
                    <a:pt x="16" y="13"/>
                  </a:lnTo>
                  <a:lnTo>
                    <a:pt x="18" y="13"/>
                  </a:lnTo>
                  <a:lnTo>
                    <a:pt x="20" y="7"/>
                  </a:lnTo>
                  <a:lnTo>
                    <a:pt x="21" y="4"/>
                  </a:lnTo>
                  <a:lnTo>
                    <a:pt x="22" y="4"/>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7" name="Freeform 217"/>
            <p:cNvSpPr>
              <a:spLocks/>
            </p:cNvSpPr>
            <p:nvPr/>
          </p:nvSpPr>
          <p:spPr bwMode="auto">
            <a:xfrm>
              <a:off x="2979" y="3629"/>
              <a:ext cx="21" cy="19"/>
            </a:xfrm>
            <a:custGeom>
              <a:avLst/>
              <a:gdLst>
                <a:gd name="T0" fmla="*/ 0 w 21"/>
                <a:gd name="T1" fmla="*/ 19 h 19"/>
                <a:gd name="T2" fmla="*/ 15 w 21"/>
                <a:gd name="T3" fmla="*/ 3 h 19"/>
                <a:gd name="T4" fmla="*/ 21 w 21"/>
                <a:gd name="T5" fmla="*/ 0 h 19"/>
              </a:gdLst>
              <a:ahLst/>
              <a:cxnLst>
                <a:cxn ang="0">
                  <a:pos x="T0" y="T1"/>
                </a:cxn>
                <a:cxn ang="0">
                  <a:pos x="T2" y="T3"/>
                </a:cxn>
                <a:cxn ang="0">
                  <a:pos x="T4" y="T5"/>
                </a:cxn>
              </a:cxnLst>
              <a:rect l="0" t="0" r="r" b="b"/>
              <a:pathLst>
                <a:path w="21" h="19">
                  <a:moveTo>
                    <a:pt x="0" y="19"/>
                  </a:moveTo>
                  <a:lnTo>
                    <a:pt x="15" y="3"/>
                  </a:lnTo>
                  <a:lnTo>
                    <a:pt x="2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8" name="Freeform 218"/>
            <p:cNvSpPr>
              <a:spLocks/>
            </p:cNvSpPr>
            <p:nvPr/>
          </p:nvSpPr>
          <p:spPr bwMode="auto">
            <a:xfrm>
              <a:off x="2766" y="3619"/>
              <a:ext cx="20" cy="61"/>
            </a:xfrm>
            <a:custGeom>
              <a:avLst/>
              <a:gdLst>
                <a:gd name="T0" fmla="*/ 20 w 20"/>
                <a:gd name="T1" fmla="*/ 61 h 61"/>
                <a:gd name="T2" fmla="*/ 17 w 20"/>
                <a:gd name="T3" fmla="*/ 59 h 61"/>
                <a:gd name="T4" fmla="*/ 0 w 20"/>
                <a:gd name="T5" fmla="*/ 0 h 61"/>
              </a:gdLst>
              <a:ahLst/>
              <a:cxnLst>
                <a:cxn ang="0">
                  <a:pos x="T0" y="T1"/>
                </a:cxn>
                <a:cxn ang="0">
                  <a:pos x="T2" y="T3"/>
                </a:cxn>
                <a:cxn ang="0">
                  <a:pos x="T4" y="T5"/>
                </a:cxn>
              </a:cxnLst>
              <a:rect l="0" t="0" r="r" b="b"/>
              <a:pathLst>
                <a:path w="20" h="61">
                  <a:moveTo>
                    <a:pt x="20" y="61"/>
                  </a:moveTo>
                  <a:lnTo>
                    <a:pt x="17" y="59"/>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39" name="Freeform 219"/>
            <p:cNvSpPr>
              <a:spLocks/>
            </p:cNvSpPr>
            <p:nvPr/>
          </p:nvSpPr>
          <p:spPr bwMode="auto">
            <a:xfrm>
              <a:off x="2746" y="3476"/>
              <a:ext cx="20" cy="143"/>
            </a:xfrm>
            <a:custGeom>
              <a:avLst/>
              <a:gdLst>
                <a:gd name="T0" fmla="*/ 20 w 20"/>
                <a:gd name="T1" fmla="*/ 143 h 143"/>
                <a:gd name="T2" fmla="*/ 20 w 20"/>
                <a:gd name="T3" fmla="*/ 113 h 143"/>
                <a:gd name="T4" fmla="*/ 20 w 20"/>
                <a:gd name="T5" fmla="*/ 113 h 143"/>
                <a:gd name="T6" fmla="*/ 20 w 20"/>
                <a:gd name="T7" fmla="*/ 105 h 143"/>
                <a:gd name="T8" fmla="*/ 18 w 20"/>
                <a:gd name="T9" fmla="*/ 104 h 143"/>
                <a:gd name="T10" fmla="*/ 18 w 20"/>
                <a:gd name="T11" fmla="*/ 98 h 143"/>
                <a:gd name="T12" fmla="*/ 17 w 20"/>
                <a:gd name="T13" fmla="*/ 97 h 143"/>
                <a:gd name="T14" fmla="*/ 17 w 20"/>
                <a:gd name="T15" fmla="*/ 83 h 143"/>
                <a:gd name="T16" fmla="*/ 14 w 20"/>
                <a:gd name="T17" fmla="*/ 82 h 143"/>
                <a:gd name="T18" fmla="*/ 14 w 20"/>
                <a:gd name="T19" fmla="*/ 78 h 143"/>
                <a:gd name="T20" fmla="*/ 13 w 20"/>
                <a:gd name="T21" fmla="*/ 76 h 143"/>
                <a:gd name="T22" fmla="*/ 13 w 20"/>
                <a:gd name="T23" fmla="*/ 71 h 143"/>
                <a:gd name="T24" fmla="*/ 11 w 20"/>
                <a:gd name="T25" fmla="*/ 69 h 143"/>
                <a:gd name="T26" fmla="*/ 11 w 20"/>
                <a:gd name="T27" fmla="*/ 56 h 143"/>
                <a:gd name="T28" fmla="*/ 8 w 20"/>
                <a:gd name="T29" fmla="*/ 54 h 143"/>
                <a:gd name="T30" fmla="*/ 8 w 20"/>
                <a:gd name="T31" fmla="*/ 38 h 143"/>
                <a:gd name="T32" fmla="*/ 8 w 20"/>
                <a:gd name="T33" fmla="*/ 36 h 143"/>
                <a:gd name="T34" fmla="*/ 8 w 20"/>
                <a:gd name="T35" fmla="*/ 24 h 143"/>
                <a:gd name="T36" fmla="*/ 4 w 20"/>
                <a:gd name="T37" fmla="*/ 23 h 143"/>
                <a:gd name="T38" fmla="*/ 4 w 20"/>
                <a:gd name="T39" fmla="*/ 18 h 143"/>
                <a:gd name="T40" fmla="*/ 3 w 20"/>
                <a:gd name="T41" fmla="*/ 18 h 143"/>
                <a:gd name="T42" fmla="*/ 3 w 20"/>
                <a:gd name="T43" fmla="*/ 12 h 143"/>
                <a:gd name="T44" fmla="*/ 2 w 20"/>
                <a:gd name="T45" fmla="*/ 10 h 143"/>
                <a:gd name="T46" fmla="*/ 2 w 20"/>
                <a:gd name="T47" fmla="*/ 5 h 143"/>
                <a:gd name="T48" fmla="*/ 0 w 20"/>
                <a:gd name="T49" fmla="*/ 3 h 143"/>
                <a:gd name="T50" fmla="*/ 0 w 20"/>
                <a:gd name="T5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43">
                  <a:moveTo>
                    <a:pt x="20" y="143"/>
                  </a:moveTo>
                  <a:lnTo>
                    <a:pt x="20" y="113"/>
                  </a:lnTo>
                  <a:lnTo>
                    <a:pt x="20" y="113"/>
                  </a:lnTo>
                  <a:lnTo>
                    <a:pt x="20" y="105"/>
                  </a:lnTo>
                  <a:lnTo>
                    <a:pt x="18" y="104"/>
                  </a:lnTo>
                  <a:lnTo>
                    <a:pt x="18" y="98"/>
                  </a:lnTo>
                  <a:lnTo>
                    <a:pt x="17" y="97"/>
                  </a:lnTo>
                  <a:lnTo>
                    <a:pt x="17" y="83"/>
                  </a:lnTo>
                  <a:lnTo>
                    <a:pt x="14" y="82"/>
                  </a:lnTo>
                  <a:lnTo>
                    <a:pt x="14" y="78"/>
                  </a:lnTo>
                  <a:lnTo>
                    <a:pt x="13" y="76"/>
                  </a:lnTo>
                  <a:lnTo>
                    <a:pt x="13" y="71"/>
                  </a:lnTo>
                  <a:lnTo>
                    <a:pt x="11" y="69"/>
                  </a:lnTo>
                  <a:lnTo>
                    <a:pt x="11" y="56"/>
                  </a:lnTo>
                  <a:lnTo>
                    <a:pt x="8" y="54"/>
                  </a:lnTo>
                  <a:lnTo>
                    <a:pt x="8" y="38"/>
                  </a:lnTo>
                  <a:lnTo>
                    <a:pt x="8" y="36"/>
                  </a:lnTo>
                  <a:lnTo>
                    <a:pt x="8" y="24"/>
                  </a:lnTo>
                  <a:lnTo>
                    <a:pt x="4" y="23"/>
                  </a:lnTo>
                  <a:lnTo>
                    <a:pt x="4" y="18"/>
                  </a:lnTo>
                  <a:lnTo>
                    <a:pt x="3" y="18"/>
                  </a:lnTo>
                  <a:lnTo>
                    <a:pt x="3" y="12"/>
                  </a:lnTo>
                  <a:lnTo>
                    <a:pt x="2" y="10"/>
                  </a:lnTo>
                  <a:lnTo>
                    <a:pt x="2" y="5"/>
                  </a:lnTo>
                  <a:lnTo>
                    <a:pt x="0" y="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40" name="Freeform 220"/>
            <p:cNvSpPr>
              <a:spLocks/>
            </p:cNvSpPr>
            <p:nvPr/>
          </p:nvSpPr>
          <p:spPr bwMode="auto">
            <a:xfrm>
              <a:off x="3000" y="3631"/>
              <a:ext cx="31" cy="20"/>
            </a:xfrm>
            <a:custGeom>
              <a:avLst/>
              <a:gdLst>
                <a:gd name="T0" fmla="*/ 0 w 31"/>
                <a:gd name="T1" fmla="*/ 0 h 20"/>
                <a:gd name="T2" fmla="*/ 4 w 31"/>
                <a:gd name="T3" fmla="*/ 0 h 20"/>
                <a:gd name="T4" fmla="*/ 6 w 31"/>
                <a:gd name="T5" fmla="*/ 1 h 20"/>
                <a:gd name="T6" fmla="*/ 7 w 31"/>
                <a:gd name="T7" fmla="*/ 2 h 20"/>
                <a:gd name="T8" fmla="*/ 9 w 31"/>
                <a:gd name="T9" fmla="*/ 3 h 20"/>
                <a:gd name="T10" fmla="*/ 11 w 31"/>
                <a:gd name="T11" fmla="*/ 4 h 20"/>
                <a:gd name="T12" fmla="*/ 14 w 31"/>
                <a:gd name="T13" fmla="*/ 7 h 20"/>
                <a:gd name="T14" fmla="*/ 17 w 31"/>
                <a:gd name="T15" fmla="*/ 8 h 20"/>
                <a:gd name="T16" fmla="*/ 19 w 31"/>
                <a:gd name="T17" fmla="*/ 11 h 20"/>
                <a:gd name="T18" fmla="*/ 19 w 31"/>
                <a:gd name="T19" fmla="*/ 13 h 20"/>
                <a:gd name="T20" fmla="*/ 22 w 31"/>
                <a:gd name="T21" fmla="*/ 14 h 20"/>
                <a:gd name="T22" fmla="*/ 25 w 31"/>
                <a:gd name="T23" fmla="*/ 15 h 20"/>
                <a:gd name="T24" fmla="*/ 27 w 31"/>
                <a:gd name="T25" fmla="*/ 16 h 20"/>
                <a:gd name="T26" fmla="*/ 29 w 31"/>
                <a:gd name="T27" fmla="*/ 16 h 20"/>
                <a:gd name="T28" fmla="*/ 30 w 31"/>
                <a:gd name="T29" fmla="*/ 16 h 20"/>
                <a:gd name="T30" fmla="*/ 31 w 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0">
                  <a:moveTo>
                    <a:pt x="0" y="0"/>
                  </a:moveTo>
                  <a:lnTo>
                    <a:pt x="4" y="0"/>
                  </a:lnTo>
                  <a:lnTo>
                    <a:pt x="6" y="1"/>
                  </a:lnTo>
                  <a:lnTo>
                    <a:pt x="7" y="2"/>
                  </a:lnTo>
                  <a:lnTo>
                    <a:pt x="9" y="3"/>
                  </a:lnTo>
                  <a:lnTo>
                    <a:pt x="11" y="4"/>
                  </a:lnTo>
                  <a:lnTo>
                    <a:pt x="14" y="7"/>
                  </a:lnTo>
                  <a:lnTo>
                    <a:pt x="17" y="8"/>
                  </a:lnTo>
                  <a:lnTo>
                    <a:pt x="19" y="11"/>
                  </a:lnTo>
                  <a:lnTo>
                    <a:pt x="19" y="13"/>
                  </a:lnTo>
                  <a:lnTo>
                    <a:pt x="22" y="14"/>
                  </a:lnTo>
                  <a:lnTo>
                    <a:pt x="25" y="15"/>
                  </a:lnTo>
                  <a:lnTo>
                    <a:pt x="27" y="16"/>
                  </a:lnTo>
                  <a:lnTo>
                    <a:pt x="29" y="16"/>
                  </a:lnTo>
                  <a:lnTo>
                    <a:pt x="30" y="16"/>
                  </a:lnTo>
                  <a:lnTo>
                    <a:pt x="31"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41" name="Freeform 221"/>
            <p:cNvSpPr>
              <a:spLocks/>
            </p:cNvSpPr>
            <p:nvPr/>
          </p:nvSpPr>
          <p:spPr bwMode="auto">
            <a:xfrm>
              <a:off x="3031" y="3631"/>
              <a:ext cx="64" cy="20"/>
            </a:xfrm>
            <a:custGeom>
              <a:avLst/>
              <a:gdLst>
                <a:gd name="T0" fmla="*/ 0 w 64"/>
                <a:gd name="T1" fmla="*/ 20 h 20"/>
                <a:gd name="T2" fmla="*/ 1 w 64"/>
                <a:gd name="T3" fmla="*/ 20 h 20"/>
                <a:gd name="T4" fmla="*/ 4 w 64"/>
                <a:gd name="T5" fmla="*/ 20 h 20"/>
                <a:gd name="T6" fmla="*/ 6 w 64"/>
                <a:gd name="T7" fmla="*/ 20 h 20"/>
                <a:gd name="T8" fmla="*/ 9 w 64"/>
                <a:gd name="T9" fmla="*/ 20 h 20"/>
                <a:gd name="T10" fmla="*/ 11 w 64"/>
                <a:gd name="T11" fmla="*/ 20 h 20"/>
                <a:gd name="T12" fmla="*/ 12 w 64"/>
                <a:gd name="T13" fmla="*/ 20 h 20"/>
                <a:gd name="T14" fmla="*/ 16 w 64"/>
                <a:gd name="T15" fmla="*/ 20 h 20"/>
                <a:gd name="T16" fmla="*/ 18 w 64"/>
                <a:gd name="T17" fmla="*/ 20 h 20"/>
                <a:gd name="T18" fmla="*/ 19 w 64"/>
                <a:gd name="T19" fmla="*/ 17 h 20"/>
                <a:gd name="T20" fmla="*/ 23 w 64"/>
                <a:gd name="T21" fmla="*/ 16 h 20"/>
                <a:gd name="T22" fmla="*/ 24 w 64"/>
                <a:gd name="T23" fmla="*/ 14 h 20"/>
                <a:gd name="T24" fmla="*/ 30 w 64"/>
                <a:gd name="T25" fmla="*/ 11 h 20"/>
                <a:gd name="T26" fmla="*/ 32 w 64"/>
                <a:gd name="T27" fmla="*/ 8 h 20"/>
                <a:gd name="T28" fmla="*/ 35 w 64"/>
                <a:gd name="T29" fmla="*/ 7 h 20"/>
                <a:gd name="T30" fmla="*/ 37 w 64"/>
                <a:gd name="T31" fmla="*/ 5 h 20"/>
                <a:gd name="T32" fmla="*/ 38 w 64"/>
                <a:gd name="T33" fmla="*/ 3 h 20"/>
                <a:gd name="T34" fmla="*/ 39 w 64"/>
                <a:gd name="T35" fmla="*/ 3 h 20"/>
                <a:gd name="T36" fmla="*/ 41 w 64"/>
                <a:gd name="T37" fmla="*/ 3 h 20"/>
                <a:gd name="T38" fmla="*/ 44 w 64"/>
                <a:gd name="T39" fmla="*/ 3 h 20"/>
                <a:gd name="T40" fmla="*/ 47 w 64"/>
                <a:gd name="T41" fmla="*/ 1 h 20"/>
                <a:gd name="T42" fmla="*/ 52 w 64"/>
                <a:gd name="T43" fmla="*/ 1 h 20"/>
                <a:gd name="T44" fmla="*/ 53 w 64"/>
                <a:gd name="T45" fmla="*/ 0 h 20"/>
                <a:gd name="T46" fmla="*/ 56 w 64"/>
                <a:gd name="T47" fmla="*/ 0 h 20"/>
                <a:gd name="T48" fmla="*/ 57 w 64"/>
                <a:gd name="T49" fmla="*/ 1 h 20"/>
                <a:gd name="T50" fmla="*/ 59 w 64"/>
                <a:gd name="T51" fmla="*/ 1 h 20"/>
                <a:gd name="T52" fmla="*/ 60 w 64"/>
                <a:gd name="T53" fmla="*/ 2 h 20"/>
                <a:gd name="T54" fmla="*/ 64 w 64"/>
                <a:gd name="T5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20">
                  <a:moveTo>
                    <a:pt x="0" y="20"/>
                  </a:moveTo>
                  <a:lnTo>
                    <a:pt x="1" y="20"/>
                  </a:lnTo>
                  <a:lnTo>
                    <a:pt x="4" y="20"/>
                  </a:lnTo>
                  <a:lnTo>
                    <a:pt x="6" y="20"/>
                  </a:lnTo>
                  <a:lnTo>
                    <a:pt x="9" y="20"/>
                  </a:lnTo>
                  <a:lnTo>
                    <a:pt x="11" y="20"/>
                  </a:lnTo>
                  <a:lnTo>
                    <a:pt x="12" y="20"/>
                  </a:lnTo>
                  <a:lnTo>
                    <a:pt x="16" y="20"/>
                  </a:lnTo>
                  <a:lnTo>
                    <a:pt x="18" y="20"/>
                  </a:lnTo>
                  <a:lnTo>
                    <a:pt x="19" y="17"/>
                  </a:lnTo>
                  <a:lnTo>
                    <a:pt x="23" y="16"/>
                  </a:lnTo>
                  <a:lnTo>
                    <a:pt x="24" y="14"/>
                  </a:lnTo>
                  <a:lnTo>
                    <a:pt x="30" y="11"/>
                  </a:lnTo>
                  <a:lnTo>
                    <a:pt x="32" y="8"/>
                  </a:lnTo>
                  <a:lnTo>
                    <a:pt x="35" y="7"/>
                  </a:lnTo>
                  <a:lnTo>
                    <a:pt x="37" y="5"/>
                  </a:lnTo>
                  <a:lnTo>
                    <a:pt x="38" y="3"/>
                  </a:lnTo>
                  <a:lnTo>
                    <a:pt x="39" y="3"/>
                  </a:lnTo>
                  <a:lnTo>
                    <a:pt x="41" y="3"/>
                  </a:lnTo>
                  <a:lnTo>
                    <a:pt x="44" y="3"/>
                  </a:lnTo>
                  <a:lnTo>
                    <a:pt x="47" y="1"/>
                  </a:lnTo>
                  <a:lnTo>
                    <a:pt x="52" y="1"/>
                  </a:lnTo>
                  <a:lnTo>
                    <a:pt x="53" y="0"/>
                  </a:lnTo>
                  <a:lnTo>
                    <a:pt x="56" y="0"/>
                  </a:lnTo>
                  <a:lnTo>
                    <a:pt x="57" y="1"/>
                  </a:lnTo>
                  <a:lnTo>
                    <a:pt x="59" y="1"/>
                  </a:lnTo>
                  <a:lnTo>
                    <a:pt x="60" y="2"/>
                  </a:lnTo>
                  <a:lnTo>
                    <a:pt x="64" y="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42" name="Line 222"/>
            <p:cNvSpPr>
              <a:spLocks noChangeShapeType="1"/>
            </p:cNvSpPr>
            <p:nvPr/>
          </p:nvSpPr>
          <p:spPr bwMode="auto">
            <a:xfrm>
              <a:off x="2743" y="3471"/>
              <a:ext cx="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343" name="Freeform 223"/>
          <p:cNvSpPr>
            <a:spLocks/>
          </p:cNvSpPr>
          <p:nvPr/>
        </p:nvSpPr>
        <p:spPr bwMode="auto">
          <a:xfrm>
            <a:off x="7156450" y="4035425"/>
            <a:ext cx="114300"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grpSp>
        <p:nvGrpSpPr>
          <p:cNvPr id="261344" name="Group 224"/>
          <p:cNvGrpSpPr>
            <a:grpSpLocks/>
          </p:cNvGrpSpPr>
          <p:nvPr/>
        </p:nvGrpSpPr>
        <p:grpSpPr bwMode="auto">
          <a:xfrm>
            <a:off x="6727830" y="3513147"/>
            <a:ext cx="601377" cy="368302"/>
            <a:chOff x="3693" y="1145"/>
            <a:chExt cx="403" cy="269"/>
          </a:xfrm>
        </p:grpSpPr>
        <p:sp>
          <p:nvSpPr>
            <p:cNvPr id="261345" name="Rectangle 225"/>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46" name="Rectangle 226"/>
            <p:cNvSpPr>
              <a:spLocks noChangeArrowheads="1"/>
            </p:cNvSpPr>
            <p:nvPr/>
          </p:nvSpPr>
          <p:spPr bwMode="auto">
            <a:xfrm>
              <a:off x="3693" y="1152"/>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i="1">
                  <a:solidFill>
                    <a:srgbClr val="339933"/>
                  </a:solidFill>
                  <a:latin typeface="Arial" charset="0"/>
                </a:rPr>
                <a:t>C</a:t>
              </a:r>
              <a:endParaRPr lang="en-US" i="1">
                <a:solidFill>
                  <a:srgbClr val="003300"/>
                </a:solidFill>
                <a:latin typeface="Times New Roman" pitchFamily="18" charset="0"/>
              </a:endParaRPr>
            </a:p>
          </p:txBody>
        </p:sp>
        <p:sp>
          <p:nvSpPr>
            <p:cNvPr id="261347" name="Rectangle 227"/>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48" name="Rectangle 228"/>
            <p:cNvSpPr>
              <a:spLocks noChangeArrowheads="1"/>
            </p:cNvSpPr>
            <p:nvPr/>
          </p:nvSpPr>
          <p:spPr bwMode="auto">
            <a:xfrm>
              <a:off x="3735" y="1212"/>
              <a:ext cx="3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solidFill>
                    <a:srgbClr val="003300"/>
                  </a:solidFill>
                  <a:latin typeface="Arial" charset="0"/>
                </a:rPr>
                <a:t>  </a:t>
              </a:r>
              <a:r>
                <a:rPr lang="en-US" sz="1800" b="1" i="1">
                  <a:solidFill>
                    <a:srgbClr val="339933"/>
                  </a:solidFill>
                  <a:latin typeface="Arial" charset="0"/>
                </a:rPr>
                <a:t>lg-c</a:t>
              </a:r>
              <a:endParaRPr lang="en-US">
                <a:solidFill>
                  <a:srgbClr val="003300"/>
                </a:solidFill>
                <a:latin typeface="Times New Roman" pitchFamily="18" charset="0"/>
              </a:endParaRPr>
            </a:p>
          </p:txBody>
        </p:sp>
      </p:grpSp>
      <p:grpSp>
        <p:nvGrpSpPr>
          <p:cNvPr id="261349" name="Group 229"/>
          <p:cNvGrpSpPr>
            <a:grpSpLocks/>
          </p:cNvGrpSpPr>
          <p:nvPr/>
        </p:nvGrpSpPr>
        <p:grpSpPr bwMode="auto">
          <a:xfrm>
            <a:off x="7085016" y="2590806"/>
            <a:ext cx="674391" cy="369462"/>
            <a:chOff x="3693" y="1145"/>
            <a:chExt cx="453" cy="269"/>
          </a:xfrm>
        </p:grpSpPr>
        <p:sp>
          <p:nvSpPr>
            <p:cNvPr id="261350" name="Rectangle 230"/>
            <p:cNvSpPr>
              <a:spLocks noChangeArrowheads="1"/>
            </p:cNvSpPr>
            <p:nvPr/>
          </p:nvSpPr>
          <p:spPr bwMode="auto">
            <a:xfrm>
              <a:off x="3693" y="1145"/>
              <a:ext cx="5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51" name="Rectangle 231"/>
            <p:cNvSpPr>
              <a:spLocks noChangeArrowheads="1"/>
            </p:cNvSpPr>
            <p:nvPr/>
          </p:nvSpPr>
          <p:spPr bwMode="auto">
            <a:xfrm>
              <a:off x="3693" y="1152"/>
              <a:ext cx="1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i="1">
                  <a:solidFill>
                    <a:srgbClr val="339933"/>
                  </a:solidFill>
                  <a:latin typeface="Arial" charset="0"/>
                </a:rPr>
                <a:t>C</a:t>
              </a:r>
              <a:endParaRPr lang="en-US">
                <a:latin typeface="Times New Roman" pitchFamily="18" charset="0"/>
              </a:endParaRPr>
            </a:p>
          </p:txBody>
        </p:sp>
        <p:sp>
          <p:nvSpPr>
            <p:cNvPr id="261352" name="Rectangle 232"/>
            <p:cNvSpPr>
              <a:spLocks noChangeArrowheads="1"/>
            </p:cNvSpPr>
            <p:nvPr/>
          </p:nvSpPr>
          <p:spPr bwMode="auto">
            <a:xfrm>
              <a:off x="3732" y="1207"/>
              <a:ext cx="10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1353" name="Rectangle 233"/>
            <p:cNvSpPr>
              <a:spLocks noChangeArrowheads="1"/>
            </p:cNvSpPr>
            <p:nvPr/>
          </p:nvSpPr>
          <p:spPr bwMode="auto">
            <a:xfrm>
              <a:off x="3733" y="1212"/>
              <a:ext cx="4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800" b="1">
                  <a:latin typeface="Arial" charset="0"/>
                </a:rPr>
                <a:t>  </a:t>
              </a:r>
              <a:r>
                <a:rPr lang="en-US" sz="1800" b="1" i="1">
                  <a:solidFill>
                    <a:srgbClr val="339933"/>
                  </a:solidFill>
                  <a:latin typeface="Arial" charset="0"/>
                </a:rPr>
                <a:t>lg-m</a:t>
              </a:r>
              <a:endParaRPr lang="en-US">
                <a:solidFill>
                  <a:srgbClr val="003300"/>
                </a:solidFill>
                <a:latin typeface="Times New Roman" pitchFamily="18" charset="0"/>
              </a:endParaRPr>
            </a:p>
          </p:txBody>
        </p:sp>
      </p:grpSp>
      <p:grpSp>
        <p:nvGrpSpPr>
          <p:cNvPr id="261354" name="Group 234"/>
          <p:cNvGrpSpPr>
            <a:grpSpLocks/>
          </p:cNvGrpSpPr>
          <p:nvPr/>
        </p:nvGrpSpPr>
        <p:grpSpPr bwMode="auto">
          <a:xfrm>
            <a:off x="6513513" y="3643315"/>
            <a:ext cx="195262" cy="79375"/>
            <a:chOff x="4314" y="2074"/>
            <a:chExt cx="144" cy="69"/>
          </a:xfrm>
        </p:grpSpPr>
        <p:sp>
          <p:nvSpPr>
            <p:cNvPr id="261355" name="Freeform 235"/>
            <p:cNvSpPr>
              <a:spLocks/>
            </p:cNvSpPr>
            <p:nvPr/>
          </p:nvSpPr>
          <p:spPr bwMode="auto">
            <a:xfrm>
              <a:off x="4329" y="2112"/>
              <a:ext cx="129" cy="31"/>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33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356" name="Line 236"/>
            <p:cNvSpPr>
              <a:spLocks noChangeShapeType="1"/>
            </p:cNvSpPr>
            <p:nvPr/>
          </p:nvSpPr>
          <p:spPr bwMode="auto">
            <a:xfrm>
              <a:off x="4314" y="2074"/>
              <a:ext cx="137" cy="2"/>
            </a:xfrm>
            <a:prstGeom prst="line">
              <a:avLst/>
            </a:prstGeom>
            <a:noFill/>
            <a:ln w="1905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357" name="Line 237"/>
          <p:cNvSpPr>
            <a:spLocks noChangeShapeType="1"/>
          </p:cNvSpPr>
          <p:nvPr/>
        </p:nvSpPr>
        <p:spPr bwMode="auto">
          <a:xfrm>
            <a:off x="6584950" y="1933576"/>
            <a:ext cx="0" cy="1709739"/>
          </a:xfrm>
          <a:prstGeom prst="line">
            <a:avLst/>
          </a:prstGeom>
          <a:noFill/>
          <a:ln w="28575" cap="rnd">
            <a:solidFill>
              <a:srgbClr val="3399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58" name="Line 238"/>
          <p:cNvSpPr>
            <a:spLocks noChangeShapeType="1"/>
          </p:cNvSpPr>
          <p:nvPr/>
        </p:nvSpPr>
        <p:spPr bwMode="auto">
          <a:xfrm>
            <a:off x="6584950" y="3709991"/>
            <a:ext cx="0" cy="460375"/>
          </a:xfrm>
          <a:prstGeom prst="line">
            <a:avLst/>
          </a:prstGeom>
          <a:noFill/>
          <a:ln w="28575" cap="rnd">
            <a:solidFill>
              <a:srgbClr val="3399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59" name="Line 239"/>
          <p:cNvSpPr>
            <a:spLocks noChangeShapeType="1"/>
          </p:cNvSpPr>
          <p:nvPr/>
        </p:nvSpPr>
        <p:spPr bwMode="auto">
          <a:xfrm>
            <a:off x="6442075" y="1998666"/>
            <a:ext cx="0" cy="2039937"/>
          </a:xfrm>
          <a:prstGeom prst="line">
            <a:avLst/>
          </a:prstGeom>
          <a:noFill/>
          <a:ln w="9525">
            <a:solidFill>
              <a:srgbClr val="FF33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0" name="Line 240"/>
          <p:cNvSpPr>
            <a:spLocks noChangeShapeType="1"/>
          </p:cNvSpPr>
          <p:nvPr/>
        </p:nvSpPr>
        <p:spPr bwMode="auto">
          <a:xfrm>
            <a:off x="6442075" y="3241677"/>
            <a:ext cx="0" cy="131763"/>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1" name="Line 241"/>
          <p:cNvSpPr>
            <a:spLocks noChangeShapeType="1"/>
          </p:cNvSpPr>
          <p:nvPr/>
        </p:nvSpPr>
        <p:spPr bwMode="auto">
          <a:xfrm>
            <a:off x="6442075" y="2393952"/>
            <a:ext cx="0" cy="131763"/>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2" name="Freeform 242"/>
          <p:cNvSpPr>
            <a:spLocks/>
          </p:cNvSpPr>
          <p:nvPr/>
        </p:nvSpPr>
        <p:spPr bwMode="auto">
          <a:xfrm>
            <a:off x="6156325" y="4038600"/>
            <a:ext cx="115888"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363" name="Line 243"/>
          <p:cNvSpPr>
            <a:spLocks noChangeShapeType="1"/>
          </p:cNvSpPr>
          <p:nvPr/>
        </p:nvSpPr>
        <p:spPr bwMode="auto">
          <a:xfrm flipV="1">
            <a:off x="1370013" y="1801815"/>
            <a:ext cx="0" cy="263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4" name="Line 244"/>
          <p:cNvSpPr>
            <a:spLocks noChangeShapeType="1"/>
          </p:cNvSpPr>
          <p:nvPr/>
        </p:nvSpPr>
        <p:spPr bwMode="auto">
          <a:xfrm flipH="1">
            <a:off x="1155704" y="1801813"/>
            <a:ext cx="214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65" name="Rectangle 245"/>
          <p:cNvSpPr>
            <a:spLocks noChangeArrowheads="1"/>
          </p:cNvSpPr>
          <p:nvPr/>
        </p:nvSpPr>
        <p:spPr bwMode="auto">
          <a:xfrm>
            <a:off x="1870075" y="1604964"/>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A</a:t>
            </a:r>
            <a:endParaRPr lang="en-US">
              <a:latin typeface="Times New Roman" pitchFamily="18" charset="0"/>
            </a:endParaRPr>
          </a:p>
        </p:txBody>
      </p:sp>
      <p:sp>
        <p:nvSpPr>
          <p:cNvPr id="261366" name="Rectangle 246"/>
          <p:cNvSpPr>
            <a:spLocks noChangeArrowheads="1"/>
          </p:cNvSpPr>
          <p:nvPr/>
        </p:nvSpPr>
        <p:spPr bwMode="auto">
          <a:xfrm>
            <a:off x="2870200" y="2065339"/>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400" b="1">
                <a:solidFill>
                  <a:srgbClr val="000000"/>
                </a:solidFill>
                <a:latin typeface="Arial" charset="0"/>
              </a:rPr>
              <a:t>B</a:t>
            </a:r>
            <a:endParaRPr lang="en-US">
              <a:latin typeface="Times New Roman" pitchFamily="18" charset="0"/>
            </a:endParaRPr>
          </a:p>
        </p:txBody>
      </p:sp>
      <p:sp>
        <p:nvSpPr>
          <p:cNvPr id="261368" name="Freeform 248"/>
          <p:cNvSpPr>
            <a:spLocks/>
          </p:cNvSpPr>
          <p:nvPr/>
        </p:nvSpPr>
        <p:spPr bwMode="auto">
          <a:xfrm>
            <a:off x="7370767" y="2986089"/>
            <a:ext cx="115887"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grpSp>
        <p:nvGrpSpPr>
          <p:cNvPr id="261369" name="Group 249"/>
          <p:cNvGrpSpPr>
            <a:grpSpLocks/>
          </p:cNvGrpSpPr>
          <p:nvPr/>
        </p:nvGrpSpPr>
        <p:grpSpPr bwMode="auto">
          <a:xfrm>
            <a:off x="1073150" y="3241676"/>
            <a:ext cx="388938" cy="1177925"/>
            <a:chOff x="314" y="1728"/>
            <a:chExt cx="286" cy="1015"/>
          </a:xfrm>
        </p:grpSpPr>
        <p:sp>
          <p:nvSpPr>
            <p:cNvPr id="261370" name="Freeform 250"/>
            <p:cNvSpPr>
              <a:spLocks/>
            </p:cNvSpPr>
            <p:nvPr/>
          </p:nvSpPr>
          <p:spPr bwMode="auto">
            <a:xfrm>
              <a:off x="316" y="2629"/>
              <a:ext cx="282" cy="107"/>
            </a:xfrm>
            <a:custGeom>
              <a:avLst/>
              <a:gdLst>
                <a:gd name="T0" fmla="*/ 2 w 282"/>
                <a:gd name="T1" fmla="*/ 5 h 107"/>
                <a:gd name="T2" fmla="*/ 8 w 282"/>
                <a:gd name="T3" fmla="*/ 56 h 107"/>
                <a:gd name="T4" fmla="*/ 26 w 282"/>
                <a:gd name="T5" fmla="*/ 65 h 107"/>
                <a:gd name="T6" fmla="*/ 143 w 282"/>
                <a:gd name="T7" fmla="*/ 107 h 107"/>
                <a:gd name="T8" fmla="*/ 269 w 282"/>
                <a:gd name="T9" fmla="*/ 104 h 107"/>
                <a:gd name="T10" fmla="*/ 278 w 282"/>
                <a:gd name="T11" fmla="*/ 101 h 107"/>
                <a:gd name="T12" fmla="*/ 260 w 282"/>
                <a:gd name="T13" fmla="*/ 71 h 107"/>
                <a:gd name="T14" fmla="*/ 230 w 282"/>
                <a:gd name="T15" fmla="*/ 26 h 107"/>
                <a:gd name="T16" fmla="*/ 119 w 282"/>
                <a:gd name="T17" fmla="*/ 5 h 107"/>
                <a:gd name="T18" fmla="*/ 29 w 282"/>
                <a:gd name="T19" fmla="*/ 23 h 107"/>
                <a:gd name="T20" fmla="*/ 20 w 282"/>
                <a:gd name="T21" fmla="*/ 20 h 107"/>
                <a:gd name="T22" fmla="*/ 17 w 282"/>
                <a:gd name="T23" fmla="*/ 11 h 107"/>
                <a:gd name="T24" fmla="*/ 8 w 282"/>
                <a:gd name="T25" fmla="*/ 29 h 107"/>
                <a:gd name="T26" fmla="*/ 26 w 282"/>
                <a:gd name="T27" fmla="*/ 20 h 107"/>
                <a:gd name="T28" fmla="*/ 44 w 282"/>
                <a:gd name="T29" fmla="*/ 14 h 107"/>
                <a:gd name="T30" fmla="*/ 20 w 282"/>
                <a:gd name="T31"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107">
                  <a:moveTo>
                    <a:pt x="2" y="5"/>
                  </a:moveTo>
                  <a:cubicBezTo>
                    <a:pt x="4" y="22"/>
                    <a:pt x="0" y="41"/>
                    <a:pt x="8" y="56"/>
                  </a:cubicBezTo>
                  <a:cubicBezTo>
                    <a:pt x="11" y="62"/>
                    <a:pt x="20" y="61"/>
                    <a:pt x="26" y="65"/>
                  </a:cubicBezTo>
                  <a:cubicBezTo>
                    <a:pt x="54" y="107"/>
                    <a:pt x="95" y="99"/>
                    <a:pt x="143" y="107"/>
                  </a:cubicBezTo>
                  <a:cubicBezTo>
                    <a:pt x="185" y="106"/>
                    <a:pt x="227" y="106"/>
                    <a:pt x="269" y="104"/>
                  </a:cubicBezTo>
                  <a:cubicBezTo>
                    <a:pt x="272" y="104"/>
                    <a:pt x="277" y="104"/>
                    <a:pt x="278" y="101"/>
                  </a:cubicBezTo>
                  <a:cubicBezTo>
                    <a:pt x="282" y="88"/>
                    <a:pt x="269" y="77"/>
                    <a:pt x="260" y="71"/>
                  </a:cubicBezTo>
                  <a:cubicBezTo>
                    <a:pt x="255" y="63"/>
                    <a:pt x="236" y="28"/>
                    <a:pt x="230" y="26"/>
                  </a:cubicBezTo>
                  <a:cubicBezTo>
                    <a:pt x="184" y="11"/>
                    <a:pt x="176" y="8"/>
                    <a:pt x="119" y="5"/>
                  </a:cubicBezTo>
                  <a:cubicBezTo>
                    <a:pt x="88" y="0"/>
                    <a:pt x="55" y="5"/>
                    <a:pt x="29" y="23"/>
                  </a:cubicBezTo>
                  <a:cubicBezTo>
                    <a:pt x="26" y="22"/>
                    <a:pt x="22" y="22"/>
                    <a:pt x="20" y="20"/>
                  </a:cubicBezTo>
                  <a:cubicBezTo>
                    <a:pt x="18" y="18"/>
                    <a:pt x="20" y="11"/>
                    <a:pt x="17" y="11"/>
                  </a:cubicBezTo>
                  <a:cubicBezTo>
                    <a:pt x="16" y="11"/>
                    <a:pt x="6" y="27"/>
                    <a:pt x="8" y="29"/>
                  </a:cubicBezTo>
                  <a:cubicBezTo>
                    <a:pt x="11" y="32"/>
                    <a:pt x="26" y="20"/>
                    <a:pt x="26" y="20"/>
                  </a:cubicBezTo>
                  <a:cubicBezTo>
                    <a:pt x="32" y="17"/>
                    <a:pt x="44" y="14"/>
                    <a:pt x="44" y="14"/>
                  </a:cubicBezTo>
                  <a:lnTo>
                    <a:pt x="20" y="11"/>
                  </a:lnTo>
                </a:path>
              </a:pathLst>
            </a:cu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1" name="Freeform 251"/>
            <p:cNvSpPr>
              <a:spLocks/>
            </p:cNvSpPr>
            <p:nvPr/>
          </p:nvSpPr>
          <p:spPr bwMode="auto">
            <a:xfrm>
              <a:off x="315" y="1740"/>
              <a:ext cx="89" cy="94"/>
            </a:xfrm>
            <a:custGeom>
              <a:avLst/>
              <a:gdLst>
                <a:gd name="T0" fmla="*/ 9 w 89"/>
                <a:gd name="T1" fmla="*/ 0 h 94"/>
                <a:gd name="T2" fmla="*/ 12 w 89"/>
                <a:gd name="T3" fmla="*/ 18 h 94"/>
                <a:gd name="T4" fmla="*/ 9 w 89"/>
                <a:gd name="T5" fmla="*/ 57 h 94"/>
                <a:gd name="T6" fmla="*/ 36 w 89"/>
                <a:gd name="T7" fmla="*/ 72 h 94"/>
                <a:gd name="T8" fmla="*/ 54 w 89"/>
                <a:gd name="T9" fmla="*/ 78 h 94"/>
                <a:gd name="T10" fmla="*/ 84 w 89"/>
                <a:gd name="T11" fmla="*/ 90 h 94"/>
                <a:gd name="T12" fmla="*/ 87 w 89"/>
                <a:gd name="T13" fmla="*/ 72 h 94"/>
                <a:gd name="T14" fmla="*/ 84 w 89"/>
                <a:gd name="T15" fmla="*/ 21 h 94"/>
                <a:gd name="T16" fmla="*/ 9 w 89"/>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4">
                  <a:moveTo>
                    <a:pt x="9" y="0"/>
                  </a:moveTo>
                  <a:cubicBezTo>
                    <a:pt x="13" y="6"/>
                    <a:pt x="28" y="42"/>
                    <a:pt x="12" y="18"/>
                  </a:cubicBezTo>
                  <a:cubicBezTo>
                    <a:pt x="2" y="33"/>
                    <a:pt x="0" y="31"/>
                    <a:pt x="9" y="57"/>
                  </a:cubicBezTo>
                  <a:cubicBezTo>
                    <a:pt x="10" y="61"/>
                    <a:pt x="32" y="70"/>
                    <a:pt x="36" y="72"/>
                  </a:cubicBezTo>
                  <a:cubicBezTo>
                    <a:pt x="42" y="75"/>
                    <a:pt x="54" y="78"/>
                    <a:pt x="54" y="78"/>
                  </a:cubicBezTo>
                  <a:cubicBezTo>
                    <a:pt x="64" y="93"/>
                    <a:pt x="66" y="94"/>
                    <a:pt x="84" y="90"/>
                  </a:cubicBezTo>
                  <a:cubicBezTo>
                    <a:pt x="85" y="84"/>
                    <a:pt x="87" y="78"/>
                    <a:pt x="87" y="72"/>
                  </a:cubicBezTo>
                  <a:cubicBezTo>
                    <a:pt x="87" y="55"/>
                    <a:pt x="89" y="37"/>
                    <a:pt x="84" y="21"/>
                  </a:cubicBezTo>
                  <a:cubicBezTo>
                    <a:pt x="77" y="1"/>
                    <a:pt x="18" y="1"/>
                    <a:pt x="9" y="0"/>
                  </a:cubicBezTo>
                  <a:close/>
                </a:path>
              </a:pathLst>
            </a:cu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2" name="Freeform 252"/>
            <p:cNvSpPr>
              <a:spLocks/>
            </p:cNvSpPr>
            <p:nvPr/>
          </p:nvSpPr>
          <p:spPr bwMode="auto">
            <a:xfrm>
              <a:off x="516" y="1734"/>
              <a:ext cx="76" cy="111"/>
            </a:xfrm>
            <a:custGeom>
              <a:avLst/>
              <a:gdLst>
                <a:gd name="T0" fmla="*/ 3 w 76"/>
                <a:gd name="T1" fmla="*/ 6 h 111"/>
                <a:gd name="T2" fmla="*/ 30 w 76"/>
                <a:gd name="T3" fmla="*/ 48 h 111"/>
                <a:gd name="T4" fmla="*/ 3 w 76"/>
                <a:gd name="T5" fmla="*/ 6 h 111"/>
                <a:gd name="T6" fmla="*/ 0 w 76"/>
                <a:gd name="T7" fmla="*/ 15 h 111"/>
                <a:gd name="T8" fmla="*/ 3 w 76"/>
                <a:gd name="T9" fmla="*/ 63 h 111"/>
                <a:gd name="T10" fmla="*/ 24 w 76"/>
                <a:gd name="T11" fmla="*/ 87 h 111"/>
                <a:gd name="T12" fmla="*/ 6 w 76"/>
                <a:gd name="T13" fmla="*/ 111 h 111"/>
                <a:gd name="T14" fmla="*/ 51 w 76"/>
                <a:gd name="T15" fmla="*/ 102 h 111"/>
                <a:gd name="T16" fmla="*/ 63 w 76"/>
                <a:gd name="T17" fmla="*/ 99 h 111"/>
                <a:gd name="T18" fmla="*/ 69 w 76"/>
                <a:gd name="T19" fmla="*/ 108 h 111"/>
                <a:gd name="T20" fmla="*/ 75 w 76"/>
                <a:gd name="T21" fmla="*/ 90 h 111"/>
                <a:gd name="T22" fmla="*/ 72 w 76"/>
                <a:gd name="T23" fmla="*/ 69 h 111"/>
                <a:gd name="T24" fmla="*/ 54 w 76"/>
                <a:gd name="T25" fmla="*/ 57 h 111"/>
                <a:gd name="T26" fmla="*/ 18 w 76"/>
                <a:gd name="T27" fmla="*/ 21 h 111"/>
                <a:gd name="T28" fmla="*/ 3 w 76"/>
                <a:gd name="T2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11">
                  <a:moveTo>
                    <a:pt x="3" y="6"/>
                  </a:moveTo>
                  <a:cubicBezTo>
                    <a:pt x="12" y="20"/>
                    <a:pt x="18" y="36"/>
                    <a:pt x="30" y="48"/>
                  </a:cubicBezTo>
                  <a:cubicBezTo>
                    <a:pt x="21" y="34"/>
                    <a:pt x="14" y="18"/>
                    <a:pt x="3" y="6"/>
                  </a:cubicBezTo>
                  <a:cubicBezTo>
                    <a:pt x="1" y="4"/>
                    <a:pt x="0" y="12"/>
                    <a:pt x="0" y="15"/>
                  </a:cubicBezTo>
                  <a:cubicBezTo>
                    <a:pt x="0" y="31"/>
                    <a:pt x="1" y="47"/>
                    <a:pt x="3" y="63"/>
                  </a:cubicBezTo>
                  <a:cubicBezTo>
                    <a:pt x="4" y="75"/>
                    <a:pt x="15" y="81"/>
                    <a:pt x="24" y="87"/>
                  </a:cubicBezTo>
                  <a:cubicBezTo>
                    <a:pt x="3" y="91"/>
                    <a:pt x="1" y="91"/>
                    <a:pt x="6" y="111"/>
                  </a:cubicBezTo>
                  <a:cubicBezTo>
                    <a:pt x="35" y="107"/>
                    <a:pt x="20" y="110"/>
                    <a:pt x="51" y="102"/>
                  </a:cubicBezTo>
                  <a:cubicBezTo>
                    <a:pt x="55" y="101"/>
                    <a:pt x="63" y="99"/>
                    <a:pt x="63" y="99"/>
                  </a:cubicBezTo>
                  <a:cubicBezTo>
                    <a:pt x="65" y="102"/>
                    <a:pt x="66" y="110"/>
                    <a:pt x="69" y="108"/>
                  </a:cubicBezTo>
                  <a:cubicBezTo>
                    <a:pt x="74" y="104"/>
                    <a:pt x="75" y="90"/>
                    <a:pt x="75" y="90"/>
                  </a:cubicBezTo>
                  <a:cubicBezTo>
                    <a:pt x="74" y="83"/>
                    <a:pt x="76" y="75"/>
                    <a:pt x="72" y="69"/>
                  </a:cubicBezTo>
                  <a:cubicBezTo>
                    <a:pt x="68" y="63"/>
                    <a:pt x="54" y="57"/>
                    <a:pt x="54" y="57"/>
                  </a:cubicBezTo>
                  <a:cubicBezTo>
                    <a:pt x="39" y="34"/>
                    <a:pt x="38" y="34"/>
                    <a:pt x="18" y="21"/>
                  </a:cubicBezTo>
                  <a:cubicBezTo>
                    <a:pt x="4" y="0"/>
                    <a:pt x="3" y="27"/>
                    <a:pt x="3" y="6"/>
                  </a:cubicBezTo>
                  <a:close/>
                </a:path>
              </a:pathLst>
            </a:cu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3" name="Rectangle 253"/>
            <p:cNvSpPr>
              <a:spLocks noChangeArrowheads="1"/>
            </p:cNvSpPr>
            <p:nvPr/>
          </p:nvSpPr>
          <p:spPr bwMode="auto">
            <a:xfrm>
              <a:off x="336" y="1728"/>
              <a:ext cx="192" cy="96"/>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74" name="Rectangle 254"/>
            <p:cNvSpPr>
              <a:spLocks noChangeArrowheads="1"/>
            </p:cNvSpPr>
            <p:nvPr/>
          </p:nvSpPr>
          <p:spPr bwMode="auto">
            <a:xfrm>
              <a:off x="384" y="1728"/>
              <a:ext cx="144" cy="1008"/>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375" name="Group 255"/>
            <p:cNvGrpSpPr>
              <a:grpSpLocks/>
            </p:cNvGrpSpPr>
            <p:nvPr/>
          </p:nvGrpSpPr>
          <p:grpSpPr bwMode="auto">
            <a:xfrm>
              <a:off x="314" y="1734"/>
              <a:ext cx="286" cy="1009"/>
              <a:chOff x="281" y="2548"/>
              <a:chExt cx="261" cy="853"/>
            </a:xfrm>
          </p:grpSpPr>
          <p:sp>
            <p:nvSpPr>
              <p:cNvPr id="261376" name="Line 256"/>
              <p:cNvSpPr>
                <a:spLocks noChangeShapeType="1"/>
              </p:cNvSpPr>
              <p:nvPr/>
            </p:nvSpPr>
            <p:spPr bwMode="auto">
              <a:xfrm>
                <a:off x="471" y="2644"/>
                <a:ext cx="1" cy="7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77" name="Freeform 257"/>
              <p:cNvSpPr>
                <a:spLocks/>
              </p:cNvSpPr>
              <p:nvPr/>
            </p:nvSpPr>
            <p:spPr bwMode="auto">
              <a:xfrm>
                <a:off x="351" y="2644"/>
                <a:ext cx="191" cy="757"/>
              </a:xfrm>
              <a:custGeom>
                <a:avLst/>
                <a:gdLst>
                  <a:gd name="T0" fmla="*/ 72 w 191"/>
                  <a:gd name="T1" fmla="*/ 0 h 757"/>
                  <a:gd name="T2" fmla="*/ 72 w 191"/>
                  <a:gd name="T3" fmla="*/ 710 h 757"/>
                  <a:gd name="T4" fmla="*/ 0 w 191"/>
                  <a:gd name="T5" fmla="*/ 710 h 757"/>
                  <a:gd name="T6" fmla="*/ 0 w 191"/>
                  <a:gd name="T7" fmla="*/ 757 h 757"/>
                  <a:gd name="T8" fmla="*/ 191 w 191"/>
                  <a:gd name="T9" fmla="*/ 757 h 757"/>
                </a:gdLst>
                <a:ahLst/>
                <a:cxnLst>
                  <a:cxn ang="0">
                    <a:pos x="T0" y="T1"/>
                  </a:cxn>
                  <a:cxn ang="0">
                    <a:pos x="T2" y="T3"/>
                  </a:cxn>
                  <a:cxn ang="0">
                    <a:pos x="T4" y="T5"/>
                  </a:cxn>
                  <a:cxn ang="0">
                    <a:pos x="T6" y="T7"/>
                  </a:cxn>
                  <a:cxn ang="0">
                    <a:pos x="T8" y="T9"/>
                  </a:cxn>
                </a:cxnLst>
                <a:rect l="0" t="0" r="r" b="b"/>
                <a:pathLst>
                  <a:path w="191" h="757">
                    <a:moveTo>
                      <a:pt x="72" y="0"/>
                    </a:moveTo>
                    <a:lnTo>
                      <a:pt x="72" y="710"/>
                    </a:lnTo>
                    <a:lnTo>
                      <a:pt x="0" y="710"/>
                    </a:lnTo>
                    <a:lnTo>
                      <a:pt x="0" y="757"/>
                    </a:lnTo>
                    <a:lnTo>
                      <a:pt x="191" y="75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78" name="Freeform 258"/>
              <p:cNvSpPr>
                <a:spLocks/>
              </p:cNvSpPr>
              <p:nvPr/>
            </p:nvSpPr>
            <p:spPr bwMode="auto">
              <a:xfrm>
                <a:off x="471" y="3354"/>
                <a:ext cx="71" cy="47"/>
              </a:xfrm>
              <a:custGeom>
                <a:avLst/>
                <a:gdLst>
                  <a:gd name="T0" fmla="*/ 0 w 71"/>
                  <a:gd name="T1" fmla="*/ 0 h 47"/>
                  <a:gd name="T2" fmla="*/ 71 w 71"/>
                  <a:gd name="T3" fmla="*/ 0 h 47"/>
                  <a:gd name="T4" fmla="*/ 71 w 71"/>
                  <a:gd name="T5" fmla="*/ 47 h 47"/>
                </a:gdLst>
                <a:ahLst/>
                <a:cxnLst>
                  <a:cxn ang="0">
                    <a:pos x="T0" y="T1"/>
                  </a:cxn>
                  <a:cxn ang="0">
                    <a:pos x="T2" y="T3"/>
                  </a:cxn>
                  <a:cxn ang="0">
                    <a:pos x="T4" y="T5"/>
                  </a:cxn>
                </a:cxnLst>
                <a:rect l="0" t="0" r="r" b="b"/>
                <a:pathLst>
                  <a:path w="71" h="47">
                    <a:moveTo>
                      <a:pt x="0" y="0"/>
                    </a:moveTo>
                    <a:lnTo>
                      <a:pt x="71" y="0"/>
                    </a:lnTo>
                    <a:lnTo>
                      <a:pt x="71" y="4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79" name="Line 259"/>
              <p:cNvSpPr>
                <a:spLocks noChangeShapeType="1"/>
              </p:cNvSpPr>
              <p:nvPr/>
            </p:nvSpPr>
            <p:spPr bwMode="auto">
              <a:xfrm flipH="1">
                <a:off x="351" y="2644"/>
                <a:ext cx="7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0" name="Freeform 260"/>
              <p:cNvSpPr>
                <a:spLocks/>
              </p:cNvSpPr>
              <p:nvPr/>
            </p:nvSpPr>
            <p:spPr bwMode="auto">
              <a:xfrm>
                <a:off x="351" y="2597"/>
                <a:ext cx="191" cy="47"/>
              </a:xfrm>
              <a:custGeom>
                <a:avLst/>
                <a:gdLst>
                  <a:gd name="T0" fmla="*/ 120 w 191"/>
                  <a:gd name="T1" fmla="*/ 47 h 47"/>
                  <a:gd name="T2" fmla="*/ 191 w 191"/>
                  <a:gd name="T3" fmla="*/ 47 h 47"/>
                  <a:gd name="T4" fmla="*/ 191 w 191"/>
                  <a:gd name="T5" fmla="*/ 0 h 47"/>
                  <a:gd name="T6" fmla="*/ 0 w 191"/>
                  <a:gd name="T7" fmla="*/ 0 h 47"/>
                  <a:gd name="T8" fmla="*/ 0 w 191"/>
                  <a:gd name="T9" fmla="*/ 47 h 47"/>
                </a:gdLst>
                <a:ahLst/>
                <a:cxnLst>
                  <a:cxn ang="0">
                    <a:pos x="T0" y="T1"/>
                  </a:cxn>
                  <a:cxn ang="0">
                    <a:pos x="T2" y="T3"/>
                  </a:cxn>
                  <a:cxn ang="0">
                    <a:pos x="T4" y="T5"/>
                  </a:cxn>
                  <a:cxn ang="0">
                    <a:pos x="T6" y="T7"/>
                  </a:cxn>
                  <a:cxn ang="0">
                    <a:pos x="T8" y="T9"/>
                  </a:cxn>
                </a:cxnLst>
                <a:rect l="0" t="0" r="r" b="b"/>
                <a:pathLst>
                  <a:path w="191" h="47">
                    <a:moveTo>
                      <a:pt x="120" y="47"/>
                    </a:moveTo>
                    <a:lnTo>
                      <a:pt x="191" y="47"/>
                    </a:lnTo>
                    <a:lnTo>
                      <a:pt x="191" y="0"/>
                    </a:lnTo>
                    <a:lnTo>
                      <a:pt x="0" y="0"/>
                    </a:lnTo>
                    <a:lnTo>
                      <a:pt x="0" y="4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1" name="Freeform 261"/>
              <p:cNvSpPr>
                <a:spLocks/>
              </p:cNvSpPr>
              <p:nvPr/>
            </p:nvSpPr>
            <p:spPr bwMode="auto">
              <a:xfrm>
                <a:off x="281" y="2548"/>
                <a:ext cx="261" cy="49"/>
              </a:xfrm>
              <a:custGeom>
                <a:avLst/>
                <a:gdLst>
                  <a:gd name="T0" fmla="*/ 261 w 261"/>
                  <a:gd name="T1" fmla="*/ 49 h 49"/>
                  <a:gd name="T2" fmla="*/ 190 w 261"/>
                  <a:gd name="T3" fmla="*/ 0 h 49"/>
                  <a:gd name="T4" fmla="*/ 0 w 261"/>
                  <a:gd name="T5" fmla="*/ 0 h 49"/>
                </a:gdLst>
                <a:ahLst/>
                <a:cxnLst>
                  <a:cxn ang="0">
                    <a:pos x="T0" y="T1"/>
                  </a:cxn>
                  <a:cxn ang="0">
                    <a:pos x="T2" y="T3"/>
                  </a:cxn>
                  <a:cxn ang="0">
                    <a:pos x="T4" y="T5"/>
                  </a:cxn>
                </a:cxnLst>
                <a:rect l="0" t="0" r="r" b="b"/>
                <a:pathLst>
                  <a:path w="261" h="49">
                    <a:moveTo>
                      <a:pt x="261" y="49"/>
                    </a:moveTo>
                    <a:lnTo>
                      <a:pt x="190" y="0"/>
                    </a:lnTo>
                    <a:lnTo>
                      <a:pt x="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2" name="Freeform 262"/>
              <p:cNvSpPr>
                <a:spLocks/>
              </p:cNvSpPr>
              <p:nvPr/>
            </p:nvSpPr>
            <p:spPr bwMode="auto">
              <a:xfrm>
                <a:off x="281" y="2548"/>
                <a:ext cx="70" cy="49"/>
              </a:xfrm>
              <a:custGeom>
                <a:avLst/>
                <a:gdLst>
                  <a:gd name="T0" fmla="*/ 0 w 70"/>
                  <a:gd name="T1" fmla="*/ 49 h 49"/>
                  <a:gd name="T2" fmla="*/ 0 w 70"/>
                  <a:gd name="T3" fmla="*/ 0 h 49"/>
                  <a:gd name="T4" fmla="*/ 70 w 70"/>
                  <a:gd name="T5" fmla="*/ 49 h 49"/>
                </a:gdLst>
                <a:ahLst/>
                <a:cxnLst>
                  <a:cxn ang="0">
                    <a:pos x="T0" y="T1"/>
                  </a:cxn>
                  <a:cxn ang="0">
                    <a:pos x="T2" y="T3"/>
                  </a:cxn>
                  <a:cxn ang="0">
                    <a:pos x="T4" y="T5"/>
                  </a:cxn>
                </a:cxnLst>
                <a:rect l="0" t="0" r="r" b="b"/>
                <a:pathLst>
                  <a:path w="70" h="49">
                    <a:moveTo>
                      <a:pt x="0" y="49"/>
                    </a:moveTo>
                    <a:lnTo>
                      <a:pt x="0" y="0"/>
                    </a:lnTo>
                    <a:lnTo>
                      <a:pt x="70" y="4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3" name="Line 263"/>
              <p:cNvSpPr>
                <a:spLocks noChangeShapeType="1"/>
              </p:cNvSpPr>
              <p:nvPr/>
            </p:nvSpPr>
            <p:spPr bwMode="auto">
              <a:xfrm flipH="1" flipV="1">
                <a:off x="281" y="2597"/>
                <a:ext cx="70"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4" name="Line 264"/>
              <p:cNvSpPr>
                <a:spLocks noChangeShapeType="1"/>
              </p:cNvSpPr>
              <p:nvPr/>
            </p:nvSpPr>
            <p:spPr bwMode="auto">
              <a:xfrm flipH="1" flipV="1">
                <a:off x="351" y="3309"/>
                <a:ext cx="72"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5" name="Line 265"/>
              <p:cNvSpPr>
                <a:spLocks noChangeShapeType="1"/>
              </p:cNvSpPr>
              <p:nvPr/>
            </p:nvSpPr>
            <p:spPr bwMode="auto">
              <a:xfrm flipH="1" flipV="1">
                <a:off x="281" y="3309"/>
                <a:ext cx="7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6" name="Freeform 266"/>
              <p:cNvSpPr>
                <a:spLocks/>
              </p:cNvSpPr>
              <p:nvPr/>
            </p:nvSpPr>
            <p:spPr bwMode="auto">
              <a:xfrm>
                <a:off x="281" y="2644"/>
                <a:ext cx="70" cy="665"/>
              </a:xfrm>
              <a:custGeom>
                <a:avLst/>
                <a:gdLst>
                  <a:gd name="T0" fmla="*/ 0 w 70"/>
                  <a:gd name="T1" fmla="*/ 665 h 665"/>
                  <a:gd name="T2" fmla="*/ 70 w 70"/>
                  <a:gd name="T3" fmla="*/ 665 h 665"/>
                  <a:gd name="T4" fmla="*/ 70 w 70"/>
                  <a:gd name="T5" fmla="*/ 0 h 665"/>
                </a:gdLst>
                <a:ahLst/>
                <a:cxnLst>
                  <a:cxn ang="0">
                    <a:pos x="T0" y="T1"/>
                  </a:cxn>
                  <a:cxn ang="0">
                    <a:pos x="T2" y="T3"/>
                  </a:cxn>
                  <a:cxn ang="0">
                    <a:pos x="T4" y="T5"/>
                  </a:cxn>
                </a:cxnLst>
                <a:rect l="0" t="0" r="r" b="b"/>
                <a:pathLst>
                  <a:path w="70" h="665">
                    <a:moveTo>
                      <a:pt x="0" y="665"/>
                    </a:moveTo>
                    <a:lnTo>
                      <a:pt x="70" y="665"/>
                    </a:lnTo>
                    <a:lnTo>
                      <a:pt x="70"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339933"/>
                    </a:solidFill>
                  </a14:hiddenFill>
                </a:ext>
              </a:extLst>
            </p:spPr>
            <p:txBody>
              <a:bodyPr/>
              <a:lstStyle/>
              <a:p>
                <a:endParaRPr lang="en-US"/>
              </a:p>
            </p:txBody>
          </p:sp>
          <p:sp>
            <p:nvSpPr>
              <p:cNvPr id="261387" name="Line 267"/>
              <p:cNvSpPr>
                <a:spLocks noChangeShapeType="1"/>
              </p:cNvSpPr>
              <p:nvPr/>
            </p:nvSpPr>
            <p:spPr bwMode="auto">
              <a:xfrm flipH="1" flipV="1">
                <a:off x="281" y="3354"/>
                <a:ext cx="70"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8" name="Line 268"/>
              <p:cNvSpPr>
                <a:spLocks noChangeShapeType="1"/>
              </p:cNvSpPr>
              <p:nvPr/>
            </p:nvSpPr>
            <p:spPr bwMode="auto">
              <a:xfrm>
                <a:off x="281" y="3309"/>
                <a:ext cx="1"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389" name="Line 269"/>
              <p:cNvSpPr>
                <a:spLocks noChangeShapeType="1"/>
              </p:cNvSpPr>
              <p:nvPr/>
            </p:nvSpPr>
            <p:spPr bwMode="auto">
              <a:xfrm flipH="1" flipV="1">
                <a:off x="471" y="3309"/>
                <a:ext cx="71"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390" name="Oval 270"/>
            <p:cNvSpPr>
              <a:spLocks noChangeArrowheads="1"/>
            </p:cNvSpPr>
            <p:nvPr/>
          </p:nvSpPr>
          <p:spPr bwMode="auto">
            <a:xfrm>
              <a:off x="479" y="2529"/>
              <a:ext cx="53"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391" name="Oval 271"/>
          <p:cNvSpPr>
            <a:spLocks noChangeArrowheads="1"/>
          </p:cNvSpPr>
          <p:nvPr/>
        </p:nvSpPr>
        <p:spPr bwMode="auto">
          <a:xfrm>
            <a:off x="1870075" y="4302125"/>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92" name="Oval 272"/>
          <p:cNvSpPr>
            <a:spLocks noChangeArrowheads="1"/>
          </p:cNvSpPr>
          <p:nvPr/>
        </p:nvSpPr>
        <p:spPr bwMode="auto">
          <a:xfrm>
            <a:off x="1870075" y="4105275"/>
            <a:ext cx="71438" cy="6508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393" name="Group 273"/>
          <p:cNvGrpSpPr>
            <a:grpSpLocks/>
          </p:cNvGrpSpPr>
          <p:nvPr/>
        </p:nvGrpSpPr>
        <p:grpSpPr bwMode="auto">
          <a:xfrm rot="10835563">
            <a:off x="3798892" y="2195515"/>
            <a:ext cx="142875" cy="395287"/>
            <a:chOff x="2400" y="3552"/>
            <a:chExt cx="96" cy="288"/>
          </a:xfrm>
        </p:grpSpPr>
        <p:sp>
          <p:nvSpPr>
            <p:cNvPr id="261394" name="Line 274"/>
            <p:cNvSpPr>
              <a:spLocks noChangeShapeType="1"/>
            </p:cNvSpPr>
            <p:nvPr/>
          </p:nvSpPr>
          <p:spPr bwMode="auto">
            <a:xfrm>
              <a:off x="2448" y="3552"/>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95" name="Line 275"/>
            <p:cNvSpPr>
              <a:spLocks noChangeShapeType="1"/>
            </p:cNvSpPr>
            <p:nvPr/>
          </p:nvSpPr>
          <p:spPr bwMode="auto">
            <a:xfrm>
              <a:off x="2400" y="374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396" name="Line 276"/>
            <p:cNvSpPr>
              <a:spLocks noChangeShapeType="1"/>
            </p:cNvSpPr>
            <p:nvPr/>
          </p:nvSpPr>
          <p:spPr bwMode="auto">
            <a:xfrm>
              <a:off x="2448" y="3744"/>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397" name="Rectangle 277"/>
          <p:cNvSpPr>
            <a:spLocks noChangeArrowheads="1"/>
          </p:cNvSpPr>
          <p:nvPr/>
        </p:nvSpPr>
        <p:spPr bwMode="auto">
          <a:xfrm>
            <a:off x="4656138" y="1868488"/>
            <a:ext cx="357187" cy="1117600"/>
          </a:xfrm>
          <a:prstGeom prst="rect">
            <a:avLst/>
          </a:prstGeom>
          <a:solidFill>
            <a:srgbClr val="FFFFFF"/>
          </a:solidFill>
          <a:ln w="12700">
            <a:solidFill>
              <a:srgbClr val="000000"/>
            </a:solidFill>
            <a:miter lim="800000"/>
            <a:headEnd/>
            <a:tailEnd/>
          </a:ln>
        </p:spPr>
        <p:txBody>
          <a:bodyPr/>
          <a:lstStyle/>
          <a:p>
            <a:endParaRPr lang="en-US"/>
          </a:p>
        </p:txBody>
      </p:sp>
      <p:grpSp>
        <p:nvGrpSpPr>
          <p:cNvPr id="261398" name="Group 278"/>
          <p:cNvGrpSpPr>
            <a:grpSpLocks/>
          </p:cNvGrpSpPr>
          <p:nvPr/>
        </p:nvGrpSpPr>
        <p:grpSpPr bwMode="auto">
          <a:xfrm>
            <a:off x="4727575" y="2130425"/>
            <a:ext cx="285750" cy="592139"/>
            <a:chOff x="2112" y="3312"/>
            <a:chExt cx="192" cy="432"/>
          </a:xfrm>
        </p:grpSpPr>
        <p:sp>
          <p:nvSpPr>
            <p:cNvPr id="261399" name="Line 279"/>
            <p:cNvSpPr>
              <a:spLocks noChangeShapeType="1"/>
            </p:cNvSpPr>
            <p:nvPr/>
          </p:nvSpPr>
          <p:spPr bwMode="auto">
            <a:xfrm>
              <a:off x="2208" y="340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0" name="Line 280"/>
            <p:cNvSpPr>
              <a:spLocks noChangeShapeType="1"/>
            </p:cNvSpPr>
            <p:nvPr/>
          </p:nvSpPr>
          <p:spPr bwMode="auto">
            <a:xfrm>
              <a:off x="2160" y="34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1" name="Line 281"/>
            <p:cNvSpPr>
              <a:spLocks noChangeShapeType="1"/>
            </p:cNvSpPr>
            <p:nvPr/>
          </p:nvSpPr>
          <p:spPr bwMode="auto">
            <a:xfrm flipH="1">
              <a:off x="2112" y="3552"/>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2" name="Line 282"/>
            <p:cNvSpPr>
              <a:spLocks noChangeShapeType="1"/>
            </p:cNvSpPr>
            <p:nvPr/>
          </p:nvSpPr>
          <p:spPr bwMode="auto">
            <a:xfrm flipV="1">
              <a:off x="2208" y="34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3" name="Line 283"/>
            <p:cNvSpPr>
              <a:spLocks noChangeShapeType="1"/>
            </p:cNvSpPr>
            <p:nvPr/>
          </p:nvSpPr>
          <p:spPr bwMode="auto">
            <a:xfrm flipV="1">
              <a:off x="2256" y="331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4" name="Line 284"/>
            <p:cNvSpPr>
              <a:spLocks noChangeShapeType="1"/>
            </p:cNvSpPr>
            <p:nvPr/>
          </p:nvSpPr>
          <p:spPr bwMode="auto">
            <a:xfrm>
              <a:off x="2208" y="3552"/>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5" name="Line 285"/>
            <p:cNvSpPr>
              <a:spLocks noChangeShapeType="1"/>
            </p:cNvSpPr>
            <p:nvPr/>
          </p:nvSpPr>
          <p:spPr bwMode="auto">
            <a:xfrm>
              <a:off x="2304" y="36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1406" name="Line 286"/>
          <p:cNvSpPr>
            <a:spLocks noChangeShapeType="1"/>
          </p:cNvSpPr>
          <p:nvPr/>
        </p:nvSpPr>
        <p:spPr bwMode="auto">
          <a:xfrm>
            <a:off x="4084638" y="1998663"/>
            <a:ext cx="571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7" name="Line 287"/>
          <p:cNvSpPr>
            <a:spLocks noChangeShapeType="1"/>
          </p:cNvSpPr>
          <p:nvPr/>
        </p:nvSpPr>
        <p:spPr bwMode="auto">
          <a:xfrm>
            <a:off x="4084638" y="2854325"/>
            <a:ext cx="5715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08" name="Text Box 288"/>
          <p:cNvSpPr txBox="1">
            <a:spLocks noChangeArrowheads="1"/>
          </p:cNvSpPr>
          <p:nvPr/>
        </p:nvSpPr>
        <p:spPr bwMode="auto">
          <a:xfrm>
            <a:off x="3975104" y="1684341"/>
            <a:ext cx="8803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i="1">
                <a:latin typeface="Arial" charset="0"/>
              </a:rPr>
              <a:t>Vdc bus</a:t>
            </a:r>
            <a:endParaRPr lang="en-US">
              <a:latin typeface="Times New Roman" pitchFamily="18" charset="0"/>
            </a:endParaRPr>
          </a:p>
        </p:txBody>
      </p:sp>
      <p:sp>
        <p:nvSpPr>
          <p:cNvPr id="261409" name="Text Box 289"/>
          <p:cNvSpPr txBox="1">
            <a:spLocks noChangeArrowheads="1"/>
          </p:cNvSpPr>
          <p:nvPr/>
        </p:nvSpPr>
        <p:spPr bwMode="auto">
          <a:xfrm>
            <a:off x="3779838" y="2686053"/>
            <a:ext cx="362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a:latin typeface="Arial" charset="0"/>
              </a:rPr>
              <a:t>(-)</a:t>
            </a:r>
          </a:p>
        </p:txBody>
      </p:sp>
      <p:sp>
        <p:nvSpPr>
          <p:cNvPr id="261410" name="Text Box 290"/>
          <p:cNvSpPr txBox="1">
            <a:spLocks noChangeArrowheads="1"/>
          </p:cNvSpPr>
          <p:nvPr/>
        </p:nvSpPr>
        <p:spPr bwMode="auto">
          <a:xfrm>
            <a:off x="3714751" y="1906590"/>
            <a:ext cx="4074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400" b="1">
                <a:latin typeface="Arial" charset="0"/>
              </a:rPr>
              <a:t>(+)</a:t>
            </a:r>
          </a:p>
        </p:txBody>
      </p:sp>
      <p:sp>
        <p:nvSpPr>
          <p:cNvPr id="261411" name="Line 291"/>
          <p:cNvSpPr>
            <a:spLocks noChangeShapeType="1"/>
          </p:cNvSpPr>
          <p:nvPr/>
        </p:nvSpPr>
        <p:spPr bwMode="auto">
          <a:xfrm>
            <a:off x="5086350" y="2352675"/>
            <a:ext cx="522288"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2" name="Line 292"/>
          <p:cNvSpPr>
            <a:spLocks noChangeShapeType="1"/>
          </p:cNvSpPr>
          <p:nvPr/>
        </p:nvSpPr>
        <p:spPr bwMode="auto">
          <a:xfrm>
            <a:off x="5868992" y="2352675"/>
            <a:ext cx="1501775"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3" name="Line 293"/>
          <p:cNvSpPr>
            <a:spLocks noChangeShapeType="1"/>
          </p:cNvSpPr>
          <p:nvPr/>
        </p:nvSpPr>
        <p:spPr bwMode="auto">
          <a:xfrm>
            <a:off x="5086350" y="1906588"/>
            <a:ext cx="522288"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4" name="Line 294"/>
          <p:cNvSpPr>
            <a:spLocks noChangeShapeType="1"/>
          </p:cNvSpPr>
          <p:nvPr/>
        </p:nvSpPr>
        <p:spPr bwMode="auto">
          <a:xfrm>
            <a:off x="5086350" y="2741613"/>
            <a:ext cx="522288"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5" name="Line 295"/>
          <p:cNvSpPr>
            <a:spLocks noChangeShapeType="1"/>
          </p:cNvSpPr>
          <p:nvPr/>
        </p:nvSpPr>
        <p:spPr bwMode="auto">
          <a:xfrm>
            <a:off x="5868992" y="2741613"/>
            <a:ext cx="522287"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16" name="Line 296"/>
          <p:cNvSpPr>
            <a:spLocks noChangeShapeType="1"/>
          </p:cNvSpPr>
          <p:nvPr/>
        </p:nvSpPr>
        <p:spPr bwMode="auto">
          <a:xfrm>
            <a:off x="5868988" y="1906588"/>
            <a:ext cx="1174750" cy="0"/>
          </a:xfrm>
          <a:prstGeom prst="line">
            <a:avLst/>
          </a:prstGeom>
          <a:noFill/>
          <a:ln w="12700">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1417" name="Group 297"/>
          <p:cNvGrpSpPr>
            <a:grpSpLocks/>
          </p:cNvGrpSpPr>
          <p:nvPr/>
        </p:nvGrpSpPr>
        <p:grpSpPr bwMode="auto">
          <a:xfrm>
            <a:off x="4346709" y="3015915"/>
            <a:ext cx="191382" cy="89177"/>
            <a:chOff x="4299" y="2071"/>
            <a:chExt cx="140" cy="76"/>
          </a:xfrm>
        </p:grpSpPr>
        <p:sp>
          <p:nvSpPr>
            <p:cNvPr id="261418" name="Freeform 298"/>
            <p:cNvSpPr>
              <a:spLocks/>
            </p:cNvSpPr>
            <p:nvPr/>
          </p:nvSpPr>
          <p:spPr bwMode="auto">
            <a:xfrm>
              <a:off x="4310" y="2116"/>
              <a:ext cx="129" cy="31"/>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19" name="Line 299"/>
            <p:cNvSpPr>
              <a:spLocks noChangeShapeType="1"/>
            </p:cNvSpPr>
            <p:nvPr/>
          </p:nvSpPr>
          <p:spPr bwMode="auto">
            <a:xfrm>
              <a:off x="4299" y="2071"/>
              <a:ext cx="137" cy="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420" name="Group 300"/>
          <p:cNvGrpSpPr>
            <a:grpSpLocks/>
          </p:cNvGrpSpPr>
          <p:nvPr/>
        </p:nvGrpSpPr>
        <p:grpSpPr bwMode="auto">
          <a:xfrm>
            <a:off x="4062120" y="2981876"/>
            <a:ext cx="203399" cy="118511"/>
            <a:chOff x="4329" y="2042"/>
            <a:chExt cx="150" cy="101"/>
          </a:xfrm>
        </p:grpSpPr>
        <p:sp>
          <p:nvSpPr>
            <p:cNvPr id="261421" name="Freeform 301"/>
            <p:cNvSpPr>
              <a:spLocks/>
            </p:cNvSpPr>
            <p:nvPr/>
          </p:nvSpPr>
          <p:spPr bwMode="auto">
            <a:xfrm>
              <a:off x="4329" y="2085"/>
              <a:ext cx="150" cy="58"/>
            </a:xfrm>
            <a:custGeom>
              <a:avLst/>
              <a:gdLst>
                <a:gd name="T0" fmla="*/ 0 w 76"/>
                <a:gd name="T1" fmla="*/ 22 h 22"/>
                <a:gd name="T2" fmla="*/ 1 w 76"/>
                <a:gd name="T3" fmla="*/ 18 h 22"/>
                <a:gd name="T4" fmla="*/ 4 w 76"/>
                <a:gd name="T5" fmla="*/ 12 h 22"/>
                <a:gd name="T6" fmla="*/ 9 w 76"/>
                <a:gd name="T7" fmla="*/ 9 h 22"/>
                <a:gd name="T8" fmla="*/ 15 w 76"/>
                <a:gd name="T9" fmla="*/ 4 h 22"/>
                <a:gd name="T10" fmla="*/ 22 w 76"/>
                <a:gd name="T11" fmla="*/ 1 h 22"/>
                <a:gd name="T12" fmla="*/ 30 w 76"/>
                <a:gd name="T13" fmla="*/ 1 h 22"/>
                <a:gd name="T14" fmla="*/ 38 w 76"/>
                <a:gd name="T15" fmla="*/ 0 h 22"/>
                <a:gd name="T16" fmla="*/ 46 w 76"/>
                <a:gd name="T17" fmla="*/ 1 h 22"/>
                <a:gd name="T18" fmla="*/ 55 w 76"/>
                <a:gd name="T19" fmla="*/ 1 h 22"/>
                <a:gd name="T20" fmla="*/ 62 w 76"/>
                <a:gd name="T21" fmla="*/ 4 h 22"/>
                <a:gd name="T22" fmla="*/ 67 w 76"/>
                <a:gd name="T23" fmla="*/ 9 h 22"/>
                <a:gd name="T24" fmla="*/ 73 w 76"/>
                <a:gd name="T25" fmla="*/ 12 h 22"/>
                <a:gd name="T26" fmla="*/ 75 w 76"/>
                <a:gd name="T27" fmla="*/ 18 h 22"/>
                <a:gd name="T28" fmla="*/ 76 w 7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22">
                  <a:moveTo>
                    <a:pt x="0" y="22"/>
                  </a:moveTo>
                  <a:lnTo>
                    <a:pt x="1" y="18"/>
                  </a:lnTo>
                  <a:lnTo>
                    <a:pt x="4" y="12"/>
                  </a:lnTo>
                  <a:lnTo>
                    <a:pt x="9" y="9"/>
                  </a:lnTo>
                  <a:lnTo>
                    <a:pt x="15" y="4"/>
                  </a:lnTo>
                  <a:lnTo>
                    <a:pt x="22" y="1"/>
                  </a:lnTo>
                  <a:lnTo>
                    <a:pt x="30" y="1"/>
                  </a:lnTo>
                  <a:lnTo>
                    <a:pt x="38" y="0"/>
                  </a:lnTo>
                  <a:lnTo>
                    <a:pt x="46" y="1"/>
                  </a:lnTo>
                  <a:lnTo>
                    <a:pt x="55" y="1"/>
                  </a:lnTo>
                  <a:lnTo>
                    <a:pt x="62" y="4"/>
                  </a:lnTo>
                  <a:lnTo>
                    <a:pt x="67" y="9"/>
                  </a:lnTo>
                  <a:lnTo>
                    <a:pt x="73" y="12"/>
                  </a:lnTo>
                  <a:lnTo>
                    <a:pt x="75" y="18"/>
                  </a:lnTo>
                  <a:lnTo>
                    <a:pt x="76" y="22"/>
                  </a:lnTo>
                </a:path>
              </a:pathLst>
            </a:custGeom>
            <a:noFill/>
            <a:ln w="1905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22" name="Line 302"/>
            <p:cNvSpPr>
              <a:spLocks noChangeShapeType="1"/>
            </p:cNvSpPr>
            <p:nvPr/>
          </p:nvSpPr>
          <p:spPr bwMode="auto">
            <a:xfrm>
              <a:off x="4336" y="2042"/>
              <a:ext cx="137" cy="4"/>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423" name="Line 303"/>
          <p:cNvSpPr>
            <a:spLocks noChangeShapeType="1"/>
          </p:cNvSpPr>
          <p:nvPr/>
        </p:nvSpPr>
        <p:spPr bwMode="auto">
          <a:xfrm flipH="1" flipV="1">
            <a:off x="4171950" y="2852737"/>
            <a:ext cx="0" cy="117733"/>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4" name="Line 304"/>
          <p:cNvSpPr>
            <a:spLocks noChangeShapeType="1"/>
          </p:cNvSpPr>
          <p:nvPr/>
        </p:nvSpPr>
        <p:spPr bwMode="auto">
          <a:xfrm flipV="1">
            <a:off x="4432300" y="2019300"/>
            <a:ext cx="0" cy="1000125"/>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5" name="Line 305"/>
          <p:cNvSpPr>
            <a:spLocks noChangeShapeType="1"/>
          </p:cNvSpPr>
          <p:nvPr/>
        </p:nvSpPr>
        <p:spPr bwMode="auto">
          <a:xfrm>
            <a:off x="5281613" y="3465513"/>
            <a:ext cx="1566862"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6" name="Line 306"/>
          <p:cNvSpPr>
            <a:spLocks noChangeShapeType="1"/>
          </p:cNvSpPr>
          <p:nvPr/>
        </p:nvSpPr>
        <p:spPr bwMode="auto">
          <a:xfrm flipV="1">
            <a:off x="4171950" y="3032331"/>
            <a:ext cx="0" cy="266494"/>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7" name="Line 307"/>
          <p:cNvSpPr>
            <a:spLocks noChangeShapeType="1"/>
          </p:cNvSpPr>
          <p:nvPr/>
        </p:nvSpPr>
        <p:spPr bwMode="auto">
          <a:xfrm flipV="1">
            <a:off x="4446457" y="3069432"/>
            <a:ext cx="0" cy="22383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8" name="Line 308"/>
          <p:cNvSpPr>
            <a:spLocks noChangeShapeType="1"/>
          </p:cNvSpPr>
          <p:nvPr/>
        </p:nvSpPr>
        <p:spPr bwMode="auto">
          <a:xfrm>
            <a:off x="4302125" y="2074865"/>
            <a:ext cx="0" cy="1946275"/>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29" name="Line 309"/>
          <p:cNvSpPr>
            <a:spLocks noChangeShapeType="1"/>
          </p:cNvSpPr>
          <p:nvPr/>
        </p:nvSpPr>
        <p:spPr bwMode="auto">
          <a:xfrm>
            <a:off x="4302129" y="2074863"/>
            <a:ext cx="327025"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30" name="Freeform 310"/>
          <p:cNvSpPr>
            <a:spLocks/>
          </p:cNvSpPr>
          <p:nvPr/>
        </p:nvSpPr>
        <p:spPr bwMode="auto">
          <a:xfrm>
            <a:off x="4564066" y="2019303"/>
            <a:ext cx="117475" cy="68263"/>
          </a:xfrm>
          <a:custGeom>
            <a:avLst/>
            <a:gdLst>
              <a:gd name="T0" fmla="*/ 0 w 79"/>
              <a:gd name="T1" fmla="*/ 0 h 50"/>
              <a:gd name="T2" fmla="*/ 79 w 79"/>
              <a:gd name="T3" fmla="*/ 23 h 50"/>
              <a:gd name="T4" fmla="*/ 0 w 79"/>
              <a:gd name="T5" fmla="*/ 50 h 50"/>
              <a:gd name="T6" fmla="*/ 0 w 79"/>
              <a:gd name="T7" fmla="*/ 0 h 50"/>
            </a:gdLst>
            <a:ahLst/>
            <a:cxnLst>
              <a:cxn ang="0">
                <a:pos x="T0" y="T1"/>
              </a:cxn>
              <a:cxn ang="0">
                <a:pos x="T2" y="T3"/>
              </a:cxn>
              <a:cxn ang="0">
                <a:pos x="T4" y="T5"/>
              </a:cxn>
              <a:cxn ang="0">
                <a:pos x="T6" y="T7"/>
              </a:cxn>
            </a:cxnLst>
            <a:rect l="0" t="0" r="r" b="b"/>
            <a:pathLst>
              <a:path w="79" h="50">
                <a:moveTo>
                  <a:pt x="0" y="0"/>
                </a:moveTo>
                <a:lnTo>
                  <a:pt x="79" y="23"/>
                </a:lnTo>
                <a:lnTo>
                  <a:pt x="0" y="50"/>
                </a:lnTo>
                <a:lnTo>
                  <a:pt x="0" y="0"/>
                </a:lnTo>
                <a:close/>
              </a:path>
            </a:pathLst>
          </a:custGeom>
          <a:solidFill>
            <a:srgbClr val="FF0000"/>
          </a:solidFill>
          <a:ln w="38100" cmpd="sng">
            <a:solidFill>
              <a:srgbClr val="FF3300"/>
            </a:solidFill>
            <a:round/>
            <a:headEnd/>
            <a:tailEnd/>
          </a:ln>
        </p:spPr>
        <p:txBody>
          <a:bodyPr/>
          <a:lstStyle/>
          <a:p>
            <a:endParaRPr lang="en-US"/>
          </a:p>
        </p:txBody>
      </p:sp>
      <p:sp>
        <p:nvSpPr>
          <p:cNvPr id="261431" name="Line 311"/>
          <p:cNvSpPr>
            <a:spLocks noChangeShapeType="1"/>
          </p:cNvSpPr>
          <p:nvPr/>
        </p:nvSpPr>
        <p:spPr bwMode="auto">
          <a:xfrm flipH="1">
            <a:off x="6848478" y="3019425"/>
            <a:ext cx="130175" cy="446088"/>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32" name="Freeform 312"/>
          <p:cNvSpPr>
            <a:spLocks/>
          </p:cNvSpPr>
          <p:nvPr/>
        </p:nvSpPr>
        <p:spPr bwMode="auto">
          <a:xfrm>
            <a:off x="6651625" y="3409953"/>
            <a:ext cx="115888" cy="68263"/>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433" name="Line 313"/>
          <p:cNvSpPr>
            <a:spLocks noChangeShapeType="1"/>
          </p:cNvSpPr>
          <p:nvPr/>
        </p:nvSpPr>
        <p:spPr bwMode="auto">
          <a:xfrm>
            <a:off x="5086354" y="3409950"/>
            <a:ext cx="130175" cy="55563"/>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34" name="Line 314"/>
          <p:cNvSpPr>
            <a:spLocks noChangeShapeType="1"/>
          </p:cNvSpPr>
          <p:nvPr/>
        </p:nvSpPr>
        <p:spPr bwMode="auto">
          <a:xfrm flipH="1">
            <a:off x="4367217" y="3409951"/>
            <a:ext cx="719137"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1435" name="Group 315"/>
          <p:cNvGrpSpPr>
            <a:grpSpLocks/>
          </p:cNvGrpSpPr>
          <p:nvPr/>
        </p:nvGrpSpPr>
        <p:grpSpPr bwMode="auto">
          <a:xfrm>
            <a:off x="6718300" y="3910013"/>
            <a:ext cx="782638" cy="55563"/>
            <a:chOff x="2578" y="3373"/>
            <a:chExt cx="517" cy="456"/>
          </a:xfrm>
        </p:grpSpPr>
        <p:sp>
          <p:nvSpPr>
            <p:cNvPr id="261436" name="Freeform 316"/>
            <p:cNvSpPr>
              <a:spLocks/>
            </p:cNvSpPr>
            <p:nvPr/>
          </p:nvSpPr>
          <p:spPr bwMode="auto">
            <a:xfrm>
              <a:off x="2696" y="3808"/>
              <a:ext cx="20" cy="21"/>
            </a:xfrm>
            <a:custGeom>
              <a:avLst/>
              <a:gdLst>
                <a:gd name="T0" fmla="*/ 0 w 20"/>
                <a:gd name="T1" fmla="*/ 0 h 21"/>
                <a:gd name="T2" fmla="*/ 7 w 20"/>
                <a:gd name="T3" fmla="*/ 21 h 21"/>
                <a:gd name="T4" fmla="*/ 15 w 20"/>
                <a:gd name="T5" fmla="*/ 21 h 21"/>
                <a:gd name="T6" fmla="*/ 20 w 20"/>
                <a:gd name="T7" fmla="*/ 0 h 21"/>
              </a:gdLst>
              <a:ahLst/>
              <a:cxnLst>
                <a:cxn ang="0">
                  <a:pos x="T0" y="T1"/>
                </a:cxn>
                <a:cxn ang="0">
                  <a:pos x="T2" y="T3"/>
                </a:cxn>
                <a:cxn ang="0">
                  <a:pos x="T4" y="T5"/>
                </a:cxn>
                <a:cxn ang="0">
                  <a:pos x="T6" y="T7"/>
                </a:cxn>
              </a:cxnLst>
              <a:rect l="0" t="0" r="r" b="b"/>
              <a:pathLst>
                <a:path w="20" h="21">
                  <a:moveTo>
                    <a:pt x="0" y="0"/>
                  </a:moveTo>
                  <a:lnTo>
                    <a:pt x="7" y="21"/>
                  </a:lnTo>
                  <a:lnTo>
                    <a:pt x="15" y="21"/>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37" name="Line 317"/>
            <p:cNvSpPr>
              <a:spLocks noChangeShapeType="1"/>
            </p:cNvSpPr>
            <p:nvPr/>
          </p:nvSpPr>
          <p:spPr bwMode="auto">
            <a:xfrm flipH="1" flipV="1">
              <a:off x="2701" y="3796"/>
              <a:ext cx="5"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38" name="Freeform 318"/>
            <p:cNvSpPr>
              <a:spLocks/>
            </p:cNvSpPr>
            <p:nvPr/>
          </p:nvSpPr>
          <p:spPr bwMode="auto">
            <a:xfrm>
              <a:off x="2703" y="3471"/>
              <a:ext cx="40" cy="326"/>
            </a:xfrm>
            <a:custGeom>
              <a:avLst/>
              <a:gdLst>
                <a:gd name="T0" fmla="*/ 0 w 40"/>
                <a:gd name="T1" fmla="*/ 318 h 326"/>
                <a:gd name="T2" fmla="*/ 1 w 40"/>
                <a:gd name="T3" fmla="*/ 308 h 326"/>
                <a:gd name="T4" fmla="*/ 3 w 40"/>
                <a:gd name="T5" fmla="*/ 290 h 326"/>
                <a:gd name="T6" fmla="*/ 4 w 40"/>
                <a:gd name="T7" fmla="*/ 279 h 326"/>
                <a:gd name="T8" fmla="*/ 7 w 40"/>
                <a:gd name="T9" fmla="*/ 273 h 326"/>
                <a:gd name="T10" fmla="*/ 10 w 40"/>
                <a:gd name="T11" fmla="*/ 258 h 326"/>
                <a:gd name="T12" fmla="*/ 11 w 40"/>
                <a:gd name="T13" fmla="*/ 249 h 326"/>
                <a:gd name="T14" fmla="*/ 12 w 40"/>
                <a:gd name="T15" fmla="*/ 229 h 326"/>
                <a:gd name="T16" fmla="*/ 11 w 40"/>
                <a:gd name="T17" fmla="*/ 226 h 326"/>
                <a:gd name="T18" fmla="*/ 12 w 40"/>
                <a:gd name="T19" fmla="*/ 211 h 326"/>
                <a:gd name="T20" fmla="*/ 12 w 40"/>
                <a:gd name="T21" fmla="*/ 209 h 326"/>
                <a:gd name="T22" fmla="*/ 15 w 40"/>
                <a:gd name="T23" fmla="*/ 193 h 326"/>
                <a:gd name="T24" fmla="*/ 12 w 40"/>
                <a:gd name="T25" fmla="*/ 189 h 326"/>
                <a:gd name="T26" fmla="*/ 15 w 40"/>
                <a:gd name="T27" fmla="*/ 183 h 326"/>
                <a:gd name="T28" fmla="*/ 16 w 40"/>
                <a:gd name="T29" fmla="*/ 174 h 326"/>
                <a:gd name="T30" fmla="*/ 17 w 40"/>
                <a:gd name="T31" fmla="*/ 171 h 326"/>
                <a:gd name="T32" fmla="*/ 16 w 40"/>
                <a:gd name="T33" fmla="*/ 162 h 326"/>
                <a:gd name="T34" fmla="*/ 17 w 40"/>
                <a:gd name="T35" fmla="*/ 148 h 326"/>
                <a:gd name="T36" fmla="*/ 18 w 40"/>
                <a:gd name="T37" fmla="*/ 130 h 326"/>
                <a:gd name="T38" fmla="*/ 20 w 40"/>
                <a:gd name="T39" fmla="*/ 123 h 326"/>
                <a:gd name="T40" fmla="*/ 22 w 40"/>
                <a:gd name="T41" fmla="*/ 110 h 326"/>
                <a:gd name="T42" fmla="*/ 23 w 40"/>
                <a:gd name="T43" fmla="*/ 103 h 326"/>
                <a:gd name="T44" fmla="*/ 25 w 40"/>
                <a:gd name="T45" fmla="*/ 99 h 326"/>
                <a:gd name="T46" fmla="*/ 26 w 40"/>
                <a:gd name="T47" fmla="*/ 71 h 326"/>
                <a:gd name="T48" fmla="*/ 28 w 40"/>
                <a:gd name="T49" fmla="*/ 62 h 326"/>
                <a:gd name="T50" fmla="*/ 29 w 40"/>
                <a:gd name="T51" fmla="*/ 56 h 326"/>
                <a:gd name="T52" fmla="*/ 30 w 40"/>
                <a:gd name="T53" fmla="*/ 40 h 326"/>
                <a:gd name="T54" fmla="*/ 33 w 40"/>
                <a:gd name="T55" fmla="*/ 32 h 326"/>
                <a:gd name="T56" fmla="*/ 34 w 40"/>
                <a:gd name="T57" fmla="*/ 27 h 326"/>
                <a:gd name="T58" fmla="*/ 35 w 40"/>
                <a:gd name="T59" fmla="*/ 17 h 326"/>
                <a:gd name="T60" fmla="*/ 38 w 40"/>
                <a:gd name="T61" fmla="*/ 5 h 326"/>
                <a:gd name="T62" fmla="*/ 40 w 40"/>
                <a:gd name="T63" fmla="*/ 2 h 326"/>
                <a:gd name="T64" fmla="*/ 40 w 40"/>
                <a:gd name="T6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6">
                  <a:moveTo>
                    <a:pt x="0" y="326"/>
                  </a:moveTo>
                  <a:lnTo>
                    <a:pt x="0" y="318"/>
                  </a:lnTo>
                  <a:lnTo>
                    <a:pt x="1" y="318"/>
                  </a:lnTo>
                  <a:lnTo>
                    <a:pt x="1" y="308"/>
                  </a:lnTo>
                  <a:lnTo>
                    <a:pt x="3" y="306"/>
                  </a:lnTo>
                  <a:lnTo>
                    <a:pt x="3" y="290"/>
                  </a:lnTo>
                  <a:lnTo>
                    <a:pt x="4" y="290"/>
                  </a:lnTo>
                  <a:lnTo>
                    <a:pt x="4" y="279"/>
                  </a:lnTo>
                  <a:lnTo>
                    <a:pt x="7" y="277"/>
                  </a:lnTo>
                  <a:lnTo>
                    <a:pt x="7" y="273"/>
                  </a:lnTo>
                  <a:lnTo>
                    <a:pt x="7" y="259"/>
                  </a:lnTo>
                  <a:lnTo>
                    <a:pt x="10" y="258"/>
                  </a:lnTo>
                  <a:lnTo>
                    <a:pt x="10" y="249"/>
                  </a:lnTo>
                  <a:lnTo>
                    <a:pt x="11" y="249"/>
                  </a:lnTo>
                  <a:lnTo>
                    <a:pt x="11" y="231"/>
                  </a:lnTo>
                  <a:lnTo>
                    <a:pt x="12" y="229"/>
                  </a:lnTo>
                  <a:lnTo>
                    <a:pt x="12" y="227"/>
                  </a:lnTo>
                  <a:lnTo>
                    <a:pt x="11" y="226"/>
                  </a:lnTo>
                  <a:lnTo>
                    <a:pt x="12" y="225"/>
                  </a:lnTo>
                  <a:lnTo>
                    <a:pt x="12" y="211"/>
                  </a:lnTo>
                  <a:lnTo>
                    <a:pt x="15" y="210"/>
                  </a:lnTo>
                  <a:lnTo>
                    <a:pt x="12" y="209"/>
                  </a:lnTo>
                  <a:lnTo>
                    <a:pt x="12" y="193"/>
                  </a:lnTo>
                  <a:lnTo>
                    <a:pt x="15" y="193"/>
                  </a:lnTo>
                  <a:lnTo>
                    <a:pt x="15" y="189"/>
                  </a:lnTo>
                  <a:lnTo>
                    <a:pt x="12" y="189"/>
                  </a:lnTo>
                  <a:lnTo>
                    <a:pt x="15" y="187"/>
                  </a:lnTo>
                  <a:lnTo>
                    <a:pt x="15" y="183"/>
                  </a:lnTo>
                  <a:lnTo>
                    <a:pt x="16" y="183"/>
                  </a:lnTo>
                  <a:lnTo>
                    <a:pt x="16" y="174"/>
                  </a:lnTo>
                  <a:lnTo>
                    <a:pt x="17" y="174"/>
                  </a:lnTo>
                  <a:lnTo>
                    <a:pt x="17" y="171"/>
                  </a:lnTo>
                  <a:lnTo>
                    <a:pt x="16" y="171"/>
                  </a:lnTo>
                  <a:lnTo>
                    <a:pt x="16" y="162"/>
                  </a:lnTo>
                  <a:lnTo>
                    <a:pt x="17" y="161"/>
                  </a:lnTo>
                  <a:lnTo>
                    <a:pt x="17" y="148"/>
                  </a:lnTo>
                  <a:lnTo>
                    <a:pt x="18" y="148"/>
                  </a:lnTo>
                  <a:lnTo>
                    <a:pt x="18" y="130"/>
                  </a:lnTo>
                  <a:lnTo>
                    <a:pt x="20" y="130"/>
                  </a:lnTo>
                  <a:lnTo>
                    <a:pt x="20" y="123"/>
                  </a:lnTo>
                  <a:lnTo>
                    <a:pt x="22" y="122"/>
                  </a:lnTo>
                  <a:lnTo>
                    <a:pt x="22" y="110"/>
                  </a:lnTo>
                  <a:lnTo>
                    <a:pt x="23" y="110"/>
                  </a:lnTo>
                  <a:lnTo>
                    <a:pt x="23" y="103"/>
                  </a:lnTo>
                  <a:lnTo>
                    <a:pt x="25" y="103"/>
                  </a:lnTo>
                  <a:lnTo>
                    <a:pt x="25" y="99"/>
                  </a:lnTo>
                  <a:lnTo>
                    <a:pt x="26" y="98"/>
                  </a:lnTo>
                  <a:lnTo>
                    <a:pt x="26" y="71"/>
                  </a:lnTo>
                  <a:lnTo>
                    <a:pt x="28" y="69"/>
                  </a:lnTo>
                  <a:lnTo>
                    <a:pt x="28" y="62"/>
                  </a:lnTo>
                  <a:lnTo>
                    <a:pt x="29" y="62"/>
                  </a:lnTo>
                  <a:lnTo>
                    <a:pt x="29" y="56"/>
                  </a:lnTo>
                  <a:lnTo>
                    <a:pt x="30" y="56"/>
                  </a:lnTo>
                  <a:lnTo>
                    <a:pt x="30" y="40"/>
                  </a:lnTo>
                  <a:lnTo>
                    <a:pt x="33" y="39"/>
                  </a:lnTo>
                  <a:lnTo>
                    <a:pt x="33" y="32"/>
                  </a:lnTo>
                  <a:lnTo>
                    <a:pt x="34" y="32"/>
                  </a:lnTo>
                  <a:lnTo>
                    <a:pt x="34" y="27"/>
                  </a:lnTo>
                  <a:lnTo>
                    <a:pt x="35" y="26"/>
                  </a:lnTo>
                  <a:lnTo>
                    <a:pt x="35" y="17"/>
                  </a:lnTo>
                  <a:lnTo>
                    <a:pt x="38" y="15"/>
                  </a:lnTo>
                  <a:lnTo>
                    <a:pt x="38" y="5"/>
                  </a:lnTo>
                  <a:lnTo>
                    <a:pt x="40" y="5"/>
                  </a:lnTo>
                  <a:lnTo>
                    <a:pt x="40" y="2"/>
                  </a:lnTo>
                  <a:lnTo>
                    <a:pt x="40" y="2"/>
                  </a:lnTo>
                  <a:lnTo>
                    <a:pt x="4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39" name="Line 319"/>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40" name="Line 320"/>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41" name="Freeform 321"/>
            <p:cNvSpPr>
              <a:spLocks/>
            </p:cNvSpPr>
            <p:nvPr/>
          </p:nvSpPr>
          <p:spPr bwMode="auto">
            <a:xfrm>
              <a:off x="2665" y="3373"/>
              <a:ext cx="31" cy="424"/>
            </a:xfrm>
            <a:custGeom>
              <a:avLst/>
              <a:gdLst>
                <a:gd name="T0" fmla="*/ 31 w 31"/>
                <a:gd name="T1" fmla="*/ 423 h 424"/>
                <a:gd name="T2" fmla="*/ 31 w 31"/>
                <a:gd name="T3" fmla="*/ 421 h 424"/>
                <a:gd name="T4" fmla="*/ 29 w 31"/>
                <a:gd name="T5" fmla="*/ 416 h 424"/>
                <a:gd name="T6" fmla="*/ 26 w 31"/>
                <a:gd name="T7" fmla="*/ 404 h 424"/>
                <a:gd name="T8" fmla="*/ 29 w 31"/>
                <a:gd name="T9" fmla="*/ 401 h 424"/>
                <a:gd name="T10" fmla="*/ 26 w 31"/>
                <a:gd name="T11" fmla="*/ 398 h 424"/>
                <a:gd name="T12" fmla="*/ 26 w 31"/>
                <a:gd name="T13" fmla="*/ 364 h 424"/>
                <a:gd name="T14" fmla="*/ 25 w 31"/>
                <a:gd name="T15" fmla="*/ 349 h 424"/>
                <a:gd name="T16" fmla="*/ 26 w 31"/>
                <a:gd name="T17" fmla="*/ 347 h 424"/>
                <a:gd name="T18" fmla="*/ 25 w 31"/>
                <a:gd name="T19" fmla="*/ 332 h 424"/>
                <a:gd name="T20" fmla="*/ 24 w 31"/>
                <a:gd name="T21" fmla="*/ 312 h 424"/>
                <a:gd name="T22" fmla="*/ 22 w 31"/>
                <a:gd name="T23" fmla="*/ 288 h 424"/>
                <a:gd name="T24" fmla="*/ 19 w 31"/>
                <a:gd name="T25" fmla="*/ 278 h 424"/>
                <a:gd name="T26" fmla="*/ 18 w 31"/>
                <a:gd name="T27" fmla="*/ 248 h 424"/>
                <a:gd name="T28" fmla="*/ 19 w 31"/>
                <a:gd name="T29" fmla="*/ 243 h 424"/>
                <a:gd name="T30" fmla="*/ 18 w 31"/>
                <a:gd name="T31" fmla="*/ 231 h 424"/>
                <a:gd name="T32" fmla="*/ 17 w 31"/>
                <a:gd name="T33" fmla="*/ 206 h 424"/>
                <a:gd name="T34" fmla="*/ 14 w 31"/>
                <a:gd name="T35" fmla="*/ 174 h 424"/>
                <a:gd name="T36" fmla="*/ 17 w 31"/>
                <a:gd name="T37" fmla="*/ 154 h 424"/>
                <a:gd name="T38" fmla="*/ 17 w 31"/>
                <a:gd name="T39" fmla="*/ 150 h 424"/>
                <a:gd name="T40" fmla="*/ 14 w 31"/>
                <a:gd name="T41" fmla="*/ 142 h 424"/>
                <a:gd name="T42" fmla="*/ 14 w 31"/>
                <a:gd name="T43" fmla="*/ 139 h 424"/>
                <a:gd name="T44" fmla="*/ 13 w 31"/>
                <a:gd name="T45" fmla="*/ 132 h 424"/>
                <a:gd name="T46" fmla="*/ 14 w 31"/>
                <a:gd name="T47" fmla="*/ 131 h 424"/>
                <a:gd name="T48" fmla="*/ 13 w 31"/>
                <a:gd name="T49" fmla="*/ 112 h 424"/>
                <a:gd name="T50" fmla="*/ 12 w 31"/>
                <a:gd name="T51" fmla="*/ 93 h 424"/>
                <a:gd name="T52" fmla="*/ 11 w 31"/>
                <a:gd name="T53" fmla="*/ 73 h 424"/>
                <a:gd name="T54" fmla="*/ 10 w 31"/>
                <a:gd name="T55" fmla="*/ 51 h 424"/>
                <a:gd name="T56" fmla="*/ 7 w 31"/>
                <a:gd name="T57" fmla="*/ 44 h 424"/>
                <a:gd name="T58" fmla="*/ 6 w 31"/>
                <a:gd name="T59" fmla="*/ 26 h 424"/>
                <a:gd name="T60" fmla="*/ 4 w 31"/>
                <a:gd name="T61" fmla="*/ 19 h 424"/>
                <a:gd name="T62" fmla="*/ 3 w 31"/>
                <a:gd name="T63" fmla="*/ 16 h 424"/>
                <a:gd name="T64" fmla="*/ 1 w 31"/>
                <a:gd name="T65" fmla="*/ 6 h 424"/>
                <a:gd name="T66" fmla="*/ 0 w 31"/>
                <a:gd name="T6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24">
                  <a:moveTo>
                    <a:pt x="31" y="424"/>
                  </a:moveTo>
                  <a:lnTo>
                    <a:pt x="31" y="423"/>
                  </a:lnTo>
                  <a:lnTo>
                    <a:pt x="29" y="423"/>
                  </a:lnTo>
                  <a:lnTo>
                    <a:pt x="31" y="421"/>
                  </a:lnTo>
                  <a:lnTo>
                    <a:pt x="31" y="416"/>
                  </a:lnTo>
                  <a:lnTo>
                    <a:pt x="29" y="416"/>
                  </a:lnTo>
                  <a:lnTo>
                    <a:pt x="29" y="404"/>
                  </a:lnTo>
                  <a:lnTo>
                    <a:pt x="26" y="404"/>
                  </a:lnTo>
                  <a:lnTo>
                    <a:pt x="26" y="403"/>
                  </a:lnTo>
                  <a:lnTo>
                    <a:pt x="29" y="401"/>
                  </a:lnTo>
                  <a:lnTo>
                    <a:pt x="29" y="398"/>
                  </a:lnTo>
                  <a:lnTo>
                    <a:pt x="26" y="398"/>
                  </a:lnTo>
                  <a:lnTo>
                    <a:pt x="26" y="365"/>
                  </a:lnTo>
                  <a:lnTo>
                    <a:pt x="26" y="364"/>
                  </a:lnTo>
                  <a:lnTo>
                    <a:pt x="26" y="349"/>
                  </a:lnTo>
                  <a:lnTo>
                    <a:pt x="25" y="349"/>
                  </a:lnTo>
                  <a:lnTo>
                    <a:pt x="26" y="347"/>
                  </a:lnTo>
                  <a:lnTo>
                    <a:pt x="26" y="347"/>
                  </a:lnTo>
                  <a:lnTo>
                    <a:pt x="25" y="345"/>
                  </a:lnTo>
                  <a:lnTo>
                    <a:pt x="25" y="332"/>
                  </a:lnTo>
                  <a:lnTo>
                    <a:pt x="24" y="331"/>
                  </a:lnTo>
                  <a:lnTo>
                    <a:pt x="24" y="312"/>
                  </a:lnTo>
                  <a:lnTo>
                    <a:pt x="22" y="312"/>
                  </a:lnTo>
                  <a:lnTo>
                    <a:pt x="22" y="288"/>
                  </a:lnTo>
                  <a:lnTo>
                    <a:pt x="19" y="287"/>
                  </a:lnTo>
                  <a:lnTo>
                    <a:pt x="19" y="278"/>
                  </a:lnTo>
                  <a:lnTo>
                    <a:pt x="18" y="278"/>
                  </a:lnTo>
                  <a:lnTo>
                    <a:pt x="18" y="248"/>
                  </a:lnTo>
                  <a:lnTo>
                    <a:pt x="19" y="248"/>
                  </a:lnTo>
                  <a:lnTo>
                    <a:pt x="19" y="243"/>
                  </a:lnTo>
                  <a:lnTo>
                    <a:pt x="18" y="241"/>
                  </a:lnTo>
                  <a:lnTo>
                    <a:pt x="18" y="231"/>
                  </a:lnTo>
                  <a:lnTo>
                    <a:pt x="17" y="231"/>
                  </a:lnTo>
                  <a:lnTo>
                    <a:pt x="17" y="206"/>
                  </a:lnTo>
                  <a:lnTo>
                    <a:pt x="14" y="205"/>
                  </a:lnTo>
                  <a:lnTo>
                    <a:pt x="14" y="174"/>
                  </a:lnTo>
                  <a:lnTo>
                    <a:pt x="17" y="172"/>
                  </a:lnTo>
                  <a:lnTo>
                    <a:pt x="17" y="154"/>
                  </a:lnTo>
                  <a:lnTo>
                    <a:pt x="14" y="152"/>
                  </a:lnTo>
                  <a:lnTo>
                    <a:pt x="17" y="150"/>
                  </a:lnTo>
                  <a:lnTo>
                    <a:pt x="17" y="142"/>
                  </a:lnTo>
                  <a:lnTo>
                    <a:pt x="14" y="142"/>
                  </a:lnTo>
                  <a:lnTo>
                    <a:pt x="17" y="141"/>
                  </a:lnTo>
                  <a:lnTo>
                    <a:pt x="14" y="139"/>
                  </a:lnTo>
                  <a:lnTo>
                    <a:pt x="14" y="134"/>
                  </a:lnTo>
                  <a:lnTo>
                    <a:pt x="13" y="132"/>
                  </a:lnTo>
                  <a:lnTo>
                    <a:pt x="13" y="131"/>
                  </a:lnTo>
                  <a:lnTo>
                    <a:pt x="14" y="131"/>
                  </a:lnTo>
                  <a:lnTo>
                    <a:pt x="13" y="130"/>
                  </a:lnTo>
                  <a:lnTo>
                    <a:pt x="13" y="112"/>
                  </a:lnTo>
                  <a:lnTo>
                    <a:pt x="12" y="112"/>
                  </a:lnTo>
                  <a:lnTo>
                    <a:pt x="12" y="93"/>
                  </a:lnTo>
                  <a:lnTo>
                    <a:pt x="11" y="92"/>
                  </a:lnTo>
                  <a:lnTo>
                    <a:pt x="11" y="73"/>
                  </a:lnTo>
                  <a:lnTo>
                    <a:pt x="10" y="73"/>
                  </a:lnTo>
                  <a:lnTo>
                    <a:pt x="10" y="51"/>
                  </a:lnTo>
                  <a:lnTo>
                    <a:pt x="7" y="51"/>
                  </a:lnTo>
                  <a:lnTo>
                    <a:pt x="7" y="44"/>
                  </a:lnTo>
                  <a:lnTo>
                    <a:pt x="6" y="43"/>
                  </a:lnTo>
                  <a:lnTo>
                    <a:pt x="6" y="26"/>
                  </a:lnTo>
                  <a:lnTo>
                    <a:pt x="4" y="26"/>
                  </a:lnTo>
                  <a:lnTo>
                    <a:pt x="4" y="19"/>
                  </a:lnTo>
                  <a:lnTo>
                    <a:pt x="3" y="18"/>
                  </a:lnTo>
                  <a:lnTo>
                    <a:pt x="3" y="16"/>
                  </a:lnTo>
                  <a:lnTo>
                    <a:pt x="1" y="16"/>
                  </a:lnTo>
                  <a:lnTo>
                    <a:pt x="1" y="6"/>
                  </a:lnTo>
                  <a:lnTo>
                    <a:pt x="0" y="5"/>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2" name="Freeform 322"/>
            <p:cNvSpPr>
              <a:spLocks/>
            </p:cNvSpPr>
            <p:nvPr/>
          </p:nvSpPr>
          <p:spPr bwMode="auto">
            <a:xfrm>
              <a:off x="2612" y="3629"/>
              <a:ext cx="27" cy="20"/>
            </a:xfrm>
            <a:custGeom>
              <a:avLst/>
              <a:gdLst>
                <a:gd name="T0" fmla="*/ 0 w 27"/>
                <a:gd name="T1" fmla="*/ 20 h 20"/>
                <a:gd name="T2" fmla="*/ 0 w 27"/>
                <a:gd name="T3" fmla="*/ 19 h 20"/>
                <a:gd name="T4" fmla="*/ 2 w 27"/>
                <a:gd name="T5" fmla="*/ 19 h 20"/>
                <a:gd name="T6" fmla="*/ 5 w 27"/>
                <a:gd name="T7" fmla="*/ 17 h 20"/>
                <a:gd name="T8" fmla="*/ 9 w 27"/>
                <a:gd name="T9" fmla="*/ 17 h 20"/>
                <a:gd name="T10" fmla="*/ 10 w 27"/>
                <a:gd name="T11" fmla="*/ 16 h 20"/>
                <a:gd name="T12" fmla="*/ 16 w 27"/>
                <a:gd name="T13" fmla="*/ 12 h 20"/>
                <a:gd name="T14" fmla="*/ 17 w 27"/>
                <a:gd name="T15" fmla="*/ 10 h 20"/>
                <a:gd name="T16" fmla="*/ 17 w 27"/>
                <a:gd name="T17" fmla="*/ 9 h 20"/>
                <a:gd name="T18" fmla="*/ 23 w 27"/>
                <a:gd name="T19" fmla="*/ 6 h 20"/>
                <a:gd name="T20" fmla="*/ 25 w 27"/>
                <a:gd name="T21" fmla="*/ 4 h 20"/>
                <a:gd name="T22" fmla="*/ 25 w 27"/>
                <a:gd name="T23" fmla="*/ 2 h 20"/>
                <a:gd name="T24" fmla="*/ 25 w 27"/>
                <a:gd name="T25" fmla="*/ 2 h 20"/>
                <a:gd name="T26" fmla="*/ 25 w 27"/>
                <a:gd name="T27" fmla="*/ 0 h 20"/>
                <a:gd name="T28" fmla="*/ 27 w 2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0" y="20"/>
                  </a:moveTo>
                  <a:lnTo>
                    <a:pt x="0" y="19"/>
                  </a:lnTo>
                  <a:lnTo>
                    <a:pt x="2" y="19"/>
                  </a:lnTo>
                  <a:lnTo>
                    <a:pt x="5" y="17"/>
                  </a:lnTo>
                  <a:lnTo>
                    <a:pt x="9" y="17"/>
                  </a:lnTo>
                  <a:lnTo>
                    <a:pt x="10" y="16"/>
                  </a:lnTo>
                  <a:lnTo>
                    <a:pt x="16" y="12"/>
                  </a:lnTo>
                  <a:lnTo>
                    <a:pt x="17" y="10"/>
                  </a:lnTo>
                  <a:lnTo>
                    <a:pt x="17" y="9"/>
                  </a:lnTo>
                  <a:lnTo>
                    <a:pt x="23" y="6"/>
                  </a:lnTo>
                  <a:lnTo>
                    <a:pt x="25" y="4"/>
                  </a:lnTo>
                  <a:lnTo>
                    <a:pt x="25" y="2"/>
                  </a:lnTo>
                  <a:lnTo>
                    <a:pt x="25" y="2"/>
                  </a:lnTo>
                  <a:lnTo>
                    <a:pt x="25" y="0"/>
                  </a:lnTo>
                  <a:lnTo>
                    <a:pt x="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3" name="Freeform 323"/>
            <p:cNvSpPr>
              <a:spLocks/>
            </p:cNvSpPr>
            <p:nvPr/>
          </p:nvSpPr>
          <p:spPr bwMode="auto">
            <a:xfrm>
              <a:off x="2639" y="3373"/>
              <a:ext cx="23" cy="256"/>
            </a:xfrm>
            <a:custGeom>
              <a:avLst/>
              <a:gdLst>
                <a:gd name="T0" fmla="*/ 0 w 23"/>
                <a:gd name="T1" fmla="*/ 256 h 256"/>
                <a:gd name="T2" fmla="*/ 0 w 23"/>
                <a:gd name="T3" fmla="*/ 248 h 256"/>
                <a:gd name="T4" fmla="*/ 2 w 23"/>
                <a:gd name="T5" fmla="*/ 248 h 256"/>
                <a:gd name="T6" fmla="*/ 2 w 23"/>
                <a:gd name="T7" fmla="*/ 231 h 256"/>
                <a:gd name="T8" fmla="*/ 3 w 23"/>
                <a:gd name="T9" fmla="*/ 229 h 256"/>
                <a:gd name="T10" fmla="*/ 3 w 23"/>
                <a:gd name="T11" fmla="*/ 204 h 256"/>
                <a:gd name="T12" fmla="*/ 5 w 23"/>
                <a:gd name="T13" fmla="*/ 204 h 256"/>
                <a:gd name="T14" fmla="*/ 5 w 23"/>
                <a:gd name="T15" fmla="*/ 199 h 256"/>
                <a:gd name="T16" fmla="*/ 3 w 23"/>
                <a:gd name="T17" fmla="*/ 197 h 256"/>
                <a:gd name="T18" fmla="*/ 3 w 23"/>
                <a:gd name="T19" fmla="*/ 181 h 256"/>
                <a:gd name="T20" fmla="*/ 2 w 23"/>
                <a:gd name="T21" fmla="*/ 179 h 256"/>
                <a:gd name="T22" fmla="*/ 2 w 23"/>
                <a:gd name="T23" fmla="*/ 160 h 256"/>
                <a:gd name="T24" fmla="*/ 3 w 23"/>
                <a:gd name="T25" fmla="*/ 159 h 256"/>
                <a:gd name="T26" fmla="*/ 3 w 23"/>
                <a:gd name="T27" fmla="*/ 154 h 256"/>
                <a:gd name="T28" fmla="*/ 5 w 23"/>
                <a:gd name="T29" fmla="*/ 154 h 256"/>
                <a:gd name="T30" fmla="*/ 5 w 23"/>
                <a:gd name="T31" fmla="*/ 139 h 256"/>
                <a:gd name="T32" fmla="*/ 7 w 23"/>
                <a:gd name="T33" fmla="*/ 139 h 256"/>
                <a:gd name="T34" fmla="*/ 7 w 23"/>
                <a:gd name="T35" fmla="*/ 137 h 256"/>
                <a:gd name="T36" fmla="*/ 5 w 23"/>
                <a:gd name="T37" fmla="*/ 137 h 256"/>
                <a:gd name="T38" fmla="*/ 5 w 23"/>
                <a:gd name="T39" fmla="*/ 134 h 256"/>
                <a:gd name="T40" fmla="*/ 7 w 23"/>
                <a:gd name="T41" fmla="*/ 132 h 256"/>
                <a:gd name="T42" fmla="*/ 7 w 23"/>
                <a:gd name="T43" fmla="*/ 98 h 256"/>
                <a:gd name="T44" fmla="*/ 8 w 23"/>
                <a:gd name="T45" fmla="*/ 96 h 256"/>
                <a:gd name="T46" fmla="*/ 8 w 23"/>
                <a:gd name="T47" fmla="*/ 87 h 256"/>
                <a:gd name="T48" fmla="*/ 10 w 23"/>
                <a:gd name="T49" fmla="*/ 85 h 256"/>
                <a:gd name="T50" fmla="*/ 10 w 23"/>
                <a:gd name="T51" fmla="*/ 75 h 256"/>
                <a:gd name="T52" fmla="*/ 11 w 23"/>
                <a:gd name="T53" fmla="*/ 75 h 256"/>
                <a:gd name="T54" fmla="*/ 11 w 23"/>
                <a:gd name="T55" fmla="*/ 53 h 256"/>
                <a:gd name="T56" fmla="*/ 13 w 23"/>
                <a:gd name="T57" fmla="*/ 51 h 256"/>
                <a:gd name="T58" fmla="*/ 13 w 23"/>
                <a:gd name="T59" fmla="*/ 46 h 256"/>
                <a:gd name="T60" fmla="*/ 15 w 23"/>
                <a:gd name="T61" fmla="*/ 45 h 256"/>
                <a:gd name="T62" fmla="*/ 15 w 23"/>
                <a:gd name="T63" fmla="*/ 38 h 256"/>
                <a:gd name="T64" fmla="*/ 16 w 23"/>
                <a:gd name="T65" fmla="*/ 38 h 256"/>
                <a:gd name="T66" fmla="*/ 16 w 23"/>
                <a:gd name="T67" fmla="*/ 27 h 256"/>
                <a:gd name="T68" fmla="*/ 18 w 23"/>
                <a:gd name="T69" fmla="*/ 27 h 256"/>
                <a:gd name="T70" fmla="*/ 18 w 23"/>
                <a:gd name="T71" fmla="*/ 15 h 256"/>
                <a:gd name="T72" fmla="*/ 16 w 23"/>
                <a:gd name="T73" fmla="*/ 15 h 256"/>
                <a:gd name="T74" fmla="*/ 16 w 23"/>
                <a:gd name="T75" fmla="*/ 5 h 256"/>
                <a:gd name="T76" fmla="*/ 18 w 23"/>
                <a:gd name="T77" fmla="*/ 4 h 256"/>
                <a:gd name="T78" fmla="*/ 18 w 23"/>
                <a:gd name="T79" fmla="*/ 1 h 256"/>
                <a:gd name="T80" fmla="*/ 20 w 23"/>
                <a:gd name="T81" fmla="*/ 0 h 256"/>
                <a:gd name="T82" fmla="*/ 23 w 23"/>
                <a:gd name="T8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56">
                  <a:moveTo>
                    <a:pt x="0" y="256"/>
                  </a:moveTo>
                  <a:lnTo>
                    <a:pt x="0" y="248"/>
                  </a:lnTo>
                  <a:lnTo>
                    <a:pt x="2" y="248"/>
                  </a:lnTo>
                  <a:lnTo>
                    <a:pt x="2" y="231"/>
                  </a:lnTo>
                  <a:lnTo>
                    <a:pt x="3" y="229"/>
                  </a:lnTo>
                  <a:lnTo>
                    <a:pt x="3" y="204"/>
                  </a:lnTo>
                  <a:lnTo>
                    <a:pt x="5" y="204"/>
                  </a:lnTo>
                  <a:lnTo>
                    <a:pt x="5" y="199"/>
                  </a:lnTo>
                  <a:lnTo>
                    <a:pt x="3" y="197"/>
                  </a:lnTo>
                  <a:lnTo>
                    <a:pt x="3" y="181"/>
                  </a:lnTo>
                  <a:lnTo>
                    <a:pt x="2" y="179"/>
                  </a:lnTo>
                  <a:lnTo>
                    <a:pt x="2" y="160"/>
                  </a:lnTo>
                  <a:lnTo>
                    <a:pt x="3" y="159"/>
                  </a:lnTo>
                  <a:lnTo>
                    <a:pt x="3" y="154"/>
                  </a:lnTo>
                  <a:lnTo>
                    <a:pt x="5" y="154"/>
                  </a:lnTo>
                  <a:lnTo>
                    <a:pt x="5" y="139"/>
                  </a:lnTo>
                  <a:lnTo>
                    <a:pt x="7" y="139"/>
                  </a:lnTo>
                  <a:lnTo>
                    <a:pt x="7" y="137"/>
                  </a:lnTo>
                  <a:lnTo>
                    <a:pt x="5" y="137"/>
                  </a:lnTo>
                  <a:lnTo>
                    <a:pt x="5" y="134"/>
                  </a:lnTo>
                  <a:lnTo>
                    <a:pt x="7" y="132"/>
                  </a:lnTo>
                  <a:lnTo>
                    <a:pt x="7" y="98"/>
                  </a:lnTo>
                  <a:lnTo>
                    <a:pt x="8" y="96"/>
                  </a:lnTo>
                  <a:lnTo>
                    <a:pt x="8" y="87"/>
                  </a:lnTo>
                  <a:lnTo>
                    <a:pt x="10" y="85"/>
                  </a:lnTo>
                  <a:lnTo>
                    <a:pt x="10" y="75"/>
                  </a:lnTo>
                  <a:lnTo>
                    <a:pt x="11" y="75"/>
                  </a:lnTo>
                  <a:lnTo>
                    <a:pt x="11" y="53"/>
                  </a:lnTo>
                  <a:lnTo>
                    <a:pt x="13" y="51"/>
                  </a:lnTo>
                  <a:lnTo>
                    <a:pt x="13" y="46"/>
                  </a:lnTo>
                  <a:lnTo>
                    <a:pt x="15" y="45"/>
                  </a:lnTo>
                  <a:lnTo>
                    <a:pt x="15" y="38"/>
                  </a:lnTo>
                  <a:lnTo>
                    <a:pt x="16" y="38"/>
                  </a:lnTo>
                  <a:lnTo>
                    <a:pt x="16" y="27"/>
                  </a:lnTo>
                  <a:lnTo>
                    <a:pt x="18" y="27"/>
                  </a:lnTo>
                  <a:lnTo>
                    <a:pt x="18" y="15"/>
                  </a:lnTo>
                  <a:lnTo>
                    <a:pt x="16" y="15"/>
                  </a:lnTo>
                  <a:lnTo>
                    <a:pt x="16" y="5"/>
                  </a:lnTo>
                  <a:lnTo>
                    <a:pt x="18" y="4"/>
                  </a:lnTo>
                  <a:lnTo>
                    <a:pt x="18" y="1"/>
                  </a:lnTo>
                  <a:lnTo>
                    <a:pt x="20" y="0"/>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4" name="Freeform 324"/>
            <p:cNvSpPr>
              <a:spLocks/>
            </p:cNvSpPr>
            <p:nvPr/>
          </p:nvSpPr>
          <p:spPr bwMode="auto">
            <a:xfrm>
              <a:off x="2578" y="3656"/>
              <a:ext cx="37" cy="20"/>
            </a:xfrm>
            <a:custGeom>
              <a:avLst/>
              <a:gdLst>
                <a:gd name="T0" fmla="*/ 0 w 37"/>
                <a:gd name="T1" fmla="*/ 20 h 20"/>
                <a:gd name="T2" fmla="*/ 2 w 37"/>
                <a:gd name="T3" fmla="*/ 20 h 20"/>
                <a:gd name="T4" fmla="*/ 35 w 37"/>
                <a:gd name="T5" fmla="*/ 0 h 20"/>
                <a:gd name="T6" fmla="*/ 37 w 37"/>
                <a:gd name="T7" fmla="*/ 0 h 20"/>
              </a:gdLst>
              <a:ahLst/>
              <a:cxnLst>
                <a:cxn ang="0">
                  <a:pos x="T0" y="T1"/>
                </a:cxn>
                <a:cxn ang="0">
                  <a:pos x="T2" y="T3"/>
                </a:cxn>
                <a:cxn ang="0">
                  <a:pos x="T4" y="T5"/>
                </a:cxn>
                <a:cxn ang="0">
                  <a:pos x="T6" y="T7"/>
                </a:cxn>
              </a:cxnLst>
              <a:rect l="0" t="0" r="r" b="b"/>
              <a:pathLst>
                <a:path w="37" h="20">
                  <a:moveTo>
                    <a:pt x="0" y="20"/>
                  </a:moveTo>
                  <a:lnTo>
                    <a:pt x="2" y="20"/>
                  </a:lnTo>
                  <a:lnTo>
                    <a:pt x="35" y="0"/>
                  </a:lnTo>
                  <a:lnTo>
                    <a:pt x="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5" name="Freeform 325"/>
            <p:cNvSpPr>
              <a:spLocks/>
            </p:cNvSpPr>
            <p:nvPr/>
          </p:nvSpPr>
          <p:spPr bwMode="auto">
            <a:xfrm>
              <a:off x="2780" y="3690"/>
              <a:ext cx="20" cy="18"/>
            </a:xfrm>
            <a:custGeom>
              <a:avLst/>
              <a:gdLst>
                <a:gd name="T0" fmla="*/ 0 w 20"/>
                <a:gd name="T1" fmla="*/ 0 h 18"/>
                <a:gd name="T2" fmla="*/ 10 w 20"/>
                <a:gd name="T3" fmla="*/ 18 h 18"/>
                <a:gd name="T4" fmla="*/ 15 w 20"/>
                <a:gd name="T5" fmla="*/ 18 h 18"/>
                <a:gd name="T6" fmla="*/ 20 w 20"/>
                <a:gd name="T7" fmla="*/ 0 h 18"/>
              </a:gdLst>
              <a:ahLst/>
              <a:cxnLst>
                <a:cxn ang="0">
                  <a:pos x="T0" y="T1"/>
                </a:cxn>
                <a:cxn ang="0">
                  <a:pos x="T2" y="T3"/>
                </a:cxn>
                <a:cxn ang="0">
                  <a:pos x="T4" y="T5"/>
                </a:cxn>
                <a:cxn ang="0">
                  <a:pos x="T6" y="T7"/>
                </a:cxn>
              </a:cxnLst>
              <a:rect l="0" t="0" r="r" b="b"/>
              <a:pathLst>
                <a:path w="20" h="18">
                  <a:moveTo>
                    <a:pt x="0" y="0"/>
                  </a:moveTo>
                  <a:lnTo>
                    <a:pt x="10" y="18"/>
                  </a:lnTo>
                  <a:lnTo>
                    <a:pt x="15" y="18"/>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6" name="Freeform 326"/>
            <p:cNvSpPr>
              <a:spLocks/>
            </p:cNvSpPr>
            <p:nvPr/>
          </p:nvSpPr>
          <p:spPr bwMode="auto">
            <a:xfrm>
              <a:off x="2790" y="3569"/>
              <a:ext cx="33" cy="111"/>
            </a:xfrm>
            <a:custGeom>
              <a:avLst/>
              <a:gdLst>
                <a:gd name="T0" fmla="*/ 0 w 33"/>
                <a:gd name="T1" fmla="*/ 111 h 111"/>
                <a:gd name="T2" fmla="*/ 0 w 33"/>
                <a:gd name="T3" fmla="*/ 109 h 111"/>
                <a:gd name="T4" fmla="*/ 2 w 33"/>
                <a:gd name="T5" fmla="*/ 108 h 111"/>
                <a:gd name="T6" fmla="*/ 2 w 33"/>
                <a:gd name="T7" fmla="*/ 102 h 111"/>
                <a:gd name="T8" fmla="*/ 5 w 33"/>
                <a:gd name="T9" fmla="*/ 102 h 111"/>
                <a:gd name="T10" fmla="*/ 5 w 33"/>
                <a:gd name="T11" fmla="*/ 94 h 111"/>
                <a:gd name="T12" fmla="*/ 5 w 33"/>
                <a:gd name="T13" fmla="*/ 92 h 111"/>
                <a:gd name="T14" fmla="*/ 5 w 33"/>
                <a:gd name="T15" fmla="*/ 85 h 111"/>
                <a:gd name="T16" fmla="*/ 7 w 33"/>
                <a:gd name="T17" fmla="*/ 84 h 111"/>
                <a:gd name="T18" fmla="*/ 7 w 33"/>
                <a:gd name="T19" fmla="*/ 80 h 111"/>
                <a:gd name="T20" fmla="*/ 8 w 33"/>
                <a:gd name="T21" fmla="*/ 79 h 111"/>
                <a:gd name="T22" fmla="*/ 8 w 33"/>
                <a:gd name="T23" fmla="*/ 76 h 111"/>
                <a:gd name="T24" fmla="*/ 10 w 33"/>
                <a:gd name="T25" fmla="*/ 76 h 111"/>
                <a:gd name="T26" fmla="*/ 10 w 33"/>
                <a:gd name="T27" fmla="*/ 67 h 111"/>
                <a:gd name="T28" fmla="*/ 12 w 33"/>
                <a:gd name="T29" fmla="*/ 66 h 111"/>
                <a:gd name="T30" fmla="*/ 12 w 33"/>
                <a:gd name="T31" fmla="*/ 63 h 111"/>
                <a:gd name="T32" fmla="*/ 13 w 33"/>
                <a:gd name="T33" fmla="*/ 62 h 111"/>
                <a:gd name="T34" fmla="*/ 13 w 33"/>
                <a:gd name="T35" fmla="*/ 60 h 111"/>
                <a:gd name="T36" fmla="*/ 14 w 33"/>
                <a:gd name="T37" fmla="*/ 59 h 111"/>
                <a:gd name="T38" fmla="*/ 14 w 33"/>
                <a:gd name="T39" fmla="*/ 50 h 111"/>
                <a:gd name="T40" fmla="*/ 17 w 33"/>
                <a:gd name="T41" fmla="*/ 50 h 111"/>
                <a:gd name="T42" fmla="*/ 17 w 33"/>
                <a:gd name="T43" fmla="*/ 39 h 111"/>
                <a:gd name="T44" fmla="*/ 18 w 33"/>
                <a:gd name="T45" fmla="*/ 37 h 111"/>
                <a:gd name="T46" fmla="*/ 18 w 33"/>
                <a:gd name="T47" fmla="*/ 35 h 111"/>
                <a:gd name="T48" fmla="*/ 17 w 33"/>
                <a:gd name="T49" fmla="*/ 35 h 111"/>
                <a:gd name="T50" fmla="*/ 17 w 33"/>
                <a:gd name="T51" fmla="*/ 30 h 111"/>
                <a:gd name="T52" fmla="*/ 18 w 33"/>
                <a:gd name="T53" fmla="*/ 30 h 111"/>
                <a:gd name="T54" fmla="*/ 18 w 33"/>
                <a:gd name="T55" fmla="*/ 25 h 111"/>
                <a:gd name="T56" fmla="*/ 20 w 33"/>
                <a:gd name="T57" fmla="*/ 24 h 111"/>
                <a:gd name="T58" fmla="*/ 20 w 33"/>
                <a:gd name="T59" fmla="*/ 18 h 111"/>
                <a:gd name="T60" fmla="*/ 21 w 33"/>
                <a:gd name="T61" fmla="*/ 17 h 111"/>
                <a:gd name="T62" fmla="*/ 21 w 33"/>
                <a:gd name="T63" fmla="*/ 13 h 111"/>
                <a:gd name="T64" fmla="*/ 22 w 33"/>
                <a:gd name="T65" fmla="*/ 12 h 111"/>
                <a:gd name="T66" fmla="*/ 22 w 33"/>
                <a:gd name="T67" fmla="*/ 8 h 111"/>
                <a:gd name="T68" fmla="*/ 24 w 33"/>
                <a:gd name="T69" fmla="*/ 6 h 111"/>
                <a:gd name="T70" fmla="*/ 25 w 33"/>
                <a:gd name="T71" fmla="*/ 5 h 111"/>
                <a:gd name="T72" fmla="*/ 28 w 33"/>
                <a:gd name="T73" fmla="*/ 4 h 111"/>
                <a:gd name="T74" fmla="*/ 28 w 33"/>
                <a:gd name="T75" fmla="*/ 3 h 111"/>
                <a:gd name="T76" fmla="*/ 29 w 33"/>
                <a:gd name="T77" fmla="*/ 1 h 111"/>
                <a:gd name="T78" fmla="*/ 32 w 33"/>
                <a:gd name="T79" fmla="*/ 1 h 111"/>
                <a:gd name="T80" fmla="*/ 33 w 33"/>
                <a:gd name="T8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111">
                  <a:moveTo>
                    <a:pt x="0" y="111"/>
                  </a:moveTo>
                  <a:lnTo>
                    <a:pt x="0" y="109"/>
                  </a:lnTo>
                  <a:lnTo>
                    <a:pt x="2" y="108"/>
                  </a:lnTo>
                  <a:lnTo>
                    <a:pt x="2" y="102"/>
                  </a:lnTo>
                  <a:lnTo>
                    <a:pt x="5" y="102"/>
                  </a:lnTo>
                  <a:lnTo>
                    <a:pt x="5" y="94"/>
                  </a:lnTo>
                  <a:lnTo>
                    <a:pt x="5" y="92"/>
                  </a:lnTo>
                  <a:lnTo>
                    <a:pt x="5" y="85"/>
                  </a:lnTo>
                  <a:lnTo>
                    <a:pt x="7" y="84"/>
                  </a:lnTo>
                  <a:lnTo>
                    <a:pt x="7" y="80"/>
                  </a:lnTo>
                  <a:lnTo>
                    <a:pt x="8" y="79"/>
                  </a:lnTo>
                  <a:lnTo>
                    <a:pt x="8" y="76"/>
                  </a:lnTo>
                  <a:lnTo>
                    <a:pt x="10" y="76"/>
                  </a:lnTo>
                  <a:lnTo>
                    <a:pt x="10" y="67"/>
                  </a:lnTo>
                  <a:lnTo>
                    <a:pt x="12" y="66"/>
                  </a:lnTo>
                  <a:lnTo>
                    <a:pt x="12" y="63"/>
                  </a:lnTo>
                  <a:lnTo>
                    <a:pt x="13" y="62"/>
                  </a:lnTo>
                  <a:lnTo>
                    <a:pt x="13" y="60"/>
                  </a:lnTo>
                  <a:lnTo>
                    <a:pt x="14" y="59"/>
                  </a:lnTo>
                  <a:lnTo>
                    <a:pt x="14" y="50"/>
                  </a:lnTo>
                  <a:lnTo>
                    <a:pt x="17" y="50"/>
                  </a:lnTo>
                  <a:lnTo>
                    <a:pt x="17" y="39"/>
                  </a:lnTo>
                  <a:lnTo>
                    <a:pt x="18" y="37"/>
                  </a:lnTo>
                  <a:lnTo>
                    <a:pt x="18" y="35"/>
                  </a:lnTo>
                  <a:lnTo>
                    <a:pt x="17" y="35"/>
                  </a:lnTo>
                  <a:lnTo>
                    <a:pt x="17" y="30"/>
                  </a:lnTo>
                  <a:lnTo>
                    <a:pt x="18" y="30"/>
                  </a:lnTo>
                  <a:lnTo>
                    <a:pt x="18" y="25"/>
                  </a:lnTo>
                  <a:lnTo>
                    <a:pt x="20" y="24"/>
                  </a:lnTo>
                  <a:lnTo>
                    <a:pt x="20" y="18"/>
                  </a:lnTo>
                  <a:lnTo>
                    <a:pt x="21" y="17"/>
                  </a:lnTo>
                  <a:lnTo>
                    <a:pt x="21" y="13"/>
                  </a:lnTo>
                  <a:lnTo>
                    <a:pt x="22" y="12"/>
                  </a:lnTo>
                  <a:lnTo>
                    <a:pt x="22" y="8"/>
                  </a:lnTo>
                  <a:lnTo>
                    <a:pt x="24" y="6"/>
                  </a:lnTo>
                  <a:lnTo>
                    <a:pt x="25" y="5"/>
                  </a:lnTo>
                  <a:lnTo>
                    <a:pt x="28" y="4"/>
                  </a:lnTo>
                  <a:lnTo>
                    <a:pt x="28" y="3"/>
                  </a:lnTo>
                  <a:lnTo>
                    <a:pt x="29" y="1"/>
                  </a:lnTo>
                  <a:lnTo>
                    <a:pt x="32" y="1"/>
                  </a:lnTo>
                  <a:lnTo>
                    <a:pt x="3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7" name="Freeform 327"/>
            <p:cNvSpPr>
              <a:spLocks/>
            </p:cNvSpPr>
            <p:nvPr/>
          </p:nvSpPr>
          <p:spPr bwMode="auto">
            <a:xfrm>
              <a:off x="2827" y="3570"/>
              <a:ext cx="42" cy="99"/>
            </a:xfrm>
            <a:custGeom>
              <a:avLst/>
              <a:gdLst>
                <a:gd name="T0" fmla="*/ 42 w 42"/>
                <a:gd name="T1" fmla="*/ 99 h 99"/>
                <a:gd name="T2" fmla="*/ 35 w 42"/>
                <a:gd name="T3" fmla="*/ 96 h 99"/>
                <a:gd name="T4" fmla="*/ 0 w 42"/>
                <a:gd name="T5" fmla="*/ 0 h 99"/>
              </a:gdLst>
              <a:ahLst/>
              <a:cxnLst>
                <a:cxn ang="0">
                  <a:pos x="T0" y="T1"/>
                </a:cxn>
                <a:cxn ang="0">
                  <a:pos x="T2" y="T3"/>
                </a:cxn>
                <a:cxn ang="0">
                  <a:pos x="T4" y="T5"/>
                </a:cxn>
              </a:cxnLst>
              <a:rect l="0" t="0" r="r" b="b"/>
              <a:pathLst>
                <a:path w="42" h="99">
                  <a:moveTo>
                    <a:pt x="42" y="99"/>
                  </a:moveTo>
                  <a:lnTo>
                    <a:pt x="35" y="96"/>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8" name="Freeform 328"/>
            <p:cNvSpPr>
              <a:spLocks/>
            </p:cNvSpPr>
            <p:nvPr/>
          </p:nvSpPr>
          <p:spPr bwMode="auto">
            <a:xfrm>
              <a:off x="2873" y="3623"/>
              <a:ext cx="41" cy="45"/>
            </a:xfrm>
            <a:custGeom>
              <a:avLst/>
              <a:gdLst>
                <a:gd name="T0" fmla="*/ 0 w 41"/>
                <a:gd name="T1" fmla="*/ 45 h 45"/>
                <a:gd name="T2" fmla="*/ 0 w 41"/>
                <a:gd name="T3" fmla="*/ 45 h 45"/>
                <a:gd name="T4" fmla="*/ 3 w 41"/>
                <a:gd name="T5" fmla="*/ 43 h 45"/>
                <a:gd name="T6" fmla="*/ 3 w 41"/>
                <a:gd name="T7" fmla="*/ 40 h 45"/>
                <a:gd name="T8" fmla="*/ 5 w 41"/>
                <a:gd name="T9" fmla="*/ 40 h 45"/>
                <a:gd name="T10" fmla="*/ 5 w 41"/>
                <a:gd name="T11" fmla="*/ 37 h 45"/>
                <a:gd name="T12" fmla="*/ 6 w 41"/>
                <a:gd name="T13" fmla="*/ 37 h 45"/>
                <a:gd name="T14" fmla="*/ 6 w 41"/>
                <a:gd name="T15" fmla="*/ 35 h 45"/>
                <a:gd name="T16" fmla="*/ 6 w 41"/>
                <a:gd name="T17" fmla="*/ 33 h 45"/>
                <a:gd name="T18" fmla="*/ 8 w 41"/>
                <a:gd name="T19" fmla="*/ 33 h 45"/>
                <a:gd name="T20" fmla="*/ 8 w 41"/>
                <a:gd name="T21" fmla="*/ 32 h 45"/>
                <a:gd name="T22" fmla="*/ 11 w 41"/>
                <a:gd name="T23" fmla="*/ 31 h 45"/>
                <a:gd name="T24" fmla="*/ 11 w 41"/>
                <a:gd name="T25" fmla="*/ 28 h 45"/>
                <a:gd name="T26" fmla="*/ 12 w 41"/>
                <a:gd name="T27" fmla="*/ 28 h 45"/>
                <a:gd name="T28" fmla="*/ 12 w 41"/>
                <a:gd name="T29" fmla="*/ 25 h 45"/>
                <a:gd name="T30" fmla="*/ 13 w 41"/>
                <a:gd name="T31" fmla="*/ 24 h 45"/>
                <a:gd name="T32" fmla="*/ 15 w 41"/>
                <a:gd name="T33" fmla="*/ 24 h 45"/>
                <a:gd name="T34" fmla="*/ 15 w 41"/>
                <a:gd name="T35" fmla="*/ 22 h 45"/>
                <a:gd name="T36" fmla="*/ 18 w 41"/>
                <a:gd name="T37" fmla="*/ 21 h 45"/>
                <a:gd name="T38" fmla="*/ 18 w 41"/>
                <a:gd name="T39" fmla="*/ 20 h 45"/>
                <a:gd name="T40" fmla="*/ 18 w 41"/>
                <a:gd name="T41" fmla="*/ 20 h 45"/>
                <a:gd name="T42" fmla="*/ 18 w 41"/>
                <a:gd name="T43" fmla="*/ 18 h 45"/>
                <a:gd name="T44" fmla="*/ 20 w 41"/>
                <a:gd name="T45" fmla="*/ 17 h 45"/>
                <a:gd name="T46" fmla="*/ 20 w 41"/>
                <a:gd name="T47" fmla="*/ 15 h 45"/>
                <a:gd name="T48" fmla="*/ 21 w 41"/>
                <a:gd name="T49" fmla="*/ 15 h 45"/>
                <a:gd name="T50" fmla="*/ 21 w 41"/>
                <a:gd name="T51" fmla="*/ 12 h 45"/>
                <a:gd name="T52" fmla="*/ 23 w 41"/>
                <a:gd name="T53" fmla="*/ 12 h 45"/>
                <a:gd name="T54" fmla="*/ 23 w 41"/>
                <a:gd name="T55" fmla="*/ 10 h 45"/>
                <a:gd name="T56" fmla="*/ 25 w 41"/>
                <a:gd name="T57" fmla="*/ 10 h 45"/>
                <a:gd name="T58" fmla="*/ 25 w 41"/>
                <a:gd name="T59" fmla="*/ 9 h 45"/>
                <a:gd name="T60" fmla="*/ 26 w 41"/>
                <a:gd name="T61" fmla="*/ 9 h 45"/>
                <a:gd name="T62" fmla="*/ 26 w 41"/>
                <a:gd name="T63" fmla="*/ 8 h 45"/>
                <a:gd name="T64" fmla="*/ 28 w 41"/>
                <a:gd name="T65" fmla="*/ 8 h 45"/>
                <a:gd name="T66" fmla="*/ 28 w 41"/>
                <a:gd name="T67" fmla="*/ 6 h 45"/>
                <a:gd name="T68" fmla="*/ 35 w 41"/>
                <a:gd name="T69" fmla="*/ 3 h 45"/>
                <a:gd name="T70" fmla="*/ 38 w 41"/>
                <a:gd name="T71" fmla="*/ 0 h 45"/>
                <a:gd name="T72" fmla="*/ 41 w 41"/>
                <a:gd name="T7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5">
                  <a:moveTo>
                    <a:pt x="0" y="45"/>
                  </a:moveTo>
                  <a:lnTo>
                    <a:pt x="0" y="45"/>
                  </a:lnTo>
                  <a:lnTo>
                    <a:pt x="3" y="43"/>
                  </a:lnTo>
                  <a:lnTo>
                    <a:pt x="3" y="40"/>
                  </a:lnTo>
                  <a:lnTo>
                    <a:pt x="5" y="40"/>
                  </a:lnTo>
                  <a:lnTo>
                    <a:pt x="5" y="37"/>
                  </a:lnTo>
                  <a:lnTo>
                    <a:pt x="6" y="37"/>
                  </a:lnTo>
                  <a:lnTo>
                    <a:pt x="6" y="35"/>
                  </a:lnTo>
                  <a:lnTo>
                    <a:pt x="6" y="33"/>
                  </a:lnTo>
                  <a:lnTo>
                    <a:pt x="8" y="33"/>
                  </a:lnTo>
                  <a:lnTo>
                    <a:pt x="8" y="32"/>
                  </a:lnTo>
                  <a:lnTo>
                    <a:pt x="11" y="31"/>
                  </a:lnTo>
                  <a:lnTo>
                    <a:pt x="11" y="28"/>
                  </a:lnTo>
                  <a:lnTo>
                    <a:pt x="12" y="28"/>
                  </a:lnTo>
                  <a:lnTo>
                    <a:pt x="12" y="25"/>
                  </a:lnTo>
                  <a:lnTo>
                    <a:pt x="13" y="24"/>
                  </a:lnTo>
                  <a:lnTo>
                    <a:pt x="15" y="24"/>
                  </a:lnTo>
                  <a:lnTo>
                    <a:pt x="15" y="22"/>
                  </a:lnTo>
                  <a:lnTo>
                    <a:pt x="18" y="21"/>
                  </a:lnTo>
                  <a:lnTo>
                    <a:pt x="18" y="20"/>
                  </a:lnTo>
                  <a:lnTo>
                    <a:pt x="18" y="20"/>
                  </a:lnTo>
                  <a:lnTo>
                    <a:pt x="18" y="18"/>
                  </a:lnTo>
                  <a:lnTo>
                    <a:pt x="20" y="17"/>
                  </a:lnTo>
                  <a:lnTo>
                    <a:pt x="20" y="15"/>
                  </a:lnTo>
                  <a:lnTo>
                    <a:pt x="21" y="15"/>
                  </a:lnTo>
                  <a:lnTo>
                    <a:pt x="21" y="12"/>
                  </a:lnTo>
                  <a:lnTo>
                    <a:pt x="23" y="12"/>
                  </a:lnTo>
                  <a:lnTo>
                    <a:pt x="23" y="10"/>
                  </a:lnTo>
                  <a:lnTo>
                    <a:pt x="25" y="10"/>
                  </a:lnTo>
                  <a:lnTo>
                    <a:pt x="25" y="9"/>
                  </a:lnTo>
                  <a:lnTo>
                    <a:pt x="26" y="9"/>
                  </a:lnTo>
                  <a:lnTo>
                    <a:pt x="26" y="8"/>
                  </a:lnTo>
                  <a:lnTo>
                    <a:pt x="28" y="8"/>
                  </a:lnTo>
                  <a:lnTo>
                    <a:pt x="28" y="6"/>
                  </a:lnTo>
                  <a:lnTo>
                    <a:pt x="35" y="3"/>
                  </a:lnTo>
                  <a:lnTo>
                    <a:pt x="38" y="0"/>
                  </a:lnTo>
                  <a:lnTo>
                    <a:pt x="4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49" name="Freeform 329"/>
            <p:cNvSpPr>
              <a:spLocks/>
            </p:cNvSpPr>
            <p:nvPr/>
          </p:nvSpPr>
          <p:spPr bwMode="auto">
            <a:xfrm>
              <a:off x="2916" y="3634"/>
              <a:ext cx="19" cy="20"/>
            </a:xfrm>
            <a:custGeom>
              <a:avLst/>
              <a:gdLst>
                <a:gd name="T0" fmla="*/ 0 w 19"/>
                <a:gd name="T1" fmla="*/ 0 h 20"/>
                <a:gd name="T2" fmla="*/ 18 w 19"/>
                <a:gd name="T3" fmla="*/ 0 h 20"/>
                <a:gd name="T4" fmla="*/ 19 w 19"/>
                <a:gd name="T5" fmla="*/ 20 h 20"/>
              </a:gdLst>
              <a:ahLst/>
              <a:cxnLst>
                <a:cxn ang="0">
                  <a:pos x="T0" y="T1"/>
                </a:cxn>
                <a:cxn ang="0">
                  <a:pos x="T2" y="T3"/>
                </a:cxn>
                <a:cxn ang="0">
                  <a:pos x="T4" y="T5"/>
                </a:cxn>
              </a:cxnLst>
              <a:rect l="0" t="0" r="r" b="b"/>
              <a:pathLst>
                <a:path w="19" h="20">
                  <a:moveTo>
                    <a:pt x="0" y="0"/>
                  </a:moveTo>
                  <a:lnTo>
                    <a:pt x="18" y="0"/>
                  </a:lnTo>
                  <a:lnTo>
                    <a:pt x="19"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0" name="Freeform 330"/>
            <p:cNvSpPr>
              <a:spLocks/>
            </p:cNvSpPr>
            <p:nvPr/>
          </p:nvSpPr>
          <p:spPr bwMode="auto">
            <a:xfrm>
              <a:off x="2925" y="3623"/>
              <a:ext cx="30" cy="33"/>
            </a:xfrm>
            <a:custGeom>
              <a:avLst/>
              <a:gdLst>
                <a:gd name="T0" fmla="*/ 30 w 30"/>
                <a:gd name="T1" fmla="*/ 33 h 33"/>
                <a:gd name="T2" fmla="*/ 25 w 30"/>
                <a:gd name="T3" fmla="*/ 33 h 33"/>
                <a:gd name="T4" fmla="*/ 0 w 30"/>
                <a:gd name="T5" fmla="*/ 0 h 33"/>
              </a:gdLst>
              <a:ahLst/>
              <a:cxnLst>
                <a:cxn ang="0">
                  <a:pos x="T0" y="T1"/>
                </a:cxn>
                <a:cxn ang="0">
                  <a:pos x="T2" y="T3"/>
                </a:cxn>
                <a:cxn ang="0">
                  <a:pos x="T4" y="T5"/>
                </a:cxn>
              </a:cxnLst>
              <a:rect l="0" t="0" r="r" b="b"/>
              <a:pathLst>
                <a:path w="30" h="33">
                  <a:moveTo>
                    <a:pt x="30" y="33"/>
                  </a:moveTo>
                  <a:lnTo>
                    <a:pt x="25" y="3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1" name="Freeform 331"/>
            <p:cNvSpPr>
              <a:spLocks/>
            </p:cNvSpPr>
            <p:nvPr/>
          </p:nvSpPr>
          <p:spPr bwMode="auto">
            <a:xfrm>
              <a:off x="2955" y="3646"/>
              <a:ext cx="23" cy="21"/>
            </a:xfrm>
            <a:custGeom>
              <a:avLst/>
              <a:gdLst>
                <a:gd name="T0" fmla="*/ 0 w 23"/>
                <a:gd name="T1" fmla="*/ 21 h 21"/>
                <a:gd name="T2" fmla="*/ 1 w 23"/>
                <a:gd name="T3" fmla="*/ 21 h 21"/>
                <a:gd name="T4" fmla="*/ 6 w 23"/>
                <a:gd name="T5" fmla="*/ 21 h 21"/>
                <a:gd name="T6" fmla="*/ 15 w 23"/>
                <a:gd name="T7" fmla="*/ 16 h 21"/>
                <a:gd name="T8" fmla="*/ 16 w 23"/>
                <a:gd name="T9" fmla="*/ 13 h 21"/>
                <a:gd name="T10" fmla="*/ 18 w 23"/>
                <a:gd name="T11" fmla="*/ 13 h 21"/>
                <a:gd name="T12" fmla="*/ 20 w 23"/>
                <a:gd name="T13" fmla="*/ 7 h 21"/>
                <a:gd name="T14" fmla="*/ 21 w 23"/>
                <a:gd name="T15" fmla="*/ 4 h 21"/>
                <a:gd name="T16" fmla="*/ 22 w 23"/>
                <a:gd name="T17" fmla="*/ 4 h 21"/>
                <a:gd name="T18" fmla="*/ 23 w 2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1">
                  <a:moveTo>
                    <a:pt x="0" y="21"/>
                  </a:moveTo>
                  <a:lnTo>
                    <a:pt x="1" y="21"/>
                  </a:lnTo>
                  <a:lnTo>
                    <a:pt x="6" y="21"/>
                  </a:lnTo>
                  <a:lnTo>
                    <a:pt x="15" y="16"/>
                  </a:lnTo>
                  <a:lnTo>
                    <a:pt x="16" y="13"/>
                  </a:lnTo>
                  <a:lnTo>
                    <a:pt x="18" y="13"/>
                  </a:lnTo>
                  <a:lnTo>
                    <a:pt x="20" y="7"/>
                  </a:lnTo>
                  <a:lnTo>
                    <a:pt x="21" y="4"/>
                  </a:lnTo>
                  <a:lnTo>
                    <a:pt x="22" y="4"/>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2" name="Freeform 332"/>
            <p:cNvSpPr>
              <a:spLocks/>
            </p:cNvSpPr>
            <p:nvPr/>
          </p:nvSpPr>
          <p:spPr bwMode="auto">
            <a:xfrm>
              <a:off x="2979" y="3629"/>
              <a:ext cx="21" cy="19"/>
            </a:xfrm>
            <a:custGeom>
              <a:avLst/>
              <a:gdLst>
                <a:gd name="T0" fmla="*/ 0 w 21"/>
                <a:gd name="T1" fmla="*/ 19 h 19"/>
                <a:gd name="T2" fmla="*/ 15 w 21"/>
                <a:gd name="T3" fmla="*/ 3 h 19"/>
                <a:gd name="T4" fmla="*/ 21 w 21"/>
                <a:gd name="T5" fmla="*/ 0 h 19"/>
              </a:gdLst>
              <a:ahLst/>
              <a:cxnLst>
                <a:cxn ang="0">
                  <a:pos x="T0" y="T1"/>
                </a:cxn>
                <a:cxn ang="0">
                  <a:pos x="T2" y="T3"/>
                </a:cxn>
                <a:cxn ang="0">
                  <a:pos x="T4" y="T5"/>
                </a:cxn>
              </a:cxnLst>
              <a:rect l="0" t="0" r="r" b="b"/>
              <a:pathLst>
                <a:path w="21" h="19">
                  <a:moveTo>
                    <a:pt x="0" y="19"/>
                  </a:moveTo>
                  <a:lnTo>
                    <a:pt x="15" y="3"/>
                  </a:lnTo>
                  <a:lnTo>
                    <a:pt x="2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3" name="Freeform 333"/>
            <p:cNvSpPr>
              <a:spLocks/>
            </p:cNvSpPr>
            <p:nvPr/>
          </p:nvSpPr>
          <p:spPr bwMode="auto">
            <a:xfrm>
              <a:off x="2766" y="3619"/>
              <a:ext cx="20" cy="61"/>
            </a:xfrm>
            <a:custGeom>
              <a:avLst/>
              <a:gdLst>
                <a:gd name="T0" fmla="*/ 20 w 20"/>
                <a:gd name="T1" fmla="*/ 61 h 61"/>
                <a:gd name="T2" fmla="*/ 17 w 20"/>
                <a:gd name="T3" fmla="*/ 59 h 61"/>
                <a:gd name="T4" fmla="*/ 0 w 20"/>
                <a:gd name="T5" fmla="*/ 0 h 61"/>
              </a:gdLst>
              <a:ahLst/>
              <a:cxnLst>
                <a:cxn ang="0">
                  <a:pos x="T0" y="T1"/>
                </a:cxn>
                <a:cxn ang="0">
                  <a:pos x="T2" y="T3"/>
                </a:cxn>
                <a:cxn ang="0">
                  <a:pos x="T4" y="T5"/>
                </a:cxn>
              </a:cxnLst>
              <a:rect l="0" t="0" r="r" b="b"/>
              <a:pathLst>
                <a:path w="20" h="61">
                  <a:moveTo>
                    <a:pt x="20" y="61"/>
                  </a:moveTo>
                  <a:lnTo>
                    <a:pt x="17" y="59"/>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4" name="Freeform 334"/>
            <p:cNvSpPr>
              <a:spLocks/>
            </p:cNvSpPr>
            <p:nvPr/>
          </p:nvSpPr>
          <p:spPr bwMode="auto">
            <a:xfrm>
              <a:off x="2746" y="3476"/>
              <a:ext cx="20" cy="143"/>
            </a:xfrm>
            <a:custGeom>
              <a:avLst/>
              <a:gdLst>
                <a:gd name="T0" fmla="*/ 20 w 20"/>
                <a:gd name="T1" fmla="*/ 143 h 143"/>
                <a:gd name="T2" fmla="*/ 20 w 20"/>
                <a:gd name="T3" fmla="*/ 113 h 143"/>
                <a:gd name="T4" fmla="*/ 20 w 20"/>
                <a:gd name="T5" fmla="*/ 113 h 143"/>
                <a:gd name="T6" fmla="*/ 20 w 20"/>
                <a:gd name="T7" fmla="*/ 105 h 143"/>
                <a:gd name="T8" fmla="*/ 18 w 20"/>
                <a:gd name="T9" fmla="*/ 104 h 143"/>
                <a:gd name="T10" fmla="*/ 18 w 20"/>
                <a:gd name="T11" fmla="*/ 98 h 143"/>
                <a:gd name="T12" fmla="*/ 17 w 20"/>
                <a:gd name="T13" fmla="*/ 97 h 143"/>
                <a:gd name="T14" fmla="*/ 17 w 20"/>
                <a:gd name="T15" fmla="*/ 83 h 143"/>
                <a:gd name="T16" fmla="*/ 14 w 20"/>
                <a:gd name="T17" fmla="*/ 82 h 143"/>
                <a:gd name="T18" fmla="*/ 14 w 20"/>
                <a:gd name="T19" fmla="*/ 78 h 143"/>
                <a:gd name="T20" fmla="*/ 13 w 20"/>
                <a:gd name="T21" fmla="*/ 76 h 143"/>
                <a:gd name="T22" fmla="*/ 13 w 20"/>
                <a:gd name="T23" fmla="*/ 71 h 143"/>
                <a:gd name="T24" fmla="*/ 11 w 20"/>
                <a:gd name="T25" fmla="*/ 69 h 143"/>
                <a:gd name="T26" fmla="*/ 11 w 20"/>
                <a:gd name="T27" fmla="*/ 56 h 143"/>
                <a:gd name="T28" fmla="*/ 8 w 20"/>
                <a:gd name="T29" fmla="*/ 54 h 143"/>
                <a:gd name="T30" fmla="*/ 8 w 20"/>
                <a:gd name="T31" fmla="*/ 38 h 143"/>
                <a:gd name="T32" fmla="*/ 8 w 20"/>
                <a:gd name="T33" fmla="*/ 36 h 143"/>
                <a:gd name="T34" fmla="*/ 8 w 20"/>
                <a:gd name="T35" fmla="*/ 24 h 143"/>
                <a:gd name="T36" fmla="*/ 4 w 20"/>
                <a:gd name="T37" fmla="*/ 23 h 143"/>
                <a:gd name="T38" fmla="*/ 4 w 20"/>
                <a:gd name="T39" fmla="*/ 18 h 143"/>
                <a:gd name="T40" fmla="*/ 3 w 20"/>
                <a:gd name="T41" fmla="*/ 18 h 143"/>
                <a:gd name="T42" fmla="*/ 3 w 20"/>
                <a:gd name="T43" fmla="*/ 12 h 143"/>
                <a:gd name="T44" fmla="*/ 2 w 20"/>
                <a:gd name="T45" fmla="*/ 10 h 143"/>
                <a:gd name="T46" fmla="*/ 2 w 20"/>
                <a:gd name="T47" fmla="*/ 5 h 143"/>
                <a:gd name="T48" fmla="*/ 0 w 20"/>
                <a:gd name="T49" fmla="*/ 3 h 143"/>
                <a:gd name="T50" fmla="*/ 0 w 20"/>
                <a:gd name="T5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43">
                  <a:moveTo>
                    <a:pt x="20" y="143"/>
                  </a:moveTo>
                  <a:lnTo>
                    <a:pt x="20" y="113"/>
                  </a:lnTo>
                  <a:lnTo>
                    <a:pt x="20" y="113"/>
                  </a:lnTo>
                  <a:lnTo>
                    <a:pt x="20" y="105"/>
                  </a:lnTo>
                  <a:lnTo>
                    <a:pt x="18" y="104"/>
                  </a:lnTo>
                  <a:lnTo>
                    <a:pt x="18" y="98"/>
                  </a:lnTo>
                  <a:lnTo>
                    <a:pt x="17" y="97"/>
                  </a:lnTo>
                  <a:lnTo>
                    <a:pt x="17" y="83"/>
                  </a:lnTo>
                  <a:lnTo>
                    <a:pt x="14" y="82"/>
                  </a:lnTo>
                  <a:lnTo>
                    <a:pt x="14" y="78"/>
                  </a:lnTo>
                  <a:lnTo>
                    <a:pt x="13" y="76"/>
                  </a:lnTo>
                  <a:lnTo>
                    <a:pt x="13" y="71"/>
                  </a:lnTo>
                  <a:lnTo>
                    <a:pt x="11" y="69"/>
                  </a:lnTo>
                  <a:lnTo>
                    <a:pt x="11" y="56"/>
                  </a:lnTo>
                  <a:lnTo>
                    <a:pt x="8" y="54"/>
                  </a:lnTo>
                  <a:lnTo>
                    <a:pt x="8" y="38"/>
                  </a:lnTo>
                  <a:lnTo>
                    <a:pt x="8" y="36"/>
                  </a:lnTo>
                  <a:lnTo>
                    <a:pt x="8" y="24"/>
                  </a:lnTo>
                  <a:lnTo>
                    <a:pt x="4" y="23"/>
                  </a:lnTo>
                  <a:lnTo>
                    <a:pt x="4" y="18"/>
                  </a:lnTo>
                  <a:lnTo>
                    <a:pt x="3" y="18"/>
                  </a:lnTo>
                  <a:lnTo>
                    <a:pt x="3" y="12"/>
                  </a:lnTo>
                  <a:lnTo>
                    <a:pt x="2" y="10"/>
                  </a:lnTo>
                  <a:lnTo>
                    <a:pt x="2" y="5"/>
                  </a:lnTo>
                  <a:lnTo>
                    <a:pt x="0" y="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5" name="Freeform 335"/>
            <p:cNvSpPr>
              <a:spLocks/>
            </p:cNvSpPr>
            <p:nvPr/>
          </p:nvSpPr>
          <p:spPr bwMode="auto">
            <a:xfrm>
              <a:off x="3000" y="3631"/>
              <a:ext cx="31" cy="20"/>
            </a:xfrm>
            <a:custGeom>
              <a:avLst/>
              <a:gdLst>
                <a:gd name="T0" fmla="*/ 0 w 31"/>
                <a:gd name="T1" fmla="*/ 0 h 20"/>
                <a:gd name="T2" fmla="*/ 4 w 31"/>
                <a:gd name="T3" fmla="*/ 0 h 20"/>
                <a:gd name="T4" fmla="*/ 6 w 31"/>
                <a:gd name="T5" fmla="*/ 1 h 20"/>
                <a:gd name="T6" fmla="*/ 7 w 31"/>
                <a:gd name="T7" fmla="*/ 2 h 20"/>
                <a:gd name="T8" fmla="*/ 9 w 31"/>
                <a:gd name="T9" fmla="*/ 3 h 20"/>
                <a:gd name="T10" fmla="*/ 11 w 31"/>
                <a:gd name="T11" fmla="*/ 4 h 20"/>
                <a:gd name="T12" fmla="*/ 14 w 31"/>
                <a:gd name="T13" fmla="*/ 7 h 20"/>
                <a:gd name="T14" fmla="*/ 17 w 31"/>
                <a:gd name="T15" fmla="*/ 8 h 20"/>
                <a:gd name="T16" fmla="*/ 19 w 31"/>
                <a:gd name="T17" fmla="*/ 11 h 20"/>
                <a:gd name="T18" fmla="*/ 19 w 31"/>
                <a:gd name="T19" fmla="*/ 13 h 20"/>
                <a:gd name="T20" fmla="*/ 22 w 31"/>
                <a:gd name="T21" fmla="*/ 14 h 20"/>
                <a:gd name="T22" fmla="*/ 25 w 31"/>
                <a:gd name="T23" fmla="*/ 15 h 20"/>
                <a:gd name="T24" fmla="*/ 27 w 31"/>
                <a:gd name="T25" fmla="*/ 16 h 20"/>
                <a:gd name="T26" fmla="*/ 29 w 31"/>
                <a:gd name="T27" fmla="*/ 16 h 20"/>
                <a:gd name="T28" fmla="*/ 30 w 31"/>
                <a:gd name="T29" fmla="*/ 16 h 20"/>
                <a:gd name="T30" fmla="*/ 31 w 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0">
                  <a:moveTo>
                    <a:pt x="0" y="0"/>
                  </a:moveTo>
                  <a:lnTo>
                    <a:pt x="4" y="0"/>
                  </a:lnTo>
                  <a:lnTo>
                    <a:pt x="6" y="1"/>
                  </a:lnTo>
                  <a:lnTo>
                    <a:pt x="7" y="2"/>
                  </a:lnTo>
                  <a:lnTo>
                    <a:pt x="9" y="3"/>
                  </a:lnTo>
                  <a:lnTo>
                    <a:pt x="11" y="4"/>
                  </a:lnTo>
                  <a:lnTo>
                    <a:pt x="14" y="7"/>
                  </a:lnTo>
                  <a:lnTo>
                    <a:pt x="17" y="8"/>
                  </a:lnTo>
                  <a:lnTo>
                    <a:pt x="19" y="11"/>
                  </a:lnTo>
                  <a:lnTo>
                    <a:pt x="19" y="13"/>
                  </a:lnTo>
                  <a:lnTo>
                    <a:pt x="22" y="14"/>
                  </a:lnTo>
                  <a:lnTo>
                    <a:pt x="25" y="15"/>
                  </a:lnTo>
                  <a:lnTo>
                    <a:pt x="27" y="16"/>
                  </a:lnTo>
                  <a:lnTo>
                    <a:pt x="29" y="16"/>
                  </a:lnTo>
                  <a:lnTo>
                    <a:pt x="30" y="16"/>
                  </a:lnTo>
                  <a:lnTo>
                    <a:pt x="31"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6" name="Freeform 336"/>
            <p:cNvSpPr>
              <a:spLocks/>
            </p:cNvSpPr>
            <p:nvPr/>
          </p:nvSpPr>
          <p:spPr bwMode="auto">
            <a:xfrm>
              <a:off x="3031" y="3631"/>
              <a:ext cx="64" cy="20"/>
            </a:xfrm>
            <a:custGeom>
              <a:avLst/>
              <a:gdLst>
                <a:gd name="T0" fmla="*/ 0 w 64"/>
                <a:gd name="T1" fmla="*/ 20 h 20"/>
                <a:gd name="T2" fmla="*/ 1 w 64"/>
                <a:gd name="T3" fmla="*/ 20 h 20"/>
                <a:gd name="T4" fmla="*/ 4 w 64"/>
                <a:gd name="T5" fmla="*/ 20 h 20"/>
                <a:gd name="T6" fmla="*/ 6 w 64"/>
                <a:gd name="T7" fmla="*/ 20 h 20"/>
                <a:gd name="T8" fmla="*/ 9 w 64"/>
                <a:gd name="T9" fmla="*/ 20 h 20"/>
                <a:gd name="T10" fmla="*/ 11 w 64"/>
                <a:gd name="T11" fmla="*/ 20 h 20"/>
                <a:gd name="T12" fmla="*/ 12 w 64"/>
                <a:gd name="T13" fmla="*/ 20 h 20"/>
                <a:gd name="T14" fmla="*/ 16 w 64"/>
                <a:gd name="T15" fmla="*/ 20 h 20"/>
                <a:gd name="T16" fmla="*/ 18 w 64"/>
                <a:gd name="T17" fmla="*/ 20 h 20"/>
                <a:gd name="T18" fmla="*/ 19 w 64"/>
                <a:gd name="T19" fmla="*/ 17 h 20"/>
                <a:gd name="T20" fmla="*/ 23 w 64"/>
                <a:gd name="T21" fmla="*/ 16 h 20"/>
                <a:gd name="T22" fmla="*/ 24 w 64"/>
                <a:gd name="T23" fmla="*/ 14 h 20"/>
                <a:gd name="T24" fmla="*/ 30 w 64"/>
                <a:gd name="T25" fmla="*/ 11 h 20"/>
                <a:gd name="T26" fmla="*/ 32 w 64"/>
                <a:gd name="T27" fmla="*/ 8 h 20"/>
                <a:gd name="T28" fmla="*/ 35 w 64"/>
                <a:gd name="T29" fmla="*/ 7 h 20"/>
                <a:gd name="T30" fmla="*/ 37 w 64"/>
                <a:gd name="T31" fmla="*/ 5 h 20"/>
                <a:gd name="T32" fmla="*/ 38 w 64"/>
                <a:gd name="T33" fmla="*/ 3 h 20"/>
                <a:gd name="T34" fmla="*/ 39 w 64"/>
                <a:gd name="T35" fmla="*/ 3 h 20"/>
                <a:gd name="T36" fmla="*/ 41 w 64"/>
                <a:gd name="T37" fmla="*/ 3 h 20"/>
                <a:gd name="T38" fmla="*/ 44 w 64"/>
                <a:gd name="T39" fmla="*/ 3 h 20"/>
                <a:gd name="T40" fmla="*/ 47 w 64"/>
                <a:gd name="T41" fmla="*/ 1 h 20"/>
                <a:gd name="T42" fmla="*/ 52 w 64"/>
                <a:gd name="T43" fmla="*/ 1 h 20"/>
                <a:gd name="T44" fmla="*/ 53 w 64"/>
                <a:gd name="T45" fmla="*/ 0 h 20"/>
                <a:gd name="T46" fmla="*/ 56 w 64"/>
                <a:gd name="T47" fmla="*/ 0 h 20"/>
                <a:gd name="T48" fmla="*/ 57 w 64"/>
                <a:gd name="T49" fmla="*/ 1 h 20"/>
                <a:gd name="T50" fmla="*/ 59 w 64"/>
                <a:gd name="T51" fmla="*/ 1 h 20"/>
                <a:gd name="T52" fmla="*/ 60 w 64"/>
                <a:gd name="T53" fmla="*/ 2 h 20"/>
                <a:gd name="T54" fmla="*/ 64 w 64"/>
                <a:gd name="T5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20">
                  <a:moveTo>
                    <a:pt x="0" y="20"/>
                  </a:moveTo>
                  <a:lnTo>
                    <a:pt x="1" y="20"/>
                  </a:lnTo>
                  <a:lnTo>
                    <a:pt x="4" y="20"/>
                  </a:lnTo>
                  <a:lnTo>
                    <a:pt x="6" y="20"/>
                  </a:lnTo>
                  <a:lnTo>
                    <a:pt x="9" y="20"/>
                  </a:lnTo>
                  <a:lnTo>
                    <a:pt x="11" y="20"/>
                  </a:lnTo>
                  <a:lnTo>
                    <a:pt x="12" y="20"/>
                  </a:lnTo>
                  <a:lnTo>
                    <a:pt x="16" y="20"/>
                  </a:lnTo>
                  <a:lnTo>
                    <a:pt x="18" y="20"/>
                  </a:lnTo>
                  <a:lnTo>
                    <a:pt x="19" y="17"/>
                  </a:lnTo>
                  <a:lnTo>
                    <a:pt x="23" y="16"/>
                  </a:lnTo>
                  <a:lnTo>
                    <a:pt x="24" y="14"/>
                  </a:lnTo>
                  <a:lnTo>
                    <a:pt x="30" y="11"/>
                  </a:lnTo>
                  <a:lnTo>
                    <a:pt x="32" y="8"/>
                  </a:lnTo>
                  <a:lnTo>
                    <a:pt x="35" y="7"/>
                  </a:lnTo>
                  <a:lnTo>
                    <a:pt x="37" y="5"/>
                  </a:lnTo>
                  <a:lnTo>
                    <a:pt x="38" y="3"/>
                  </a:lnTo>
                  <a:lnTo>
                    <a:pt x="39" y="3"/>
                  </a:lnTo>
                  <a:lnTo>
                    <a:pt x="41" y="3"/>
                  </a:lnTo>
                  <a:lnTo>
                    <a:pt x="44" y="3"/>
                  </a:lnTo>
                  <a:lnTo>
                    <a:pt x="47" y="1"/>
                  </a:lnTo>
                  <a:lnTo>
                    <a:pt x="52" y="1"/>
                  </a:lnTo>
                  <a:lnTo>
                    <a:pt x="53" y="0"/>
                  </a:lnTo>
                  <a:lnTo>
                    <a:pt x="56" y="0"/>
                  </a:lnTo>
                  <a:lnTo>
                    <a:pt x="57" y="1"/>
                  </a:lnTo>
                  <a:lnTo>
                    <a:pt x="59" y="1"/>
                  </a:lnTo>
                  <a:lnTo>
                    <a:pt x="60" y="2"/>
                  </a:lnTo>
                  <a:lnTo>
                    <a:pt x="64" y="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57" name="Line 337"/>
            <p:cNvSpPr>
              <a:spLocks noChangeShapeType="1"/>
            </p:cNvSpPr>
            <p:nvPr/>
          </p:nvSpPr>
          <p:spPr bwMode="auto">
            <a:xfrm>
              <a:off x="2743" y="3471"/>
              <a:ext cx="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458" name="Group 338"/>
          <p:cNvGrpSpPr>
            <a:grpSpLocks/>
          </p:cNvGrpSpPr>
          <p:nvPr/>
        </p:nvGrpSpPr>
        <p:grpSpPr bwMode="auto">
          <a:xfrm>
            <a:off x="4759325" y="3910013"/>
            <a:ext cx="782638" cy="55563"/>
            <a:chOff x="2578" y="3373"/>
            <a:chExt cx="517" cy="456"/>
          </a:xfrm>
        </p:grpSpPr>
        <p:sp>
          <p:nvSpPr>
            <p:cNvPr id="261459" name="Freeform 339"/>
            <p:cNvSpPr>
              <a:spLocks/>
            </p:cNvSpPr>
            <p:nvPr/>
          </p:nvSpPr>
          <p:spPr bwMode="auto">
            <a:xfrm>
              <a:off x="2696" y="3808"/>
              <a:ext cx="20" cy="21"/>
            </a:xfrm>
            <a:custGeom>
              <a:avLst/>
              <a:gdLst>
                <a:gd name="T0" fmla="*/ 0 w 20"/>
                <a:gd name="T1" fmla="*/ 0 h 21"/>
                <a:gd name="T2" fmla="*/ 7 w 20"/>
                <a:gd name="T3" fmla="*/ 21 h 21"/>
                <a:gd name="T4" fmla="*/ 15 w 20"/>
                <a:gd name="T5" fmla="*/ 21 h 21"/>
                <a:gd name="T6" fmla="*/ 20 w 20"/>
                <a:gd name="T7" fmla="*/ 0 h 21"/>
              </a:gdLst>
              <a:ahLst/>
              <a:cxnLst>
                <a:cxn ang="0">
                  <a:pos x="T0" y="T1"/>
                </a:cxn>
                <a:cxn ang="0">
                  <a:pos x="T2" y="T3"/>
                </a:cxn>
                <a:cxn ang="0">
                  <a:pos x="T4" y="T5"/>
                </a:cxn>
                <a:cxn ang="0">
                  <a:pos x="T6" y="T7"/>
                </a:cxn>
              </a:cxnLst>
              <a:rect l="0" t="0" r="r" b="b"/>
              <a:pathLst>
                <a:path w="20" h="21">
                  <a:moveTo>
                    <a:pt x="0" y="0"/>
                  </a:moveTo>
                  <a:lnTo>
                    <a:pt x="7" y="21"/>
                  </a:lnTo>
                  <a:lnTo>
                    <a:pt x="15" y="21"/>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0" name="Line 340"/>
            <p:cNvSpPr>
              <a:spLocks noChangeShapeType="1"/>
            </p:cNvSpPr>
            <p:nvPr/>
          </p:nvSpPr>
          <p:spPr bwMode="auto">
            <a:xfrm flipH="1" flipV="1">
              <a:off x="2701" y="3796"/>
              <a:ext cx="5" cy="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61" name="Freeform 341"/>
            <p:cNvSpPr>
              <a:spLocks/>
            </p:cNvSpPr>
            <p:nvPr/>
          </p:nvSpPr>
          <p:spPr bwMode="auto">
            <a:xfrm>
              <a:off x="2703" y="3471"/>
              <a:ext cx="40" cy="326"/>
            </a:xfrm>
            <a:custGeom>
              <a:avLst/>
              <a:gdLst>
                <a:gd name="T0" fmla="*/ 0 w 40"/>
                <a:gd name="T1" fmla="*/ 318 h 326"/>
                <a:gd name="T2" fmla="*/ 1 w 40"/>
                <a:gd name="T3" fmla="*/ 308 h 326"/>
                <a:gd name="T4" fmla="*/ 3 w 40"/>
                <a:gd name="T5" fmla="*/ 290 h 326"/>
                <a:gd name="T6" fmla="*/ 4 w 40"/>
                <a:gd name="T7" fmla="*/ 279 h 326"/>
                <a:gd name="T8" fmla="*/ 7 w 40"/>
                <a:gd name="T9" fmla="*/ 273 h 326"/>
                <a:gd name="T10" fmla="*/ 10 w 40"/>
                <a:gd name="T11" fmla="*/ 258 h 326"/>
                <a:gd name="T12" fmla="*/ 11 w 40"/>
                <a:gd name="T13" fmla="*/ 249 h 326"/>
                <a:gd name="T14" fmla="*/ 12 w 40"/>
                <a:gd name="T15" fmla="*/ 229 h 326"/>
                <a:gd name="T16" fmla="*/ 11 w 40"/>
                <a:gd name="T17" fmla="*/ 226 h 326"/>
                <a:gd name="T18" fmla="*/ 12 w 40"/>
                <a:gd name="T19" fmla="*/ 211 h 326"/>
                <a:gd name="T20" fmla="*/ 12 w 40"/>
                <a:gd name="T21" fmla="*/ 209 h 326"/>
                <a:gd name="T22" fmla="*/ 15 w 40"/>
                <a:gd name="T23" fmla="*/ 193 h 326"/>
                <a:gd name="T24" fmla="*/ 12 w 40"/>
                <a:gd name="T25" fmla="*/ 189 h 326"/>
                <a:gd name="T26" fmla="*/ 15 w 40"/>
                <a:gd name="T27" fmla="*/ 183 h 326"/>
                <a:gd name="T28" fmla="*/ 16 w 40"/>
                <a:gd name="T29" fmla="*/ 174 h 326"/>
                <a:gd name="T30" fmla="*/ 17 w 40"/>
                <a:gd name="T31" fmla="*/ 171 h 326"/>
                <a:gd name="T32" fmla="*/ 16 w 40"/>
                <a:gd name="T33" fmla="*/ 162 h 326"/>
                <a:gd name="T34" fmla="*/ 17 w 40"/>
                <a:gd name="T35" fmla="*/ 148 h 326"/>
                <a:gd name="T36" fmla="*/ 18 w 40"/>
                <a:gd name="T37" fmla="*/ 130 h 326"/>
                <a:gd name="T38" fmla="*/ 20 w 40"/>
                <a:gd name="T39" fmla="*/ 123 h 326"/>
                <a:gd name="T40" fmla="*/ 22 w 40"/>
                <a:gd name="T41" fmla="*/ 110 h 326"/>
                <a:gd name="T42" fmla="*/ 23 w 40"/>
                <a:gd name="T43" fmla="*/ 103 h 326"/>
                <a:gd name="T44" fmla="*/ 25 w 40"/>
                <a:gd name="T45" fmla="*/ 99 h 326"/>
                <a:gd name="T46" fmla="*/ 26 w 40"/>
                <a:gd name="T47" fmla="*/ 71 h 326"/>
                <a:gd name="T48" fmla="*/ 28 w 40"/>
                <a:gd name="T49" fmla="*/ 62 h 326"/>
                <a:gd name="T50" fmla="*/ 29 w 40"/>
                <a:gd name="T51" fmla="*/ 56 h 326"/>
                <a:gd name="T52" fmla="*/ 30 w 40"/>
                <a:gd name="T53" fmla="*/ 40 h 326"/>
                <a:gd name="T54" fmla="*/ 33 w 40"/>
                <a:gd name="T55" fmla="*/ 32 h 326"/>
                <a:gd name="T56" fmla="*/ 34 w 40"/>
                <a:gd name="T57" fmla="*/ 27 h 326"/>
                <a:gd name="T58" fmla="*/ 35 w 40"/>
                <a:gd name="T59" fmla="*/ 17 h 326"/>
                <a:gd name="T60" fmla="*/ 38 w 40"/>
                <a:gd name="T61" fmla="*/ 5 h 326"/>
                <a:gd name="T62" fmla="*/ 40 w 40"/>
                <a:gd name="T63" fmla="*/ 2 h 326"/>
                <a:gd name="T64" fmla="*/ 40 w 40"/>
                <a:gd name="T65"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26">
                  <a:moveTo>
                    <a:pt x="0" y="326"/>
                  </a:moveTo>
                  <a:lnTo>
                    <a:pt x="0" y="318"/>
                  </a:lnTo>
                  <a:lnTo>
                    <a:pt x="1" y="318"/>
                  </a:lnTo>
                  <a:lnTo>
                    <a:pt x="1" y="308"/>
                  </a:lnTo>
                  <a:lnTo>
                    <a:pt x="3" y="306"/>
                  </a:lnTo>
                  <a:lnTo>
                    <a:pt x="3" y="290"/>
                  </a:lnTo>
                  <a:lnTo>
                    <a:pt x="4" y="290"/>
                  </a:lnTo>
                  <a:lnTo>
                    <a:pt x="4" y="279"/>
                  </a:lnTo>
                  <a:lnTo>
                    <a:pt x="7" y="277"/>
                  </a:lnTo>
                  <a:lnTo>
                    <a:pt x="7" y="273"/>
                  </a:lnTo>
                  <a:lnTo>
                    <a:pt x="7" y="259"/>
                  </a:lnTo>
                  <a:lnTo>
                    <a:pt x="10" y="258"/>
                  </a:lnTo>
                  <a:lnTo>
                    <a:pt x="10" y="249"/>
                  </a:lnTo>
                  <a:lnTo>
                    <a:pt x="11" y="249"/>
                  </a:lnTo>
                  <a:lnTo>
                    <a:pt x="11" y="231"/>
                  </a:lnTo>
                  <a:lnTo>
                    <a:pt x="12" y="229"/>
                  </a:lnTo>
                  <a:lnTo>
                    <a:pt x="12" y="227"/>
                  </a:lnTo>
                  <a:lnTo>
                    <a:pt x="11" y="226"/>
                  </a:lnTo>
                  <a:lnTo>
                    <a:pt x="12" y="225"/>
                  </a:lnTo>
                  <a:lnTo>
                    <a:pt x="12" y="211"/>
                  </a:lnTo>
                  <a:lnTo>
                    <a:pt x="15" y="210"/>
                  </a:lnTo>
                  <a:lnTo>
                    <a:pt x="12" y="209"/>
                  </a:lnTo>
                  <a:lnTo>
                    <a:pt x="12" y="193"/>
                  </a:lnTo>
                  <a:lnTo>
                    <a:pt x="15" y="193"/>
                  </a:lnTo>
                  <a:lnTo>
                    <a:pt x="15" y="189"/>
                  </a:lnTo>
                  <a:lnTo>
                    <a:pt x="12" y="189"/>
                  </a:lnTo>
                  <a:lnTo>
                    <a:pt x="15" y="187"/>
                  </a:lnTo>
                  <a:lnTo>
                    <a:pt x="15" y="183"/>
                  </a:lnTo>
                  <a:lnTo>
                    <a:pt x="16" y="183"/>
                  </a:lnTo>
                  <a:lnTo>
                    <a:pt x="16" y="174"/>
                  </a:lnTo>
                  <a:lnTo>
                    <a:pt x="17" y="174"/>
                  </a:lnTo>
                  <a:lnTo>
                    <a:pt x="17" y="171"/>
                  </a:lnTo>
                  <a:lnTo>
                    <a:pt x="16" y="171"/>
                  </a:lnTo>
                  <a:lnTo>
                    <a:pt x="16" y="162"/>
                  </a:lnTo>
                  <a:lnTo>
                    <a:pt x="17" y="161"/>
                  </a:lnTo>
                  <a:lnTo>
                    <a:pt x="17" y="148"/>
                  </a:lnTo>
                  <a:lnTo>
                    <a:pt x="18" y="148"/>
                  </a:lnTo>
                  <a:lnTo>
                    <a:pt x="18" y="130"/>
                  </a:lnTo>
                  <a:lnTo>
                    <a:pt x="20" y="130"/>
                  </a:lnTo>
                  <a:lnTo>
                    <a:pt x="20" y="123"/>
                  </a:lnTo>
                  <a:lnTo>
                    <a:pt x="22" y="122"/>
                  </a:lnTo>
                  <a:lnTo>
                    <a:pt x="22" y="110"/>
                  </a:lnTo>
                  <a:lnTo>
                    <a:pt x="23" y="110"/>
                  </a:lnTo>
                  <a:lnTo>
                    <a:pt x="23" y="103"/>
                  </a:lnTo>
                  <a:lnTo>
                    <a:pt x="25" y="103"/>
                  </a:lnTo>
                  <a:lnTo>
                    <a:pt x="25" y="99"/>
                  </a:lnTo>
                  <a:lnTo>
                    <a:pt x="26" y="98"/>
                  </a:lnTo>
                  <a:lnTo>
                    <a:pt x="26" y="71"/>
                  </a:lnTo>
                  <a:lnTo>
                    <a:pt x="28" y="69"/>
                  </a:lnTo>
                  <a:lnTo>
                    <a:pt x="28" y="62"/>
                  </a:lnTo>
                  <a:lnTo>
                    <a:pt x="29" y="62"/>
                  </a:lnTo>
                  <a:lnTo>
                    <a:pt x="29" y="56"/>
                  </a:lnTo>
                  <a:lnTo>
                    <a:pt x="30" y="56"/>
                  </a:lnTo>
                  <a:lnTo>
                    <a:pt x="30" y="40"/>
                  </a:lnTo>
                  <a:lnTo>
                    <a:pt x="33" y="39"/>
                  </a:lnTo>
                  <a:lnTo>
                    <a:pt x="33" y="32"/>
                  </a:lnTo>
                  <a:lnTo>
                    <a:pt x="34" y="32"/>
                  </a:lnTo>
                  <a:lnTo>
                    <a:pt x="34" y="27"/>
                  </a:lnTo>
                  <a:lnTo>
                    <a:pt x="35" y="26"/>
                  </a:lnTo>
                  <a:lnTo>
                    <a:pt x="35" y="17"/>
                  </a:lnTo>
                  <a:lnTo>
                    <a:pt x="38" y="15"/>
                  </a:lnTo>
                  <a:lnTo>
                    <a:pt x="38" y="5"/>
                  </a:lnTo>
                  <a:lnTo>
                    <a:pt x="40" y="5"/>
                  </a:lnTo>
                  <a:lnTo>
                    <a:pt x="40" y="2"/>
                  </a:lnTo>
                  <a:lnTo>
                    <a:pt x="40" y="2"/>
                  </a:lnTo>
                  <a:lnTo>
                    <a:pt x="4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2" name="Line 342"/>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63" name="Line 343"/>
            <p:cNvSpPr>
              <a:spLocks noChangeShapeType="1"/>
            </p:cNvSpPr>
            <p:nvPr/>
          </p:nvSpPr>
          <p:spPr bwMode="auto">
            <a:xfrm flipV="1">
              <a:off x="2692" y="3794"/>
              <a:ext cx="9"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464" name="Freeform 344"/>
            <p:cNvSpPr>
              <a:spLocks/>
            </p:cNvSpPr>
            <p:nvPr/>
          </p:nvSpPr>
          <p:spPr bwMode="auto">
            <a:xfrm>
              <a:off x="2665" y="3373"/>
              <a:ext cx="31" cy="424"/>
            </a:xfrm>
            <a:custGeom>
              <a:avLst/>
              <a:gdLst>
                <a:gd name="T0" fmla="*/ 31 w 31"/>
                <a:gd name="T1" fmla="*/ 423 h 424"/>
                <a:gd name="T2" fmla="*/ 31 w 31"/>
                <a:gd name="T3" fmla="*/ 421 h 424"/>
                <a:gd name="T4" fmla="*/ 29 w 31"/>
                <a:gd name="T5" fmla="*/ 416 h 424"/>
                <a:gd name="T6" fmla="*/ 26 w 31"/>
                <a:gd name="T7" fmla="*/ 404 h 424"/>
                <a:gd name="T8" fmla="*/ 29 w 31"/>
                <a:gd name="T9" fmla="*/ 401 h 424"/>
                <a:gd name="T10" fmla="*/ 26 w 31"/>
                <a:gd name="T11" fmla="*/ 398 h 424"/>
                <a:gd name="T12" fmla="*/ 26 w 31"/>
                <a:gd name="T13" fmla="*/ 364 h 424"/>
                <a:gd name="T14" fmla="*/ 25 w 31"/>
                <a:gd name="T15" fmla="*/ 349 h 424"/>
                <a:gd name="T16" fmla="*/ 26 w 31"/>
                <a:gd name="T17" fmla="*/ 347 h 424"/>
                <a:gd name="T18" fmla="*/ 25 w 31"/>
                <a:gd name="T19" fmla="*/ 332 h 424"/>
                <a:gd name="T20" fmla="*/ 24 w 31"/>
                <a:gd name="T21" fmla="*/ 312 h 424"/>
                <a:gd name="T22" fmla="*/ 22 w 31"/>
                <a:gd name="T23" fmla="*/ 288 h 424"/>
                <a:gd name="T24" fmla="*/ 19 w 31"/>
                <a:gd name="T25" fmla="*/ 278 h 424"/>
                <a:gd name="T26" fmla="*/ 18 w 31"/>
                <a:gd name="T27" fmla="*/ 248 h 424"/>
                <a:gd name="T28" fmla="*/ 19 w 31"/>
                <a:gd name="T29" fmla="*/ 243 h 424"/>
                <a:gd name="T30" fmla="*/ 18 w 31"/>
                <a:gd name="T31" fmla="*/ 231 h 424"/>
                <a:gd name="T32" fmla="*/ 17 w 31"/>
                <a:gd name="T33" fmla="*/ 206 h 424"/>
                <a:gd name="T34" fmla="*/ 14 w 31"/>
                <a:gd name="T35" fmla="*/ 174 h 424"/>
                <a:gd name="T36" fmla="*/ 17 w 31"/>
                <a:gd name="T37" fmla="*/ 154 h 424"/>
                <a:gd name="T38" fmla="*/ 17 w 31"/>
                <a:gd name="T39" fmla="*/ 150 h 424"/>
                <a:gd name="T40" fmla="*/ 14 w 31"/>
                <a:gd name="T41" fmla="*/ 142 h 424"/>
                <a:gd name="T42" fmla="*/ 14 w 31"/>
                <a:gd name="T43" fmla="*/ 139 h 424"/>
                <a:gd name="T44" fmla="*/ 13 w 31"/>
                <a:gd name="T45" fmla="*/ 132 h 424"/>
                <a:gd name="T46" fmla="*/ 14 w 31"/>
                <a:gd name="T47" fmla="*/ 131 h 424"/>
                <a:gd name="T48" fmla="*/ 13 w 31"/>
                <a:gd name="T49" fmla="*/ 112 h 424"/>
                <a:gd name="T50" fmla="*/ 12 w 31"/>
                <a:gd name="T51" fmla="*/ 93 h 424"/>
                <a:gd name="T52" fmla="*/ 11 w 31"/>
                <a:gd name="T53" fmla="*/ 73 h 424"/>
                <a:gd name="T54" fmla="*/ 10 w 31"/>
                <a:gd name="T55" fmla="*/ 51 h 424"/>
                <a:gd name="T56" fmla="*/ 7 w 31"/>
                <a:gd name="T57" fmla="*/ 44 h 424"/>
                <a:gd name="T58" fmla="*/ 6 w 31"/>
                <a:gd name="T59" fmla="*/ 26 h 424"/>
                <a:gd name="T60" fmla="*/ 4 w 31"/>
                <a:gd name="T61" fmla="*/ 19 h 424"/>
                <a:gd name="T62" fmla="*/ 3 w 31"/>
                <a:gd name="T63" fmla="*/ 16 h 424"/>
                <a:gd name="T64" fmla="*/ 1 w 31"/>
                <a:gd name="T65" fmla="*/ 6 h 424"/>
                <a:gd name="T66" fmla="*/ 0 w 31"/>
                <a:gd name="T6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24">
                  <a:moveTo>
                    <a:pt x="31" y="424"/>
                  </a:moveTo>
                  <a:lnTo>
                    <a:pt x="31" y="423"/>
                  </a:lnTo>
                  <a:lnTo>
                    <a:pt x="29" y="423"/>
                  </a:lnTo>
                  <a:lnTo>
                    <a:pt x="31" y="421"/>
                  </a:lnTo>
                  <a:lnTo>
                    <a:pt x="31" y="416"/>
                  </a:lnTo>
                  <a:lnTo>
                    <a:pt x="29" y="416"/>
                  </a:lnTo>
                  <a:lnTo>
                    <a:pt x="29" y="404"/>
                  </a:lnTo>
                  <a:lnTo>
                    <a:pt x="26" y="404"/>
                  </a:lnTo>
                  <a:lnTo>
                    <a:pt x="26" y="403"/>
                  </a:lnTo>
                  <a:lnTo>
                    <a:pt x="29" y="401"/>
                  </a:lnTo>
                  <a:lnTo>
                    <a:pt x="29" y="398"/>
                  </a:lnTo>
                  <a:lnTo>
                    <a:pt x="26" y="398"/>
                  </a:lnTo>
                  <a:lnTo>
                    <a:pt x="26" y="365"/>
                  </a:lnTo>
                  <a:lnTo>
                    <a:pt x="26" y="364"/>
                  </a:lnTo>
                  <a:lnTo>
                    <a:pt x="26" y="349"/>
                  </a:lnTo>
                  <a:lnTo>
                    <a:pt x="25" y="349"/>
                  </a:lnTo>
                  <a:lnTo>
                    <a:pt x="26" y="347"/>
                  </a:lnTo>
                  <a:lnTo>
                    <a:pt x="26" y="347"/>
                  </a:lnTo>
                  <a:lnTo>
                    <a:pt x="25" y="345"/>
                  </a:lnTo>
                  <a:lnTo>
                    <a:pt x="25" y="332"/>
                  </a:lnTo>
                  <a:lnTo>
                    <a:pt x="24" y="331"/>
                  </a:lnTo>
                  <a:lnTo>
                    <a:pt x="24" y="312"/>
                  </a:lnTo>
                  <a:lnTo>
                    <a:pt x="22" y="312"/>
                  </a:lnTo>
                  <a:lnTo>
                    <a:pt x="22" y="288"/>
                  </a:lnTo>
                  <a:lnTo>
                    <a:pt x="19" y="287"/>
                  </a:lnTo>
                  <a:lnTo>
                    <a:pt x="19" y="278"/>
                  </a:lnTo>
                  <a:lnTo>
                    <a:pt x="18" y="278"/>
                  </a:lnTo>
                  <a:lnTo>
                    <a:pt x="18" y="248"/>
                  </a:lnTo>
                  <a:lnTo>
                    <a:pt x="19" y="248"/>
                  </a:lnTo>
                  <a:lnTo>
                    <a:pt x="19" y="243"/>
                  </a:lnTo>
                  <a:lnTo>
                    <a:pt x="18" y="241"/>
                  </a:lnTo>
                  <a:lnTo>
                    <a:pt x="18" y="231"/>
                  </a:lnTo>
                  <a:lnTo>
                    <a:pt x="17" y="231"/>
                  </a:lnTo>
                  <a:lnTo>
                    <a:pt x="17" y="206"/>
                  </a:lnTo>
                  <a:lnTo>
                    <a:pt x="14" y="205"/>
                  </a:lnTo>
                  <a:lnTo>
                    <a:pt x="14" y="174"/>
                  </a:lnTo>
                  <a:lnTo>
                    <a:pt x="17" y="172"/>
                  </a:lnTo>
                  <a:lnTo>
                    <a:pt x="17" y="154"/>
                  </a:lnTo>
                  <a:lnTo>
                    <a:pt x="14" y="152"/>
                  </a:lnTo>
                  <a:lnTo>
                    <a:pt x="17" y="150"/>
                  </a:lnTo>
                  <a:lnTo>
                    <a:pt x="17" y="142"/>
                  </a:lnTo>
                  <a:lnTo>
                    <a:pt x="14" y="142"/>
                  </a:lnTo>
                  <a:lnTo>
                    <a:pt x="17" y="141"/>
                  </a:lnTo>
                  <a:lnTo>
                    <a:pt x="14" y="139"/>
                  </a:lnTo>
                  <a:lnTo>
                    <a:pt x="14" y="134"/>
                  </a:lnTo>
                  <a:lnTo>
                    <a:pt x="13" y="132"/>
                  </a:lnTo>
                  <a:lnTo>
                    <a:pt x="13" y="131"/>
                  </a:lnTo>
                  <a:lnTo>
                    <a:pt x="14" y="131"/>
                  </a:lnTo>
                  <a:lnTo>
                    <a:pt x="13" y="130"/>
                  </a:lnTo>
                  <a:lnTo>
                    <a:pt x="13" y="112"/>
                  </a:lnTo>
                  <a:lnTo>
                    <a:pt x="12" y="112"/>
                  </a:lnTo>
                  <a:lnTo>
                    <a:pt x="12" y="93"/>
                  </a:lnTo>
                  <a:lnTo>
                    <a:pt x="11" y="92"/>
                  </a:lnTo>
                  <a:lnTo>
                    <a:pt x="11" y="73"/>
                  </a:lnTo>
                  <a:lnTo>
                    <a:pt x="10" y="73"/>
                  </a:lnTo>
                  <a:lnTo>
                    <a:pt x="10" y="51"/>
                  </a:lnTo>
                  <a:lnTo>
                    <a:pt x="7" y="51"/>
                  </a:lnTo>
                  <a:lnTo>
                    <a:pt x="7" y="44"/>
                  </a:lnTo>
                  <a:lnTo>
                    <a:pt x="6" y="43"/>
                  </a:lnTo>
                  <a:lnTo>
                    <a:pt x="6" y="26"/>
                  </a:lnTo>
                  <a:lnTo>
                    <a:pt x="4" y="26"/>
                  </a:lnTo>
                  <a:lnTo>
                    <a:pt x="4" y="19"/>
                  </a:lnTo>
                  <a:lnTo>
                    <a:pt x="3" y="18"/>
                  </a:lnTo>
                  <a:lnTo>
                    <a:pt x="3" y="16"/>
                  </a:lnTo>
                  <a:lnTo>
                    <a:pt x="1" y="16"/>
                  </a:lnTo>
                  <a:lnTo>
                    <a:pt x="1" y="6"/>
                  </a:lnTo>
                  <a:lnTo>
                    <a:pt x="0" y="5"/>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5" name="Freeform 345"/>
            <p:cNvSpPr>
              <a:spLocks/>
            </p:cNvSpPr>
            <p:nvPr/>
          </p:nvSpPr>
          <p:spPr bwMode="auto">
            <a:xfrm>
              <a:off x="2612" y="3629"/>
              <a:ext cx="27" cy="20"/>
            </a:xfrm>
            <a:custGeom>
              <a:avLst/>
              <a:gdLst>
                <a:gd name="T0" fmla="*/ 0 w 27"/>
                <a:gd name="T1" fmla="*/ 20 h 20"/>
                <a:gd name="T2" fmla="*/ 0 w 27"/>
                <a:gd name="T3" fmla="*/ 19 h 20"/>
                <a:gd name="T4" fmla="*/ 2 w 27"/>
                <a:gd name="T5" fmla="*/ 19 h 20"/>
                <a:gd name="T6" fmla="*/ 5 w 27"/>
                <a:gd name="T7" fmla="*/ 17 h 20"/>
                <a:gd name="T8" fmla="*/ 9 w 27"/>
                <a:gd name="T9" fmla="*/ 17 h 20"/>
                <a:gd name="T10" fmla="*/ 10 w 27"/>
                <a:gd name="T11" fmla="*/ 16 h 20"/>
                <a:gd name="T12" fmla="*/ 16 w 27"/>
                <a:gd name="T13" fmla="*/ 12 h 20"/>
                <a:gd name="T14" fmla="*/ 17 w 27"/>
                <a:gd name="T15" fmla="*/ 10 h 20"/>
                <a:gd name="T16" fmla="*/ 17 w 27"/>
                <a:gd name="T17" fmla="*/ 9 h 20"/>
                <a:gd name="T18" fmla="*/ 23 w 27"/>
                <a:gd name="T19" fmla="*/ 6 h 20"/>
                <a:gd name="T20" fmla="*/ 25 w 27"/>
                <a:gd name="T21" fmla="*/ 4 h 20"/>
                <a:gd name="T22" fmla="*/ 25 w 27"/>
                <a:gd name="T23" fmla="*/ 2 h 20"/>
                <a:gd name="T24" fmla="*/ 25 w 27"/>
                <a:gd name="T25" fmla="*/ 2 h 20"/>
                <a:gd name="T26" fmla="*/ 25 w 27"/>
                <a:gd name="T27" fmla="*/ 0 h 20"/>
                <a:gd name="T28" fmla="*/ 27 w 2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0">
                  <a:moveTo>
                    <a:pt x="0" y="20"/>
                  </a:moveTo>
                  <a:lnTo>
                    <a:pt x="0" y="19"/>
                  </a:lnTo>
                  <a:lnTo>
                    <a:pt x="2" y="19"/>
                  </a:lnTo>
                  <a:lnTo>
                    <a:pt x="5" y="17"/>
                  </a:lnTo>
                  <a:lnTo>
                    <a:pt x="9" y="17"/>
                  </a:lnTo>
                  <a:lnTo>
                    <a:pt x="10" y="16"/>
                  </a:lnTo>
                  <a:lnTo>
                    <a:pt x="16" y="12"/>
                  </a:lnTo>
                  <a:lnTo>
                    <a:pt x="17" y="10"/>
                  </a:lnTo>
                  <a:lnTo>
                    <a:pt x="17" y="9"/>
                  </a:lnTo>
                  <a:lnTo>
                    <a:pt x="23" y="6"/>
                  </a:lnTo>
                  <a:lnTo>
                    <a:pt x="25" y="4"/>
                  </a:lnTo>
                  <a:lnTo>
                    <a:pt x="25" y="2"/>
                  </a:lnTo>
                  <a:lnTo>
                    <a:pt x="25" y="2"/>
                  </a:lnTo>
                  <a:lnTo>
                    <a:pt x="25" y="0"/>
                  </a:lnTo>
                  <a:lnTo>
                    <a:pt x="2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6" name="Freeform 346"/>
            <p:cNvSpPr>
              <a:spLocks/>
            </p:cNvSpPr>
            <p:nvPr/>
          </p:nvSpPr>
          <p:spPr bwMode="auto">
            <a:xfrm>
              <a:off x="2639" y="3373"/>
              <a:ext cx="23" cy="256"/>
            </a:xfrm>
            <a:custGeom>
              <a:avLst/>
              <a:gdLst>
                <a:gd name="T0" fmla="*/ 0 w 23"/>
                <a:gd name="T1" fmla="*/ 256 h 256"/>
                <a:gd name="T2" fmla="*/ 0 w 23"/>
                <a:gd name="T3" fmla="*/ 248 h 256"/>
                <a:gd name="T4" fmla="*/ 2 w 23"/>
                <a:gd name="T5" fmla="*/ 248 h 256"/>
                <a:gd name="T6" fmla="*/ 2 w 23"/>
                <a:gd name="T7" fmla="*/ 231 h 256"/>
                <a:gd name="T8" fmla="*/ 3 w 23"/>
                <a:gd name="T9" fmla="*/ 229 h 256"/>
                <a:gd name="T10" fmla="*/ 3 w 23"/>
                <a:gd name="T11" fmla="*/ 204 h 256"/>
                <a:gd name="T12" fmla="*/ 5 w 23"/>
                <a:gd name="T13" fmla="*/ 204 h 256"/>
                <a:gd name="T14" fmla="*/ 5 w 23"/>
                <a:gd name="T15" fmla="*/ 199 h 256"/>
                <a:gd name="T16" fmla="*/ 3 w 23"/>
                <a:gd name="T17" fmla="*/ 197 h 256"/>
                <a:gd name="T18" fmla="*/ 3 w 23"/>
                <a:gd name="T19" fmla="*/ 181 h 256"/>
                <a:gd name="T20" fmla="*/ 2 w 23"/>
                <a:gd name="T21" fmla="*/ 179 h 256"/>
                <a:gd name="T22" fmla="*/ 2 w 23"/>
                <a:gd name="T23" fmla="*/ 160 h 256"/>
                <a:gd name="T24" fmla="*/ 3 w 23"/>
                <a:gd name="T25" fmla="*/ 159 h 256"/>
                <a:gd name="T26" fmla="*/ 3 w 23"/>
                <a:gd name="T27" fmla="*/ 154 h 256"/>
                <a:gd name="T28" fmla="*/ 5 w 23"/>
                <a:gd name="T29" fmla="*/ 154 h 256"/>
                <a:gd name="T30" fmla="*/ 5 w 23"/>
                <a:gd name="T31" fmla="*/ 139 h 256"/>
                <a:gd name="T32" fmla="*/ 7 w 23"/>
                <a:gd name="T33" fmla="*/ 139 h 256"/>
                <a:gd name="T34" fmla="*/ 7 w 23"/>
                <a:gd name="T35" fmla="*/ 137 h 256"/>
                <a:gd name="T36" fmla="*/ 5 w 23"/>
                <a:gd name="T37" fmla="*/ 137 h 256"/>
                <a:gd name="T38" fmla="*/ 5 w 23"/>
                <a:gd name="T39" fmla="*/ 134 h 256"/>
                <a:gd name="T40" fmla="*/ 7 w 23"/>
                <a:gd name="T41" fmla="*/ 132 h 256"/>
                <a:gd name="T42" fmla="*/ 7 w 23"/>
                <a:gd name="T43" fmla="*/ 98 h 256"/>
                <a:gd name="T44" fmla="*/ 8 w 23"/>
                <a:gd name="T45" fmla="*/ 96 h 256"/>
                <a:gd name="T46" fmla="*/ 8 w 23"/>
                <a:gd name="T47" fmla="*/ 87 h 256"/>
                <a:gd name="T48" fmla="*/ 10 w 23"/>
                <a:gd name="T49" fmla="*/ 85 h 256"/>
                <a:gd name="T50" fmla="*/ 10 w 23"/>
                <a:gd name="T51" fmla="*/ 75 h 256"/>
                <a:gd name="T52" fmla="*/ 11 w 23"/>
                <a:gd name="T53" fmla="*/ 75 h 256"/>
                <a:gd name="T54" fmla="*/ 11 w 23"/>
                <a:gd name="T55" fmla="*/ 53 h 256"/>
                <a:gd name="T56" fmla="*/ 13 w 23"/>
                <a:gd name="T57" fmla="*/ 51 h 256"/>
                <a:gd name="T58" fmla="*/ 13 w 23"/>
                <a:gd name="T59" fmla="*/ 46 h 256"/>
                <a:gd name="T60" fmla="*/ 15 w 23"/>
                <a:gd name="T61" fmla="*/ 45 h 256"/>
                <a:gd name="T62" fmla="*/ 15 w 23"/>
                <a:gd name="T63" fmla="*/ 38 h 256"/>
                <a:gd name="T64" fmla="*/ 16 w 23"/>
                <a:gd name="T65" fmla="*/ 38 h 256"/>
                <a:gd name="T66" fmla="*/ 16 w 23"/>
                <a:gd name="T67" fmla="*/ 27 h 256"/>
                <a:gd name="T68" fmla="*/ 18 w 23"/>
                <a:gd name="T69" fmla="*/ 27 h 256"/>
                <a:gd name="T70" fmla="*/ 18 w 23"/>
                <a:gd name="T71" fmla="*/ 15 h 256"/>
                <a:gd name="T72" fmla="*/ 16 w 23"/>
                <a:gd name="T73" fmla="*/ 15 h 256"/>
                <a:gd name="T74" fmla="*/ 16 w 23"/>
                <a:gd name="T75" fmla="*/ 5 h 256"/>
                <a:gd name="T76" fmla="*/ 18 w 23"/>
                <a:gd name="T77" fmla="*/ 4 h 256"/>
                <a:gd name="T78" fmla="*/ 18 w 23"/>
                <a:gd name="T79" fmla="*/ 1 h 256"/>
                <a:gd name="T80" fmla="*/ 20 w 23"/>
                <a:gd name="T81" fmla="*/ 0 h 256"/>
                <a:gd name="T82" fmla="*/ 23 w 23"/>
                <a:gd name="T8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56">
                  <a:moveTo>
                    <a:pt x="0" y="256"/>
                  </a:moveTo>
                  <a:lnTo>
                    <a:pt x="0" y="248"/>
                  </a:lnTo>
                  <a:lnTo>
                    <a:pt x="2" y="248"/>
                  </a:lnTo>
                  <a:lnTo>
                    <a:pt x="2" y="231"/>
                  </a:lnTo>
                  <a:lnTo>
                    <a:pt x="3" y="229"/>
                  </a:lnTo>
                  <a:lnTo>
                    <a:pt x="3" y="204"/>
                  </a:lnTo>
                  <a:lnTo>
                    <a:pt x="5" y="204"/>
                  </a:lnTo>
                  <a:lnTo>
                    <a:pt x="5" y="199"/>
                  </a:lnTo>
                  <a:lnTo>
                    <a:pt x="3" y="197"/>
                  </a:lnTo>
                  <a:lnTo>
                    <a:pt x="3" y="181"/>
                  </a:lnTo>
                  <a:lnTo>
                    <a:pt x="2" y="179"/>
                  </a:lnTo>
                  <a:lnTo>
                    <a:pt x="2" y="160"/>
                  </a:lnTo>
                  <a:lnTo>
                    <a:pt x="3" y="159"/>
                  </a:lnTo>
                  <a:lnTo>
                    <a:pt x="3" y="154"/>
                  </a:lnTo>
                  <a:lnTo>
                    <a:pt x="5" y="154"/>
                  </a:lnTo>
                  <a:lnTo>
                    <a:pt x="5" y="139"/>
                  </a:lnTo>
                  <a:lnTo>
                    <a:pt x="7" y="139"/>
                  </a:lnTo>
                  <a:lnTo>
                    <a:pt x="7" y="137"/>
                  </a:lnTo>
                  <a:lnTo>
                    <a:pt x="5" y="137"/>
                  </a:lnTo>
                  <a:lnTo>
                    <a:pt x="5" y="134"/>
                  </a:lnTo>
                  <a:lnTo>
                    <a:pt x="7" y="132"/>
                  </a:lnTo>
                  <a:lnTo>
                    <a:pt x="7" y="98"/>
                  </a:lnTo>
                  <a:lnTo>
                    <a:pt x="8" y="96"/>
                  </a:lnTo>
                  <a:lnTo>
                    <a:pt x="8" y="87"/>
                  </a:lnTo>
                  <a:lnTo>
                    <a:pt x="10" y="85"/>
                  </a:lnTo>
                  <a:lnTo>
                    <a:pt x="10" y="75"/>
                  </a:lnTo>
                  <a:lnTo>
                    <a:pt x="11" y="75"/>
                  </a:lnTo>
                  <a:lnTo>
                    <a:pt x="11" y="53"/>
                  </a:lnTo>
                  <a:lnTo>
                    <a:pt x="13" y="51"/>
                  </a:lnTo>
                  <a:lnTo>
                    <a:pt x="13" y="46"/>
                  </a:lnTo>
                  <a:lnTo>
                    <a:pt x="15" y="45"/>
                  </a:lnTo>
                  <a:lnTo>
                    <a:pt x="15" y="38"/>
                  </a:lnTo>
                  <a:lnTo>
                    <a:pt x="16" y="38"/>
                  </a:lnTo>
                  <a:lnTo>
                    <a:pt x="16" y="27"/>
                  </a:lnTo>
                  <a:lnTo>
                    <a:pt x="18" y="27"/>
                  </a:lnTo>
                  <a:lnTo>
                    <a:pt x="18" y="15"/>
                  </a:lnTo>
                  <a:lnTo>
                    <a:pt x="16" y="15"/>
                  </a:lnTo>
                  <a:lnTo>
                    <a:pt x="16" y="5"/>
                  </a:lnTo>
                  <a:lnTo>
                    <a:pt x="18" y="4"/>
                  </a:lnTo>
                  <a:lnTo>
                    <a:pt x="18" y="1"/>
                  </a:lnTo>
                  <a:lnTo>
                    <a:pt x="20" y="0"/>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7" name="Freeform 347"/>
            <p:cNvSpPr>
              <a:spLocks/>
            </p:cNvSpPr>
            <p:nvPr/>
          </p:nvSpPr>
          <p:spPr bwMode="auto">
            <a:xfrm>
              <a:off x="2578" y="3656"/>
              <a:ext cx="37" cy="20"/>
            </a:xfrm>
            <a:custGeom>
              <a:avLst/>
              <a:gdLst>
                <a:gd name="T0" fmla="*/ 0 w 37"/>
                <a:gd name="T1" fmla="*/ 20 h 20"/>
                <a:gd name="T2" fmla="*/ 2 w 37"/>
                <a:gd name="T3" fmla="*/ 20 h 20"/>
                <a:gd name="T4" fmla="*/ 35 w 37"/>
                <a:gd name="T5" fmla="*/ 0 h 20"/>
                <a:gd name="T6" fmla="*/ 37 w 37"/>
                <a:gd name="T7" fmla="*/ 0 h 20"/>
              </a:gdLst>
              <a:ahLst/>
              <a:cxnLst>
                <a:cxn ang="0">
                  <a:pos x="T0" y="T1"/>
                </a:cxn>
                <a:cxn ang="0">
                  <a:pos x="T2" y="T3"/>
                </a:cxn>
                <a:cxn ang="0">
                  <a:pos x="T4" y="T5"/>
                </a:cxn>
                <a:cxn ang="0">
                  <a:pos x="T6" y="T7"/>
                </a:cxn>
              </a:cxnLst>
              <a:rect l="0" t="0" r="r" b="b"/>
              <a:pathLst>
                <a:path w="37" h="20">
                  <a:moveTo>
                    <a:pt x="0" y="20"/>
                  </a:moveTo>
                  <a:lnTo>
                    <a:pt x="2" y="20"/>
                  </a:lnTo>
                  <a:lnTo>
                    <a:pt x="35" y="0"/>
                  </a:lnTo>
                  <a:lnTo>
                    <a:pt x="37"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8" name="Freeform 348"/>
            <p:cNvSpPr>
              <a:spLocks/>
            </p:cNvSpPr>
            <p:nvPr/>
          </p:nvSpPr>
          <p:spPr bwMode="auto">
            <a:xfrm>
              <a:off x="2780" y="3690"/>
              <a:ext cx="20" cy="18"/>
            </a:xfrm>
            <a:custGeom>
              <a:avLst/>
              <a:gdLst>
                <a:gd name="T0" fmla="*/ 0 w 20"/>
                <a:gd name="T1" fmla="*/ 0 h 18"/>
                <a:gd name="T2" fmla="*/ 10 w 20"/>
                <a:gd name="T3" fmla="*/ 18 h 18"/>
                <a:gd name="T4" fmla="*/ 15 w 20"/>
                <a:gd name="T5" fmla="*/ 18 h 18"/>
                <a:gd name="T6" fmla="*/ 20 w 20"/>
                <a:gd name="T7" fmla="*/ 0 h 18"/>
              </a:gdLst>
              <a:ahLst/>
              <a:cxnLst>
                <a:cxn ang="0">
                  <a:pos x="T0" y="T1"/>
                </a:cxn>
                <a:cxn ang="0">
                  <a:pos x="T2" y="T3"/>
                </a:cxn>
                <a:cxn ang="0">
                  <a:pos x="T4" y="T5"/>
                </a:cxn>
                <a:cxn ang="0">
                  <a:pos x="T6" y="T7"/>
                </a:cxn>
              </a:cxnLst>
              <a:rect l="0" t="0" r="r" b="b"/>
              <a:pathLst>
                <a:path w="20" h="18">
                  <a:moveTo>
                    <a:pt x="0" y="0"/>
                  </a:moveTo>
                  <a:lnTo>
                    <a:pt x="10" y="18"/>
                  </a:lnTo>
                  <a:lnTo>
                    <a:pt x="15" y="18"/>
                  </a:lnTo>
                  <a:lnTo>
                    <a:pt x="2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69" name="Freeform 349"/>
            <p:cNvSpPr>
              <a:spLocks/>
            </p:cNvSpPr>
            <p:nvPr/>
          </p:nvSpPr>
          <p:spPr bwMode="auto">
            <a:xfrm>
              <a:off x="2790" y="3569"/>
              <a:ext cx="33" cy="111"/>
            </a:xfrm>
            <a:custGeom>
              <a:avLst/>
              <a:gdLst>
                <a:gd name="T0" fmla="*/ 0 w 33"/>
                <a:gd name="T1" fmla="*/ 111 h 111"/>
                <a:gd name="T2" fmla="*/ 0 w 33"/>
                <a:gd name="T3" fmla="*/ 109 h 111"/>
                <a:gd name="T4" fmla="*/ 2 w 33"/>
                <a:gd name="T5" fmla="*/ 108 h 111"/>
                <a:gd name="T6" fmla="*/ 2 w 33"/>
                <a:gd name="T7" fmla="*/ 102 h 111"/>
                <a:gd name="T8" fmla="*/ 5 w 33"/>
                <a:gd name="T9" fmla="*/ 102 h 111"/>
                <a:gd name="T10" fmla="*/ 5 w 33"/>
                <a:gd name="T11" fmla="*/ 94 h 111"/>
                <a:gd name="T12" fmla="*/ 5 w 33"/>
                <a:gd name="T13" fmla="*/ 92 h 111"/>
                <a:gd name="T14" fmla="*/ 5 w 33"/>
                <a:gd name="T15" fmla="*/ 85 h 111"/>
                <a:gd name="T16" fmla="*/ 7 w 33"/>
                <a:gd name="T17" fmla="*/ 84 h 111"/>
                <a:gd name="T18" fmla="*/ 7 w 33"/>
                <a:gd name="T19" fmla="*/ 80 h 111"/>
                <a:gd name="T20" fmla="*/ 8 w 33"/>
                <a:gd name="T21" fmla="*/ 79 h 111"/>
                <a:gd name="T22" fmla="*/ 8 w 33"/>
                <a:gd name="T23" fmla="*/ 76 h 111"/>
                <a:gd name="T24" fmla="*/ 10 w 33"/>
                <a:gd name="T25" fmla="*/ 76 h 111"/>
                <a:gd name="T26" fmla="*/ 10 w 33"/>
                <a:gd name="T27" fmla="*/ 67 h 111"/>
                <a:gd name="T28" fmla="*/ 12 w 33"/>
                <a:gd name="T29" fmla="*/ 66 h 111"/>
                <a:gd name="T30" fmla="*/ 12 w 33"/>
                <a:gd name="T31" fmla="*/ 63 h 111"/>
                <a:gd name="T32" fmla="*/ 13 w 33"/>
                <a:gd name="T33" fmla="*/ 62 h 111"/>
                <a:gd name="T34" fmla="*/ 13 w 33"/>
                <a:gd name="T35" fmla="*/ 60 h 111"/>
                <a:gd name="T36" fmla="*/ 14 w 33"/>
                <a:gd name="T37" fmla="*/ 59 h 111"/>
                <a:gd name="T38" fmla="*/ 14 w 33"/>
                <a:gd name="T39" fmla="*/ 50 h 111"/>
                <a:gd name="T40" fmla="*/ 17 w 33"/>
                <a:gd name="T41" fmla="*/ 50 h 111"/>
                <a:gd name="T42" fmla="*/ 17 w 33"/>
                <a:gd name="T43" fmla="*/ 39 h 111"/>
                <a:gd name="T44" fmla="*/ 18 w 33"/>
                <a:gd name="T45" fmla="*/ 37 h 111"/>
                <a:gd name="T46" fmla="*/ 18 w 33"/>
                <a:gd name="T47" fmla="*/ 35 h 111"/>
                <a:gd name="T48" fmla="*/ 17 w 33"/>
                <a:gd name="T49" fmla="*/ 35 h 111"/>
                <a:gd name="T50" fmla="*/ 17 w 33"/>
                <a:gd name="T51" fmla="*/ 30 h 111"/>
                <a:gd name="T52" fmla="*/ 18 w 33"/>
                <a:gd name="T53" fmla="*/ 30 h 111"/>
                <a:gd name="T54" fmla="*/ 18 w 33"/>
                <a:gd name="T55" fmla="*/ 25 h 111"/>
                <a:gd name="T56" fmla="*/ 20 w 33"/>
                <a:gd name="T57" fmla="*/ 24 h 111"/>
                <a:gd name="T58" fmla="*/ 20 w 33"/>
                <a:gd name="T59" fmla="*/ 18 h 111"/>
                <a:gd name="T60" fmla="*/ 21 w 33"/>
                <a:gd name="T61" fmla="*/ 17 h 111"/>
                <a:gd name="T62" fmla="*/ 21 w 33"/>
                <a:gd name="T63" fmla="*/ 13 h 111"/>
                <a:gd name="T64" fmla="*/ 22 w 33"/>
                <a:gd name="T65" fmla="*/ 12 h 111"/>
                <a:gd name="T66" fmla="*/ 22 w 33"/>
                <a:gd name="T67" fmla="*/ 8 h 111"/>
                <a:gd name="T68" fmla="*/ 24 w 33"/>
                <a:gd name="T69" fmla="*/ 6 h 111"/>
                <a:gd name="T70" fmla="*/ 25 w 33"/>
                <a:gd name="T71" fmla="*/ 5 h 111"/>
                <a:gd name="T72" fmla="*/ 28 w 33"/>
                <a:gd name="T73" fmla="*/ 4 h 111"/>
                <a:gd name="T74" fmla="*/ 28 w 33"/>
                <a:gd name="T75" fmla="*/ 3 h 111"/>
                <a:gd name="T76" fmla="*/ 29 w 33"/>
                <a:gd name="T77" fmla="*/ 1 h 111"/>
                <a:gd name="T78" fmla="*/ 32 w 33"/>
                <a:gd name="T79" fmla="*/ 1 h 111"/>
                <a:gd name="T80" fmla="*/ 33 w 33"/>
                <a:gd name="T8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111">
                  <a:moveTo>
                    <a:pt x="0" y="111"/>
                  </a:moveTo>
                  <a:lnTo>
                    <a:pt x="0" y="109"/>
                  </a:lnTo>
                  <a:lnTo>
                    <a:pt x="2" y="108"/>
                  </a:lnTo>
                  <a:lnTo>
                    <a:pt x="2" y="102"/>
                  </a:lnTo>
                  <a:lnTo>
                    <a:pt x="5" y="102"/>
                  </a:lnTo>
                  <a:lnTo>
                    <a:pt x="5" y="94"/>
                  </a:lnTo>
                  <a:lnTo>
                    <a:pt x="5" y="92"/>
                  </a:lnTo>
                  <a:lnTo>
                    <a:pt x="5" y="85"/>
                  </a:lnTo>
                  <a:lnTo>
                    <a:pt x="7" y="84"/>
                  </a:lnTo>
                  <a:lnTo>
                    <a:pt x="7" y="80"/>
                  </a:lnTo>
                  <a:lnTo>
                    <a:pt x="8" y="79"/>
                  </a:lnTo>
                  <a:lnTo>
                    <a:pt x="8" y="76"/>
                  </a:lnTo>
                  <a:lnTo>
                    <a:pt x="10" y="76"/>
                  </a:lnTo>
                  <a:lnTo>
                    <a:pt x="10" y="67"/>
                  </a:lnTo>
                  <a:lnTo>
                    <a:pt x="12" y="66"/>
                  </a:lnTo>
                  <a:lnTo>
                    <a:pt x="12" y="63"/>
                  </a:lnTo>
                  <a:lnTo>
                    <a:pt x="13" y="62"/>
                  </a:lnTo>
                  <a:lnTo>
                    <a:pt x="13" y="60"/>
                  </a:lnTo>
                  <a:lnTo>
                    <a:pt x="14" y="59"/>
                  </a:lnTo>
                  <a:lnTo>
                    <a:pt x="14" y="50"/>
                  </a:lnTo>
                  <a:lnTo>
                    <a:pt x="17" y="50"/>
                  </a:lnTo>
                  <a:lnTo>
                    <a:pt x="17" y="39"/>
                  </a:lnTo>
                  <a:lnTo>
                    <a:pt x="18" y="37"/>
                  </a:lnTo>
                  <a:lnTo>
                    <a:pt x="18" y="35"/>
                  </a:lnTo>
                  <a:lnTo>
                    <a:pt x="17" y="35"/>
                  </a:lnTo>
                  <a:lnTo>
                    <a:pt x="17" y="30"/>
                  </a:lnTo>
                  <a:lnTo>
                    <a:pt x="18" y="30"/>
                  </a:lnTo>
                  <a:lnTo>
                    <a:pt x="18" y="25"/>
                  </a:lnTo>
                  <a:lnTo>
                    <a:pt x="20" y="24"/>
                  </a:lnTo>
                  <a:lnTo>
                    <a:pt x="20" y="18"/>
                  </a:lnTo>
                  <a:lnTo>
                    <a:pt x="21" y="17"/>
                  </a:lnTo>
                  <a:lnTo>
                    <a:pt x="21" y="13"/>
                  </a:lnTo>
                  <a:lnTo>
                    <a:pt x="22" y="12"/>
                  </a:lnTo>
                  <a:lnTo>
                    <a:pt x="22" y="8"/>
                  </a:lnTo>
                  <a:lnTo>
                    <a:pt x="24" y="6"/>
                  </a:lnTo>
                  <a:lnTo>
                    <a:pt x="25" y="5"/>
                  </a:lnTo>
                  <a:lnTo>
                    <a:pt x="28" y="4"/>
                  </a:lnTo>
                  <a:lnTo>
                    <a:pt x="28" y="3"/>
                  </a:lnTo>
                  <a:lnTo>
                    <a:pt x="29" y="1"/>
                  </a:lnTo>
                  <a:lnTo>
                    <a:pt x="32" y="1"/>
                  </a:lnTo>
                  <a:lnTo>
                    <a:pt x="3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0" name="Freeform 350"/>
            <p:cNvSpPr>
              <a:spLocks/>
            </p:cNvSpPr>
            <p:nvPr/>
          </p:nvSpPr>
          <p:spPr bwMode="auto">
            <a:xfrm>
              <a:off x="2827" y="3570"/>
              <a:ext cx="42" cy="99"/>
            </a:xfrm>
            <a:custGeom>
              <a:avLst/>
              <a:gdLst>
                <a:gd name="T0" fmla="*/ 42 w 42"/>
                <a:gd name="T1" fmla="*/ 99 h 99"/>
                <a:gd name="T2" fmla="*/ 35 w 42"/>
                <a:gd name="T3" fmla="*/ 96 h 99"/>
                <a:gd name="T4" fmla="*/ 0 w 42"/>
                <a:gd name="T5" fmla="*/ 0 h 99"/>
              </a:gdLst>
              <a:ahLst/>
              <a:cxnLst>
                <a:cxn ang="0">
                  <a:pos x="T0" y="T1"/>
                </a:cxn>
                <a:cxn ang="0">
                  <a:pos x="T2" y="T3"/>
                </a:cxn>
                <a:cxn ang="0">
                  <a:pos x="T4" y="T5"/>
                </a:cxn>
              </a:cxnLst>
              <a:rect l="0" t="0" r="r" b="b"/>
              <a:pathLst>
                <a:path w="42" h="99">
                  <a:moveTo>
                    <a:pt x="42" y="99"/>
                  </a:moveTo>
                  <a:lnTo>
                    <a:pt x="35" y="96"/>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1" name="Freeform 351"/>
            <p:cNvSpPr>
              <a:spLocks/>
            </p:cNvSpPr>
            <p:nvPr/>
          </p:nvSpPr>
          <p:spPr bwMode="auto">
            <a:xfrm>
              <a:off x="2873" y="3623"/>
              <a:ext cx="41" cy="45"/>
            </a:xfrm>
            <a:custGeom>
              <a:avLst/>
              <a:gdLst>
                <a:gd name="T0" fmla="*/ 0 w 41"/>
                <a:gd name="T1" fmla="*/ 45 h 45"/>
                <a:gd name="T2" fmla="*/ 0 w 41"/>
                <a:gd name="T3" fmla="*/ 45 h 45"/>
                <a:gd name="T4" fmla="*/ 3 w 41"/>
                <a:gd name="T5" fmla="*/ 43 h 45"/>
                <a:gd name="T6" fmla="*/ 3 w 41"/>
                <a:gd name="T7" fmla="*/ 40 h 45"/>
                <a:gd name="T8" fmla="*/ 5 w 41"/>
                <a:gd name="T9" fmla="*/ 40 h 45"/>
                <a:gd name="T10" fmla="*/ 5 w 41"/>
                <a:gd name="T11" fmla="*/ 37 h 45"/>
                <a:gd name="T12" fmla="*/ 6 w 41"/>
                <a:gd name="T13" fmla="*/ 37 h 45"/>
                <a:gd name="T14" fmla="*/ 6 w 41"/>
                <a:gd name="T15" fmla="*/ 35 h 45"/>
                <a:gd name="T16" fmla="*/ 6 w 41"/>
                <a:gd name="T17" fmla="*/ 33 h 45"/>
                <a:gd name="T18" fmla="*/ 8 w 41"/>
                <a:gd name="T19" fmla="*/ 33 h 45"/>
                <a:gd name="T20" fmla="*/ 8 w 41"/>
                <a:gd name="T21" fmla="*/ 32 h 45"/>
                <a:gd name="T22" fmla="*/ 11 w 41"/>
                <a:gd name="T23" fmla="*/ 31 h 45"/>
                <a:gd name="T24" fmla="*/ 11 w 41"/>
                <a:gd name="T25" fmla="*/ 28 h 45"/>
                <a:gd name="T26" fmla="*/ 12 w 41"/>
                <a:gd name="T27" fmla="*/ 28 h 45"/>
                <a:gd name="T28" fmla="*/ 12 w 41"/>
                <a:gd name="T29" fmla="*/ 25 h 45"/>
                <a:gd name="T30" fmla="*/ 13 w 41"/>
                <a:gd name="T31" fmla="*/ 24 h 45"/>
                <a:gd name="T32" fmla="*/ 15 w 41"/>
                <a:gd name="T33" fmla="*/ 24 h 45"/>
                <a:gd name="T34" fmla="*/ 15 w 41"/>
                <a:gd name="T35" fmla="*/ 22 h 45"/>
                <a:gd name="T36" fmla="*/ 18 w 41"/>
                <a:gd name="T37" fmla="*/ 21 h 45"/>
                <a:gd name="T38" fmla="*/ 18 w 41"/>
                <a:gd name="T39" fmla="*/ 20 h 45"/>
                <a:gd name="T40" fmla="*/ 18 w 41"/>
                <a:gd name="T41" fmla="*/ 20 h 45"/>
                <a:gd name="T42" fmla="*/ 18 w 41"/>
                <a:gd name="T43" fmla="*/ 18 h 45"/>
                <a:gd name="T44" fmla="*/ 20 w 41"/>
                <a:gd name="T45" fmla="*/ 17 h 45"/>
                <a:gd name="T46" fmla="*/ 20 w 41"/>
                <a:gd name="T47" fmla="*/ 15 h 45"/>
                <a:gd name="T48" fmla="*/ 21 w 41"/>
                <a:gd name="T49" fmla="*/ 15 h 45"/>
                <a:gd name="T50" fmla="*/ 21 w 41"/>
                <a:gd name="T51" fmla="*/ 12 h 45"/>
                <a:gd name="T52" fmla="*/ 23 w 41"/>
                <a:gd name="T53" fmla="*/ 12 h 45"/>
                <a:gd name="T54" fmla="*/ 23 w 41"/>
                <a:gd name="T55" fmla="*/ 10 h 45"/>
                <a:gd name="T56" fmla="*/ 25 w 41"/>
                <a:gd name="T57" fmla="*/ 10 h 45"/>
                <a:gd name="T58" fmla="*/ 25 w 41"/>
                <a:gd name="T59" fmla="*/ 9 h 45"/>
                <a:gd name="T60" fmla="*/ 26 w 41"/>
                <a:gd name="T61" fmla="*/ 9 h 45"/>
                <a:gd name="T62" fmla="*/ 26 w 41"/>
                <a:gd name="T63" fmla="*/ 8 h 45"/>
                <a:gd name="T64" fmla="*/ 28 w 41"/>
                <a:gd name="T65" fmla="*/ 8 h 45"/>
                <a:gd name="T66" fmla="*/ 28 w 41"/>
                <a:gd name="T67" fmla="*/ 6 h 45"/>
                <a:gd name="T68" fmla="*/ 35 w 41"/>
                <a:gd name="T69" fmla="*/ 3 h 45"/>
                <a:gd name="T70" fmla="*/ 38 w 41"/>
                <a:gd name="T71" fmla="*/ 0 h 45"/>
                <a:gd name="T72" fmla="*/ 41 w 41"/>
                <a:gd name="T7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5">
                  <a:moveTo>
                    <a:pt x="0" y="45"/>
                  </a:moveTo>
                  <a:lnTo>
                    <a:pt x="0" y="45"/>
                  </a:lnTo>
                  <a:lnTo>
                    <a:pt x="3" y="43"/>
                  </a:lnTo>
                  <a:lnTo>
                    <a:pt x="3" y="40"/>
                  </a:lnTo>
                  <a:lnTo>
                    <a:pt x="5" y="40"/>
                  </a:lnTo>
                  <a:lnTo>
                    <a:pt x="5" y="37"/>
                  </a:lnTo>
                  <a:lnTo>
                    <a:pt x="6" y="37"/>
                  </a:lnTo>
                  <a:lnTo>
                    <a:pt x="6" y="35"/>
                  </a:lnTo>
                  <a:lnTo>
                    <a:pt x="6" y="33"/>
                  </a:lnTo>
                  <a:lnTo>
                    <a:pt x="8" y="33"/>
                  </a:lnTo>
                  <a:lnTo>
                    <a:pt x="8" y="32"/>
                  </a:lnTo>
                  <a:lnTo>
                    <a:pt x="11" y="31"/>
                  </a:lnTo>
                  <a:lnTo>
                    <a:pt x="11" y="28"/>
                  </a:lnTo>
                  <a:lnTo>
                    <a:pt x="12" y="28"/>
                  </a:lnTo>
                  <a:lnTo>
                    <a:pt x="12" y="25"/>
                  </a:lnTo>
                  <a:lnTo>
                    <a:pt x="13" y="24"/>
                  </a:lnTo>
                  <a:lnTo>
                    <a:pt x="15" y="24"/>
                  </a:lnTo>
                  <a:lnTo>
                    <a:pt x="15" y="22"/>
                  </a:lnTo>
                  <a:lnTo>
                    <a:pt x="18" y="21"/>
                  </a:lnTo>
                  <a:lnTo>
                    <a:pt x="18" y="20"/>
                  </a:lnTo>
                  <a:lnTo>
                    <a:pt x="18" y="20"/>
                  </a:lnTo>
                  <a:lnTo>
                    <a:pt x="18" y="18"/>
                  </a:lnTo>
                  <a:lnTo>
                    <a:pt x="20" y="17"/>
                  </a:lnTo>
                  <a:lnTo>
                    <a:pt x="20" y="15"/>
                  </a:lnTo>
                  <a:lnTo>
                    <a:pt x="21" y="15"/>
                  </a:lnTo>
                  <a:lnTo>
                    <a:pt x="21" y="12"/>
                  </a:lnTo>
                  <a:lnTo>
                    <a:pt x="23" y="12"/>
                  </a:lnTo>
                  <a:lnTo>
                    <a:pt x="23" y="10"/>
                  </a:lnTo>
                  <a:lnTo>
                    <a:pt x="25" y="10"/>
                  </a:lnTo>
                  <a:lnTo>
                    <a:pt x="25" y="9"/>
                  </a:lnTo>
                  <a:lnTo>
                    <a:pt x="26" y="9"/>
                  </a:lnTo>
                  <a:lnTo>
                    <a:pt x="26" y="8"/>
                  </a:lnTo>
                  <a:lnTo>
                    <a:pt x="28" y="8"/>
                  </a:lnTo>
                  <a:lnTo>
                    <a:pt x="28" y="6"/>
                  </a:lnTo>
                  <a:lnTo>
                    <a:pt x="35" y="3"/>
                  </a:lnTo>
                  <a:lnTo>
                    <a:pt x="38" y="0"/>
                  </a:lnTo>
                  <a:lnTo>
                    <a:pt x="4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2" name="Freeform 352"/>
            <p:cNvSpPr>
              <a:spLocks/>
            </p:cNvSpPr>
            <p:nvPr/>
          </p:nvSpPr>
          <p:spPr bwMode="auto">
            <a:xfrm>
              <a:off x="2916" y="3634"/>
              <a:ext cx="19" cy="20"/>
            </a:xfrm>
            <a:custGeom>
              <a:avLst/>
              <a:gdLst>
                <a:gd name="T0" fmla="*/ 0 w 19"/>
                <a:gd name="T1" fmla="*/ 0 h 20"/>
                <a:gd name="T2" fmla="*/ 18 w 19"/>
                <a:gd name="T3" fmla="*/ 0 h 20"/>
                <a:gd name="T4" fmla="*/ 19 w 19"/>
                <a:gd name="T5" fmla="*/ 20 h 20"/>
              </a:gdLst>
              <a:ahLst/>
              <a:cxnLst>
                <a:cxn ang="0">
                  <a:pos x="T0" y="T1"/>
                </a:cxn>
                <a:cxn ang="0">
                  <a:pos x="T2" y="T3"/>
                </a:cxn>
                <a:cxn ang="0">
                  <a:pos x="T4" y="T5"/>
                </a:cxn>
              </a:cxnLst>
              <a:rect l="0" t="0" r="r" b="b"/>
              <a:pathLst>
                <a:path w="19" h="20">
                  <a:moveTo>
                    <a:pt x="0" y="0"/>
                  </a:moveTo>
                  <a:lnTo>
                    <a:pt x="18" y="0"/>
                  </a:lnTo>
                  <a:lnTo>
                    <a:pt x="19"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3" name="Freeform 353"/>
            <p:cNvSpPr>
              <a:spLocks/>
            </p:cNvSpPr>
            <p:nvPr/>
          </p:nvSpPr>
          <p:spPr bwMode="auto">
            <a:xfrm>
              <a:off x="2925" y="3623"/>
              <a:ext cx="30" cy="33"/>
            </a:xfrm>
            <a:custGeom>
              <a:avLst/>
              <a:gdLst>
                <a:gd name="T0" fmla="*/ 30 w 30"/>
                <a:gd name="T1" fmla="*/ 33 h 33"/>
                <a:gd name="T2" fmla="*/ 25 w 30"/>
                <a:gd name="T3" fmla="*/ 33 h 33"/>
                <a:gd name="T4" fmla="*/ 0 w 30"/>
                <a:gd name="T5" fmla="*/ 0 h 33"/>
              </a:gdLst>
              <a:ahLst/>
              <a:cxnLst>
                <a:cxn ang="0">
                  <a:pos x="T0" y="T1"/>
                </a:cxn>
                <a:cxn ang="0">
                  <a:pos x="T2" y="T3"/>
                </a:cxn>
                <a:cxn ang="0">
                  <a:pos x="T4" y="T5"/>
                </a:cxn>
              </a:cxnLst>
              <a:rect l="0" t="0" r="r" b="b"/>
              <a:pathLst>
                <a:path w="30" h="33">
                  <a:moveTo>
                    <a:pt x="30" y="33"/>
                  </a:moveTo>
                  <a:lnTo>
                    <a:pt x="25" y="3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4" name="Freeform 354"/>
            <p:cNvSpPr>
              <a:spLocks/>
            </p:cNvSpPr>
            <p:nvPr/>
          </p:nvSpPr>
          <p:spPr bwMode="auto">
            <a:xfrm>
              <a:off x="2955" y="3646"/>
              <a:ext cx="23" cy="21"/>
            </a:xfrm>
            <a:custGeom>
              <a:avLst/>
              <a:gdLst>
                <a:gd name="T0" fmla="*/ 0 w 23"/>
                <a:gd name="T1" fmla="*/ 21 h 21"/>
                <a:gd name="T2" fmla="*/ 1 w 23"/>
                <a:gd name="T3" fmla="*/ 21 h 21"/>
                <a:gd name="T4" fmla="*/ 6 w 23"/>
                <a:gd name="T5" fmla="*/ 21 h 21"/>
                <a:gd name="T6" fmla="*/ 15 w 23"/>
                <a:gd name="T7" fmla="*/ 16 h 21"/>
                <a:gd name="T8" fmla="*/ 16 w 23"/>
                <a:gd name="T9" fmla="*/ 13 h 21"/>
                <a:gd name="T10" fmla="*/ 18 w 23"/>
                <a:gd name="T11" fmla="*/ 13 h 21"/>
                <a:gd name="T12" fmla="*/ 20 w 23"/>
                <a:gd name="T13" fmla="*/ 7 h 21"/>
                <a:gd name="T14" fmla="*/ 21 w 23"/>
                <a:gd name="T15" fmla="*/ 4 h 21"/>
                <a:gd name="T16" fmla="*/ 22 w 23"/>
                <a:gd name="T17" fmla="*/ 4 h 21"/>
                <a:gd name="T18" fmla="*/ 23 w 23"/>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1">
                  <a:moveTo>
                    <a:pt x="0" y="21"/>
                  </a:moveTo>
                  <a:lnTo>
                    <a:pt x="1" y="21"/>
                  </a:lnTo>
                  <a:lnTo>
                    <a:pt x="6" y="21"/>
                  </a:lnTo>
                  <a:lnTo>
                    <a:pt x="15" y="16"/>
                  </a:lnTo>
                  <a:lnTo>
                    <a:pt x="16" y="13"/>
                  </a:lnTo>
                  <a:lnTo>
                    <a:pt x="18" y="13"/>
                  </a:lnTo>
                  <a:lnTo>
                    <a:pt x="20" y="7"/>
                  </a:lnTo>
                  <a:lnTo>
                    <a:pt x="21" y="4"/>
                  </a:lnTo>
                  <a:lnTo>
                    <a:pt x="22" y="4"/>
                  </a:lnTo>
                  <a:lnTo>
                    <a:pt x="23"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5" name="Freeform 355"/>
            <p:cNvSpPr>
              <a:spLocks/>
            </p:cNvSpPr>
            <p:nvPr/>
          </p:nvSpPr>
          <p:spPr bwMode="auto">
            <a:xfrm>
              <a:off x="2979" y="3629"/>
              <a:ext cx="21" cy="19"/>
            </a:xfrm>
            <a:custGeom>
              <a:avLst/>
              <a:gdLst>
                <a:gd name="T0" fmla="*/ 0 w 21"/>
                <a:gd name="T1" fmla="*/ 19 h 19"/>
                <a:gd name="T2" fmla="*/ 15 w 21"/>
                <a:gd name="T3" fmla="*/ 3 h 19"/>
                <a:gd name="T4" fmla="*/ 21 w 21"/>
                <a:gd name="T5" fmla="*/ 0 h 19"/>
              </a:gdLst>
              <a:ahLst/>
              <a:cxnLst>
                <a:cxn ang="0">
                  <a:pos x="T0" y="T1"/>
                </a:cxn>
                <a:cxn ang="0">
                  <a:pos x="T2" y="T3"/>
                </a:cxn>
                <a:cxn ang="0">
                  <a:pos x="T4" y="T5"/>
                </a:cxn>
              </a:cxnLst>
              <a:rect l="0" t="0" r="r" b="b"/>
              <a:pathLst>
                <a:path w="21" h="19">
                  <a:moveTo>
                    <a:pt x="0" y="19"/>
                  </a:moveTo>
                  <a:lnTo>
                    <a:pt x="15" y="3"/>
                  </a:lnTo>
                  <a:lnTo>
                    <a:pt x="21"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6" name="Freeform 356"/>
            <p:cNvSpPr>
              <a:spLocks/>
            </p:cNvSpPr>
            <p:nvPr/>
          </p:nvSpPr>
          <p:spPr bwMode="auto">
            <a:xfrm>
              <a:off x="2766" y="3619"/>
              <a:ext cx="20" cy="61"/>
            </a:xfrm>
            <a:custGeom>
              <a:avLst/>
              <a:gdLst>
                <a:gd name="T0" fmla="*/ 20 w 20"/>
                <a:gd name="T1" fmla="*/ 61 h 61"/>
                <a:gd name="T2" fmla="*/ 17 w 20"/>
                <a:gd name="T3" fmla="*/ 59 h 61"/>
                <a:gd name="T4" fmla="*/ 0 w 20"/>
                <a:gd name="T5" fmla="*/ 0 h 61"/>
              </a:gdLst>
              <a:ahLst/>
              <a:cxnLst>
                <a:cxn ang="0">
                  <a:pos x="T0" y="T1"/>
                </a:cxn>
                <a:cxn ang="0">
                  <a:pos x="T2" y="T3"/>
                </a:cxn>
                <a:cxn ang="0">
                  <a:pos x="T4" y="T5"/>
                </a:cxn>
              </a:cxnLst>
              <a:rect l="0" t="0" r="r" b="b"/>
              <a:pathLst>
                <a:path w="20" h="61">
                  <a:moveTo>
                    <a:pt x="20" y="61"/>
                  </a:moveTo>
                  <a:lnTo>
                    <a:pt x="17" y="59"/>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7" name="Freeform 357"/>
            <p:cNvSpPr>
              <a:spLocks/>
            </p:cNvSpPr>
            <p:nvPr/>
          </p:nvSpPr>
          <p:spPr bwMode="auto">
            <a:xfrm>
              <a:off x="2746" y="3476"/>
              <a:ext cx="20" cy="143"/>
            </a:xfrm>
            <a:custGeom>
              <a:avLst/>
              <a:gdLst>
                <a:gd name="T0" fmla="*/ 20 w 20"/>
                <a:gd name="T1" fmla="*/ 143 h 143"/>
                <a:gd name="T2" fmla="*/ 20 w 20"/>
                <a:gd name="T3" fmla="*/ 113 h 143"/>
                <a:gd name="T4" fmla="*/ 20 w 20"/>
                <a:gd name="T5" fmla="*/ 113 h 143"/>
                <a:gd name="T6" fmla="*/ 20 w 20"/>
                <a:gd name="T7" fmla="*/ 105 h 143"/>
                <a:gd name="T8" fmla="*/ 18 w 20"/>
                <a:gd name="T9" fmla="*/ 104 h 143"/>
                <a:gd name="T10" fmla="*/ 18 w 20"/>
                <a:gd name="T11" fmla="*/ 98 h 143"/>
                <a:gd name="T12" fmla="*/ 17 w 20"/>
                <a:gd name="T13" fmla="*/ 97 h 143"/>
                <a:gd name="T14" fmla="*/ 17 w 20"/>
                <a:gd name="T15" fmla="*/ 83 h 143"/>
                <a:gd name="T16" fmla="*/ 14 w 20"/>
                <a:gd name="T17" fmla="*/ 82 h 143"/>
                <a:gd name="T18" fmla="*/ 14 w 20"/>
                <a:gd name="T19" fmla="*/ 78 h 143"/>
                <a:gd name="T20" fmla="*/ 13 w 20"/>
                <a:gd name="T21" fmla="*/ 76 h 143"/>
                <a:gd name="T22" fmla="*/ 13 w 20"/>
                <a:gd name="T23" fmla="*/ 71 h 143"/>
                <a:gd name="T24" fmla="*/ 11 w 20"/>
                <a:gd name="T25" fmla="*/ 69 h 143"/>
                <a:gd name="T26" fmla="*/ 11 w 20"/>
                <a:gd name="T27" fmla="*/ 56 h 143"/>
                <a:gd name="T28" fmla="*/ 8 w 20"/>
                <a:gd name="T29" fmla="*/ 54 h 143"/>
                <a:gd name="T30" fmla="*/ 8 w 20"/>
                <a:gd name="T31" fmla="*/ 38 h 143"/>
                <a:gd name="T32" fmla="*/ 8 w 20"/>
                <a:gd name="T33" fmla="*/ 36 h 143"/>
                <a:gd name="T34" fmla="*/ 8 w 20"/>
                <a:gd name="T35" fmla="*/ 24 h 143"/>
                <a:gd name="T36" fmla="*/ 4 w 20"/>
                <a:gd name="T37" fmla="*/ 23 h 143"/>
                <a:gd name="T38" fmla="*/ 4 w 20"/>
                <a:gd name="T39" fmla="*/ 18 h 143"/>
                <a:gd name="T40" fmla="*/ 3 w 20"/>
                <a:gd name="T41" fmla="*/ 18 h 143"/>
                <a:gd name="T42" fmla="*/ 3 w 20"/>
                <a:gd name="T43" fmla="*/ 12 h 143"/>
                <a:gd name="T44" fmla="*/ 2 w 20"/>
                <a:gd name="T45" fmla="*/ 10 h 143"/>
                <a:gd name="T46" fmla="*/ 2 w 20"/>
                <a:gd name="T47" fmla="*/ 5 h 143"/>
                <a:gd name="T48" fmla="*/ 0 w 20"/>
                <a:gd name="T49" fmla="*/ 3 h 143"/>
                <a:gd name="T50" fmla="*/ 0 w 20"/>
                <a:gd name="T5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143">
                  <a:moveTo>
                    <a:pt x="20" y="143"/>
                  </a:moveTo>
                  <a:lnTo>
                    <a:pt x="20" y="113"/>
                  </a:lnTo>
                  <a:lnTo>
                    <a:pt x="20" y="113"/>
                  </a:lnTo>
                  <a:lnTo>
                    <a:pt x="20" y="105"/>
                  </a:lnTo>
                  <a:lnTo>
                    <a:pt x="18" y="104"/>
                  </a:lnTo>
                  <a:lnTo>
                    <a:pt x="18" y="98"/>
                  </a:lnTo>
                  <a:lnTo>
                    <a:pt x="17" y="97"/>
                  </a:lnTo>
                  <a:lnTo>
                    <a:pt x="17" y="83"/>
                  </a:lnTo>
                  <a:lnTo>
                    <a:pt x="14" y="82"/>
                  </a:lnTo>
                  <a:lnTo>
                    <a:pt x="14" y="78"/>
                  </a:lnTo>
                  <a:lnTo>
                    <a:pt x="13" y="76"/>
                  </a:lnTo>
                  <a:lnTo>
                    <a:pt x="13" y="71"/>
                  </a:lnTo>
                  <a:lnTo>
                    <a:pt x="11" y="69"/>
                  </a:lnTo>
                  <a:lnTo>
                    <a:pt x="11" y="56"/>
                  </a:lnTo>
                  <a:lnTo>
                    <a:pt x="8" y="54"/>
                  </a:lnTo>
                  <a:lnTo>
                    <a:pt x="8" y="38"/>
                  </a:lnTo>
                  <a:lnTo>
                    <a:pt x="8" y="36"/>
                  </a:lnTo>
                  <a:lnTo>
                    <a:pt x="8" y="24"/>
                  </a:lnTo>
                  <a:lnTo>
                    <a:pt x="4" y="23"/>
                  </a:lnTo>
                  <a:lnTo>
                    <a:pt x="4" y="18"/>
                  </a:lnTo>
                  <a:lnTo>
                    <a:pt x="3" y="18"/>
                  </a:lnTo>
                  <a:lnTo>
                    <a:pt x="3" y="12"/>
                  </a:lnTo>
                  <a:lnTo>
                    <a:pt x="2" y="10"/>
                  </a:lnTo>
                  <a:lnTo>
                    <a:pt x="2" y="5"/>
                  </a:lnTo>
                  <a:lnTo>
                    <a:pt x="0" y="3"/>
                  </a:lnTo>
                  <a:lnTo>
                    <a:pt x="0" y="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8" name="Freeform 358"/>
            <p:cNvSpPr>
              <a:spLocks/>
            </p:cNvSpPr>
            <p:nvPr/>
          </p:nvSpPr>
          <p:spPr bwMode="auto">
            <a:xfrm>
              <a:off x="3000" y="3631"/>
              <a:ext cx="31" cy="20"/>
            </a:xfrm>
            <a:custGeom>
              <a:avLst/>
              <a:gdLst>
                <a:gd name="T0" fmla="*/ 0 w 31"/>
                <a:gd name="T1" fmla="*/ 0 h 20"/>
                <a:gd name="T2" fmla="*/ 4 w 31"/>
                <a:gd name="T3" fmla="*/ 0 h 20"/>
                <a:gd name="T4" fmla="*/ 6 w 31"/>
                <a:gd name="T5" fmla="*/ 1 h 20"/>
                <a:gd name="T6" fmla="*/ 7 w 31"/>
                <a:gd name="T7" fmla="*/ 2 h 20"/>
                <a:gd name="T8" fmla="*/ 9 w 31"/>
                <a:gd name="T9" fmla="*/ 3 h 20"/>
                <a:gd name="T10" fmla="*/ 11 w 31"/>
                <a:gd name="T11" fmla="*/ 4 h 20"/>
                <a:gd name="T12" fmla="*/ 14 w 31"/>
                <a:gd name="T13" fmla="*/ 7 h 20"/>
                <a:gd name="T14" fmla="*/ 17 w 31"/>
                <a:gd name="T15" fmla="*/ 8 h 20"/>
                <a:gd name="T16" fmla="*/ 19 w 31"/>
                <a:gd name="T17" fmla="*/ 11 h 20"/>
                <a:gd name="T18" fmla="*/ 19 w 31"/>
                <a:gd name="T19" fmla="*/ 13 h 20"/>
                <a:gd name="T20" fmla="*/ 22 w 31"/>
                <a:gd name="T21" fmla="*/ 14 h 20"/>
                <a:gd name="T22" fmla="*/ 25 w 31"/>
                <a:gd name="T23" fmla="*/ 15 h 20"/>
                <a:gd name="T24" fmla="*/ 27 w 31"/>
                <a:gd name="T25" fmla="*/ 16 h 20"/>
                <a:gd name="T26" fmla="*/ 29 w 31"/>
                <a:gd name="T27" fmla="*/ 16 h 20"/>
                <a:gd name="T28" fmla="*/ 30 w 31"/>
                <a:gd name="T29" fmla="*/ 16 h 20"/>
                <a:gd name="T30" fmla="*/ 31 w 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0">
                  <a:moveTo>
                    <a:pt x="0" y="0"/>
                  </a:moveTo>
                  <a:lnTo>
                    <a:pt x="4" y="0"/>
                  </a:lnTo>
                  <a:lnTo>
                    <a:pt x="6" y="1"/>
                  </a:lnTo>
                  <a:lnTo>
                    <a:pt x="7" y="2"/>
                  </a:lnTo>
                  <a:lnTo>
                    <a:pt x="9" y="3"/>
                  </a:lnTo>
                  <a:lnTo>
                    <a:pt x="11" y="4"/>
                  </a:lnTo>
                  <a:lnTo>
                    <a:pt x="14" y="7"/>
                  </a:lnTo>
                  <a:lnTo>
                    <a:pt x="17" y="8"/>
                  </a:lnTo>
                  <a:lnTo>
                    <a:pt x="19" y="11"/>
                  </a:lnTo>
                  <a:lnTo>
                    <a:pt x="19" y="13"/>
                  </a:lnTo>
                  <a:lnTo>
                    <a:pt x="22" y="14"/>
                  </a:lnTo>
                  <a:lnTo>
                    <a:pt x="25" y="15"/>
                  </a:lnTo>
                  <a:lnTo>
                    <a:pt x="27" y="16"/>
                  </a:lnTo>
                  <a:lnTo>
                    <a:pt x="29" y="16"/>
                  </a:lnTo>
                  <a:lnTo>
                    <a:pt x="30" y="16"/>
                  </a:lnTo>
                  <a:lnTo>
                    <a:pt x="31" y="20"/>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79" name="Freeform 359"/>
            <p:cNvSpPr>
              <a:spLocks/>
            </p:cNvSpPr>
            <p:nvPr/>
          </p:nvSpPr>
          <p:spPr bwMode="auto">
            <a:xfrm>
              <a:off x="3031" y="3631"/>
              <a:ext cx="64" cy="20"/>
            </a:xfrm>
            <a:custGeom>
              <a:avLst/>
              <a:gdLst>
                <a:gd name="T0" fmla="*/ 0 w 64"/>
                <a:gd name="T1" fmla="*/ 20 h 20"/>
                <a:gd name="T2" fmla="*/ 1 w 64"/>
                <a:gd name="T3" fmla="*/ 20 h 20"/>
                <a:gd name="T4" fmla="*/ 4 w 64"/>
                <a:gd name="T5" fmla="*/ 20 h 20"/>
                <a:gd name="T6" fmla="*/ 6 w 64"/>
                <a:gd name="T7" fmla="*/ 20 h 20"/>
                <a:gd name="T8" fmla="*/ 9 w 64"/>
                <a:gd name="T9" fmla="*/ 20 h 20"/>
                <a:gd name="T10" fmla="*/ 11 w 64"/>
                <a:gd name="T11" fmla="*/ 20 h 20"/>
                <a:gd name="T12" fmla="*/ 12 w 64"/>
                <a:gd name="T13" fmla="*/ 20 h 20"/>
                <a:gd name="T14" fmla="*/ 16 w 64"/>
                <a:gd name="T15" fmla="*/ 20 h 20"/>
                <a:gd name="T16" fmla="*/ 18 w 64"/>
                <a:gd name="T17" fmla="*/ 20 h 20"/>
                <a:gd name="T18" fmla="*/ 19 w 64"/>
                <a:gd name="T19" fmla="*/ 17 h 20"/>
                <a:gd name="T20" fmla="*/ 23 w 64"/>
                <a:gd name="T21" fmla="*/ 16 h 20"/>
                <a:gd name="T22" fmla="*/ 24 w 64"/>
                <a:gd name="T23" fmla="*/ 14 h 20"/>
                <a:gd name="T24" fmla="*/ 30 w 64"/>
                <a:gd name="T25" fmla="*/ 11 h 20"/>
                <a:gd name="T26" fmla="*/ 32 w 64"/>
                <a:gd name="T27" fmla="*/ 8 h 20"/>
                <a:gd name="T28" fmla="*/ 35 w 64"/>
                <a:gd name="T29" fmla="*/ 7 h 20"/>
                <a:gd name="T30" fmla="*/ 37 w 64"/>
                <a:gd name="T31" fmla="*/ 5 h 20"/>
                <a:gd name="T32" fmla="*/ 38 w 64"/>
                <a:gd name="T33" fmla="*/ 3 h 20"/>
                <a:gd name="T34" fmla="*/ 39 w 64"/>
                <a:gd name="T35" fmla="*/ 3 h 20"/>
                <a:gd name="T36" fmla="*/ 41 w 64"/>
                <a:gd name="T37" fmla="*/ 3 h 20"/>
                <a:gd name="T38" fmla="*/ 44 w 64"/>
                <a:gd name="T39" fmla="*/ 3 h 20"/>
                <a:gd name="T40" fmla="*/ 47 w 64"/>
                <a:gd name="T41" fmla="*/ 1 h 20"/>
                <a:gd name="T42" fmla="*/ 52 w 64"/>
                <a:gd name="T43" fmla="*/ 1 h 20"/>
                <a:gd name="T44" fmla="*/ 53 w 64"/>
                <a:gd name="T45" fmla="*/ 0 h 20"/>
                <a:gd name="T46" fmla="*/ 56 w 64"/>
                <a:gd name="T47" fmla="*/ 0 h 20"/>
                <a:gd name="T48" fmla="*/ 57 w 64"/>
                <a:gd name="T49" fmla="*/ 1 h 20"/>
                <a:gd name="T50" fmla="*/ 59 w 64"/>
                <a:gd name="T51" fmla="*/ 1 h 20"/>
                <a:gd name="T52" fmla="*/ 60 w 64"/>
                <a:gd name="T53" fmla="*/ 2 h 20"/>
                <a:gd name="T54" fmla="*/ 64 w 64"/>
                <a:gd name="T5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20">
                  <a:moveTo>
                    <a:pt x="0" y="20"/>
                  </a:moveTo>
                  <a:lnTo>
                    <a:pt x="1" y="20"/>
                  </a:lnTo>
                  <a:lnTo>
                    <a:pt x="4" y="20"/>
                  </a:lnTo>
                  <a:lnTo>
                    <a:pt x="6" y="20"/>
                  </a:lnTo>
                  <a:lnTo>
                    <a:pt x="9" y="20"/>
                  </a:lnTo>
                  <a:lnTo>
                    <a:pt x="11" y="20"/>
                  </a:lnTo>
                  <a:lnTo>
                    <a:pt x="12" y="20"/>
                  </a:lnTo>
                  <a:lnTo>
                    <a:pt x="16" y="20"/>
                  </a:lnTo>
                  <a:lnTo>
                    <a:pt x="18" y="20"/>
                  </a:lnTo>
                  <a:lnTo>
                    <a:pt x="19" y="17"/>
                  </a:lnTo>
                  <a:lnTo>
                    <a:pt x="23" y="16"/>
                  </a:lnTo>
                  <a:lnTo>
                    <a:pt x="24" y="14"/>
                  </a:lnTo>
                  <a:lnTo>
                    <a:pt x="30" y="11"/>
                  </a:lnTo>
                  <a:lnTo>
                    <a:pt x="32" y="8"/>
                  </a:lnTo>
                  <a:lnTo>
                    <a:pt x="35" y="7"/>
                  </a:lnTo>
                  <a:lnTo>
                    <a:pt x="37" y="5"/>
                  </a:lnTo>
                  <a:lnTo>
                    <a:pt x="38" y="3"/>
                  </a:lnTo>
                  <a:lnTo>
                    <a:pt x="39" y="3"/>
                  </a:lnTo>
                  <a:lnTo>
                    <a:pt x="41" y="3"/>
                  </a:lnTo>
                  <a:lnTo>
                    <a:pt x="44" y="3"/>
                  </a:lnTo>
                  <a:lnTo>
                    <a:pt x="47" y="1"/>
                  </a:lnTo>
                  <a:lnTo>
                    <a:pt x="52" y="1"/>
                  </a:lnTo>
                  <a:lnTo>
                    <a:pt x="53" y="0"/>
                  </a:lnTo>
                  <a:lnTo>
                    <a:pt x="56" y="0"/>
                  </a:lnTo>
                  <a:lnTo>
                    <a:pt x="57" y="1"/>
                  </a:lnTo>
                  <a:lnTo>
                    <a:pt x="59" y="1"/>
                  </a:lnTo>
                  <a:lnTo>
                    <a:pt x="60" y="2"/>
                  </a:lnTo>
                  <a:lnTo>
                    <a:pt x="64" y="2"/>
                  </a:lnTo>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480" name="Line 360"/>
            <p:cNvSpPr>
              <a:spLocks noChangeShapeType="1"/>
            </p:cNvSpPr>
            <p:nvPr/>
          </p:nvSpPr>
          <p:spPr bwMode="auto">
            <a:xfrm>
              <a:off x="2743" y="3471"/>
              <a:ext cx="3" cy="5"/>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1481" name="Line 361"/>
          <p:cNvSpPr>
            <a:spLocks noChangeShapeType="1"/>
          </p:cNvSpPr>
          <p:nvPr/>
        </p:nvSpPr>
        <p:spPr bwMode="auto">
          <a:xfrm flipH="1">
            <a:off x="4302125" y="4076700"/>
            <a:ext cx="1893888" cy="0"/>
          </a:xfrm>
          <a:prstGeom prst="line">
            <a:avLst/>
          </a:prstGeom>
          <a:noFill/>
          <a:ln w="1905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482" name="Freeform 362"/>
          <p:cNvSpPr>
            <a:spLocks/>
          </p:cNvSpPr>
          <p:nvPr/>
        </p:nvSpPr>
        <p:spPr bwMode="auto">
          <a:xfrm>
            <a:off x="5281616" y="4021137"/>
            <a:ext cx="115887"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483" name="Freeform 363"/>
          <p:cNvSpPr>
            <a:spLocks/>
          </p:cNvSpPr>
          <p:nvPr/>
        </p:nvSpPr>
        <p:spPr bwMode="auto">
          <a:xfrm>
            <a:off x="4318000" y="4021137"/>
            <a:ext cx="114300" cy="69851"/>
          </a:xfrm>
          <a:custGeom>
            <a:avLst/>
            <a:gdLst>
              <a:gd name="T0" fmla="*/ 77 w 77"/>
              <a:gd name="T1" fmla="*/ 0 h 51"/>
              <a:gd name="T2" fmla="*/ 0 w 77"/>
              <a:gd name="T3" fmla="*/ 26 h 51"/>
              <a:gd name="T4" fmla="*/ 77 w 77"/>
              <a:gd name="T5" fmla="*/ 51 h 51"/>
              <a:gd name="T6" fmla="*/ 77 w 77"/>
              <a:gd name="T7" fmla="*/ 0 h 51"/>
            </a:gdLst>
            <a:ahLst/>
            <a:cxnLst>
              <a:cxn ang="0">
                <a:pos x="T0" y="T1"/>
              </a:cxn>
              <a:cxn ang="0">
                <a:pos x="T2" y="T3"/>
              </a:cxn>
              <a:cxn ang="0">
                <a:pos x="T4" y="T5"/>
              </a:cxn>
              <a:cxn ang="0">
                <a:pos x="T6" y="T7"/>
              </a:cxn>
            </a:cxnLst>
            <a:rect l="0" t="0" r="r" b="b"/>
            <a:pathLst>
              <a:path w="77" h="51">
                <a:moveTo>
                  <a:pt x="77" y="0"/>
                </a:moveTo>
                <a:lnTo>
                  <a:pt x="0" y="26"/>
                </a:lnTo>
                <a:lnTo>
                  <a:pt x="77" y="51"/>
                </a:lnTo>
                <a:lnTo>
                  <a:pt x="77" y="0"/>
                </a:lnTo>
                <a:close/>
              </a:path>
            </a:pathLst>
          </a:custGeom>
          <a:solidFill>
            <a:srgbClr val="FF0000"/>
          </a:solidFill>
          <a:ln w="38100" cmpd="sng">
            <a:solidFill>
              <a:srgbClr val="FF3300"/>
            </a:solidFill>
            <a:round/>
            <a:headEnd/>
            <a:tailEnd/>
          </a:ln>
        </p:spPr>
        <p:txBody>
          <a:bodyPr/>
          <a:lstStyle/>
          <a:p>
            <a:endParaRPr lang="en-US"/>
          </a:p>
        </p:txBody>
      </p:sp>
      <p:sp>
        <p:nvSpPr>
          <p:cNvPr id="261484" name="Rectangle 364"/>
          <p:cNvSpPr>
            <a:spLocks noChangeArrowheads="1"/>
          </p:cNvSpPr>
          <p:nvPr/>
        </p:nvSpPr>
        <p:spPr bwMode="auto">
          <a:xfrm>
            <a:off x="2122496" y="3366850"/>
            <a:ext cx="1126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latin typeface="Arial" charset="0"/>
              </a:rPr>
              <a:t>Common Mode</a:t>
            </a:r>
          </a:p>
          <a:p>
            <a:pPr algn="l" eaLnBrk="0" hangingPunct="0"/>
            <a:r>
              <a:rPr lang="en-US" sz="1200" b="1" dirty="0">
                <a:latin typeface="Arial" charset="0"/>
              </a:rPr>
              <a:t>Bus Capacitors</a:t>
            </a:r>
          </a:p>
        </p:txBody>
      </p:sp>
      <p:sp>
        <p:nvSpPr>
          <p:cNvPr id="261485" name="Rectangle 365"/>
          <p:cNvSpPr>
            <a:spLocks noChangeArrowheads="1"/>
          </p:cNvSpPr>
          <p:nvPr/>
        </p:nvSpPr>
        <p:spPr bwMode="auto">
          <a:xfrm>
            <a:off x="5024819" y="926070"/>
            <a:ext cx="1112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200" b="1" dirty="0">
                <a:latin typeface="Arial" charset="0"/>
              </a:rPr>
              <a:t>Common Mode</a:t>
            </a:r>
          </a:p>
          <a:p>
            <a:pPr algn="l" eaLnBrk="0" hangingPunct="0"/>
            <a:r>
              <a:rPr lang="en-US" sz="1200" b="1" dirty="0">
                <a:latin typeface="Arial" charset="0"/>
              </a:rPr>
              <a:t>        Choke</a:t>
            </a:r>
            <a:endParaRPr lang="en-US" dirty="0">
              <a:latin typeface="Times New Roman" pitchFamily="18" charset="0"/>
            </a:endParaRPr>
          </a:p>
        </p:txBody>
      </p:sp>
      <p:sp>
        <p:nvSpPr>
          <p:cNvPr id="2" name="Oval 1"/>
          <p:cNvSpPr/>
          <p:nvPr/>
        </p:nvSpPr>
        <p:spPr bwMode="auto">
          <a:xfrm>
            <a:off x="1997738" y="2826600"/>
            <a:ext cx="48817" cy="61908"/>
          </a:xfrm>
          <a:prstGeom prst="ellipse">
            <a:avLst/>
          </a:prstGeom>
          <a:solidFill>
            <a:schemeClr val="bg2">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en-US" sz="2400" b="0" i="0" u="none" strike="noStrike" cap="none" normalizeH="0" baseline="0">
              <a:ln>
                <a:noFill/>
              </a:ln>
              <a:solidFill>
                <a:schemeClr val="tx1"/>
              </a:solidFill>
              <a:effectLst/>
              <a:latin typeface="Arial Narrow" pitchFamily="34" charset="0"/>
            </a:endParaRPr>
          </a:p>
        </p:txBody>
      </p:sp>
      <p:cxnSp>
        <p:nvCxnSpPr>
          <p:cNvPr id="4" name="Straight Arrow Connector 3"/>
          <p:cNvCxnSpPr>
            <a:stCxn id="261484" idx="3"/>
          </p:cNvCxnSpPr>
          <p:nvPr/>
        </p:nvCxnSpPr>
        <p:spPr bwMode="auto">
          <a:xfrm flipV="1">
            <a:off x="3249408" y="3157541"/>
            <a:ext cx="812711" cy="393975"/>
          </a:xfrm>
          <a:prstGeom prst="straightConnector1">
            <a:avLst/>
          </a:prstGeom>
          <a:noFill/>
          <a:ln w="9525" cap="flat" cmpd="sng" algn="ctr">
            <a:solidFill>
              <a:srgbClr val="C00000"/>
            </a:solidFill>
            <a:prstDash val="solid"/>
            <a:round/>
            <a:headEnd type="none" w="med" len="med"/>
            <a:tailEnd type="arrow"/>
          </a:ln>
          <a:effectLst/>
        </p:spPr>
      </p:cxnSp>
      <p:cxnSp>
        <p:nvCxnSpPr>
          <p:cNvPr id="371" name="Straight Arrow Connector 370"/>
          <p:cNvCxnSpPr>
            <a:stCxn id="261484" idx="3"/>
          </p:cNvCxnSpPr>
          <p:nvPr/>
        </p:nvCxnSpPr>
        <p:spPr bwMode="auto">
          <a:xfrm flipV="1">
            <a:off x="3249408" y="3168438"/>
            <a:ext cx="1149992" cy="383078"/>
          </a:xfrm>
          <a:prstGeom prst="straightConnector1">
            <a:avLst/>
          </a:prstGeom>
          <a:noFill/>
          <a:ln w="9525"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0431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81000" y="177800"/>
            <a:ext cx="8610600" cy="889000"/>
          </a:xfrm>
        </p:spPr>
        <p:txBody>
          <a:bodyPr/>
          <a:lstStyle/>
          <a:p>
            <a:r>
              <a:rPr lang="en-US" sz="2000" dirty="0"/>
              <a:t>Electrical Characteristics of VFD output cable and motor showing parasitic capacitance to ground and high frequency common mode current</a:t>
            </a:r>
          </a:p>
        </p:txBody>
      </p:sp>
      <p:pic>
        <p:nvPicPr>
          <p:cNvPr id="24678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495179"/>
            <a:ext cx="3810000" cy="2934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915" name="Picture 13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304800" y="1092202"/>
            <a:ext cx="1835150" cy="14351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6788" name="Group 4"/>
          <p:cNvGrpSpPr>
            <a:grpSpLocks/>
          </p:cNvGrpSpPr>
          <p:nvPr/>
        </p:nvGrpSpPr>
        <p:grpSpPr bwMode="auto">
          <a:xfrm>
            <a:off x="661988" y="1874839"/>
            <a:ext cx="8329612" cy="3894138"/>
            <a:chOff x="234" y="1098"/>
            <a:chExt cx="5247" cy="2453"/>
          </a:xfrm>
        </p:grpSpPr>
        <p:sp>
          <p:nvSpPr>
            <p:cNvPr id="246789" name="Rectangle 5"/>
            <p:cNvSpPr>
              <a:spLocks noChangeArrowheads="1"/>
            </p:cNvSpPr>
            <p:nvPr/>
          </p:nvSpPr>
          <p:spPr bwMode="auto">
            <a:xfrm>
              <a:off x="1290" y="1098"/>
              <a:ext cx="3016" cy="2174"/>
            </a:xfrm>
            <a:prstGeom prst="rect">
              <a:avLst/>
            </a:prstGeom>
            <a:solidFill>
              <a:srgbClr val="CCFFCC">
                <a:alpha val="50000"/>
              </a:srgbClr>
            </a:solidFill>
            <a:ln w="33401">
              <a:solidFill>
                <a:srgbClr val="008000"/>
              </a:solidFill>
              <a:miter lim="800000"/>
              <a:headEnd/>
              <a:tailEnd/>
            </a:ln>
          </p:spPr>
          <p:txBody>
            <a:bodyPr/>
            <a:lstStyle/>
            <a:p>
              <a:endParaRPr lang="en-US"/>
            </a:p>
          </p:txBody>
        </p:sp>
        <p:sp>
          <p:nvSpPr>
            <p:cNvPr id="246790" name="Rectangle 6"/>
            <p:cNvSpPr>
              <a:spLocks noChangeArrowheads="1"/>
            </p:cNvSpPr>
            <p:nvPr/>
          </p:nvSpPr>
          <p:spPr bwMode="auto">
            <a:xfrm>
              <a:off x="234" y="1098"/>
              <a:ext cx="573" cy="2415"/>
            </a:xfrm>
            <a:prstGeom prst="rect">
              <a:avLst/>
            </a:prstGeom>
            <a:solidFill>
              <a:srgbClr val="99CCFF">
                <a:alpha val="50000"/>
              </a:srgbClr>
            </a:solidFill>
            <a:ln w="33401">
              <a:solidFill>
                <a:srgbClr val="3366FF"/>
              </a:solidFill>
              <a:miter lim="800000"/>
              <a:headEnd/>
              <a:tailEnd/>
            </a:ln>
          </p:spPr>
          <p:txBody>
            <a:bodyPr/>
            <a:lstStyle/>
            <a:p>
              <a:endParaRPr lang="en-US"/>
            </a:p>
          </p:txBody>
        </p:sp>
        <p:sp>
          <p:nvSpPr>
            <p:cNvPr id="246791" name="Line 7"/>
            <p:cNvSpPr>
              <a:spLocks noChangeShapeType="1"/>
            </p:cNvSpPr>
            <p:nvPr/>
          </p:nvSpPr>
          <p:spPr bwMode="auto">
            <a:xfrm>
              <a:off x="4426" y="1581"/>
              <a:ext cx="573" cy="48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2" name="Line 8"/>
            <p:cNvSpPr>
              <a:spLocks noChangeShapeType="1"/>
            </p:cNvSpPr>
            <p:nvPr/>
          </p:nvSpPr>
          <p:spPr bwMode="auto">
            <a:xfrm flipV="1">
              <a:off x="4426" y="2064"/>
              <a:ext cx="573" cy="48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3" name="Line 9"/>
            <p:cNvSpPr>
              <a:spLocks noChangeShapeType="1"/>
            </p:cNvSpPr>
            <p:nvPr/>
          </p:nvSpPr>
          <p:spPr bwMode="auto">
            <a:xfrm flipV="1">
              <a:off x="3160" y="1823"/>
              <a:ext cx="1" cy="24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4" name="Line 10"/>
            <p:cNvSpPr>
              <a:spLocks noChangeShapeType="1"/>
            </p:cNvSpPr>
            <p:nvPr/>
          </p:nvSpPr>
          <p:spPr bwMode="auto">
            <a:xfrm flipV="1">
              <a:off x="3160" y="1581"/>
              <a:ext cx="1" cy="212"/>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5" name="Freeform 11"/>
            <p:cNvSpPr>
              <a:spLocks noEditPoints="1"/>
            </p:cNvSpPr>
            <p:nvPr/>
          </p:nvSpPr>
          <p:spPr bwMode="auto">
            <a:xfrm>
              <a:off x="3099" y="1793"/>
              <a:ext cx="121" cy="60"/>
            </a:xfrm>
            <a:custGeom>
              <a:avLst/>
              <a:gdLst>
                <a:gd name="T0" fmla="*/ 0 w 121"/>
                <a:gd name="T1" fmla="*/ 60 h 60"/>
                <a:gd name="T2" fmla="*/ 1 w 121"/>
                <a:gd name="T3" fmla="*/ 53 h 60"/>
                <a:gd name="T4" fmla="*/ 6 w 121"/>
                <a:gd name="T5" fmla="*/ 46 h 60"/>
                <a:gd name="T6" fmla="*/ 13 w 121"/>
                <a:gd name="T7" fmla="*/ 41 h 60"/>
                <a:gd name="T8" fmla="*/ 23 w 121"/>
                <a:gd name="T9" fmla="*/ 36 h 60"/>
                <a:gd name="T10" fmla="*/ 34 w 121"/>
                <a:gd name="T11" fmla="*/ 33 h 60"/>
                <a:gd name="T12" fmla="*/ 47 w 121"/>
                <a:gd name="T13" fmla="*/ 30 h 60"/>
                <a:gd name="T14" fmla="*/ 61 w 121"/>
                <a:gd name="T15" fmla="*/ 30 h 60"/>
                <a:gd name="T16" fmla="*/ 73 w 121"/>
                <a:gd name="T17" fmla="*/ 30 h 60"/>
                <a:gd name="T18" fmla="*/ 86 w 121"/>
                <a:gd name="T19" fmla="*/ 33 h 60"/>
                <a:gd name="T20" fmla="*/ 98 w 121"/>
                <a:gd name="T21" fmla="*/ 36 h 60"/>
                <a:gd name="T22" fmla="*/ 107 w 121"/>
                <a:gd name="T23" fmla="*/ 41 h 60"/>
                <a:gd name="T24" fmla="*/ 114 w 121"/>
                <a:gd name="T25" fmla="*/ 46 h 60"/>
                <a:gd name="T26" fmla="*/ 119 w 121"/>
                <a:gd name="T27" fmla="*/ 53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3"/>
                  </a:lnTo>
                  <a:lnTo>
                    <a:pt x="6" y="46"/>
                  </a:lnTo>
                  <a:lnTo>
                    <a:pt x="13" y="41"/>
                  </a:lnTo>
                  <a:lnTo>
                    <a:pt x="23" y="36"/>
                  </a:lnTo>
                  <a:lnTo>
                    <a:pt x="34" y="33"/>
                  </a:lnTo>
                  <a:lnTo>
                    <a:pt x="47" y="30"/>
                  </a:lnTo>
                  <a:lnTo>
                    <a:pt x="61" y="30"/>
                  </a:lnTo>
                  <a:lnTo>
                    <a:pt x="73" y="30"/>
                  </a:lnTo>
                  <a:lnTo>
                    <a:pt x="86" y="33"/>
                  </a:lnTo>
                  <a:lnTo>
                    <a:pt x="98" y="36"/>
                  </a:lnTo>
                  <a:lnTo>
                    <a:pt x="107" y="41"/>
                  </a:lnTo>
                  <a:lnTo>
                    <a:pt x="114" y="46"/>
                  </a:lnTo>
                  <a:lnTo>
                    <a:pt x="119" y="53"/>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96" name="Line 12"/>
            <p:cNvSpPr>
              <a:spLocks noChangeShapeType="1"/>
            </p:cNvSpPr>
            <p:nvPr/>
          </p:nvSpPr>
          <p:spPr bwMode="auto">
            <a:xfrm flipV="1">
              <a:off x="2617" y="1823"/>
              <a:ext cx="1" cy="24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7" name="Line 13"/>
            <p:cNvSpPr>
              <a:spLocks noChangeShapeType="1"/>
            </p:cNvSpPr>
            <p:nvPr/>
          </p:nvSpPr>
          <p:spPr bwMode="auto">
            <a:xfrm flipV="1">
              <a:off x="2617" y="1581"/>
              <a:ext cx="1" cy="212"/>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8" name="Freeform 14"/>
            <p:cNvSpPr>
              <a:spLocks noEditPoints="1"/>
            </p:cNvSpPr>
            <p:nvPr/>
          </p:nvSpPr>
          <p:spPr bwMode="auto">
            <a:xfrm>
              <a:off x="2556" y="1793"/>
              <a:ext cx="121" cy="60"/>
            </a:xfrm>
            <a:custGeom>
              <a:avLst/>
              <a:gdLst>
                <a:gd name="T0" fmla="*/ 0 w 121"/>
                <a:gd name="T1" fmla="*/ 60 h 60"/>
                <a:gd name="T2" fmla="*/ 1 w 121"/>
                <a:gd name="T3" fmla="*/ 53 h 60"/>
                <a:gd name="T4" fmla="*/ 6 w 121"/>
                <a:gd name="T5" fmla="*/ 46 h 60"/>
                <a:gd name="T6" fmla="*/ 13 w 121"/>
                <a:gd name="T7" fmla="*/ 41 h 60"/>
                <a:gd name="T8" fmla="*/ 23 w 121"/>
                <a:gd name="T9" fmla="*/ 36 h 60"/>
                <a:gd name="T10" fmla="*/ 34 w 121"/>
                <a:gd name="T11" fmla="*/ 33 h 60"/>
                <a:gd name="T12" fmla="*/ 47 w 121"/>
                <a:gd name="T13" fmla="*/ 30 h 60"/>
                <a:gd name="T14" fmla="*/ 61 w 121"/>
                <a:gd name="T15" fmla="*/ 30 h 60"/>
                <a:gd name="T16" fmla="*/ 74 w 121"/>
                <a:gd name="T17" fmla="*/ 30 h 60"/>
                <a:gd name="T18" fmla="*/ 86 w 121"/>
                <a:gd name="T19" fmla="*/ 33 h 60"/>
                <a:gd name="T20" fmla="*/ 98 w 121"/>
                <a:gd name="T21" fmla="*/ 36 h 60"/>
                <a:gd name="T22" fmla="*/ 107 w 121"/>
                <a:gd name="T23" fmla="*/ 41 h 60"/>
                <a:gd name="T24" fmla="*/ 115 w 121"/>
                <a:gd name="T25" fmla="*/ 46 h 60"/>
                <a:gd name="T26" fmla="*/ 119 w 121"/>
                <a:gd name="T27" fmla="*/ 53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3"/>
                  </a:lnTo>
                  <a:lnTo>
                    <a:pt x="6" y="46"/>
                  </a:lnTo>
                  <a:lnTo>
                    <a:pt x="13" y="41"/>
                  </a:lnTo>
                  <a:lnTo>
                    <a:pt x="23" y="36"/>
                  </a:lnTo>
                  <a:lnTo>
                    <a:pt x="34" y="33"/>
                  </a:lnTo>
                  <a:lnTo>
                    <a:pt x="47" y="30"/>
                  </a:lnTo>
                  <a:lnTo>
                    <a:pt x="61" y="30"/>
                  </a:lnTo>
                  <a:lnTo>
                    <a:pt x="74" y="30"/>
                  </a:lnTo>
                  <a:lnTo>
                    <a:pt x="86" y="33"/>
                  </a:lnTo>
                  <a:lnTo>
                    <a:pt x="98" y="36"/>
                  </a:lnTo>
                  <a:lnTo>
                    <a:pt x="107" y="41"/>
                  </a:lnTo>
                  <a:lnTo>
                    <a:pt x="115" y="46"/>
                  </a:lnTo>
                  <a:lnTo>
                    <a:pt x="119" y="53"/>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799" name="Freeform 15"/>
            <p:cNvSpPr>
              <a:spLocks/>
            </p:cNvSpPr>
            <p:nvPr/>
          </p:nvSpPr>
          <p:spPr bwMode="auto">
            <a:xfrm>
              <a:off x="2586" y="1551"/>
              <a:ext cx="61" cy="61"/>
            </a:xfrm>
            <a:custGeom>
              <a:avLst/>
              <a:gdLst>
                <a:gd name="T0" fmla="*/ 0 w 61"/>
                <a:gd name="T1" fmla="*/ 30 h 61"/>
                <a:gd name="T2" fmla="*/ 2 w 61"/>
                <a:gd name="T3" fmla="*/ 20 h 61"/>
                <a:gd name="T4" fmla="*/ 6 w 61"/>
                <a:gd name="T5" fmla="*/ 12 h 61"/>
                <a:gd name="T6" fmla="*/ 12 w 61"/>
                <a:gd name="T7" fmla="*/ 6 h 61"/>
                <a:gd name="T8" fmla="*/ 21 w 61"/>
                <a:gd name="T9" fmla="*/ 1 h 61"/>
                <a:gd name="T10" fmla="*/ 31 w 61"/>
                <a:gd name="T11" fmla="*/ 0 h 61"/>
                <a:gd name="T12" fmla="*/ 40 w 61"/>
                <a:gd name="T13" fmla="*/ 1 h 61"/>
                <a:gd name="T14" fmla="*/ 48 w 61"/>
                <a:gd name="T15" fmla="*/ 6 h 61"/>
                <a:gd name="T16" fmla="*/ 55 w 61"/>
                <a:gd name="T17" fmla="*/ 12 h 61"/>
                <a:gd name="T18" fmla="*/ 59 w 61"/>
                <a:gd name="T19" fmla="*/ 20 h 61"/>
                <a:gd name="T20" fmla="*/ 61 w 61"/>
                <a:gd name="T21" fmla="*/ 30 h 61"/>
                <a:gd name="T22" fmla="*/ 59 w 61"/>
                <a:gd name="T23" fmla="*/ 40 h 61"/>
                <a:gd name="T24" fmla="*/ 55 w 61"/>
                <a:gd name="T25" fmla="*/ 48 h 61"/>
                <a:gd name="T26" fmla="*/ 48 w 61"/>
                <a:gd name="T27" fmla="*/ 54 h 61"/>
                <a:gd name="T28" fmla="*/ 40 w 61"/>
                <a:gd name="T29" fmla="*/ 59 h 61"/>
                <a:gd name="T30" fmla="*/ 31 w 61"/>
                <a:gd name="T31" fmla="*/ 61 h 61"/>
                <a:gd name="T32" fmla="*/ 21 w 61"/>
                <a:gd name="T33" fmla="*/ 59 h 61"/>
                <a:gd name="T34" fmla="*/ 12 w 61"/>
                <a:gd name="T35" fmla="*/ 54 h 61"/>
                <a:gd name="T36" fmla="*/ 6 w 61"/>
                <a:gd name="T37" fmla="*/ 48 h 61"/>
                <a:gd name="T38" fmla="*/ 2 w 61"/>
                <a:gd name="T39" fmla="*/ 40 h 61"/>
                <a:gd name="T40" fmla="*/ 0 w 61"/>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1">
                  <a:moveTo>
                    <a:pt x="0" y="30"/>
                  </a:moveTo>
                  <a:lnTo>
                    <a:pt x="2" y="20"/>
                  </a:lnTo>
                  <a:lnTo>
                    <a:pt x="6" y="12"/>
                  </a:lnTo>
                  <a:lnTo>
                    <a:pt x="12" y="6"/>
                  </a:lnTo>
                  <a:lnTo>
                    <a:pt x="21" y="1"/>
                  </a:lnTo>
                  <a:lnTo>
                    <a:pt x="31" y="0"/>
                  </a:lnTo>
                  <a:lnTo>
                    <a:pt x="40" y="1"/>
                  </a:lnTo>
                  <a:lnTo>
                    <a:pt x="48" y="6"/>
                  </a:lnTo>
                  <a:lnTo>
                    <a:pt x="55" y="12"/>
                  </a:lnTo>
                  <a:lnTo>
                    <a:pt x="59" y="20"/>
                  </a:lnTo>
                  <a:lnTo>
                    <a:pt x="61" y="30"/>
                  </a:lnTo>
                  <a:lnTo>
                    <a:pt x="59" y="40"/>
                  </a:lnTo>
                  <a:lnTo>
                    <a:pt x="55" y="48"/>
                  </a:lnTo>
                  <a:lnTo>
                    <a:pt x="48" y="54"/>
                  </a:lnTo>
                  <a:lnTo>
                    <a:pt x="40" y="59"/>
                  </a:lnTo>
                  <a:lnTo>
                    <a:pt x="31" y="61"/>
                  </a:lnTo>
                  <a:lnTo>
                    <a:pt x="21" y="59"/>
                  </a:lnTo>
                  <a:lnTo>
                    <a:pt x="12" y="54"/>
                  </a:lnTo>
                  <a:lnTo>
                    <a:pt x="6" y="48"/>
                  </a:lnTo>
                  <a:lnTo>
                    <a:pt x="2"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00" name="Freeform 16"/>
            <p:cNvSpPr>
              <a:spLocks/>
            </p:cNvSpPr>
            <p:nvPr/>
          </p:nvSpPr>
          <p:spPr bwMode="auto">
            <a:xfrm>
              <a:off x="3129" y="1551"/>
              <a:ext cx="60" cy="61"/>
            </a:xfrm>
            <a:custGeom>
              <a:avLst/>
              <a:gdLst>
                <a:gd name="T0" fmla="*/ 0 w 60"/>
                <a:gd name="T1" fmla="*/ 30 h 61"/>
                <a:gd name="T2" fmla="*/ 2 w 60"/>
                <a:gd name="T3" fmla="*/ 20 h 61"/>
                <a:gd name="T4" fmla="*/ 6 w 60"/>
                <a:gd name="T5" fmla="*/ 12 h 61"/>
                <a:gd name="T6" fmla="*/ 12 w 60"/>
                <a:gd name="T7" fmla="*/ 6 h 61"/>
                <a:gd name="T8" fmla="*/ 21 w 60"/>
                <a:gd name="T9" fmla="*/ 1 h 61"/>
                <a:gd name="T10" fmla="*/ 31 w 60"/>
                <a:gd name="T11" fmla="*/ 0 h 61"/>
                <a:gd name="T12" fmla="*/ 39 w 60"/>
                <a:gd name="T13" fmla="*/ 1 h 61"/>
                <a:gd name="T14" fmla="*/ 48 w 60"/>
                <a:gd name="T15" fmla="*/ 6 h 61"/>
                <a:gd name="T16" fmla="*/ 55 w 60"/>
                <a:gd name="T17" fmla="*/ 12 h 61"/>
                <a:gd name="T18" fmla="*/ 59 w 60"/>
                <a:gd name="T19" fmla="*/ 20 h 61"/>
                <a:gd name="T20" fmla="*/ 60 w 60"/>
                <a:gd name="T21" fmla="*/ 30 h 61"/>
                <a:gd name="T22" fmla="*/ 59 w 60"/>
                <a:gd name="T23" fmla="*/ 40 h 61"/>
                <a:gd name="T24" fmla="*/ 55 w 60"/>
                <a:gd name="T25" fmla="*/ 48 h 61"/>
                <a:gd name="T26" fmla="*/ 48 w 60"/>
                <a:gd name="T27" fmla="*/ 54 h 61"/>
                <a:gd name="T28" fmla="*/ 39 w 60"/>
                <a:gd name="T29" fmla="*/ 59 h 61"/>
                <a:gd name="T30" fmla="*/ 31 w 60"/>
                <a:gd name="T31" fmla="*/ 61 h 61"/>
                <a:gd name="T32" fmla="*/ 21 w 60"/>
                <a:gd name="T33" fmla="*/ 59 h 61"/>
                <a:gd name="T34" fmla="*/ 12 w 60"/>
                <a:gd name="T35" fmla="*/ 54 h 61"/>
                <a:gd name="T36" fmla="*/ 6 w 60"/>
                <a:gd name="T37" fmla="*/ 48 h 61"/>
                <a:gd name="T38" fmla="*/ 2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2" y="20"/>
                  </a:lnTo>
                  <a:lnTo>
                    <a:pt x="6" y="12"/>
                  </a:lnTo>
                  <a:lnTo>
                    <a:pt x="12" y="6"/>
                  </a:lnTo>
                  <a:lnTo>
                    <a:pt x="21" y="1"/>
                  </a:lnTo>
                  <a:lnTo>
                    <a:pt x="31" y="0"/>
                  </a:lnTo>
                  <a:lnTo>
                    <a:pt x="39" y="1"/>
                  </a:lnTo>
                  <a:lnTo>
                    <a:pt x="48" y="6"/>
                  </a:lnTo>
                  <a:lnTo>
                    <a:pt x="55" y="12"/>
                  </a:lnTo>
                  <a:lnTo>
                    <a:pt x="59" y="20"/>
                  </a:lnTo>
                  <a:lnTo>
                    <a:pt x="60" y="30"/>
                  </a:lnTo>
                  <a:lnTo>
                    <a:pt x="59" y="40"/>
                  </a:lnTo>
                  <a:lnTo>
                    <a:pt x="55" y="48"/>
                  </a:lnTo>
                  <a:lnTo>
                    <a:pt x="48" y="54"/>
                  </a:lnTo>
                  <a:lnTo>
                    <a:pt x="39" y="59"/>
                  </a:lnTo>
                  <a:lnTo>
                    <a:pt x="31" y="61"/>
                  </a:lnTo>
                  <a:lnTo>
                    <a:pt x="21" y="59"/>
                  </a:lnTo>
                  <a:lnTo>
                    <a:pt x="12" y="54"/>
                  </a:lnTo>
                  <a:lnTo>
                    <a:pt x="6" y="48"/>
                  </a:lnTo>
                  <a:lnTo>
                    <a:pt x="2"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01" name="Freeform 17"/>
            <p:cNvSpPr>
              <a:spLocks/>
            </p:cNvSpPr>
            <p:nvPr/>
          </p:nvSpPr>
          <p:spPr bwMode="auto">
            <a:xfrm>
              <a:off x="2586" y="2034"/>
              <a:ext cx="61" cy="61"/>
            </a:xfrm>
            <a:custGeom>
              <a:avLst/>
              <a:gdLst>
                <a:gd name="T0" fmla="*/ 0 w 61"/>
                <a:gd name="T1" fmla="*/ 30 h 61"/>
                <a:gd name="T2" fmla="*/ 2 w 61"/>
                <a:gd name="T3" fmla="*/ 20 h 61"/>
                <a:gd name="T4" fmla="*/ 6 w 61"/>
                <a:gd name="T5" fmla="*/ 12 h 61"/>
                <a:gd name="T6" fmla="*/ 12 w 61"/>
                <a:gd name="T7" fmla="*/ 6 h 61"/>
                <a:gd name="T8" fmla="*/ 21 w 61"/>
                <a:gd name="T9" fmla="*/ 1 h 61"/>
                <a:gd name="T10" fmla="*/ 31 w 61"/>
                <a:gd name="T11" fmla="*/ 0 h 61"/>
                <a:gd name="T12" fmla="*/ 40 w 61"/>
                <a:gd name="T13" fmla="*/ 1 h 61"/>
                <a:gd name="T14" fmla="*/ 48 w 61"/>
                <a:gd name="T15" fmla="*/ 6 h 61"/>
                <a:gd name="T16" fmla="*/ 55 w 61"/>
                <a:gd name="T17" fmla="*/ 12 h 61"/>
                <a:gd name="T18" fmla="*/ 59 w 61"/>
                <a:gd name="T19" fmla="*/ 20 h 61"/>
                <a:gd name="T20" fmla="*/ 61 w 61"/>
                <a:gd name="T21" fmla="*/ 30 h 61"/>
                <a:gd name="T22" fmla="*/ 59 w 61"/>
                <a:gd name="T23" fmla="*/ 40 h 61"/>
                <a:gd name="T24" fmla="*/ 55 w 61"/>
                <a:gd name="T25" fmla="*/ 48 h 61"/>
                <a:gd name="T26" fmla="*/ 48 w 61"/>
                <a:gd name="T27" fmla="*/ 54 h 61"/>
                <a:gd name="T28" fmla="*/ 40 w 61"/>
                <a:gd name="T29" fmla="*/ 59 h 61"/>
                <a:gd name="T30" fmla="*/ 31 w 61"/>
                <a:gd name="T31" fmla="*/ 61 h 61"/>
                <a:gd name="T32" fmla="*/ 21 w 61"/>
                <a:gd name="T33" fmla="*/ 59 h 61"/>
                <a:gd name="T34" fmla="*/ 12 w 61"/>
                <a:gd name="T35" fmla="*/ 54 h 61"/>
                <a:gd name="T36" fmla="*/ 6 w 61"/>
                <a:gd name="T37" fmla="*/ 48 h 61"/>
                <a:gd name="T38" fmla="*/ 2 w 61"/>
                <a:gd name="T39" fmla="*/ 40 h 61"/>
                <a:gd name="T40" fmla="*/ 0 w 61"/>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1">
                  <a:moveTo>
                    <a:pt x="0" y="30"/>
                  </a:moveTo>
                  <a:lnTo>
                    <a:pt x="2" y="20"/>
                  </a:lnTo>
                  <a:lnTo>
                    <a:pt x="6" y="12"/>
                  </a:lnTo>
                  <a:lnTo>
                    <a:pt x="12" y="6"/>
                  </a:lnTo>
                  <a:lnTo>
                    <a:pt x="21" y="1"/>
                  </a:lnTo>
                  <a:lnTo>
                    <a:pt x="31" y="0"/>
                  </a:lnTo>
                  <a:lnTo>
                    <a:pt x="40" y="1"/>
                  </a:lnTo>
                  <a:lnTo>
                    <a:pt x="48" y="6"/>
                  </a:lnTo>
                  <a:lnTo>
                    <a:pt x="55" y="12"/>
                  </a:lnTo>
                  <a:lnTo>
                    <a:pt x="59" y="20"/>
                  </a:lnTo>
                  <a:lnTo>
                    <a:pt x="61" y="30"/>
                  </a:lnTo>
                  <a:lnTo>
                    <a:pt x="59" y="40"/>
                  </a:lnTo>
                  <a:lnTo>
                    <a:pt x="55" y="48"/>
                  </a:lnTo>
                  <a:lnTo>
                    <a:pt x="48" y="54"/>
                  </a:lnTo>
                  <a:lnTo>
                    <a:pt x="40" y="59"/>
                  </a:lnTo>
                  <a:lnTo>
                    <a:pt x="31" y="61"/>
                  </a:lnTo>
                  <a:lnTo>
                    <a:pt x="21" y="59"/>
                  </a:lnTo>
                  <a:lnTo>
                    <a:pt x="12" y="54"/>
                  </a:lnTo>
                  <a:lnTo>
                    <a:pt x="6" y="48"/>
                  </a:lnTo>
                  <a:lnTo>
                    <a:pt x="2"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02" name="Rectangle 18"/>
            <p:cNvSpPr>
              <a:spLocks noChangeArrowheads="1"/>
            </p:cNvSpPr>
            <p:nvPr/>
          </p:nvSpPr>
          <p:spPr bwMode="auto">
            <a:xfrm>
              <a:off x="960" y="127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U</a:t>
              </a:r>
              <a:endParaRPr lang="en-US" b="1">
                <a:latin typeface="Times New Roman" pitchFamily="18" charset="0"/>
              </a:endParaRPr>
            </a:p>
          </p:txBody>
        </p:sp>
        <p:sp>
          <p:nvSpPr>
            <p:cNvPr id="246803" name="Rectangle 19"/>
            <p:cNvSpPr>
              <a:spLocks noChangeArrowheads="1"/>
            </p:cNvSpPr>
            <p:nvPr/>
          </p:nvSpPr>
          <p:spPr bwMode="auto">
            <a:xfrm>
              <a:off x="964" y="1761"/>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V</a:t>
              </a:r>
              <a:endParaRPr lang="en-US" b="1">
                <a:latin typeface="Times New Roman" pitchFamily="18" charset="0"/>
              </a:endParaRPr>
            </a:p>
          </p:txBody>
        </p:sp>
        <p:sp>
          <p:nvSpPr>
            <p:cNvPr id="246804" name="Rectangle 20"/>
            <p:cNvSpPr>
              <a:spLocks noChangeArrowheads="1"/>
            </p:cNvSpPr>
            <p:nvPr/>
          </p:nvSpPr>
          <p:spPr bwMode="auto">
            <a:xfrm>
              <a:off x="954" y="2241"/>
              <a:ext cx="1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W</a:t>
              </a:r>
              <a:endParaRPr lang="en-US" b="1">
                <a:latin typeface="Times New Roman" pitchFamily="18" charset="0"/>
              </a:endParaRPr>
            </a:p>
          </p:txBody>
        </p:sp>
        <p:sp>
          <p:nvSpPr>
            <p:cNvPr id="246805" name="Rectangle 21"/>
            <p:cNvSpPr>
              <a:spLocks noChangeArrowheads="1"/>
            </p:cNvSpPr>
            <p:nvPr/>
          </p:nvSpPr>
          <p:spPr bwMode="auto">
            <a:xfrm>
              <a:off x="926" y="2730"/>
              <a:ext cx="2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a:solidFill>
                    <a:srgbClr val="000000"/>
                  </a:solidFill>
                  <a:latin typeface="Arial" charset="0"/>
                </a:rPr>
                <a:t>PE</a:t>
              </a:r>
              <a:endParaRPr lang="en-US" b="1">
                <a:latin typeface="Times New Roman" pitchFamily="18" charset="0"/>
              </a:endParaRPr>
            </a:p>
          </p:txBody>
        </p:sp>
        <p:sp>
          <p:nvSpPr>
            <p:cNvPr id="246806" name="Line 22"/>
            <p:cNvSpPr>
              <a:spLocks noChangeShapeType="1"/>
            </p:cNvSpPr>
            <p:nvPr/>
          </p:nvSpPr>
          <p:spPr bwMode="auto">
            <a:xfrm>
              <a:off x="4999" y="2789"/>
              <a:ext cx="1" cy="241"/>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7" name="Line 23"/>
            <p:cNvSpPr>
              <a:spLocks noChangeShapeType="1"/>
            </p:cNvSpPr>
            <p:nvPr/>
          </p:nvSpPr>
          <p:spPr bwMode="auto">
            <a:xfrm flipV="1">
              <a:off x="3823" y="1823"/>
              <a:ext cx="1" cy="24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8" name="Line 24"/>
            <p:cNvSpPr>
              <a:spLocks noChangeShapeType="1"/>
            </p:cNvSpPr>
            <p:nvPr/>
          </p:nvSpPr>
          <p:spPr bwMode="auto">
            <a:xfrm flipV="1">
              <a:off x="3823" y="1581"/>
              <a:ext cx="1" cy="212"/>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9" name="Freeform 25"/>
            <p:cNvSpPr>
              <a:spLocks noEditPoints="1"/>
            </p:cNvSpPr>
            <p:nvPr/>
          </p:nvSpPr>
          <p:spPr bwMode="auto">
            <a:xfrm>
              <a:off x="3763" y="1793"/>
              <a:ext cx="120" cy="60"/>
            </a:xfrm>
            <a:custGeom>
              <a:avLst/>
              <a:gdLst>
                <a:gd name="T0" fmla="*/ 0 w 120"/>
                <a:gd name="T1" fmla="*/ 60 h 60"/>
                <a:gd name="T2" fmla="*/ 1 w 120"/>
                <a:gd name="T3" fmla="*/ 53 h 60"/>
                <a:gd name="T4" fmla="*/ 5 w 120"/>
                <a:gd name="T5" fmla="*/ 46 h 60"/>
                <a:gd name="T6" fmla="*/ 13 w 120"/>
                <a:gd name="T7" fmla="*/ 41 h 60"/>
                <a:gd name="T8" fmla="*/ 22 w 120"/>
                <a:gd name="T9" fmla="*/ 36 h 60"/>
                <a:gd name="T10" fmla="*/ 34 w 120"/>
                <a:gd name="T11" fmla="*/ 33 h 60"/>
                <a:gd name="T12" fmla="*/ 46 w 120"/>
                <a:gd name="T13" fmla="*/ 30 h 60"/>
                <a:gd name="T14" fmla="*/ 60 w 120"/>
                <a:gd name="T15" fmla="*/ 30 h 60"/>
                <a:gd name="T16" fmla="*/ 73 w 120"/>
                <a:gd name="T17" fmla="*/ 30 h 60"/>
                <a:gd name="T18" fmla="*/ 86 w 120"/>
                <a:gd name="T19" fmla="*/ 33 h 60"/>
                <a:gd name="T20" fmla="*/ 97 w 120"/>
                <a:gd name="T21" fmla="*/ 36 h 60"/>
                <a:gd name="T22" fmla="*/ 107 w 120"/>
                <a:gd name="T23" fmla="*/ 41 h 60"/>
                <a:gd name="T24" fmla="*/ 114 w 120"/>
                <a:gd name="T25" fmla="*/ 46 h 60"/>
                <a:gd name="T26" fmla="*/ 119 w 120"/>
                <a:gd name="T27" fmla="*/ 53 h 60"/>
                <a:gd name="T28" fmla="*/ 120 w 120"/>
                <a:gd name="T29" fmla="*/ 60 h 60"/>
                <a:gd name="T30" fmla="*/ 0 w 120"/>
                <a:gd name="T31" fmla="*/ 0 h 60"/>
                <a:gd name="T32" fmla="*/ 120 w 120"/>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60">
                  <a:moveTo>
                    <a:pt x="0" y="60"/>
                  </a:moveTo>
                  <a:lnTo>
                    <a:pt x="1" y="53"/>
                  </a:lnTo>
                  <a:lnTo>
                    <a:pt x="5" y="46"/>
                  </a:lnTo>
                  <a:lnTo>
                    <a:pt x="13" y="41"/>
                  </a:lnTo>
                  <a:lnTo>
                    <a:pt x="22" y="36"/>
                  </a:lnTo>
                  <a:lnTo>
                    <a:pt x="34" y="33"/>
                  </a:lnTo>
                  <a:lnTo>
                    <a:pt x="46" y="30"/>
                  </a:lnTo>
                  <a:lnTo>
                    <a:pt x="60" y="30"/>
                  </a:lnTo>
                  <a:lnTo>
                    <a:pt x="73" y="30"/>
                  </a:lnTo>
                  <a:lnTo>
                    <a:pt x="86" y="33"/>
                  </a:lnTo>
                  <a:lnTo>
                    <a:pt x="97" y="36"/>
                  </a:lnTo>
                  <a:lnTo>
                    <a:pt x="107" y="41"/>
                  </a:lnTo>
                  <a:lnTo>
                    <a:pt x="114" y="46"/>
                  </a:lnTo>
                  <a:lnTo>
                    <a:pt x="119" y="53"/>
                  </a:lnTo>
                  <a:lnTo>
                    <a:pt x="120" y="60"/>
                  </a:lnTo>
                  <a:moveTo>
                    <a:pt x="0" y="0"/>
                  </a:moveTo>
                  <a:lnTo>
                    <a:pt x="120"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10" name="Freeform 26"/>
            <p:cNvSpPr>
              <a:spLocks/>
            </p:cNvSpPr>
            <p:nvPr/>
          </p:nvSpPr>
          <p:spPr bwMode="auto">
            <a:xfrm>
              <a:off x="3793" y="1551"/>
              <a:ext cx="60" cy="61"/>
            </a:xfrm>
            <a:custGeom>
              <a:avLst/>
              <a:gdLst>
                <a:gd name="T0" fmla="*/ 0 w 60"/>
                <a:gd name="T1" fmla="*/ 30 h 61"/>
                <a:gd name="T2" fmla="*/ 1 w 60"/>
                <a:gd name="T3" fmla="*/ 20 h 61"/>
                <a:gd name="T4" fmla="*/ 5 w 60"/>
                <a:gd name="T5" fmla="*/ 12 h 61"/>
                <a:gd name="T6" fmla="*/ 12 w 60"/>
                <a:gd name="T7" fmla="*/ 6 h 61"/>
                <a:gd name="T8" fmla="*/ 20 w 60"/>
                <a:gd name="T9" fmla="*/ 1 h 61"/>
                <a:gd name="T10" fmla="*/ 30 w 60"/>
                <a:gd name="T11" fmla="*/ 0 h 61"/>
                <a:gd name="T12" fmla="*/ 39 w 60"/>
                <a:gd name="T13" fmla="*/ 1 h 61"/>
                <a:gd name="T14" fmla="*/ 48 w 60"/>
                <a:gd name="T15" fmla="*/ 6 h 61"/>
                <a:gd name="T16" fmla="*/ 54 w 60"/>
                <a:gd name="T17" fmla="*/ 12 h 61"/>
                <a:gd name="T18" fmla="*/ 58 w 60"/>
                <a:gd name="T19" fmla="*/ 20 h 61"/>
                <a:gd name="T20" fmla="*/ 60 w 60"/>
                <a:gd name="T21" fmla="*/ 30 h 61"/>
                <a:gd name="T22" fmla="*/ 58 w 60"/>
                <a:gd name="T23" fmla="*/ 40 h 61"/>
                <a:gd name="T24" fmla="*/ 54 w 60"/>
                <a:gd name="T25" fmla="*/ 48 h 61"/>
                <a:gd name="T26" fmla="*/ 48 w 60"/>
                <a:gd name="T27" fmla="*/ 54 h 61"/>
                <a:gd name="T28" fmla="*/ 39 w 60"/>
                <a:gd name="T29" fmla="*/ 59 h 61"/>
                <a:gd name="T30" fmla="*/ 30 w 60"/>
                <a:gd name="T31" fmla="*/ 61 h 61"/>
                <a:gd name="T32" fmla="*/ 20 w 60"/>
                <a:gd name="T33" fmla="*/ 59 h 61"/>
                <a:gd name="T34" fmla="*/ 12 w 60"/>
                <a:gd name="T35" fmla="*/ 54 h 61"/>
                <a:gd name="T36" fmla="*/ 5 w 60"/>
                <a:gd name="T37" fmla="*/ 48 h 61"/>
                <a:gd name="T38" fmla="*/ 1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1" y="20"/>
                  </a:lnTo>
                  <a:lnTo>
                    <a:pt x="5" y="12"/>
                  </a:lnTo>
                  <a:lnTo>
                    <a:pt x="12" y="6"/>
                  </a:lnTo>
                  <a:lnTo>
                    <a:pt x="20" y="1"/>
                  </a:lnTo>
                  <a:lnTo>
                    <a:pt x="30" y="0"/>
                  </a:lnTo>
                  <a:lnTo>
                    <a:pt x="39" y="1"/>
                  </a:lnTo>
                  <a:lnTo>
                    <a:pt x="48" y="6"/>
                  </a:lnTo>
                  <a:lnTo>
                    <a:pt x="54" y="12"/>
                  </a:lnTo>
                  <a:lnTo>
                    <a:pt x="58" y="20"/>
                  </a:lnTo>
                  <a:lnTo>
                    <a:pt x="60" y="30"/>
                  </a:lnTo>
                  <a:lnTo>
                    <a:pt x="58" y="40"/>
                  </a:lnTo>
                  <a:lnTo>
                    <a:pt x="54" y="48"/>
                  </a:lnTo>
                  <a:lnTo>
                    <a:pt x="48" y="54"/>
                  </a:lnTo>
                  <a:lnTo>
                    <a:pt x="39" y="59"/>
                  </a:lnTo>
                  <a:lnTo>
                    <a:pt x="30" y="61"/>
                  </a:lnTo>
                  <a:lnTo>
                    <a:pt x="20" y="59"/>
                  </a:lnTo>
                  <a:lnTo>
                    <a:pt x="12" y="54"/>
                  </a:lnTo>
                  <a:lnTo>
                    <a:pt x="5" y="48"/>
                  </a:lnTo>
                  <a:lnTo>
                    <a:pt x="1" y="40"/>
                  </a:lnTo>
                  <a:lnTo>
                    <a:pt x="0" y="30"/>
                  </a:lnTo>
                  <a:close/>
                </a:path>
              </a:pathLst>
            </a:custGeom>
            <a:solidFill>
              <a:srgbClr val="FF0000"/>
            </a:solidFill>
            <a:ln w="7938">
              <a:solidFill>
                <a:srgbClr val="FF0000"/>
              </a:solidFill>
              <a:prstDash val="solid"/>
              <a:round/>
              <a:headEnd/>
              <a:tailEnd/>
            </a:ln>
          </p:spPr>
          <p:txBody>
            <a:bodyPr/>
            <a:lstStyle/>
            <a:p>
              <a:endParaRPr lang="en-US"/>
            </a:p>
          </p:txBody>
        </p:sp>
        <p:sp>
          <p:nvSpPr>
            <p:cNvPr id="246811" name="Rectangle 27"/>
            <p:cNvSpPr>
              <a:spLocks noChangeArrowheads="1"/>
            </p:cNvSpPr>
            <p:nvPr/>
          </p:nvSpPr>
          <p:spPr bwMode="auto">
            <a:xfrm>
              <a:off x="2740" y="172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12" name="Rectangle 28"/>
            <p:cNvSpPr>
              <a:spLocks noChangeArrowheads="1"/>
            </p:cNvSpPr>
            <p:nvPr/>
          </p:nvSpPr>
          <p:spPr bwMode="auto">
            <a:xfrm>
              <a:off x="2856" y="182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ll</a:t>
              </a:r>
              <a:endParaRPr lang="en-US" b="1">
                <a:latin typeface="Times New Roman" pitchFamily="18" charset="0"/>
              </a:endParaRPr>
            </a:p>
          </p:txBody>
        </p:sp>
        <p:sp>
          <p:nvSpPr>
            <p:cNvPr id="246813" name="Rectangle 29"/>
            <p:cNvSpPr>
              <a:spLocks noChangeArrowheads="1"/>
            </p:cNvSpPr>
            <p:nvPr/>
          </p:nvSpPr>
          <p:spPr bwMode="auto">
            <a:xfrm>
              <a:off x="3341" y="172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14" name="Rectangle 30"/>
            <p:cNvSpPr>
              <a:spLocks noChangeArrowheads="1"/>
            </p:cNvSpPr>
            <p:nvPr/>
          </p:nvSpPr>
          <p:spPr bwMode="auto">
            <a:xfrm>
              <a:off x="3456" y="1825"/>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a:t>
              </a:r>
              <a:endParaRPr lang="en-US" b="1">
                <a:latin typeface="Times New Roman" pitchFamily="18" charset="0"/>
              </a:endParaRPr>
            </a:p>
          </p:txBody>
        </p:sp>
        <p:sp>
          <p:nvSpPr>
            <p:cNvPr id="246815" name="Rectangle 31"/>
            <p:cNvSpPr>
              <a:spLocks noChangeArrowheads="1"/>
            </p:cNvSpPr>
            <p:nvPr/>
          </p:nvSpPr>
          <p:spPr bwMode="auto">
            <a:xfrm>
              <a:off x="3911" y="1721"/>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16" name="Rectangle 32"/>
            <p:cNvSpPr>
              <a:spLocks noChangeArrowheads="1"/>
            </p:cNvSpPr>
            <p:nvPr/>
          </p:nvSpPr>
          <p:spPr bwMode="auto">
            <a:xfrm>
              <a:off x="4027" y="1825"/>
              <a:ext cx="18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lg-c</a:t>
              </a:r>
              <a:endParaRPr lang="en-US" b="1">
                <a:latin typeface="Times New Roman" pitchFamily="18" charset="0"/>
              </a:endParaRPr>
            </a:p>
          </p:txBody>
        </p:sp>
        <p:sp>
          <p:nvSpPr>
            <p:cNvPr id="246817" name="Line 33"/>
            <p:cNvSpPr>
              <a:spLocks noChangeShapeType="1"/>
            </p:cNvSpPr>
            <p:nvPr/>
          </p:nvSpPr>
          <p:spPr bwMode="auto">
            <a:xfrm>
              <a:off x="807" y="1581"/>
              <a:ext cx="724"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18" name="Line 34"/>
            <p:cNvSpPr>
              <a:spLocks noChangeShapeType="1"/>
            </p:cNvSpPr>
            <p:nvPr/>
          </p:nvSpPr>
          <p:spPr bwMode="auto">
            <a:xfrm>
              <a:off x="807" y="2064"/>
              <a:ext cx="724"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19" name="Line 35"/>
            <p:cNvSpPr>
              <a:spLocks noChangeShapeType="1"/>
            </p:cNvSpPr>
            <p:nvPr/>
          </p:nvSpPr>
          <p:spPr bwMode="auto">
            <a:xfrm>
              <a:off x="807" y="2547"/>
              <a:ext cx="724"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0" name="Line 36"/>
            <p:cNvSpPr>
              <a:spLocks noChangeShapeType="1"/>
            </p:cNvSpPr>
            <p:nvPr/>
          </p:nvSpPr>
          <p:spPr bwMode="auto">
            <a:xfrm>
              <a:off x="2375" y="1581"/>
              <a:ext cx="2051"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1" name="Line 37"/>
            <p:cNvSpPr>
              <a:spLocks noChangeShapeType="1"/>
            </p:cNvSpPr>
            <p:nvPr/>
          </p:nvSpPr>
          <p:spPr bwMode="auto">
            <a:xfrm>
              <a:off x="2345" y="2064"/>
              <a:ext cx="2171"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2" name="Line 38"/>
            <p:cNvSpPr>
              <a:spLocks noChangeShapeType="1"/>
            </p:cNvSpPr>
            <p:nvPr/>
          </p:nvSpPr>
          <p:spPr bwMode="auto">
            <a:xfrm>
              <a:off x="2375" y="2547"/>
              <a:ext cx="2051"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3" name="Line 39"/>
            <p:cNvSpPr>
              <a:spLocks noChangeShapeType="1"/>
            </p:cNvSpPr>
            <p:nvPr/>
          </p:nvSpPr>
          <p:spPr bwMode="auto">
            <a:xfrm>
              <a:off x="807" y="3030"/>
              <a:ext cx="4192" cy="1"/>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4" name="Line 40"/>
            <p:cNvSpPr>
              <a:spLocks noChangeShapeType="1"/>
            </p:cNvSpPr>
            <p:nvPr/>
          </p:nvSpPr>
          <p:spPr bwMode="auto">
            <a:xfrm>
              <a:off x="1410" y="1219"/>
              <a:ext cx="2591" cy="1"/>
            </a:xfrm>
            <a:prstGeom prst="line">
              <a:avLst/>
            </a:prstGeom>
            <a:noFill/>
            <a:ln w="23813">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5" name="Freeform 41"/>
            <p:cNvSpPr>
              <a:spLocks/>
            </p:cNvSpPr>
            <p:nvPr/>
          </p:nvSpPr>
          <p:spPr bwMode="auto">
            <a:xfrm>
              <a:off x="3992" y="1182"/>
              <a:ext cx="72" cy="73"/>
            </a:xfrm>
            <a:custGeom>
              <a:avLst/>
              <a:gdLst>
                <a:gd name="T0" fmla="*/ 0 w 72"/>
                <a:gd name="T1" fmla="*/ 0 h 73"/>
                <a:gd name="T2" fmla="*/ 72 w 72"/>
                <a:gd name="T3" fmla="*/ 37 h 73"/>
                <a:gd name="T4" fmla="*/ 0 w 72"/>
                <a:gd name="T5" fmla="*/ 73 h 73"/>
                <a:gd name="T6" fmla="*/ 0 w 72"/>
                <a:gd name="T7" fmla="*/ 0 h 73"/>
              </a:gdLst>
              <a:ahLst/>
              <a:cxnLst>
                <a:cxn ang="0">
                  <a:pos x="T0" y="T1"/>
                </a:cxn>
                <a:cxn ang="0">
                  <a:pos x="T2" y="T3"/>
                </a:cxn>
                <a:cxn ang="0">
                  <a:pos x="T4" y="T5"/>
                </a:cxn>
                <a:cxn ang="0">
                  <a:pos x="T6" y="T7"/>
                </a:cxn>
              </a:cxnLst>
              <a:rect l="0" t="0" r="r" b="b"/>
              <a:pathLst>
                <a:path w="72" h="73">
                  <a:moveTo>
                    <a:pt x="0" y="0"/>
                  </a:moveTo>
                  <a:lnTo>
                    <a:pt x="72" y="37"/>
                  </a:lnTo>
                  <a:lnTo>
                    <a:pt x="0" y="73"/>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26" name="Rectangle 42"/>
            <p:cNvSpPr>
              <a:spLocks noChangeArrowheads="1"/>
            </p:cNvSpPr>
            <p:nvPr/>
          </p:nvSpPr>
          <p:spPr bwMode="auto">
            <a:xfrm>
              <a:off x="1521" y="1238"/>
              <a:ext cx="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I</a:t>
              </a:r>
              <a:endParaRPr lang="en-US" b="1">
                <a:latin typeface="Times New Roman" pitchFamily="18" charset="0"/>
              </a:endParaRPr>
            </a:p>
          </p:txBody>
        </p:sp>
        <p:sp>
          <p:nvSpPr>
            <p:cNvPr id="246827" name="Rectangle 43"/>
            <p:cNvSpPr>
              <a:spLocks noChangeArrowheads="1"/>
            </p:cNvSpPr>
            <p:nvPr/>
          </p:nvSpPr>
          <p:spPr bwMode="auto">
            <a:xfrm>
              <a:off x="1566" y="1342"/>
              <a:ext cx="3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MOTOR</a:t>
              </a:r>
              <a:endParaRPr lang="en-US" b="1">
                <a:latin typeface="Times New Roman" pitchFamily="18" charset="0"/>
              </a:endParaRPr>
            </a:p>
          </p:txBody>
        </p:sp>
        <p:sp>
          <p:nvSpPr>
            <p:cNvPr id="246828" name="Freeform 44"/>
            <p:cNvSpPr>
              <a:spLocks/>
            </p:cNvSpPr>
            <p:nvPr/>
          </p:nvSpPr>
          <p:spPr bwMode="auto">
            <a:xfrm>
              <a:off x="4516" y="1521"/>
              <a:ext cx="965" cy="1087"/>
            </a:xfrm>
            <a:custGeom>
              <a:avLst/>
              <a:gdLst>
                <a:gd name="T0" fmla="*/ 2 w 965"/>
                <a:gd name="T1" fmla="*/ 501 h 1087"/>
                <a:gd name="T2" fmla="*/ 13 w 965"/>
                <a:gd name="T3" fmla="*/ 419 h 1087"/>
                <a:gd name="T4" fmla="*/ 35 w 965"/>
                <a:gd name="T5" fmla="*/ 340 h 1087"/>
                <a:gd name="T6" fmla="*/ 68 w 965"/>
                <a:gd name="T7" fmla="*/ 265 h 1087"/>
                <a:gd name="T8" fmla="*/ 110 w 965"/>
                <a:gd name="T9" fmla="*/ 198 h 1087"/>
                <a:gd name="T10" fmla="*/ 162 w 965"/>
                <a:gd name="T11" fmla="*/ 137 h 1087"/>
                <a:gd name="T12" fmla="*/ 221 w 965"/>
                <a:gd name="T13" fmla="*/ 87 h 1087"/>
                <a:gd name="T14" fmla="*/ 286 w 965"/>
                <a:gd name="T15" fmla="*/ 47 h 1087"/>
                <a:gd name="T16" fmla="*/ 355 w 965"/>
                <a:gd name="T17" fmla="*/ 19 h 1087"/>
                <a:gd name="T18" fmla="*/ 427 w 965"/>
                <a:gd name="T19" fmla="*/ 3 h 1087"/>
                <a:gd name="T20" fmla="*/ 501 w 965"/>
                <a:gd name="T21" fmla="*/ 0 h 1087"/>
                <a:gd name="T22" fmla="*/ 575 w 965"/>
                <a:gd name="T23" fmla="*/ 9 h 1087"/>
                <a:gd name="T24" fmla="*/ 646 w 965"/>
                <a:gd name="T25" fmla="*/ 32 h 1087"/>
                <a:gd name="T26" fmla="*/ 714 w 965"/>
                <a:gd name="T27" fmla="*/ 66 h 1087"/>
                <a:gd name="T28" fmla="*/ 776 w 965"/>
                <a:gd name="T29" fmla="*/ 111 h 1087"/>
                <a:gd name="T30" fmla="*/ 830 w 965"/>
                <a:gd name="T31" fmla="*/ 166 h 1087"/>
                <a:gd name="T32" fmla="*/ 878 w 965"/>
                <a:gd name="T33" fmla="*/ 231 h 1087"/>
                <a:gd name="T34" fmla="*/ 916 w 965"/>
                <a:gd name="T35" fmla="*/ 302 h 1087"/>
                <a:gd name="T36" fmla="*/ 943 w 965"/>
                <a:gd name="T37" fmla="*/ 379 h 1087"/>
                <a:gd name="T38" fmla="*/ 960 w 965"/>
                <a:gd name="T39" fmla="*/ 460 h 1087"/>
                <a:gd name="T40" fmla="*/ 965 w 965"/>
                <a:gd name="T41" fmla="*/ 543 h 1087"/>
                <a:gd name="T42" fmla="*/ 960 w 965"/>
                <a:gd name="T43" fmla="*/ 626 h 1087"/>
                <a:gd name="T44" fmla="*/ 943 w 965"/>
                <a:gd name="T45" fmla="*/ 707 h 1087"/>
                <a:gd name="T46" fmla="*/ 916 w 965"/>
                <a:gd name="T47" fmla="*/ 785 h 1087"/>
                <a:gd name="T48" fmla="*/ 878 w 965"/>
                <a:gd name="T49" fmla="*/ 855 h 1087"/>
                <a:gd name="T50" fmla="*/ 830 w 965"/>
                <a:gd name="T51" fmla="*/ 920 h 1087"/>
                <a:gd name="T52" fmla="*/ 776 w 965"/>
                <a:gd name="T53" fmla="*/ 975 h 1087"/>
                <a:gd name="T54" fmla="*/ 714 w 965"/>
                <a:gd name="T55" fmla="*/ 1021 h 1087"/>
                <a:gd name="T56" fmla="*/ 646 w 965"/>
                <a:gd name="T57" fmla="*/ 1054 h 1087"/>
                <a:gd name="T58" fmla="*/ 575 w 965"/>
                <a:gd name="T59" fmla="*/ 1077 h 1087"/>
                <a:gd name="T60" fmla="*/ 501 w 965"/>
                <a:gd name="T61" fmla="*/ 1087 h 1087"/>
                <a:gd name="T62" fmla="*/ 427 w 965"/>
                <a:gd name="T63" fmla="*/ 1083 h 1087"/>
                <a:gd name="T64" fmla="*/ 355 w 965"/>
                <a:gd name="T65" fmla="*/ 1067 h 1087"/>
                <a:gd name="T66" fmla="*/ 286 w 965"/>
                <a:gd name="T67" fmla="*/ 1039 h 1087"/>
                <a:gd name="T68" fmla="*/ 221 w 965"/>
                <a:gd name="T69" fmla="*/ 1000 h 1087"/>
                <a:gd name="T70" fmla="*/ 162 w 965"/>
                <a:gd name="T71" fmla="*/ 949 h 1087"/>
                <a:gd name="T72" fmla="*/ 110 w 965"/>
                <a:gd name="T73" fmla="*/ 888 h 1087"/>
                <a:gd name="T74" fmla="*/ 68 w 965"/>
                <a:gd name="T75" fmla="*/ 821 h 1087"/>
                <a:gd name="T76" fmla="*/ 35 w 965"/>
                <a:gd name="T77" fmla="*/ 746 h 1087"/>
                <a:gd name="T78" fmla="*/ 13 w 965"/>
                <a:gd name="T79" fmla="*/ 667 h 1087"/>
                <a:gd name="T80" fmla="*/ 2 w 965"/>
                <a:gd name="T81" fmla="*/ 58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5" h="1087">
                  <a:moveTo>
                    <a:pt x="0" y="543"/>
                  </a:moveTo>
                  <a:lnTo>
                    <a:pt x="2" y="501"/>
                  </a:lnTo>
                  <a:lnTo>
                    <a:pt x="6" y="460"/>
                  </a:lnTo>
                  <a:lnTo>
                    <a:pt x="13" y="419"/>
                  </a:lnTo>
                  <a:lnTo>
                    <a:pt x="23" y="379"/>
                  </a:lnTo>
                  <a:lnTo>
                    <a:pt x="35" y="340"/>
                  </a:lnTo>
                  <a:lnTo>
                    <a:pt x="50" y="302"/>
                  </a:lnTo>
                  <a:lnTo>
                    <a:pt x="68" y="265"/>
                  </a:lnTo>
                  <a:lnTo>
                    <a:pt x="88" y="231"/>
                  </a:lnTo>
                  <a:lnTo>
                    <a:pt x="110" y="198"/>
                  </a:lnTo>
                  <a:lnTo>
                    <a:pt x="135" y="166"/>
                  </a:lnTo>
                  <a:lnTo>
                    <a:pt x="162" y="137"/>
                  </a:lnTo>
                  <a:lnTo>
                    <a:pt x="190" y="111"/>
                  </a:lnTo>
                  <a:lnTo>
                    <a:pt x="221" y="87"/>
                  </a:lnTo>
                  <a:lnTo>
                    <a:pt x="252" y="66"/>
                  </a:lnTo>
                  <a:lnTo>
                    <a:pt x="286" y="47"/>
                  </a:lnTo>
                  <a:lnTo>
                    <a:pt x="320" y="32"/>
                  </a:lnTo>
                  <a:lnTo>
                    <a:pt x="355" y="19"/>
                  </a:lnTo>
                  <a:lnTo>
                    <a:pt x="391" y="9"/>
                  </a:lnTo>
                  <a:lnTo>
                    <a:pt x="427" y="3"/>
                  </a:lnTo>
                  <a:lnTo>
                    <a:pt x="464" y="0"/>
                  </a:lnTo>
                  <a:lnTo>
                    <a:pt x="501" y="0"/>
                  </a:lnTo>
                  <a:lnTo>
                    <a:pt x="538" y="3"/>
                  </a:lnTo>
                  <a:lnTo>
                    <a:pt x="575" y="9"/>
                  </a:lnTo>
                  <a:lnTo>
                    <a:pt x="611" y="19"/>
                  </a:lnTo>
                  <a:lnTo>
                    <a:pt x="646" y="32"/>
                  </a:lnTo>
                  <a:lnTo>
                    <a:pt x="680" y="47"/>
                  </a:lnTo>
                  <a:lnTo>
                    <a:pt x="714" y="66"/>
                  </a:lnTo>
                  <a:lnTo>
                    <a:pt x="745" y="87"/>
                  </a:lnTo>
                  <a:lnTo>
                    <a:pt x="776" y="111"/>
                  </a:lnTo>
                  <a:lnTo>
                    <a:pt x="804" y="137"/>
                  </a:lnTo>
                  <a:lnTo>
                    <a:pt x="830" y="166"/>
                  </a:lnTo>
                  <a:lnTo>
                    <a:pt x="855" y="198"/>
                  </a:lnTo>
                  <a:lnTo>
                    <a:pt x="878" y="231"/>
                  </a:lnTo>
                  <a:lnTo>
                    <a:pt x="898" y="265"/>
                  </a:lnTo>
                  <a:lnTo>
                    <a:pt x="916" y="302"/>
                  </a:lnTo>
                  <a:lnTo>
                    <a:pt x="931" y="340"/>
                  </a:lnTo>
                  <a:lnTo>
                    <a:pt x="943" y="379"/>
                  </a:lnTo>
                  <a:lnTo>
                    <a:pt x="953" y="419"/>
                  </a:lnTo>
                  <a:lnTo>
                    <a:pt x="960" y="460"/>
                  </a:lnTo>
                  <a:lnTo>
                    <a:pt x="964" y="501"/>
                  </a:lnTo>
                  <a:lnTo>
                    <a:pt x="965" y="543"/>
                  </a:lnTo>
                  <a:lnTo>
                    <a:pt x="964" y="585"/>
                  </a:lnTo>
                  <a:lnTo>
                    <a:pt x="960" y="626"/>
                  </a:lnTo>
                  <a:lnTo>
                    <a:pt x="953" y="667"/>
                  </a:lnTo>
                  <a:lnTo>
                    <a:pt x="943" y="707"/>
                  </a:lnTo>
                  <a:lnTo>
                    <a:pt x="931" y="746"/>
                  </a:lnTo>
                  <a:lnTo>
                    <a:pt x="916" y="785"/>
                  </a:lnTo>
                  <a:lnTo>
                    <a:pt x="898" y="821"/>
                  </a:lnTo>
                  <a:lnTo>
                    <a:pt x="878" y="855"/>
                  </a:lnTo>
                  <a:lnTo>
                    <a:pt x="855" y="888"/>
                  </a:lnTo>
                  <a:lnTo>
                    <a:pt x="830" y="920"/>
                  </a:lnTo>
                  <a:lnTo>
                    <a:pt x="804" y="949"/>
                  </a:lnTo>
                  <a:lnTo>
                    <a:pt x="776" y="975"/>
                  </a:lnTo>
                  <a:lnTo>
                    <a:pt x="745" y="1000"/>
                  </a:lnTo>
                  <a:lnTo>
                    <a:pt x="714" y="1021"/>
                  </a:lnTo>
                  <a:lnTo>
                    <a:pt x="680" y="1039"/>
                  </a:lnTo>
                  <a:lnTo>
                    <a:pt x="646" y="1054"/>
                  </a:lnTo>
                  <a:lnTo>
                    <a:pt x="611" y="1067"/>
                  </a:lnTo>
                  <a:lnTo>
                    <a:pt x="575" y="1077"/>
                  </a:lnTo>
                  <a:lnTo>
                    <a:pt x="538" y="1083"/>
                  </a:lnTo>
                  <a:lnTo>
                    <a:pt x="501" y="1087"/>
                  </a:lnTo>
                  <a:lnTo>
                    <a:pt x="464" y="1087"/>
                  </a:lnTo>
                  <a:lnTo>
                    <a:pt x="427" y="1083"/>
                  </a:lnTo>
                  <a:lnTo>
                    <a:pt x="391" y="1077"/>
                  </a:lnTo>
                  <a:lnTo>
                    <a:pt x="355" y="1067"/>
                  </a:lnTo>
                  <a:lnTo>
                    <a:pt x="320" y="1054"/>
                  </a:lnTo>
                  <a:lnTo>
                    <a:pt x="286" y="1039"/>
                  </a:lnTo>
                  <a:lnTo>
                    <a:pt x="252" y="1021"/>
                  </a:lnTo>
                  <a:lnTo>
                    <a:pt x="221" y="1000"/>
                  </a:lnTo>
                  <a:lnTo>
                    <a:pt x="190" y="975"/>
                  </a:lnTo>
                  <a:lnTo>
                    <a:pt x="162" y="949"/>
                  </a:lnTo>
                  <a:lnTo>
                    <a:pt x="135" y="920"/>
                  </a:lnTo>
                  <a:lnTo>
                    <a:pt x="110" y="888"/>
                  </a:lnTo>
                  <a:lnTo>
                    <a:pt x="88" y="855"/>
                  </a:lnTo>
                  <a:lnTo>
                    <a:pt x="68" y="821"/>
                  </a:lnTo>
                  <a:lnTo>
                    <a:pt x="50" y="785"/>
                  </a:lnTo>
                  <a:lnTo>
                    <a:pt x="35" y="746"/>
                  </a:lnTo>
                  <a:lnTo>
                    <a:pt x="23" y="707"/>
                  </a:lnTo>
                  <a:lnTo>
                    <a:pt x="13" y="667"/>
                  </a:lnTo>
                  <a:lnTo>
                    <a:pt x="6" y="626"/>
                  </a:lnTo>
                  <a:lnTo>
                    <a:pt x="2" y="585"/>
                  </a:lnTo>
                  <a:lnTo>
                    <a:pt x="0" y="543"/>
                  </a:lnTo>
                  <a:close/>
                </a:path>
              </a:pathLst>
            </a:custGeom>
            <a:solidFill>
              <a:srgbClr val="99CCFF">
                <a:alpha val="50000"/>
              </a:srgbClr>
            </a:solidFill>
            <a:ln w="33401">
              <a:solidFill>
                <a:srgbClr val="0000FF"/>
              </a:solidFill>
              <a:prstDash val="solid"/>
              <a:round/>
              <a:headEnd/>
              <a:tailEnd/>
            </a:ln>
          </p:spPr>
          <p:txBody>
            <a:bodyPr/>
            <a:lstStyle/>
            <a:p>
              <a:endParaRPr lang="en-US"/>
            </a:p>
          </p:txBody>
        </p:sp>
        <p:sp>
          <p:nvSpPr>
            <p:cNvPr id="246829" name="Line 45"/>
            <p:cNvSpPr>
              <a:spLocks noChangeShapeType="1"/>
            </p:cNvSpPr>
            <p:nvPr/>
          </p:nvSpPr>
          <p:spPr bwMode="auto">
            <a:xfrm flipV="1">
              <a:off x="4999" y="2426"/>
              <a:ext cx="1" cy="36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0" name="Line 46"/>
            <p:cNvSpPr>
              <a:spLocks noChangeShapeType="1"/>
            </p:cNvSpPr>
            <p:nvPr/>
          </p:nvSpPr>
          <p:spPr bwMode="auto">
            <a:xfrm flipV="1">
              <a:off x="4999" y="2064"/>
              <a:ext cx="1" cy="333"/>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1" name="Freeform 47"/>
            <p:cNvSpPr>
              <a:spLocks noEditPoints="1"/>
            </p:cNvSpPr>
            <p:nvPr/>
          </p:nvSpPr>
          <p:spPr bwMode="auto">
            <a:xfrm>
              <a:off x="4939" y="2397"/>
              <a:ext cx="120" cy="60"/>
            </a:xfrm>
            <a:custGeom>
              <a:avLst/>
              <a:gdLst>
                <a:gd name="T0" fmla="*/ 0 w 120"/>
                <a:gd name="T1" fmla="*/ 60 h 60"/>
                <a:gd name="T2" fmla="*/ 1 w 120"/>
                <a:gd name="T3" fmla="*/ 53 h 60"/>
                <a:gd name="T4" fmla="*/ 5 w 120"/>
                <a:gd name="T5" fmla="*/ 46 h 60"/>
                <a:gd name="T6" fmla="*/ 12 w 120"/>
                <a:gd name="T7" fmla="*/ 41 h 60"/>
                <a:gd name="T8" fmla="*/ 22 w 120"/>
                <a:gd name="T9" fmla="*/ 36 h 60"/>
                <a:gd name="T10" fmla="*/ 33 w 120"/>
                <a:gd name="T11" fmla="*/ 33 h 60"/>
                <a:gd name="T12" fmla="*/ 46 w 120"/>
                <a:gd name="T13" fmla="*/ 30 h 60"/>
                <a:gd name="T14" fmla="*/ 60 w 120"/>
                <a:gd name="T15" fmla="*/ 29 h 60"/>
                <a:gd name="T16" fmla="*/ 74 w 120"/>
                <a:gd name="T17" fmla="*/ 30 h 60"/>
                <a:gd name="T18" fmla="*/ 86 w 120"/>
                <a:gd name="T19" fmla="*/ 33 h 60"/>
                <a:gd name="T20" fmla="*/ 98 w 120"/>
                <a:gd name="T21" fmla="*/ 36 h 60"/>
                <a:gd name="T22" fmla="*/ 107 w 120"/>
                <a:gd name="T23" fmla="*/ 41 h 60"/>
                <a:gd name="T24" fmla="*/ 115 w 120"/>
                <a:gd name="T25" fmla="*/ 46 h 60"/>
                <a:gd name="T26" fmla="*/ 119 w 120"/>
                <a:gd name="T27" fmla="*/ 53 h 60"/>
                <a:gd name="T28" fmla="*/ 120 w 120"/>
                <a:gd name="T29" fmla="*/ 60 h 60"/>
                <a:gd name="T30" fmla="*/ 0 w 120"/>
                <a:gd name="T31" fmla="*/ 0 h 60"/>
                <a:gd name="T32" fmla="*/ 120 w 120"/>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60">
                  <a:moveTo>
                    <a:pt x="0" y="60"/>
                  </a:moveTo>
                  <a:lnTo>
                    <a:pt x="1" y="53"/>
                  </a:lnTo>
                  <a:lnTo>
                    <a:pt x="5" y="46"/>
                  </a:lnTo>
                  <a:lnTo>
                    <a:pt x="12" y="41"/>
                  </a:lnTo>
                  <a:lnTo>
                    <a:pt x="22" y="36"/>
                  </a:lnTo>
                  <a:lnTo>
                    <a:pt x="33" y="33"/>
                  </a:lnTo>
                  <a:lnTo>
                    <a:pt x="46" y="30"/>
                  </a:lnTo>
                  <a:lnTo>
                    <a:pt x="60" y="29"/>
                  </a:lnTo>
                  <a:lnTo>
                    <a:pt x="74" y="30"/>
                  </a:lnTo>
                  <a:lnTo>
                    <a:pt x="86" y="33"/>
                  </a:lnTo>
                  <a:lnTo>
                    <a:pt x="98" y="36"/>
                  </a:lnTo>
                  <a:lnTo>
                    <a:pt x="107" y="41"/>
                  </a:lnTo>
                  <a:lnTo>
                    <a:pt x="115" y="46"/>
                  </a:lnTo>
                  <a:lnTo>
                    <a:pt x="119" y="53"/>
                  </a:lnTo>
                  <a:lnTo>
                    <a:pt x="120" y="60"/>
                  </a:lnTo>
                  <a:moveTo>
                    <a:pt x="0" y="0"/>
                  </a:moveTo>
                  <a:lnTo>
                    <a:pt x="120"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32" name="Rectangle 48"/>
            <p:cNvSpPr>
              <a:spLocks noChangeArrowheads="1"/>
            </p:cNvSpPr>
            <p:nvPr/>
          </p:nvSpPr>
          <p:spPr bwMode="auto">
            <a:xfrm>
              <a:off x="5099" y="2023"/>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833" name="Rectangle 49"/>
            <p:cNvSpPr>
              <a:spLocks noChangeArrowheads="1"/>
            </p:cNvSpPr>
            <p:nvPr/>
          </p:nvSpPr>
          <p:spPr bwMode="auto">
            <a:xfrm>
              <a:off x="5215" y="2127"/>
              <a:ext cx="2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lg-m</a:t>
              </a:r>
              <a:endParaRPr lang="en-US" b="1">
                <a:latin typeface="Times New Roman" pitchFamily="18" charset="0"/>
              </a:endParaRPr>
            </a:p>
          </p:txBody>
        </p:sp>
        <p:sp>
          <p:nvSpPr>
            <p:cNvPr id="246834" name="Line 50"/>
            <p:cNvSpPr>
              <a:spLocks noChangeShapeType="1"/>
            </p:cNvSpPr>
            <p:nvPr/>
          </p:nvSpPr>
          <p:spPr bwMode="auto">
            <a:xfrm>
              <a:off x="4607" y="1732"/>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5" name="Line 51"/>
            <p:cNvSpPr>
              <a:spLocks noChangeShapeType="1"/>
            </p:cNvSpPr>
            <p:nvPr/>
          </p:nvSpPr>
          <p:spPr bwMode="auto">
            <a:xfrm>
              <a:off x="4674" y="1789"/>
              <a:ext cx="11"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6" name="Line 52"/>
            <p:cNvSpPr>
              <a:spLocks noChangeShapeType="1"/>
            </p:cNvSpPr>
            <p:nvPr/>
          </p:nvSpPr>
          <p:spPr bwMode="auto">
            <a:xfrm>
              <a:off x="4741" y="1845"/>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7" name="Line 53"/>
            <p:cNvSpPr>
              <a:spLocks noChangeShapeType="1"/>
            </p:cNvSpPr>
            <p:nvPr/>
          </p:nvSpPr>
          <p:spPr bwMode="auto">
            <a:xfrm>
              <a:off x="4807" y="1901"/>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8" name="Line 54"/>
            <p:cNvSpPr>
              <a:spLocks noChangeShapeType="1"/>
            </p:cNvSpPr>
            <p:nvPr/>
          </p:nvSpPr>
          <p:spPr bwMode="auto">
            <a:xfrm>
              <a:off x="4873" y="1958"/>
              <a:ext cx="12"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9" name="Line 55"/>
            <p:cNvSpPr>
              <a:spLocks noChangeShapeType="1"/>
            </p:cNvSpPr>
            <p:nvPr/>
          </p:nvSpPr>
          <p:spPr bwMode="auto">
            <a:xfrm>
              <a:off x="4940" y="2014"/>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0" name="Line 56"/>
            <p:cNvSpPr>
              <a:spLocks noChangeShapeType="1"/>
            </p:cNvSpPr>
            <p:nvPr/>
          </p:nvSpPr>
          <p:spPr bwMode="auto">
            <a:xfrm>
              <a:off x="4516" y="2064"/>
              <a:ext cx="15"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1" name="Line 57"/>
            <p:cNvSpPr>
              <a:spLocks noChangeShapeType="1"/>
            </p:cNvSpPr>
            <p:nvPr/>
          </p:nvSpPr>
          <p:spPr bwMode="auto">
            <a:xfrm>
              <a:off x="4603" y="2064"/>
              <a:ext cx="15"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2" name="Line 58"/>
            <p:cNvSpPr>
              <a:spLocks noChangeShapeType="1"/>
            </p:cNvSpPr>
            <p:nvPr/>
          </p:nvSpPr>
          <p:spPr bwMode="auto">
            <a:xfrm>
              <a:off x="4690"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3" name="Line 59"/>
            <p:cNvSpPr>
              <a:spLocks noChangeShapeType="1"/>
            </p:cNvSpPr>
            <p:nvPr/>
          </p:nvSpPr>
          <p:spPr bwMode="auto">
            <a:xfrm>
              <a:off x="4777"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4" name="Line 60"/>
            <p:cNvSpPr>
              <a:spLocks noChangeShapeType="1"/>
            </p:cNvSpPr>
            <p:nvPr/>
          </p:nvSpPr>
          <p:spPr bwMode="auto">
            <a:xfrm>
              <a:off x="4864"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5" name="Line 61"/>
            <p:cNvSpPr>
              <a:spLocks noChangeShapeType="1"/>
            </p:cNvSpPr>
            <p:nvPr/>
          </p:nvSpPr>
          <p:spPr bwMode="auto">
            <a:xfrm>
              <a:off x="4951" y="2064"/>
              <a:ext cx="14"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6" name="Line 62"/>
            <p:cNvSpPr>
              <a:spLocks noChangeShapeType="1"/>
            </p:cNvSpPr>
            <p:nvPr/>
          </p:nvSpPr>
          <p:spPr bwMode="auto">
            <a:xfrm flipH="1">
              <a:off x="4988" y="2064"/>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7" name="Line 63"/>
            <p:cNvSpPr>
              <a:spLocks noChangeShapeType="1"/>
            </p:cNvSpPr>
            <p:nvPr/>
          </p:nvSpPr>
          <p:spPr bwMode="auto">
            <a:xfrm flipH="1">
              <a:off x="4921" y="2120"/>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8" name="Line 64"/>
            <p:cNvSpPr>
              <a:spLocks noChangeShapeType="1"/>
            </p:cNvSpPr>
            <p:nvPr/>
          </p:nvSpPr>
          <p:spPr bwMode="auto">
            <a:xfrm flipH="1">
              <a:off x="4855" y="2177"/>
              <a:ext cx="10"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9" name="Line 65"/>
            <p:cNvSpPr>
              <a:spLocks noChangeShapeType="1"/>
            </p:cNvSpPr>
            <p:nvPr/>
          </p:nvSpPr>
          <p:spPr bwMode="auto">
            <a:xfrm flipH="1">
              <a:off x="4788" y="2233"/>
              <a:ext cx="11"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0" name="Line 66"/>
            <p:cNvSpPr>
              <a:spLocks noChangeShapeType="1"/>
            </p:cNvSpPr>
            <p:nvPr/>
          </p:nvSpPr>
          <p:spPr bwMode="auto">
            <a:xfrm flipH="1">
              <a:off x="4722" y="2290"/>
              <a:ext cx="11" cy="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1" name="Line 67"/>
            <p:cNvSpPr>
              <a:spLocks noChangeShapeType="1"/>
            </p:cNvSpPr>
            <p:nvPr/>
          </p:nvSpPr>
          <p:spPr bwMode="auto">
            <a:xfrm flipH="1">
              <a:off x="4655" y="2346"/>
              <a:ext cx="12" cy="10"/>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2" name="Line 68"/>
            <p:cNvSpPr>
              <a:spLocks noChangeShapeType="1"/>
            </p:cNvSpPr>
            <p:nvPr/>
          </p:nvSpPr>
          <p:spPr bwMode="auto">
            <a:xfrm>
              <a:off x="3642" y="1219"/>
              <a:ext cx="1" cy="1932"/>
            </a:xfrm>
            <a:prstGeom prst="line">
              <a:avLst/>
            </a:prstGeom>
            <a:noFill/>
            <a:ln w="23813">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3" name="Line 69"/>
            <p:cNvSpPr>
              <a:spLocks noChangeShapeType="1"/>
            </p:cNvSpPr>
            <p:nvPr/>
          </p:nvSpPr>
          <p:spPr bwMode="auto">
            <a:xfrm>
              <a:off x="2436" y="1219"/>
              <a:ext cx="1" cy="695"/>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4" name="Line 70"/>
            <p:cNvSpPr>
              <a:spLocks noChangeShapeType="1"/>
            </p:cNvSpPr>
            <p:nvPr/>
          </p:nvSpPr>
          <p:spPr bwMode="auto">
            <a:xfrm flipH="1">
              <a:off x="3283" y="3151"/>
              <a:ext cx="359" cy="1"/>
            </a:xfrm>
            <a:prstGeom prst="line">
              <a:avLst/>
            </a:prstGeom>
            <a:noFill/>
            <a:ln w="23813">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5" name="Freeform 71"/>
            <p:cNvSpPr>
              <a:spLocks/>
            </p:cNvSpPr>
            <p:nvPr/>
          </p:nvSpPr>
          <p:spPr bwMode="auto">
            <a:xfrm>
              <a:off x="3220" y="3115"/>
              <a:ext cx="72" cy="72"/>
            </a:xfrm>
            <a:custGeom>
              <a:avLst/>
              <a:gdLst>
                <a:gd name="T0" fmla="*/ 72 w 72"/>
                <a:gd name="T1" fmla="*/ 72 h 72"/>
                <a:gd name="T2" fmla="*/ 0 w 72"/>
                <a:gd name="T3" fmla="*/ 36 h 72"/>
                <a:gd name="T4" fmla="*/ 72 w 72"/>
                <a:gd name="T5" fmla="*/ 0 h 72"/>
                <a:gd name="T6" fmla="*/ 72 w 72"/>
                <a:gd name="T7" fmla="*/ 72 h 72"/>
              </a:gdLst>
              <a:ahLst/>
              <a:cxnLst>
                <a:cxn ang="0">
                  <a:pos x="T0" y="T1"/>
                </a:cxn>
                <a:cxn ang="0">
                  <a:pos x="T2" y="T3"/>
                </a:cxn>
                <a:cxn ang="0">
                  <a:pos x="T4" y="T5"/>
                </a:cxn>
                <a:cxn ang="0">
                  <a:pos x="T6" y="T7"/>
                </a:cxn>
              </a:cxnLst>
              <a:rect l="0" t="0" r="r" b="b"/>
              <a:pathLst>
                <a:path w="72" h="72">
                  <a:moveTo>
                    <a:pt x="72" y="72"/>
                  </a:moveTo>
                  <a:lnTo>
                    <a:pt x="0" y="36"/>
                  </a:lnTo>
                  <a:lnTo>
                    <a:pt x="72" y="0"/>
                  </a:lnTo>
                  <a:lnTo>
                    <a:pt x="72" y="7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56" name="Freeform 72"/>
            <p:cNvSpPr>
              <a:spLocks/>
            </p:cNvSpPr>
            <p:nvPr/>
          </p:nvSpPr>
          <p:spPr bwMode="auto">
            <a:xfrm>
              <a:off x="2405" y="1189"/>
              <a:ext cx="61" cy="60"/>
            </a:xfrm>
            <a:custGeom>
              <a:avLst/>
              <a:gdLst>
                <a:gd name="T0" fmla="*/ 0 w 61"/>
                <a:gd name="T1" fmla="*/ 30 h 60"/>
                <a:gd name="T2" fmla="*/ 2 w 61"/>
                <a:gd name="T3" fmla="*/ 20 h 60"/>
                <a:gd name="T4" fmla="*/ 6 w 61"/>
                <a:gd name="T5" fmla="*/ 12 h 60"/>
                <a:gd name="T6" fmla="*/ 12 w 61"/>
                <a:gd name="T7" fmla="*/ 6 h 60"/>
                <a:gd name="T8" fmla="*/ 21 w 61"/>
                <a:gd name="T9" fmla="*/ 1 h 60"/>
                <a:gd name="T10" fmla="*/ 31 w 61"/>
                <a:gd name="T11" fmla="*/ 0 h 60"/>
                <a:gd name="T12" fmla="*/ 40 w 61"/>
                <a:gd name="T13" fmla="*/ 1 h 60"/>
                <a:gd name="T14" fmla="*/ 48 w 61"/>
                <a:gd name="T15" fmla="*/ 6 h 60"/>
                <a:gd name="T16" fmla="*/ 55 w 61"/>
                <a:gd name="T17" fmla="*/ 12 h 60"/>
                <a:gd name="T18" fmla="*/ 59 w 61"/>
                <a:gd name="T19" fmla="*/ 20 h 60"/>
                <a:gd name="T20" fmla="*/ 61 w 61"/>
                <a:gd name="T21" fmla="*/ 30 h 60"/>
                <a:gd name="T22" fmla="*/ 59 w 61"/>
                <a:gd name="T23" fmla="*/ 39 h 60"/>
                <a:gd name="T24" fmla="*/ 55 w 61"/>
                <a:gd name="T25" fmla="*/ 47 h 60"/>
                <a:gd name="T26" fmla="*/ 48 w 61"/>
                <a:gd name="T27" fmla="*/ 54 h 60"/>
                <a:gd name="T28" fmla="*/ 40 w 61"/>
                <a:gd name="T29" fmla="*/ 59 h 60"/>
                <a:gd name="T30" fmla="*/ 31 w 61"/>
                <a:gd name="T31" fmla="*/ 60 h 60"/>
                <a:gd name="T32" fmla="*/ 21 w 61"/>
                <a:gd name="T33" fmla="*/ 59 h 60"/>
                <a:gd name="T34" fmla="*/ 12 w 61"/>
                <a:gd name="T35" fmla="*/ 54 h 60"/>
                <a:gd name="T36" fmla="*/ 6 w 61"/>
                <a:gd name="T37" fmla="*/ 47 h 60"/>
                <a:gd name="T38" fmla="*/ 2 w 61"/>
                <a:gd name="T39" fmla="*/ 39 h 60"/>
                <a:gd name="T40" fmla="*/ 0 w 61"/>
                <a:gd name="T4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0">
                  <a:moveTo>
                    <a:pt x="0" y="30"/>
                  </a:moveTo>
                  <a:lnTo>
                    <a:pt x="2" y="20"/>
                  </a:lnTo>
                  <a:lnTo>
                    <a:pt x="6" y="12"/>
                  </a:lnTo>
                  <a:lnTo>
                    <a:pt x="12" y="6"/>
                  </a:lnTo>
                  <a:lnTo>
                    <a:pt x="21" y="1"/>
                  </a:lnTo>
                  <a:lnTo>
                    <a:pt x="31" y="0"/>
                  </a:lnTo>
                  <a:lnTo>
                    <a:pt x="40" y="1"/>
                  </a:lnTo>
                  <a:lnTo>
                    <a:pt x="48" y="6"/>
                  </a:lnTo>
                  <a:lnTo>
                    <a:pt x="55" y="12"/>
                  </a:lnTo>
                  <a:lnTo>
                    <a:pt x="59" y="20"/>
                  </a:lnTo>
                  <a:lnTo>
                    <a:pt x="61" y="30"/>
                  </a:lnTo>
                  <a:lnTo>
                    <a:pt x="59" y="39"/>
                  </a:lnTo>
                  <a:lnTo>
                    <a:pt x="55" y="47"/>
                  </a:lnTo>
                  <a:lnTo>
                    <a:pt x="48" y="54"/>
                  </a:lnTo>
                  <a:lnTo>
                    <a:pt x="40" y="59"/>
                  </a:lnTo>
                  <a:lnTo>
                    <a:pt x="31" y="60"/>
                  </a:lnTo>
                  <a:lnTo>
                    <a:pt x="21" y="59"/>
                  </a:lnTo>
                  <a:lnTo>
                    <a:pt x="12" y="54"/>
                  </a:lnTo>
                  <a:lnTo>
                    <a:pt x="6" y="47"/>
                  </a:lnTo>
                  <a:lnTo>
                    <a:pt x="2" y="39"/>
                  </a:lnTo>
                  <a:lnTo>
                    <a:pt x="0" y="30"/>
                  </a:lnTo>
                  <a:close/>
                </a:path>
              </a:pathLst>
            </a:custGeom>
            <a:solidFill>
              <a:srgbClr val="0000FF"/>
            </a:solidFill>
            <a:ln w="7938">
              <a:solidFill>
                <a:srgbClr val="0000FF"/>
              </a:solidFill>
              <a:prstDash val="solid"/>
              <a:round/>
              <a:headEnd/>
              <a:tailEnd/>
            </a:ln>
          </p:spPr>
          <p:txBody>
            <a:bodyPr/>
            <a:lstStyle/>
            <a:p>
              <a:endParaRPr lang="en-US"/>
            </a:p>
          </p:txBody>
        </p:sp>
        <p:sp>
          <p:nvSpPr>
            <p:cNvPr id="246857" name="Freeform 73"/>
            <p:cNvSpPr>
              <a:spLocks/>
            </p:cNvSpPr>
            <p:nvPr/>
          </p:nvSpPr>
          <p:spPr bwMode="auto">
            <a:xfrm>
              <a:off x="3612" y="1189"/>
              <a:ext cx="60" cy="60"/>
            </a:xfrm>
            <a:custGeom>
              <a:avLst/>
              <a:gdLst>
                <a:gd name="T0" fmla="*/ 0 w 60"/>
                <a:gd name="T1" fmla="*/ 30 h 60"/>
                <a:gd name="T2" fmla="*/ 1 w 60"/>
                <a:gd name="T3" fmla="*/ 20 h 60"/>
                <a:gd name="T4" fmla="*/ 5 w 60"/>
                <a:gd name="T5" fmla="*/ 12 h 60"/>
                <a:gd name="T6" fmla="*/ 12 w 60"/>
                <a:gd name="T7" fmla="*/ 6 h 60"/>
                <a:gd name="T8" fmla="*/ 20 w 60"/>
                <a:gd name="T9" fmla="*/ 1 h 60"/>
                <a:gd name="T10" fmla="*/ 30 w 60"/>
                <a:gd name="T11" fmla="*/ 0 h 60"/>
                <a:gd name="T12" fmla="*/ 39 w 60"/>
                <a:gd name="T13" fmla="*/ 1 h 60"/>
                <a:gd name="T14" fmla="*/ 48 w 60"/>
                <a:gd name="T15" fmla="*/ 6 h 60"/>
                <a:gd name="T16" fmla="*/ 54 w 60"/>
                <a:gd name="T17" fmla="*/ 12 h 60"/>
                <a:gd name="T18" fmla="*/ 58 w 60"/>
                <a:gd name="T19" fmla="*/ 20 h 60"/>
                <a:gd name="T20" fmla="*/ 60 w 60"/>
                <a:gd name="T21" fmla="*/ 30 h 60"/>
                <a:gd name="T22" fmla="*/ 58 w 60"/>
                <a:gd name="T23" fmla="*/ 39 h 60"/>
                <a:gd name="T24" fmla="*/ 54 w 60"/>
                <a:gd name="T25" fmla="*/ 47 h 60"/>
                <a:gd name="T26" fmla="*/ 48 w 60"/>
                <a:gd name="T27" fmla="*/ 54 h 60"/>
                <a:gd name="T28" fmla="*/ 39 w 60"/>
                <a:gd name="T29" fmla="*/ 59 h 60"/>
                <a:gd name="T30" fmla="*/ 30 w 60"/>
                <a:gd name="T31" fmla="*/ 60 h 60"/>
                <a:gd name="T32" fmla="*/ 20 w 60"/>
                <a:gd name="T33" fmla="*/ 59 h 60"/>
                <a:gd name="T34" fmla="*/ 12 w 60"/>
                <a:gd name="T35" fmla="*/ 54 h 60"/>
                <a:gd name="T36" fmla="*/ 5 w 60"/>
                <a:gd name="T37" fmla="*/ 47 h 60"/>
                <a:gd name="T38" fmla="*/ 1 w 60"/>
                <a:gd name="T39" fmla="*/ 39 h 60"/>
                <a:gd name="T40" fmla="*/ 0 w 60"/>
                <a:gd name="T4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0" y="30"/>
                  </a:moveTo>
                  <a:lnTo>
                    <a:pt x="1" y="20"/>
                  </a:lnTo>
                  <a:lnTo>
                    <a:pt x="5" y="12"/>
                  </a:lnTo>
                  <a:lnTo>
                    <a:pt x="12" y="6"/>
                  </a:lnTo>
                  <a:lnTo>
                    <a:pt x="20" y="1"/>
                  </a:lnTo>
                  <a:lnTo>
                    <a:pt x="30" y="0"/>
                  </a:lnTo>
                  <a:lnTo>
                    <a:pt x="39" y="1"/>
                  </a:lnTo>
                  <a:lnTo>
                    <a:pt x="48" y="6"/>
                  </a:lnTo>
                  <a:lnTo>
                    <a:pt x="54" y="12"/>
                  </a:lnTo>
                  <a:lnTo>
                    <a:pt x="58" y="20"/>
                  </a:lnTo>
                  <a:lnTo>
                    <a:pt x="60" y="30"/>
                  </a:lnTo>
                  <a:lnTo>
                    <a:pt x="58" y="39"/>
                  </a:lnTo>
                  <a:lnTo>
                    <a:pt x="54" y="47"/>
                  </a:lnTo>
                  <a:lnTo>
                    <a:pt x="48" y="54"/>
                  </a:lnTo>
                  <a:lnTo>
                    <a:pt x="39" y="59"/>
                  </a:lnTo>
                  <a:lnTo>
                    <a:pt x="30" y="60"/>
                  </a:lnTo>
                  <a:lnTo>
                    <a:pt x="20" y="59"/>
                  </a:lnTo>
                  <a:lnTo>
                    <a:pt x="12" y="54"/>
                  </a:lnTo>
                  <a:lnTo>
                    <a:pt x="5" y="47"/>
                  </a:lnTo>
                  <a:lnTo>
                    <a:pt x="1" y="39"/>
                  </a:lnTo>
                  <a:lnTo>
                    <a:pt x="0" y="30"/>
                  </a:lnTo>
                  <a:close/>
                </a:path>
              </a:pathLst>
            </a:custGeom>
            <a:solidFill>
              <a:srgbClr val="0000FF"/>
            </a:solidFill>
            <a:ln w="7938">
              <a:solidFill>
                <a:srgbClr val="0000FF"/>
              </a:solidFill>
              <a:prstDash val="solid"/>
              <a:round/>
              <a:headEnd/>
              <a:tailEnd/>
            </a:ln>
          </p:spPr>
          <p:txBody>
            <a:bodyPr/>
            <a:lstStyle/>
            <a:p>
              <a:endParaRPr lang="en-US"/>
            </a:p>
          </p:txBody>
        </p:sp>
        <p:sp>
          <p:nvSpPr>
            <p:cNvPr id="246858" name="Freeform 74"/>
            <p:cNvSpPr>
              <a:spLocks/>
            </p:cNvSpPr>
            <p:nvPr/>
          </p:nvSpPr>
          <p:spPr bwMode="auto">
            <a:xfrm>
              <a:off x="4969" y="3000"/>
              <a:ext cx="60" cy="61"/>
            </a:xfrm>
            <a:custGeom>
              <a:avLst/>
              <a:gdLst>
                <a:gd name="T0" fmla="*/ 0 w 60"/>
                <a:gd name="T1" fmla="*/ 30 h 61"/>
                <a:gd name="T2" fmla="*/ 1 w 60"/>
                <a:gd name="T3" fmla="*/ 21 h 61"/>
                <a:gd name="T4" fmla="*/ 6 w 60"/>
                <a:gd name="T5" fmla="*/ 13 h 61"/>
                <a:gd name="T6" fmla="*/ 12 w 60"/>
                <a:gd name="T7" fmla="*/ 6 h 61"/>
                <a:gd name="T8" fmla="*/ 20 w 60"/>
                <a:gd name="T9" fmla="*/ 1 h 61"/>
                <a:gd name="T10" fmla="*/ 30 w 60"/>
                <a:gd name="T11" fmla="*/ 0 h 61"/>
                <a:gd name="T12" fmla="*/ 39 w 60"/>
                <a:gd name="T13" fmla="*/ 1 h 61"/>
                <a:gd name="T14" fmla="*/ 48 w 60"/>
                <a:gd name="T15" fmla="*/ 6 h 61"/>
                <a:gd name="T16" fmla="*/ 54 w 60"/>
                <a:gd name="T17" fmla="*/ 13 h 61"/>
                <a:gd name="T18" fmla="*/ 59 w 60"/>
                <a:gd name="T19" fmla="*/ 21 h 61"/>
                <a:gd name="T20" fmla="*/ 60 w 60"/>
                <a:gd name="T21" fmla="*/ 30 h 61"/>
                <a:gd name="T22" fmla="*/ 59 w 60"/>
                <a:gd name="T23" fmla="*/ 40 h 61"/>
                <a:gd name="T24" fmla="*/ 54 w 60"/>
                <a:gd name="T25" fmla="*/ 48 h 61"/>
                <a:gd name="T26" fmla="*/ 48 w 60"/>
                <a:gd name="T27" fmla="*/ 54 h 61"/>
                <a:gd name="T28" fmla="*/ 39 w 60"/>
                <a:gd name="T29" fmla="*/ 59 h 61"/>
                <a:gd name="T30" fmla="*/ 30 w 60"/>
                <a:gd name="T31" fmla="*/ 61 h 61"/>
                <a:gd name="T32" fmla="*/ 20 w 60"/>
                <a:gd name="T33" fmla="*/ 59 h 61"/>
                <a:gd name="T34" fmla="*/ 12 w 60"/>
                <a:gd name="T35" fmla="*/ 54 h 61"/>
                <a:gd name="T36" fmla="*/ 6 w 60"/>
                <a:gd name="T37" fmla="*/ 48 h 61"/>
                <a:gd name="T38" fmla="*/ 1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1" y="21"/>
                  </a:lnTo>
                  <a:lnTo>
                    <a:pt x="6" y="13"/>
                  </a:lnTo>
                  <a:lnTo>
                    <a:pt x="12" y="6"/>
                  </a:lnTo>
                  <a:lnTo>
                    <a:pt x="20" y="1"/>
                  </a:lnTo>
                  <a:lnTo>
                    <a:pt x="30" y="0"/>
                  </a:lnTo>
                  <a:lnTo>
                    <a:pt x="39" y="1"/>
                  </a:lnTo>
                  <a:lnTo>
                    <a:pt x="48" y="6"/>
                  </a:lnTo>
                  <a:lnTo>
                    <a:pt x="54" y="13"/>
                  </a:lnTo>
                  <a:lnTo>
                    <a:pt x="59" y="21"/>
                  </a:lnTo>
                  <a:lnTo>
                    <a:pt x="60" y="30"/>
                  </a:lnTo>
                  <a:lnTo>
                    <a:pt x="59" y="40"/>
                  </a:lnTo>
                  <a:lnTo>
                    <a:pt x="54" y="48"/>
                  </a:lnTo>
                  <a:lnTo>
                    <a:pt x="48" y="54"/>
                  </a:lnTo>
                  <a:lnTo>
                    <a:pt x="39" y="59"/>
                  </a:lnTo>
                  <a:lnTo>
                    <a:pt x="30" y="61"/>
                  </a:lnTo>
                  <a:lnTo>
                    <a:pt x="20" y="59"/>
                  </a:lnTo>
                  <a:lnTo>
                    <a:pt x="12" y="54"/>
                  </a:lnTo>
                  <a:lnTo>
                    <a:pt x="6" y="48"/>
                  </a:lnTo>
                  <a:lnTo>
                    <a:pt x="1" y="40"/>
                  </a:lnTo>
                  <a:lnTo>
                    <a:pt x="0" y="30"/>
                  </a:lnTo>
                  <a:close/>
                </a:path>
              </a:pathLst>
            </a:custGeom>
            <a:solidFill>
              <a:srgbClr val="008000"/>
            </a:solidFill>
            <a:ln w="7938">
              <a:solidFill>
                <a:srgbClr val="008000"/>
              </a:solidFill>
              <a:prstDash val="solid"/>
              <a:round/>
              <a:headEnd/>
              <a:tailEnd/>
            </a:ln>
          </p:spPr>
          <p:txBody>
            <a:bodyPr/>
            <a:lstStyle/>
            <a:p>
              <a:endParaRPr lang="en-US"/>
            </a:p>
          </p:txBody>
        </p:sp>
        <p:sp>
          <p:nvSpPr>
            <p:cNvPr id="246859" name="Rectangle 75"/>
            <p:cNvSpPr>
              <a:spLocks noChangeArrowheads="1"/>
            </p:cNvSpPr>
            <p:nvPr/>
          </p:nvSpPr>
          <p:spPr bwMode="auto">
            <a:xfrm>
              <a:off x="2055" y="1637"/>
              <a:ext cx="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L</a:t>
              </a:r>
              <a:endParaRPr lang="en-US" b="1">
                <a:latin typeface="Times New Roman" pitchFamily="18" charset="0"/>
              </a:endParaRPr>
            </a:p>
          </p:txBody>
        </p:sp>
        <p:sp>
          <p:nvSpPr>
            <p:cNvPr id="246860" name="Rectangle 76"/>
            <p:cNvSpPr>
              <a:spLocks noChangeArrowheads="1"/>
            </p:cNvSpPr>
            <p:nvPr/>
          </p:nvSpPr>
          <p:spPr bwMode="auto">
            <a:xfrm>
              <a:off x="2154" y="1740"/>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01</a:t>
              </a:r>
              <a:endParaRPr lang="en-US" b="1">
                <a:latin typeface="Times New Roman" pitchFamily="18" charset="0"/>
              </a:endParaRPr>
            </a:p>
          </p:txBody>
        </p:sp>
        <p:sp>
          <p:nvSpPr>
            <p:cNvPr id="246861" name="Line 77"/>
            <p:cNvSpPr>
              <a:spLocks noChangeShapeType="1"/>
            </p:cNvSpPr>
            <p:nvPr/>
          </p:nvSpPr>
          <p:spPr bwMode="auto">
            <a:xfrm flipH="1">
              <a:off x="2137" y="1914"/>
              <a:ext cx="299" cy="1"/>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2" name="Freeform 78"/>
            <p:cNvSpPr>
              <a:spLocks/>
            </p:cNvSpPr>
            <p:nvPr/>
          </p:nvSpPr>
          <p:spPr bwMode="auto">
            <a:xfrm>
              <a:off x="2074" y="1877"/>
              <a:ext cx="72" cy="73"/>
            </a:xfrm>
            <a:custGeom>
              <a:avLst/>
              <a:gdLst>
                <a:gd name="T0" fmla="*/ 72 w 72"/>
                <a:gd name="T1" fmla="*/ 73 h 73"/>
                <a:gd name="T2" fmla="*/ 0 w 72"/>
                <a:gd name="T3" fmla="*/ 37 h 73"/>
                <a:gd name="T4" fmla="*/ 72 w 72"/>
                <a:gd name="T5" fmla="*/ 0 h 73"/>
                <a:gd name="T6" fmla="*/ 72 w 72"/>
                <a:gd name="T7" fmla="*/ 73 h 73"/>
              </a:gdLst>
              <a:ahLst/>
              <a:cxnLst>
                <a:cxn ang="0">
                  <a:pos x="T0" y="T1"/>
                </a:cxn>
                <a:cxn ang="0">
                  <a:pos x="T2" y="T3"/>
                </a:cxn>
                <a:cxn ang="0">
                  <a:pos x="T4" y="T5"/>
                </a:cxn>
                <a:cxn ang="0">
                  <a:pos x="T6" y="T7"/>
                </a:cxn>
              </a:cxnLst>
              <a:rect l="0" t="0" r="r" b="b"/>
              <a:pathLst>
                <a:path w="72" h="73">
                  <a:moveTo>
                    <a:pt x="72" y="73"/>
                  </a:moveTo>
                  <a:lnTo>
                    <a:pt x="0" y="37"/>
                  </a:lnTo>
                  <a:lnTo>
                    <a:pt x="72" y="0"/>
                  </a:lnTo>
                  <a:lnTo>
                    <a:pt x="72" y="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63" name="Freeform 79"/>
            <p:cNvSpPr>
              <a:spLocks/>
            </p:cNvSpPr>
            <p:nvPr/>
          </p:nvSpPr>
          <p:spPr bwMode="auto">
            <a:xfrm>
              <a:off x="1531" y="1542"/>
              <a:ext cx="195" cy="78"/>
            </a:xfrm>
            <a:custGeom>
              <a:avLst/>
              <a:gdLst>
                <a:gd name="T0" fmla="*/ 0 w 195"/>
                <a:gd name="T1" fmla="*/ 39 h 78"/>
                <a:gd name="T2" fmla="*/ 16 w 195"/>
                <a:gd name="T3" fmla="*/ 0 h 78"/>
                <a:gd name="T4" fmla="*/ 48 w 195"/>
                <a:gd name="T5" fmla="*/ 78 h 78"/>
                <a:gd name="T6" fmla="*/ 81 w 195"/>
                <a:gd name="T7" fmla="*/ 0 h 78"/>
                <a:gd name="T8" fmla="*/ 114 w 195"/>
                <a:gd name="T9" fmla="*/ 78 h 78"/>
                <a:gd name="T10" fmla="*/ 146 w 195"/>
                <a:gd name="T11" fmla="*/ 0 h 78"/>
                <a:gd name="T12" fmla="*/ 179 w 195"/>
                <a:gd name="T13" fmla="*/ 78 h 78"/>
                <a:gd name="T14" fmla="*/ 195 w 195"/>
                <a:gd name="T15" fmla="*/ 3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78">
                  <a:moveTo>
                    <a:pt x="0" y="39"/>
                  </a:moveTo>
                  <a:lnTo>
                    <a:pt x="16" y="0"/>
                  </a:lnTo>
                  <a:lnTo>
                    <a:pt x="48" y="78"/>
                  </a:lnTo>
                  <a:lnTo>
                    <a:pt x="81" y="0"/>
                  </a:lnTo>
                  <a:lnTo>
                    <a:pt x="114" y="78"/>
                  </a:lnTo>
                  <a:lnTo>
                    <a:pt x="146" y="0"/>
                  </a:lnTo>
                  <a:lnTo>
                    <a:pt x="179" y="78"/>
                  </a:lnTo>
                  <a:lnTo>
                    <a:pt x="195" y="3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64" name="Line 80"/>
            <p:cNvSpPr>
              <a:spLocks noChangeShapeType="1"/>
            </p:cNvSpPr>
            <p:nvPr/>
          </p:nvSpPr>
          <p:spPr bwMode="auto">
            <a:xfrm>
              <a:off x="2318" y="1581"/>
              <a:ext cx="5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5" name="Line 81"/>
            <p:cNvSpPr>
              <a:spLocks noChangeShapeType="1"/>
            </p:cNvSpPr>
            <p:nvPr/>
          </p:nvSpPr>
          <p:spPr bwMode="auto">
            <a:xfrm>
              <a:off x="1833" y="1581"/>
              <a:ext cx="123"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6" name="Freeform 82"/>
            <p:cNvSpPr>
              <a:spLocks/>
            </p:cNvSpPr>
            <p:nvPr/>
          </p:nvSpPr>
          <p:spPr bwMode="auto">
            <a:xfrm>
              <a:off x="1956" y="1536"/>
              <a:ext cx="362" cy="45"/>
            </a:xfrm>
            <a:custGeom>
              <a:avLst/>
              <a:gdLst>
                <a:gd name="T0" fmla="*/ 0 w 362"/>
                <a:gd name="T1" fmla="*/ 45 h 45"/>
                <a:gd name="T2" fmla="*/ 2 w 362"/>
                <a:gd name="T3" fmla="*/ 33 h 45"/>
                <a:gd name="T4" fmla="*/ 7 w 362"/>
                <a:gd name="T5" fmla="*/ 22 h 45"/>
                <a:gd name="T6" fmla="*/ 14 w 362"/>
                <a:gd name="T7" fmla="*/ 13 h 45"/>
                <a:gd name="T8" fmla="*/ 23 w 362"/>
                <a:gd name="T9" fmla="*/ 6 h 45"/>
                <a:gd name="T10" fmla="*/ 34 w 362"/>
                <a:gd name="T11" fmla="*/ 2 h 45"/>
                <a:gd name="T12" fmla="*/ 46 w 362"/>
                <a:gd name="T13" fmla="*/ 0 h 45"/>
                <a:gd name="T14" fmla="*/ 58 w 362"/>
                <a:gd name="T15" fmla="*/ 2 h 45"/>
                <a:gd name="T16" fmla="*/ 69 w 362"/>
                <a:gd name="T17" fmla="*/ 6 h 45"/>
                <a:gd name="T18" fmla="*/ 78 w 362"/>
                <a:gd name="T19" fmla="*/ 13 h 45"/>
                <a:gd name="T20" fmla="*/ 85 w 362"/>
                <a:gd name="T21" fmla="*/ 22 h 45"/>
                <a:gd name="T22" fmla="*/ 90 w 362"/>
                <a:gd name="T23" fmla="*/ 33 h 45"/>
                <a:gd name="T24" fmla="*/ 91 w 362"/>
                <a:gd name="T25" fmla="*/ 45 h 45"/>
                <a:gd name="T26" fmla="*/ 93 w 362"/>
                <a:gd name="T27" fmla="*/ 33 h 45"/>
                <a:gd name="T28" fmla="*/ 97 w 362"/>
                <a:gd name="T29" fmla="*/ 22 h 45"/>
                <a:gd name="T30" fmla="*/ 104 w 362"/>
                <a:gd name="T31" fmla="*/ 13 h 45"/>
                <a:gd name="T32" fmla="*/ 114 w 362"/>
                <a:gd name="T33" fmla="*/ 6 h 45"/>
                <a:gd name="T34" fmla="*/ 124 w 362"/>
                <a:gd name="T35" fmla="*/ 2 h 45"/>
                <a:gd name="T36" fmla="*/ 136 w 362"/>
                <a:gd name="T37" fmla="*/ 0 h 45"/>
                <a:gd name="T38" fmla="*/ 148 w 362"/>
                <a:gd name="T39" fmla="*/ 2 h 45"/>
                <a:gd name="T40" fmla="*/ 159 w 362"/>
                <a:gd name="T41" fmla="*/ 6 h 45"/>
                <a:gd name="T42" fmla="*/ 169 w 362"/>
                <a:gd name="T43" fmla="*/ 13 h 45"/>
                <a:gd name="T44" fmla="*/ 176 w 362"/>
                <a:gd name="T45" fmla="*/ 22 h 45"/>
                <a:gd name="T46" fmla="*/ 180 w 362"/>
                <a:gd name="T47" fmla="*/ 33 h 45"/>
                <a:gd name="T48" fmla="*/ 181 w 362"/>
                <a:gd name="T49" fmla="*/ 45 h 45"/>
                <a:gd name="T50" fmla="*/ 183 w 362"/>
                <a:gd name="T51" fmla="*/ 33 h 45"/>
                <a:gd name="T52" fmla="*/ 188 w 362"/>
                <a:gd name="T53" fmla="*/ 22 h 45"/>
                <a:gd name="T54" fmla="*/ 195 w 362"/>
                <a:gd name="T55" fmla="*/ 13 h 45"/>
                <a:gd name="T56" fmla="*/ 204 w 362"/>
                <a:gd name="T57" fmla="*/ 6 h 45"/>
                <a:gd name="T58" fmla="*/ 215 w 362"/>
                <a:gd name="T59" fmla="*/ 2 h 45"/>
                <a:gd name="T60" fmla="*/ 226 w 362"/>
                <a:gd name="T61" fmla="*/ 0 h 45"/>
                <a:gd name="T62" fmla="*/ 239 w 362"/>
                <a:gd name="T63" fmla="*/ 2 h 45"/>
                <a:gd name="T64" fmla="*/ 250 w 362"/>
                <a:gd name="T65" fmla="*/ 6 h 45"/>
                <a:gd name="T66" fmla="*/ 259 w 362"/>
                <a:gd name="T67" fmla="*/ 13 h 45"/>
                <a:gd name="T68" fmla="*/ 266 w 362"/>
                <a:gd name="T69" fmla="*/ 22 h 45"/>
                <a:gd name="T70" fmla="*/ 271 w 362"/>
                <a:gd name="T71" fmla="*/ 33 h 45"/>
                <a:gd name="T72" fmla="*/ 272 w 362"/>
                <a:gd name="T73" fmla="*/ 45 h 45"/>
                <a:gd name="T74" fmla="*/ 274 w 362"/>
                <a:gd name="T75" fmla="*/ 33 h 45"/>
                <a:gd name="T76" fmla="*/ 278 w 362"/>
                <a:gd name="T77" fmla="*/ 22 h 45"/>
                <a:gd name="T78" fmla="*/ 285 w 362"/>
                <a:gd name="T79" fmla="*/ 13 h 45"/>
                <a:gd name="T80" fmla="*/ 295 w 362"/>
                <a:gd name="T81" fmla="*/ 6 h 45"/>
                <a:gd name="T82" fmla="*/ 305 w 362"/>
                <a:gd name="T83" fmla="*/ 2 h 45"/>
                <a:gd name="T84" fmla="*/ 317 w 362"/>
                <a:gd name="T85" fmla="*/ 0 h 45"/>
                <a:gd name="T86" fmla="*/ 329 w 362"/>
                <a:gd name="T87" fmla="*/ 2 h 45"/>
                <a:gd name="T88" fmla="*/ 340 w 362"/>
                <a:gd name="T89" fmla="*/ 6 h 45"/>
                <a:gd name="T90" fmla="*/ 350 w 362"/>
                <a:gd name="T91" fmla="*/ 13 h 45"/>
                <a:gd name="T92" fmla="*/ 357 w 362"/>
                <a:gd name="T93" fmla="*/ 22 h 45"/>
                <a:gd name="T94" fmla="*/ 361 w 362"/>
                <a:gd name="T95" fmla="*/ 33 h 45"/>
                <a:gd name="T96" fmla="*/ 362 w 362"/>
                <a:gd name="T9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45">
                  <a:moveTo>
                    <a:pt x="0" y="45"/>
                  </a:moveTo>
                  <a:lnTo>
                    <a:pt x="2" y="33"/>
                  </a:lnTo>
                  <a:lnTo>
                    <a:pt x="7" y="22"/>
                  </a:lnTo>
                  <a:lnTo>
                    <a:pt x="14" y="13"/>
                  </a:lnTo>
                  <a:lnTo>
                    <a:pt x="23" y="6"/>
                  </a:lnTo>
                  <a:lnTo>
                    <a:pt x="34" y="2"/>
                  </a:lnTo>
                  <a:lnTo>
                    <a:pt x="46" y="0"/>
                  </a:lnTo>
                  <a:lnTo>
                    <a:pt x="58" y="2"/>
                  </a:lnTo>
                  <a:lnTo>
                    <a:pt x="69" y="6"/>
                  </a:lnTo>
                  <a:lnTo>
                    <a:pt x="78" y="13"/>
                  </a:lnTo>
                  <a:lnTo>
                    <a:pt x="85" y="22"/>
                  </a:lnTo>
                  <a:lnTo>
                    <a:pt x="90" y="33"/>
                  </a:lnTo>
                  <a:lnTo>
                    <a:pt x="91" y="45"/>
                  </a:lnTo>
                  <a:lnTo>
                    <a:pt x="93" y="33"/>
                  </a:lnTo>
                  <a:lnTo>
                    <a:pt x="97" y="22"/>
                  </a:lnTo>
                  <a:lnTo>
                    <a:pt x="104" y="13"/>
                  </a:lnTo>
                  <a:lnTo>
                    <a:pt x="114" y="6"/>
                  </a:lnTo>
                  <a:lnTo>
                    <a:pt x="124" y="2"/>
                  </a:lnTo>
                  <a:lnTo>
                    <a:pt x="136" y="0"/>
                  </a:lnTo>
                  <a:lnTo>
                    <a:pt x="148" y="2"/>
                  </a:lnTo>
                  <a:lnTo>
                    <a:pt x="159" y="6"/>
                  </a:lnTo>
                  <a:lnTo>
                    <a:pt x="169" y="13"/>
                  </a:lnTo>
                  <a:lnTo>
                    <a:pt x="176" y="22"/>
                  </a:lnTo>
                  <a:lnTo>
                    <a:pt x="180" y="33"/>
                  </a:lnTo>
                  <a:lnTo>
                    <a:pt x="181" y="45"/>
                  </a:lnTo>
                  <a:lnTo>
                    <a:pt x="183" y="33"/>
                  </a:lnTo>
                  <a:lnTo>
                    <a:pt x="188" y="22"/>
                  </a:lnTo>
                  <a:lnTo>
                    <a:pt x="195" y="13"/>
                  </a:lnTo>
                  <a:lnTo>
                    <a:pt x="204" y="6"/>
                  </a:lnTo>
                  <a:lnTo>
                    <a:pt x="215" y="2"/>
                  </a:lnTo>
                  <a:lnTo>
                    <a:pt x="226" y="0"/>
                  </a:lnTo>
                  <a:lnTo>
                    <a:pt x="239" y="2"/>
                  </a:lnTo>
                  <a:lnTo>
                    <a:pt x="250" y="6"/>
                  </a:lnTo>
                  <a:lnTo>
                    <a:pt x="259" y="13"/>
                  </a:lnTo>
                  <a:lnTo>
                    <a:pt x="266" y="22"/>
                  </a:lnTo>
                  <a:lnTo>
                    <a:pt x="271" y="33"/>
                  </a:lnTo>
                  <a:lnTo>
                    <a:pt x="272" y="45"/>
                  </a:lnTo>
                  <a:lnTo>
                    <a:pt x="274" y="33"/>
                  </a:lnTo>
                  <a:lnTo>
                    <a:pt x="278" y="22"/>
                  </a:lnTo>
                  <a:lnTo>
                    <a:pt x="285" y="13"/>
                  </a:lnTo>
                  <a:lnTo>
                    <a:pt x="295" y="6"/>
                  </a:lnTo>
                  <a:lnTo>
                    <a:pt x="305" y="2"/>
                  </a:lnTo>
                  <a:lnTo>
                    <a:pt x="317" y="0"/>
                  </a:lnTo>
                  <a:lnTo>
                    <a:pt x="329" y="2"/>
                  </a:lnTo>
                  <a:lnTo>
                    <a:pt x="340" y="6"/>
                  </a:lnTo>
                  <a:lnTo>
                    <a:pt x="350" y="13"/>
                  </a:lnTo>
                  <a:lnTo>
                    <a:pt x="357" y="22"/>
                  </a:lnTo>
                  <a:lnTo>
                    <a:pt x="361" y="33"/>
                  </a:lnTo>
                  <a:lnTo>
                    <a:pt x="362" y="4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67" name="Line 83"/>
            <p:cNvSpPr>
              <a:spLocks noChangeShapeType="1"/>
            </p:cNvSpPr>
            <p:nvPr/>
          </p:nvSpPr>
          <p:spPr bwMode="auto">
            <a:xfrm>
              <a:off x="1726" y="1581"/>
              <a:ext cx="10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8" name="Rectangle 84"/>
            <p:cNvSpPr>
              <a:spLocks noChangeArrowheads="1"/>
            </p:cNvSpPr>
            <p:nvPr/>
          </p:nvSpPr>
          <p:spPr bwMode="auto">
            <a:xfrm>
              <a:off x="1533" y="1654"/>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R</a:t>
              </a:r>
              <a:endParaRPr lang="en-US" b="1">
                <a:latin typeface="Times New Roman" pitchFamily="18" charset="0"/>
              </a:endParaRPr>
            </a:p>
          </p:txBody>
        </p:sp>
        <p:sp>
          <p:nvSpPr>
            <p:cNvPr id="246869" name="Rectangle 85"/>
            <p:cNvSpPr>
              <a:spLocks noChangeArrowheads="1"/>
            </p:cNvSpPr>
            <p:nvPr/>
          </p:nvSpPr>
          <p:spPr bwMode="auto">
            <a:xfrm>
              <a:off x="1649" y="1757"/>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01</a:t>
              </a:r>
              <a:endParaRPr lang="en-US" b="1">
                <a:latin typeface="Times New Roman" pitchFamily="18" charset="0"/>
              </a:endParaRPr>
            </a:p>
          </p:txBody>
        </p:sp>
        <p:sp>
          <p:nvSpPr>
            <p:cNvPr id="246870" name="Rectangle 86"/>
            <p:cNvSpPr>
              <a:spLocks noChangeArrowheads="1"/>
            </p:cNvSpPr>
            <p:nvPr/>
          </p:nvSpPr>
          <p:spPr bwMode="auto">
            <a:xfrm>
              <a:off x="2055" y="2150"/>
              <a:ext cx="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L</a:t>
              </a:r>
              <a:endParaRPr lang="en-US" b="1">
                <a:latin typeface="Times New Roman" pitchFamily="18" charset="0"/>
              </a:endParaRPr>
            </a:p>
          </p:txBody>
        </p:sp>
        <p:sp>
          <p:nvSpPr>
            <p:cNvPr id="246871" name="Rectangle 87"/>
            <p:cNvSpPr>
              <a:spLocks noChangeArrowheads="1"/>
            </p:cNvSpPr>
            <p:nvPr/>
          </p:nvSpPr>
          <p:spPr bwMode="auto">
            <a:xfrm>
              <a:off x="2154" y="2254"/>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02</a:t>
              </a:r>
              <a:endParaRPr lang="en-US" b="1">
                <a:latin typeface="Times New Roman" pitchFamily="18" charset="0"/>
              </a:endParaRPr>
            </a:p>
          </p:txBody>
        </p:sp>
        <p:sp>
          <p:nvSpPr>
            <p:cNvPr id="246872" name="Freeform 88"/>
            <p:cNvSpPr>
              <a:spLocks/>
            </p:cNvSpPr>
            <p:nvPr/>
          </p:nvSpPr>
          <p:spPr bwMode="auto">
            <a:xfrm>
              <a:off x="1531" y="2025"/>
              <a:ext cx="195" cy="79"/>
            </a:xfrm>
            <a:custGeom>
              <a:avLst/>
              <a:gdLst>
                <a:gd name="T0" fmla="*/ 0 w 195"/>
                <a:gd name="T1" fmla="*/ 39 h 79"/>
                <a:gd name="T2" fmla="*/ 16 w 195"/>
                <a:gd name="T3" fmla="*/ 0 h 79"/>
                <a:gd name="T4" fmla="*/ 48 w 195"/>
                <a:gd name="T5" fmla="*/ 79 h 79"/>
                <a:gd name="T6" fmla="*/ 81 w 195"/>
                <a:gd name="T7" fmla="*/ 0 h 79"/>
                <a:gd name="T8" fmla="*/ 114 w 195"/>
                <a:gd name="T9" fmla="*/ 79 h 79"/>
                <a:gd name="T10" fmla="*/ 146 w 195"/>
                <a:gd name="T11" fmla="*/ 0 h 79"/>
                <a:gd name="T12" fmla="*/ 179 w 195"/>
                <a:gd name="T13" fmla="*/ 79 h 79"/>
                <a:gd name="T14" fmla="*/ 195 w 195"/>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79">
                  <a:moveTo>
                    <a:pt x="0" y="39"/>
                  </a:moveTo>
                  <a:lnTo>
                    <a:pt x="16" y="0"/>
                  </a:lnTo>
                  <a:lnTo>
                    <a:pt x="48" y="79"/>
                  </a:lnTo>
                  <a:lnTo>
                    <a:pt x="81" y="0"/>
                  </a:lnTo>
                  <a:lnTo>
                    <a:pt x="114" y="79"/>
                  </a:lnTo>
                  <a:lnTo>
                    <a:pt x="146" y="0"/>
                  </a:lnTo>
                  <a:lnTo>
                    <a:pt x="179" y="79"/>
                  </a:lnTo>
                  <a:lnTo>
                    <a:pt x="195" y="3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73" name="Line 89"/>
            <p:cNvSpPr>
              <a:spLocks noChangeShapeType="1"/>
            </p:cNvSpPr>
            <p:nvPr/>
          </p:nvSpPr>
          <p:spPr bwMode="auto">
            <a:xfrm>
              <a:off x="2318" y="2064"/>
              <a:ext cx="5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4" name="Line 90"/>
            <p:cNvSpPr>
              <a:spLocks noChangeShapeType="1"/>
            </p:cNvSpPr>
            <p:nvPr/>
          </p:nvSpPr>
          <p:spPr bwMode="auto">
            <a:xfrm>
              <a:off x="1833" y="2064"/>
              <a:ext cx="123"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5" name="Freeform 91"/>
            <p:cNvSpPr>
              <a:spLocks/>
            </p:cNvSpPr>
            <p:nvPr/>
          </p:nvSpPr>
          <p:spPr bwMode="auto">
            <a:xfrm>
              <a:off x="1956" y="2019"/>
              <a:ext cx="362" cy="45"/>
            </a:xfrm>
            <a:custGeom>
              <a:avLst/>
              <a:gdLst>
                <a:gd name="T0" fmla="*/ 0 w 362"/>
                <a:gd name="T1" fmla="*/ 45 h 45"/>
                <a:gd name="T2" fmla="*/ 2 w 362"/>
                <a:gd name="T3" fmla="*/ 33 h 45"/>
                <a:gd name="T4" fmla="*/ 7 w 362"/>
                <a:gd name="T5" fmla="*/ 23 h 45"/>
                <a:gd name="T6" fmla="*/ 14 w 362"/>
                <a:gd name="T7" fmla="*/ 13 h 45"/>
                <a:gd name="T8" fmla="*/ 23 w 362"/>
                <a:gd name="T9" fmla="*/ 6 h 45"/>
                <a:gd name="T10" fmla="*/ 34 w 362"/>
                <a:gd name="T11" fmla="*/ 2 h 45"/>
                <a:gd name="T12" fmla="*/ 46 w 362"/>
                <a:gd name="T13" fmla="*/ 0 h 45"/>
                <a:gd name="T14" fmla="*/ 58 w 362"/>
                <a:gd name="T15" fmla="*/ 2 h 45"/>
                <a:gd name="T16" fmla="*/ 69 w 362"/>
                <a:gd name="T17" fmla="*/ 6 h 45"/>
                <a:gd name="T18" fmla="*/ 78 w 362"/>
                <a:gd name="T19" fmla="*/ 13 h 45"/>
                <a:gd name="T20" fmla="*/ 85 w 362"/>
                <a:gd name="T21" fmla="*/ 23 h 45"/>
                <a:gd name="T22" fmla="*/ 90 w 362"/>
                <a:gd name="T23" fmla="*/ 33 h 45"/>
                <a:gd name="T24" fmla="*/ 91 w 362"/>
                <a:gd name="T25" fmla="*/ 45 h 45"/>
                <a:gd name="T26" fmla="*/ 93 w 362"/>
                <a:gd name="T27" fmla="*/ 33 h 45"/>
                <a:gd name="T28" fmla="*/ 97 w 362"/>
                <a:gd name="T29" fmla="*/ 23 h 45"/>
                <a:gd name="T30" fmla="*/ 104 w 362"/>
                <a:gd name="T31" fmla="*/ 13 h 45"/>
                <a:gd name="T32" fmla="*/ 114 w 362"/>
                <a:gd name="T33" fmla="*/ 6 h 45"/>
                <a:gd name="T34" fmla="*/ 124 w 362"/>
                <a:gd name="T35" fmla="*/ 2 h 45"/>
                <a:gd name="T36" fmla="*/ 136 w 362"/>
                <a:gd name="T37" fmla="*/ 0 h 45"/>
                <a:gd name="T38" fmla="*/ 148 w 362"/>
                <a:gd name="T39" fmla="*/ 2 h 45"/>
                <a:gd name="T40" fmla="*/ 159 w 362"/>
                <a:gd name="T41" fmla="*/ 6 h 45"/>
                <a:gd name="T42" fmla="*/ 169 w 362"/>
                <a:gd name="T43" fmla="*/ 13 h 45"/>
                <a:gd name="T44" fmla="*/ 176 w 362"/>
                <a:gd name="T45" fmla="*/ 23 h 45"/>
                <a:gd name="T46" fmla="*/ 180 w 362"/>
                <a:gd name="T47" fmla="*/ 33 h 45"/>
                <a:gd name="T48" fmla="*/ 181 w 362"/>
                <a:gd name="T49" fmla="*/ 45 h 45"/>
                <a:gd name="T50" fmla="*/ 183 w 362"/>
                <a:gd name="T51" fmla="*/ 33 h 45"/>
                <a:gd name="T52" fmla="*/ 188 w 362"/>
                <a:gd name="T53" fmla="*/ 23 h 45"/>
                <a:gd name="T54" fmla="*/ 195 w 362"/>
                <a:gd name="T55" fmla="*/ 13 h 45"/>
                <a:gd name="T56" fmla="*/ 204 w 362"/>
                <a:gd name="T57" fmla="*/ 6 h 45"/>
                <a:gd name="T58" fmla="*/ 215 w 362"/>
                <a:gd name="T59" fmla="*/ 2 h 45"/>
                <a:gd name="T60" fmla="*/ 226 w 362"/>
                <a:gd name="T61" fmla="*/ 0 h 45"/>
                <a:gd name="T62" fmla="*/ 239 w 362"/>
                <a:gd name="T63" fmla="*/ 2 h 45"/>
                <a:gd name="T64" fmla="*/ 250 w 362"/>
                <a:gd name="T65" fmla="*/ 6 h 45"/>
                <a:gd name="T66" fmla="*/ 259 w 362"/>
                <a:gd name="T67" fmla="*/ 13 h 45"/>
                <a:gd name="T68" fmla="*/ 266 w 362"/>
                <a:gd name="T69" fmla="*/ 23 h 45"/>
                <a:gd name="T70" fmla="*/ 271 w 362"/>
                <a:gd name="T71" fmla="*/ 33 h 45"/>
                <a:gd name="T72" fmla="*/ 272 w 362"/>
                <a:gd name="T73" fmla="*/ 45 h 45"/>
                <a:gd name="T74" fmla="*/ 274 w 362"/>
                <a:gd name="T75" fmla="*/ 33 h 45"/>
                <a:gd name="T76" fmla="*/ 278 w 362"/>
                <a:gd name="T77" fmla="*/ 23 h 45"/>
                <a:gd name="T78" fmla="*/ 285 w 362"/>
                <a:gd name="T79" fmla="*/ 13 h 45"/>
                <a:gd name="T80" fmla="*/ 295 w 362"/>
                <a:gd name="T81" fmla="*/ 6 h 45"/>
                <a:gd name="T82" fmla="*/ 305 w 362"/>
                <a:gd name="T83" fmla="*/ 2 h 45"/>
                <a:gd name="T84" fmla="*/ 317 w 362"/>
                <a:gd name="T85" fmla="*/ 0 h 45"/>
                <a:gd name="T86" fmla="*/ 329 w 362"/>
                <a:gd name="T87" fmla="*/ 2 h 45"/>
                <a:gd name="T88" fmla="*/ 340 w 362"/>
                <a:gd name="T89" fmla="*/ 6 h 45"/>
                <a:gd name="T90" fmla="*/ 350 w 362"/>
                <a:gd name="T91" fmla="*/ 13 h 45"/>
                <a:gd name="T92" fmla="*/ 357 w 362"/>
                <a:gd name="T93" fmla="*/ 23 h 45"/>
                <a:gd name="T94" fmla="*/ 361 w 362"/>
                <a:gd name="T95" fmla="*/ 33 h 45"/>
                <a:gd name="T96" fmla="*/ 362 w 362"/>
                <a:gd name="T9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45">
                  <a:moveTo>
                    <a:pt x="0" y="45"/>
                  </a:moveTo>
                  <a:lnTo>
                    <a:pt x="2" y="33"/>
                  </a:lnTo>
                  <a:lnTo>
                    <a:pt x="7" y="23"/>
                  </a:lnTo>
                  <a:lnTo>
                    <a:pt x="14" y="13"/>
                  </a:lnTo>
                  <a:lnTo>
                    <a:pt x="23" y="6"/>
                  </a:lnTo>
                  <a:lnTo>
                    <a:pt x="34" y="2"/>
                  </a:lnTo>
                  <a:lnTo>
                    <a:pt x="46" y="0"/>
                  </a:lnTo>
                  <a:lnTo>
                    <a:pt x="58" y="2"/>
                  </a:lnTo>
                  <a:lnTo>
                    <a:pt x="69" y="6"/>
                  </a:lnTo>
                  <a:lnTo>
                    <a:pt x="78" y="13"/>
                  </a:lnTo>
                  <a:lnTo>
                    <a:pt x="85" y="23"/>
                  </a:lnTo>
                  <a:lnTo>
                    <a:pt x="90" y="33"/>
                  </a:lnTo>
                  <a:lnTo>
                    <a:pt x="91" y="45"/>
                  </a:lnTo>
                  <a:lnTo>
                    <a:pt x="93" y="33"/>
                  </a:lnTo>
                  <a:lnTo>
                    <a:pt x="97" y="23"/>
                  </a:lnTo>
                  <a:lnTo>
                    <a:pt x="104" y="13"/>
                  </a:lnTo>
                  <a:lnTo>
                    <a:pt x="114" y="6"/>
                  </a:lnTo>
                  <a:lnTo>
                    <a:pt x="124" y="2"/>
                  </a:lnTo>
                  <a:lnTo>
                    <a:pt x="136" y="0"/>
                  </a:lnTo>
                  <a:lnTo>
                    <a:pt x="148" y="2"/>
                  </a:lnTo>
                  <a:lnTo>
                    <a:pt x="159" y="6"/>
                  </a:lnTo>
                  <a:lnTo>
                    <a:pt x="169" y="13"/>
                  </a:lnTo>
                  <a:lnTo>
                    <a:pt x="176" y="23"/>
                  </a:lnTo>
                  <a:lnTo>
                    <a:pt x="180" y="33"/>
                  </a:lnTo>
                  <a:lnTo>
                    <a:pt x="181" y="45"/>
                  </a:lnTo>
                  <a:lnTo>
                    <a:pt x="183" y="33"/>
                  </a:lnTo>
                  <a:lnTo>
                    <a:pt x="188" y="23"/>
                  </a:lnTo>
                  <a:lnTo>
                    <a:pt x="195" y="13"/>
                  </a:lnTo>
                  <a:lnTo>
                    <a:pt x="204" y="6"/>
                  </a:lnTo>
                  <a:lnTo>
                    <a:pt x="215" y="2"/>
                  </a:lnTo>
                  <a:lnTo>
                    <a:pt x="226" y="0"/>
                  </a:lnTo>
                  <a:lnTo>
                    <a:pt x="239" y="2"/>
                  </a:lnTo>
                  <a:lnTo>
                    <a:pt x="250" y="6"/>
                  </a:lnTo>
                  <a:lnTo>
                    <a:pt x="259" y="13"/>
                  </a:lnTo>
                  <a:lnTo>
                    <a:pt x="266" y="23"/>
                  </a:lnTo>
                  <a:lnTo>
                    <a:pt x="271" y="33"/>
                  </a:lnTo>
                  <a:lnTo>
                    <a:pt x="272" y="45"/>
                  </a:lnTo>
                  <a:lnTo>
                    <a:pt x="274" y="33"/>
                  </a:lnTo>
                  <a:lnTo>
                    <a:pt x="278" y="23"/>
                  </a:lnTo>
                  <a:lnTo>
                    <a:pt x="285" y="13"/>
                  </a:lnTo>
                  <a:lnTo>
                    <a:pt x="295" y="6"/>
                  </a:lnTo>
                  <a:lnTo>
                    <a:pt x="305" y="2"/>
                  </a:lnTo>
                  <a:lnTo>
                    <a:pt x="317" y="0"/>
                  </a:lnTo>
                  <a:lnTo>
                    <a:pt x="329" y="2"/>
                  </a:lnTo>
                  <a:lnTo>
                    <a:pt x="340" y="6"/>
                  </a:lnTo>
                  <a:lnTo>
                    <a:pt x="350" y="13"/>
                  </a:lnTo>
                  <a:lnTo>
                    <a:pt x="357" y="23"/>
                  </a:lnTo>
                  <a:lnTo>
                    <a:pt x="361" y="33"/>
                  </a:lnTo>
                  <a:lnTo>
                    <a:pt x="362" y="4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76" name="Line 92"/>
            <p:cNvSpPr>
              <a:spLocks noChangeShapeType="1"/>
            </p:cNvSpPr>
            <p:nvPr/>
          </p:nvSpPr>
          <p:spPr bwMode="auto">
            <a:xfrm>
              <a:off x="1726" y="2064"/>
              <a:ext cx="10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7" name="Rectangle 93"/>
            <p:cNvSpPr>
              <a:spLocks noChangeArrowheads="1"/>
            </p:cNvSpPr>
            <p:nvPr/>
          </p:nvSpPr>
          <p:spPr bwMode="auto">
            <a:xfrm>
              <a:off x="1533" y="2137"/>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R</a:t>
              </a:r>
              <a:endParaRPr lang="en-US" b="1">
                <a:latin typeface="Times New Roman" pitchFamily="18" charset="0"/>
              </a:endParaRPr>
            </a:p>
          </p:txBody>
        </p:sp>
        <p:sp>
          <p:nvSpPr>
            <p:cNvPr id="246878" name="Rectangle 94"/>
            <p:cNvSpPr>
              <a:spLocks noChangeArrowheads="1"/>
            </p:cNvSpPr>
            <p:nvPr/>
          </p:nvSpPr>
          <p:spPr bwMode="auto">
            <a:xfrm>
              <a:off x="1649" y="2240"/>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02</a:t>
              </a:r>
              <a:endParaRPr lang="en-US" b="1">
                <a:latin typeface="Times New Roman" pitchFamily="18" charset="0"/>
              </a:endParaRPr>
            </a:p>
          </p:txBody>
        </p:sp>
        <p:sp>
          <p:nvSpPr>
            <p:cNvPr id="246879" name="Rectangle 95"/>
            <p:cNvSpPr>
              <a:spLocks noChangeArrowheads="1"/>
            </p:cNvSpPr>
            <p:nvPr/>
          </p:nvSpPr>
          <p:spPr bwMode="auto">
            <a:xfrm>
              <a:off x="2055" y="2633"/>
              <a:ext cx="9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L</a:t>
              </a:r>
              <a:endParaRPr lang="en-US" b="1">
                <a:latin typeface="Times New Roman" pitchFamily="18" charset="0"/>
              </a:endParaRPr>
            </a:p>
          </p:txBody>
        </p:sp>
        <p:sp>
          <p:nvSpPr>
            <p:cNvPr id="246880" name="Rectangle 96"/>
            <p:cNvSpPr>
              <a:spLocks noChangeArrowheads="1"/>
            </p:cNvSpPr>
            <p:nvPr/>
          </p:nvSpPr>
          <p:spPr bwMode="auto">
            <a:xfrm>
              <a:off x="2154" y="2737"/>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03</a:t>
              </a:r>
              <a:endParaRPr lang="en-US" b="1">
                <a:latin typeface="Times New Roman" pitchFamily="18" charset="0"/>
              </a:endParaRPr>
            </a:p>
          </p:txBody>
        </p:sp>
        <p:sp>
          <p:nvSpPr>
            <p:cNvPr id="246881" name="Freeform 97"/>
            <p:cNvSpPr>
              <a:spLocks/>
            </p:cNvSpPr>
            <p:nvPr/>
          </p:nvSpPr>
          <p:spPr bwMode="auto">
            <a:xfrm>
              <a:off x="1531" y="2508"/>
              <a:ext cx="195" cy="79"/>
            </a:xfrm>
            <a:custGeom>
              <a:avLst/>
              <a:gdLst>
                <a:gd name="T0" fmla="*/ 0 w 195"/>
                <a:gd name="T1" fmla="*/ 39 h 79"/>
                <a:gd name="T2" fmla="*/ 16 w 195"/>
                <a:gd name="T3" fmla="*/ 0 h 79"/>
                <a:gd name="T4" fmla="*/ 48 w 195"/>
                <a:gd name="T5" fmla="*/ 79 h 79"/>
                <a:gd name="T6" fmla="*/ 81 w 195"/>
                <a:gd name="T7" fmla="*/ 0 h 79"/>
                <a:gd name="T8" fmla="*/ 114 w 195"/>
                <a:gd name="T9" fmla="*/ 79 h 79"/>
                <a:gd name="T10" fmla="*/ 146 w 195"/>
                <a:gd name="T11" fmla="*/ 0 h 79"/>
                <a:gd name="T12" fmla="*/ 179 w 195"/>
                <a:gd name="T13" fmla="*/ 79 h 79"/>
                <a:gd name="T14" fmla="*/ 195 w 195"/>
                <a:gd name="T15" fmla="*/ 3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79">
                  <a:moveTo>
                    <a:pt x="0" y="39"/>
                  </a:moveTo>
                  <a:lnTo>
                    <a:pt x="16" y="0"/>
                  </a:lnTo>
                  <a:lnTo>
                    <a:pt x="48" y="79"/>
                  </a:lnTo>
                  <a:lnTo>
                    <a:pt x="81" y="0"/>
                  </a:lnTo>
                  <a:lnTo>
                    <a:pt x="114" y="79"/>
                  </a:lnTo>
                  <a:lnTo>
                    <a:pt x="146" y="0"/>
                  </a:lnTo>
                  <a:lnTo>
                    <a:pt x="179" y="79"/>
                  </a:lnTo>
                  <a:lnTo>
                    <a:pt x="195" y="3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82" name="Line 98"/>
            <p:cNvSpPr>
              <a:spLocks noChangeShapeType="1"/>
            </p:cNvSpPr>
            <p:nvPr/>
          </p:nvSpPr>
          <p:spPr bwMode="auto">
            <a:xfrm>
              <a:off x="2318" y="2547"/>
              <a:ext cx="5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3" name="Line 99"/>
            <p:cNvSpPr>
              <a:spLocks noChangeShapeType="1"/>
            </p:cNvSpPr>
            <p:nvPr/>
          </p:nvSpPr>
          <p:spPr bwMode="auto">
            <a:xfrm>
              <a:off x="1833" y="2547"/>
              <a:ext cx="123"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4" name="Freeform 100"/>
            <p:cNvSpPr>
              <a:spLocks/>
            </p:cNvSpPr>
            <p:nvPr/>
          </p:nvSpPr>
          <p:spPr bwMode="auto">
            <a:xfrm>
              <a:off x="1956" y="2502"/>
              <a:ext cx="362" cy="45"/>
            </a:xfrm>
            <a:custGeom>
              <a:avLst/>
              <a:gdLst>
                <a:gd name="T0" fmla="*/ 0 w 362"/>
                <a:gd name="T1" fmla="*/ 45 h 45"/>
                <a:gd name="T2" fmla="*/ 2 w 362"/>
                <a:gd name="T3" fmla="*/ 33 h 45"/>
                <a:gd name="T4" fmla="*/ 7 w 362"/>
                <a:gd name="T5" fmla="*/ 23 h 45"/>
                <a:gd name="T6" fmla="*/ 14 w 362"/>
                <a:gd name="T7" fmla="*/ 13 h 45"/>
                <a:gd name="T8" fmla="*/ 23 w 362"/>
                <a:gd name="T9" fmla="*/ 6 h 45"/>
                <a:gd name="T10" fmla="*/ 34 w 362"/>
                <a:gd name="T11" fmla="*/ 2 h 45"/>
                <a:gd name="T12" fmla="*/ 46 w 362"/>
                <a:gd name="T13" fmla="*/ 0 h 45"/>
                <a:gd name="T14" fmla="*/ 58 w 362"/>
                <a:gd name="T15" fmla="*/ 2 h 45"/>
                <a:gd name="T16" fmla="*/ 69 w 362"/>
                <a:gd name="T17" fmla="*/ 6 h 45"/>
                <a:gd name="T18" fmla="*/ 78 w 362"/>
                <a:gd name="T19" fmla="*/ 13 h 45"/>
                <a:gd name="T20" fmla="*/ 85 w 362"/>
                <a:gd name="T21" fmla="*/ 23 h 45"/>
                <a:gd name="T22" fmla="*/ 90 w 362"/>
                <a:gd name="T23" fmla="*/ 33 h 45"/>
                <a:gd name="T24" fmla="*/ 91 w 362"/>
                <a:gd name="T25" fmla="*/ 45 h 45"/>
                <a:gd name="T26" fmla="*/ 93 w 362"/>
                <a:gd name="T27" fmla="*/ 33 h 45"/>
                <a:gd name="T28" fmla="*/ 97 w 362"/>
                <a:gd name="T29" fmla="*/ 23 h 45"/>
                <a:gd name="T30" fmla="*/ 104 w 362"/>
                <a:gd name="T31" fmla="*/ 13 h 45"/>
                <a:gd name="T32" fmla="*/ 114 w 362"/>
                <a:gd name="T33" fmla="*/ 6 h 45"/>
                <a:gd name="T34" fmla="*/ 124 w 362"/>
                <a:gd name="T35" fmla="*/ 2 h 45"/>
                <a:gd name="T36" fmla="*/ 136 w 362"/>
                <a:gd name="T37" fmla="*/ 0 h 45"/>
                <a:gd name="T38" fmla="*/ 148 w 362"/>
                <a:gd name="T39" fmla="*/ 2 h 45"/>
                <a:gd name="T40" fmla="*/ 159 w 362"/>
                <a:gd name="T41" fmla="*/ 6 h 45"/>
                <a:gd name="T42" fmla="*/ 169 w 362"/>
                <a:gd name="T43" fmla="*/ 13 h 45"/>
                <a:gd name="T44" fmla="*/ 176 w 362"/>
                <a:gd name="T45" fmla="*/ 23 h 45"/>
                <a:gd name="T46" fmla="*/ 180 w 362"/>
                <a:gd name="T47" fmla="*/ 33 h 45"/>
                <a:gd name="T48" fmla="*/ 181 w 362"/>
                <a:gd name="T49" fmla="*/ 45 h 45"/>
                <a:gd name="T50" fmla="*/ 183 w 362"/>
                <a:gd name="T51" fmla="*/ 33 h 45"/>
                <a:gd name="T52" fmla="*/ 188 w 362"/>
                <a:gd name="T53" fmla="*/ 23 h 45"/>
                <a:gd name="T54" fmla="*/ 195 w 362"/>
                <a:gd name="T55" fmla="*/ 13 h 45"/>
                <a:gd name="T56" fmla="*/ 204 w 362"/>
                <a:gd name="T57" fmla="*/ 6 h 45"/>
                <a:gd name="T58" fmla="*/ 215 w 362"/>
                <a:gd name="T59" fmla="*/ 2 h 45"/>
                <a:gd name="T60" fmla="*/ 226 w 362"/>
                <a:gd name="T61" fmla="*/ 0 h 45"/>
                <a:gd name="T62" fmla="*/ 239 w 362"/>
                <a:gd name="T63" fmla="*/ 2 h 45"/>
                <a:gd name="T64" fmla="*/ 250 w 362"/>
                <a:gd name="T65" fmla="*/ 6 h 45"/>
                <a:gd name="T66" fmla="*/ 259 w 362"/>
                <a:gd name="T67" fmla="*/ 13 h 45"/>
                <a:gd name="T68" fmla="*/ 266 w 362"/>
                <a:gd name="T69" fmla="*/ 23 h 45"/>
                <a:gd name="T70" fmla="*/ 271 w 362"/>
                <a:gd name="T71" fmla="*/ 33 h 45"/>
                <a:gd name="T72" fmla="*/ 272 w 362"/>
                <a:gd name="T73" fmla="*/ 45 h 45"/>
                <a:gd name="T74" fmla="*/ 274 w 362"/>
                <a:gd name="T75" fmla="*/ 33 h 45"/>
                <a:gd name="T76" fmla="*/ 278 w 362"/>
                <a:gd name="T77" fmla="*/ 23 h 45"/>
                <a:gd name="T78" fmla="*/ 285 w 362"/>
                <a:gd name="T79" fmla="*/ 13 h 45"/>
                <a:gd name="T80" fmla="*/ 295 w 362"/>
                <a:gd name="T81" fmla="*/ 6 h 45"/>
                <a:gd name="T82" fmla="*/ 305 w 362"/>
                <a:gd name="T83" fmla="*/ 2 h 45"/>
                <a:gd name="T84" fmla="*/ 317 w 362"/>
                <a:gd name="T85" fmla="*/ 0 h 45"/>
                <a:gd name="T86" fmla="*/ 329 w 362"/>
                <a:gd name="T87" fmla="*/ 2 h 45"/>
                <a:gd name="T88" fmla="*/ 340 w 362"/>
                <a:gd name="T89" fmla="*/ 6 h 45"/>
                <a:gd name="T90" fmla="*/ 350 w 362"/>
                <a:gd name="T91" fmla="*/ 13 h 45"/>
                <a:gd name="T92" fmla="*/ 357 w 362"/>
                <a:gd name="T93" fmla="*/ 23 h 45"/>
                <a:gd name="T94" fmla="*/ 361 w 362"/>
                <a:gd name="T95" fmla="*/ 33 h 45"/>
                <a:gd name="T96" fmla="*/ 362 w 362"/>
                <a:gd name="T9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2" h="45">
                  <a:moveTo>
                    <a:pt x="0" y="45"/>
                  </a:moveTo>
                  <a:lnTo>
                    <a:pt x="2" y="33"/>
                  </a:lnTo>
                  <a:lnTo>
                    <a:pt x="7" y="23"/>
                  </a:lnTo>
                  <a:lnTo>
                    <a:pt x="14" y="13"/>
                  </a:lnTo>
                  <a:lnTo>
                    <a:pt x="23" y="6"/>
                  </a:lnTo>
                  <a:lnTo>
                    <a:pt x="34" y="2"/>
                  </a:lnTo>
                  <a:lnTo>
                    <a:pt x="46" y="0"/>
                  </a:lnTo>
                  <a:lnTo>
                    <a:pt x="58" y="2"/>
                  </a:lnTo>
                  <a:lnTo>
                    <a:pt x="69" y="6"/>
                  </a:lnTo>
                  <a:lnTo>
                    <a:pt x="78" y="13"/>
                  </a:lnTo>
                  <a:lnTo>
                    <a:pt x="85" y="23"/>
                  </a:lnTo>
                  <a:lnTo>
                    <a:pt x="90" y="33"/>
                  </a:lnTo>
                  <a:lnTo>
                    <a:pt x="91" y="45"/>
                  </a:lnTo>
                  <a:lnTo>
                    <a:pt x="93" y="33"/>
                  </a:lnTo>
                  <a:lnTo>
                    <a:pt x="97" y="23"/>
                  </a:lnTo>
                  <a:lnTo>
                    <a:pt x="104" y="13"/>
                  </a:lnTo>
                  <a:lnTo>
                    <a:pt x="114" y="6"/>
                  </a:lnTo>
                  <a:lnTo>
                    <a:pt x="124" y="2"/>
                  </a:lnTo>
                  <a:lnTo>
                    <a:pt x="136" y="0"/>
                  </a:lnTo>
                  <a:lnTo>
                    <a:pt x="148" y="2"/>
                  </a:lnTo>
                  <a:lnTo>
                    <a:pt x="159" y="6"/>
                  </a:lnTo>
                  <a:lnTo>
                    <a:pt x="169" y="13"/>
                  </a:lnTo>
                  <a:lnTo>
                    <a:pt x="176" y="23"/>
                  </a:lnTo>
                  <a:lnTo>
                    <a:pt x="180" y="33"/>
                  </a:lnTo>
                  <a:lnTo>
                    <a:pt x="181" y="45"/>
                  </a:lnTo>
                  <a:lnTo>
                    <a:pt x="183" y="33"/>
                  </a:lnTo>
                  <a:lnTo>
                    <a:pt x="188" y="23"/>
                  </a:lnTo>
                  <a:lnTo>
                    <a:pt x="195" y="13"/>
                  </a:lnTo>
                  <a:lnTo>
                    <a:pt x="204" y="6"/>
                  </a:lnTo>
                  <a:lnTo>
                    <a:pt x="215" y="2"/>
                  </a:lnTo>
                  <a:lnTo>
                    <a:pt x="226" y="0"/>
                  </a:lnTo>
                  <a:lnTo>
                    <a:pt x="239" y="2"/>
                  </a:lnTo>
                  <a:lnTo>
                    <a:pt x="250" y="6"/>
                  </a:lnTo>
                  <a:lnTo>
                    <a:pt x="259" y="13"/>
                  </a:lnTo>
                  <a:lnTo>
                    <a:pt x="266" y="23"/>
                  </a:lnTo>
                  <a:lnTo>
                    <a:pt x="271" y="33"/>
                  </a:lnTo>
                  <a:lnTo>
                    <a:pt x="272" y="45"/>
                  </a:lnTo>
                  <a:lnTo>
                    <a:pt x="274" y="33"/>
                  </a:lnTo>
                  <a:lnTo>
                    <a:pt x="278" y="23"/>
                  </a:lnTo>
                  <a:lnTo>
                    <a:pt x="285" y="13"/>
                  </a:lnTo>
                  <a:lnTo>
                    <a:pt x="295" y="6"/>
                  </a:lnTo>
                  <a:lnTo>
                    <a:pt x="305" y="2"/>
                  </a:lnTo>
                  <a:lnTo>
                    <a:pt x="317" y="0"/>
                  </a:lnTo>
                  <a:lnTo>
                    <a:pt x="329" y="2"/>
                  </a:lnTo>
                  <a:lnTo>
                    <a:pt x="340" y="6"/>
                  </a:lnTo>
                  <a:lnTo>
                    <a:pt x="350" y="13"/>
                  </a:lnTo>
                  <a:lnTo>
                    <a:pt x="357" y="23"/>
                  </a:lnTo>
                  <a:lnTo>
                    <a:pt x="361" y="33"/>
                  </a:lnTo>
                  <a:lnTo>
                    <a:pt x="362" y="45"/>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885" name="Line 101"/>
            <p:cNvSpPr>
              <a:spLocks noChangeShapeType="1"/>
            </p:cNvSpPr>
            <p:nvPr/>
          </p:nvSpPr>
          <p:spPr bwMode="auto">
            <a:xfrm>
              <a:off x="1726" y="2547"/>
              <a:ext cx="107" cy="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6" name="Rectangle 102"/>
            <p:cNvSpPr>
              <a:spLocks noChangeArrowheads="1"/>
            </p:cNvSpPr>
            <p:nvPr/>
          </p:nvSpPr>
          <p:spPr bwMode="auto">
            <a:xfrm>
              <a:off x="1533" y="2620"/>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R</a:t>
              </a:r>
              <a:endParaRPr lang="en-US" b="1">
                <a:latin typeface="Times New Roman" pitchFamily="18" charset="0"/>
              </a:endParaRPr>
            </a:p>
          </p:txBody>
        </p:sp>
        <p:sp>
          <p:nvSpPr>
            <p:cNvPr id="246887" name="Rectangle 103"/>
            <p:cNvSpPr>
              <a:spLocks noChangeArrowheads="1"/>
            </p:cNvSpPr>
            <p:nvPr/>
          </p:nvSpPr>
          <p:spPr bwMode="auto">
            <a:xfrm>
              <a:off x="1649" y="2723"/>
              <a:ext cx="11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03</a:t>
              </a:r>
              <a:endParaRPr lang="en-US" b="1">
                <a:latin typeface="Times New Roman" pitchFamily="18" charset="0"/>
              </a:endParaRPr>
            </a:p>
          </p:txBody>
        </p:sp>
        <p:sp>
          <p:nvSpPr>
            <p:cNvPr id="246888" name="Line 104"/>
            <p:cNvSpPr>
              <a:spLocks noChangeShapeType="1"/>
            </p:cNvSpPr>
            <p:nvPr/>
          </p:nvSpPr>
          <p:spPr bwMode="auto">
            <a:xfrm>
              <a:off x="3823" y="2064"/>
              <a:ext cx="1" cy="1208"/>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9" name="Line 105"/>
            <p:cNvSpPr>
              <a:spLocks noChangeShapeType="1"/>
            </p:cNvSpPr>
            <p:nvPr/>
          </p:nvSpPr>
          <p:spPr bwMode="auto">
            <a:xfrm>
              <a:off x="3160" y="2064"/>
              <a:ext cx="1" cy="966"/>
            </a:xfrm>
            <a:prstGeom prst="line">
              <a:avLst/>
            </a:prstGeom>
            <a:noFill/>
            <a:ln w="33338">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0" name="Freeform 106"/>
            <p:cNvSpPr>
              <a:spLocks/>
            </p:cNvSpPr>
            <p:nvPr/>
          </p:nvSpPr>
          <p:spPr bwMode="auto">
            <a:xfrm>
              <a:off x="3129" y="3000"/>
              <a:ext cx="60" cy="61"/>
            </a:xfrm>
            <a:custGeom>
              <a:avLst/>
              <a:gdLst>
                <a:gd name="T0" fmla="*/ 0 w 60"/>
                <a:gd name="T1" fmla="*/ 30 h 61"/>
                <a:gd name="T2" fmla="*/ 2 w 60"/>
                <a:gd name="T3" fmla="*/ 21 h 61"/>
                <a:gd name="T4" fmla="*/ 6 w 60"/>
                <a:gd name="T5" fmla="*/ 13 h 61"/>
                <a:gd name="T6" fmla="*/ 12 w 60"/>
                <a:gd name="T7" fmla="*/ 6 h 61"/>
                <a:gd name="T8" fmla="*/ 21 w 60"/>
                <a:gd name="T9" fmla="*/ 1 h 61"/>
                <a:gd name="T10" fmla="*/ 31 w 60"/>
                <a:gd name="T11" fmla="*/ 0 h 61"/>
                <a:gd name="T12" fmla="*/ 39 w 60"/>
                <a:gd name="T13" fmla="*/ 1 h 61"/>
                <a:gd name="T14" fmla="*/ 48 w 60"/>
                <a:gd name="T15" fmla="*/ 6 h 61"/>
                <a:gd name="T16" fmla="*/ 55 w 60"/>
                <a:gd name="T17" fmla="*/ 13 h 61"/>
                <a:gd name="T18" fmla="*/ 59 w 60"/>
                <a:gd name="T19" fmla="*/ 21 h 61"/>
                <a:gd name="T20" fmla="*/ 60 w 60"/>
                <a:gd name="T21" fmla="*/ 30 h 61"/>
                <a:gd name="T22" fmla="*/ 59 w 60"/>
                <a:gd name="T23" fmla="*/ 40 h 61"/>
                <a:gd name="T24" fmla="*/ 55 w 60"/>
                <a:gd name="T25" fmla="*/ 48 h 61"/>
                <a:gd name="T26" fmla="*/ 48 w 60"/>
                <a:gd name="T27" fmla="*/ 54 h 61"/>
                <a:gd name="T28" fmla="*/ 39 w 60"/>
                <a:gd name="T29" fmla="*/ 59 h 61"/>
                <a:gd name="T30" fmla="*/ 31 w 60"/>
                <a:gd name="T31" fmla="*/ 61 h 61"/>
                <a:gd name="T32" fmla="*/ 21 w 60"/>
                <a:gd name="T33" fmla="*/ 59 h 61"/>
                <a:gd name="T34" fmla="*/ 12 w 60"/>
                <a:gd name="T35" fmla="*/ 54 h 61"/>
                <a:gd name="T36" fmla="*/ 6 w 60"/>
                <a:gd name="T37" fmla="*/ 48 h 61"/>
                <a:gd name="T38" fmla="*/ 2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2" y="21"/>
                  </a:lnTo>
                  <a:lnTo>
                    <a:pt x="6" y="13"/>
                  </a:lnTo>
                  <a:lnTo>
                    <a:pt x="12" y="6"/>
                  </a:lnTo>
                  <a:lnTo>
                    <a:pt x="21" y="1"/>
                  </a:lnTo>
                  <a:lnTo>
                    <a:pt x="31" y="0"/>
                  </a:lnTo>
                  <a:lnTo>
                    <a:pt x="39" y="1"/>
                  </a:lnTo>
                  <a:lnTo>
                    <a:pt x="48" y="6"/>
                  </a:lnTo>
                  <a:lnTo>
                    <a:pt x="55" y="13"/>
                  </a:lnTo>
                  <a:lnTo>
                    <a:pt x="59" y="21"/>
                  </a:lnTo>
                  <a:lnTo>
                    <a:pt x="60" y="30"/>
                  </a:lnTo>
                  <a:lnTo>
                    <a:pt x="59" y="40"/>
                  </a:lnTo>
                  <a:lnTo>
                    <a:pt x="55" y="48"/>
                  </a:lnTo>
                  <a:lnTo>
                    <a:pt x="48" y="54"/>
                  </a:lnTo>
                  <a:lnTo>
                    <a:pt x="39" y="59"/>
                  </a:lnTo>
                  <a:lnTo>
                    <a:pt x="31" y="61"/>
                  </a:lnTo>
                  <a:lnTo>
                    <a:pt x="21" y="59"/>
                  </a:lnTo>
                  <a:lnTo>
                    <a:pt x="12" y="54"/>
                  </a:lnTo>
                  <a:lnTo>
                    <a:pt x="6" y="48"/>
                  </a:lnTo>
                  <a:lnTo>
                    <a:pt x="2" y="40"/>
                  </a:lnTo>
                  <a:lnTo>
                    <a:pt x="0" y="30"/>
                  </a:lnTo>
                  <a:close/>
                </a:path>
              </a:pathLst>
            </a:custGeom>
            <a:solidFill>
              <a:srgbClr val="00FF00"/>
            </a:solidFill>
            <a:ln w="7938">
              <a:solidFill>
                <a:srgbClr val="00FF00"/>
              </a:solidFill>
              <a:prstDash val="solid"/>
              <a:round/>
              <a:headEnd/>
              <a:tailEnd/>
            </a:ln>
          </p:spPr>
          <p:txBody>
            <a:bodyPr/>
            <a:lstStyle/>
            <a:p>
              <a:endParaRPr lang="en-US"/>
            </a:p>
          </p:txBody>
        </p:sp>
        <p:sp>
          <p:nvSpPr>
            <p:cNvPr id="246891" name="Freeform 107"/>
            <p:cNvSpPr>
              <a:spLocks/>
            </p:cNvSpPr>
            <p:nvPr/>
          </p:nvSpPr>
          <p:spPr bwMode="auto">
            <a:xfrm>
              <a:off x="3793" y="3242"/>
              <a:ext cx="60" cy="60"/>
            </a:xfrm>
            <a:custGeom>
              <a:avLst/>
              <a:gdLst>
                <a:gd name="T0" fmla="*/ 0 w 60"/>
                <a:gd name="T1" fmla="*/ 30 h 60"/>
                <a:gd name="T2" fmla="*/ 1 w 60"/>
                <a:gd name="T3" fmla="*/ 20 h 60"/>
                <a:gd name="T4" fmla="*/ 5 w 60"/>
                <a:gd name="T5" fmla="*/ 12 h 60"/>
                <a:gd name="T6" fmla="*/ 12 w 60"/>
                <a:gd name="T7" fmla="*/ 6 h 60"/>
                <a:gd name="T8" fmla="*/ 20 w 60"/>
                <a:gd name="T9" fmla="*/ 1 h 60"/>
                <a:gd name="T10" fmla="*/ 30 w 60"/>
                <a:gd name="T11" fmla="*/ 0 h 60"/>
                <a:gd name="T12" fmla="*/ 39 w 60"/>
                <a:gd name="T13" fmla="*/ 1 h 60"/>
                <a:gd name="T14" fmla="*/ 48 w 60"/>
                <a:gd name="T15" fmla="*/ 6 h 60"/>
                <a:gd name="T16" fmla="*/ 54 w 60"/>
                <a:gd name="T17" fmla="*/ 12 h 60"/>
                <a:gd name="T18" fmla="*/ 58 w 60"/>
                <a:gd name="T19" fmla="*/ 20 h 60"/>
                <a:gd name="T20" fmla="*/ 60 w 60"/>
                <a:gd name="T21" fmla="*/ 30 h 60"/>
                <a:gd name="T22" fmla="*/ 58 w 60"/>
                <a:gd name="T23" fmla="*/ 39 h 60"/>
                <a:gd name="T24" fmla="*/ 54 w 60"/>
                <a:gd name="T25" fmla="*/ 48 h 60"/>
                <a:gd name="T26" fmla="*/ 48 w 60"/>
                <a:gd name="T27" fmla="*/ 54 h 60"/>
                <a:gd name="T28" fmla="*/ 39 w 60"/>
                <a:gd name="T29" fmla="*/ 59 h 60"/>
                <a:gd name="T30" fmla="*/ 30 w 60"/>
                <a:gd name="T31" fmla="*/ 60 h 60"/>
                <a:gd name="T32" fmla="*/ 20 w 60"/>
                <a:gd name="T33" fmla="*/ 59 h 60"/>
                <a:gd name="T34" fmla="*/ 12 w 60"/>
                <a:gd name="T35" fmla="*/ 54 h 60"/>
                <a:gd name="T36" fmla="*/ 5 w 60"/>
                <a:gd name="T37" fmla="*/ 48 h 60"/>
                <a:gd name="T38" fmla="*/ 1 w 60"/>
                <a:gd name="T39" fmla="*/ 39 h 60"/>
                <a:gd name="T40" fmla="*/ 0 w 60"/>
                <a:gd name="T4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0" y="30"/>
                  </a:moveTo>
                  <a:lnTo>
                    <a:pt x="1" y="20"/>
                  </a:lnTo>
                  <a:lnTo>
                    <a:pt x="5" y="12"/>
                  </a:lnTo>
                  <a:lnTo>
                    <a:pt x="12" y="6"/>
                  </a:lnTo>
                  <a:lnTo>
                    <a:pt x="20" y="1"/>
                  </a:lnTo>
                  <a:lnTo>
                    <a:pt x="30" y="0"/>
                  </a:lnTo>
                  <a:lnTo>
                    <a:pt x="39" y="1"/>
                  </a:lnTo>
                  <a:lnTo>
                    <a:pt x="48" y="6"/>
                  </a:lnTo>
                  <a:lnTo>
                    <a:pt x="54" y="12"/>
                  </a:lnTo>
                  <a:lnTo>
                    <a:pt x="58" y="20"/>
                  </a:lnTo>
                  <a:lnTo>
                    <a:pt x="60" y="30"/>
                  </a:lnTo>
                  <a:lnTo>
                    <a:pt x="58" y="39"/>
                  </a:lnTo>
                  <a:lnTo>
                    <a:pt x="54" y="48"/>
                  </a:lnTo>
                  <a:lnTo>
                    <a:pt x="48" y="54"/>
                  </a:lnTo>
                  <a:lnTo>
                    <a:pt x="39" y="59"/>
                  </a:lnTo>
                  <a:lnTo>
                    <a:pt x="30" y="60"/>
                  </a:lnTo>
                  <a:lnTo>
                    <a:pt x="20" y="59"/>
                  </a:lnTo>
                  <a:lnTo>
                    <a:pt x="12" y="54"/>
                  </a:lnTo>
                  <a:lnTo>
                    <a:pt x="5" y="48"/>
                  </a:lnTo>
                  <a:lnTo>
                    <a:pt x="1" y="39"/>
                  </a:lnTo>
                  <a:lnTo>
                    <a:pt x="0" y="30"/>
                  </a:lnTo>
                  <a:close/>
                </a:path>
              </a:pathLst>
            </a:custGeom>
            <a:solidFill>
              <a:srgbClr val="008000"/>
            </a:solidFill>
            <a:ln w="7938">
              <a:solidFill>
                <a:srgbClr val="008000"/>
              </a:solidFill>
              <a:prstDash val="solid"/>
              <a:round/>
              <a:headEnd/>
              <a:tailEnd/>
            </a:ln>
          </p:spPr>
          <p:txBody>
            <a:bodyPr/>
            <a:lstStyle/>
            <a:p>
              <a:endParaRPr lang="en-US"/>
            </a:p>
          </p:txBody>
        </p:sp>
        <p:sp>
          <p:nvSpPr>
            <p:cNvPr id="246892" name="Line 108"/>
            <p:cNvSpPr>
              <a:spLocks noChangeShapeType="1"/>
            </p:cNvSpPr>
            <p:nvPr/>
          </p:nvSpPr>
          <p:spPr bwMode="auto">
            <a:xfrm flipV="1">
              <a:off x="4306" y="3030"/>
              <a:ext cx="693" cy="242"/>
            </a:xfrm>
            <a:prstGeom prst="line">
              <a:avLst/>
            </a:prstGeom>
            <a:noFill/>
            <a:ln w="33338">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3" name="Line 109"/>
            <p:cNvSpPr>
              <a:spLocks noChangeShapeType="1"/>
            </p:cNvSpPr>
            <p:nvPr/>
          </p:nvSpPr>
          <p:spPr bwMode="auto">
            <a:xfrm flipH="1" flipV="1">
              <a:off x="807" y="3030"/>
              <a:ext cx="483" cy="242"/>
            </a:xfrm>
            <a:prstGeom prst="line">
              <a:avLst/>
            </a:prstGeom>
            <a:noFill/>
            <a:ln w="33338">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4" name="Freeform 110"/>
            <p:cNvSpPr>
              <a:spLocks/>
            </p:cNvSpPr>
            <p:nvPr/>
          </p:nvSpPr>
          <p:spPr bwMode="auto">
            <a:xfrm>
              <a:off x="1229" y="1098"/>
              <a:ext cx="121" cy="2174"/>
            </a:xfrm>
            <a:custGeom>
              <a:avLst/>
              <a:gdLst>
                <a:gd name="T0" fmla="*/ 0 w 121"/>
                <a:gd name="T1" fmla="*/ 1028 h 2174"/>
                <a:gd name="T2" fmla="*/ 0 w 121"/>
                <a:gd name="T3" fmla="*/ 911 h 2174"/>
                <a:gd name="T4" fmla="*/ 2 w 121"/>
                <a:gd name="T5" fmla="*/ 796 h 2174"/>
                <a:gd name="T6" fmla="*/ 4 w 121"/>
                <a:gd name="T7" fmla="*/ 684 h 2174"/>
                <a:gd name="T8" fmla="*/ 7 w 121"/>
                <a:gd name="T9" fmla="*/ 578 h 2174"/>
                <a:gd name="T10" fmla="*/ 10 w 121"/>
                <a:gd name="T11" fmla="*/ 477 h 2174"/>
                <a:gd name="T12" fmla="*/ 14 w 121"/>
                <a:gd name="T13" fmla="*/ 383 h 2174"/>
                <a:gd name="T14" fmla="*/ 19 w 121"/>
                <a:gd name="T15" fmla="*/ 298 h 2174"/>
                <a:gd name="T16" fmla="*/ 24 w 121"/>
                <a:gd name="T17" fmla="*/ 221 h 2174"/>
                <a:gd name="T18" fmla="*/ 29 w 121"/>
                <a:gd name="T19" fmla="*/ 155 h 2174"/>
                <a:gd name="T20" fmla="*/ 35 w 121"/>
                <a:gd name="T21" fmla="*/ 101 h 2174"/>
                <a:gd name="T22" fmla="*/ 41 w 121"/>
                <a:gd name="T23" fmla="*/ 57 h 2174"/>
                <a:gd name="T24" fmla="*/ 47 w 121"/>
                <a:gd name="T25" fmla="*/ 26 h 2174"/>
                <a:gd name="T26" fmla="*/ 54 w 121"/>
                <a:gd name="T27" fmla="*/ 6 h 2174"/>
                <a:gd name="T28" fmla="*/ 61 w 121"/>
                <a:gd name="T29" fmla="*/ 0 h 2174"/>
                <a:gd name="T30" fmla="*/ 67 w 121"/>
                <a:gd name="T31" fmla="*/ 6 h 2174"/>
                <a:gd name="T32" fmla="*/ 74 w 121"/>
                <a:gd name="T33" fmla="*/ 26 h 2174"/>
                <a:gd name="T34" fmla="*/ 79 w 121"/>
                <a:gd name="T35" fmla="*/ 57 h 2174"/>
                <a:gd name="T36" fmla="*/ 86 w 121"/>
                <a:gd name="T37" fmla="*/ 101 h 2174"/>
                <a:gd name="T38" fmla="*/ 91 w 121"/>
                <a:gd name="T39" fmla="*/ 155 h 2174"/>
                <a:gd name="T40" fmla="*/ 97 w 121"/>
                <a:gd name="T41" fmla="*/ 221 h 2174"/>
                <a:gd name="T42" fmla="*/ 102 w 121"/>
                <a:gd name="T43" fmla="*/ 298 h 2174"/>
                <a:gd name="T44" fmla="*/ 107 w 121"/>
                <a:gd name="T45" fmla="*/ 383 h 2174"/>
                <a:gd name="T46" fmla="*/ 111 w 121"/>
                <a:gd name="T47" fmla="*/ 477 h 2174"/>
                <a:gd name="T48" fmla="*/ 114 w 121"/>
                <a:gd name="T49" fmla="*/ 578 h 2174"/>
                <a:gd name="T50" fmla="*/ 116 w 121"/>
                <a:gd name="T51" fmla="*/ 684 h 2174"/>
                <a:gd name="T52" fmla="*/ 119 w 121"/>
                <a:gd name="T53" fmla="*/ 796 h 2174"/>
                <a:gd name="T54" fmla="*/ 120 w 121"/>
                <a:gd name="T55" fmla="*/ 911 h 2174"/>
                <a:gd name="T56" fmla="*/ 120 w 121"/>
                <a:gd name="T57" fmla="*/ 1028 h 2174"/>
                <a:gd name="T58" fmla="*/ 120 w 121"/>
                <a:gd name="T59" fmla="*/ 1146 h 2174"/>
                <a:gd name="T60" fmla="*/ 120 w 121"/>
                <a:gd name="T61" fmla="*/ 1262 h 2174"/>
                <a:gd name="T62" fmla="*/ 119 w 121"/>
                <a:gd name="T63" fmla="*/ 1378 h 2174"/>
                <a:gd name="T64" fmla="*/ 116 w 121"/>
                <a:gd name="T65" fmla="*/ 1489 h 2174"/>
                <a:gd name="T66" fmla="*/ 114 w 121"/>
                <a:gd name="T67" fmla="*/ 1596 h 2174"/>
                <a:gd name="T68" fmla="*/ 111 w 121"/>
                <a:gd name="T69" fmla="*/ 1697 h 2174"/>
                <a:gd name="T70" fmla="*/ 107 w 121"/>
                <a:gd name="T71" fmla="*/ 1791 h 2174"/>
                <a:gd name="T72" fmla="*/ 102 w 121"/>
                <a:gd name="T73" fmla="*/ 1876 h 2174"/>
                <a:gd name="T74" fmla="*/ 97 w 121"/>
                <a:gd name="T75" fmla="*/ 1952 h 2174"/>
                <a:gd name="T76" fmla="*/ 91 w 121"/>
                <a:gd name="T77" fmla="*/ 2018 h 2174"/>
                <a:gd name="T78" fmla="*/ 86 w 121"/>
                <a:gd name="T79" fmla="*/ 2073 h 2174"/>
                <a:gd name="T80" fmla="*/ 79 w 121"/>
                <a:gd name="T81" fmla="*/ 2117 h 2174"/>
                <a:gd name="T82" fmla="*/ 74 w 121"/>
                <a:gd name="T83" fmla="*/ 2148 h 2174"/>
                <a:gd name="T84" fmla="*/ 67 w 121"/>
                <a:gd name="T85" fmla="*/ 2167 h 2174"/>
                <a:gd name="T86" fmla="*/ 61 w 121"/>
                <a:gd name="T87" fmla="*/ 2174 h 2174"/>
                <a:gd name="T88" fmla="*/ 54 w 121"/>
                <a:gd name="T89" fmla="*/ 2167 h 2174"/>
                <a:gd name="T90" fmla="*/ 47 w 121"/>
                <a:gd name="T91" fmla="*/ 2148 h 2174"/>
                <a:gd name="T92" fmla="*/ 41 w 121"/>
                <a:gd name="T93" fmla="*/ 2117 h 2174"/>
                <a:gd name="T94" fmla="*/ 35 w 121"/>
                <a:gd name="T95" fmla="*/ 2073 h 2174"/>
                <a:gd name="T96" fmla="*/ 29 w 121"/>
                <a:gd name="T97" fmla="*/ 2018 h 2174"/>
                <a:gd name="T98" fmla="*/ 24 w 121"/>
                <a:gd name="T99" fmla="*/ 1952 h 2174"/>
                <a:gd name="T100" fmla="*/ 19 w 121"/>
                <a:gd name="T101" fmla="*/ 1876 h 2174"/>
                <a:gd name="T102" fmla="*/ 14 w 121"/>
                <a:gd name="T103" fmla="*/ 1791 h 2174"/>
                <a:gd name="T104" fmla="*/ 10 w 121"/>
                <a:gd name="T105" fmla="*/ 1697 h 2174"/>
                <a:gd name="T106" fmla="*/ 7 w 121"/>
                <a:gd name="T107" fmla="*/ 1596 h 2174"/>
                <a:gd name="T108" fmla="*/ 4 w 121"/>
                <a:gd name="T109" fmla="*/ 1489 h 2174"/>
                <a:gd name="T110" fmla="*/ 2 w 121"/>
                <a:gd name="T111" fmla="*/ 1378 h 2174"/>
                <a:gd name="T112" fmla="*/ 0 w 121"/>
                <a:gd name="T113" fmla="*/ 1262 h 2174"/>
                <a:gd name="T114" fmla="*/ 0 w 121"/>
                <a:gd name="T115" fmla="*/ 1146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2174">
                  <a:moveTo>
                    <a:pt x="0" y="1087"/>
                  </a:moveTo>
                  <a:lnTo>
                    <a:pt x="0" y="1028"/>
                  </a:lnTo>
                  <a:lnTo>
                    <a:pt x="0" y="969"/>
                  </a:lnTo>
                  <a:lnTo>
                    <a:pt x="0" y="911"/>
                  </a:lnTo>
                  <a:lnTo>
                    <a:pt x="1" y="853"/>
                  </a:lnTo>
                  <a:lnTo>
                    <a:pt x="2" y="796"/>
                  </a:lnTo>
                  <a:lnTo>
                    <a:pt x="3" y="740"/>
                  </a:lnTo>
                  <a:lnTo>
                    <a:pt x="4" y="684"/>
                  </a:lnTo>
                  <a:lnTo>
                    <a:pt x="5" y="630"/>
                  </a:lnTo>
                  <a:lnTo>
                    <a:pt x="7" y="578"/>
                  </a:lnTo>
                  <a:lnTo>
                    <a:pt x="9" y="526"/>
                  </a:lnTo>
                  <a:lnTo>
                    <a:pt x="10" y="477"/>
                  </a:lnTo>
                  <a:lnTo>
                    <a:pt x="13" y="429"/>
                  </a:lnTo>
                  <a:lnTo>
                    <a:pt x="14" y="383"/>
                  </a:lnTo>
                  <a:lnTo>
                    <a:pt x="17" y="340"/>
                  </a:lnTo>
                  <a:lnTo>
                    <a:pt x="19" y="298"/>
                  </a:lnTo>
                  <a:lnTo>
                    <a:pt x="21" y="258"/>
                  </a:lnTo>
                  <a:lnTo>
                    <a:pt x="24" y="221"/>
                  </a:lnTo>
                  <a:lnTo>
                    <a:pt x="26" y="187"/>
                  </a:lnTo>
                  <a:lnTo>
                    <a:pt x="29" y="155"/>
                  </a:lnTo>
                  <a:lnTo>
                    <a:pt x="32" y="126"/>
                  </a:lnTo>
                  <a:lnTo>
                    <a:pt x="35" y="101"/>
                  </a:lnTo>
                  <a:lnTo>
                    <a:pt x="38" y="77"/>
                  </a:lnTo>
                  <a:lnTo>
                    <a:pt x="41" y="57"/>
                  </a:lnTo>
                  <a:lnTo>
                    <a:pt x="44" y="39"/>
                  </a:lnTo>
                  <a:lnTo>
                    <a:pt x="47" y="26"/>
                  </a:lnTo>
                  <a:lnTo>
                    <a:pt x="50" y="14"/>
                  </a:lnTo>
                  <a:lnTo>
                    <a:pt x="54" y="6"/>
                  </a:lnTo>
                  <a:lnTo>
                    <a:pt x="57" y="2"/>
                  </a:lnTo>
                  <a:lnTo>
                    <a:pt x="61" y="0"/>
                  </a:lnTo>
                  <a:lnTo>
                    <a:pt x="64" y="2"/>
                  </a:lnTo>
                  <a:lnTo>
                    <a:pt x="67" y="6"/>
                  </a:lnTo>
                  <a:lnTo>
                    <a:pt x="70" y="14"/>
                  </a:lnTo>
                  <a:lnTo>
                    <a:pt x="74" y="26"/>
                  </a:lnTo>
                  <a:lnTo>
                    <a:pt x="77" y="39"/>
                  </a:lnTo>
                  <a:lnTo>
                    <a:pt x="79" y="57"/>
                  </a:lnTo>
                  <a:lnTo>
                    <a:pt x="83" y="77"/>
                  </a:lnTo>
                  <a:lnTo>
                    <a:pt x="86" y="101"/>
                  </a:lnTo>
                  <a:lnTo>
                    <a:pt x="89" y="126"/>
                  </a:lnTo>
                  <a:lnTo>
                    <a:pt x="91" y="155"/>
                  </a:lnTo>
                  <a:lnTo>
                    <a:pt x="95" y="187"/>
                  </a:lnTo>
                  <a:lnTo>
                    <a:pt x="97" y="221"/>
                  </a:lnTo>
                  <a:lnTo>
                    <a:pt x="99" y="258"/>
                  </a:lnTo>
                  <a:lnTo>
                    <a:pt x="102" y="298"/>
                  </a:lnTo>
                  <a:lnTo>
                    <a:pt x="104" y="340"/>
                  </a:lnTo>
                  <a:lnTo>
                    <a:pt x="107" y="383"/>
                  </a:lnTo>
                  <a:lnTo>
                    <a:pt x="108" y="429"/>
                  </a:lnTo>
                  <a:lnTo>
                    <a:pt x="111" y="477"/>
                  </a:lnTo>
                  <a:lnTo>
                    <a:pt x="112" y="526"/>
                  </a:lnTo>
                  <a:lnTo>
                    <a:pt x="114" y="578"/>
                  </a:lnTo>
                  <a:lnTo>
                    <a:pt x="115" y="630"/>
                  </a:lnTo>
                  <a:lnTo>
                    <a:pt x="116" y="684"/>
                  </a:lnTo>
                  <a:lnTo>
                    <a:pt x="118" y="740"/>
                  </a:lnTo>
                  <a:lnTo>
                    <a:pt x="119" y="796"/>
                  </a:lnTo>
                  <a:lnTo>
                    <a:pt x="119" y="853"/>
                  </a:lnTo>
                  <a:lnTo>
                    <a:pt x="120" y="911"/>
                  </a:lnTo>
                  <a:lnTo>
                    <a:pt x="120" y="969"/>
                  </a:lnTo>
                  <a:lnTo>
                    <a:pt x="120" y="1028"/>
                  </a:lnTo>
                  <a:lnTo>
                    <a:pt x="121" y="1087"/>
                  </a:lnTo>
                  <a:lnTo>
                    <a:pt x="120" y="1146"/>
                  </a:lnTo>
                  <a:lnTo>
                    <a:pt x="120" y="1204"/>
                  </a:lnTo>
                  <a:lnTo>
                    <a:pt x="120" y="1262"/>
                  </a:lnTo>
                  <a:lnTo>
                    <a:pt x="119" y="1320"/>
                  </a:lnTo>
                  <a:lnTo>
                    <a:pt x="119" y="1378"/>
                  </a:lnTo>
                  <a:lnTo>
                    <a:pt x="118" y="1434"/>
                  </a:lnTo>
                  <a:lnTo>
                    <a:pt x="116" y="1489"/>
                  </a:lnTo>
                  <a:lnTo>
                    <a:pt x="115" y="1543"/>
                  </a:lnTo>
                  <a:lnTo>
                    <a:pt x="114" y="1596"/>
                  </a:lnTo>
                  <a:lnTo>
                    <a:pt x="112" y="1647"/>
                  </a:lnTo>
                  <a:lnTo>
                    <a:pt x="111" y="1697"/>
                  </a:lnTo>
                  <a:lnTo>
                    <a:pt x="108" y="1745"/>
                  </a:lnTo>
                  <a:lnTo>
                    <a:pt x="107" y="1791"/>
                  </a:lnTo>
                  <a:lnTo>
                    <a:pt x="104" y="1834"/>
                  </a:lnTo>
                  <a:lnTo>
                    <a:pt x="102" y="1876"/>
                  </a:lnTo>
                  <a:lnTo>
                    <a:pt x="99" y="1915"/>
                  </a:lnTo>
                  <a:lnTo>
                    <a:pt x="97" y="1952"/>
                  </a:lnTo>
                  <a:lnTo>
                    <a:pt x="95" y="1986"/>
                  </a:lnTo>
                  <a:lnTo>
                    <a:pt x="91" y="2018"/>
                  </a:lnTo>
                  <a:lnTo>
                    <a:pt x="89" y="2047"/>
                  </a:lnTo>
                  <a:lnTo>
                    <a:pt x="86" y="2073"/>
                  </a:lnTo>
                  <a:lnTo>
                    <a:pt x="83" y="2097"/>
                  </a:lnTo>
                  <a:lnTo>
                    <a:pt x="79" y="2117"/>
                  </a:lnTo>
                  <a:lnTo>
                    <a:pt x="77" y="2134"/>
                  </a:lnTo>
                  <a:lnTo>
                    <a:pt x="74" y="2148"/>
                  </a:lnTo>
                  <a:lnTo>
                    <a:pt x="70" y="2159"/>
                  </a:lnTo>
                  <a:lnTo>
                    <a:pt x="67" y="2167"/>
                  </a:lnTo>
                  <a:lnTo>
                    <a:pt x="64" y="2172"/>
                  </a:lnTo>
                  <a:lnTo>
                    <a:pt x="61" y="2174"/>
                  </a:lnTo>
                  <a:lnTo>
                    <a:pt x="57" y="2172"/>
                  </a:lnTo>
                  <a:lnTo>
                    <a:pt x="54" y="2167"/>
                  </a:lnTo>
                  <a:lnTo>
                    <a:pt x="50" y="2159"/>
                  </a:lnTo>
                  <a:lnTo>
                    <a:pt x="47" y="2148"/>
                  </a:lnTo>
                  <a:lnTo>
                    <a:pt x="44" y="2134"/>
                  </a:lnTo>
                  <a:lnTo>
                    <a:pt x="41" y="2117"/>
                  </a:lnTo>
                  <a:lnTo>
                    <a:pt x="38" y="2097"/>
                  </a:lnTo>
                  <a:lnTo>
                    <a:pt x="35" y="2073"/>
                  </a:lnTo>
                  <a:lnTo>
                    <a:pt x="32" y="2047"/>
                  </a:lnTo>
                  <a:lnTo>
                    <a:pt x="29" y="2018"/>
                  </a:lnTo>
                  <a:lnTo>
                    <a:pt x="26" y="1986"/>
                  </a:lnTo>
                  <a:lnTo>
                    <a:pt x="24" y="1952"/>
                  </a:lnTo>
                  <a:lnTo>
                    <a:pt x="21" y="1915"/>
                  </a:lnTo>
                  <a:lnTo>
                    <a:pt x="19" y="1876"/>
                  </a:lnTo>
                  <a:lnTo>
                    <a:pt x="17" y="1834"/>
                  </a:lnTo>
                  <a:lnTo>
                    <a:pt x="14" y="1791"/>
                  </a:lnTo>
                  <a:lnTo>
                    <a:pt x="13" y="1745"/>
                  </a:lnTo>
                  <a:lnTo>
                    <a:pt x="10" y="1697"/>
                  </a:lnTo>
                  <a:lnTo>
                    <a:pt x="9" y="1647"/>
                  </a:lnTo>
                  <a:lnTo>
                    <a:pt x="7" y="1596"/>
                  </a:lnTo>
                  <a:lnTo>
                    <a:pt x="5" y="1543"/>
                  </a:lnTo>
                  <a:lnTo>
                    <a:pt x="4" y="1489"/>
                  </a:lnTo>
                  <a:lnTo>
                    <a:pt x="3" y="1434"/>
                  </a:lnTo>
                  <a:lnTo>
                    <a:pt x="2" y="1378"/>
                  </a:lnTo>
                  <a:lnTo>
                    <a:pt x="1" y="1320"/>
                  </a:lnTo>
                  <a:lnTo>
                    <a:pt x="0" y="1262"/>
                  </a:lnTo>
                  <a:lnTo>
                    <a:pt x="0" y="1204"/>
                  </a:lnTo>
                  <a:lnTo>
                    <a:pt x="0" y="1146"/>
                  </a:lnTo>
                  <a:lnTo>
                    <a:pt x="0" y="1087"/>
                  </a:lnTo>
                  <a:close/>
                </a:path>
              </a:pathLst>
            </a:custGeom>
            <a:solidFill>
              <a:srgbClr val="008000"/>
            </a:solidFill>
            <a:ln w="33338">
              <a:solidFill>
                <a:srgbClr val="008000"/>
              </a:solidFill>
              <a:prstDash val="solid"/>
              <a:round/>
              <a:headEnd/>
              <a:tailEnd/>
            </a:ln>
          </p:spPr>
          <p:txBody>
            <a:bodyPr/>
            <a:lstStyle/>
            <a:p>
              <a:endParaRPr lang="en-US"/>
            </a:p>
          </p:txBody>
        </p:sp>
        <p:sp>
          <p:nvSpPr>
            <p:cNvPr id="246895" name="Freeform 111"/>
            <p:cNvSpPr>
              <a:spLocks/>
            </p:cNvSpPr>
            <p:nvPr/>
          </p:nvSpPr>
          <p:spPr bwMode="auto">
            <a:xfrm>
              <a:off x="4245" y="1098"/>
              <a:ext cx="121" cy="2174"/>
            </a:xfrm>
            <a:custGeom>
              <a:avLst/>
              <a:gdLst>
                <a:gd name="T0" fmla="*/ 0 w 121"/>
                <a:gd name="T1" fmla="*/ 1028 h 2174"/>
                <a:gd name="T2" fmla="*/ 0 w 121"/>
                <a:gd name="T3" fmla="*/ 911 h 2174"/>
                <a:gd name="T4" fmla="*/ 2 w 121"/>
                <a:gd name="T5" fmla="*/ 796 h 2174"/>
                <a:gd name="T6" fmla="*/ 4 w 121"/>
                <a:gd name="T7" fmla="*/ 684 h 2174"/>
                <a:gd name="T8" fmla="*/ 7 w 121"/>
                <a:gd name="T9" fmla="*/ 578 h 2174"/>
                <a:gd name="T10" fmla="*/ 10 w 121"/>
                <a:gd name="T11" fmla="*/ 477 h 2174"/>
                <a:gd name="T12" fmla="*/ 14 w 121"/>
                <a:gd name="T13" fmla="*/ 383 h 2174"/>
                <a:gd name="T14" fmla="*/ 19 w 121"/>
                <a:gd name="T15" fmla="*/ 298 h 2174"/>
                <a:gd name="T16" fmla="*/ 24 w 121"/>
                <a:gd name="T17" fmla="*/ 221 h 2174"/>
                <a:gd name="T18" fmla="*/ 29 w 121"/>
                <a:gd name="T19" fmla="*/ 155 h 2174"/>
                <a:gd name="T20" fmla="*/ 35 w 121"/>
                <a:gd name="T21" fmla="*/ 101 h 2174"/>
                <a:gd name="T22" fmla="*/ 41 w 121"/>
                <a:gd name="T23" fmla="*/ 57 h 2174"/>
                <a:gd name="T24" fmla="*/ 47 w 121"/>
                <a:gd name="T25" fmla="*/ 26 h 2174"/>
                <a:gd name="T26" fmla="*/ 53 w 121"/>
                <a:gd name="T27" fmla="*/ 6 h 2174"/>
                <a:gd name="T28" fmla="*/ 61 w 121"/>
                <a:gd name="T29" fmla="*/ 0 h 2174"/>
                <a:gd name="T30" fmla="*/ 67 w 121"/>
                <a:gd name="T31" fmla="*/ 6 h 2174"/>
                <a:gd name="T32" fmla="*/ 73 w 121"/>
                <a:gd name="T33" fmla="*/ 26 h 2174"/>
                <a:gd name="T34" fmla="*/ 79 w 121"/>
                <a:gd name="T35" fmla="*/ 57 h 2174"/>
                <a:gd name="T36" fmla="*/ 86 w 121"/>
                <a:gd name="T37" fmla="*/ 101 h 2174"/>
                <a:gd name="T38" fmla="*/ 91 w 121"/>
                <a:gd name="T39" fmla="*/ 155 h 2174"/>
                <a:gd name="T40" fmla="*/ 97 w 121"/>
                <a:gd name="T41" fmla="*/ 221 h 2174"/>
                <a:gd name="T42" fmla="*/ 102 w 121"/>
                <a:gd name="T43" fmla="*/ 298 h 2174"/>
                <a:gd name="T44" fmla="*/ 106 w 121"/>
                <a:gd name="T45" fmla="*/ 383 h 2174"/>
                <a:gd name="T46" fmla="*/ 110 w 121"/>
                <a:gd name="T47" fmla="*/ 477 h 2174"/>
                <a:gd name="T48" fmla="*/ 114 w 121"/>
                <a:gd name="T49" fmla="*/ 578 h 2174"/>
                <a:gd name="T50" fmla="*/ 116 w 121"/>
                <a:gd name="T51" fmla="*/ 684 h 2174"/>
                <a:gd name="T52" fmla="*/ 119 w 121"/>
                <a:gd name="T53" fmla="*/ 796 h 2174"/>
                <a:gd name="T54" fmla="*/ 120 w 121"/>
                <a:gd name="T55" fmla="*/ 911 h 2174"/>
                <a:gd name="T56" fmla="*/ 120 w 121"/>
                <a:gd name="T57" fmla="*/ 1028 h 2174"/>
                <a:gd name="T58" fmla="*/ 120 w 121"/>
                <a:gd name="T59" fmla="*/ 1146 h 2174"/>
                <a:gd name="T60" fmla="*/ 120 w 121"/>
                <a:gd name="T61" fmla="*/ 1262 h 2174"/>
                <a:gd name="T62" fmla="*/ 119 w 121"/>
                <a:gd name="T63" fmla="*/ 1378 h 2174"/>
                <a:gd name="T64" fmla="*/ 116 w 121"/>
                <a:gd name="T65" fmla="*/ 1489 h 2174"/>
                <a:gd name="T66" fmla="*/ 114 w 121"/>
                <a:gd name="T67" fmla="*/ 1596 h 2174"/>
                <a:gd name="T68" fmla="*/ 110 w 121"/>
                <a:gd name="T69" fmla="*/ 1697 h 2174"/>
                <a:gd name="T70" fmla="*/ 106 w 121"/>
                <a:gd name="T71" fmla="*/ 1791 h 2174"/>
                <a:gd name="T72" fmla="*/ 102 w 121"/>
                <a:gd name="T73" fmla="*/ 1876 h 2174"/>
                <a:gd name="T74" fmla="*/ 97 w 121"/>
                <a:gd name="T75" fmla="*/ 1952 h 2174"/>
                <a:gd name="T76" fmla="*/ 91 w 121"/>
                <a:gd name="T77" fmla="*/ 2018 h 2174"/>
                <a:gd name="T78" fmla="*/ 86 w 121"/>
                <a:gd name="T79" fmla="*/ 2073 h 2174"/>
                <a:gd name="T80" fmla="*/ 79 w 121"/>
                <a:gd name="T81" fmla="*/ 2117 h 2174"/>
                <a:gd name="T82" fmla="*/ 73 w 121"/>
                <a:gd name="T83" fmla="*/ 2148 h 2174"/>
                <a:gd name="T84" fmla="*/ 67 w 121"/>
                <a:gd name="T85" fmla="*/ 2167 h 2174"/>
                <a:gd name="T86" fmla="*/ 61 w 121"/>
                <a:gd name="T87" fmla="*/ 2174 h 2174"/>
                <a:gd name="T88" fmla="*/ 53 w 121"/>
                <a:gd name="T89" fmla="*/ 2167 h 2174"/>
                <a:gd name="T90" fmla="*/ 47 w 121"/>
                <a:gd name="T91" fmla="*/ 2148 h 2174"/>
                <a:gd name="T92" fmla="*/ 41 w 121"/>
                <a:gd name="T93" fmla="*/ 2117 h 2174"/>
                <a:gd name="T94" fmla="*/ 35 w 121"/>
                <a:gd name="T95" fmla="*/ 2073 h 2174"/>
                <a:gd name="T96" fmla="*/ 29 w 121"/>
                <a:gd name="T97" fmla="*/ 2018 h 2174"/>
                <a:gd name="T98" fmla="*/ 24 w 121"/>
                <a:gd name="T99" fmla="*/ 1952 h 2174"/>
                <a:gd name="T100" fmla="*/ 19 w 121"/>
                <a:gd name="T101" fmla="*/ 1876 h 2174"/>
                <a:gd name="T102" fmla="*/ 14 w 121"/>
                <a:gd name="T103" fmla="*/ 1791 h 2174"/>
                <a:gd name="T104" fmla="*/ 10 w 121"/>
                <a:gd name="T105" fmla="*/ 1697 h 2174"/>
                <a:gd name="T106" fmla="*/ 7 w 121"/>
                <a:gd name="T107" fmla="*/ 1596 h 2174"/>
                <a:gd name="T108" fmla="*/ 4 w 121"/>
                <a:gd name="T109" fmla="*/ 1489 h 2174"/>
                <a:gd name="T110" fmla="*/ 2 w 121"/>
                <a:gd name="T111" fmla="*/ 1378 h 2174"/>
                <a:gd name="T112" fmla="*/ 0 w 121"/>
                <a:gd name="T113" fmla="*/ 1262 h 2174"/>
                <a:gd name="T114" fmla="*/ 0 w 121"/>
                <a:gd name="T115" fmla="*/ 1146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2174">
                  <a:moveTo>
                    <a:pt x="0" y="1087"/>
                  </a:moveTo>
                  <a:lnTo>
                    <a:pt x="0" y="1028"/>
                  </a:lnTo>
                  <a:lnTo>
                    <a:pt x="0" y="969"/>
                  </a:lnTo>
                  <a:lnTo>
                    <a:pt x="0" y="911"/>
                  </a:lnTo>
                  <a:lnTo>
                    <a:pt x="1" y="853"/>
                  </a:lnTo>
                  <a:lnTo>
                    <a:pt x="2" y="796"/>
                  </a:lnTo>
                  <a:lnTo>
                    <a:pt x="3" y="740"/>
                  </a:lnTo>
                  <a:lnTo>
                    <a:pt x="4" y="684"/>
                  </a:lnTo>
                  <a:lnTo>
                    <a:pt x="5" y="630"/>
                  </a:lnTo>
                  <a:lnTo>
                    <a:pt x="7" y="578"/>
                  </a:lnTo>
                  <a:lnTo>
                    <a:pt x="8" y="526"/>
                  </a:lnTo>
                  <a:lnTo>
                    <a:pt x="10" y="477"/>
                  </a:lnTo>
                  <a:lnTo>
                    <a:pt x="12" y="429"/>
                  </a:lnTo>
                  <a:lnTo>
                    <a:pt x="14" y="383"/>
                  </a:lnTo>
                  <a:lnTo>
                    <a:pt x="16" y="340"/>
                  </a:lnTo>
                  <a:lnTo>
                    <a:pt x="19" y="298"/>
                  </a:lnTo>
                  <a:lnTo>
                    <a:pt x="21" y="258"/>
                  </a:lnTo>
                  <a:lnTo>
                    <a:pt x="24" y="221"/>
                  </a:lnTo>
                  <a:lnTo>
                    <a:pt x="26" y="187"/>
                  </a:lnTo>
                  <a:lnTo>
                    <a:pt x="29" y="155"/>
                  </a:lnTo>
                  <a:lnTo>
                    <a:pt x="32" y="126"/>
                  </a:lnTo>
                  <a:lnTo>
                    <a:pt x="35" y="101"/>
                  </a:lnTo>
                  <a:lnTo>
                    <a:pt x="38" y="77"/>
                  </a:lnTo>
                  <a:lnTo>
                    <a:pt x="41" y="57"/>
                  </a:lnTo>
                  <a:lnTo>
                    <a:pt x="44" y="39"/>
                  </a:lnTo>
                  <a:lnTo>
                    <a:pt x="47" y="26"/>
                  </a:lnTo>
                  <a:lnTo>
                    <a:pt x="50" y="14"/>
                  </a:lnTo>
                  <a:lnTo>
                    <a:pt x="53" y="6"/>
                  </a:lnTo>
                  <a:lnTo>
                    <a:pt x="57" y="2"/>
                  </a:lnTo>
                  <a:lnTo>
                    <a:pt x="61" y="0"/>
                  </a:lnTo>
                  <a:lnTo>
                    <a:pt x="64" y="2"/>
                  </a:lnTo>
                  <a:lnTo>
                    <a:pt x="67" y="6"/>
                  </a:lnTo>
                  <a:lnTo>
                    <a:pt x="70" y="14"/>
                  </a:lnTo>
                  <a:lnTo>
                    <a:pt x="73" y="26"/>
                  </a:lnTo>
                  <a:lnTo>
                    <a:pt x="77" y="39"/>
                  </a:lnTo>
                  <a:lnTo>
                    <a:pt x="79" y="57"/>
                  </a:lnTo>
                  <a:lnTo>
                    <a:pt x="82" y="77"/>
                  </a:lnTo>
                  <a:lnTo>
                    <a:pt x="86" y="101"/>
                  </a:lnTo>
                  <a:lnTo>
                    <a:pt x="89" y="126"/>
                  </a:lnTo>
                  <a:lnTo>
                    <a:pt x="91" y="155"/>
                  </a:lnTo>
                  <a:lnTo>
                    <a:pt x="94" y="187"/>
                  </a:lnTo>
                  <a:lnTo>
                    <a:pt x="97" y="221"/>
                  </a:lnTo>
                  <a:lnTo>
                    <a:pt x="99" y="258"/>
                  </a:lnTo>
                  <a:lnTo>
                    <a:pt x="102" y="298"/>
                  </a:lnTo>
                  <a:lnTo>
                    <a:pt x="104" y="340"/>
                  </a:lnTo>
                  <a:lnTo>
                    <a:pt x="106" y="383"/>
                  </a:lnTo>
                  <a:lnTo>
                    <a:pt x="108" y="429"/>
                  </a:lnTo>
                  <a:lnTo>
                    <a:pt x="110" y="477"/>
                  </a:lnTo>
                  <a:lnTo>
                    <a:pt x="112" y="526"/>
                  </a:lnTo>
                  <a:lnTo>
                    <a:pt x="114" y="578"/>
                  </a:lnTo>
                  <a:lnTo>
                    <a:pt x="115" y="630"/>
                  </a:lnTo>
                  <a:lnTo>
                    <a:pt x="116" y="684"/>
                  </a:lnTo>
                  <a:lnTo>
                    <a:pt x="118" y="740"/>
                  </a:lnTo>
                  <a:lnTo>
                    <a:pt x="119" y="796"/>
                  </a:lnTo>
                  <a:lnTo>
                    <a:pt x="119" y="853"/>
                  </a:lnTo>
                  <a:lnTo>
                    <a:pt x="120" y="911"/>
                  </a:lnTo>
                  <a:lnTo>
                    <a:pt x="120" y="969"/>
                  </a:lnTo>
                  <a:lnTo>
                    <a:pt x="120" y="1028"/>
                  </a:lnTo>
                  <a:lnTo>
                    <a:pt x="121" y="1087"/>
                  </a:lnTo>
                  <a:lnTo>
                    <a:pt x="120" y="1146"/>
                  </a:lnTo>
                  <a:lnTo>
                    <a:pt x="120" y="1204"/>
                  </a:lnTo>
                  <a:lnTo>
                    <a:pt x="120" y="1262"/>
                  </a:lnTo>
                  <a:lnTo>
                    <a:pt x="119" y="1320"/>
                  </a:lnTo>
                  <a:lnTo>
                    <a:pt x="119" y="1378"/>
                  </a:lnTo>
                  <a:lnTo>
                    <a:pt x="118" y="1434"/>
                  </a:lnTo>
                  <a:lnTo>
                    <a:pt x="116" y="1489"/>
                  </a:lnTo>
                  <a:lnTo>
                    <a:pt x="115" y="1543"/>
                  </a:lnTo>
                  <a:lnTo>
                    <a:pt x="114" y="1596"/>
                  </a:lnTo>
                  <a:lnTo>
                    <a:pt x="112" y="1647"/>
                  </a:lnTo>
                  <a:lnTo>
                    <a:pt x="110" y="1697"/>
                  </a:lnTo>
                  <a:lnTo>
                    <a:pt x="108" y="1745"/>
                  </a:lnTo>
                  <a:lnTo>
                    <a:pt x="106" y="1791"/>
                  </a:lnTo>
                  <a:lnTo>
                    <a:pt x="104" y="1834"/>
                  </a:lnTo>
                  <a:lnTo>
                    <a:pt x="102" y="1876"/>
                  </a:lnTo>
                  <a:lnTo>
                    <a:pt x="99" y="1915"/>
                  </a:lnTo>
                  <a:lnTo>
                    <a:pt x="97" y="1952"/>
                  </a:lnTo>
                  <a:lnTo>
                    <a:pt x="94" y="1986"/>
                  </a:lnTo>
                  <a:lnTo>
                    <a:pt x="91" y="2018"/>
                  </a:lnTo>
                  <a:lnTo>
                    <a:pt x="89" y="2047"/>
                  </a:lnTo>
                  <a:lnTo>
                    <a:pt x="86" y="2073"/>
                  </a:lnTo>
                  <a:lnTo>
                    <a:pt x="82" y="2097"/>
                  </a:lnTo>
                  <a:lnTo>
                    <a:pt x="79" y="2117"/>
                  </a:lnTo>
                  <a:lnTo>
                    <a:pt x="77" y="2134"/>
                  </a:lnTo>
                  <a:lnTo>
                    <a:pt x="73" y="2148"/>
                  </a:lnTo>
                  <a:lnTo>
                    <a:pt x="70" y="2159"/>
                  </a:lnTo>
                  <a:lnTo>
                    <a:pt x="67" y="2167"/>
                  </a:lnTo>
                  <a:lnTo>
                    <a:pt x="64" y="2172"/>
                  </a:lnTo>
                  <a:lnTo>
                    <a:pt x="61" y="2174"/>
                  </a:lnTo>
                  <a:lnTo>
                    <a:pt x="57" y="2172"/>
                  </a:lnTo>
                  <a:lnTo>
                    <a:pt x="53" y="2167"/>
                  </a:lnTo>
                  <a:lnTo>
                    <a:pt x="50" y="2159"/>
                  </a:lnTo>
                  <a:lnTo>
                    <a:pt x="47" y="2148"/>
                  </a:lnTo>
                  <a:lnTo>
                    <a:pt x="44" y="2134"/>
                  </a:lnTo>
                  <a:lnTo>
                    <a:pt x="41" y="2117"/>
                  </a:lnTo>
                  <a:lnTo>
                    <a:pt x="38" y="2097"/>
                  </a:lnTo>
                  <a:lnTo>
                    <a:pt x="35" y="2073"/>
                  </a:lnTo>
                  <a:lnTo>
                    <a:pt x="32" y="2047"/>
                  </a:lnTo>
                  <a:lnTo>
                    <a:pt x="29" y="2018"/>
                  </a:lnTo>
                  <a:lnTo>
                    <a:pt x="26" y="1986"/>
                  </a:lnTo>
                  <a:lnTo>
                    <a:pt x="24" y="1952"/>
                  </a:lnTo>
                  <a:lnTo>
                    <a:pt x="21" y="1915"/>
                  </a:lnTo>
                  <a:lnTo>
                    <a:pt x="19" y="1876"/>
                  </a:lnTo>
                  <a:lnTo>
                    <a:pt x="16" y="1834"/>
                  </a:lnTo>
                  <a:lnTo>
                    <a:pt x="14" y="1791"/>
                  </a:lnTo>
                  <a:lnTo>
                    <a:pt x="12" y="1745"/>
                  </a:lnTo>
                  <a:lnTo>
                    <a:pt x="10" y="1697"/>
                  </a:lnTo>
                  <a:lnTo>
                    <a:pt x="8" y="1647"/>
                  </a:lnTo>
                  <a:lnTo>
                    <a:pt x="7" y="1596"/>
                  </a:lnTo>
                  <a:lnTo>
                    <a:pt x="5" y="1543"/>
                  </a:lnTo>
                  <a:lnTo>
                    <a:pt x="4" y="1489"/>
                  </a:lnTo>
                  <a:lnTo>
                    <a:pt x="3" y="1434"/>
                  </a:lnTo>
                  <a:lnTo>
                    <a:pt x="2" y="1378"/>
                  </a:lnTo>
                  <a:lnTo>
                    <a:pt x="1" y="1320"/>
                  </a:lnTo>
                  <a:lnTo>
                    <a:pt x="0" y="1262"/>
                  </a:lnTo>
                  <a:lnTo>
                    <a:pt x="0" y="1204"/>
                  </a:lnTo>
                  <a:lnTo>
                    <a:pt x="0" y="1146"/>
                  </a:lnTo>
                  <a:lnTo>
                    <a:pt x="0" y="1087"/>
                  </a:lnTo>
                  <a:close/>
                </a:path>
              </a:pathLst>
            </a:custGeom>
            <a:solidFill>
              <a:srgbClr val="008000"/>
            </a:solidFill>
            <a:ln w="33338">
              <a:solidFill>
                <a:srgbClr val="008000"/>
              </a:solidFill>
              <a:prstDash val="solid"/>
              <a:round/>
              <a:headEnd/>
              <a:tailEnd/>
            </a:ln>
          </p:spPr>
          <p:txBody>
            <a:bodyPr/>
            <a:lstStyle/>
            <a:p>
              <a:endParaRPr lang="en-US"/>
            </a:p>
          </p:txBody>
        </p:sp>
        <p:sp>
          <p:nvSpPr>
            <p:cNvPr id="246896" name="Rectangle 112"/>
            <p:cNvSpPr>
              <a:spLocks noChangeArrowheads="1"/>
            </p:cNvSpPr>
            <p:nvPr/>
          </p:nvSpPr>
          <p:spPr bwMode="auto">
            <a:xfrm>
              <a:off x="334" y="2204"/>
              <a:ext cx="4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FF"/>
                  </a:solidFill>
                  <a:latin typeface="Arial" charset="0"/>
                </a:rPr>
                <a:t>Drive</a:t>
              </a:r>
              <a:endParaRPr lang="en-US" b="1">
                <a:latin typeface="Times New Roman" pitchFamily="18" charset="0"/>
              </a:endParaRPr>
            </a:p>
          </p:txBody>
        </p:sp>
        <p:sp>
          <p:nvSpPr>
            <p:cNvPr id="246897" name="Rectangle 113"/>
            <p:cNvSpPr>
              <a:spLocks noChangeArrowheads="1"/>
            </p:cNvSpPr>
            <p:nvPr/>
          </p:nvSpPr>
          <p:spPr bwMode="auto">
            <a:xfrm>
              <a:off x="4775" y="1600"/>
              <a:ext cx="44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FF"/>
                  </a:solidFill>
                  <a:latin typeface="Arial" charset="0"/>
                </a:rPr>
                <a:t>Motor</a:t>
              </a:r>
              <a:endParaRPr lang="en-US" b="1">
                <a:latin typeface="Times New Roman" pitchFamily="18" charset="0"/>
              </a:endParaRPr>
            </a:p>
          </p:txBody>
        </p:sp>
        <p:sp>
          <p:nvSpPr>
            <p:cNvPr id="246898" name="Rectangle 114"/>
            <p:cNvSpPr>
              <a:spLocks noChangeArrowheads="1"/>
            </p:cNvSpPr>
            <p:nvPr/>
          </p:nvSpPr>
          <p:spPr bwMode="auto">
            <a:xfrm>
              <a:off x="3129" y="3357"/>
              <a:ext cx="61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dirty="0">
                  <a:solidFill>
                    <a:srgbClr val="008000"/>
                  </a:solidFill>
                  <a:latin typeface="Arial" charset="0"/>
                </a:rPr>
                <a:t>Conduit</a:t>
              </a:r>
              <a:endParaRPr lang="en-US" b="1" dirty="0">
                <a:latin typeface="Times New Roman" pitchFamily="18" charset="0"/>
              </a:endParaRPr>
            </a:p>
          </p:txBody>
        </p:sp>
        <p:sp>
          <p:nvSpPr>
            <p:cNvPr id="246899" name="Freeform 115"/>
            <p:cNvSpPr>
              <a:spLocks/>
            </p:cNvSpPr>
            <p:nvPr/>
          </p:nvSpPr>
          <p:spPr bwMode="auto">
            <a:xfrm>
              <a:off x="4969" y="2034"/>
              <a:ext cx="60" cy="61"/>
            </a:xfrm>
            <a:custGeom>
              <a:avLst/>
              <a:gdLst>
                <a:gd name="T0" fmla="*/ 0 w 60"/>
                <a:gd name="T1" fmla="*/ 30 h 61"/>
                <a:gd name="T2" fmla="*/ 1 w 60"/>
                <a:gd name="T3" fmla="*/ 20 h 61"/>
                <a:gd name="T4" fmla="*/ 6 w 60"/>
                <a:gd name="T5" fmla="*/ 12 h 61"/>
                <a:gd name="T6" fmla="*/ 12 w 60"/>
                <a:gd name="T7" fmla="*/ 6 h 61"/>
                <a:gd name="T8" fmla="*/ 20 w 60"/>
                <a:gd name="T9" fmla="*/ 1 h 61"/>
                <a:gd name="T10" fmla="*/ 30 w 60"/>
                <a:gd name="T11" fmla="*/ 0 h 61"/>
                <a:gd name="T12" fmla="*/ 39 w 60"/>
                <a:gd name="T13" fmla="*/ 1 h 61"/>
                <a:gd name="T14" fmla="*/ 48 w 60"/>
                <a:gd name="T15" fmla="*/ 6 h 61"/>
                <a:gd name="T16" fmla="*/ 54 w 60"/>
                <a:gd name="T17" fmla="*/ 12 h 61"/>
                <a:gd name="T18" fmla="*/ 59 w 60"/>
                <a:gd name="T19" fmla="*/ 20 h 61"/>
                <a:gd name="T20" fmla="*/ 60 w 60"/>
                <a:gd name="T21" fmla="*/ 30 h 61"/>
                <a:gd name="T22" fmla="*/ 59 w 60"/>
                <a:gd name="T23" fmla="*/ 40 h 61"/>
                <a:gd name="T24" fmla="*/ 54 w 60"/>
                <a:gd name="T25" fmla="*/ 48 h 61"/>
                <a:gd name="T26" fmla="*/ 48 w 60"/>
                <a:gd name="T27" fmla="*/ 54 h 61"/>
                <a:gd name="T28" fmla="*/ 39 w 60"/>
                <a:gd name="T29" fmla="*/ 59 h 61"/>
                <a:gd name="T30" fmla="*/ 30 w 60"/>
                <a:gd name="T31" fmla="*/ 61 h 61"/>
                <a:gd name="T32" fmla="*/ 20 w 60"/>
                <a:gd name="T33" fmla="*/ 59 h 61"/>
                <a:gd name="T34" fmla="*/ 12 w 60"/>
                <a:gd name="T35" fmla="*/ 54 h 61"/>
                <a:gd name="T36" fmla="*/ 6 w 60"/>
                <a:gd name="T37" fmla="*/ 48 h 61"/>
                <a:gd name="T38" fmla="*/ 1 w 60"/>
                <a:gd name="T39" fmla="*/ 40 h 61"/>
                <a:gd name="T40" fmla="*/ 0 w 60"/>
                <a:gd name="T4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1">
                  <a:moveTo>
                    <a:pt x="0" y="30"/>
                  </a:moveTo>
                  <a:lnTo>
                    <a:pt x="1" y="20"/>
                  </a:lnTo>
                  <a:lnTo>
                    <a:pt x="6" y="12"/>
                  </a:lnTo>
                  <a:lnTo>
                    <a:pt x="12" y="6"/>
                  </a:lnTo>
                  <a:lnTo>
                    <a:pt x="20" y="1"/>
                  </a:lnTo>
                  <a:lnTo>
                    <a:pt x="30" y="0"/>
                  </a:lnTo>
                  <a:lnTo>
                    <a:pt x="39" y="1"/>
                  </a:lnTo>
                  <a:lnTo>
                    <a:pt x="48" y="6"/>
                  </a:lnTo>
                  <a:lnTo>
                    <a:pt x="54" y="12"/>
                  </a:lnTo>
                  <a:lnTo>
                    <a:pt x="59" y="20"/>
                  </a:lnTo>
                  <a:lnTo>
                    <a:pt x="60" y="30"/>
                  </a:lnTo>
                  <a:lnTo>
                    <a:pt x="59" y="40"/>
                  </a:lnTo>
                  <a:lnTo>
                    <a:pt x="54" y="48"/>
                  </a:lnTo>
                  <a:lnTo>
                    <a:pt x="48" y="54"/>
                  </a:lnTo>
                  <a:lnTo>
                    <a:pt x="39" y="59"/>
                  </a:lnTo>
                  <a:lnTo>
                    <a:pt x="30" y="61"/>
                  </a:lnTo>
                  <a:lnTo>
                    <a:pt x="20" y="59"/>
                  </a:lnTo>
                  <a:lnTo>
                    <a:pt x="12" y="54"/>
                  </a:lnTo>
                  <a:lnTo>
                    <a:pt x="6" y="48"/>
                  </a:lnTo>
                  <a:lnTo>
                    <a:pt x="1" y="40"/>
                  </a:lnTo>
                  <a:lnTo>
                    <a:pt x="0" y="30"/>
                  </a:lnTo>
                  <a:close/>
                </a:path>
              </a:pathLst>
            </a:custGeom>
            <a:solidFill>
              <a:srgbClr val="0000FF"/>
            </a:solidFill>
            <a:ln w="7938">
              <a:solidFill>
                <a:srgbClr val="0000FF"/>
              </a:solidFill>
              <a:prstDash val="solid"/>
              <a:round/>
              <a:headEnd/>
              <a:tailEnd/>
            </a:ln>
          </p:spPr>
          <p:txBody>
            <a:bodyPr/>
            <a:lstStyle/>
            <a:p>
              <a:endParaRPr lang="en-US"/>
            </a:p>
          </p:txBody>
        </p:sp>
        <p:sp>
          <p:nvSpPr>
            <p:cNvPr id="246900" name="Line 116"/>
            <p:cNvSpPr>
              <a:spLocks noChangeShapeType="1"/>
            </p:cNvSpPr>
            <p:nvPr/>
          </p:nvSpPr>
          <p:spPr bwMode="auto">
            <a:xfrm flipV="1">
              <a:off x="4607" y="1914"/>
              <a:ext cx="1" cy="150"/>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1" name="Line 117"/>
            <p:cNvSpPr>
              <a:spLocks noChangeShapeType="1"/>
            </p:cNvSpPr>
            <p:nvPr/>
          </p:nvSpPr>
          <p:spPr bwMode="auto">
            <a:xfrm flipV="1">
              <a:off x="4607" y="1762"/>
              <a:ext cx="1" cy="12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2" name="Freeform 118"/>
            <p:cNvSpPr>
              <a:spLocks noEditPoints="1"/>
            </p:cNvSpPr>
            <p:nvPr/>
          </p:nvSpPr>
          <p:spPr bwMode="auto">
            <a:xfrm>
              <a:off x="4547" y="1883"/>
              <a:ext cx="121" cy="60"/>
            </a:xfrm>
            <a:custGeom>
              <a:avLst/>
              <a:gdLst>
                <a:gd name="T0" fmla="*/ 0 w 121"/>
                <a:gd name="T1" fmla="*/ 60 h 60"/>
                <a:gd name="T2" fmla="*/ 1 w 121"/>
                <a:gd name="T3" fmla="*/ 54 h 60"/>
                <a:gd name="T4" fmla="*/ 5 w 121"/>
                <a:gd name="T5" fmla="*/ 47 h 60"/>
                <a:gd name="T6" fmla="*/ 13 w 121"/>
                <a:gd name="T7" fmla="*/ 42 h 60"/>
                <a:gd name="T8" fmla="*/ 22 w 121"/>
                <a:gd name="T9" fmla="*/ 37 h 60"/>
                <a:gd name="T10" fmla="*/ 34 w 121"/>
                <a:gd name="T11" fmla="*/ 33 h 60"/>
                <a:gd name="T12" fmla="*/ 47 w 121"/>
                <a:gd name="T13" fmla="*/ 31 h 60"/>
                <a:gd name="T14" fmla="*/ 60 w 121"/>
                <a:gd name="T15" fmla="*/ 31 h 60"/>
                <a:gd name="T16" fmla="*/ 73 w 121"/>
                <a:gd name="T17" fmla="*/ 31 h 60"/>
                <a:gd name="T18" fmla="*/ 86 w 121"/>
                <a:gd name="T19" fmla="*/ 33 h 60"/>
                <a:gd name="T20" fmla="*/ 97 w 121"/>
                <a:gd name="T21" fmla="*/ 37 h 60"/>
                <a:gd name="T22" fmla="*/ 107 w 121"/>
                <a:gd name="T23" fmla="*/ 42 h 60"/>
                <a:gd name="T24" fmla="*/ 114 w 121"/>
                <a:gd name="T25" fmla="*/ 47 h 60"/>
                <a:gd name="T26" fmla="*/ 119 w 121"/>
                <a:gd name="T27" fmla="*/ 54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4"/>
                  </a:lnTo>
                  <a:lnTo>
                    <a:pt x="5" y="47"/>
                  </a:lnTo>
                  <a:lnTo>
                    <a:pt x="13" y="42"/>
                  </a:lnTo>
                  <a:lnTo>
                    <a:pt x="22" y="37"/>
                  </a:lnTo>
                  <a:lnTo>
                    <a:pt x="34" y="33"/>
                  </a:lnTo>
                  <a:lnTo>
                    <a:pt x="47" y="31"/>
                  </a:lnTo>
                  <a:lnTo>
                    <a:pt x="60" y="31"/>
                  </a:lnTo>
                  <a:lnTo>
                    <a:pt x="73" y="31"/>
                  </a:lnTo>
                  <a:lnTo>
                    <a:pt x="86" y="33"/>
                  </a:lnTo>
                  <a:lnTo>
                    <a:pt x="97" y="37"/>
                  </a:lnTo>
                  <a:lnTo>
                    <a:pt x="107" y="42"/>
                  </a:lnTo>
                  <a:lnTo>
                    <a:pt x="114" y="47"/>
                  </a:lnTo>
                  <a:lnTo>
                    <a:pt x="119" y="54"/>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3" name="Line 119"/>
            <p:cNvSpPr>
              <a:spLocks noChangeShapeType="1"/>
            </p:cNvSpPr>
            <p:nvPr/>
          </p:nvSpPr>
          <p:spPr bwMode="auto">
            <a:xfrm flipV="1">
              <a:off x="4607" y="2215"/>
              <a:ext cx="1" cy="15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4" name="Line 120"/>
            <p:cNvSpPr>
              <a:spLocks noChangeShapeType="1"/>
            </p:cNvSpPr>
            <p:nvPr/>
          </p:nvSpPr>
          <p:spPr bwMode="auto">
            <a:xfrm flipV="1">
              <a:off x="4607" y="2064"/>
              <a:ext cx="1" cy="12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5" name="Freeform 121"/>
            <p:cNvSpPr>
              <a:spLocks noEditPoints="1"/>
            </p:cNvSpPr>
            <p:nvPr/>
          </p:nvSpPr>
          <p:spPr bwMode="auto">
            <a:xfrm>
              <a:off x="4547" y="2185"/>
              <a:ext cx="121" cy="60"/>
            </a:xfrm>
            <a:custGeom>
              <a:avLst/>
              <a:gdLst>
                <a:gd name="T0" fmla="*/ 0 w 121"/>
                <a:gd name="T1" fmla="*/ 60 h 60"/>
                <a:gd name="T2" fmla="*/ 1 w 121"/>
                <a:gd name="T3" fmla="*/ 54 h 60"/>
                <a:gd name="T4" fmla="*/ 5 w 121"/>
                <a:gd name="T5" fmla="*/ 47 h 60"/>
                <a:gd name="T6" fmla="*/ 13 w 121"/>
                <a:gd name="T7" fmla="*/ 42 h 60"/>
                <a:gd name="T8" fmla="*/ 22 w 121"/>
                <a:gd name="T9" fmla="*/ 37 h 60"/>
                <a:gd name="T10" fmla="*/ 34 w 121"/>
                <a:gd name="T11" fmla="*/ 33 h 60"/>
                <a:gd name="T12" fmla="*/ 47 w 121"/>
                <a:gd name="T13" fmla="*/ 30 h 60"/>
                <a:gd name="T14" fmla="*/ 60 w 121"/>
                <a:gd name="T15" fmla="*/ 30 h 60"/>
                <a:gd name="T16" fmla="*/ 73 w 121"/>
                <a:gd name="T17" fmla="*/ 30 h 60"/>
                <a:gd name="T18" fmla="*/ 86 w 121"/>
                <a:gd name="T19" fmla="*/ 33 h 60"/>
                <a:gd name="T20" fmla="*/ 97 w 121"/>
                <a:gd name="T21" fmla="*/ 37 h 60"/>
                <a:gd name="T22" fmla="*/ 107 w 121"/>
                <a:gd name="T23" fmla="*/ 42 h 60"/>
                <a:gd name="T24" fmla="*/ 114 w 121"/>
                <a:gd name="T25" fmla="*/ 47 h 60"/>
                <a:gd name="T26" fmla="*/ 119 w 121"/>
                <a:gd name="T27" fmla="*/ 54 h 60"/>
                <a:gd name="T28" fmla="*/ 121 w 121"/>
                <a:gd name="T29" fmla="*/ 60 h 60"/>
                <a:gd name="T30" fmla="*/ 0 w 121"/>
                <a:gd name="T31" fmla="*/ 0 h 60"/>
                <a:gd name="T32" fmla="*/ 121 w 121"/>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60">
                  <a:moveTo>
                    <a:pt x="0" y="60"/>
                  </a:moveTo>
                  <a:lnTo>
                    <a:pt x="1" y="54"/>
                  </a:lnTo>
                  <a:lnTo>
                    <a:pt x="5" y="47"/>
                  </a:lnTo>
                  <a:lnTo>
                    <a:pt x="13" y="42"/>
                  </a:lnTo>
                  <a:lnTo>
                    <a:pt x="22" y="37"/>
                  </a:lnTo>
                  <a:lnTo>
                    <a:pt x="34" y="33"/>
                  </a:lnTo>
                  <a:lnTo>
                    <a:pt x="47" y="30"/>
                  </a:lnTo>
                  <a:lnTo>
                    <a:pt x="60" y="30"/>
                  </a:lnTo>
                  <a:lnTo>
                    <a:pt x="73" y="30"/>
                  </a:lnTo>
                  <a:lnTo>
                    <a:pt x="86" y="33"/>
                  </a:lnTo>
                  <a:lnTo>
                    <a:pt x="97" y="37"/>
                  </a:lnTo>
                  <a:lnTo>
                    <a:pt x="107" y="42"/>
                  </a:lnTo>
                  <a:lnTo>
                    <a:pt x="114" y="47"/>
                  </a:lnTo>
                  <a:lnTo>
                    <a:pt x="119" y="54"/>
                  </a:lnTo>
                  <a:lnTo>
                    <a:pt x="121" y="60"/>
                  </a:lnTo>
                  <a:moveTo>
                    <a:pt x="0" y="0"/>
                  </a:moveTo>
                  <a:lnTo>
                    <a:pt x="121"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6" name="Line 122"/>
            <p:cNvSpPr>
              <a:spLocks noChangeShapeType="1"/>
            </p:cNvSpPr>
            <p:nvPr/>
          </p:nvSpPr>
          <p:spPr bwMode="auto">
            <a:xfrm flipV="1">
              <a:off x="4788" y="2064"/>
              <a:ext cx="1" cy="18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7" name="Line 123"/>
            <p:cNvSpPr>
              <a:spLocks noChangeShapeType="1"/>
            </p:cNvSpPr>
            <p:nvPr/>
          </p:nvSpPr>
          <p:spPr bwMode="auto">
            <a:xfrm flipV="1">
              <a:off x="4788" y="1883"/>
              <a:ext cx="1" cy="151"/>
            </a:xfrm>
            <a:prstGeom prst="line">
              <a:avLst/>
            </a:prstGeom>
            <a:noFill/>
            <a:ln w="3333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8" name="Freeform 124"/>
            <p:cNvSpPr>
              <a:spLocks noEditPoints="1"/>
            </p:cNvSpPr>
            <p:nvPr/>
          </p:nvSpPr>
          <p:spPr bwMode="auto">
            <a:xfrm>
              <a:off x="4728" y="2034"/>
              <a:ext cx="120" cy="61"/>
            </a:xfrm>
            <a:custGeom>
              <a:avLst/>
              <a:gdLst>
                <a:gd name="T0" fmla="*/ 0 w 120"/>
                <a:gd name="T1" fmla="*/ 61 h 61"/>
                <a:gd name="T2" fmla="*/ 1 w 120"/>
                <a:gd name="T3" fmla="*/ 53 h 61"/>
                <a:gd name="T4" fmla="*/ 5 w 120"/>
                <a:gd name="T5" fmla="*/ 47 h 61"/>
                <a:gd name="T6" fmla="*/ 13 w 120"/>
                <a:gd name="T7" fmla="*/ 41 h 61"/>
                <a:gd name="T8" fmla="*/ 22 w 120"/>
                <a:gd name="T9" fmla="*/ 37 h 61"/>
                <a:gd name="T10" fmla="*/ 34 w 120"/>
                <a:gd name="T11" fmla="*/ 33 h 61"/>
                <a:gd name="T12" fmla="*/ 46 w 120"/>
                <a:gd name="T13" fmla="*/ 31 h 61"/>
                <a:gd name="T14" fmla="*/ 60 w 120"/>
                <a:gd name="T15" fmla="*/ 30 h 61"/>
                <a:gd name="T16" fmla="*/ 73 w 120"/>
                <a:gd name="T17" fmla="*/ 31 h 61"/>
                <a:gd name="T18" fmla="*/ 86 w 120"/>
                <a:gd name="T19" fmla="*/ 33 h 61"/>
                <a:gd name="T20" fmla="*/ 97 w 120"/>
                <a:gd name="T21" fmla="*/ 37 h 61"/>
                <a:gd name="T22" fmla="*/ 107 w 120"/>
                <a:gd name="T23" fmla="*/ 41 h 61"/>
                <a:gd name="T24" fmla="*/ 114 w 120"/>
                <a:gd name="T25" fmla="*/ 47 h 61"/>
                <a:gd name="T26" fmla="*/ 119 w 120"/>
                <a:gd name="T27" fmla="*/ 53 h 61"/>
                <a:gd name="T28" fmla="*/ 120 w 120"/>
                <a:gd name="T29" fmla="*/ 61 h 61"/>
                <a:gd name="T30" fmla="*/ 0 w 120"/>
                <a:gd name="T31" fmla="*/ 0 h 61"/>
                <a:gd name="T32" fmla="*/ 120 w 12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61">
                  <a:moveTo>
                    <a:pt x="0" y="61"/>
                  </a:moveTo>
                  <a:lnTo>
                    <a:pt x="1" y="53"/>
                  </a:lnTo>
                  <a:lnTo>
                    <a:pt x="5" y="47"/>
                  </a:lnTo>
                  <a:lnTo>
                    <a:pt x="13" y="41"/>
                  </a:lnTo>
                  <a:lnTo>
                    <a:pt x="22" y="37"/>
                  </a:lnTo>
                  <a:lnTo>
                    <a:pt x="34" y="33"/>
                  </a:lnTo>
                  <a:lnTo>
                    <a:pt x="46" y="31"/>
                  </a:lnTo>
                  <a:lnTo>
                    <a:pt x="60" y="30"/>
                  </a:lnTo>
                  <a:lnTo>
                    <a:pt x="73" y="31"/>
                  </a:lnTo>
                  <a:lnTo>
                    <a:pt x="86" y="33"/>
                  </a:lnTo>
                  <a:lnTo>
                    <a:pt x="97" y="37"/>
                  </a:lnTo>
                  <a:lnTo>
                    <a:pt x="107" y="41"/>
                  </a:lnTo>
                  <a:lnTo>
                    <a:pt x="114" y="47"/>
                  </a:lnTo>
                  <a:lnTo>
                    <a:pt x="119" y="53"/>
                  </a:lnTo>
                  <a:lnTo>
                    <a:pt x="120" y="61"/>
                  </a:lnTo>
                  <a:moveTo>
                    <a:pt x="0" y="0"/>
                  </a:moveTo>
                  <a:lnTo>
                    <a:pt x="120"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909" name="Rectangle 125"/>
            <p:cNvSpPr>
              <a:spLocks noChangeArrowheads="1"/>
            </p:cNvSpPr>
            <p:nvPr/>
          </p:nvSpPr>
          <p:spPr bwMode="auto">
            <a:xfrm>
              <a:off x="4914" y="1788"/>
              <a:ext cx="1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C</a:t>
              </a:r>
              <a:endParaRPr lang="en-US" b="1">
                <a:latin typeface="Times New Roman" pitchFamily="18" charset="0"/>
              </a:endParaRPr>
            </a:p>
          </p:txBody>
        </p:sp>
        <p:sp>
          <p:nvSpPr>
            <p:cNvPr id="246910" name="Rectangle 126"/>
            <p:cNvSpPr>
              <a:spLocks noChangeArrowheads="1"/>
            </p:cNvSpPr>
            <p:nvPr/>
          </p:nvSpPr>
          <p:spPr bwMode="auto">
            <a:xfrm>
              <a:off x="5029" y="189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ll-m</a:t>
              </a:r>
              <a:endParaRPr lang="en-US" b="1">
                <a:latin typeface="Times New Roman" pitchFamily="18" charset="0"/>
              </a:endParaRPr>
            </a:p>
          </p:txBody>
        </p:sp>
        <p:sp>
          <p:nvSpPr>
            <p:cNvPr id="246911" name="Rectangle 127"/>
            <p:cNvSpPr>
              <a:spLocks noChangeArrowheads="1"/>
            </p:cNvSpPr>
            <p:nvPr/>
          </p:nvSpPr>
          <p:spPr bwMode="auto">
            <a:xfrm>
              <a:off x="2503" y="1268"/>
              <a:ext cx="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I</a:t>
              </a:r>
              <a:endParaRPr lang="en-US" b="1">
                <a:latin typeface="Times New Roman" pitchFamily="18" charset="0"/>
              </a:endParaRPr>
            </a:p>
          </p:txBody>
        </p:sp>
        <p:sp>
          <p:nvSpPr>
            <p:cNvPr id="246912" name="Rectangle 128"/>
            <p:cNvSpPr>
              <a:spLocks noChangeArrowheads="1"/>
            </p:cNvSpPr>
            <p:nvPr/>
          </p:nvSpPr>
          <p:spPr bwMode="auto">
            <a:xfrm>
              <a:off x="2548" y="1371"/>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ll</a:t>
              </a:r>
              <a:endParaRPr lang="en-US" b="1">
                <a:latin typeface="Times New Roman" pitchFamily="18" charset="0"/>
              </a:endParaRPr>
            </a:p>
          </p:txBody>
        </p:sp>
        <p:sp>
          <p:nvSpPr>
            <p:cNvPr id="246913" name="Rectangle 129"/>
            <p:cNvSpPr>
              <a:spLocks noChangeArrowheads="1"/>
            </p:cNvSpPr>
            <p:nvPr/>
          </p:nvSpPr>
          <p:spPr bwMode="auto">
            <a:xfrm>
              <a:off x="3466" y="1276"/>
              <a:ext cx="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2000" b="1">
                  <a:solidFill>
                    <a:srgbClr val="000000"/>
                  </a:solidFill>
                  <a:latin typeface="Arial" charset="0"/>
                </a:rPr>
                <a:t>I</a:t>
              </a:r>
              <a:endParaRPr lang="en-US" b="1">
                <a:latin typeface="Times New Roman" pitchFamily="18" charset="0"/>
              </a:endParaRPr>
            </a:p>
          </p:txBody>
        </p:sp>
        <p:sp>
          <p:nvSpPr>
            <p:cNvPr id="246914" name="Rectangle 130"/>
            <p:cNvSpPr>
              <a:spLocks noChangeArrowheads="1"/>
            </p:cNvSpPr>
            <p:nvPr/>
          </p:nvSpPr>
          <p:spPr bwMode="auto">
            <a:xfrm>
              <a:off x="3511" y="1379"/>
              <a:ext cx="9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sz="1300" b="1">
                  <a:solidFill>
                    <a:srgbClr val="000000"/>
                  </a:solidFill>
                  <a:latin typeface="Arial" charset="0"/>
                </a:rPr>
                <a:t>lg</a:t>
              </a:r>
              <a:endParaRPr lang="en-US" b="1">
                <a:latin typeface="Times New Roman" pitchFamily="18" charset="0"/>
              </a:endParaRPr>
            </a:p>
          </p:txBody>
        </p:sp>
      </p:grpSp>
      <p:sp>
        <p:nvSpPr>
          <p:cNvPr id="246916" name="Oval 132"/>
          <p:cNvSpPr>
            <a:spLocks noChangeArrowheads="1"/>
          </p:cNvSpPr>
          <p:nvPr/>
        </p:nvSpPr>
        <p:spPr bwMode="auto">
          <a:xfrm>
            <a:off x="1600200" y="2437489"/>
            <a:ext cx="259766" cy="519351"/>
          </a:xfrm>
          <a:prstGeom prst="ellipse">
            <a:avLst/>
          </a:prstGeom>
          <a:noFill/>
          <a:ln w="50800" cap="sq" algn="ctr">
            <a:solidFill>
              <a:schemeClr val="tx1"/>
            </a:solidFill>
            <a:round/>
            <a:headEnd/>
            <a:tailEnd/>
          </a:ln>
          <a:effectLst/>
          <a:extLst>
            <a:ext uri="{909E8E84-426E-40DD-AFC4-6F175D3DCCD1}">
              <a14:hiddenFill xmlns:a14="http://schemas.microsoft.com/office/drawing/2010/main">
                <a:solidFill>
                  <a:srgbClr val="4FB3CE"/>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17" name="Line 133"/>
          <p:cNvSpPr>
            <a:spLocks noChangeShapeType="1"/>
          </p:cNvSpPr>
          <p:nvPr/>
        </p:nvSpPr>
        <p:spPr bwMode="auto">
          <a:xfrm>
            <a:off x="1127125" y="1866902"/>
            <a:ext cx="533400" cy="631825"/>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18" name="Oval 134"/>
          <p:cNvSpPr>
            <a:spLocks noChangeArrowheads="1"/>
          </p:cNvSpPr>
          <p:nvPr/>
        </p:nvSpPr>
        <p:spPr bwMode="auto">
          <a:xfrm>
            <a:off x="2044700" y="3180437"/>
            <a:ext cx="259766" cy="519351"/>
          </a:xfrm>
          <a:prstGeom prst="ellipse">
            <a:avLst/>
          </a:prstGeom>
          <a:noFill/>
          <a:ln w="38100" cap="sq" algn="ctr">
            <a:solidFill>
              <a:schemeClr val="tx1"/>
            </a:solidFill>
            <a:round/>
            <a:headEnd/>
            <a:tailEnd/>
          </a:ln>
          <a:effectLst/>
          <a:extLst>
            <a:ext uri="{909E8E84-426E-40DD-AFC4-6F175D3DCCD1}">
              <a14:hiddenFill xmlns:a14="http://schemas.microsoft.com/office/drawing/2010/main">
                <a:solidFill>
                  <a:srgbClr val="4FB3CE"/>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19" name="Oval 135"/>
          <p:cNvSpPr>
            <a:spLocks noChangeArrowheads="1"/>
          </p:cNvSpPr>
          <p:nvPr/>
        </p:nvSpPr>
        <p:spPr bwMode="auto">
          <a:xfrm>
            <a:off x="1638300" y="4769525"/>
            <a:ext cx="259766" cy="519351"/>
          </a:xfrm>
          <a:prstGeom prst="ellipse">
            <a:avLst/>
          </a:prstGeom>
          <a:noFill/>
          <a:ln w="50800" cap="sq" algn="ctr">
            <a:solidFill>
              <a:schemeClr val="tx1"/>
            </a:solidFill>
            <a:round/>
            <a:headEnd/>
            <a:tailEnd/>
          </a:ln>
          <a:effectLst/>
          <a:extLst>
            <a:ext uri="{909E8E84-426E-40DD-AFC4-6F175D3DCCD1}">
              <a14:hiddenFill xmlns:a14="http://schemas.microsoft.com/office/drawing/2010/main">
                <a:solidFill>
                  <a:srgbClr val="4FB3CE"/>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20" name="Line 136"/>
          <p:cNvSpPr>
            <a:spLocks noChangeShapeType="1"/>
          </p:cNvSpPr>
          <p:nvPr/>
        </p:nvSpPr>
        <p:spPr bwMode="auto">
          <a:xfrm flipH="1" flipV="1">
            <a:off x="1874838" y="5241928"/>
            <a:ext cx="914400" cy="900113"/>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
        <p:nvSpPr>
          <p:cNvPr id="246921" name="Line 137"/>
          <p:cNvSpPr>
            <a:spLocks noChangeShapeType="1"/>
          </p:cNvSpPr>
          <p:nvPr/>
        </p:nvSpPr>
        <p:spPr bwMode="auto">
          <a:xfrm flipH="1" flipV="1">
            <a:off x="2133604" y="4122740"/>
            <a:ext cx="601663" cy="1965325"/>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113308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726" y="304800"/>
            <a:ext cx="6602320" cy="523220"/>
          </a:xfrm>
          <a:prstGeom prst="rect">
            <a:avLst/>
          </a:prstGeom>
          <a:noFill/>
        </p:spPr>
        <p:txBody>
          <a:bodyPr wrap="none" rtlCol="0">
            <a:spAutoFit/>
          </a:bodyPr>
          <a:lstStyle/>
          <a:p>
            <a:r>
              <a:rPr lang="en-US" sz="2800" dirty="0">
                <a:latin typeface="Verdana" pitchFamily="34" charset="0"/>
                <a:ea typeface="Verdana" pitchFamily="34" charset="0"/>
                <a:cs typeface="Verdana" pitchFamily="34" charset="0"/>
              </a:rPr>
              <a:t>Common Mode Core or Ferrite Core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974" y="3898245"/>
            <a:ext cx="1235075" cy="181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93" y="2953226"/>
            <a:ext cx="3268663" cy="387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 y="3327400"/>
            <a:ext cx="3655877" cy="295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52799" y="5713586"/>
            <a:ext cx="2903295" cy="646331"/>
          </a:xfrm>
          <a:prstGeom prst="rect">
            <a:avLst/>
          </a:prstGeom>
          <a:noFill/>
        </p:spPr>
        <p:txBody>
          <a:bodyPr wrap="none" rtlCol="0">
            <a:spAutoFit/>
          </a:bodyPr>
          <a:lstStyle/>
          <a:p>
            <a:r>
              <a:rPr lang="en-US" dirty="0"/>
              <a:t>Wrap each winding 120 degrees</a:t>
            </a:r>
          </a:p>
          <a:p>
            <a:r>
              <a:rPr lang="en-US" dirty="0"/>
              <a:t> apart from each other</a:t>
            </a:r>
          </a:p>
        </p:txBody>
      </p:sp>
      <p:sp>
        <p:nvSpPr>
          <p:cNvPr id="4" name="TextBox 3"/>
          <p:cNvSpPr txBox="1"/>
          <p:nvPr/>
        </p:nvSpPr>
        <p:spPr>
          <a:xfrm>
            <a:off x="838200" y="1219200"/>
            <a:ext cx="6324600" cy="1754326"/>
          </a:xfrm>
          <a:prstGeom prst="rect">
            <a:avLst/>
          </a:prstGeom>
          <a:noFill/>
        </p:spPr>
        <p:txBody>
          <a:bodyPr wrap="square" rtlCol="0">
            <a:spAutoFit/>
          </a:bodyPr>
          <a:lstStyle/>
          <a:p>
            <a:r>
              <a:rPr lang="en-US" dirty="0"/>
              <a:t>When installed at the drive output, the common mode choke helps to reduce the interference with other electrical equipment (programmable controllers, sensors, analog circuits, and so forth) caused by the drive output. </a:t>
            </a:r>
          </a:p>
          <a:p>
            <a:r>
              <a:rPr lang="en-US" dirty="0"/>
              <a:t>In addition, </a:t>
            </a:r>
            <a:r>
              <a:rPr lang="en-US" dirty="0">
                <a:solidFill>
                  <a:srgbClr val="00B050"/>
                </a:solidFill>
              </a:rPr>
              <a:t>reducing the PWM carrier frequency </a:t>
            </a:r>
            <a:r>
              <a:rPr lang="en-US" dirty="0"/>
              <a:t>reduces the effects and </a:t>
            </a:r>
          </a:p>
          <a:p>
            <a:r>
              <a:rPr lang="en-US" dirty="0"/>
              <a:t>lowers the risk of common mode noise interference.</a:t>
            </a: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015" t="5739" r="54059" b="13314"/>
          <a:stretch/>
        </p:blipFill>
        <p:spPr bwMode="auto">
          <a:xfrm>
            <a:off x="7320516" y="889002"/>
            <a:ext cx="1828800" cy="175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503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9" y="889006"/>
            <a:ext cx="3998913" cy="338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3" t="2231" r="3907" b="2390"/>
          <a:stretch/>
        </p:blipFill>
        <p:spPr bwMode="auto">
          <a:xfrm>
            <a:off x="6324601" y="1"/>
            <a:ext cx="2817628" cy="373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9" y="177800"/>
            <a:ext cx="4220771" cy="523220"/>
          </a:xfrm>
          <a:prstGeom prst="rect">
            <a:avLst/>
          </a:prstGeom>
          <a:noFill/>
        </p:spPr>
        <p:txBody>
          <a:bodyPr wrap="none" rtlCol="0">
            <a:spAutoFit/>
          </a:bodyPr>
          <a:lstStyle/>
          <a:p>
            <a:r>
              <a:rPr lang="en-US" sz="2800" dirty="0"/>
              <a:t>Output Reactor or DV/DT Filter</a:t>
            </a: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496" y="3782487"/>
            <a:ext cx="3973513" cy="307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160" y="4695753"/>
            <a:ext cx="5087336" cy="1661993"/>
          </a:xfrm>
          <a:prstGeom prst="rect">
            <a:avLst/>
          </a:prstGeom>
          <a:noFill/>
        </p:spPr>
        <p:txBody>
          <a:bodyPr wrap="square" rtlCol="0">
            <a:spAutoFit/>
          </a:bodyPr>
          <a:lstStyle/>
          <a:p>
            <a:r>
              <a:rPr lang="en-US" dirty="0"/>
              <a:t>In General on an unprotected Motor:</a:t>
            </a:r>
          </a:p>
          <a:p>
            <a:r>
              <a:rPr lang="en-US" sz="1600" dirty="0"/>
              <a:t>No Output Reactor needed if VFD is less than 50 feet to Motor.</a:t>
            </a:r>
          </a:p>
          <a:p>
            <a:r>
              <a:rPr lang="en-US" sz="1600" dirty="0"/>
              <a:t>Use 1.5% Load Reactor if VFD to motor is between 50 to 100 feet.</a:t>
            </a:r>
          </a:p>
          <a:p>
            <a:r>
              <a:rPr lang="en-US" sz="1600" dirty="0"/>
              <a:t>Use </a:t>
            </a:r>
            <a:r>
              <a:rPr lang="en-US" sz="1600" dirty="0" err="1"/>
              <a:t>Dv</a:t>
            </a:r>
            <a:r>
              <a:rPr lang="en-US" sz="1600" dirty="0"/>
              <a:t>/</a:t>
            </a:r>
            <a:r>
              <a:rPr lang="en-US" sz="1600" dirty="0" err="1"/>
              <a:t>Dt</a:t>
            </a:r>
            <a:r>
              <a:rPr lang="en-US" sz="1600" dirty="0"/>
              <a:t> if VFD to motor is 100 feet or more. </a:t>
            </a:r>
          </a:p>
          <a:p>
            <a:r>
              <a:rPr lang="en-US" dirty="0">
                <a:solidFill>
                  <a:schemeClr val="bg2">
                    <a:lumMod val="10000"/>
                  </a:schemeClr>
                </a:solidFill>
              </a:rPr>
              <a:t>Sine Wave Filter super clean output… almost a pure sine wave to the motor.</a:t>
            </a:r>
            <a:r>
              <a:rPr lang="en-US" dirty="0"/>
              <a:t>  </a:t>
            </a:r>
            <a:r>
              <a:rPr lang="en-US" dirty="0">
                <a:solidFill>
                  <a:srgbClr val="00B050"/>
                </a:solidFill>
              </a:rPr>
              <a:t>      But they are $$$$$</a:t>
            </a:r>
          </a:p>
        </p:txBody>
      </p:sp>
      <p:sp>
        <p:nvSpPr>
          <p:cNvPr id="4" name="TextBox 3"/>
          <p:cNvSpPr txBox="1"/>
          <p:nvPr/>
        </p:nvSpPr>
        <p:spPr>
          <a:xfrm>
            <a:off x="113323" y="4283082"/>
            <a:ext cx="4999037" cy="400110"/>
          </a:xfrm>
          <a:prstGeom prst="rect">
            <a:avLst/>
          </a:prstGeom>
          <a:noFill/>
        </p:spPr>
        <p:txBody>
          <a:bodyPr wrap="square" rtlCol="0">
            <a:spAutoFit/>
          </a:bodyPr>
          <a:lstStyle/>
          <a:p>
            <a:r>
              <a:rPr lang="en-US" sz="2000" dirty="0"/>
              <a:t>The Output reactor’s impedance run around 1.5% </a:t>
            </a:r>
          </a:p>
        </p:txBody>
      </p:sp>
      <p:sp>
        <p:nvSpPr>
          <p:cNvPr id="5" name="TextBox 4"/>
          <p:cNvSpPr txBox="1"/>
          <p:nvPr/>
        </p:nvSpPr>
        <p:spPr>
          <a:xfrm>
            <a:off x="111735" y="1877595"/>
            <a:ext cx="1903085" cy="923330"/>
          </a:xfrm>
          <a:prstGeom prst="rect">
            <a:avLst/>
          </a:prstGeom>
          <a:noFill/>
        </p:spPr>
        <p:txBody>
          <a:bodyPr wrap="none" rtlCol="0">
            <a:spAutoFit/>
          </a:bodyPr>
          <a:lstStyle/>
          <a:p>
            <a:r>
              <a:rPr lang="en-US" b="1" dirty="0"/>
              <a:t>So is it ok to use a </a:t>
            </a:r>
          </a:p>
          <a:p>
            <a:r>
              <a:rPr lang="en-US" b="1" dirty="0"/>
              <a:t>Line Reactor as a </a:t>
            </a:r>
          </a:p>
          <a:p>
            <a:r>
              <a:rPr lang="en-US" b="1" dirty="0"/>
              <a:t>Load Reactor?</a:t>
            </a:r>
          </a:p>
        </p:txBody>
      </p:sp>
      <p:sp>
        <p:nvSpPr>
          <p:cNvPr id="6" name="TextBox 5"/>
          <p:cNvSpPr txBox="1"/>
          <p:nvPr/>
        </p:nvSpPr>
        <p:spPr>
          <a:xfrm>
            <a:off x="152409" y="3148862"/>
            <a:ext cx="2384242" cy="646331"/>
          </a:xfrm>
          <a:prstGeom prst="rect">
            <a:avLst/>
          </a:prstGeom>
          <a:noFill/>
        </p:spPr>
        <p:txBody>
          <a:bodyPr wrap="none" rtlCol="0">
            <a:spAutoFit/>
          </a:bodyPr>
          <a:lstStyle/>
          <a:p>
            <a:r>
              <a:rPr lang="en-US" dirty="0">
                <a:solidFill>
                  <a:srgbClr val="FF6600"/>
                </a:solidFill>
              </a:rPr>
              <a:t>Yes but at 3% impedance </a:t>
            </a:r>
          </a:p>
          <a:p>
            <a:r>
              <a:rPr lang="en-US" dirty="0">
                <a:solidFill>
                  <a:srgbClr val="FF6600"/>
                </a:solidFill>
              </a:rPr>
              <a:t>Not Recommended</a:t>
            </a:r>
          </a:p>
        </p:txBody>
      </p:sp>
    </p:spTree>
    <p:extLst>
      <p:ext uri="{BB962C8B-B14F-4D97-AF65-F5344CB8AC3E}">
        <p14:creationId xmlns:p14="http://schemas.microsoft.com/office/powerpoint/2010/main" val="1995092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19200" y="1752600"/>
            <a:ext cx="4509568" cy="4370427"/>
          </a:xfrm>
          <a:prstGeom prst="rect">
            <a:avLst/>
          </a:prstGeom>
          <a:noFill/>
        </p:spPr>
        <p:txBody>
          <a:bodyPr wrap="none" rtlCol="0">
            <a:spAutoFit/>
          </a:bodyPr>
          <a:lstStyle/>
          <a:p>
            <a:pPr marL="285750" indent="-285750">
              <a:buFont typeface="Arial" pitchFamily="34" charset="0"/>
              <a:buChar char="•"/>
            </a:pPr>
            <a:r>
              <a:rPr lang="en-US" sz="2400" dirty="0"/>
              <a:t>Variable Speed Drives (VSD)</a:t>
            </a:r>
          </a:p>
          <a:p>
            <a:pPr marL="285750" indent="-285750">
              <a:buFont typeface="Arial" pitchFamily="34" charset="0"/>
              <a:buChar char="•"/>
            </a:pPr>
            <a:r>
              <a:rPr lang="en-US" sz="2400" dirty="0"/>
              <a:t>Adjustable Speed Controllers (ASC)</a:t>
            </a:r>
          </a:p>
          <a:p>
            <a:pPr marL="285750" indent="-285750">
              <a:buFont typeface="Arial" pitchFamily="34" charset="0"/>
              <a:buChar char="•"/>
            </a:pPr>
            <a:r>
              <a:rPr lang="en-US" sz="2400" dirty="0"/>
              <a:t>Adjustable Speed Drives (ASD)</a:t>
            </a:r>
          </a:p>
          <a:p>
            <a:pPr marL="285750" indent="-285750">
              <a:buFont typeface="Arial" pitchFamily="34" charset="0"/>
              <a:buChar char="•"/>
            </a:pPr>
            <a:r>
              <a:rPr lang="en-US" sz="2400" dirty="0"/>
              <a:t>Frequency Drives</a:t>
            </a:r>
          </a:p>
          <a:p>
            <a:pPr marL="285750" indent="-285750">
              <a:buFont typeface="Arial" pitchFamily="34" charset="0"/>
              <a:buChar char="•"/>
            </a:pPr>
            <a:r>
              <a:rPr lang="en-US" sz="2400" dirty="0"/>
              <a:t>AC drives</a:t>
            </a:r>
          </a:p>
          <a:p>
            <a:pPr marL="285750" indent="-285750">
              <a:buFont typeface="Arial" pitchFamily="34" charset="0"/>
              <a:buChar char="•"/>
            </a:pPr>
            <a:r>
              <a:rPr lang="en-US" sz="2400" dirty="0"/>
              <a:t>Microdrive</a:t>
            </a:r>
          </a:p>
          <a:p>
            <a:pPr marL="285750" indent="-285750">
              <a:buFont typeface="Arial" pitchFamily="34" charset="0"/>
              <a:buChar char="•"/>
            </a:pPr>
            <a:r>
              <a:rPr lang="en-US" sz="2400" dirty="0"/>
              <a:t>Inverters or Inverter drive</a:t>
            </a:r>
          </a:p>
          <a:p>
            <a:pPr marL="285750" indent="-285750">
              <a:buFont typeface="Arial" pitchFamily="34" charset="0"/>
              <a:buChar char="•"/>
            </a:pPr>
            <a:r>
              <a:rPr lang="en-US" sz="2400" dirty="0"/>
              <a:t>Motor drives</a:t>
            </a:r>
          </a:p>
          <a:p>
            <a:pPr marL="285750" indent="-285750">
              <a:buFont typeface="Arial" pitchFamily="34" charset="0"/>
              <a:buChar char="•"/>
            </a:pPr>
            <a:r>
              <a:rPr lang="en-US" sz="2400" dirty="0"/>
              <a:t>Variable speed motor drives</a:t>
            </a:r>
          </a:p>
          <a:p>
            <a:pPr marL="285750" indent="-285750">
              <a:buFont typeface="Arial" pitchFamily="34" charset="0"/>
              <a:buChar char="•"/>
            </a:pPr>
            <a:r>
              <a:rPr lang="en-US" sz="2400" dirty="0"/>
              <a:t>VFDs</a:t>
            </a:r>
          </a:p>
          <a:p>
            <a:pPr marL="285750" indent="-285750">
              <a:buFont typeface="Arial" pitchFamily="34" charset="0"/>
              <a:buChar char="•"/>
            </a:pPr>
            <a:r>
              <a:rPr lang="en-US" sz="2400" dirty="0"/>
              <a:t>Freak Drives</a:t>
            </a:r>
          </a:p>
          <a:p>
            <a:endParaRPr lang="en-US" sz="1400" dirty="0"/>
          </a:p>
        </p:txBody>
      </p:sp>
      <p:sp>
        <p:nvSpPr>
          <p:cNvPr id="3" name="Rectangle 2"/>
          <p:cNvSpPr/>
          <p:nvPr/>
        </p:nvSpPr>
        <p:spPr>
          <a:xfrm>
            <a:off x="981075" y="838200"/>
            <a:ext cx="7844520" cy="646331"/>
          </a:xfrm>
          <a:prstGeom prst="rect">
            <a:avLst/>
          </a:prstGeom>
        </p:spPr>
        <p:txBody>
          <a:bodyPr wrap="none">
            <a:spAutoFit/>
          </a:bodyPr>
          <a:lstStyle/>
          <a:p>
            <a:r>
              <a:rPr lang="en-US" sz="3600" b="1" dirty="0"/>
              <a:t>Name the types of speed changers (VFD’s)</a:t>
            </a:r>
          </a:p>
        </p:txBody>
      </p:sp>
      <p:sp>
        <p:nvSpPr>
          <p:cNvPr id="4" name="TextBox 3"/>
          <p:cNvSpPr txBox="1"/>
          <p:nvPr/>
        </p:nvSpPr>
        <p:spPr>
          <a:xfrm>
            <a:off x="5943609" y="32443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0613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533400"/>
            <a:ext cx="3238387" cy="584775"/>
          </a:xfrm>
          <a:prstGeom prst="rect">
            <a:avLst/>
          </a:prstGeom>
          <a:noFill/>
        </p:spPr>
        <p:txBody>
          <a:bodyPr wrap="none" rtlCol="0">
            <a:spAutoFit/>
          </a:bodyPr>
          <a:lstStyle/>
          <a:p>
            <a:r>
              <a:rPr lang="en-US" sz="3200" dirty="0"/>
              <a:t>VFD Shielded Cable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26519"/>
            <a:ext cx="9144000" cy="213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3431"/>
            <a:ext cx="2068513" cy="170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1033"/>
            <a:ext cx="1914525" cy="167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26" y="2064077"/>
            <a:ext cx="3307316" cy="646331"/>
          </a:xfrm>
          <a:prstGeom prst="rect">
            <a:avLst/>
          </a:prstGeom>
          <a:noFill/>
        </p:spPr>
        <p:txBody>
          <a:bodyPr wrap="none" rtlCol="0">
            <a:spAutoFit/>
          </a:bodyPr>
          <a:lstStyle/>
          <a:p>
            <a:r>
              <a:rPr lang="en-US" dirty="0">
                <a:solidFill>
                  <a:schemeClr val="bg2">
                    <a:lumMod val="10000"/>
                  </a:schemeClr>
                </a:solidFill>
              </a:rPr>
              <a:t>Proper attachment of shield is just</a:t>
            </a:r>
          </a:p>
          <a:p>
            <a:r>
              <a:rPr lang="en-US" dirty="0">
                <a:solidFill>
                  <a:schemeClr val="bg2">
                    <a:lumMod val="10000"/>
                  </a:schemeClr>
                </a:solidFill>
              </a:rPr>
              <a:t>as important as using shielded cable.</a:t>
            </a:r>
          </a:p>
        </p:txBody>
      </p:sp>
      <p:sp>
        <p:nvSpPr>
          <p:cNvPr id="4" name="Rectangle 3"/>
          <p:cNvSpPr/>
          <p:nvPr/>
        </p:nvSpPr>
        <p:spPr>
          <a:xfrm>
            <a:off x="2468572" y="3008843"/>
            <a:ext cx="6477000" cy="1477328"/>
          </a:xfrm>
          <a:prstGeom prst="rect">
            <a:avLst/>
          </a:prstGeom>
        </p:spPr>
        <p:txBody>
          <a:bodyPr wrap="square">
            <a:spAutoFit/>
          </a:bodyPr>
          <a:lstStyle/>
          <a:p>
            <a:r>
              <a:rPr lang="en-US" dirty="0"/>
              <a:t>Shielded cable helps reduce or prevent the following:</a:t>
            </a:r>
          </a:p>
          <a:p>
            <a:r>
              <a:rPr lang="en-US" dirty="0"/>
              <a:t>Reduces Electromagnetic Interference (EMI)…  </a:t>
            </a:r>
            <a:r>
              <a:rPr lang="en-US" dirty="0">
                <a:solidFill>
                  <a:schemeClr val="bg2">
                    <a:lumMod val="10000"/>
                  </a:schemeClr>
                </a:solidFill>
              </a:rPr>
              <a:t>cable shield contains EMI</a:t>
            </a:r>
          </a:p>
          <a:p>
            <a:r>
              <a:rPr lang="en-US" dirty="0"/>
              <a:t>Reduces common mode or Ground Currents… </a:t>
            </a:r>
            <a:r>
              <a:rPr lang="en-US" dirty="0">
                <a:solidFill>
                  <a:schemeClr val="bg2">
                    <a:lumMod val="10000"/>
                  </a:schemeClr>
                </a:solidFill>
              </a:rPr>
              <a:t>Shield provide a low impedance path for high frequencies to ground.</a:t>
            </a:r>
          </a:p>
          <a:p>
            <a:r>
              <a:rPr lang="en-US" dirty="0"/>
              <a:t>Reduce Reflected Waves… </a:t>
            </a:r>
            <a:r>
              <a:rPr lang="en-US" dirty="0">
                <a:solidFill>
                  <a:schemeClr val="bg2">
                    <a:lumMod val="10000"/>
                  </a:schemeClr>
                </a:solidFill>
              </a:rPr>
              <a:t>done by matching impedance to the motor  </a:t>
            </a:r>
          </a:p>
        </p:txBody>
      </p:sp>
      <p:sp>
        <p:nvSpPr>
          <p:cNvPr id="6" name="Rectangle 5"/>
          <p:cNvSpPr/>
          <p:nvPr/>
        </p:nvSpPr>
        <p:spPr>
          <a:xfrm>
            <a:off x="3276600" y="1486436"/>
            <a:ext cx="5486400" cy="1569660"/>
          </a:xfrm>
          <a:prstGeom prst="rect">
            <a:avLst/>
          </a:prstGeom>
        </p:spPr>
        <p:txBody>
          <a:bodyPr wrap="square">
            <a:spAutoFit/>
          </a:bodyPr>
          <a:lstStyle/>
          <a:p>
            <a:r>
              <a:rPr lang="en-US" sz="1600" b="1" dirty="0"/>
              <a:t>High switching speeds of the IGBTs generate EMI.</a:t>
            </a:r>
          </a:p>
          <a:p>
            <a:r>
              <a:rPr lang="en-US" sz="1600" b="1" dirty="0"/>
              <a:t>Reflective Wave phenomenon can cause high voltage spikes which cause premature wire insulation failure.</a:t>
            </a:r>
          </a:p>
          <a:p>
            <a:r>
              <a:rPr lang="en-US" sz="1600" b="1" dirty="0"/>
              <a:t>Common mode noise has no clean path to ground and wreaks havoc with motor bearings and interference on the Ground system.  </a:t>
            </a:r>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9960"/>
            <a:ext cx="6147128" cy="176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88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43200" y="2413000"/>
            <a:ext cx="5791200" cy="4267200"/>
          </a:xfrm>
          <a:prstGeom prst="rect">
            <a:avLst/>
          </a:prstGeom>
          <a:noFill/>
          <a:ln w="25400">
            <a:solidFill>
              <a:schemeClr val="tx2"/>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1050" y="1507700"/>
            <a:ext cx="7547964" cy="830997"/>
          </a:xfrm>
          <a:prstGeom prst="rect">
            <a:avLst/>
          </a:prstGeom>
          <a:noFill/>
        </p:spPr>
        <p:txBody>
          <a:bodyPr wrap="none" rtlCol="0">
            <a:spAutoFit/>
          </a:bodyPr>
          <a:lstStyle/>
          <a:p>
            <a:r>
              <a:rPr lang="en-US" sz="2400" dirty="0">
                <a:latin typeface="Verdana" pitchFamily="34" charset="0"/>
                <a:ea typeface="Verdana" pitchFamily="34" charset="0"/>
                <a:cs typeface="Verdana" pitchFamily="34" charset="0"/>
              </a:rPr>
              <a:t>CIV Violation where windings are destroyed by </a:t>
            </a:r>
          </a:p>
          <a:p>
            <a:r>
              <a:rPr lang="en-US" sz="2400" dirty="0">
                <a:latin typeface="Verdana" pitchFamily="34" charset="0"/>
                <a:ea typeface="Verdana" pitchFamily="34" charset="0"/>
                <a:cs typeface="Verdana" pitchFamily="34" charset="0"/>
              </a:rPr>
              <a:t>Reflected Wave Phenomenon</a:t>
            </a:r>
          </a:p>
        </p:txBody>
      </p:sp>
      <p:sp>
        <p:nvSpPr>
          <p:cNvPr id="4" name="Rectangle 3"/>
          <p:cNvSpPr/>
          <p:nvPr/>
        </p:nvSpPr>
        <p:spPr>
          <a:xfrm>
            <a:off x="5638800" y="381000"/>
            <a:ext cx="2661883" cy="584775"/>
          </a:xfrm>
          <a:prstGeom prst="rect">
            <a:avLst/>
          </a:prstGeom>
        </p:spPr>
        <p:txBody>
          <a:bodyPr wrap="none">
            <a:spAutoFit/>
          </a:bodyPr>
          <a:lstStyle/>
          <a:p>
            <a:r>
              <a:rPr lang="en-US" sz="3200" b="1" dirty="0"/>
              <a:t>Reflected Wave</a:t>
            </a:r>
          </a:p>
        </p:txBody>
      </p:sp>
      <p:sp>
        <p:nvSpPr>
          <p:cNvPr id="5" name="TextBox 4"/>
          <p:cNvSpPr txBox="1"/>
          <p:nvPr/>
        </p:nvSpPr>
        <p:spPr>
          <a:xfrm>
            <a:off x="1000125" y="2590800"/>
            <a:ext cx="1460656" cy="1384995"/>
          </a:xfrm>
          <a:prstGeom prst="rect">
            <a:avLst/>
          </a:prstGeom>
          <a:noFill/>
        </p:spPr>
        <p:txBody>
          <a:bodyPr wrap="none" rtlCol="0">
            <a:spAutoFit/>
          </a:bodyPr>
          <a:lstStyle/>
          <a:p>
            <a:r>
              <a:rPr lang="en-US" sz="2800" u="sng" dirty="0"/>
              <a:t>C</a:t>
            </a:r>
            <a:r>
              <a:rPr lang="en-US" sz="2800" dirty="0"/>
              <a:t>orona</a:t>
            </a:r>
          </a:p>
          <a:p>
            <a:r>
              <a:rPr lang="en-US" sz="2800" u="sng" dirty="0"/>
              <a:t>I</a:t>
            </a:r>
            <a:r>
              <a:rPr lang="en-US" sz="2800" dirty="0"/>
              <a:t>nception </a:t>
            </a:r>
          </a:p>
          <a:p>
            <a:r>
              <a:rPr lang="en-US" sz="2800" u="sng" dirty="0"/>
              <a:t>V</a:t>
            </a:r>
            <a:r>
              <a:rPr lang="en-US" sz="2800" dirty="0"/>
              <a:t>alue</a:t>
            </a:r>
          </a:p>
        </p:txBody>
      </p:sp>
      <p:sp>
        <p:nvSpPr>
          <p:cNvPr id="6" name="TextBox 5"/>
          <p:cNvSpPr txBox="1"/>
          <p:nvPr/>
        </p:nvSpPr>
        <p:spPr>
          <a:xfrm>
            <a:off x="104775" y="4549775"/>
            <a:ext cx="2486025" cy="1754326"/>
          </a:xfrm>
          <a:prstGeom prst="rect">
            <a:avLst/>
          </a:prstGeom>
          <a:noFill/>
        </p:spPr>
        <p:txBody>
          <a:bodyPr wrap="square" rtlCol="0">
            <a:spAutoFit/>
          </a:bodyPr>
          <a:lstStyle/>
          <a:p>
            <a:r>
              <a:rPr lang="en-US" dirty="0"/>
              <a:t>CIV is defined as:</a:t>
            </a:r>
          </a:p>
          <a:p>
            <a:r>
              <a:rPr lang="en-US" dirty="0"/>
              <a:t>The voltage at which the insulation breaks down and allows current to flow between the conductors causing a short.</a:t>
            </a:r>
          </a:p>
        </p:txBody>
      </p:sp>
    </p:spTree>
    <p:extLst>
      <p:ext uri="{BB962C8B-B14F-4D97-AF65-F5344CB8AC3E}">
        <p14:creationId xmlns:p14="http://schemas.microsoft.com/office/powerpoint/2010/main" val="41100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069" y="4171950"/>
            <a:ext cx="2706931"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71525" y="1524000"/>
            <a:ext cx="7381875" cy="2893100"/>
          </a:xfrm>
          <a:prstGeom prst="rect">
            <a:avLst/>
          </a:prstGeom>
          <a:noFill/>
        </p:spPr>
        <p:txBody>
          <a:bodyPr wrap="square" rtlCol="0">
            <a:spAutoFit/>
          </a:bodyPr>
          <a:lstStyle/>
          <a:p>
            <a:r>
              <a:rPr lang="en-US" b="1" dirty="0"/>
              <a:t>Non Inverter Rated Motor Characteristics: </a:t>
            </a:r>
          </a:p>
          <a:p>
            <a:r>
              <a:rPr lang="en-US" sz="1600" dirty="0"/>
              <a:t>No phase paper or misplaced phase paper, lower quality insulation systems, corona inception</a:t>
            </a:r>
          </a:p>
          <a:p>
            <a:r>
              <a:rPr lang="en-US" sz="1600" dirty="0"/>
              <a:t>voltages between 850 and 1000 volts.</a:t>
            </a:r>
          </a:p>
          <a:p>
            <a:r>
              <a:rPr lang="en-US" b="1" dirty="0"/>
              <a:t>Inverter Rated Motor Characteristics: </a:t>
            </a:r>
          </a:p>
          <a:p>
            <a:r>
              <a:rPr lang="en-US" sz="1600" dirty="0"/>
              <a:t>Properly placed phase paper, medium quality insulation systems, corona inception voltages</a:t>
            </a:r>
          </a:p>
          <a:p>
            <a:r>
              <a:rPr lang="en-US" sz="1600" dirty="0"/>
              <a:t>between 1000 and 1200 volts.</a:t>
            </a:r>
          </a:p>
          <a:p>
            <a:r>
              <a:rPr lang="en-US" b="1" dirty="0"/>
              <a:t>Inverter Duty Rated Motors: </a:t>
            </a:r>
          </a:p>
          <a:p>
            <a:r>
              <a:rPr lang="en-US" sz="1600" dirty="0"/>
              <a:t>These AC variable speed motors are matched for use with Allen-Bradley drives. Corona inception voltage rated at or above 1,600 volts.</a:t>
            </a:r>
          </a:p>
          <a:p>
            <a:r>
              <a:rPr lang="en-US" sz="1600" dirty="0"/>
              <a:t>Inverter Duty Rated  motors are optimized for variable speed operation and include premium inverter grade insulation systems which meet or exceed NEMA MG1.Part31.40.4.2.</a:t>
            </a:r>
          </a:p>
        </p:txBody>
      </p:sp>
      <p:sp>
        <p:nvSpPr>
          <p:cNvPr id="11" name="Rectangle 10"/>
          <p:cNvSpPr/>
          <p:nvPr/>
        </p:nvSpPr>
        <p:spPr>
          <a:xfrm>
            <a:off x="5638800" y="381000"/>
            <a:ext cx="2661883" cy="584775"/>
          </a:xfrm>
          <a:prstGeom prst="rect">
            <a:avLst/>
          </a:prstGeom>
        </p:spPr>
        <p:txBody>
          <a:bodyPr wrap="none">
            <a:spAutoFit/>
          </a:bodyPr>
          <a:lstStyle/>
          <a:p>
            <a:r>
              <a:rPr lang="en-US" sz="3200" b="1" dirty="0"/>
              <a:t>Reflected Wave</a:t>
            </a:r>
          </a:p>
        </p:txBody>
      </p:sp>
      <p:sp>
        <p:nvSpPr>
          <p:cNvPr id="8" name="Rectangle 7"/>
          <p:cNvSpPr/>
          <p:nvPr/>
        </p:nvSpPr>
        <p:spPr>
          <a:xfrm>
            <a:off x="276224" y="4572000"/>
            <a:ext cx="6132269" cy="1107996"/>
          </a:xfrm>
          <a:prstGeom prst="rect">
            <a:avLst/>
          </a:prstGeom>
        </p:spPr>
        <p:txBody>
          <a:bodyPr wrap="square">
            <a:spAutoFit/>
          </a:bodyPr>
          <a:lstStyle/>
          <a:p>
            <a:r>
              <a:rPr lang="en-US" dirty="0">
                <a:latin typeface="+mj-lt"/>
              </a:rPr>
              <a:t>NEMA MG1-1993, Part 31.40.4.2 </a:t>
            </a:r>
          </a:p>
          <a:p>
            <a:r>
              <a:rPr lang="en-US" sz="1600" dirty="0">
                <a:latin typeface="Calibri" pitchFamily="34" charset="0"/>
                <a:cs typeface="Calibri" pitchFamily="34" charset="0"/>
              </a:rPr>
              <a:t>States that an inverter-fed motor should be designed for a peak voltage of 1,600 volts (V) and a minimal rise time of 0.1 microsecond for motors rated less that 600 V. </a:t>
            </a:r>
          </a:p>
        </p:txBody>
      </p:sp>
    </p:spTree>
    <p:extLst>
      <p:ext uri="{BB962C8B-B14F-4D97-AF65-F5344CB8AC3E}">
        <p14:creationId xmlns:p14="http://schemas.microsoft.com/office/powerpoint/2010/main" val="2211447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675" y="1676400"/>
            <a:ext cx="7319609" cy="1969770"/>
          </a:xfrm>
          <a:prstGeom prst="rect">
            <a:avLst/>
          </a:prstGeom>
        </p:spPr>
        <p:txBody>
          <a:bodyPr wrap="square">
            <a:spAutoFit/>
          </a:bodyPr>
          <a:lstStyle/>
          <a:p>
            <a:r>
              <a:rPr lang="en-US" sz="1600" dirty="0">
                <a:latin typeface="Verdana" pitchFamily="34" charset="0"/>
                <a:ea typeface="Verdana" pitchFamily="34" charset="0"/>
                <a:cs typeface="Verdana" pitchFamily="34" charset="0"/>
              </a:rPr>
              <a:t>The most significant impact that can occur when using an IGBT drive is the occurrence of high voltage spikes at the motor terminals which can produce potentially destructive stress on the motor insulation.</a:t>
            </a:r>
          </a:p>
          <a:p>
            <a:endParaRPr lang="en-US" sz="10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The reflected wave will add and subtract to other signals along the cable, giving rise to standing voltages often in excess of three times the system voltage. These high voltage spikes can quickly destroy cables that are not designed to withstand this sort of abuse.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10" b="5247"/>
          <a:stretch/>
        </p:blipFill>
        <p:spPr bwMode="auto">
          <a:xfrm>
            <a:off x="3464316" y="3733805"/>
            <a:ext cx="5676911" cy="312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4546600"/>
            <a:ext cx="3733800" cy="923330"/>
          </a:xfrm>
          <a:prstGeom prst="rect">
            <a:avLst/>
          </a:prstGeom>
        </p:spPr>
        <p:txBody>
          <a:bodyPr wrap="square">
            <a:spAutoFit/>
          </a:bodyPr>
          <a:lstStyle/>
          <a:p>
            <a:r>
              <a:rPr lang="en-US" b="1" dirty="0"/>
              <a:t>The waveforms show the amplitude of</a:t>
            </a:r>
          </a:p>
          <a:p>
            <a:r>
              <a:rPr lang="en-US" b="1" dirty="0"/>
              <a:t> reflected wave at the motor terminals </a:t>
            </a:r>
          </a:p>
          <a:p>
            <a:r>
              <a:rPr lang="en-US" b="1" dirty="0"/>
              <a:t>under three conditions.</a:t>
            </a:r>
          </a:p>
        </p:txBody>
      </p:sp>
      <p:sp>
        <p:nvSpPr>
          <p:cNvPr id="4" name="TextBox 3"/>
          <p:cNvSpPr txBox="1"/>
          <p:nvPr/>
        </p:nvSpPr>
        <p:spPr>
          <a:xfrm>
            <a:off x="1066800" y="1030069"/>
            <a:ext cx="4536819" cy="369332"/>
          </a:xfrm>
          <a:prstGeom prst="rect">
            <a:avLst/>
          </a:prstGeom>
          <a:noFill/>
        </p:spPr>
        <p:txBody>
          <a:bodyPr wrap="none" rtlCol="0">
            <a:spAutoFit/>
          </a:bodyPr>
          <a:lstStyle/>
          <a:p>
            <a:r>
              <a:rPr lang="en-US" b="1" dirty="0">
                <a:latin typeface="Verdana" pitchFamily="34" charset="0"/>
                <a:ea typeface="Verdana" pitchFamily="34" charset="0"/>
                <a:cs typeface="Verdana" pitchFamily="34" charset="0"/>
              </a:rPr>
              <a:t>The Reflected Wave Phenomenon</a:t>
            </a:r>
            <a:endParaRPr lang="en-US" dirty="0"/>
          </a:p>
        </p:txBody>
      </p:sp>
      <p:sp>
        <p:nvSpPr>
          <p:cNvPr id="7" name="Rectangle 6"/>
          <p:cNvSpPr/>
          <p:nvPr/>
        </p:nvSpPr>
        <p:spPr>
          <a:xfrm>
            <a:off x="5638800" y="381000"/>
            <a:ext cx="2661883" cy="584775"/>
          </a:xfrm>
          <a:prstGeom prst="rect">
            <a:avLst/>
          </a:prstGeom>
        </p:spPr>
        <p:txBody>
          <a:bodyPr wrap="none">
            <a:spAutoFit/>
          </a:bodyPr>
          <a:lstStyle/>
          <a:p>
            <a:r>
              <a:rPr lang="en-US" sz="3200" b="1" dirty="0"/>
              <a:t>Reflected Wave</a:t>
            </a:r>
          </a:p>
        </p:txBody>
      </p:sp>
    </p:spTree>
    <p:extLst>
      <p:ext uri="{BB962C8B-B14F-4D97-AF65-F5344CB8AC3E}">
        <p14:creationId xmlns:p14="http://schemas.microsoft.com/office/powerpoint/2010/main" val="724479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71165"/>
            <a:ext cx="3200400" cy="400110"/>
          </a:xfrm>
          <a:prstGeom prst="rect">
            <a:avLst/>
          </a:prstGeom>
        </p:spPr>
        <p:txBody>
          <a:bodyPr wrap="square">
            <a:spAutoFit/>
          </a:bodyPr>
          <a:lstStyle/>
          <a:p>
            <a:r>
              <a:rPr lang="en-US" sz="2000" b="1" dirty="0">
                <a:latin typeface="Verdana" pitchFamily="34" charset="0"/>
                <a:ea typeface="Verdana" pitchFamily="34" charset="0"/>
                <a:cs typeface="Verdana" pitchFamily="34" charset="0"/>
              </a:rPr>
              <a:t>Motor Terminator:</a:t>
            </a:r>
          </a:p>
        </p:txBody>
      </p:sp>
      <p:pic>
        <p:nvPicPr>
          <p:cNvPr id="12291" name="Picture 3"/>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0" y="4078891"/>
            <a:ext cx="6324600" cy="277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638800" y="914400"/>
            <a:ext cx="3165042" cy="311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309"/>
          <a:stretch/>
        </p:blipFill>
        <p:spPr bwMode="auto">
          <a:xfrm>
            <a:off x="6934201" y="4123746"/>
            <a:ext cx="1981198" cy="24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5119994" cy="201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638800" y="381000"/>
            <a:ext cx="2661883" cy="584775"/>
          </a:xfrm>
          <a:prstGeom prst="rect">
            <a:avLst/>
          </a:prstGeom>
        </p:spPr>
        <p:txBody>
          <a:bodyPr wrap="none">
            <a:spAutoFit/>
          </a:bodyPr>
          <a:lstStyle/>
          <a:p>
            <a:r>
              <a:rPr lang="en-US" sz="3200" b="1" dirty="0"/>
              <a:t>Reflected Wave</a:t>
            </a:r>
          </a:p>
        </p:txBody>
      </p:sp>
    </p:spTree>
    <p:extLst>
      <p:ext uri="{BB962C8B-B14F-4D97-AF65-F5344CB8AC3E}">
        <p14:creationId xmlns:p14="http://schemas.microsoft.com/office/powerpoint/2010/main" val="2343921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81200"/>
            <a:ext cx="7543800" cy="2492990"/>
          </a:xfrm>
          <a:prstGeom prst="rect">
            <a:avLst/>
          </a:prstGeom>
        </p:spPr>
        <p:txBody>
          <a:bodyPr wrap="square">
            <a:spAutoFit/>
          </a:bodyPr>
          <a:lstStyle/>
          <a:p>
            <a:r>
              <a:rPr lang="en-US" b="1" dirty="0">
                <a:latin typeface="Verdana" pitchFamily="34" charset="0"/>
                <a:ea typeface="Verdana" pitchFamily="34" charset="0"/>
                <a:cs typeface="Verdana" pitchFamily="34" charset="0"/>
              </a:rPr>
              <a:t>To solve Reflected Wave Phenomenon damage to motor:</a:t>
            </a:r>
          </a:p>
          <a:p>
            <a:pPr marL="285750" indent="-285750">
              <a:buFont typeface="Arial" pitchFamily="34" charset="0"/>
              <a:buChar char="•"/>
            </a:pPr>
            <a:r>
              <a:rPr lang="en-US" dirty="0">
                <a:latin typeface="Verdana" pitchFamily="34" charset="0"/>
                <a:ea typeface="Verdana" pitchFamily="34" charset="0"/>
                <a:cs typeface="Verdana" pitchFamily="34" charset="0"/>
              </a:rPr>
              <a:t>Limit distance from VFD to the motor.</a:t>
            </a:r>
          </a:p>
          <a:p>
            <a:pPr marL="285750" indent="-285750">
              <a:buFont typeface="Arial" pitchFamily="34" charset="0"/>
              <a:buChar char="•"/>
            </a:pPr>
            <a:r>
              <a:rPr lang="en-US" dirty="0">
                <a:latin typeface="Verdana" pitchFamily="34" charset="0"/>
                <a:ea typeface="Verdana" pitchFamily="34" charset="0"/>
                <a:cs typeface="Verdana" pitchFamily="34" charset="0"/>
              </a:rPr>
              <a:t>Use Inverter Rated or Inverter Duty Rated motors.</a:t>
            </a:r>
          </a:p>
          <a:p>
            <a:pPr marL="285750" indent="-285750">
              <a:buFont typeface="Arial" pitchFamily="34" charset="0"/>
              <a:buChar char="•"/>
            </a:pPr>
            <a:r>
              <a:rPr lang="en-US" dirty="0">
                <a:latin typeface="Verdana" pitchFamily="34" charset="0"/>
                <a:ea typeface="Verdana" pitchFamily="34" charset="0"/>
                <a:cs typeface="Verdana" pitchFamily="34" charset="0"/>
              </a:rPr>
              <a:t>Use Shielded VFD Cable.</a:t>
            </a:r>
          </a:p>
          <a:p>
            <a:pPr marL="285750" indent="-285750">
              <a:buFont typeface="Arial" pitchFamily="34" charset="0"/>
              <a:buChar char="•"/>
            </a:pPr>
            <a:r>
              <a:rPr lang="en-US" dirty="0">
                <a:latin typeface="Verdana" pitchFamily="34" charset="0"/>
                <a:ea typeface="Verdana" pitchFamily="34" charset="0"/>
                <a:cs typeface="Verdana" pitchFamily="34" charset="0"/>
              </a:rPr>
              <a:t>Use Output conditioning </a:t>
            </a:r>
            <a:r>
              <a:rPr lang="en-US" sz="1600" dirty="0">
                <a:latin typeface="Verdana" pitchFamily="34" charset="0"/>
                <a:ea typeface="Verdana" pitchFamily="34" charset="0"/>
                <a:cs typeface="Verdana" pitchFamily="34" charset="0"/>
              </a:rPr>
              <a:t>(1.5% Load Reactor or </a:t>
            </a:r>
            <a:r>
              <a:rPr lang="en-US" sz="1600" dirty="0" err="1">
                <a:latin typeface="Verdana" pitchFamily="34" charset="0"/>
                <a:ea typeface="Verdana" pitchFamily="34" charset="0"/>
                <a:cs typeface="Verdana" pitchFamily="34" charset="0"/>
              </a:rPr>
              <a:t>Dv</a:t>
            </a:r>
            <a:r>
              <a:rPr lang="en-US" sz="1600" dirty="0">
                <a:latin typeface="Verdana" pitchFamily="34" charset="0"/>
                <a:ea typeface="Verdana" pitchFamily="34" charset="0"/>
                <a:cs typeface="Verdana" pitchFamily="34" charset="0"/>
              </a:rPr>
              <a:t>/</a:t>
            </a:r>
            <a:r>
              <a:rPr lang="en-US" sz="1600" dirty="0" err="1">
                <a:latin typeface="Verdana" pitchFamily="34" charset="0"/>
                <a:ea typeface="Verdana" pitchFamily="34" charset="0"/>
                <a:cs typeface="Verdana" pitchFamily="34" charset="0"/>
              </a:rPr>
              <a:t>Dt</a:t>
            </a:r>
            <a:r>
              <a:rPr lang="en-US" sz="1600" dirty="0">
                <a:latin typeface="Verdana" pitchFamily="34" charset="0"/>
                <a:ea typeface="Verdana" pitchFamily="34" charset="0"/>
                <a:cs typeface="Verdana" pitchFamily="34" charset="0"/>
              </a:rPr>
              <a:t> Filter).</a:t>
            </a:r>
          </a:p>
          <a:p>
            <a:pPr marL="285750" indent="-285750">
              <a:buFont typeface="Arial" pitchFamily="34" charset="0"/>
              <a:buChar char="•"/>
            </a:pPr>
            <a:r>
              <a:rPr lang="en-US" dirty="0">
                <a:latin typeface="Verdana" pitchFamily="34" charset="0"/>
                <a:ea typeface="Verdana" pitchFamily="34" charset="0"/>
                <a:cs typeface="Verdana" pitchFamily="34" charset="0"/>
              </a:rPr>
              <a:t>Use motor Terminator at the motor.</a:t>
            </a:r>
          </a:p>
          <a:p>
            <a:pPr marL="285750" indent="-285750">
              <a:buFont typeface="Arial" pitchFamily="34" charset="0"/>
              <a:buChar char="•"/>
            </a:pPr>
            <a:endParaRPr lang="en-US" sz="1600" dirty="0">
              <a:latin typeface="Verdana" pitchFamily="34" charset="0"/>
              <a:ea typeface="Verdana" pitchFamily="34" charset="0"/>
              <a:cs typeface="Verdana" pitchFamily="34" charset="0"/>
            </a:endParaRPr>
          </a:p>
          <a:p>
            <a:pPr marL="285750" indent="-285750">
              <a:buFont typeface="Arial" pitchFamily="34" charset="0"/>
              <a:buChar char="•"/>
            </a:pPr>
            <a:endParaRPr lang="en-US" sz="1600" dirty="0">
              <a:latin typeface="Verdana" pitchFamily="34" charset="0"/>
              <a:ea typeface="Verdana" pitchFamily="34" charset="0"/>
              <a:cs typeface="Verdana" pitchFamily="34" charset="0"/>
            </a:endParaRPr>
          </a:p>
          <a:p>
            <a:pPr marL="285750" indent="-285750">
              <a:buFont typeface="Arial" pitchFamily="34" charset="0"/>
              <a:buChar char="•"/>
            </a:pPr>
            <a:endParaRPr lang="en-US" sz="1600" b="1" dirty="0">
              <a:latin typeface="Verdana" pitchFamily="34" charset="0"/>
              <a:ea typeface="Verdana" pitchFamily="34" charset="0"/>
              <a:cs typeface="Verdana" pitchFamily="34" charset="0"/>
            </a:endParaRPr>
          </a:p>
        </p:txBody>
      </p:sp>
      <p:sp>
        <p:nvSpPr>
          <p:cNvPr id="4" name="Rectangle 3"/>
          <p:cNvSpPr/>
          <p:nvPr/>
        </p:nvSpPr>
        <p:spPr>
          <a:xfrm>
            <a:off x="5638800" y="381000"/>
            <a:ext cx="2661883" cy="584775"/>
          </a:xfrm>
          <a:prstGeom prst="rect">
            <a:avLst/>
          </a:prstGeom>
        </p:spPr>
        <p:txBody>
          <a:bodyPr wrap="none">
            <a:spAutoFit/>
          </a:bodyPr>
          <a:lstStyle/>
          <a:p>
            <a:r>
              <a:rPr lang="en-US" sz="3200" b="1" dirty="0"/>
              <a:t>Reflected Wave</a:t>
            </a:r>
          </a:p>
        </p:txBody>
      </p:sp>
    </p:spTree>
    <p:extLst>
      <p:ext uri="{BB962C8B-B14F-4D97-AF65-F5344CB8AC3E}">
        <p14:creationId xmlns:p14="http://schemas.microsoft.com/office/powerpoint/2010/main" val="329500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77801"/>
            <a:ext cx="3863162" cy="38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4500" y="507322"/>
            <a:ext cx="1915909" cy="646331"/>
          </a:xfrm>
          <a:prstGeom prst="rect">
            <a:avLst/>
          </a:prstGeom>
          <a:noFill/>
        </p:spPr>
        <p:txBody>
          <a:bodyPr wrap="none" rtlCol="0">
            <a:spAutoFit/>
          </a:bodyPr>
          <a:lstStyle/>
          <a:p>
            <a:r>
              <a:rPr lang="en-US" sz="3600" dirty="0">
                <a:latin typeface="Verdana" pitchFamily="34" charset="0"/>
                <a:ea typeface="Verdana" pitchFamily="34" charset="0"/>
                <a:cs typeface="Verdana" pitchFamily="34" charset="0"/>
              </a:rPr>
              <a:t>Motors </a:t>
            </a:r>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1240" t="20051" r="18838" b="31783"/>
          <a:stretch/>
        </p:blipFill>
        <p:spPr>
          <a:xfrm>
            <a:off x="0" y="3554820"/>
            <a:ext cx="3423684" cy="3303181"/>
          </a:xfrm>
          <a:prstGeom prst="rect">
            <a:avLst/>
          </a:prstGeom>
        </p:spPr>
      </p:pic>
      <p:sp>
        <p:nvSpPr>
          <p:cNvPr id="4" name="TextBox 3"/>
          <p:cNvSpPr txBox="1"/>
          <p:nvPr/>
        </p:nvSpPr>
        <p:spPr>
          <a:xfrm>
            <a:off x="939240" y="1752600"/>
            <a:ext cx="4347136" cy="1477328"/>
          </a:xfrm>
          <a:prstGeom prst="rect">
            <a:avLst/>
          </a:prstGeom>
          <a:noFill/>
        </p:spPr>
        <p:txBody>
          <a:bodyPr wrap="square" rtlCol="0">
            <a:spAutoFit/>
          </a:bodyPr>
          <a:lstStyle/>
          <a:p>
            <a:pPr marL="285750" indent="-285750">
              <a:buFont typeface="Arial" pitchFamily="34" charset="0"/>
              <a:buChar char="•"/>
            </a:pPr>
            <a:r>
              <a:rPr lang="en-US" dirty="0"/>
              <a:t>Motors should be rated for use with VFDs.</a:t>
            </a:r>
          </a:p>
          <a:p>
            <a:pPr marL="285750" indent="-285750">
              <a:buFont typeface="Arial" pitchFamily="34" charset="0"/>
              <a:buChar char="•"/>
            </a:pPr>
            <a:r>
              <a:rPr lang="en-US" dirty="0"/>
              <a:t>Carry a high CIV (Corona Inception Value)</a:t>
            </a:r>
          </a:p>
          <a:p>
            <a:pPr marL="285750" indent="-285750">
              <a:buFont typeface="Arial" pitchFamily="34" charset="0"/>
              <a:buChar char="•"/>
            </a:pPr>
            <a:r>
              <a:rPr lang="en-US" dirty="0"/>
              <a:t>Constant Torque ratings and Speed Regulation ratings should be considered before motor is selected.</a:t>
            </a:r>
          </a:p>
        </p:txBody>
      </p:sp>
      <p:sp>
        <p:nvSpPr>
          <p:cNvPr id="5" name="TextBox 4"/>
          <p:cNvSpPr txBox="1"/>
          <p:nvPr/>
        </p:nvSpPr>
        <p:spPr>
          <a:xfrm>
            <a:off x="6204611" y="5996230"/>
            <a:ext cx="2914580" cy="646331"/>
          </a:xfrm>
          <a:prstGeom prst="rect">
            <a:avLst/>
          </a:prstGeom>
          <a:noFill/>
        </p:spPr>
        <p:txBody>
          <a:bodyPr wrap="none" rtlCol="0">
            <a:spAutoFit/>
          </a:bodyPr>
          <a:lstStyle/>
          <a:p>
            <a:r>
              <a:rPr lang="en-US" dirty="0"/>
              <a:t>Ground Brush option will allow </a:t>
            </a:r>
          </a:p>
          <a:p>
            <a:r>
              <a:rPr lang="en-US" dirty="0"/>
              <a:t>motor to survive longer with </a:t>
            </a:r>
            <a:r>
              <a:rPr lang="en-US" dirty="0" err="1"/>
              <a:t>vfd</a:t>
            </a:r>
            <a:r>
              <a:rPr lang="en-US" dirty="0"/>
              <a:t>. </a:t>
            </a:r>
          </a:p>
        </p:txBody>
      </p:sp>
      <p:pic>
        <p:nvPicPr>
          <p:cNvPr id="92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88" t="5557" r="5621" b="5160"/>
          <a:stretch/>
        </p:blipFill>
        <p:spPr bwMode="auto">
          <a:xfrm>
            <a:off x="6934200" y="4140201"/>
            <a:ext cx="1372104" cy="183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68518" y="3657600"/>
            <a:ext cx="2895599" cy="1754326"/>
          </a:xfrm>
          <a:prstGeom prst="rect">
            <a:avLst/>
          </a:prstGeom>
          <a:noFill/>
        </p:spPr>
        <p:txBody>
          <a:bodyPr wrap="square" rtlCol="0">
            <a:spAutoFit/>
          </a:bodyPr>
          <a:lstStyle/>
          <a:p>
            <a:r>
              <a:rPr lang="en-US" dirty="0"/>
              <a:t>Avoid open conduit to motor </a:t>
            </a:r>
          </a:p>
          <a:p>
            <a:r>
              <a:rPr lang="en-US" dirty="0"/>
              <a:t>pecker head from VFD when motor is in a colder environment </a:t>
            </a:r>
          </a:p>
          <a:p>
            <a:r>
              <a:rPr lang="en-US" dirty="0"/>
              <a:t>Which allows for condensation in the Stator cavity.</a:t>
            </a:r>
          </a:p>
          <a:p>
            <a:r>
              <a:rPr lang="en-US" dirty="0">
                <a:solidFill>
                  <a:schemeClr val="bg2">
                    <a:lumMod val="10000"/>
                  </a:schemeClr>
                </a:solidFill>
              </a:rPr>
              <a:t>Use putty to block air flow</a:t>
            </a:r>
            <a:r>
              <a:rPr lang="en-US" dirty="0"/>
              <a:t>.</a:t>
            </a:r>
          </a:p>
        </p:txBody>
      </p:sp>
    </p:spTree>
    <p:extLst>
      <p:ext uri="{BB962C8B-B14F-4D97-AF65-F5344CB8AC3E}">
        <p14:creationId xmlns:p14="http://schemas.microsoft.com/office/powerpoint/2010/main" val="2920181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3840" y="279405"/>
            <a:ext cx="3416320" cy="830997"/>
          </a:xfrm>
          <a:prstGeom prst="rect">
            <a:avLst/>
          </a:prstGeom>
          <a:noFill/>
        </p:spPr>
        <p:txBody>
          <a:bodyPr wrap="none" rtlCol="0">
            <a:spAutoFit/>
          </a:bodyPr>
          <a:lstStyle/>
          <a:p>
            <a:r>
              <a:rPr lang="en-US" sz="4800" dirty="0"/>
              <a:t>Best Practices</a:t>
            </a:r>
          </a:p>
        </p:txBody>
      </p:sp>
      <p:sp>
        <p:nvSpPr>
          <p:cNvPr id="3" name="TextBox 2"/>
          <p:cNvSpPr txBox="1"/>
          <p:nvPr/>
        </p:nvSpPr>
        <p:spPr>
          <a:xfrm>
            <a:off x="838200" y="1498602"/>
            <a:ext cx="6858000" cy="3139321"/>
          </a:xfrm>
          <a:prstGeom prst="rect">
            <a:avLst/>
          </a:prstGeom>
          <a:noFill/>
        </p:spPr>
        <p:txBody>
          <a:bodyPr wrap="square" rtlCol="0">
            <a:spAutoFit/>
          </a:bodyPr>
          <a:lstStyle/>
          <a:p>
            <a:r>
              <a:rPr lang="en-US" dirty="0"/>
              <a:t>No more than 3 motor lead sets in a single conduit.</a:t>
            </a:r>
          </a:p>
          <a:p>
            <a:endParaRPr lang="en-US" dirty="0"/>
          </a:p>
          <a:p>
            <a:r>
              <a:rPr lang="en-US" dirty="0"/>
              <a:t>Control Wiring should be run in a separate conduit or isolated from high voltage conductors.</a:t>
            </a:r>
          </a:p>
          <a:p>
            <a:endParaRPr lang="en-US" dirty="0"/>
          </a:p>
          <a:p>
            <a:r>
              <a:rPr lang="en-US" dirty="0"/>
              <a:t>Use of Galvanized back plate for high voltage power structures </a:t>
            </a:r>
          </a:p>
          <a:p>
            <a:r>
              <a:rPr lang="en-US" dirty="0"/>
              <a:t>such as VFDs and Servo Drives is highly recommended.</a:t>
            </a:r>
          </a:p>
          <a:p>
            <a:endParaRPr lang="en-US" dirty="0"/>
          </a:p>
          <a:p>
            <a:r>
              <a:rPr lang="en-US" dirty="0"/>
              <a:t>Separate the placement of power structures in the panel</a:t>
            </a:r>
          </a:p>
          <a:p>
            <a:r>
              <a:rPr lang="en-US" dirty="0"/>
              <a:t>from low voltage components.</a:t>
            </a:r>
          </a:p>
          <a:p>
            <a:endParaRPr lang="en-US" dirty="0"/>
          </a:p>
        </p:txBody>
      </p:sp>
      <p:pic>
        <p:nvPicPr>
          <p:cNvPr id="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995" t="5427" r="31517" b="3269"/>
          <a:stretch/>
        </p:blipFill>
        <p:spPr bwMode="gray">
          <a:xfrm>
            <a:off x="6553203" y="2781759"/>
            <a:ext cx="2493543" cy="4074468"/>
          </a:xfrm>
          <a:prstGeom prst="rect">
            <a:avLst/>
          </a:prstGeom>
          <a:noFill/>
          <a:ln/>
          <a:extLst>
            <a:ext uri="{909E8E84-426E-40DD-AFC4-6F175D3DCCD1}">
              <a14:hiddenFill xmlns:a14="http://schemas.microsoft.com/office/drawing/2010/main">
                <a:solidFill>
                  <a:srgbClr val="4FB3CE"/>
                </a:solidFill>
              </a14:hiddenFill>
            </a:ext>
            <a:ext uri="{91240B29-F687-4F45-9708-019B960494DF}">
              <a14:hiddenLine xmlns:a14="http://schemas.microsoft.com/office/drawing/2010/main" w="12700" cap="flat" cmpd="sng" algn="ctr">
                <a:solidFill>
                  <a:schemeClr val="bg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pic>
        <p:nvPicPr>
          <p:cNvPr id="5" name="imperial_mar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142493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9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817" y="1600200"/>
            <a:ext cx="7321584" cy="3939540"/>
          </a:xfrm>
          <a:prstGeom prst="rect">
            <a:avLst/>
          </a:prstGeom>
        </p:spPr>
        <p:txBody>
          <a:bodyPr wrap="square">
            <a:spAutoFit/>
          </a:bodyPr>
          <a:lstStyle/>
          <a:p>
            <a:r>
              <a:rPr lang="en-US" sz="1400" dirty="0">
                <a:solidFill>
                  <a:schemeClr val="bg2">
                    <a:lumMod val="10000"/>
                  </a:schemeClr>
                </a:solidFill>
                <a:latin typeface="Verdana" pitchFamily="34" charset="0"/>
                <a:ea typeface="Verdana" pitchFamily="34" charset="0"/>
                <a:cs typeface="Verdana" pitchFamily="34" charset="0"/>
              </a:rPr>
              <a:t>Review the branch circuit short circuit protection requirements (fuse size) making sure the drive is protected as per the user manual.</a:t>
            </a:r>
          </a:p>
          <a:p>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Consider line or load filters to see if they should be used for the application.</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If near motor disconnect or Output contactor is used make sure an Aux contact in used as an interlock to the Drive enable (or stop) circuit to prevent drive from being at frequency when load is engaged.</a:t>
            </a:r>
          </a:p>
          <a:p>
            <a:pPr lvl="0"/>
            <a:r>
              <a:rPr lang="en-US" sz="1400" dirty="0">
                <a:solidFill>
                  <a:schemeClr val="bg2">
                    <a:lumMod val="10000"/>
                  </a:schemeClr>
                </a:solidFill>
                <a:latin typeface="Verdana" pitchFamily="34" charset="0"/>
                <a:ea typeface="Verdana" pitchFamily="34" charset="0"/>
                <a:cs typeface="Verdana" pitchFamily="34" charset="0"/>
              </a:rPr>
              <a:t>After mounting the Drive, protect it from possible contamination (metal filings pieces of striped wire) entering into electrically sensitive components by covering the vents with plastic or removable tape.</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Review the maximum and minimum wire sizes the Drive’s power terminals can accept. Over sized wire will not fit in the terminals.</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Do not over tighten drive power or input terminal screws.</a:t>
            </a:r>
          </a:p>
          <a:p>
            <a:pPr lvl="0"/>
            <a:endParaRPr lang="en-US" sz="800" dirty="0">
              <a:solidFill>
                <a:schemeClr val="bg2">
                  <a:lumMod val="10000"/>
                </a:schemeClr>
              </a:solidFill>
              <a:latin typeface="Verdana" pitchFamily="34" charset="0"/>
              <a:ea typeface="Verdana" pitchFamily="34" charset="0"/>
              <a:cs typeface="Verdana" pitchFamily="34" charset="0"/>
            </a:endParaRPr>
          </a:p>
          <a:p>
            <a:pPr lvl="0"/>
            <a:r>
              <a:rPr lang="en-US" sz="1400" dirty="0">
                <a:solidFill>
                  <a:schemeClr val="bg2">
                    <a:lumMod val="10000"/>
                  </a:schemeClr>
                </a:solidFill>
                <a:latin typeface="Verdana" pitchFamily="34" charset="0"/>
                <a:ea typeface="Verdana" pitchFamily="34" charset="0"/>
                <a:cs typeface="Verdana" pitchFamily="34" charset="0"/>
              </a:rPr>
              <a:t>Avoid doubling up wires at the Drives input terminals (if the wire size larger than 18 </a:t>
            </a:r>
            <a:r>
              <a:rPr lang="en-US" sz="1400" dirty="0" err="1">
                <a:solidFill>
                  <a:schemeClr val="bg2">
                    <a:lumMod val="10000"/>
                  </a:schemeClr>
                </a:solidFill>
                <a:latin typeface="Verdana" pitchFamily="34" charset="0"/>
                <a:ea typeface="Verdana" pitchFamily="34" charset="0"/>
                <a:cs typeface="Verdana" pitchFamily="34" charset="0"/>
              </a:rPr>
              <a:t>ga.</a:t>
            </a:r>
            <a:r>
              <a:rPr lang="en-US" sz="1400" dirty="0">
                <a:solidFill>
                  <a:schemeClr val="bg2">
                    <a:lumMod val="10000"/>
                  </a:schemeClr>
                </a:solidFill>
                <a:latin typeface="Verdana" pitchFamily="34" charset="0"/>
                <a:ea typeface="Verdana" pitchFamily="34" charset="0"/>
                <a:cs typeface="Verdana" pitchFamily="34" charset="0"/>
              </a:rPr>
              <a:t>). If possible double up or jumper them at the terminal blocks where extra room is available.</a:t>
            </a:r>
          </a:p>
        </p:txBody>
      </p:sp>
      <p:sp>
        <p:nvSpPr>
          <p:cNvPr id="3" name="TextBox 2"/>
          <p:cNvSpPr txBox="1"/>
          <p:nvPr/>
        </p:nvSpPr>
        <p:spPr>
          <a:xfrm>
            <a:off x="914400" y="706150"/>
            <a:ext cx="7480381" cy="461665"/>
          </a:xfrm>
          <a:prstGeom prst="rect">
            <a:avLst/>
          </a:prstGeom>
          <a:noFill/>
        </p:spPr>
        <p:txBody>
          <a:bodyPr wrap="none" rtlCol="0">
            <a:spAutoFit/>
          </a:bodyPr>
          <a:lstStyle/>
          <a:p>
            <a:r>
              <a:rPr lang="en-US" sz="2400" dirty="0">
                <a:solidFill>
                  <a:schemeClr val="tx2"/>
                </a:solidFill>
                <a:latin typeface="Verdana" pitchFamily="34" charset="0"/>
                <a:ea typeface="Verdana" pitchFamily="34" charset="0"/>
                <a:cs typeface="Verdana" pitchFamily="34" charset="0"/>
              </a:rPr>
              <a:t>Before you install the Variable Frequency Drive</a:t>
            </a:r>
          </a:p>
        </p:txBody>
      </p:sp>
    </p:spTree>
    <p:extLst>
      <p:ext uri="{BB962C8B-B14F-4D97-AF65-F5344CB8AC3E}">
        <p14:creationId xmlns:p14="http://schemas.microsoft.com/office/powerpoint/2010/main" val="3586766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925" y="1600200"/>
            <a:ext cx="7305675" cy="3785652"/>
          </a:xfrm>
          <a:prstGeom prst="rect">
            <a:avLst/>
          </a:prstGeom>
        </p:spPr>
        <p:txBody>
          <a:bodyPr wrap="square">
            <a:spAutoFit/>
          </a:bodyPr>
          <a:lstStyle/>
          <a:p>
            <a:pPr lvl="0"/>
            <a:r>
              <a:rPr lang="en-US" dirty="0">
                <a:solidFill>
                  <a:schemeClr val="bg2">
                    <a:lumMod val="10000"/>
                  </a:schemeClr>
                </a:solidFill>
              </a:rPr>
              <a:t>Verify that there are no loose filings, metal chips, or debris that could have gotten into the Drives circuit boards. </a:t>
            </a:r>
          </a:p>
          <a:p>
            <a:pPr lvl="0"/>
            <a:endParaRPr lang="en-US" sz="800" dirty="0">
              <a:solidFill>
                <a:schemeClr val="bg2">
                  <a:lumMod val="10000"/>
                </a:schemeClr>
              </a:solidFill>
            </a:endParaRPr>
          </a:p>
          <a:p>
            <a:pPr lvl="0"/>
            <a:r>
              <a:rPr lang="en-US" dirty="0">
                <a:solidFill>
                  <a:schemeClr val="bg2">
                    <a:lumMod val="10000"/>
                  </a:schemeClr>
                </a:solidFill>
              </a:rPr>
              <a:t>Measuring resistance of the motor leads phase to phase and phase to ground before terminating to the drive is a very good idea. This will prove that the wiring and the motor do not have any obvious problems. </a:t>
            </a:r>
          </a:p>
          <a:p>
            <a:pPr lvl="0"/>
            <a:endParaRPr lang="en-US" sz="800" dirty="0">
              <a:solidFill>
                <a:schemeClr val="bg2">
                  <a:lumMod val="10000"/>
                </a:schemeClr>
              </a:solidFill>
            </a:endParaRPr>
          </a:p>
          <a:p>
            <a:pPr lvl="0"/>
            <a:r>
              <a:rPr lang="en-US" dirty="0">
                <a:solidFill>
                  <a:schemeClr val="bg2">
                    <a:lumMod val="10000"/>
                  </a:schemeClr>
                </a:solidFill>
              </a:rPr>
              <a:t>Confirm that all inputs are connected to the correct terminals</a:t>
            </a:r>
            <a:r>
              <a:rPr lang="en-US" b="1" dirty="0">
                <a:solidFill>
                  <a:schemeClr val="bg2">
                    <a:lumMod val="10000"/>
                  </a:schemeClr>
                </a:solidFill>
              </a:rPr>
              <a:t> </a:t>
            </a:r>
            <a:r>
              <a:rPr lang="en-US" dirty="0">
                <a:solidFill>
                  <a:schemeClr val="bg2">
                    <a:lumMod val="10000"/>
                  </a:schemeClr>
                </a:solidFill>
              </a:rPr>
              <a:t>and are secure. Verify control voltage is correct for the Drive inputs (24vdc goes to 24vdc inputs / 120vac goes to 120vac inputs).</a:t>
            </a:r>
          </a:p>
          <a:p>
            <a:pPr lvl="0"/>
            <a:r>
              <a:rPr lang="en-US" dirty="0">
                <a:solidFill>
                  <a:schemeClr val="bg2">
                    <a:lumMod val="10000"/>
                  </a:schemeClr>
                </a:solidFill>
              </a:rPr>
              <a:t>Verify that the Stop input is present or the drive will not start.</a:t>
            </a:r>
          </a:p>
          <a:p>
            <a:pPr lvl="0"/>
            <a:endParaRPr lang="en-US" sz="800" dirty="0">
              <a:solidFill>
                <a:schemeClr val="bg2">
                  <a:lumMod val="10000"/>
                </a:schemeClr>
              </a:solidFill>
            </a:endParaRPr>
          </a:p>
          <a:p>
            <a:pPr lvl="0"/>
            <a:r>
              <a:rPr lang="en-US" dirty="0">
                <a:solidFill>
                  <a:schemeClr val="bg2">
                    <a:lumMod val="10000"/>
                  </a:schemeClr>
                </a:solidFill>
              </a:rPr>
              <a:t>Powering up the Drive without terminating the motor leads to verify the drive operates properly without a load is a very good idea. This will prove the Drive works out-of-the-box and the start/stop and speed reference has been assigned and wired correctly.</a:t>
            </a:r>
          </a:p>
        </p:txBody>
      </p:sp>
      <p:sp>
        <p:nvSpPr>
          <p:cNvPr id="3" name="Rectangle 2"/>
          <p:cNvSpPr/>
          <p:nvPr/>
        </p:nvSpPr>
        <p:spPr>
          <a:xfrm>
            <a:off x="923925" y="755655"/>
            <a:ext cx="6800772" cy="461665"/>
          </a:xfrm>
          <a:prstGeom prst="rect">
            <a:avLst/>
          </a:prstGeom>
        </p:spPr>
        <p:txBody>
          <a:bodyPr wrap="none">
            <a:spAutoFit/>
          </a:bodyPr>
          <a:lstStyle/>
          <a:p>
            <a:r>
              <a:rPr lang="en-US" sz="2400" dirty="0">
                <a:solidFill>
                  <a:schemeClr val="tx2"/>
                </a:solidFill>
                <a:latin typeface="Verdana" pitchFamily="34" charset="0"/>
                <a:ea typeface="Verdana" pitchFamily="34" charset="0"/>
                <a:cs typeface="Verdana" pitchFamily="34" charset="0"/>
              </a:rPr>
              <a:t>Before you run the motor for the first time</a:t>
            </a:r>
          </a:p>
        </p:txBody>
      </p:sp>
    </p:spTree>
    <p:extLst>
      <p:ext uri="{BB962C8B-B14F-4D97-AF65-F5344CB8AC3E}">
        <p14:creationId xmlns:p14="http://schemas.microsoft.com/office/powerpoint/2010/main" val="1912631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838200" y="1498606"/>
            <a:ext cx="7467600" cy="3354765"/>
          </a:xfrm>
          <a:prstGeom prst="rect">
            <a:avLst/>
          </a:prstGeom>
          <a:noFill/>
        </p:spPr>
        <p:txBody>
          <a:bodyPr wrap="square" rtlCol="0">
            <a:spAutoFit/>
          </a:bodyPr>
          <a:lstStyle/>
          <a:p>
            <a:r>
              <a:rPr lang="en-US" sz="2800" b="1" dirty="0"/>
              <a:t>  Advantages of VFD’s </a:t>
            </a:r>
            <a:r>
              <a:rPr lang="en-US" sz="1600" dirty="0"/>
              <a:t/>
            </a:r>
            <a:br>
              <a:rPr lang="en-US" sz="1600" dirty="0"/>
            </a:br>
            <a:endParaRPr lang="en-US" sz="1600" dirty="0"/>
          </a:p>
          <a:p>
            <a:r>
              <a:rPr lang="en-US" sz="2400" dirty="0"/>
              <a:t>	</a:t>
            </a:r>
            <a:r>
              <a:rPr lang="en-US" sz="2800" dirty="0"/>
              <a:t>1) Allow the load to have Speed variations </a:t>
            </a:r>
          </a:p>
          <a:p>
            <a:r>
              <a:rPr lang="en-US" sz="2800" dirty="0"/>
              <a:t>	2) Reduce heavy load inertia starting </a:t>
            </a:r>
          </a:p>
          <a:p>
            <a:r>
              <a:rPr lang="en-US" sz="2800" dirty="0"/>
              <a:t>	3) Reduce high starting torque</a:t>
            </a:r>
          </a:p>
          <a:p>
            <a:r>
              <a:rPr lang="en-US" sz="2800" dirty="0"/>
              <a:t>	4) Longer Ramp allows for lower starting current</a:t>
            </a:r>
          </a:p>
          <a:p>
            <a:r>
              <a:rPr lang="en-US" sz="2800" dirty="0"/>
              <a:t>	5) High efficiency at lower speeds </a:t>
            </a:r>
            <a:r>
              <a:rPr lang="en-US" dirty="0"/>
              <a:t>(50% to 100%) </a:t>
            </a:r>
            <a:endParaRPr lang="en-US" sz="2800" dirty="0"/>
          </a:p>
          <a:p>
            <a:r>
              <a:rPr lang="en-US" sz="2800" dirty="0"/>
              <a:t>	6) Higher power factor at the Line connection</a:t>
            </a:r>
          </a:p>
        </p:txBody>
      </p:sp>
      <p:sp>
        <p:nvSpPr>
          <p:cNvPr id="4" name="Title 1"/>
          <p:cNvSpPr txBox="1">
            <a:spLocks/>
          </p:cNvSpPr>
          <p:nvPr/>
        </p:nvSpPr>
        <p:spPr>
          <a:xfrm>
            <a:off x="618309" y="187234"/>
            <a:ext cx="7772400" cy="7271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VFD’s Solve Problems</a:t>
            </a:r>
          </a:p>
        </p:txBody>
      </p:sp>
    </p:spTree>
    <p:extLst>
      <p:ext uri="{BB962C8B-B14F-4D97-AF65-F5344CB8AC3E}">
        <p14:creationId xmlns:p14="http://schemas.microsoft.com/office/powerpoint/2010/main" val="265783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7" y="1247705"/>
            <a:ext cx="8315325" cy="559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54511" y="279405"/>
            <a:ext cx="4834978" cy="584775"/>
          </a:xfrm>
          <a:prstGeom prst="rect">
            <a:avLst/>
          </a:prstGeom>
          <a:noFill/>
        </p:spPr>
        <p:txBody>
          <a:bodyPr wrap="none" rtlCol="0">
            <a:spAutoFit/>
          </a:bodyPr>
          <a:lstStyle/>
          <a:p>
            <a:r>
              <a:rPr lang="en-US" sz="3200" dirty="0">
                <a:latin typeface="Verdana" pitchFamily="34" charset="0"/>
                <a:ea typeface="Verdana" pitchFamily="34" charset="0"/>
                <a:cs typeface="Verdana" pitchFamily="34" charset="0"/>
              </a:rPr>
              <a:t>How to Mitigate Noise </a:t>
            </a:r>
          </a:p>
        </p:txBody>
      </p:sp>
    </p:spTree>
    <p:extLst>
      <p:ext uri="{BB962C8B-B14F-4D97-AF65-F5344CB8AC3E}">
        <p14:creationId xmlns:p14="http://schemas.microsoft.com/office/powerpoint/2010/main" val="668879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7" y="4343400"/>
            <a:ext cx="3396739" cy="237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62960" y="279405"/>
            <a:ext cx="5218095" cy="584775"/>
          </a:xfrm>
          <a:prstGeom prst="rect">
            <a:avLst/>
          </a:prstGeom>
          <a:noFill/>
        </p:spPr>
        <p:txBody>
          <a:bodyPr wrap="none" rtlCol="0">
            <a:spAutoFit/>
          </a:bodyPr>
          <a:lstStyle/>
          <a:p>
            <a:r>
              <a:rPr lang="en-US" sz="3200" dirty="0">
                <a:latin typeface="Verdana" pitchFamily="34" charset="0"/>
                <a:ea typeface="Verdana" pitchFamily="34" charset="0"/>
                <a:cs typeface="Verdana" pitchFamily="34" charset="0"/>
              </a:rPr>
              <a:t>High Frequency Bonding</a:t>
            </a:r>
          </a:p>
        </p:txBody>
      </p:sp>
      <p:sp>
        <p:nvSpPr>
          <p:cNvPr id="3" name="TextBox 2"/>
          <p:cNvSpPr txBox="1"/>
          <p:nvPr/>
        </p:nvSpPr>
        <p:spPr>
          <a:xfrm>
            <a:off x="5181600" y="3632200"/>
            <a:ext cx="3571812" cy="369332"/>
          </a:xfrm>
          <a:prstGeom prst="rect">
            <a:avLst/>
          </a:prstGeom>
          <a:noFill/>
        </p:spPr>
        <p:txBody>
          <a:bodyPr wrap="none" rtlCol="0">
            <a:spAutoFit/>
          </a:bodyPr>
          <a:lstStyle/>
          <a:p>
            <a:r>
              <a:rPr lang="en-US" dirty="0"/>
              <a:t>Use of large surface area Bonding Strap</a:t>
            </a:r>
          </a:p>
        </p:txBody>
      </p:sp>
      <p:pic>
        <p:nvPicPr>
          <p:cNvPr id="11268" name="Picture 4" descr="http://cpc.farnell.com/productimages/standard/en_GB/67152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7" y="482601"/>
            <a:ext cx="1743075" cy="22796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electrical-engineering-portal.com/wp-content/uploads/difference-between-bonding-grounding-earthing-explained.jpg"/>
          <p:cNvPicPr>
            <a:picLocks noChangeAspect="1" noChangeArrowheads="1"/>
          </p:cNvPicPr>
          <p:nvPr/>
        </p:nvPicPr>
        <p:blipFill rotWithShape="1">
          <a:blip r:embed="rId4">
            <a:extLst>
              <a:ext uri="{28A0092B-C50C-407E-A947-70E740481C1C}">
                <a14:useLocalDpi xmlns:a14="http://schemas.microsoft.com/office/drawing/2010/main" val="0"/>
              </a:ext>
            </a:extLst>
          </a:blip>
          <a:srcRect l="24438" t="52424" r="11970"/>
          <a:stretch/>
        </p:blipFill>
        <p:spPr bwMode="auto">
          <a:xfrm>
            <a:off x="3657600" y="5566809"/>
            <a:ext cx="1752600" cy="126343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hennulat.files.wordpress.com/2013/05/largepanelwiringexam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6" y="990600"/>
            <a:ext cx="2004391"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mage result for grounding back plate to pan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25800"/>
            <a:ext cx="3387488" cy="3632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4217" t="3541" r="14120" b="2931"/>
          <a:stretch/>
        </p:blipFill>
        <p:spPr>
          <a:xfrm>
            <a:off x="3200400" y="990600"/>
            <a:ext cx="2397642" cy="2549720"/>
          </a:xfrm>
          <a:prstGeom prst="rect">
            <a:avLst/>
          </a:prstGeom>
        </p:spPr>
      </p:pic>
      <p:pic>
        <p:nvPicPr>
          <p:cNvPr id="11278" name="Picture 14" descr="http://www.onallcylinders.com/wp-content/uploads/2012/04/Slide-26.jpg"/>
          <p:cNvPicPr>
            <a:picLocks noChangeAspect="1" noChangeArrowheads="1"/>
          </p:cNvPicPr>
          <p:nvPr/>
        </p:nvPicPr>
        <p:blipFill rotWithShape="1">
          <a:blip r:embed="rId8">
            <a:extLst>
              <a:ext uri="{28A0092B-C50C-407E-A947-70E740481C1C}">
                <a14:useLocalDpi xmlns:a14="http://schemas.microsoft.com/office/drawing/2010/main" val="0"/>
              </a:ext>
            </a:extLst>
          </a:blip>
          <a:srcRect l="48" t="40203" r="-48" b="42879"/>
          <a:stretch/>
        </p:blipFill>
        <p:spPr bwMode="auto">
          <a:xfrm>
            <a:off x="5715007" y="2819401"/>
            <a:ext cx="3248025" cy="48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516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05"/>
            <a:ext cx="7239000" cy="3046988"/>
          </a:xfrm>
          <a:prstGeom prst="rect">
            <a:avLst/>
          </a:prstGeom>
        </p:spPr>
        <p:txBody>
          <a:bodyPr wrap="square">
            <a:spAutoFit/>
          </a:bodyPr>
          <a:lstStyle/>
          <a:p>
            <a:r>
              <a:rPr lang="en-US" sz="1600" dirty="0">
                <a:latin typeface="Verdana" pitchFamily="34" charset="0"/>
                <a:ea typeface="Verdana" pitchFamily="34" charset="0"/>
                <a:cs typeface="Verdana" pitchFamily="34" charset="0"/>
              </a:rPr>
              <a:t>Maintain as much separation as possible between noise-susceptible cables and VFD cables–a minimum of 1 ft. for shielded instrumentation cables and 3 ft. for unshielded instrumentation cables.</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If the two types of cable must lie close to each other, try to minimize the amount of parallel runs between them; it is wise to limit these stretches to 10 ft. or less to reduce the likelihood of picking up radiated noise.</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Finally, if the two types of cable must unavoidably cross, it is preferable to cross them perpendicularly, at a single point.</a:t>
            </a:r>
          </a:p>
        </p:txBody>
      </p:sp>
      <p:sp>
        <p:nvSpPr>
          <p:cNvPr id="3" name="Rectangle 2"/>
          <p:cNvSpPr/>
          <p:nvPr/>
        </p:nvSpPr>
        <p:spPr>
          <a:xfrm>
            <a:off x="1066800" y="1028700"/>
            <a:ext cx="3048000" cy="369332"/>
          </a:xfrm>
          <a:prstGeom prst="rect">
            <a:avLst/>
          </a:prstGeom>
        </p:spPr>
        <p:txBody>
          <a:bodyPr wrap="square">
            <a:spAutoFit/>
          </a:bodyPr>
          <a:lstStyle/>
          <a:p>
            <a:r>
              <a:rPr lang="en-US" b="1" dirty="0"/>
              <a:t>Tips for Separation of Cables</a:t>
            </a:r>
          </a:p>
        </p:txBody>
      </p:sp>
      <p:sp>
        <p:nvSpPr>
          <p:cNvPr id="4" name="Rectangle 4"/>
          <p:cNvSpPr txBox="1">
            <a:spLocks noChangeArrowheads="1"/>
          </p:cNvSpPr>
          <p:nvPr/>
        </p:nvSpPr>
        <p:spPr bwMode="auto">
          <a:xfrm>
            <a:off x="3962400" y="295275"/>
            <a:ext cx="2743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Tahoma" pitchFamily="34" charset="0"/>
              </a:defRPr>
            </a:lvl2pPr>
            <a:lvl3pPr algn="ctr" rtl="0" eaLnBrk="1" fontAlgn="base" hangingPunct="1">
              <a:spcBef>
                <a:spcPct val="0"/>
              </a:spcBef>
              <a:spcAft>
                <a:spcPct val="0"/>
              </a:spcAft>
              <a:defRPr sz="2800">
                <a:solidFill>
                  <a:schemeClr val="tx2"/>
                </a:solidFill>
                <a:latin typeface="Tahoma" pitchFamily="34" charset="0"/>
              </a:defRPr>
            </a:lvl3pPr>
            <a:lvl4pPr algn="ctr" rtl="0" eaLnBrk="1" fontAlgn="base" hangingPunct="1">
              <a:spcBef>
                <a:spcPct val="0"/>
              </a:spcBef>
              <a:spcAft>
                <a:spcPct val="0"/>
              </a:spcAft>
              <a:defRPr sz="2800">
                <a:solidFill>
                  <a:schemeClr val="tx2"/>
                </a:solidFill>
                <a:latin typeface="Tahoma" pitchFamily="34" charset="0"/>
              </a:defRPr>
            </a:lvl4pPr>
            <a:lvl5pPr algn="ctr" rtl="0" eaLnBrk="1" fontAlgn="base" hangingPunct="1">
              <a:spcBef>
                <a:spcPct val="0"/>
              </a:spcBef>
              <a:spcAft>
                <a:spcPct val="0"/>
              </a:spcAft>
              <a:defRPr sz="2800">
                <a:solidFill>
                  <a:schemeClr val="tx2"/>
                </a:solidFill>
                <a:latin typeface="Tahoma" pitchFamily="34" charset="0"/>
              </a:defRPr>
            </a:lvl5pPr>
            <a:lvl6pPr marL="457200" algn="ctr" rtl="0" eaLnBrk="1" fontAlgn="base" hangingPunct="1">
              <a:spcBef>
                <a:spcPct val="0"/>
              </a:spcBef>
              <a:spcAft>
                <a:spcPct val="0"/>
              </a:spcAft>
              <a:defRPr sz="2800">
                <a:solidFill>
                  <a:schemeClr val="tx2"/>
                </a:solidFill>
                <a:latin typeface="Tahoma" pitchFamily="34" charset="0"/>
              </a:defRPr>
            </a:lvl6pPr>
            <a:lvl7pPr marL="914400" algn="ctr" rtl="0" eaLnBrk="1" fontAlgn="base" hangingPunct="1">
              <a:spcBef>
                <a:spcPct val="0"/>
              </a:spcBef>
              <a:spcAft>
                <a:spcPct val="0"/>
              </a:spcAft>
              <a:defRPr sz="2800">
                <a:solidFill>
                  <a:schemeClr val="tx2"/>
                </a:solidFill>
                <a:latin typeface="Tahoma" pitchFamily="34" charset="0"/>
              </a:defRPr>
            </a:lvl7pPr>
            <a:lvl8pPr marL="1371600" algn="ctr" rtl="0" eaLnBrk="1" fontAlgn="base" hangingPunct="1">
              <a:spcBef>
                <a:spcPct val="0"/>
              </a:spcBef>
              <a:spcAft>
                <a:spcPct val="0"/>
              </a:spcAft>
              <a:defRPr sz="2800">
                <a:solidFill>
                  <a:schemeClr val="tx2"/>
                </a:solidFill>
                <a:latin typeface="Tahoma" pitchFamily="34" charset="0"/>
              </a:defRPr>
            </a:lvl8pPr>
            <a:lvl9pPr marL="1828800" algn="ctr" rtl="0" eaLnBrk="1" fontAlgn="base" hangingPunct="1">
              <a:spcBef>
                <a:spcPct val="0"/>
              </a:spcBef>
              <a:spcAft>
                <a:spcPct val="0"/>
              </a:spcAft>
              <a:defRPr sz="2800">
                <a:solidFill>
                  <a:schemeClr val="tx2"/>
                </a:solidFill>
                <a:latin typeface="Tahoma" pitchFamily="34" charset="0"/>
              </a:defRPr>
            </a:lvl9pPr>
          </a:lstStyle>
          <a:p>
            <a:r>
              <a:rPr lang="en-US" sz="3200" dirty="0"/>
              <a:t>Segregating</a:t>
            </a:r>
          </a:p>
        </p:txBody>
      </p:sp>
    </p:spTree>
    <p:extLst>
      <p:ext uri="{BB962C8B-B14F-4D97-AF65-F5344CB8AC3E}">
        <p14:creationId xmlns:p14="http://schemas.microsoft.com/office/powerpoint/2010/main" val="2410032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2991"/>
            <a:ext cx="9144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Oval 3"/>
          <p:cNvSpPr>
            <a:spLocks noChangeArrowheads="1"/>
          </p:cNvSpPr>
          <p:nvPr/>
        </p:nvSpPr>
        <p:spPr bwMode="auto">
          <a:xfrm>
            <a:off x="4191000" y="1371600"/>
            <a:ext cx="2971800" cy="5257800"/>
          </a:xfrm>
          <a:prstGeom prst="ellipse">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2" name="Rectangle 4"/>
          <p:cNvSpPr>
            <a:spLocks noGrp="1" noChangeArrowheads="1"/>
          </p:cNvSpPr>
          <p:nvPr>
            <p:ph type="title" idx="4294967295"/>
          </p:nvPr>
        </p:nvSpPr>
        <p:spPr>
          <a:xfrm>
            <a:off x="838200" y="304800"/>
            <a:ext cx="2743200" cy="736600"/>
          </a:xfrm>
        </p:spPr>
        <p:txBody>
          <a:bodyPr/>
          <a:lstStyle/>
          <a:p>
            <a:pPr eaLnBrk="1" hangingPunct="1"/>
            <a:r>
              <a:rPr lang="en-US" sz="3200" dirty="0"/>
              <a:t>Segregating</a:t>
            </a:r>
          </a:p>
        </p:txBody>
      </p:sp>
    </p:spTree>
    <p:extLst>
      <p:ext uri="{BB962C8B-B14F-4D97-AF65-F5344CB8AC3E}">
        <p14:creationId xmlns:p14="http://schemas.microsoft.com/office/powerpoint/2010/main" val="255979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42975" y="2133600"/>
            <a:ext cx="7058025" cy="2862322"/>
          </a:xfrm>
          <a:prstGeom prst="rect">
            <a:avLst/>
          </a:prstGeom>
        </p:spPr>
        <p:txBody>
          <a:bodyPr wrap="square">
            <a:spAutoFit/>
          </a:bodyPr>
          <a:lstStyle/>
          <a:p>
            <a:r>
              <a:rPr lang="en-US" dirty="0"/>
              <a:t>Unshielded VFD conductors can radiate more than 80V of noise to other </a:t>
            </a:r>
            <a:r>
              <a:rPr lang="en-US" dirty="0">
                <a:solidFill>
                  <a:srgbClr val="FF0000"/>
                </a:solidFill>
              </a:rPr>
              <a:t>unshielded </a:t>
            </a:r>
            <a:r>
              <a:rPr lang="en-US" dirty="0"/>
              <a:t>communication wires and more than 10V of noise to </a:t>
            </a:r>
            <a:r>
              <a:rPr lang="en-US" dirty="0">
                <a:solidFill>
                  <a:srgbClr val="FF0000"/>
                </a:solidFill>
              </a:rPr>
              <a:t>shielded</a:t>
            </a:r>
            <a:r>
              <a:rPr lang="en-US" dirty="0"/>
              <a:t> instrumentation cables. </a:t>
            </a:r>
          </a:p>
          <a:p>
            <a:r>
              <a:rPr lang="en-US" dirty="0"/>
              <a:t>When VFD cables are installed close to low-level communications cables and other susceptible devices, it is necessary to ensure that shielding is present in the VFD cable.</a:t>
            </a:r>
          </a:p>
          <a:p>
            <a:endParaRPr lang="en-US" dirty="0"/>
          </a:p>
          <a:p>
            <a:r>
              <a:rPr lang="en-US" dirty="0"/>
              <a:t>The use of unshielded cables in conduits around a VFD setup should be limited or eliminated completely, since the conduit is an uncontrolled path to ground for the noise it captures. </a:t>
            </a:r>
          </a:p>
        </p:txBody>
      </p:sp>
      <p:sp>
        <p:nvSpPr>
          <p:cNvPr id="3" name="TextBox 2"/>
          <p:cNvSpPr txBox="1"/>
          <p:nvPr/>
        </p:nvSpPr>
        <p:spPr>
          <a:xfrm>
            <a:off x="981075" y="533400"/>
            <a:ext cx="2475358"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Shielding</a:t>
            </a:r>
            <a:r>
              <a:rPr lang="en-US" sz="3600" dirty="0">
                <a:latin typeface="Verdana" pitchFamily="34" charset="0"/>
                <a:ea typeface="Verdana" pitchFamily="34" charset="0"/>
                <a:cs typeface="Verdana" pitchFamily="34" charset="0"/>
              </a:rPr>
              <a:t> </a:t>
            </a:r>
          </a:p>
        </p:txBody>
      </p:sp>
      <p:sp>
        <p:nvSpPr>
          <p:cNvPr id="4" name="TextBox 3"/>
          <p:cNvSpPr txBox="1"/>
          <p:nvPr/>
        </p:nvSpPr>
        <p:spPr>
          <a:xfrm>
            <a:off x="2028825" y="1521857"/>
            <a:ext cx="4655377" cy="369332"/>
          </a:xfrm>
          <a:prstGeom prst="rect">
            <a:avLst/>
          </a:prstGeom>
          <a:noFill/>
        </p:spPr>
        <p:txBody>
          <a:bodyPr wrap="none" rtlCol="0">
            <a:spAutoFit/>
          </a:bodyPr>
          <a:lstStyle/>
          <a:p>
            <a:r>
              <a:rPr lang="en-US" b="1" dirty="0"/>
              <a:t>Tips for Management of Cable Noise Interference:</a:t>
            </a:r>
            <a:endParaRPr lang="en-US" dirty="0"/>
          </a:p>
        </p:txBody>
      </p:sp>
    </p:spTree>
    <p:extLst>
      <p:ext uri="{BB962C8B-B14F-4D97-AF65-F5344CB8AC3E}">
        <p14:creationId xmlns:p14="http://schemas.microsoft.com/office/powerpoint/2010/main" val="2558047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age result for panduit shield barrier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92203"/>
            <a:ext cx="4953000" cy="27862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279405"/>
            <a:ext cx="2475358"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Shielding</a:t>
            </a:r>
            <a:r>
              <a:rPr lang="en-US" sz="3600" dirty="0">
                <a:latin typeface="Verdana" pitchFamily="34" charset="0"/>
                <a:ea typeface="Verdana" pitchFamily="34" charset="0"/>
                <a:cs typeface="Verdana" pitchFamily="34" charset="0"/>
              </a:rPr>
              <a:t> </a:t>
            </a:r>
          </a:p>
        </p:txBody>
      </p:sp>
      <p:sp>
        <p:nvSpPr>
          <p:cNvPr id="3" name="TextBox 2"/>
          <p:cNvSpPr txBox="1"/>
          <p:nvPr/>
        </p:nvSpPr>
        <p:spPr>
          <a:xfrm>
            <a:off x="1447807" y="3429000"/>
            <a:ext cx="1584921" cy="338554"/>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Faraday Cage</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01" r="18873"/>
          <a:stretch/>
        </p:blipFill>
        <p:spPr bwMode="auto">
          <a:xfrm>
            <a:off x="6688130" y="1104903"/>
            <a:ext cx="245587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648200"/>
            <a:ext cx="252688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Image result for soow cable"/>
          <p:cNvSpPr>
            <a:spLocks noChangeAspect="1" noChangeArrowheads="1"/>
          </p:cNvSpPr>
          <p:nvPr/>
        </p:nvSpPr>
        <p:spPr bwMode="auto">
          <a:xfrm>
            <a:off x="155575" y="-874184"/>
            <a:ext cx="2051050" cy="182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soow cable"/>
          <p:cNvSpPr>
            <a:spLocks noChangeAspect="1" noChangeArrowheads="1"/>
          </p:cNvSpPr>
          <p:nvPr/>
        </p:nvSpPr>
        <p:spPr bwMode="auto">
          <a:xfrm>
            <a:off x="307975" y="-670984"/>
            <a:ext cx="2051050" cy="182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soow cable"/>
          <p:cNvSpPr>
            <a:spLocks noChangeAspect="1" noChangeArrowheads="1"/>
          </p:cNvSpPr>
          <p:nvPr/>
        </p:nvSpPr>
        <p:spPr bwMode="auto">
          <a:xfrm>
            <a:off x="460375" y="-467784"/>
            <a:ext cx="2051050" cy="1822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5" name="Picture 13" descr="Image result for soow cable pictu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6" y="4648200"/>
            <a:ext cx="2484474" cy="2225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57402" y="4749805"/>
            <a:ext cx="1851789" cy="646331"/>
          </a:xfrm>
          <a:prstGeom prst="rect">
            <a:avLst/>
          </a:prstGeom>
          <a:noFill/>
        </p:spPr>
        <p:txBody>
          <a:bodyPr wrap="none" rtlCol="0">
            <a:spAutoFit/>
          </a:bodyPr>
          <a:lstStyle/>
          <a:p>
            <a:r>
              <a:rPr lang="en-US" dirty="0"/>
              <a:t>So does SOOW</a:t>
            </a:r>
          </a:p>
          <a:p>
            <a:r>
              <a:rPr lang="en-US" dirty="0"/>
              <a:t>Cable use a shield?</a:t>
            </a:r>
          </a:p>
        </p:txBody>
      </p:sp>
    </p:spTree>
    <p:extLst>
      <p:ext uri="{BB962C8B-B14F-4D97-AF65-F5344CB8AC3E}">
        <p14:creationId xmlns:p14="http://schemas.microsoft.com/office/powerpoint/2010/main" val="2736396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51322" y="602570"/>
            <a:ext cx="2063385"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Filtering</a:t>
            </a:r>
          </a:p>
        </p:txBody>
      </p:sp>
      <p:sp>
        <p:nvSpPr>
          <p:cNvPr id="3" name="TextBox 2"/>
          <p:cNvSpPr txBox="1"/>
          <p:nvPr/>
        </p:nvSpPr>
        <p:spPr>
          <a:xfrm>
            <a:off x="1524000" y="1600200"/>
            <a:ext cx="6838950" cy="923330"/>
          </a:xfrm>
          <a:prstGeom prst="rect">
            <a:avLst/>
          </a:prstGeom>
          <a:noFill/>
        </p:spPr>
        <p:txBody>
          <a:bodyPr wrap="square" rtlCol="0">
            <a:spAutoFit/>
          </a:bodyPr>
          <a:lstStyle/>
          <a:p>
            <a:r>
              <a:rPr lang="en-US" dirty="0"/>
              <a:t>Normally Filtering used to attain a CE mark or acceptance.</a:t>
            </a:r>
          </a:p>
          <a:p>
            <a:r>
              <a:rPr lang="en-US" dirty="0"/>
              <a:t>Used to reduce EMI and RFI interference that may cause sensitive electronics to act strangely.  </a:t>
            </a:r>
          </a:p>
        </p:txBody>
      </p:sp>
      <p:sp>
        <p:nvSpPr>
          <p:cNvPr id="4" name="Rectangle 3"/>
          <p:cNvSpPr/>
          <p:nvPr/>
        </p:nvSpPr>
        <p:spPr>
          <a:xfrm>
            <a:off x="838200" y="2523530"/>
            <a:ext cx="7924800" cy="2554545"/>
          </a:xfrm>
          <a:prstGeom prst="rect">
            <a:avLst/>
          </a:prstGeom>
        </p:spPr>
        <p:txBody>
          <a:bodyPr wrap="square">
            <a:spAutoFit/>
          </a:bodyPr>
          <a:lstStyle/>
          <a:p>
            <a:r>
              <a:rPr lang="en-US" sz="2000" dirty="0"/>
              <a:t>Example: 	</a:t>
            </a:r>
          </a:p>
          <a:p>
            <a:r>
              <a:rPr lang="en-US" sz="2000" dirty="0"/>
              <a:t>An RFID Tag is attached to the Cow’s leg. </a:t>
            </a:r>
          </a:p>
          <a:p>
            <a:r>
              <a:rPr lang="en-US" sz="2000" dirty="0"/>
              <a:t>Cow comes into the milk parlor to get milked and can only be milked 3 times a day.</a:t>
            </a:r>
          </a:p>
          <a:p>
            <a:r>
              <a:rPr lang="en-US" sz="2000" dirty="0"/>
              <a:t>RFID Reader is used to verify ok for Cow to come in.</a:t>
            </a:r>
          </a:p>
          <a:p>
            <a:r>
              <a:rPr lang="en-US" sz="2000" dirty="0"/>
              <a:t>It opens the gate into the parlor area allowing Cow to get milked.</a:t>
            </a:r>
          </a:p>
          <a:p>
            <a:r>
              <a:rPr lang="en-US" sz="2000" dirty="0"/>
              <a:t>When the VFD is running the Gate won’t open.</a:t>
            </a:r>
          </a:p>
          <a:p>
            <a:r>
              <a:rPr lang="en-US" sz="2000" dirty="0"/>
              <a:t>RFI /EMI interference is blocking the RFID reader from reading the Tag on the Cow.</a:t>
            </a:r>
          </a:p>
          <a:p>
            <a:r>
              <a:rPr lang="en-US" sz="2000" dirty="0"/>
              <a:t>Cow does not get Milked …Farmer gets Mad!</a:t>
            </a:r>
          </a:p>
        </p:txBody>
      </p:sp>
      <p:sp>
        <p:nvSpPr>
          <p:cNvPr id="6" name="Rectangle 5"/>
          <p:cNvSpPr/>
          <p:nvPr/>
        </p:nvSpPr>
        <p:spPr>
          <a:xfrm>
            <a:off x="2362200" y="5181600"/>
            <a:ext cx="5867400" cy="1477328"/>
          </a:xfrm>
          <a:prstGeom prst="rect">
            <a:avLst/>
          </a:prstGeom>
        </p:spPr>
        <p:txBody>
          <a:bodyPr wrap="square">
            <a:spAutoFit/>
          </a:bodyPr>
          <a:lstStyle/>
          <a:p>
            <a:r>
              <a:rPr lang="en-US" dirty="0">
                <a:solidFill>
                  <a:schemeClr val="bg2">
                    <a:lumMod val="10000"/>
                  </a:schemeClr>
                </a:solidFill>
              </a:rPr>
              <a:t>Solution :</a:t>
            </a:r>
          </a:p>
          <a:p>
            <a:r>
              <a:rPr lang="en-US" dirty="0">
                <a:solidFill>
                  <a:schemeClr val="bg2">
                    <a:lumMod val="10000"/>
                  </a:schemeClr>
                </a:solidFill>
              </a:rPr>
              <a:t>1)   Install Common Mode Cores at VFD in question (or all of them)</a:t>
            </a:r>
          </a:p>
          <a:p>
            <a:pPr marL="342900" indent="-342900">
              <a:buAutoNum type="arabicParenR" startAt="2"/>
            </a:pPr>
            <a:r>
              <a:rPr lang="en-US" dirty="0">
                <a:solidFill>
                  <a:schemeClr val="bg2">
                    <a:lumMod val="10000"/>
                  </a:schemeClr>
                </a:solidFill>
              </a:rPr>
              <a:t>Install a Line Filter on the Line side of VFD </a:t>
            </a:r>
          </a:p>
          <a:p>
            <a:pPr marL="342900" indent="-342900">
              <a:buAutoNum type="arabicParenR" startAt="2"/>
            </a:pPr>
            <a:r>
              <a:rPr lang="en-US" dirty="0">
                <a:solidFill>
                  <a:schemeClr val="bg2">
                    <a:lumMod val="10000"/>
                  </a:schemeClr>
                </a:solidFill>
              </a:rPr>
              <a:t>Install Shielded Cable from VFD to motor</a:t>
            </a:r>
          </a:p>
          <a:p>
            <a:r>
              <a:rPr lang="en-US" dirty="0">
                <a:solidFill>
                  <a:schemeClr val="bg2">
                    <a:lumMod val="10000"/>
                  </a:schemeClr>
                </a:solidFill>
              </a:rPr>
              <a:t>4)   Install </a:t>
            </a:r>
            <a:r>
              <a:rPr lang="en-US" dirty="0" err="1">
                <a:solidFill>
                  <a:schemeClr val="bg2">
                    <a:lumMod val="10000"/>
                  </a:schemeClr>
                </a:solidFill>
              </a:rPr>
              <a:t>Dv</a:t>
            </a:r>
            <a:r>
              <a:rPr lang="en-US" dirty="0">
                <a:solidFill>
                  <a:schemeClr val="bg2">
                    <a:lumMod val="10000"/>
                  </a:schemeClr>
                </a:solidFill>
              </a:rPr>
              <a:t>/</a:t>
            </a:r>
            <a:r>
              <a:rPr lang="en-US" dirty="0" err="1">
                <a:solidFill>
                  <a:schemeClr val="bg2">
                    <a:lumMod val="10000"/>
                  </a:schemeClr>
                </a:solidFill>
              </a:rPr>
              <a:t>Dt</a:t>
            </a:r>
            <a:r>
              <a:rPr lang="en-US" dirty="0">
                <a:solidFill>
                  <a:schemeClr val="bg2">
                    <a:lumMod val="10000"/>
                  </a:schemeClr>
                </a:solidFill>
              </a:rPr>
              <a:t> filter between VFD and motor.</a:t>
            </a:r>
            <a:endParaRPr lang="en-US" dirty="0"/>
          </a:p>
        </p:txBody>
      </p:sp>
    </p:spTree>
    <p:extLst>
      <p:ext uri="{BB962C8B-B14F-4D97-AF65-F5344CB8AC3E}">
        <p14:creationId xmlns:p14="http://schemas.microsoft.com/office/powerpoint/2010/main" val="3291736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3" y="381002"/>
            <a:ext cx="3018775"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Suppression</a:t>
            </a:r>
          </a:p>
        </p:txBody>
      </p:sp>
      <p:sp>
        <p:nvSpPr>
          <p:cNvPr id="3" name="TextBox 2"/>
          <p:cNvSpPr txBox="1"/>
          <p:nvPr/>
        </p:nvSpPr>
        <p:spPr>
          <a:xfrm>
            <a:off x="762000" y="482600"/>
            <a:ext cx="1946367" cy="369332"/>
          </a:xfrm>
          <a:prstGeom prst="rect">
            <a:avLst/>
          </a:prstGeom>
          <a:noFill/>
        </p:spPr>
        <p:txBody>
          <a:bodyPr wrap="none" rtlCol="0">
            <a:spAutoFit/>
          </a:bodyPr>
          <a:lstStyle/>
          <a:p>
            <a:r>
              <a:rPr lang="en-US" dirty="0">
                <a:solidFill>
                  <a:schemeClr val="tx2"/>
                </a:solidFill>
              </a:rPr>
              <a:t>Contact Suppression</a:t>
            </a:r>
          </a:p>
        </p:txBody>
      </p:sp>
      <p:sp>
        <p:nvSpPr>
          <p:cNvPr id="4" name="TextBox 3"/>
          <p:cNvSpPr txBox="1"/>
          <p:nvPr/>
        </p:nvSpPr>
        <p:spPr>
          <a:xfrm>
            <a:off x="6934200" y="1600200"/>
            <a:ext cx="1798890" cy="369332"/>
          </a:xfrm>
          <a:prstGeom prst="rect">
            <a:avLst/>
          </a:prstGeom>
          <a:noFill/>
        </p:spPr>
        <p:txBody>
          <a:bodyPr wrap="none" rtlCol="0">
            <a:spAutoFit/>
          </a:bodyPr>
          <a:lstStyle/>
          <a:p>
            <a:r>
              <a:rPr lang="en-US" dirty="0"/>
              <a:t>Surge Suppression</a:t>
            </a:r>
          </a:p>
        </p:txBody>
      </p:sp>
      <p:sp>
        <p:nvSpPr>
          <p:cNvPr id="6" name="Rectangle 5"/>
          <p:cNvSpPr/>
          <p:nvPr/>
        </p:nvSpPr>
        <p:spPr>
          <a:xfrm>
            <a:off x="7010403" y="6172200"/>
            <a:ext cx="1630575" cy="369332"/>
          </a:xfrm>
          <a:prstGeom prst="rect">
            <a:avLst/>
          </a:prstGeom>
        </p:spPr>
        <p:txBody>
          <a:bodyPr wrap="none">
            <a:spAutoFit/>
          </a:bodyPr>
          <a:lstStyle/>
          <a:p>
            <a:r>
              <a:rPr lang="en-US" dirty="0"/>
              <a:t>4983-DS480-403</a:t>
            </a:r>
          </a:p>
        </p:txBody>
      </p:sp>
      <p:pic>
        <p:nvPicPr>
          <p:cNvPr id="10242" name="Picture 2" descr="http://www.rockwellautomation.com/resources/images/productinfo/IDW_300x300/4983/4983-DS120-402_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3" y="2311402"/>
            <a:ext cx="2563813" cy="341841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9.dw-world.de/rtc/infotheque/interfer_screen/8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97000"/>
            <a:ext cx="2667000" cy="127339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027"/>
          <a:stretch/>
        </p:blipFill>
        <p:spPr bwMode="auto">
          <a:xfrm>
            <a:off x="3" y="3090120"/>
            <a:ext cx="4887949" cy="37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www.emcuk.co.uk/awareness/Pictures/RCcontactSupp.gif"/>
          <p:cNvPicPr>
            <a:picLocks noChangeAspect="1" noChangeArrowheads="1"/>
          </p:cNvPicPr>
          <p:nvPr/>
        </p:nvPicPr>
        <p:blipFill rotWithShape="1">
          <a:blip r:embed="rId5">
            <a:extLst>
              <a:ext uri="{28A0092B-C50C-407E-A947-70E740481C1C}">
                <a14:useLocalDpi xmlns:a14="http://schemas.microsoft.com/office/drawing/2010/main" val="0"/>
              </a:ext>
            </a:extLst>
          </a:blip>
          <a:srcRect l="11091" r="6150" b="21189"/>
          <a:stretch/>
        </p:blipFill>
        <p:spPr bwMode="auto">
          <a:xfrm>
            <a:off x="3276603" y="3022600"/>
            <a:ext cx="2604977" cy="19817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193800"/>
            <a:ext cx="1676400" cy="2133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1219200" y="5054600"/>
            <a:ext cx="381000" cy="508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pPr>
            <a:endParaRPr kumimoji="0" lang="en-US" sz="2400" b="0" i="0" u="none" strike="noStrike" cap="none" normalizeH="0" baseline="0">
              <a:ln>
                <a:noFill/>
              </a:ln>
              <a:solidFill>
                <a:srgbClr val="FF0000"/>
              </a:solidFill>
              <a:effectLst/>
              <a:latin typeface="Arial Narrow" pitchFamily="34" charset="0"/>
            </a:endParaRPr>
          </a:p>
        </p:txBody>
      </p:sp>
    </p:spTree>
    <p:extLst>
      <p:ext uri="{BB962C8B-B14F-4D97-AF65-F5344CB8AC3E}">
        <p14:creationId xmlns:p14="http://schemas.microsoft.com/office/powerpoint/2010/main" val="4037655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762000"/>
            <a:ext cx="6477000" cy="457200"/>
          </a:xfrm>
        </p:spPr>
        <p:txBody>
          <a:bodyPr/>
          <a:lstStyle/>
          <a:p>
            <a:pPr algn="l" eaLnBrk="1" hangingPunct="1"/>
            <a:r>
              <a:rPr lang="en-US" dirty="0">
                <a:solidFill>
                  <a:schemeClr val="bg2">
                    <a:lumMod val="10000"/>
                  </a:schemeClr>
                </a:solidFill>
              </a:rPr>
              <a:t>Grounding AC Variable Frequency Dives</a:t>
            </a:r>
          </a:p>
        </p:txBody>
      </p:sp>
      <p:pic>
        <p:nvPicPr>
          <p:cNvPr id="24579" name="Picture 4" descr="C:\Documents and Settings\tiquecre.KEDOMAIN1\Application Data\Microsoft\Media Catalog\CKB00555.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31384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p:cNvSpPr txBox="1">
            <a:spLocks noChangeArrowheads="1"/>
          </p:cNvSpPr>
          <p:nvPr/>
        </p:nvSpPr>
        <p:spPr bwMode="auto">
          <a:xfrm>
            <a:off x="3138488" y="4191000"/>
            <a:ext cx="57912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dirty="0"/>
              <a:t>It’s </a:t>
            </a:r>
            <a:r>
              <a:rPr lang="en-US" sz="4000" dirty="0">
                <a:solidFill>
                  <a:srgbClr val="FF3399"/>
                </a:solidFill>
              </a:rPr>
              <a:t>Not</a:t>
            </a:r>
            <a:r>
              <a:rPr lang="en-US" sz="4000" dirty="0"/>
              <a:t> Magic!..</a:t>
            </a:r>
          </a:p>
          <a:p>
            <a:pPr eaLnBrk="1" hangingPunct="1"/>
            <a:r>
              <a:rPr lang="en-US" sz="3200" dirty="0"/>
              <a:t>It’s something you consider at the design or installation stage to avoid problems later on.</a:t>
            </a:r>
          </a:p>
        </p:txBody>
      </p:sp>
      <p:sp>
        <p:nvSpPr>
          <p:cNvPr id="24581" name="Text Box 7"/>
          <p:cNvSpPr txBox="1">
            <a:spLocks noChangeArrowheads="1"/>
          </p:cNvSpPr>
          <p:nvPr/>
        </p:nvSpPr>
        <p:spPr bwMode="auto">
          <a:xfrm>
            <a:off x="1752600" y="1590769"/>
            <a:ext cx="6705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Verdana" pitchFamily="34" charset="0"/>
                <a:ea typeface="Verdana" pitchFamily="34" charset="0"/>
                <a:cs typeface="Verdana" pitchFamily="34" charset="0"/>
              </a:rPr>
              <a:t>NEC code deals with Ground Faults and is concerned with Protection of Personnel and Equipment via a </a:t>
            </a:r>
            <a:r>
              <a:rPr lang="en-US" sz="1800" dirty="0">
                <a:solidFill>
                  <a:srgbClr val="FF0000"/>
                </a:solidFill>
                <a:latin typeface="Verdana" pitchFamily="34" charset="0"/>
                <a:ea typeface="Verdana" pitchFamily="34" charset="0"/>
                <a:cs typeface="Verdana" pitchFamily="34" charset="0"/>
              </a:rPr>
              <a:t>60</a:t>
            </a:r>
            <a:r>
              <a:rPr lang="en-US" sz="1800" dirty="0">
                <a:latin typeface="Verdana" pitchFamily="34" charset="0"/>
                <a:ea typeface="Verdana" pitchFamily="34" charset="0"/>
                <a:cs typeface="Verdana" pitchFamily="34" charset="0"/>
              </a:rPr>
              <a:t>hz ground path back to the Branch Circuit which will clear if a fault exists.</a:t>
            </a:r>
          </a:p>
        </p:txBody>
      </p:sp>
      <p:sp>
        <p:nvSpPr>
          <p:cNvPr id="2" name="TextBox 1"/>
          <p:cNvSpPr txBox="1"/>
          <p:nvPr/>
        </p:nvSpPr>
        <p:spPr>
          <a:xfrm>
            <a:off x="3657600" y="2918192"/>
            <a:ext cx="4395755" cy="1015663"/>
          </a:xfrm>
          <a:prstGeom prst="rect">
            <a:avLst/>
          </a:prstGeom>
          <a:noFill/>
        </p:spPr>
        <p:txBody>
          <a:bodyPr wrap="none" rtlCol="0">
            <a:spAutoFit/>
          </a:bodyPr>
          <a:lstStyle/>
          <a:p>
            <a:r>
              <a:rPr lang="en-US" sz="2000" dirty="0"/>
              <a:t>It does not “care” about Noise Mitigation </a:t>
            </a:r>
          </a:p>
          <a:p>
            <a:r>
              <a:rPr lang="en-US" sz="2000" dirty="0"/>
              <a:t>or  </a:t>
            </a:r>
          </a:p>
          <a:p>
            <a:r>
              <a:rPr lang="en-US" sz="2000" dirty="0"/>
              <a:t>High Frequency grounding (150Khz - 30Mhz)</a:t>
            </a:r>
          </a:p>
        </p:txBody>
      </p:sp>
    </p:spTree>
    <p:extLst>
      <p:ext uri="{BB962C8B-B14F-4D97-AF65-F5344CB8AC3E}">
        <p14:creationId xmlns:p14="http://schemas.microsoft.com/office/powerpoint/2010/main" val="2986366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382" y="1586374"/>
            <a:ext cx="7312018" cy="2677656"/>
          </a:xfrm>
          <a:prstGeom prst="rect">
            <a:avLst/>
          </a:prstGeom>
        </p:spPr>
        <p:txBody>
          <a:bodyPr wrap="square">
            <a:spAutoFit/>
          </a:bodyPr>
          <a:lstStyle/>
          <a:p>
            <a:r>
              <a:rPr lang="en-US" sz="2400" b="1" dirty="0"/>
              <a:t>Using an insulated grounding conductor is preferred over a non insulated conductor.</a:t>
            </a:r>
          </a:p>
          <a:p>
            <a:r>
              <a:rPr lang="en-US" sz="2400" b="1" dirty="0"/>
              <a:t>The grounding conductor is terminated both at the motor and at the drive. </a:t>
            </a:r>
          </a:p>
          <a:p>
            <a:r>
              <a:rPr lang="en-US" sz="2400" b="1" dirty="0"/>
              <a:t>If using a shielded cable the shield should be solidly bonded at both the drive and frame of the motor.</a:t>
            </a:r>
          </a:p>
          <a:p>
            <a:endParaRPr lang="en-US" sz="2400" b="1" dirty="0"/>
          </a:p>
        </p:txBody>
      </p:sp>
      <p:sp>
        <p:nvSpPr>
          <p:cNvPr id="3" name="Rectangle 2"/>
          <p:cNvSpPr/>
          <p:nvPr/>
        </p:nvSpPr>
        <p:spPr>
          <a:xfrm>
            <a:off x="3048000" y="381005"/>
            <a:ext cx="2595582" cy="646331"/>
          </a:xfrm>
          <a:prstGeom prst="rect">
            <a:avLst/>
          </a:prstGeom>
        </p:spPr>
        <p:txBody>
          <a:bodyPr wrap="none">
            <a:spAutoFit/>
          </a:bodyPr>
          <a:lstStyle/>
          <a:p>
            <a:r>
              <a:rPr lang="en-US" sz="3600" dirty="0">
                <a:solidFill>
                  <a:schemeClr val="tx2"/>
                </a:solidFill>
                <a:latin typeface="Verdana" pitchFamily="34" charset="0"/>
                <a:ea typeface="Verdana" pitchFamily="34" charset="0"/>
                <a:cs typeface="Verdana" pitchFamily="34" charset="0"/>
              </a:rPr>
              <a:t>Grounding</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4343400"/>
            <a:ext cx="205343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descr="Image result for motor ground terminal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7" y="4241805"/>
            <a:ext cx="2212975"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261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38200" y="1447820"/>
            <a:ext cx="7315200" cy="2431435"/>
          </a:xfrm>
          <a:prstGeom prst="rect">
            <a:avLst/>
          </a:prstGeom>
        </p:spPr>
        <p:txBody>
          <a:bodyPr wrap="square">
            <a:spAutoFit/>
          </a:bodyPr>
          <a:lstStyle/>
          <a:p>
            <a:r>
              <a:rPr lang="en-US" sz="2800" b="1" dirty="0"/>
              <a:t>Benefits of Variable Frequency Drives</a:t>
            </a:r>
          </a:p>
          <a:p>
            <a:endParaRPr lang="en-US" sz="2800" b="1" dirty="0"/>
          </a:p>
          <a:p>
            <a:r>
              <a:rPr lang="en-US" sz="2400" dirty="0"/>
              <a:t>• Improved Process Control</a:t>
            </a:r>
          </a:p>
          <a:p>
            <a:r>
              <a:rPr lang="en-US" sz="2400" dirty="0"/>
              <a:t>• Energy savings </a:t>
            </a:r>
            <a:r>
              <a:rPr lang="en-US" dirty="0"/>
              <a:t>(when running below max speed)</a:t>
            </a:r>
          </a:p>
          <a:p>
            <a:r>
              <a:rPr lang="en-US" sz="2400" dirty="0"/>
              <a:t>• Higher System Reliability </a:t>
            </a:r>
            <a:r>
              <a:rPr lang="en-US" dirty="0"/>
              <a:t>(less stress during Start up and Shut down) </a:t>
            </a:r>
          </a:p>
          <a:p>
            <a:r>
              <a:rPr lang="en-US" sz="2400" dirty="0"/>
              <a:t>• Reduced wear and tear on Mechanical hardware</a:t>
            </a:r>
          </a:p>
        </p:txBody>
      </p:sp>
      <p:sp>
        <p:nvSpPr>
          <p:cNvPr id="4" name="Title 1"/>
          <p:cNvSpPr txBox="1">
            <a:spLocks/>
          </p:cNvSpPr>
          <p:nvPr/>
        </p:nvSpPr>
        <p:spPr>
          <a:xfrm>
            <a:off x="618309" y="187234"/>
            <a:ext cx="7772400" cy="7271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VFD’s Solve Problems</a:t>
            </a:r>
          </a:p>
        </p:txBody>
      </p:sp>
    </p:spTree>
    <p:extLst>
      <p:ext uri="{BB962C8B-B14F-4D97-AF65-F5344CB8AC3E}">
        <p14:creationId xmlns:p14="http://schemas.microsoft.com/office/powerpoint/2010/main" val="327382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title" idx="4294967295"/>
          </p:nvPr>
        </p:nvSpPr>
        <p:spPr>
          <a:xfrm>
            <a:off x="0" y="304800"/>
            <a:ext cx="7772400" cy="457200"/>
          </a:xfrm>
          <a:noFill/>
        </p:spPr>
        <p:txBody>
          <a:bodyPr/>
          <a:lstStyle/>
          <a:p>
            <a:pPr eaLnBrk="1" hangingPunct="1"/>
            <a:r>
              <a:rPr lang="en-US">
                <a:solidFill>
                  <a:schemeClr val="bg1"/>
                </a:solidFill>
              </a:rPr>
              <a:t>Grounding For Noise</a:t>
            </a:r>
          </a:p>
        </p:txBody>
      </p:sp>
      <p:sp>
        <p:nvSpPr>
          <p:cNvPr id="25603" name="Text Box 3"/>
          <p:cNvSpPr txBox="1">
            <a:spLocks noChangeArrowheads="1"/>
          </p:cNvSpPr>
          <p:nvPr/>
        </p:nvSpPr>
        <p:spPr bwMode="auto">
          <a:xfrm>
            <a:off x="152400" y="5105400"/>
            <a:ext cx="88568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dirty="0">
                <a:latin typeface="Verdana" pitchFamily="34" charset="0"/>
                <a:ea typeface="Verdana" pitchFamily="34" charset="0"/>
                <a:cs typeface="Verdana" pitchFamily="34" charset="0"/>
              </a:rPr>
              <a:t>Noise seeks the path of least resistance back to it’s source.</a:t>
            </a:r>
          </a:p>
          <a:p>
            <a:pPr eaLnBrk="1" hangingPunct="1"/>
            <a:r>
              <a:rPr lang="en-US" sz="2000" dirty="0">
                <a:latin typeface="Verdana" pitchFamily="34" charset="0"/>
                <a:ea typeface="Verdana" pitchFamily="34" charset="0"/>
                <a:cs typeface="Verdana" pitchFamily="34" charset="0"/>
              </a:rPr>
              <a:t>Motor ground and Shield is terminated at Drive </a:t>
            </a:r>
            <a:r>
              <a:rPr lang="en-US" sz="2000" dirty="0">
                <a:solidFill>
                  <a:srgbClr val="FF0000"/>
                </a:solidFill>
                <a:latin typeface="Verdana" pitchFamily="34" charset="0"/>
                <a:ea typeface="Verdana" pitchFamily="34" charset="0"/>
                <a:cs typeface="Verdana" pitchFamily="34" charset="0"/>
              </a:rPr>
              <a:t>not</a:t>
            </a:r>
            <a:r>
              <a:rPr lang="en-US" sz="2000" dirty="0">
                <a:latin typeface="Verdana" pitchFamily="34" charset="0"/>
                <a:ea typeface="Verdana" pitchFamily="34" charset="0"/>
                <a:cs typeface="Verdana" pitchFamily="34" charset="0"/>
              </a:rPr>
              <a:t> the ground bar.</a:t>
            </a:r>
          </a:p>
          <a:p>
            <a:pPr eaLnBrk="1" hangingPunct="1"/>
            <a:r>
              <a:rPr lang="en-US" sz="2000" dirty="0">
                <a:latin typeface="Verdana" pitchFamily="34" charset="0"/>
                <a:ea typeface="Verdana" pitchFamily="34" charset="0"/>
                <a:cs typeface="Verdana" pitchFamily="34" charset="0"/>
              </a:rPr>
              <a:t>Drive ground is then terminated at the ground bar.</a:t>
            </a:r>
          </a:p>
          <a:p>
            <a:pPr eaLnBrk="1" hangingPunct="1"/>
            <a:r>
              <a:rPr lang="en-US" sz="2000" dirty="0">
                <a:latin typeface="Verdana" pitchFamily="34" charset="0"/>
                <a:ea typeface="Verdana" pitchFamily="34" charset="0"/>
                <a:cs typeface="Verdana" pitchFamily="34" charset="0"/>
              </a:rPr>
              <a:t>Motor Ground and Shield is bonded to the Motor Frame.</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0"/>
          <p:cNvGrpSpPr>
            <a:grpSpLocks/>
          </p:cNvGrpSpPr>
          <p:nvPr/>
        </p:nvGrpSpPr>
        <p:grpSpPr bwMode="auto">
          <a:xfrm>
            <a:off x="1752600" y="1905000"/>
            <a:ext cx="5334000" cy="990600"/>
            <a:chOff x="1104" y="1200"/>
            <a:chExt cx="3360" cy="624"/>
          </a:xfrm>
        </p:grpSpPr>
        <p:sp>
          <p:nvSpPr>
            <p:cNvPr id="25606" name="Line 5"/>
            <p:cNvSpPr>
              <a:spLocks noChangeShapeType="1"/>
            </p:cNvSpPr>
            <p:nvPr/>
          </p:nvSpPr>
          <p:spPr bwMode="auto">
            <a:xfrm flipH="1">
              <a:off x="3024" y="1200"/>
              <a:ext cx="1440" cy="0"/>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6"/>
            <p:cNvSpPr>
              <a:spLocks noChangeShapeType="1"/>
            </p:cNvSpPr>
            <p:nvPr/>
          </p:nvSpPr>
          <p:spPr bwMode="auto">
            <a:xfrm flipH="1">
              <a:off x="2832" y="1200"/>
              <a:ext cx="192" cy="0"/>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7"/>
            <p:cNvSpPr>
              <a:spLocks noChangeShapeType="1"/>
            </p:cNvSpPr>
            <p:nvPr/>
          </p:nvSpPr>
          <p:spPr bwMode="auto">
            <a:xfrm>
              <a:off x="2832" y="1200"/>
              <a:ext cx="0" cy="336"/>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8"/>
            <p:cNvSpPr>
              <a:spLocks noChangeShapeType="1"/>
            </p:cNvSpPr>
            <p:nvPr/>
          </p:nvSpPr>
          <p:spPr bwMode="auto">
            <a:xfrm flipH="1">
              <a:off x="1152" y="1536"/>
              <a:ext cx="1680" cy="0"/>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9"/>
            <p:cNvSpPr>
              <a:spLocks noChangeShapeType="1"/>
            </p:cNvSpPr>
            <p:nvPr/>
          </p:nvSpPr>
          <p:spPr bwMode="auto">
            <a:xfrm flipH="1">
              <a:off x="1104" y="1536"/>
              <a:ext cx="48" cy="288"/>
            </a:xfrm>
            <a:prstGeom prst="line">
              <a:avLst/>
            </a:prstGeom>
            <a:noFill/>
            <a:ln w="254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75090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8" y="1676406"/>
            <a:ext cx="8524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Grp="1" noChangeArrowheads="1"/>
          </p:cNvSpPr>
          <p:nvPr>
            <p:ph type="title"/>
          </p:nvPr>
        </p:nvSpPr>
        <p:spPr>
          <a:xfrm>
            <a:off x="685800" y="304800"/>
            <a:ext cx="7772400" cy="762000"/>
          </a:xfrm>
        </p:spPr>
        <p:txBody>
          <a:bodyPr/>
          <a:lstStyle/>
          <a:p>
            <a:pPr eaLnBrk="1" hangingPunct="1"/>
            <a:r>
              <a:rPr lang="en-US" dirty="0"/>
              <a:t>Accepted Grounding </a:t>
            </a:r>
          </a:p>
        </p:txBody>
      </p:sp>
      <p:sp>
        <p:nvSpPr>
          <p:cNvPr id="26628" name="Line 6"/>
          <p:cNvSpPr>
            <a:spLocks noChangeShapeType="1"/>
          </p:cNvSpPr>
          <p:nvPr/>
        </p:nvSpPr>
        <p:spPr bwMode="auto">
          <a:xfrm flipV="1">
            <a:off x="7848600" y="3733800"/>
            <a:ext cx="0" cy="3810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29" name="Line 7"/>
          <p:cNvSpPr>
            <a:spLocks noChangeShapeType="1"/>
          </p:cNvSpPr>
          <p:nvPr/>
        </p:nvSpPr>
        <p:spPr bwMode="auto">
          <a:xfrm flipH="1" flipV="1">
            <a:off x="4953000" y="3733800"/>
            <a:ext cx="2895600" cy="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0" name="Line 8"/>
          <p:cNvSpPr>
            <a:spLocks noChangeShapeType="1"/>
          </p:cNvSpPr>
          <p:nvPr/>
        </p:nvSpPr>
        <p:spPr bwMode="auto">
          <a:xfrm flipH="1" flipV="1">
            <a:off x="4953000" y="3733800"/>
            <a:ext cx="0" cy="4572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1" name="Line 9"/>
          <p:cNvSpPr>
            <a:spLocks noChangeShapeType="1"/>
          </p:cNvSpPr>
          <p:nvPr/>
        </p:nvSpPr>
        <p:spPr bwMode="auto">
          <a:xfrm>
            <a:off x="4495800" y="4191000"/>
            <a:ext cx="457200" cy="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2" name="Line 10"/>
          <p:cNvSpPr>
            <a:spLocks noChangeShapeType="1"/>
          </p:cNvSpPr>
          <p:nvPr/>
        </p:nvSpPr>
        <p:spPr bwMode="auto">
          <a:xfrm flipH="1">
            <a:off x="4495800" y="3810000"/>
            <a:ext cx="0" cy="3810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3" name="Line 11"/>
          <p:cNvSpPr>
            <a:spLocks noChangeShapeType="1"/>
          </p:cNvSpPr>
          <p:nvPr/>
        </p:nvSpPr>
        <p:spPr bwMode="auto">
          <a:xfrm flipH="1" flipV="1">
            <a:off x="4343400" y="3810000"/>
            <a:ext cx="0" cy="6858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4" name="Line 12"/>
          <p:cNvSpPr>
            <a:spLocks noChangeShapeType="1"/>
          </p:cNvSpPr>
          <p:nvPr/>
        </p:nvSpPr>
        <p:spPr bwMode="auto">
          <a:xfrm flipH="1">
            <a:off x="1371600" y="4114800"/>
            <a:ext cx="2133600" cy="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5" name="Line 13"/>
          <p:cNvSpPr>
            <a:spLocks noChangeShapeType="1"/>
          </p:cNvSpPr>
          <p:nvPr/>
        </p:nvSpPr>
        <p:spPr bwMode="auto">
          <a:xfrm flipH="1" flipV="1">
            <a:off x="3505200" y="4114800"/>
            <a:ext cx="0" cy="3048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6" name="Line 14"/>
          <p:cNvSpPr>
            <a:spLocks noChangeShapeType="1"/>
          </p:cNvSpPr>
          <p:nvPr/>
        </p:nvSpPr>
        <p:spPr bwMode="auto">
          <a:xfrm flipV="1">
            <a:off x="1371600" y="3200400"/>
            <a:ext cx="152400" cy="1524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7" name="Line 15"/>
          <p:cNvSpPr>
            <a:spLocks noChangeShapeType="1"/>
          </p:cNvSpPr>
          <p:nvPr/>
        </p:nvSpPr>
        <p:spPr bwMode="auto">
          <a:xfrm flipH="1" flipV="1">
            <a:off x="1371600" y="3352800"/>
            <a:ext cx="0" cy="762000"/>
          </a:xfrm>
          <a:prstGeom prst="line">
            <a:avLst/>
          </a:prstGeom>
          <a:noFill/>
          <a:ln w="25400">
            <a:solidFill>
              <a:srgbClr val="00FF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63990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0"/>
            <a:ext cx="7467600" cy="2123658"/>
          </a:xfrm>
          <a:prstGeom prst="rect">
            <a:avLst/>
          </a:prstGeom>
        </p:spPr>
        <p:txBody>
          <a:bodyPr wrap="square">
            <a:spAutoFit/>
          </a:bodyPr>
          <a:lstStyle/>
          <a:p>
            <a:r>
              <a:rPr lang="en-US" sz="2400" b="1" dirty="0">
                <a:hlinkClick r:id="rId2"/>
              </a:rPr>
              <a:t>www.ab.com/drives/techpapers/ieee/ieee.html</a:t>
            </a:r>
            <a:endParaRPr lang="en-US" sz="2400" b="1" dirty="0"/>
          </a:p>
          <a:p>
            <a:pPr>
              <a:buFontTx/>
              <a:buNone/>
            </a:pPr>
            <a:endParaRPr lang="en-US" sz="2400" b="1" dirty="0"/>
          </a:p>
          <a:p>
            <a:r>
              <a:rPr lang="en-US" b="1" dirty="0"/>
              <a:t>Wiring and Grounding Guidelines for Pulse Width Modulated (PWM) AC Drives</a:t>
            </a:r>
          </a:p>
          <a:p>
            <a:pPr>
              <a:buFontTx/>
              <a:buNone/>
            </a:pPr>
            <a:r>
              <a:rPr lang="en-US" b="1" dirty="0"/>
              <a:t>	Publication :	</a:t>
            </a:r>
            <a:r>
              <a:rPr lang="en-US" sz="2400" b="1" dirty="0">
                <a:solidFill>
                  <a:srgbClr val="FF0000"/>
                </a:solidFill>
              </a:rPr>
              <a:t>Drives-IN001-EN-P</a:t>
            </a:r>
          </a:p>
          <a:p>
            <a:r>
              <a:rPr lang="en-US" b="1" dirty="0"/>
              <a:t>System Design for Control of Electrical Noise</a:t>
            </a:r>
          </a:p>
          <a:p>
            <a:r>
              <a:rPr lang="en-US" b="1" dirty="0"/>
              <a:t>	Publication : 	</a:t>
            </a:r>
            <a:r>
              <a:rPr lang="en-US" sz="2400" b="1" dirty="0">
                <a:solidFill>
                  <a:srgbClr val="FF0000"/>
                </a:solidFill>
              </a:rPr>
              <a:t>gmc-rm001A-en-p.pdf</a:t>
            </a:r>
          </a:p>
        </p:txBody>
      </p:sp>
      <p:sp>
        <p:nvSpPr>
          <p:cNvPr id="3" name="TextBox 2"/>
          <p:cNvSpPr txBox="1"/>
          <p:nvPr/>
        </p:nvSpPr>
        <p:spPr>
          <a:xfrm>
            <a:off x="2438400" y="482605"/>
            <a:ext cx="4325158" cy="646331"/>
          </a:xfrm>
          <a:prstGeom prst="rect">
            <a:avLst/>
          </a:prstGeom>
          <a:noFill/>
        </p:spPr>
        <p:txBody>
          <a:bodyPr wrap="none" rtlCol="0">
            <a:spAutoFit/>
          </a:bodyPr>
          <a:lstStyle/>
          <a:p>
            <a:r>
              <a:rPr lang="en-US" sz="3600" dirty="0">
                <a:solidFill>
                  <a:schemeClr val="tx2"/>
                </a:solidFill>
                <a:latin typeface="Verdana" pitchFamily="34" charset="0"/>
                <a:ea typeface="Verdana" pitchFamily="34" charset="0"/>
                <a:cs typeface="Verdana" pitchFamily="34" charset="0"/>
              </a:rPr>
              <a:t>Useful References</a:t>
            </a:r>
          </a:p>
        </p:txBody>
      </p:sp>
    </p:spTree>
    <p:extLst>
      <p:ext uri="{BB962C8B-B14F-4D97-AF65-F5344CB8AC3E}">
        <p14:creationId xmlns:p14="http://schemas.microsoft.com/office/powerpoint/2010/main" val="2757220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618309" y="187234"/>
            <a:ext cx="7772400" cy="7271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VFD’s Cause Problems</a:t>
            </a:r>
          </a:p>
        </p:txBody>
      </p:sp>
      <p:sp>
        <p:nvSpPr>
          <p:cNvPr id="3" name="Rectangle 2"/>
          <p:cNvSpPr/>
          <p:nvPr/>
        </p:nvSpPr>
        <p:spPr>
          <a:xfrm>
            <a:off x="838200" y="1447820"/>
            <a:ext cx="7315200" cy="3847207"/>
          </a:xfrm>
          <a:prstGeom prst="rect">
            <a:avLst/>
          </a:prstGeom>
        </p:spPr>
        <p:txBody>
          <a:bodyPr wrap="square">
            <a:spAutoFit/>
          </a:bodyPr>
          <a:lstStyle/>
          <a:p>
            <a:r>
              <a:rPr lang="en-US" sz="2800" b="1" dirty="0"/>
              <a:t>The not so good that comes along for the ride.</a:t>
            </a:r>
          </a:p>
          <a:p>
            <a:pPr marL="342900" indent="-342900">
              <a:buFont typeface="Arial" pitchFamily="34" charset="0"/>
              <a:buChar char="•"/>
            </a:pPr>
            <a:r>
              <a:rPr lang="en-US" sz="2400" dirty="0"/>
              <a:t>Creation of Line Harmonics</a:t>
            </a:r>
          </a:p>
          <a:p>
            <a:pPr marL="342900" indent="-342900">
              <a:buFont typeface="Arial" pitchFamily="34" charset="0"/>
              <a:buChar char="•"/>
            </a:pPr>
            <a:r>
              <a:rPr lang="en-US" sz="2400" dirty="0"/>
              <a:t>Reflective Wave Phenomenon</a:t>
            </a:r>
          </a:p>
          <a:p>
            <a:pPr marL="342900" indent="-342900">
              <a:buFont typeface="Arial" pitchFamily="34" charset="0"/>
              <a:buChar char="•"/>
            </a:pPr>
            <a:r>
              <a:rPr lang="en-US" sz="2400" dirty="0"/>
              <a:t>Motor Winding Resonance from PWM Carrier frequency</a:t>
            </a:r>
          </a:p>
          <a:p>
            <a:pPr marL="342900" indent="-342900">
              <a:buFont typeface="Arial" pitchFamily="34" charset="0"/>
              <a:buChar char="•"/>
            </a:pPr>
            <a:r>
              <a:rPr lang="en-US" sz="2400" dirty="0"/>
              <a:t>Common Mode Noise</a:t>
            </a:r>
          </a:p>
          <a:p>
            <a:pPr marL="342900" indent="-342900">
              <a:buFont typeface="Arial" pitchFamily="34" charset="0"/>
              <a:buChar char="•"/>
            </a:pPr>
            <a:r>
              <a:rPr lang="en-US" sz="2400" dirty="0"/>
              <a:t>Circulating Bearing Currents leading to bearing failures</a:t>
            </a:r>
          </a:p>
          <a:p>
            <a:pPr marL="342900" indent="-342900">
              <a:buFont typeface="Arial" pitchFamily="34" charset="0"/>
              <a:buChar char="•"/>
            </a:pPr>
            <a:r>
              <a:rPr lang="en-US" sz="2400" dirty="0"/>
              <a:t>AC Line disturbances which affect other equipment</a:t>
            </a:r>
          </a:p>
          <a:p>
            <a:pPr marL="342900" indent="-342900">
              <a:buFont typeface="Arial" pitchFamily="34" charset="0"/>
              <a:buChar char="•"/>
            </a:pPr>
            <a:r>
              <a:rPr lang="en-US" sz="2400" dirty="0"/>
              <a:t>RFI/ EMI/ EMC emissions </a:t>
            </a:r>
            <a:r>
              <a:rPr lang="en-US" dirty="0"/>
              <a:t>(which may disrupt sensitive instrumentation)</a:t>
            </a:r>
            <a:endParaRPr lang="en-US" sz="2400" dirty="0"/>
          </a:p>
          <a:p>
            <a:pPr marL="342900" indent="-342900">
              <a:buFont typeface="Arial" pitchFamily="34" charset="0"/>
              <a:buChar char="•"/>
            </a:pPr>
            <a:endParaRPr lang="en-US" sz="2400" dirty="0"/>
          </a:p>
          <a:p>
            <a:endParaRPr lang="en-US" sz="2400" dirty="0"/>
          </a:p>
        </p:txBody>
      </p:sp>
      <p:pic>
        <p:nvPicPr>
          <p:cNvPr id="6" name="Picture 5" descr="TConnolly's Avata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811977"/>
            <a:ext cx="1959870" cy="96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01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2450" name="Group 2"/>
          <p:cNvGrpSpPr>
            <a:grpSpLocks/>
          </p:cNvGrpSpPr>
          <p:nvPr/>
        </p:nvGrpSpPr>
        <p:grpSpPr bwMode="auto">
          <a:xfrm>
            <a:off x="533400" y="1143000"/>
            <a:ext cx="8382000" cy="5334000"/>
            <a:chOff x="240" y="576"/>
            <a:chExt cx="5280" cy="3360"/>
          </a:xfrm>
        </p:grpSpPr>
        <p:sp>
          <p:nvSpPr>
            <p:cNvPr id="232451" name="Rectangle 3"/>
            <p:cNvSpPr>
              <a:spLocks noChangeArrowheads="1"/>
            </p:cNvSpPr>
            <p:nvPr/>
          </p:nvSpPr>
          <p:spPr bwMode="auto">
            <a:xfrm>
              <a:off x="2472" y="1360"/>
              <a:ext cx="2681" cy="190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2" name="Rectangle 4"/>
            <p:cNvSpPr>
              <a:spLocks noChangeArrowheads="1"/>
            </p:cNvSpPr>
            <p:nvPr/>
          </p:nvSpPr>
          <p:spPr bwMode="auto">
            <a:xfrm>
              <a:off x="2493" y="2297"/>
              <a:ext cx="2636" cy="9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3" name="Rectangle 5"/>
            <p:cNvSpPr>
              <a:spLocks noChangeArrowheads="1"/>
            </p:cNvSpPr>
            <p:nvPr/>
          </p:nvSpPr>
          <p:spPr bwMode="auto">
            <a:xfrm>
              <a:off x="2503" y="1378"/>
              <a:ext cx="1730" cy="8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4" name="Rectangle 6"/>
            <p:cNvSpPr>
              <a:spLocks noChangeArrowheads="1"/>
            </p:cNvSpPr>
            <p:nvPr/>
          </p:nvSpPr>
          <p:spPr bwMode="auto">
            <a:xfrm>
              <a:off x="4265" y="1387"/>
              <a:ext cx="857" cy="87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aphicFrame>
          <p:nvGraphicFramePr>
            <p:cNvPr id="232455" name="Object 7"/>
            <p:cNvGraphicFramePr>
              <a:graphicFrameLocks/>
            </p:cNvGraphicFramePr>
            <p:nvPr/>
          </p:nvGraphicFramePr>
          <p:xfrm>
            <a:off x="1050" y="2295"/>
            <a:ext cx="460" cy="1441"/>
          </p:xfrm>
          <a:graphic>
            <a:graphicData uri="http://schemas.openxmlformats.org/presentationml/2006/ole">
              <mc:AlternateContent xmlns:mc="http://schemas.openxmlformats.org/markup-compatibility/2006">
                <mc:Choice xmlns:v="urn:schemas-microsoft-com:vml" Requires="v">
                  <p:oleObj spid="_x0000_s1134" name="Clip" r:id="rId4" imgW="1350720" imgH="3657600" progId="MS_ClipArt_Gallery.2">
                    <p:embed/>
                  </p:oleObj>
                </mc:Choice>
                <mc:Fallback>
                  <p:oleObj name="Clip" r:id="rId4" imgW="135072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 y="2295"/>
                          <a:ext cx="460" cy="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2456" name="Rectangle 8"/>
            <p:cNvSpPr>
              <a:spLocks noChangeArrowheads="1"/>
            </p:cNvSpPr>
            <p:nvPr/>
          </p:nvSpPr>
          <p:spPr bwMode="auto">
            <a:xfrm>
              <a:off x="2478" y="1055"/>
              <a:ext cx="2677" cy="287"/>
            </a:xfrm>
            <a:prstGeom prst="rect">
              <a:avLst/>
            </a:prstGeom>
            <a:solidFill>
              <a:srgbClr val="BFD2F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7" name="Rectangle 9"/>
            <p:cNvSpPr>
              <a:spLocks noChangeArrowheads="1"/>
            </p:cNvSpPr>
            <p:nvPr/>
          </p:nvSpPr>
          <p:spPr bwMode="auto">
            <a:xfrm>
              <a:off x="2730" y="1028"/>
              <a:ext cx="231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000" b="1">
                  <a:solidFill>
                    <a:srgbClr val="000000"/>
                  </a:solidFill>
                  <a:latin typeface="Times" pitchFamily="18" charset="0"/>
                </a:rPr>
                <a:t>ACME INCORPORATED</a:t>
              </a:r>
              <a:r>
                <a:rPr lang="en-US" sz="2400" b="1">
                  <a:solidFill>
                    <a:srgbClr val="000000"/>
                  </a:solidFill>
                  <a:latin typeface="Times" pitchFamily="18" charset="0"/>
                </a:rPr>
                <a:t>       </a:t>
              </a:r>
            </a:p>
          </p:txBody>
        </p:sp>
        <p:sp>
          <p:nvSpPr>
            <p:cNvPr id="232458" name="Rectangle 10"/>
            <p:cNvSpPr>
              <a:spLocks noChangeArrowheads="1"/>
            </p:cNvSpPr>
            <p:nvPr/>
          </p:nvSpPr>
          <p:spPr bwMode="auto">
            <a:xfrm>
              <a:off x="1892" y="2294"/>
              <a:ext cx="422" cy="7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59" name="Rectangle 11"/>
            <p:cNvSpPr>
              <a:spLocks noChangeArrowheads="1"/>
            </p:cNvSpPr>
            <p:nvPr/>
          </p:nvSpPr>
          <p:spPr bwMode="auto">
            <a:xfrm>
              <a:off x="1954" y="2228"/>
              <a:ext cx="34" cy="6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0" name="Rectangle 12"/>
            <p:cNvSpPr>
              <a:spLocks noChangeArrowheads="1"/>
            </p:cNvSpPr>
            <p:nvPr/>
          </p:nvSpPr>
          <p:spPr bwMode="auto">
            <a:xfrm>
              <a:off x="2079" y="2225"/>
              <a:ext cx="35" cy="6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1" name="Rectangle 13"/>
            <p:cNvSpPr>
              <a:spLocks noChangeArrowheads="1"/>
            </p:cNvSpPr>
            <p:nvPr/>
          </p:nvSpPr>
          <p:spPr bwMode="auto">
            <a:xfrm>
              <a:off x="2208" y="2228"/>
              <a:ext cx="35" cy="6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2" name="Line 14"/>
            <p:cNvSpPr>
              <a:spLocks noChangeShapeType="1"/>
            </p:cNvSpPr>
            <p:nvPr/>
          </p:nvSpPr>
          <p:spPr bwMode="auto">
            <a:xfrm flipH="1" flipV="1">
              <a:off x="2147" y="2584"/>
              <a:ext cx="74"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3" name="Line 15"/>
            <p:cNvSpPr>
              <a:spLocks noChangeShapeType="1"/>
            </p:cNvSpPr>
            <p:nvPr/>
          </p:nvSpPr>
          <p:spPr bwMode="auto">
            <a:xfrm flipV="1">
              <a:off x="2096" y="2293"/>
              <a:ext cx="0" cy="9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4" name="Rectangle 16"/>
            <p:cNvSpPr>
              <a:spLocks noChangeArrowheads="1"/>
            </p:cNvSpPr>
            <p:nvPr/>
          </p:nvSpPr>
          <p:spPr bwMode="auto">
            <a:xfrm>
              <a:off x="2051" y="2567"/>
              <a:ext cx="92" cy="39"/>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5" name="Line 17"/>
            <p:cNvSpPr>
              <a:spLocks noChangeShapeType="1"/>
            </p:cNvSpPr>
            <p:nvPr/>
          </p:nvSpPr>
          <p:spPr bwMode="auto">
            <a:xfrm flipH="1" flipV="1">
              <a:off x="1969" y="2582"/>
              <a:ext cx="73" cy="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6" name="Line 18"/>
            <p:cNvSpPr>
              <a:spLocks noChangeShapeType="1"/>
            </p:cNvSpPr>
            <p:nvPr/>
          </p:nvSpPr>
          <p:spPr bwMode="auto">
            <a:xfrm>
              <a:off x="1972" y="2293"/>
              <a:ext cx="0" cy="28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7" name="Line 19"/>
            <p:cNvSpPr>
              <a:spLocks noChangeShapeType="1"/>
            </p:cNvSpPr>
            <p:nvPr/>
          </p:nvSpPr>
          <p:spPr bwMode="auto">
            <a:xfrm>
              <a:off x="2225" y="2299"/>
              <a:ext cx="0" cy="28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8" name="Rectangle 20"/>
            <p:cNvSpPr>
              <a:spLocks noChangeArrowheads="1"/>
            </p:cNvSpPr>
            <p:nvPr/>
          </p:nvSpPr>
          <p:spPr bwMode="auto">
            <a:xfrm>
              <a:off x="2098" y="2841"/>
              <a:ext cx="18" cy="89"/>
            </a:xfrm>
            <a:prstGeom prst="rect">
              <a:avLst/>
            </a:prstGeom>
            <a:solidFill>
              <a:schemeClr val="tx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69" name="Freeform 21"/>
            <p:cNvSpPr>
              <a:spLocks/>
            </p:cNvSpPr>
            <p:nvPr/>
          </p:nvSpPr>
          <p:spPr bwMode="auto">
            <a:xfrm>
              <a:off x="2006" y="2714"/>
              <a:ext cx="71" cy="70"/>
            </a:xfrm>
            <a:custGeom>
              <a:avLst/>
              <a:gdLst>
                <a:gd name="T0" fmla="*/ 78 w 79"/>
                <a:gd name="T1" fmla="*/ 45 h 67"/>
                <a:gd name="T2" fmla="*/ 65 w 79"/>
                <a:gd name="T3" fmla="*/ 66 h 67"/>
                <a:gd name="T4" fmla="*/ 0 w 79"/>
                <a:gd name="T5" fmla="*/ 21 h 67"/>
                <a:gd name="T6" fmla="*/ 9 w 79"/>
                <a:gd name="T7" fmla="*/ 0 h 67"/>
                <a:gd name="T8" fmla="*/ 78 w 79"/>
                <a:gd name="T9" fmla="*/ 45 h 67"/>
              </a:gdLst>
              <a:ahLst/>
              <a:cxnLst>
                <a:cxn ang="0">
                  <a:pos x="T0" y="T1"/>
                </a:cxn>
                <a:cxn ang="0">
                  <a:pos x="T2" y="T3"/>
                </a:cxn>
                <a:cxn ang="0">
                  <a:pos x="T4" y="T5"/>
                </a:cxn>
                <a:cxn ang="0">
                  <a:pos x="T6" y="T7"/>
                </a:cxn>
                <a:cxn ang="0">
                  <a:pos x="T8" y="T9"/>
                </a:cxn>
              </a:cxnLst>
              <a:rect l="0" t="0" r="r" b="b"/>
              <a:pathLst>
                <a:path w="79" h="67">
                  <a:moveTo>
                    <a:pt x="78" y="45"/>
                  </a:moveTo>
                  <a:lnTo>
                    <a:pt x="65" y="66"/>
                  </a:lnTo>
                  <a:lnTo>
                    <a:pt x="0" y="21"/>
                  </a:lnTo>
                  <a:lnTo>
                    <a:pt x="9" y="0"/>
                  </a:lnTo>
                  <a:lnTo>
                    <a:pt x="78" y="45"/>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70" name="Line 22"/>
            <p:cNvSpPr>
              <a:spLocks noChangeShapeType="1"/>
            </p:cNvSpPr>
            <p:nvPr/>
          </p:nvSpPr>
          <p:spPr bwMode="auto">
            <a:xfrm>
              <a:off x="1983" y="2704"/>
              <a:ext cx="119" cy="8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1" name="Freeform 23"/>
            <p:cNvSpPr>
              <a:spLocks/>
            </p:cNvSpPr>
            <p:nvPr/>
          </p:nvSpPr>
          <p:spPr bwMode="auto">
            <a:xfrm>
              <a:off x="2132" y="2714"/>
              <a:ext cx="73" cy="70"/>
            </a:xfrm>
            <a:custGeom>
              <a:avLst/>
              <a:gdLst>
                <a:gd name="T0" fmla="*/ 79 w 80"/>
                <a:gd name="T1" fmla="*/ 21 h 67"/>
                <a:gd name="T2" fmla="*/ 8 w 80"/>
                <a:gd name="T3" fmla="*/ 66 h 67"/>
                <a:gd name="T4" fmla="*/ 0 w 80"/>
                <a:gd name="T5" fmla="*/ 45 h 67"/>
                <a:gd name="T6" fmla="*/ 66 w 80"/>
                <a:gd name="T7" fmla="*/ 0 h 67"/>
                <a:gd name="T8" fmla="*/ 79 w 80"/>
                <a:gd name="T9" fmla="*/ 21 h 67"/>
              </a:gdLst>
              <a:ahLst/>
              <a:cxnLst>
                <a:cxn ang="0">
                  <a:pos x="T0" y="T1"/>
                </a:cxn>
                <a:cxn ang="0">
                  <a:pos x="T2" y="T3"/>
                </a:cxn>
                <a:cxn ang="0">
                  <a:pos x="T4" y="T5"/>
                </a:cxn>
                <a:cxn ang="0">
                  <a:pos x="T6" y="T7"/>
                </a:cxn>
                <a:cxn ang="0">
                  <a:pos x="T8" y="T9"/>
                </a:cxn>
              </a:cxnLst>
              <a:rect l="0" t="0" r="r" b="b"/>
              <a:pathLst>
                <a:path w="80" h="67">
                  <a:moveTo>
                    <a:pt x="79" y="21"/>
                  </a:moveTo>
                  <a:lnTo>
                    <a:pt x="8" y="66"/>
                  </a:lnTo>
                  <a:lnTo>
                    <a:pt x="0" y="45"/>
                  </a:lnTo>
                  <a:lnTo>
                    <a:pt x="66" y="0"/>
                  </a:lnTo>
                  <a:lnTo>
                    <a:pt x="79" y="21"/>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72" name="Oval 24"/>
            <p:cNvSpPr>
              <a:spLocks noChangeArrowheads="1"/>
            </p:cNvSpPr>
            <p:nvPr/>
          </p:nvSpPr>
          <p:spPr bwMode="auto">
            <a:xfrm>
              <a:off x="2100" y="2784"/>
              <a:ext cx="8" cy="13"/>
            </a:xfrm>
            <a:prstGeom prst="ellipse">
              <a:avLst/>
            </a:prstGeom>
            <a:solidFill>
              <a:schemeClr val="hlink"/>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3" name="Line 25"/>
            <p:cNvSpPr>
              <a:spLocks noChangeShapeType="1"/>
            </p:cNvSpPr>
            <p:nvPr/>
          </p:nvSpPr>
          <p:spPr bwMode="auto">
            <a:xfrm flipH="1">
              <a:off x="2098" y="2695"/>
              <a:ext cx="136" cy="10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4" name="Line 26"/>
            <p:cNvSpPr>
              <a:spLocks noChangeShapeType="1"/>
            </p:cNvSpPr>
            <p:nvPr/>
          </p:nvSpPr>
          <p:spPr bwMode="auto">
            <a:xfrm flipV="1">
              <a:off x="2108" y="2790"/>
              <a:ext cx="0" cy="4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5" name="Line 27"/>
            <p:cNvSpPr>
              <a:spLocks noChangeShapeType="1"/>
            </p:cNvSpPr>
            <p:nvPr/>
          </p:nvSpPr>
          <p:spPr bwMode="auto">
            <a:xfrm>
              <a:off x="1986" y="2706"/>
              <a:ext cx="0" cy="47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6" name="Line 28"/>
            <p:cNvSpPr>
              <a:spLocks noChangeShapeType="1"/>
            </p:cNvSpPr>
            <p:nvPr/>
          </p:nvSpPr>
          <p:spPr bwMode="auto">
            <a:xfrm>
              <a:off x="2109" y="2936"/>
              <a:ext cx="0" cy="24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7" name="Line 29"/>
            <p:cNvSpPr>
              <a:spLocks noChangeShapeType="1"/>
            </p:cNvSpPr>
            <p:nvPr/>
          </p:nvSpPr>
          <p:spPr bwMode="auto">
            <a:xfrm>
              <a:off x="2233" y="2699"/>
              <a:ext cx="0" cy="4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78" name="Freeform 30"/>
            <p:cNvSpPr>
              <a:spLocks/>
            </p:cNvSpPr>
            <p:nvPr/>
          </p:nvSpPr>
          <p:spPr bwMode="auto">
            <a:xfrm>
              <a:off x="2172" y="1022"/>
              <a:ext cx="163" cy="1258"/>
            </a:xfrm>
            <a:custGeom>
              <a:avLst/>
              <a:gdLst>
                <a:gd name="T0" fmla="*/ 119 w 180"/>
                <a:gd name="T1" fmla="*/ 1173 h 1200"/>
                <a:gd name="T2" fmla="*/ 132 w 180"/>
                <a:gd name="T3" fmla="*/ 1117 h 1200"/>
                <a:gd name="T4" fmla="*/ 152 w 180"/>
                <a:gd name="T5" fmla="*/ 1073 h 1200"/>
                <a:gd name="T6" fmla="*/ 165 w 180"/>
                <a:gd name="T7" fmla="*/ 1035 h 1200"/>
                <a:gd name="T8" fmla="*/ 159 w 180"/>
                <a:gd name="T9" fmla="*/ 979 h 1200"/>
                <a:gd name="T10" fmla="*/ 145 w 180"/>
                <a:gd name="T11" fmla="*/ 941 h 1200"/>
                <a:gd name="T12" fmla="*/ 132 w 180"/>
                <a:gd name="T13" fmla="*/ 891 h 1200"/>
                <a:gd name="T14" fmla="*/ 119 w 180"/>
                <a:gd name="T15" fmla="*/ 853 h 1200"/>
                <a:gd name="T16" fmla="*/ 106 w 180"/>
                <a:gd name="T17" fmla="*/ 803 h 1200"/>
                <a:gd name="T18" fmla="*/ 92 w 180"/>
                <a:gd name="T19" fmla="*/ 765 h 1200"/>
                <a:gd name="T20" fmla="*/ 92 w 180"/>
                <a:gd name="T21" fmla="*/ 721 h 1200"/>
                <a:gd name="T22" fmla="*/ 92 w 180"/>
                <a:gd name="T23" fmla="*/ 684 h 1200"/>
                <a:gd name="T24" fmla="*/ 92 w 180"/>
                <a:gd name="T25" fmla="*/ 621 h 1200"/>
                <a:gd name="T26" fmla="*/ 106 w 180"/>
                <a:gd name="T27" fmla="*/ 577 h 1200"/>
                <a:gd name="T28" fmla="*/ 125 w 180"/>
                <a:gd name="T29" fmla="*/ 527 h 1200"/>
                <a:gd name="T30" fmla="*/ 145 w 180"/>
                <a:gd name="T31" fmla="*/ 470 h 1200"/>
                <a:gd name="T32" fmla="*/ 159 w 180"/>
                <a:gd name="T33" fmla="*/ 426 h 1200"/>
                <a:gd name="T34" fmla="*/ 172 w 180"/>
                <a:gd name="T35" fmla="*/ 382 h 1200"/>
                <a:gd name="T36" fmla="*/ 179 w 180"/>
                <a:gd name="T37" fmla="*/ 345 h 1200"/>
                <a:gd name="T38" fmla="*/ 172 w 180"/>
                <a:gd name="T39" fmla="*/ 295 h 1200"/>
                <a:gd name="T40" fmla="*/ 172 w 180"/>
                <a:gd name="T41" fmla="*/ 225 h 1200"/>
                <a:gd name="T42" fmla="*/ 172 w 180"/>
                <a:gd name="T43" fmla="*/ 163 h 1200"/>
                <a:gd name="T44" fmla="*/ 172 w 180"/>
                <a:gd name="T45" fmla="*/ 119 h 1200"/>
                <a:gd name="T46" fmla="*/ 159 w 180"/>
                <a:gd name="T47" fmla="*/ 75 h 1200"/>
                <a:gd name="T48" fmla="*/ 132 w 180"/>
                <a:gd name="T49" fmla="*/ 37 h 1200"/>
                <a:gd name="T50" fmla="*/ 99 w 180"/>
                <a:gd name="T51" fmla="*/ 6 h 1200"/>
                <a:gd name="T52" fmla="*/ 53 w 180"/>
                <a:gd name="T53" fmla="*/ 12 h 1200"/>
                <a:gd name="T54" fmla="*/ 6 w 180"/>
                <a:gd name="T55" fmla="*/ 43 h 1200"/>
                <a:gd name="T56" fmla="*/ 0 w 180"/>
                <a:gd name="T57" fmla="*/ 87 h 1200"/>
                <a:gd name="T58" fmla="*/ 33 w 180"/>
                <a:gd name="T59" fmla="*/ 125 h 1200"/>
                <a:gd name="T60" fmla="*/ 59 w 180"/>
                <a:gd name="T61" fmla="*/ 163 h 1200"/>
                <a:gd name="T62" fmla="*/ 86 w 180"/>
                <a:gd name="T63" fmla="*/ 200 h 1200"/>
                <a:gd name="T64" fmla="*/ 99 w 180"/>
                <a:gd name="T65" fmla="*/ 238 h 1200"/>
                <a:gd name="T66" fmla="*/ 99 w 180"/>
                <a:gd name="T67" fmla="*/ 276 h 1200"/>
                <a:gd name="T68" fmla="*/ 99 w 180"/>
                <a:gd name="T69" fmla="*/ 320 h 1200"/>
                <a:gd name="T70" fmla="*/ 99 w 180"/>
                <a:gd name="T71" fmla="*/ 364 h 1200"/>
                <a:gd name="T72" fmla="*/ 86 w 180"/>
                <a:gd name="T73" fmla="*/ 401 h 1200"/>
                <a:gd name="T74" fmla="*/ 66 w 180"/>
                <a:gd name="T75" fmla="*/ 445 h 1200"/>
                <a:gd name="T76" fmla="*/ 53 w 180"/>
                <a:gd name="T77" fmla="*/ 483 h 1200"/>
                <a:gd name="T78" fmla="*/ 46 w 180"/>
                <a:gd name="T79" fmla="*/ 533 h 1200"/>
                <a:gd name="T80" fmla="*/ 46 w 180"/>
                <a:gd name="T81" fmla="*/ 577 h 1200"/>
                <a:gd name="T82" fmla="*/ 46 w 180"/>
                <a:gd name="T83" fmla="*/ 621 h 1200"/>
                <a:gd name="T84" fmla="*/ 39 w 180"/>
                <a:gd name="T85" fmla="*/ 665 h 1200"/>
                <a:gd name="T86" fmla="*/ 39 w 180"/>
                <a:gd name="T87" fmla="*/ 703 h 1200"/>
                <a:gd name="T88" fmla="*/ 39 w 180"/>
                <a:gd name="T89" fmla="*/ 740 h 1200"/>
                <a:gd name="T90" fmla="*/ 39 w 180"/>
                <a:gd name="T91" fmla="*/ 790 h 1200"/>
                <a:gd name="T92" fmla="*/ 46 w 180"/>
                <a:gd name="T93" fmla="*/ 834 h 1200"/>
                <a:gd name="T94" fmla="*/ 66 w 180"/>
                <a:gd name="T95" fmla="*/ 872 h 1200"/>
                <a:gd name="T96" fmla="*/ 92 w 180"/>
                <a:gd name="T97" fmla="*/ 910 h 1200"/>
                <a:gd name="T98" fmla="*/ 112 w 180"/>
                <a:gd name="T99" fmla="*/ 947 h 1200"/>
                <a:gd name="T100" fmla="*/ 132 w 180"/>
                <a:gd name="T101" fmla="*/ 998 h 1200"/>
                <a:gd name="T102" fmla="*/ 139 w 180"/>
                <a:gd name="T103" fmla="*/ 1035 h 1200"/>
                <a:gd name="T104" fmla="*/ 139 w 180"/>
                <a:gd name="T105" fmla="*/ 1073 h 1200"/>
                <a:gd name="T106" fmla="*/ 132 w 180"/>
                <a:gd name="T107" fmla="*/ 1117 h 1200"/>
                <a:gd name="T108" fmla="*/ 125 w 180"/>
                <a:gd name="T109" fmla="*/ 1155 h 1200"/>
                <a:gd name="T110" fmla="*/ 112 w 180"/>
                <a:gd name="T111"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0" h="1200">
                  <a:moveTo>
                    <a:pt x="112" y="1199"/>
                  </a:moveTo>
                  <a:lnTo>
                    <a:pt x="119" y="1173"/>
                  </a:lnTo>
                  <a:lnTo>
                    <a:pt x="125" y="1142"/>
                  </a:lnTo>
                  <a:lnTo>
                    <a:pt x="132" y="1117"/>
                  </a:lnTo>
                  <a:lnTo>
                    <a:pt x="145" y="1098"/>
                  </a:lnTo>
                  <a:lnTo>
                    <a:pt x="152" y="1073"/>
                  </a:lnTo>
                  <a:lnTo>
                    <a:pt x="159" y="1054"/>
                  </a:lnTo>
                  <a:lnTo>
                    <a:pt x="165" y="1035"/>
                  </a:lnTo>
                  <a:lnTo>
                    <a:pt x="165" y="1004"/>
                  </a:lnTo>
                  <a:lnTo>
                    <a:pt x="159" y="979"/>
                  </a:lnTo>
                  <a:lnTo>
                    <a:pt x="152" y="960"/>
                  </a:lnTo>
                  <a:lnTo>
                    <a:pt x="145" y="941"/>
                  </a:lnTo>
                  <a:lnTo>
                    <a:pt x="145" y="916"/>
                  </a:lnTo>
                  <a:lnTo>
                    <a:pt x="132" y="891"/>
                  </a:lnTo>
                  <a:lnTo>
                    <a:pt x="125" y="872"/>
                  </a:lnTo>
                  <a:lnTo>
                    <a:pt x="119" y="853"/>
                  </a:lnTo>
                  <a:lnTo>
                    <a:pt x="112" y="828"/>
                  </a:lnTo>
                  <a:lnTo>
                    <a:pt x="106" y="803"/>
                  </a:lnTo>
                  <a:lnTo>
                    <a:pt x="99" y="784"/>
                  </a:lnTo>
                  <a:lnTo>
                    <a:pt x="92" y="765"/>
                  </a:lnTo>
                  <a:lnTo>
                    <a:pt x="92" y="740"/>
                  </a:lnTo>
                  <a:lnTo>
                    <a:pt x="92" y="721"/>
                  </a:lnTo>
                  <a:lnTo>
                    <a:pt x="92" y="703"/>
                  </a:lnTo>
                  <a:lnTo>
                    <a:pt x="92" y="684"/>
                  </a:lnTo>
                  <a:lnTo>
                    <a:pt x="92" y="659"/>
                  </a:lnTo>
                  <a:lnTo>
                    <a:pt x="92" y="621"/>
                  </a:lnTo>
                  <a:lnTo>
                    <a:pt x="99" y="602"/>
                  </a:lnTo>
                  <a:lnTo>
                    <a:pt x="106" y="577"/>
                  </a:lnTo>
                  <a:lnTo>
                    <a:pt x="112" y="552"/>
                  </a:lnTo>
                  <a:lnTo>
                    <a:pt x="125" y="527"/>
                  </a:lnTo>
                  <a:lnTo>
                    <a:pt x="132" y="495"/>
                  </a:lnTo>
                  <a:lnTo>
                    <a:pt x="145" y="470"/>
                  </a:lnTo>
                  <a:lnTo>
                    <a:pt x="152" y="445"/>
                  </a:lnTo>
                  <a:lnTo>
                    <a:pt x="159" y="426"/>
                  </a:lnTo>
                  <a:lnTo>
                    <a:pt x="165" y="408"/>
                  </a:lnTo>
                  <a:lnTo>
                    <a:pt x="172" y="382"/>
                  </a:lnTo>
                  <a:lnTo>
                    <a:pt x="179" y="364"/>
                  </a:lnTo>
                  <a:lnTo>
                    <a:pt x="179" y="345"/>
                  </a:lnTo>
                  <a:lnTo>
                    <a:pt x="179" y="326"/>
                  </a:lnTo>
                  <a:lnTo>
                    <a:pt x="172" y="295"/>
                  </a:lnTo>
                  <a:lnTo>
                    <a:pt x="172" y="263"/>
                  </a:lnTo>
                  <a:lnTo>
                    <a:pt x="172" y="225"/>
                  </a:lnTo>
                  <a:lnTo>
                    <a:pt x="172" y="194"/>
                  </a:lnTo>
                  <a:lnTo>
                    <a:pt x="172" y="163"/>
                  </a:lnTo>
                  <a:lnTo>
                    <a:pt x="172" y="138"/>
                  </a:lnTo>
                  <a:lnTo>
                    <a:pt x="172" y="119"/>
                  </a:lnTo>
                  <a:lnTo>
                    <a:pt x="165" y="94"/>
                  </a:lnTo>
                  <a:lnTo>
                    <a:pt x="159" y="75"/>
                  </a:lnTo>
                  <a:lnTo>
                    <a:pt x="145" y="56"/>
                  </a:lnTo>
                  <a:lnTo>
                    <a:pt x="132" y="37"/>
                  </a:lnTo>
                  <a:lnTo>
                    <a:pt x="119" y="18"/>
                  </a:lnTo>
                  <a:lnTo>
                    <a:pt x="99" y="6"/>
                  </a:lnTo>
                  <a:lnTo>
                    <a:pt x="79" y="0"/>
                  </a:lnTo>
                  <a:lnTo>
                    <a:pt x="53" y="12"/>
                  </a:lnTo>
                  <a:lnTo>
                    <a:pt x="26" y="25"/>
                  </a:lnTo>
                  <a:lnTo>
                    <a:pt x="6" y="43"/>
                  </a:lnTo>
                  <a:lnTo>
                    <a:pt x="0" y="62"/>
                  </a:lnTo>
                  <a:lnTo>
                    <a:pt x="0" y="87"/>
                  </a:lnTo>
                  <a:lnTo>
                    <a:pt x="13" y="106"/>
                  </a:lnTo>
                  <a:lnTo>
                    <a:pt x="33" y="125"/>
                  </a:lnTo>
                  <a:lnTo>
                    <a:pt x="46" y="144"/>
                  </a:lnTo>
                  <a:lnTo>
                    <a:pt x="59" y="163"/>
                  </a:lnTo>
                  <a:lnTo>
                    <a:pt x="79" y="182"/>
                  </a:lnTo>
                  <a:lnTo>
                    <a:pt x="86" y="200"/>
                  </a:lnTo>
                  <a:lnTo>
                    <a:pt x="92" y="219"/>
                  </a:lnTo>
                  <a:lnTo>
                    <a:pt x="99" y="238"/>
                  </a:lnTo>
                  <a:lnTo>
                    <a:pt x="99" y="257"/>
                  </a:lnTo>
                  <a:lnTo>
                    <a:pt x="99" y="276"/>
                  </a:lnTo>
                  <a:lnTo>
                    <a:pt x="99" y="301"/>
                  </a:lnTo>
                  <a:lnTo>
                    <a:pt x="99" y="320"/>
                  </a:lnTo>
                  <a:lnTo>
                    <a:pt x="99" y="338"/>
                  </a:lnTo>
                  <a:lnTo>
                    <a:pt x="99" y="364"/>
                  </a:lnTo>
                  <a:lnTo>
                    <a:pt x="86" y="382"/>
                  </a:lnTo>
                  <a:lnTo>
                    <a:pt x="86" y="401"/>
                  </a:lnTo>
                  <a:lnTo>
                    <a:pt x="79" y="420"/>
                  </a:lnTo>
                  <a:lnTo>
                    <a:pt x="66" y="445"/>
                  </a:lnTo>
                  <a:lnTo>
                    <a:pt x="59" y="464"/>
                  </a:lnTo>
                  <a:lnTo>
                    <a:pt x="53" y="483"/>
                  </a:lnTo>
                  <a:lnTo>
                    <a:pt x="53" y="508"/>
                  </a:lnTo>
                  <a:lnTo>
                    <a:pt x="46" y="533"/>
                  </a:lnTo>
                  <a:lnTo>
                    <a:pt x="46" y="552"/>
                  </a:lnTo>
                  <a:lnTo>
                    <a:pt x="46" y="577"/>
                  </a:lnTo>
                  <a:lnTo>
                    <a:pt x="46" y="602"/>
                  </a:lnTo>
                  <a:lnTo>
                    <a:pt x="46" y="621"/>
                  </a:lnTo>
                  <a:lnTo>
                    <a:pt x="39" y="640"/>
                  </a:lnTo>
                  <a:lnTo>
                    <a:pt x="39" y="665"/>
                  </a:lnTo>
                  <a:lnTo>
                    <a:pt x="39" y="684"/>
                  </a:lnTo>
                  <a:lnTo>
                    <a:pt x="39" y="703"/>
                  </a:lnTo>
                  <a:lnTo>
                    <a:pt x="39" y="721"/>
                  </a:lnTo>
                  <a:lnTo>
                    <a:pt x="39" y="740"/>
                  </a:lnTo>
                  <a:lnTo>
                    <a:pt x="39" y="765"/>
                  </a:lnTo>
                  <a:lnTo>
                    <a:pt x="39" y="790"/>
                  </a:lnTo>
                  <a:lnTo>
                    <a:pt x="39" y="816"/>
                  </a:lnTo>
                  <a:lnTo>
                    <a:pt x="46" y="834"/>
                  </a:lnTo>
                  <a:lnTo>
                    <a:pt x="53" y="853"/>
                  </a:lnTo>
                  <a:lnTo>
                    <a:pt x="66" y="872"/>
                  </a:lnTo>
                  <a:lnTo>
                    <a:pt x="79" y="891"/>
                  </a:lnTo>
                  <a:lnTo>
                    <a:pt x="92" y="910"/>
                  </a:lnTo>
                  <a:lnTo>
                    <a:pt x="106" y="929"/>
                  </a:lnTo>
                  <a:lnTo>
                    <a:pt x="112" y="947"/>
                  </a:lnTo>
                  <a:lnTo>
                    <a:pt x="125" y="973"/>
                  </a:lnTo>
                  <a:lnTo>
                    <a:pt x="132" y="998"/>
                  </a:lnTo>
                  <a:lnTo>
                    <a:pt x="139" y="1016"/>
                  </a:lnTo>
                  <a:lnTo>
                    <a:pt x="139" y="1035"/>
                  </a:lnTo>
                  <a:lnTo>
                    <a:pt x="139" y="1054"/>
                  </a:lnTo>
                  <a:lnTo>
                    <a:pt x="139" y="1073"/>
                  </a:lnTo>
                  <a:lnTo>
                    <a:pt x="139" y="1098"/>
                  </a:lnTo>
                  <a:lnTo>
                    <a:pt x="132" y="1117"/>
                  </a:lnTo>
                  <a:lnTo>
                    <a:pt x="125" y="1136"/>
                  </a:lnTo>
                  <a:lnTo>
                    <a:pt x="125" y="1155"/>
                  </a:lnTo>
                  <a:lnTo>
                    <a:pt x="119" y="1173"/>
                  </a:lnTo>
                  <a:lnTo>
                    <a:pt x="112" y="1199"/>
                  </a:lnTo>
                  <a:lnTo>
                    <a:pt x="112" y="1199"/>
                  </a:lnTo>
                </a:path>
              </a:pathLst>
            </a:custGeom>
            <a:gradFill rotWithShape="0">
              <a:gsLst>
                <a:gs pos="0">
                  <a:srgbClr val="919191">
                    <a:gamma/>
                    <a:shade val="89804"/>
                    <a:invGamma/>
                  </a:srgbClr>
                </a:gs>
                <a:gs pos="100000">
                  <a:srgbClr val="919191"/>
                </a:gs>
              </a:gsLst>
              <a:lin ang="540000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79" name="Rectangle 31"/>
            <p:cNvSpPr>
              <a:spLocks noChangeArrowheads="1"/>
            </p:cNvSpPr>
            <p:nvPr/>
          </p:nvSpPr>
          <p:spPr bwMode="auto">
            <a:xfrm>
              <a:off x="1183" y="1988"/>
              <a:ext cx="20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2400">
                  <a:solidFill>
                    <a:srgbClr val="000000"/>
                  </a:solidFill>
                  <a:latin typeface="Times" pitchFamily="18" charset="0"/>
                </a:rPr>
                <a:t>?</a:t>
              </a:r>
            </a:p>
          </p:txBody>
        </p:sp>
        <p:sp>
          <p:nvSpPr>
            <p:cNvPr id="232480" name="Line 32"/>
            <p:cNvSpPr>
              <a:spLocks noChangeShapeType="1"/>
            </p:cNvSpPr>
            <p:nvPr/>
          </p:nvSpPr>
          <p:spPr bwMode="auto">
            <a:xfrm>
              <a:off x="2973" y="2880"/>
              <a:ext cx="1" cy="16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1" name="Line 33"/>
            <p:cNvSpPr>
              <a:spLocks noChangeShapeType="1"/>
            </p:cNvSpPr>
            <p:nvPr/>
          </p:nvSpPr>
          <p:spPr bwMode="auto">
            <a:xfrm>
              <a:off x="2978" y="3042"/>
              <a:ext cx="188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2" name="Line 34"/>
            <p:cNvSpPr>
              <a:spLocks noChangeShapeType="1"/>
            </p:cNvSpPr>
            <p:nvPr/>
          </p:nvSpPr>
          <p:spPr bwMode="auto">
            <a:xfrm flipH="1">
              <a:off x="2828" y="2074"/>
              <a:ext cx="76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3" name="Line 35"/>
            <p:cNvSpPr>
              <a:spLocks noChangeShapeType="1"/>
            </p:cNvSpPr>
            <p:nvPr/>
          </p:nvSpPr>
          <p:spPr bwMode="auto">
            <a:xfrm>
              <a:off x="2670" y="2876"/>
              <a:ext cx="0" cy="15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4" name="Line 36"/>
            <p:cNvSpPr>
              <a:spLocks noChangeShapeType="1"/>
            </p:cNvSpPr>
            <p:nvPr/>
          </p:nvSpPr>
          <p:spPr bwMode="auto">
            <a:xfrm>
              <a:off x="2828" y="2073"/>
              <a:ext cx="0" cy="9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5" name="Line 37"/>
            <p:cNvSpPr>
              <a:spLocks noChangeShapeType="1"/>
            </p:cNvSpPr>
            <p:nvPr/>
          </p:nvSpPr>
          <p:spPr bwMode="auto">
            <a:xfrm flipH="1">
              <a:off x="2672" y="3035"/>
              <a:ext cx="15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6" name="Line 38"/>
            <p:cNvSpPr>
              <a:spLocks noChangeShapeType="1"/>
            </p:cNvSpPr>
            <p:nvPr/>
          </p:nvSpPr>
          <p:spPr bwMode="auto">
            <a:xfrm>
              <a:off x="1967" y="2634"/>
              <a:ext cx="25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7" name="Line 39"/>
            <p:cNvSpPr>
              <a:spLocks noChangeShapeType="1"/>
            </p:cNvSpPr>
            <p:nvPr/>
          </p:nvSpPr>
          <p:spPr bwMode="auto">
            <a:xfrm>
              <a:off x="1968" y="2676"/>
              <a:ext cx="2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8" name="Line 40"/>
            <p:cNvSpPr>
              <a:spLocks noChangeShapeType="1"/>
            </p:cNvSpPr>
            <p:nvPr/>
          </p:nvSpPr>
          <p:spPr bwMode="auto">
            <a:xfrm flipV="1">
              <a:off x="1965" y="2654"/>
              <a:ext cx="282" cy="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89" name="Rectangle 41"/>
            <p:cNvSpPr>
              <a:spLocks noChangeArrowheads="1"/>
            </p:cNvSpPr>
            <p:nvPr/>
          </p:nvSpPr>
          <p:spPr bwMode="auto">
            <a:xfrm>
              <a:off x="2268" y="2938"/>
              <a:ext cx="17" cy="76"/>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0" name="Arc 42"/>
            <p:cNvSpPr>
              <a:spLocks/>
            </p:cNvSpPr>
            <p:nvPr/>
          </p:nvSpPr>
          <p:spPr bwMode="auto">
            <a:xfrm>
              <a:off x="1805" y="1334"/>
              <a:ext cx="470" cy="9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1" name="Line 43"/>
            <p:cNvSpPr>
              <a:spLocks noChangeShapeType="1"/>
            </p:cNvSpPr>
            <p:nvPr/>
          </p:nvSpPr>
          <p:spPr bwMode="auto">
            <a:xfrm flipV="1">
              <a:off x="2274" y="2295"/>
              <a:ext cx="0" cy="64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2" name="Freeform 44"/>
            <p:cNvSpPr>
              <a:spLocks/>
            </p:cNvSpPr>
            <p:nvPr/>
          </p:nvSpPr>
          <p:spPr bwMode="auto">
            <a:xfrm>
              <a:off x="2272" y="2975"/>
              <a:ext cx="93" cy="281"/>
            </a:xfrm>
            <a:custGeom>
              <a:avLst/>
              <a:gdLst>
                <a:gd name="T0" fmla="*/ 0 w 103"/>
                <a:gd name="T1" fmla="*/ 0 h 268"/>
                <a:gd name="T2" fmla="*/ 0 w 103"/>
                <a:gd name="T3" fmla="*/ 32 h 268"/>
                <a:gd name="T4" fmla="*/ 0 w 103"/>
                <a:gd name="T5" fmla="*/ 55 h 268"/>
                <a:gd name="T6" fmla="*/ 0 w 103"/>
                <a:gd name="T7" fmla="*/ 87 h 268"/>
                <a:gd name="T8" fmla="*/ 0 w 103"/>
                <a:gd name="T9" fmla="*/ 110 h 268"/>
                <a:gd name="T10" fmla="*/ 0 w 103"/>
                <a:gd name="T11" fmla="*/ 133 h 268"/>
                <a:gd name="T12" fmla="*/ 0 w 103"/>
                <a:gd name="T13" fmla="*/ 165 h 268"/>
                <a:gd name="T14" fmla="*/ 0 w 103"/>
                <a:gd name="T15" fmla="*/ 198 h 268"/>
                <a:gd name="T16" fmla="*/ 6 w 103"/>
                <a:gd name="T17" fmla="*/ 230 h 268"/>
                <a:gd name="T18" fmla="*/ 12 w 103"/>
                <a:gd name="T19" fmla="*/ 248 h 268"/>
                <a:gd name="T20" fmla="*/ 44 w 103"/>
                <a:gd name="T21" fmla="*/ 257 h 268"/>
                <a:gd name="T22" fmla="*/ 82 w 103"/>
                <a:gd name="T23" fmla="*/ 262 h 268"/>
                <a:gd name="T24" fmla="*/ 102 w 103"/>
                <a:gd name="T25"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268">
                  <a:moveTo>
                    <a:pt x="0" y="0"/>
                  </a:moveTo>
                  <a:lnTo>
                    <a:pt x="0" y="32"/>
                  </a:lnTo>
                  <a:lnTo>
                    <a:pt x="0" y="55"/>
                  </a:lnTo>
                  <a:lnTo>
                    <a:pt x="0" y="87"/>
                  </a:lnTo>
                  <a:lnTo>
                    <a:pt x="0" y="110"/>
                  </a:lnTo>
                  <a:lnTo>
                    <a:pt x="0" y="133"/>
                  </a:lnTo>
                  <a:lnTo>
                    <a:pt x="0" y="165"/>
                  </a:lnTo>
                  <a:lnTo>
                    <a:pt x="0" y="198"/>
                  </a:lnTo>
                  <a:lnTo>
                    <a:pt x="6" y="230"/>
                  </a:lnTo>
                  <a:lnTo>
                    <a:pt x="12" y="248"/>
                  </a:lnTo>
                  <a:lnTo>
                    <a:pt x="44" y="257"/>
                  </a:lnTo>
                  <a:lnTo>
                    <a:pt x="82" y="262"/>
                  </a:lnTo>
                  <a:lnTo>
                    <a:pt x="102" y="267"/>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493" name="Rectangle 45"/>
            <p:cNvSpPr>
              <a:spLocks noChangeArrowheads="1"/>
            </p:cNvSpPr>
            <p:nvPr/>
          </p:nvSpPr>
          <p:spPr bwMode="auto">
            <a:xfrm>
              <a:off x="2316" y="3209"/>
              <a:ext cx="10" cy="72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4" name="Arc 46"/>
            <p:cNvSpPr>
              <a:spLocks/>
            </p:cNvSpPr>
            <p:nvPr/>
          </p:nvSpPr>
          <p:spPr bwMode="auto">
            <a:xfrm>
              <a:off x="2280" y="2966"/>
              <a:ext cx="465" cy="44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5" name="Arc 47"/>
            <p:cNvSpPr>
              <a:spLocks/>
            </p:cNvSpPr>
            <p:nvPr/>
          </p:nvSpPr>
          <p:spPr bwMode="auto">
            <a:xfrm>
              <a:off x="2273" y="2982"/>
              <a:ext cx="203" cy="12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6" name="Oval 48"/>
            <p:cNvSpPr>
              <a:spLocks noChangeArrowheads="1"/>
            </p:cNvSpPr>
            <p:nvPr/>
          </p:nvSpPr>
          <p:spPr bwMode="auto">
            <a:xfrm>
              <a:off x="2719" y="3397"/>
              <a:ext cx="36"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7" name="Oval 49"/>
            <p:cNvSpPr>
              <a:spLocks noChangeArrowheads="1"/>
            </p:cNvSpPr>
            <p:nvPr/>
          </p:nvSpPr>
          <p:spPr bwMode="auto">
            <a:xfrm>
              <a:off x="2457" y="3087"/>
              <a:ext cx="36"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8" name="Oval 50"/>
            <p:cNvSpPr>
              <a:spLocks noChangeArrowheads="1"/>
            </p:cNvSpPr>
            <p:nvPr/>
          </p:nvSpPr>
          <p:spPr bwMode="auto">
            <a:xfrm>
              <a:off x="2305" y="3230"/>
              <a:ext cx="36"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499" name="Rectangle 51"/>
            <p:cNvSpPr>
              <a:spLocks noChangeArrowheads="1"/>
            </p:cNvSpPr>
            <p:nvPr/>
          </p:nvSpPr>
          <p:spPr bwMode="auto">
            <a:xfrm>
              <a:off x="528" y="672"/>
              <a:ext cx="979"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600" b="1">
                  <a:solidFill>
                    <a:srgbClr val="000000"/>
                  </a:solidFill>
                  <a:latin typeface="Times" pitchFamily="18" charset="0"/>
                </a:rPr>
                <a:t>Line Transients</a:t>
              </a:r>
            </a:p>
          </p:txBody>
        </p:sp>
        <p:sp>
          <p:nvSpPr>
            <p:cNvPr id="232500" name="Rectangle 52"/>
            <p:cNvSpPr>
              <a:spLocks noChangeArrowheads="1"/>
            </p:cNvSpPr>
            <p:nvPr/>
          </p:nvSpPr>
          <p:spPr bwMode="auto">
            <a:xfrm>
              <a:off x="1390" y="2042"/>
              <a:ext cx="729"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600" b="1">
                  <a:solidFill>
                    <a:srgbClr val="000000"/>
                  </a:solidFill>
                  <a:latin typeface="Times" pitchFamily="18" charset="0"/>
                </a:rPr>
                <a:t>Harmonics</a:t>
              </a:r>
            </a:p>
          </p:txBody>
        </p:sp>
        <p:sp>
          <p:nvSpPr>
            <p:cNvPr id="232501" name="Rectangle 53"/>
            <p:cNvSpPr>
              <a:spLocks noChangeArrowheads="1"/>
            </p:cNvSpPr>
            <p:nvPr/>
          </p:nvSpPr>
          <p:spPr bwMode="auto">
            <a:xfrm>
              <a:off x="1344" y="3163"/>
              <a:ext cx="866"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sz="1600" b="1">
                  <a:solidFill>
                    <a:srgbClr val="000000"/>
                  </a:solidFill>
                  <a:latin typeface="Times" pitchFamily="18" charset="0"/>
                </a:rPr>
                <a:t>Grounding</a:t>
              </a:r>
            </a:p>
            <a:p>
              <a:pPr algn="ctr" eaLnBrk="0" fontAlgn="base" hangingPunct="0">
                <a:spcBef>
                  <a:spcPct val="0"/>
                </a:spcBef>
                <a:spcAft>
                  <a:spcPct val="0"/>
                </a:spcAft>
              </a:pPr>
              <a:r>
                <a:rPr lang="en-US" sz="1600" b="1">
                  <a:solidFill>
                    <a:srgbClr val="000000"/>
                  </a:solidFill>
                  <a:latin typeface="Times" pitchFamily="18" charset="0"/>
                </a:rPr>
                <a:t>&amp;</a:t>
              </a:r>
            </a:p>
            <a:p>
              <a:pPr algn="ctr" eaLnBrk="0" fontAlgn="base" hangingPunct="0">
                <a:spcBef>
                  <a:spcPct val="0"/>
                </a:spcBef>
                <a:spcAft>
                  <a:spcPct val="0"/>
                </a:spcAft>
              </a:pPr>
              <a:r>
                <a:rPr lang="en-US" sz="1600" b="1">
                  <a:solidFill>
                    <a:srgbClr val="000000"/>
                  </a:solidFill>
                  <a:latin typeface="Times" pitchFamily="18" charset="0"/>
                </a:rPr>
                <a:t>Bonding</a:t>
              </a:r>
            </a:p>
          </p:txBody>
        </p:sp>
        <p:sp>
          <p:nvSpPr>
            <p:cNvPr id="232502" name="Line 54"/>
            <p:cNvSpPr>
              <a:spLocks noChangeShapeType="1"/>
            </p:cNvSpPr>
            <p:nvPr/>
          </p:nvSpPr>
          <p:spPr bwMode="auto">
            <a:xfrm>
              <a:off x="2245" y="2648"/>
              <a:ext cx="27" cy="2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3" name="Oval 55"/>
            <p:cNvSpPr>
              <a:spLocks noChangeArrowheads="1"/>
            </p:cNvSpPr>
            <p:nvPr/>
          </p:nvSpPr>
          <p:spPr bwMode="auto">
            <a:xfrm>
              <a:off x="2257" y="2931"/>
              <a:ext cx="37" cy="4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4" name="Rectangle 56"/>
            <p:cNvSpPr>
              <a:spLocks noChangeArrowheads="1"/>
            </p:cNvSpPr>
            <p:nvPr/>
          </p:nvSpPr>
          <p:spPr bwMode="auto">
            <a:xfrm>
              <a:off x="2504" y="1557"/>
              <a:ext cx="1599"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lnSpc>
                  <a:spcPct val="70000"/>
                </a:lnSpc>
                <a:spcBef>
                  <a:spcPct val="0"/>
                </a:spcBef>
                <a:spcAft>
                  <a:spcPct val="0"/>
                </a:spcAft>
              </a:pPr>
              <a:r>
                <a:rPr lang="en-US" sz="1600" b="1">
                  <a:solidFill>
                    <a:srgbClr val="000000"/>
                  </a:solidFill>
                  <a:latin typeface="Times" pitchFamily="18" charset="0"/>
                </a:rPr>
                <a:t>Bearing Current</a:t>
              </a:r>
            </a:p>
          </p:txBody>
        </p:sp>
        <p:sp>
          <p:nvSpPr>
            <p:cNvPr id="232505" name="Rectangle 57"/>
            <p:cNvSpPr>
              <a:spLocks noChangeArrowheads="1"/>
            </p:cNvSpPr>
            <p:nvPr/>
          </p:nvSpPr>
          <p:spPr bwMode="auto">
            <a:xfrm>
              <a:off x="3533" y="2562"/>
              <a:ext cx="97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sz="1600" b="1">
                  <a:solidFill>
                    <a:srgbClr val="000000"/>
                  </a:solidFill>
                  <a:latin typeface="Times" pitchFamily="18" charset="0"/>
                </a:rPr>
                <a:t>Reflected Wave</a:t>
              </a:r>
            </a:p>
          </p:txBody>
        </p:sp>
        <p:sp>
          <p:nvSpPr>
            <p:cNvPr id="232506" name="AutoShape 58"/>
            <p:cNvSpPr>
              <a:spLocks noChangeArrowheads="1"/>
            </p:cNvSpPr>
            <p:nvPr/>
          </p:nvSpPr>
          <p:spPr bwMode="auto">
            <a:xfrm>
              <a:off x="4604" y="777"/>
              <a:ext cx="868" cy="753"/>
            </a:xfrm>
            <a:prstGeom prst="wedgeRoundRectCallout">
              <a:avLst>
                <a:gd name="adj1" fmla="val -25338"/>
                <a:gd name="adj2" fmla="val 66667"/>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7" name="Rectangle 59"/>
            <p:cNvSpPr>
              <a:spLocks noChangeArrowheads="1"/>
            </p:cNvSpPr>
            <p:nvPr/>
          </p:nvSpPr>
          <p:spPr bwMode="auto">
            <a:xfrm>
              <a:off x="4685" y="777"/>
              <a:ext cx="835"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fontAlgn="base" hangingPunct="0">
                <a:spcBef>
                  <a:spcPct val="0"/>
                </a:spcBef>
                <a:spcAft>
                  <a:spcPct val="0"/>
                </a:spcAft>
              </a:pPr>
              <a:r>
                <a:rPr lang="en-US" sz="1100" dirty="0">
                  <a:solidFill>
                    <a:srgbClr val="000000"/>
                  </a:solidFill>
                  <a:latin typeface="Times" pitchFamily="18" charset="0"/>
                </a:rPr>
                <a:t>A little protection</a:t>
              </a:r>
            </a:p>
            <a:p>
              <a:pPr eaLnBrk="0" fontAlgn="base" hangingPunct="0">
                <a:spcBef>
                  <a:spcPct val="0"/>
                </a:spcBef>
                <a:spcAft>
                  <a:spcPct val="0"/>
                </a:spcAft>
              </a:pPr>
              <a:r>
                <a:rPr lang="en-US" sz="1100" dirty="0">
                  <a:solidFill>
                    <a:srgbClr val="000000"/>
                  </a:solidFill>
                  <a:latin typeface="Times" pitchFamily="18" charset="0"/>
                </a:rPr>
                <a:t>and good technique</a:t>
              </a:r>
            </a:p>
            <a:p>
              <a:pPr eaLnBrk="0" fontAlgn="base" hangingPunct="0">
                <a:spcBef>
                  <a:spcPct val="0"/>
                </a:spcBef>
                <a:spcAft>
                  <a:spcPct val="0"/>
                </a:spcAft>
              </a:pPr>
              <a:r>
                <a:rPr lang="en-US" sz="1100" dirty="0">
                  <a:solidFill>
                    <a:srgbClr val="000000"/>
                  </a:solidFill>
                  <a:latin typeface="Times" pitchFamily="18" charset="0"/>
                </a:rPr>
                <a:t> go a long way to insure a good </a:t>
              </a:r>
            </a:p>
            <a:p>
              <a:pPr eaLnBrk="0" fontAlgn="base" hangingPunct="0">
                <a:spcBef>
                  <a:spcPct val="0"/>
                </a:spcBef>
                <a:spcAft>
                  <a:spcPct val="0"/>
                </a:spcAft>
              </a:pPr>
              <a:r>
                <a:rPr lang="en-US" sz="1100" dirty="0">
                  <a:solidFill>
                    <a:srgbClr val="000000"/>
                  </a:solidFill>
                  <a:latin typeface="Times" pitchFamily="18" charset="0"/>
                </a:rPr>
                <a:t>drive installation</a:t>
              </a:r>
            </a:p>
          </p:txBody>
        </p:sp>
        <p:sp>
          <p:nvSpPr>
            <p:cNvPr id="232508" name="Line 60"/>
            <p:cNvSpPr>
              <a:spLocks noChangeShapeType="1"/>
            </p:cNvSpPr>
            <p:nvPr/>
          </p:nvSpPr>
          <p:spPr bwMode="auto">
            <a:xfrm flipV="1">
              <a:off x="3195" y="278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09" name="Line 61"/>
            <p:cNvSpPr>
              <a:spLocks noChangeShapeType="1"/>
            </p:cNvSpPr>
            <p:nvPr/>
          </p:nvSpPr>
          <p:spPr bwMode="auto">
            <a:xfrm flipV="1">
              <a:off x="3216" y="2784"/>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0" name="Line 62"/>
            <p:cNvSpPr>
              <a:spLocks noChangeShapeType="1"/>
            </p:cNvSpPr>
            <p:nvPr/>
          </p:nvSpPr>
          <p:spPr bwMode="auto">
            <a:xfrm flipV="1">
              <a:off x="3245" y="2784"/>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1" name="Line 63"/>
            <p:cNvSpPr>
              <a:spLocks noChangeShapeType="1"/>
            </p:cNvSpPr>
            <p:nvPr/>
          </p:nvSpPr>
          <p:spPr bwMode="auto">
            <a:xfrm flipV="1">
              <a:off x="3270" y="2784"/>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2" name="Line 64"/>
            <p:cNvSpPr>
              <a:spLocks noChangeShapeType="1"/>
            </p:cNvSpPr>
            <p:nvPr/>
          </p:nvSpPr>
          <p:spPr bwMode="auto">
            <a:xfrm flipV="1">
              <a:off x="3193" y="2873"/>
              <a:ext cx="23"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3" name="Line 65"/>
            <p:cNvSpPr>
              <a:spLocks noChangeShapeType="1"/>
            </p:cNvSpPr>
            <p:nvPr/>
          </p:nvSpPr>
          <p:spPr bwMode="auto">
            <a:xfrm>
              <a:off x="3245" y="2871"/>
              <a:ext cx="26"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4" name="Line 66"/>
            <p:cNvSpPr>
              <a:spLocks noChangeShapeType="1"/>
            </p:cNvSpPr>
            <p:nvPr/>
          </p:nvSpPr>
          <p:spPr bwMode="auto">
            <a:xfrm>
              <a:off x="3272" y="2788"/>
              <a:ext cx="5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5" name="Line 67"/>
            <p:cNvSpPr>
              <a:spLocks noChangeShapeType="1"/>
            </p:cNvSpPr>
            <p:nvPr/>
          </p:nvSpPr>
          <p:spPr bwMode="auto">
            <a:xfrm flipV="1">
              <a:off x="3321" y="2787"/>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6" name="Line 68"/>
            <p:cNvSpPr>
              <a:spLocks noChangeShapeType="1"/>
            </p:cNvSpPr>
            <p:nvPr/>
          </p:nvSpPr>
          <p:spPr bwMode="auto">
            <a:xfrm flipV="1">
              <a:off x="3349"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7" name="Line 69"/>
            <p:cNvSpPr>
              <a:spLocks noChangeShapeType="1"/>
            </p:cNvSpPr>
            <p:nvPr/>
          </p:nvSpPr>
          <p:spPr bwMode="auto">
            <a:xfrm flipV="1">
              <a:off x="3370"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8" name="Line 70"/>
            <p:cNvSpPr>
              <a:spLocks noChangeShapeType="1"/>
            </p:cNvSpPr>
            <p:nvPr/>
          </p:nvSpPr>
          <p:spPr bwMode="auto">
            <a:xfrm flipV="1">
              <a:off x="3404"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19" name="Line 71"/>
            <p:cNvSpPr>
              <a:spLocks noChangeShapeType="1"/>
            </p:cNvSpPr>
            <p:nvPr/>
          </p:nvSpPr>
          <p:spPr bwMode="auto">
            <a:xfrm flipV="1">
              <a:off x="3321" y="2877"/>
              <a:ext cx="29"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0" name="Line 72"/>
            <p:cNvSpPr>
              <a:spLocks noChangeShapeType="1"/>
            </p:cNvSpPr>
            <p:nvPr/>
          </p:nvSpPr>
          <p:spPr bwMode="auto">
            <a:xfrm>
              <a:off x="3370" y="2877"/>
              <a:ext cx="2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1" name="Line 73"/>
            <p:cNvSpPr>
              <a:spLocks noChangeShapeType="1"/>
            </p:cNvSpPr>
            <p:nvPr/>
          </p:nvSpPr>
          <p:spPr bwMode="auto">
            <a:xfrm>
              <a:off x="3175" y="2786"/>
              <a:ext cx="1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2" name="Line 74"/>
            <p:cNvSpPr>
              <a:spLocks noChangeShapeType="1"/>
            </p:cNvSpPr>
            <p:nvPr/>
          </p:nvSpPr>
          <p:spPr bwMode="auto">
            <a:xfrm>
              <a:off x="3407" y="2880"/>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3" name="Line 75"/>
            <p:cNvSpPr>
              <a:spLocks noChangeShapeType="1"/>
            </p:cNvSpPr>
            <p:nvPr/>
          </p:nvSpPr>
          <p:spPr bwMode="auto">
            <a:xfrm>
              <a:off x="3216" y="2786"/>
              <a:ext cx="28"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4" name="Line 76"/>
            <p:cNvSpPr>
              <a:spLocks noChangeShapeType="1"/>
            </p:cNvSpPr>
            <p:nvPr/>
          </p:nvSpPr>
          <p:spPr bwMode="auto">
            <a:xfrm>
              <a:off x="3353" y="2792"/>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5" name="Line 77"/>
            <p:cNvSpPr>
              <a:spLocks noChangeShapeType="1"/>
            </p:cNvSpPr>
            <p:nvPr/>
          </p:nvSpPr>
          <p:spPr bwMode="auto">
            <a:xfrm>
              <a:off x="3433" y="2880"/>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6" name="Line 78"/>
            <p:cNvSpPr>
              <a:spLocks noChangeShapeType="1"/>
            </p:cNvSpPr>
            <p:nvPr/>
          </p:nvSpPr>
          <p:spPr bwMode="auto">
            <a:xfrm>
              <a:off x="3460" y="2879"/>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7" name="Line 79"/>
            <p:cNvSpPr>
              <a:spLocks noChangeShapeType="1"/>
            </p:cNvSpPr>
            <p:nvPr/>
          </p:nvSpPr>
          <p:spPr bwMode="auto">
            <a:xfrm>
              <a:off x="3481" y="2879"/>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8" name="Line 80"/>
            <p:cNvSpPr>
              <a:spLocks noChangeShapeType="1"/>
            </p:cNvSpPr>
            <p:nvPr/>
          </p:nvSpPr>
          <p:spPr bwMode="auto">
            <a:xfrm>
              <a:off x="3513" y="2879"/>
              <a:ext cx="0" cy="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29" name="Line 81"/>
            <p:cNvSpPr>
              <a:spLocks noChangeShapeType="1"/>
            </p:cNvSpPr>
            <p:nvPr/>
          </p:nvSpPr>
          <p:spPr bwMode="auto">
            <a:xfrm>
              <a:off x="3445" y="2880"/>
              <a:ext cx="16"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0" name="Line 82"/>
            <p:cNvSpPr>
              <a:spLocks noChangeShapeType="1"/>
            </p:cNvSpPr>
            <p:nvPr/>
          </p:nvSpPr>
          <p:spPr bwMode="auto">
            <a:xfrm>
              <a:off x="3481" y="2881"/>
              <a:ext cx="3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1" name="Line 83"/>
            <p:cNvSpPr>
              <a:spLocks noChangeShapeType="1"/>
            </p:cNvSpPr>
            <p:nvPr/>
          </p:nvSpPr>
          <p:spPr bwMode="auto">
            <a:xfrm>
              <a:off x="3517" y="2966"/>
              <a:ext cx="5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2" name="Line 84"/>
            <p:cNvSpPr>
              <a:spLocks noChangeShapeType="1"/>
            </p:cNvSpPr>
            <p:nvPr/>
          </p:nvSpPr>
          <p:spPr bwMode="auto">
            <a:xfrm>
              <a:off x="3567" y="2874"/>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3" name="Line 85"/>
            <p:cNvSpPr>
              <a:spLocks noChangeShapeType="1"/>
            </p:cNvSpPr>
            <p:nvPr/>
          </p:nvSpPr>
          <p:spPr bwMode="auto">
            <a:xfrm>
              <a:off x="3595"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4" name="Line 86"/>
            <p:cNvSpPr>
              <a:spLocks noChangeShapeType="1"/>
            </p:cNvSpPr>
            <p:nvPr/>
          </p:nvSpPr>
          <p:spPr bwMode="auto">
            <a:xfrm>
              <a:off x="3616"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5" name="Line 87"/>
            <p:cNvSpPr>
              <a:spLocks noChangeShapeType="1"/>
            </p:cNvSpPr>
            <p:nvPr/>
          </p:nvSpPr>
          <p:spPr bwMode="auto">
            <a:xfrm>
              <a:off x="3650"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6" name="Line 88"/>
            <p:cNvSpPr>
              <a:spLocks noChangeShapeType="1"/>
            </p:cNvSpPr>
            <p:nvPr/>
          </p:nvSpPr>
          <p:spPr bwMode="auto">
            <a:xfrm>
              <a:off x="3567" y="2875"/>
              <a:ext cx="29"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7" name="Line 89"/>
            <p:cNvSpPr>
              <a:spLocks noChangeShapeType="1"/>
            </p:cNvSpPr>
            <p:nvPr/>
          </p:nvSpPr>
          <p:spPr bwMode="auto">
            <a:xfrm>
              <a:off x="3616" y="2875"/>
              <a:ext cx="23" cy="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8" name="Line 90"/>
            <p:cNvSpPr>
              <a:spLocks noChangeShapeType="1"/>
            </p:cNvSpPr>
            <p:nvPr/>
          </p:nvSpPr>
          <p:spPr bwMode="auto">
            <a:xfrm>
              <a:off x="3414" y="2880"/>
              <a:ext cx="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39" name="Line 91"/>
            <p:cNvSpPr>
              <a:spLocks noChangeShapeType="1"/>
            </p:cNvSpPr>
            <p:nvPr/>
          </p:nvSpPr>
          <p:spPr bwMode="auto">
            <a:xfrm>
              <a:off x="3462" y="2968"/>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0" name="Line 92"/>
            <p:cNvSpPr>
              <a:spLocks noChangeShapeType="1"/>
            </p:cNvSpPr>
            <p:nvPr/>
          </p:nvSpPr>
          <p:spPr bwMode="auto">
            <a:xfrm>
              <a:off x="3598" y="2962"/>
              <a:ext cx="1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1" name="Line 93"/>
            <p:cNvSpPr>
              <a:spLocks noChangeShapeType="1"/>
            </p:cNvSpPr>
            <p:nvPr/>
          </p:nvSpPr>
          <p:spPr bwMode="auto">
            <a:xfrm>
              <a:off x="3178" y="2788"/>
              <a:ext cx="0" cy="8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2" name="Line 94"/>
            <p:cNvSpPr>
              <a:spLocks noChangeShapeType="1"/>
            </p:cNvSpPr>
            <p:nvPr/>
          </p:nvSpPr>
          <p:spPr bwMode="auto">
            <a:xfrm flipV="1">
              <a:off x="3390" y="2788"/>
              <a:ext cx="0" cy="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3" name="Line 95"/>
            <p:cNvSpPr>
              <a:spLocks noChangeShapeType="1"/>
            </p:cNvSpPr>
            <p:nvPr/>
          </p:nvSpPr>
          <p:spPr bwMode="auto">
            <a:xfrm>
              <a:off x="3391" y="2792"/>
              <a:ext cx="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4" name="Line 96"/>
            <p:cNvSpPr>
              <a:spLocks noChangeShapeType="1"/>
            </p:cNvSpPr>
            <p:nvPr/>
          </p:nvSpPr>
          <p:spPr bwMode="auto">
            <a:xfrm flipV="1">
              <a:off x="3444" y="2879"/>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5" name="Line 97"/>
            <p:cNvSpPr>
              <a:spLocks noChangeShapeType="1"/>
            </p:cNvSpPr>
            <p:nvPr/>
          </p:nvSpPr>
          <p:spPr bwMode="auto">
            <a:xfrm>
              <a:off x="3433" y="2969"/>
              <a:ext cx="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6" name="Line 98"/>
            <p:cNvSpPr>
              <a:spLocks noChangeShapeType="1"/>
            </p:cNvSpPr>
            <p:nvPr/>
          </p:nvSpPr>
          <p:spPr bwMode="auto">
            <a:xfrm flipV="1">
              <a:off x="3635" y="2873"/>
              <a:ext cx="0" cy="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7" name="Line 99"/>
            <p:cNvSpPr>
              <a:spLocks noChangeShapeType="1"/>
            </p:cNvSpPr>
            <p:nvPr/>
          </p:nvSpPr>
          <p:spPr bwMode="auto">
            <a:xfrm>
              <a:off x="3636" y="2964"/>
              <a:ext cx="1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8" name="Arc 100"/>
            <p:cNvSpPr>
              <a:spLocks/>
            </p:cNvSpPr>
            <p:nvPr/>
          </p:nvSpPr>
          <p:spPr bwMode="auto">
            <a:xfrm>
              <a:off x="1103" y="1061"/>
              <a:ext cx="345" cy="132"/>
            </a:xfrm>
            <a:custGeom>
              <a:avLst/>
              <a:gdLst>
                <a:gd name="G0" fmla="+- 21600 0 0"/>
                <a:gd name="G1" fmla="+- 0 0 0"/>
                <a:gd name="G2" fmla="+- 21600 0 0"/>
                <a:gd name="T0" fmla="*/ 21543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43" y="21599"/>
                  </a:moveTo>
                  <a:cubicBezTo>
                    <a:pt x="9635" y="21568"/>
                    <a:pt x="0" y="11907"/>
                    <a:pt x="0" y="0"/>
                  </a:cubicBezTo>
                </a:path>
                <a:path w="21600" h="21600" stroke="0" extrusionOk="0">
                  <a:moveTo>
                    <a:pt x="21543" y="21599"/>
                  </a:moveTo>
                  <a:cubicBezTo>
                    <a:pt x="9635" y="21568"/>
                    <a:pt x="0" y="11907"/>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49" name="Arc 101"/>
            <p:cNvSpPr>
              <a:spLocks/>
            </p:cNvSpPr>
            <p:nvPr/>
          </p:nvSpPr>
          <p:spPr bwMode="auto">
            <a:xfrm>
              <a:off x="1052" y="1057"/>
              <a:ext cx="354" cy="14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50" name="Group 102"/>
            <p:cNvGrpSpPr>
              <a:grpSpLocks/>
            </p:cNvGrpSpPr>
            <p:nvPr/>
          </p:nvGrpSpPr>
          <p:grpSpPr bwMode="auto">
            <a:xfrm>
              <a:off x="1176" y="1172"/>
              <a:ext cx="316" cy="655"/>
              <a:chOff x="978" y="1385"/>
              <a:chExt cx="348" cy="625"/>
            </a:xfrm>
          </p:grpSpPr>
          <p:sp>
            <p:nvSpPr>
              <p:cNvPr id="232551" name="Rectangle 103"/>
              <p:cNvSpPr>
                <a:spLocks noChangeArrowheads="1"/>
              </p:cNvSpPr>
              <p:nvPr/>
            </p:nvSpPr>
            <p:spPr bwMode="auto">
              <a:xfrm>
                <a:off x="1126" y="1385"/>
                <a:ext cx="50" cy="625"/>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52" name="Line 104"/>
              <p:cNvSpPr>
                <a:spLocks noChangeShapeType="1"/>
              </p:cNvSpPr>
              <p:nvPr/>
            </p:nvSpPr>
            <p:spPr bwMode="auto">
              <a:xfrm>
                <a:off x="1036" y="1434"/>
                <a:ext cx="103" cy="54"/>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53" name="Line 105"/>
              <p:cNvSpPr>
                <a:spLocks noChangeShapeType="1"/>
              </p:cNvSpPr>
              <p:nvPr/>
            </p:nvSpPr>
            <p:spPr bwMode="auto">
              <a:xfrm flipH="1">
                <a:off x="1158" y="1434"/>
                <a:ext cx="101" cy="53"/>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54" name="Group 106"/>
              <p:cNvGrpSpPr>
                <a:grpSpLocks/>
              </p:cNvGrpSpPr>
              <p:nvPr/>
            </p:nvGrpSpPr>
            <p:grpSpPr bwMode="auto">
              <a:xfrm>
                <a:off x="1265" y="1401"/>
                <a:ext cx="35" cy="23"/>
                <a:chOff x="1265" y="1401"/>
                <a:chExt cx="35" cy="23"/>
              </a:xfrm>
            </p:grpSpPr>
            <p:sp>
              <p:nvSpPr>
                <p:cNvPr id="232555" name="Freeform 107"/>
                <p:cNvSpPr>
                  <a:spLocks/>
                </p:cNvSpPr>
                <p:nvPr/>
              </p:nvSpPr>
              <p:spPr bwMode="auto">
                <a:xfrm>
                  <a:off x="1271" y="1405"/>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56" name="Freeform 108"/>
                <p:cNvSpPr>
                  <a:spLocks/>
                </p:cNvSpPr>
                <p:nvPr/>
              </p:nvSpPr>
              <p:spPr bwMode="auto">
                <a:xfrm>
                  <a:off x="1265" y="1401"/>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9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9"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57" name="Group 109"/>
              <p:cNvGrpSpPr>
                <a:grpSpLocks/>
              </p:cNvGrpSpPr>
              <p:nvPr/>
            </p:nvGrpSpPr>
            <p:grpSpPr bwMode="auto">
              <a:xfrm>
                <a:off x="1211" y="1401"/>
                <a:ext cx="33" cy="23"/>
                <a:chOff x="1211" y="1401"/>
                <a:chExt cx="33" cy="23"/>
              </a:xfrm>
            </p:grpSpPr>
            <p:sp>
              <p:nvSpPr>
                <p:cNvPr id="232558" name="Freeform 110"/>
                <p:cNvSpPr>
                  <a:spLocks/>
                </p:cNvSpPr>
                <p:nvPr/>
              </p:nvSpPr>
              <p:spPr bwMode="auto">
                <a:xfrm>
                  <a:off x="1215" y="1405"/>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59" name="Freeform 111"/>
                <p:cNvSpPr>
                  <a:spLocks/>
                </p:cNvSpPr>
                <p:nvPr/>
              </p:nvSpPr>
              <p:spPr bwMode="auto">
                <a:xfrm>
                  <a:off x="1211" y="1401"/>
                  <a:ext cx="33" cy="23"/>
                </a:xfrm>
                <a:custGeom>
                  <a:avLst/>
                  <a:gdLst>
                    <a:gd name="T0" fmla="*/ 8 w 33"/>
                    <a:gd name="T1" fmla="*/ 0 h 23"/>
                    <a:gd name="T2" fmla="*/ 0 w 33"/>
                    <a:gd name="T3" fmla="*/ 22 h 23"/>
                    <a:gd name="T4" fmla="*/ 32 w 33"/>
                    <a:gd name="T5" fmla="*/ 22 h 23"/>
                    <a:gd name="T6" fmla="*/ 24 w 33"/>
                    <a:gd name="T7" fmla="*/ 0 h 23"/>
                    <a:gd name="T8" fmla="*/ 8 w 33"/>
                    <a:gd name="T9" fmla="*/ 0 h 23"/>
                    <a:gd name="T10" fmla="*/ 14 w 33"/>
                    <a:gd name="T11" fmla="*/ 6 h 23"/>
                    <a:gd name="T12" fmla="*/ 18 w 33"/>
                    <a:gd name="T13" fmla="*/ 6 h 23"/>
                    <a:gd name="T14" fmla="*/ 21 w 33"/>
                    <a:gd name="T15" fmla="*/ 15 h 23"/>
                    <a:gd name="T16" fmla="*/ 10 w 33"/>
                    <a:gd name="T17" fmla="*/ 15 h 23"/>
                    <a:gd name="T18" fmla="*/ 14 w 33"/>
                    <a:gd name="T19" fmla="*/ 6 h 23"/>
                    <a:gd name="T20" fmla="*/ 8 w 3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3">
                      <a:moveTo>
                        <a:pt x="8" y="0"/>
                      </a:moveTo>
                      <a:lnTo>
                        <a:pt x="0" y="22"/>
                      </a:lnTo>
                      <a:lnTo>
                        <a:pt x="32" y="22"/>
                      </a:lnTo>
                      <a:lnTo>
                        <a:pt x="24" y="0"/>
                      </a:lnTo>
                      <a:lnTo>
                        <a:pt x="8" y="0"/>
                      </a:lnTo>
                      <a:lnTo>
                        <a:pt x="14" y="6"/>
                      </a:lnTo>
                      <a:lnTo>
                        <a:pt x="18" y="6"/>
                      </a:lnTo>
                      <a:lnTo>
                        <a:pt x="21" y="15"/>
                      </a:lnTo>
                      <a:lnTo>
                        <a:pt x="10"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60" name="Group 112"/>
              <p:cNvGrpSpPr>
                <a:grpSpLocks/>
              </p:cNvGrpSpPr>
              <p:nvPr/>
            </p:nvGrpSpPr>
            <p:grpSpPr bwMode="auto">
              <a:xfrm>
                <a:off x="1048" y="1403"/>
                <a:ext cx="34" cy="23"/>
                <a:chOff x="1048" y="1403"/>
                <a:chExt cx="34" cy="23"/>
              </a:xfrm>
            </p:grpSpPr>
            <p:sp>
              <p:nvSpPr>
                <p:cNvPr id="232561" name="Freeform 113"/>
                <p:cNvSpPr>
                  <a:spLocks/>
                </p:cNvSpPr>
                <p:nvPr/>
              </p:nvSpPr>
              <p:spPr bwMode="auto">
                <a:xfrm>
                  <a:off x="1053" y="1406"/>
                  <a:ext cx="24" cy="17"/>
                </a:xfrm>
                <a:custGeom>
                  <a:avLst/>
                  <a:gdLst>
                    <a:gd name="T0" fmla="*/ 6 w 24"/>
                    <a:gd name="T1" fmla="*/ 0 h 17"/>
                    <a:gd name="T2" fmla="*/ 0 w 24"/>
                    <a:gd name="T3" fmla="*/ 16 h 17"/>
                    <a:gd name="T4" fmla="*/ 23 w 24"/>
                    <a:gd name="T5" fmla="*/ 16 h 17"/>
                    <a:gd name="T6" fmla="*/ 16 w 24"/>
                    <a:gd name="T7" fmla="*/ 0 h 17"/>
                    <a:gd name="T8" fmla="*/ 6 w 24"/>
                    <a:gd name="T9" fmla="*/ 0 h 17"/>
                  </a:gdLst>
                  <a:ahLst/>
                  <a:cxnLst>
                    <a:cxn ang="0">
                      <a:pos x="T0" y="T1"/>
                    </a:cxn>
                    <a:cxn ang="0">
                      <a:pos x="T2" y="T3"/>
                    </a:cxn>
                    <a:cxn ang="0">
                      <a:pos x="T4" y="T5"/>
                    </a:cxn>
                    <a:cxn ang="0">
                      <a:pos x="T6" y="T7"/>
                    </a:cxn>
                    <a:cxn ang="0">
                      <a:pos x="T8" y="T9"/>
                    </a:cxn>
                  </a:cxnLst>
                  <a:rect l="0" t="0" r="r" b="b"/>
                  <a:pathLst>
                    <a:path w="24" h="17">
                      <a:moveTo>
                        <a:pt x="6" y="0"/>
                      </a:moveTo>
                      <a:lnTo>
                        <a:pt x="0" y="16"/>
                      </a:lnTo>
                      <a:lnTo>
                        <a:pt x="23" y="16"/>
                      </a:lnTo>
                      <a:lnTo>
                        <a:pt x="16"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62" name="Freeform 114"/>
                <p:cNvSpPr>
                  <a:spLocks/>
                </p:cNvSpPr>
                <p:nvPr/>
              </p:nvSpPr>
              <p:spPr bwMode="auto">
                <a:xfrm>
                  <a:off x="1048" y="1403"/>
                  <a:ext cx="34" cy="23"/>
                </a:xfrm>
                <a:custGeom>
                  <a:avLst/>
                  <a:gdLst>
                    <a:gd name="T0" fmla="*/ 8 w 34"/>
                    <a:gd name="T1" fmla="*/ 0 h 23"/>
                    <a:gd name="T2" fmla="*/ 0 w 34"/>
                    <a:gd name="T3" fmla="*/ 22 h 23"/>
                    <a:gd name="T4" fmla="*/ 33 w 34"/>
                    <a:gd name="T5" fmla="*/ 22 h 23"/>
                    <a:gd name="T6" fmla="*/ 25 w 34"/>
                    <a:gd name="T7" fmla="*/ 0 h 23"/>
                    <a:gd name="T8" fmla="*/ 8 w 34"/>
                    <a:gd name="T9" fmla="*/ 0 h 23"/>
                    <a:gd name="T10" fmla="*/ 14 w 34"/>
                    <a:gd name="T11" fmla="*/ 6 h 23"/>
                    <a:gd name="T12" fmla="*/ 18 w 34"/>
                    <a:gd name="T13" fmla="*/ 6 h 23"/>
                    <a:gd name="T14" fmla="*/ 22 w 34"/>
                    <a:gd name="T15" fmla="*/ 15 h 23"/>
                    <a:gd name="T16" fmla="*/ 11 w 34"/>
                    <a:gd name="T17" fmla="*/ 15 h 23"/>
                    <a:gd name="T18" fmla="*/ 14 w 34"/>
                    <a:gd name="T19" fmla="*/ 6 h 23"/>
                    <a:gd name="T20" fmla="*/ 8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8" y="0"/>
                      </a:moveTo>
                      <a:lnTo>
                        <a:pt x="0" y="22"/>
                      </a:lnTo>
                      <a:lnTo>
                        <a:pt x="33" y="22"/>
                      </a:lnTo>
                      <a:lnTo>
                        <a:pt x="25" y="0"/>
                      </a:lnTo>
                      <a:lnTo>
                        <a:pt x="8" y="0"/>
                      </a:lnTo>
                      <a:lnTo>
                        <a:pt x="14" y="6"/>
                      </a:lnTo>
                      <a:lnTo>
                        <a:pt x="18" y="6"/>
                      </a:lnTo>
                      <a:lnTo>
                        <a:pt x="22" y="15"/>
                      </a:lnTo>
                      <a:lnTo>
                        <a:pt x="11"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63" name="Group 115"/>
              <p:cNvGrpSpPr>
                <a:grpSpLocks/>
              </p:cNvGrpSpPr>
              <p:nvPr/>
            </p:nvGrpSpPr>
            <p:grpSpPr bwMode="auto">
              <a:xfrm>
                <a:off x="997" y="1403"/>
                <a:ext cx="34" cy="23"/>
                <a:chOff x="997" y="1403"/>
                <a:chExt cx="34" cy="23"/>
              </a:xfrm>
            </p:grpSpPr>
            <p:sp>
              <p:nvSpPr>
                <p:cNvPr id="232564" name="Freeform 116"/>
                <p:cNvSpPr>
                  <a:spLocks/>
                </p:cNvSpPr>
                <p:nvPr/>
              </p:nvSpPr>
              <p:spPr bwMode="auto">
                <a:xfrm>
                  <a:off x="1003" y="1406"/>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65" name="Freeform 117"/>
                <p:cNvSpPr>
                  <a:spLocks/>
                </p:cNvSpPr>
                <p:nvPr/>
              </p:nvSpPr>
              <p:spPr bwMode="auto">
                <a:xfrm>
                  <a:off x="997" y="1403"/>
                  <a:ext cx="34" cy="23"/>
                </a:xfrm>
                <a:custGeom>
                  <a:avLst/>
                  <a:gdLst>
                    <a:gd name="T0" fmla="*/ 9 w 34"/>
                    <a:gd name="T1" fmla="*/ 0 h 23"/>
                    <a:gd name="T2" fmla="*/ 0 w 34"/>
                    <a:gd name="T3" fmla="*/ 22 h 23"/>
                    <a:gd name="T4" fmla="*/ 33 w 34"/>
                    <a:gd name="T5" fmla="*/ 22 h 23"/>
                    <a:gd name="T6" fmla="*/ 25 w 34"/>
                    <a:gd name="T7" fmla="*/ 0 h 23"/>
                    <a:gd name="T8" fmla="*/ 9 w 34"/>
                    <a:gd name="T9" fmla="*/ 0 h 23"/>
                    <a:gd name="T10" fmla="*/ 15 w 34"/>
                    <a:gd name="T11" fmla="*/ 6 h 23"/>
                    <a:gd name="T12" fmla="*/ 18 w 34"/>
                    <a:gd name="T13" fmla="*/ 6 h 23"/>
                    <a:gd name="T14" fmla="*/ 22 w 34"/>
                    <a:gd name="T15" fmla="*/ 15 h 23"/>
                    <a:gd name="T16" fmla="*/ 10 w 34"/>
                    <a:gd name="T17" fmla="*/ 15 h 23"/>
                    <a:gd name="T18" fmla="*/ 15 w 34"/>
                    <a:gd name="T19" fmla="*/ 6 h 23"/>
                    <a:gd name="T20" fmla="*/ 9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9" y="0"/>
                      </a:moveTo>
                      <a:lnTo>
                        <a:pt x="0" y="22"/>
                      </a:lnTo>
                      <a:lnTo>
                        <a:pt x="33" y="22"/>
                      </a:lnTo>
                      <a:lnTo>
                        <a:pt x="25" y="0"/>
                      </a:lnTo>
                      <a:lnTo>
                        <a:pt x="9" y="0"/>
                      </a:lnTo>
                      <a:lnTo>
                        <a:pt x="15" y="6"/>
                      </a:lnTo>
                      <a:lnTo>
                        <a:pt x="18" y="6"/>
                      </a:lnTo>
                      <a:lnTo>
                        <a:pt x="22" y="15"/>
                      </a:lnTo>
                      <a:lnTo>
                        <a:pt x="10" y="15"/>
                      </a:lnTo>
                      <a:lnTo>
                        <a:pt x="15"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566" name="Rectangle 118"/>
              <p:cNvSpPr>
                <a:spLocks noChangeArrowheads="1"/>
              </p:cNvSpPr>
              <p:nvPr/>
            </p:nvSpPr>
            <p:spPr bwMode="auto">
              <a:xfrm>
                <a:off x="978" y="1424"/>
                <a:ext cx="348" cy="18"/>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67" name="Rectangle 119"/>
              <p:cNvSpPr>
                <a:spLocks noChangeArrowheads="1"/>
              </p:cNvSpPr>
              <p:nvPr/>
            </p:nvSpPr>
            <p:spPr bwMode="auto">
              <a:xfrm>
                <a:off x="1125" y="1446"/>
                <a:ext cx="54" cy="16"/>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68" name="Line 120"/>
              <p:cNvSpPr>
                <a:spLocks noChangeShapeType="1"/>
              </p:cNvSpPr>
              <p:nvPr/>
            </p:nvSpPr>
            <p:spPr bwMode="auto">
              <a:xfrm>
                <a:off x="1125" y="1420"/>
                <a:ext cx="5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69" name="Line 121"/>
              <p:cNvSpPr>
                <a:spLocks noChangeShapeType="1"/>
              </p:cNvSpPr>
              <p:nvPr/>
            </p:nvSpPr>
            <p:spPr bwMode="auto">
              <a:xfrm>
                <a:off x="1178" y="1470"/>
                <a:ext cx="0" cy="27"/>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570" name="Rectangle 122"/>
            <p:cNvSpPr>
              <a:spLocks noChangeArrowheads="1"/>
            </p:cNvSpPr>
            <p:nvPr/>
          </p:nvSpPr>
          <p:spPr bwMode="auto">
            <a:xfrm>
              <a:off x="666" y="927"/>
              <a:ext cx="45" cy="655"/>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71" name="Line 123"/>
            <p:cNvSpPr>
              <a:spLocks noChangeShapeType="1"/>
            </p:cNvSpPr>
            <p:nvPr/>
          </p:nvSpPr>
          <p:spPr bwMode="auto">
            <a:xfrm>
              <a:off x="583" y="976"/>
              <a:ext cx="94" cy="58"/>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72" name="Line 124"/>
            <p:cNvSpPr>
              <a:spLocks noChangeShapeType="1"/>
            </p:cNvSpPr>
            <p:nvPr/>
          </p:nvSpPr>
          <p:spPr bwMode="auto">
            <a:xfrm flipH="1">
              <a:off x="694" y="976"/>
              <a:ext cx="91" cy="56"/>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73" name="Group 125"/>
            <p:cNvGrpSpPr>
              <a:grpSpLocks/>
            </p:cNvGrpSpPr>
            <p:nvPr/>
          </p:nvGrpSpPr>
          <p:grpSpPr bwMode="auto">
            <a:xfrm>
              <a:off x="791" y="944"/>
              <a:ext cx="30" cy="24"/>
              <a:chOff x="554" y="1167"/>
              <a:chExt cx="33" cy="23"/>
            </a:xfrm>
          </p:grpSpPr>
          <p:sp>
            <p:nvSpPr>
              <p:cNvPr id="232574" name="Freeform 126"/>
              <p:cNvSpPr>
                <a:spLocks/>
              </p:cNvSpPr>
              <p:nvPr/>
            </p:nvSpPr>
            <p:spPr bwMode="auto">
              <a:xfrm>
                <a:off x="559" y="1170"/>
                <a:ext cx="24" cy="17"/>
              </a:xfrm>
              <a:custGeom>
                <a:avLst/>
                <a:gdLst>
                  <a:gd name="T0" fmla="*/ 6 w 24"/>
                  <a:gd name="T1" fmla="*/ 0 h 17"/>
                  <a:gd name="T2" fmla="*/ 0 w 24"/>
                  <a:gd name="T3" fmla="*/ 16 h 17"/>
                  <a:gd name="T4" fmla="*/ 23 w 24"/>
                  <a:gd name="T5" fmla="*/ 16 h 17"/>
                  <a:gd name="T6" fmla="*/ 16 w 24"/>
                  <a:gd name="T7" fmla="*/ 0 h 17"/>
                  <a:gd name="T8" fmla="*/ 6 w 24"/>
                  <a:gd name="T9" fmla="*/ 0 h 17"/>
                </a:gdLst>
                <a:ahLst/>
                <a:cxnLst>
                  <a:cxn ang="0">
                    <a:pos x="T0" y="T1"/>
                  </a:cxn>
                  <a:cxn ang="0">
                    <a:pos x="T2" y="T3"/>
                  </a:cxn>
                  <a:cxn ang="0">
                    <a:pos x="T4" y="T5"/>
                  </a:cxn>
                  <a:cxn ang="0">
                    <a:pos x="T6" y="T7"/>
                  </a:cxn>
                  <a:cxn ang="0">
                    <a:pos x="T8" y="T9"/>
                  </a:cxn>
                </a:cxnLst>
                <a:rect l="0" t="0" r="r" b="b"/>
                <a:pathLst>
                  <a:path w="24" h="17">
                    <a:moveTo>
                      <a:pt x="6" y="0"/>
                    </a:moveTo>
                    <a:lnTo>
                      <a:pt x="0" y="16"/>
                    </a:lnTo>
                    <a:lnTo>
                      <a:pt x="23" y="16"/>
                    </a:lnTo>
                    <a:lnTo>
                      <a:pt x="16"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75" name="Freeform 127"/>
              <p:cNvSpPr>
                <a:spLocks/>
              </p:cNvSpPr>
              <p:nvPr/>
            </p:nvSpPr>
            <p:spPr bwMode="auto">
              <a:xfrm>
                <a:off x="554" y="1167"/>
                <a:ext cx="33" cy="23"/>
              </a:xfrm>
              <a:custGeom>
                <a:avLst/>
                <a:gdLst>
                  <a:gd name="T0" fmla="*/ 8 w 33"/>
                  <a:gd name="T1" fmla="*/ 0 h 23"/>
                  <a:gd name="T2" fmla="*/ 0 w 33"/>
                  <a:gd name="T3" fmla="*/ 22 h 23"/>
                  <a:gd name="T4" fmla="*/ 32 w 33"/>
                  <a:gd name="T5" fmla="*/ 22 h 23"/>
                  <a:gd name="T6" fmla="*/ 24 w 33"/>
                  <a:gd name="T7" fmla="*/ 0 h 23"/>
                  <a:gd name="T8" fmla="*/ 8 w 33"/>
                  <a:gd name="T9" fmla="*/ 0 h 23"/>
                  <a:gd name="T10" fmla="*/ 14 w 33"/>
                  <a:gd name="T11" fmla="*/ 6 h 23"/>
                  <a:gd name="T12" fmla="*/ 17 w 33"/>
                  <a:gd name="T13" fmla="*/ 6 h 23"/>
                  <a:gd name="T14" fmla="*/ 20 w 33"/>
                  <a:gd name="T15" fmla="*/ 15 h 23"/>
                  <a:gd name="T16" fmla="*/ 10 w 33"/>
                  <a:gd name="T17" fmla="*/ 15 h 23"/>
                  <a:gd name="T18" fmla="*/ 14 w 33"/>
                  <a:gd name="T19" fmla="*/ 6 h 23"/>
                  <a:gd name="T20" fmla="*/ 8 w 3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3">
                    <a:moveTo>
                      <a:pt x="8" y="0"/>
                    </a:moveTo>
                    <a:lnTo>
                      <a:pt x="0" y="22"/>
                    </a:lnTo>
                    <a:lnTo>
                      <a:pt x="32" y="22"/>
                    </a:lnTo>
                    <a:lnTo>
                      <a:pt x="24" y="0"/>
                    </a:lnTo>
                    <a:lnTo>
                      <a:pt x="8" y="0"/>
                    </a:lnTo>
                    <a:lnTo>
                      <a:pt x="14" y="6"/>
                    </a:lnTo>
                    <a:lnTo>
                      <a:pt x="17" y="6"/>
                    </a:lnTo>
                    <a:lnTo>
                      <a:pt x="20" y="15"/>
                    </a:lnTo>
                    <a:lnTo>
                      <a:pt x="10"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76" name="Group 128"/>
            <p:cNvGrpSpPr>
              <a:grpSpLocks/>
            </p:cNvGrpSpPr>
            <p:nvPr/>
          </p:nvGrpSpPr>
          <p:grpSpPr bwMode="auto">
            <a:xfrm>
              <a:off x="740" y="944"/>
              <a:ext cx="32" cy="24"/>
              <a:chOff x="498" y="1167"/>
              <a:chExt cx="35" cy="23"/>
            </a:xfrm>
          </p:grpSpPr>
          <p:sp>
            <p:nvSpPr>
              <p:cNvPr id="232577" name="Freeform 129"/>
              <p:cNvSpPr>
                <a:spLocks/>
              </p:cNvSpPr>
              <p:nvPr/>
            </p:nvSpPr>
            <p:spPr bwMode="auto">
              <a:xfrm>
                <a:off x="504" y="1170"/>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78" name="Freeform 130"/>
              <p:cNvSpPr>
                <a:spLocks/>
              </p:cNvSpPr>
              <p:nvPr/>
            </p:nvSpPr>
            <p:spPr bwMode="auto">
              <a:xfrm>
                <a:off x="498" y="1167"/>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8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8"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79" name="Group 131"/>
            <p:cNvGrpSpPr>
              <a:grpSpLocks/>
            </p:cNvGrpSpPr>
            <p:nvPr/>
          </p:nvGrpSpPr>
          <p:grpSpPr bwMode="auto">
            <a:xfrm>
              <a:off x="593" y="945"/>
              <a:ext cx="31" cy="24"/>
              <a:chOff x="336" y="1168"/>
              <a:chExt cx="34" cy="23"/>
            </a:xfrm>
          </p:grpSpPr>
          <p:sp>
            <p:nvSpPr>
              <p:cNvPr id="232580" name="Freeform 132"/>
              <p:cNvSpPr>
                <a:spLocks/>
              </p:cNvSpPr>
              <p:nvPr/>
            </p:nvSpPr>
            <p:spPr bwMode="auto">
              <a:xfrm>
                <a:off x="343" y="1171"/>
                <a:ext cx="21" cy="17"/>
              </a:xfrm>
              <a:custGeom>
                <a:avLst/>
                <a:gdLst>
                  <a:gd name="T0" fmla="*/ 5 w 21"/>
                  <a:gd name="T1" fmla="*/ 0 h 17"/>
                  <a:gd name="T2" fmla="*/ 0 w 21"/>
                  <a:gd name="T3" fmla="*/ 16 h 17"/>
                  <a:gd name="T4" fmla="*/ 20 w 21"/>
                  <a:gd name="T5" fmla="*/ 16 h 17"/>
                  <a:gd name="T6" fmla="*/ 15 w 21"/>
                  <a:gd name="T7" fmla="*/ 0 h 17"/>
                  <a:gd name="T8" fmla="*/ 5 w 21"/>
                  <a:gd name="T9" fmla="*/ 0 h 17"/>
                </a:gdLst>
                <a:ahLst/>
                <a:cxnLst>
                  <a:cxn ang="0">
                    <a:pos x="T0" y="T1"/>
                  </a:cxn>
                  <a:cxn ang="0">
                    <a:pos x="T2" y="T3"/>
                  </a:cxn>
                  <a:cxn ang="0">
                    <a:pos x="T4" y="T5"/>
                  </a:cxn>
                  <a:cxn ang="0">
                    <a:pos x="T6" y="T7"/>
                  </a:cxn>
                  <a:cxn ang="0">
                    <a:pos x="T8" y="T9"/>
                  </a:cxn>
                </a:cxnLst>
                <a:rect l="0" t="0" r="r" b="b"/>
                <a:pathLst>
                  <a:path w="21" h="17">
                    <a:moveTo>
                      <a:pt x="5" y="0"/>
                    </a:moveTo>
                    <a:lnTo>
                      <a:pt x="0" y="16"/>
                    </a:lnTo>
                    <a:lnTo>
                      <a:pt x="20"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81" name="Freeform 133"/>
              <p:cNvSpPr>
                <a:spLocks/>
              </p:cNvSpPr>
              <p:nvPr/>
            </p:nvSpPr>
            <p:spPr bwMode="auto">
              <a:xfrm>
                <a:off x="336" y="1168"/>
                <a:ext cx="34" cy="23"/>
              </a:xfrm>
              <a:custGeom>
                <a:avLst/>
                <a:gdLst>
                  <a:gd name="T0" fmla="*/ 9 w 34"/>
                  <a:gd name="T1" fmla="*/ 0 h 23"/>
                  <a:gd name="T2" fmla="*/ 0 w 34"/>
                  <a:gd name="T3" fmla="*/ 22 h 23"/>
                  <a:gd name="T4" fmla="*/ 33 w 34"/>
                  <a:gd name="T5" fmla="*/ 22 h 23"/>
                  <a:gd name="T6" fmla="*/ 25 w 34"/>
                  <a:gd name="T7" fmla="*/ 0 h 23"/>
                  <a:gd name="T8" fmla="*/ 9 w 34"/>
                  <a:gd name="T9" fmla="*/ 0 h 23"/>
                  <a:gd name="T10" fmla="*/ 15 w 34"/>
                  <a:gd name="T11" fmla="*/ 6 h 23"/>
                  <a:gd name="T12" fmla="*/ 18 w 34"/>
                  <a:gd name="T13" fmla="*/ 6 h 23"/>
                  <a:gd name="T14" fmla="*/ 22 w 34"/>
                  <a:gd name="T15" fmla="*/ 15 h 23"/>
                  <a:gd name="T16" fmla="*/ 11 w 34"/>
                  <a:gd name="T17" fmla="*/ 15 h 23"/>
                  <a:gd name="T18" fmla="*/ 15 w 34"/>
                  <a:gd name="T19" fmla="*/ 6 h 23"/>
                  <a:gd name="T20" fmla="*/ 9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9" y="0"/>
                    </a:moveTo>
                    <a:lnTo>
                      <a:pt x="0" y="22"/>
                    </a:lnTo>
                    <a:lnTo>
                      <a:pt x="33" y="22"/>
                    </a:lnTo>
                    <a:lnTo>
                      <a:pt x="25" y="0"/>
                    </a:lnTo>
                    <a:lnTo>
                      <a:pt x="9" y="0"/>
                    </a:lnTo>
                    <a:lnTo>
                      <a:pt x="15" y="6"/>
                    </a:lnTo>
                    <a:lnTo>
                      <a:pt x="18" y="6"/>
                    </a:lnTo>
                    <a:lnTo>
                      <a:pt x="22" y="15"/>
                    </a:lnTo>
                    <a:lnTo>
                      <a:pt x="11" y="15"/>
                    </a:lnTo>
                    <a:lnTo>
                      <a:pt x="15"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82" name="Group 134"/>
            <p:cNvGrpSpPr>
              <a:grpSpLocks/>
            </p:cNvGrpSpPr>
            <p:nvPr/>
          </p:nvGrpSpPr>
          <p:grpSpPr bwMode="auto">
            <a:xfrm>
              <a:off x="548" y="945"/>
              <a:ext cx="31" cy="24"/>
              <a:chOff x="286" y="1168"/>
              <a:chExt cx="34" cy="23"/>
            </a:xfrm>
          </p:grpSpPr>
          <p:sp>
            <p:nvSpPr>
              <p:cNvPr id="232583" name="Freeform 135"/>
              <p:cNvSpPr>
                <a:spLocks/>
              </p:cNvSpPr>
              <p:nvPr/>
            </p:nvSpPr>
            <p:spPr bwMode="auto">
              <a:xfrm>
                <a:off x="292" y="1171"/>
                <a:ext cx="23" cy="17"/>
              </a:xfrm>
              <a:custGeom>
                <a:avLst/>
                <a:gdLst>
                  <a:gd name="T0" fmla="*/ 5 w 23"/>
                  <a:gd name="T1" fmla="*/ 0 h 17"/>
                  <a:gd name="T2" fmla="*/ 0 w 23"/>
                  <a:gd name="T3" fmla="*/ 16 h 17"/>
                  <a:gd name="T4" fmla="*/ 22 w 23"/>
                  <a:gd name="T5" fmla="*/ 16 h 17"/>
                  <a:gd name="T6" fmla="*/ 15 w 23"/>
                  <a:gd name="T7" fmla="*/ 0 h 17"/>
                  <a:gd name="T8" fmla="*/ 5 w 23"/>
                  <a:gd name="T9" fmla="*/ 0 h 17"/>
                </a:gdLst>
                <a:ahLst/>
                <a:cxnLst>
                  <a:cxn ang="0">
                    <a:pos x="T0" y="T1"/>
                  </a:cxn>
                  <a:cxn ang="0">
                    <a:pos x="T2" y="T3"/>
                  </a:cxn>
                  <a:cxn ang="0">
                    <a:pos x="T4" y="T5"/>
                  </a:cxn>
                  <a:cxn ang="0">
                    <a:pos x="T6" y="T7"/>
                  </a:cxn>
                  <a:cxn ang="0">
                    <a:pos x="T8" y="T9"/>
                  </a:cxn>
                </a:cxnLst>
                <a:rect l="0" t="0" r="r" b="b"/>
                <a:pathLst>
                  <a:path w="23" h="17">
                    <a:moveTo>
                      <a:pt x="5" y="0"/>
                    </a:moveTo>
                    <a:lnTo>
                      <a:pt x="0" y="16"/>
                    </a:lnTo>
                    <a:lnTo>
                      <a:pt x="22"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84" name="Freeform 136"/>
              <p:cNvSpPr>
                <a:spLocks/>
              </p:cNvSpPr>
              <p:nvPr/>
            </p:nvSpPr>
            <p:spPr bwMode="auto">
              <a:xfrm>
                <a:off x="286" y="1168"/>
                <a:ext cx="34" cy="23"/>
              </a:xfrm>
              <a:custGeom>
                <a:avLst/>
                <a:gdLst>
                  <a:gd name="T0" fmla="*/ 8 w 34"/>
                  <a:gd name="T1" fmla="*/ 0 h 23"/>
                  <a:gd name="T2" fmla="*/ 0 w 34"/>
                  <a:gd name="T3" fmla="*/ 22 h 23"/>
                  <a:gd name="T4" fmla="*/ 33 w 34"/>
                  <a:gd name="T5" fmla="*/ 22 h 23"/>
                  <a:gd name="T6" fmla="*/ 25 w 34"/>
                  <a:gd name="T7" fmla="*/ 0 h 23"/>
                  <a:gd name="T8" fmla="*/ 8 w 34"/>
                  <a:gd name="T9" fmla="*/ 0 h 23"/>
                  <a:gd name="T10" fmla="*/ 14 w 34"/>
                  <a:gd name="T11" fmla="*/ 6 h 23"/>
                  <a:gd name="T12" fmla="*/ 18 w 34"/>
                  <a:gd name="T13" fmla="*/ 6 h 23"/>
                  <a:gd name="T14" fmla="*/ 22 w 34"/>
                  <a:gd name="T15" fmla="*/ 15 h 23"/>
                  <a:gd name="T16" fmla="*/ 11 w 34"/>
                  <a:gd name="T17" fmla="*/ 15 h 23"/>
                  <a:gd name="T18" fmla="*/ 14 w 34"/>
                  <a:gd name="T19" fmla="*/ 6 h 23"/>
                  <a:gd name="T20" fmla="*/ 8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8" y="0"/>
                    </a:moveTo>
                    <a:lnTo>
                      <a:pt x="0" y="22"/>
                    </a:lnTo>
                    <a:lnTo>
                      <a:pt x="33" y="22"/>
                    </a:lnTo>
                    <a:lnTo>
                      <a:pt x="25" y="0"/>
                    </a:lnTo>
                    <a:lnTo>
                      <a:pt x="8" y="0"/>
                    </a:lnTo>
                    <a:lnTo>
                      <a:pt x="14" y="6"/>
                    </a:lnTo>
                    <a:lnTo>
                      <a:pt x="18" y="6"/>
                    </a:lnTo>
                    <a:lnTo>
                      <a:pt x="22" y="15"/>
                    </a:lnTo>
                    <a:lnTo>
                      <a:pt x="11"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585" name="Rectangle 137"/>
            <p:cNvSpPr>
              <a:spLocks noChangeArrowheads="1"/>
            </p:cNvSpPr>
            <p:nvPr/>
          </p:nvSpPr>
          <p:spPr bwMode="auto">
            <a:xfrm>
              <a:off x="531" y="967"/>
              <a:ext cx="317" cy="20"/>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6" name="Rectangle 138"/>
            <p:cNvSpPr>
              <a:spLocks noChangeArrowheads="1"/>
            </p:cNvSpPr>
            <p:nvPr/>
          </p:nvSpPr>
          <p:spPr bwMode="auto">
            <a:xfrm>
              <a:off x="664" y="990"/>
              <a:ext cx="49" cy="17"/>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7" name="Arc 139"/>
            <p:cNvSpPr>
              <a:spLocks/>
            </p:cNvSpPr>
            <p:nvPr/>
          </p:nvSpPr>
          <p:spPr bwMode="auto">
            <a:xfrm>
              <a:off x="1449" y="1179"/>
              <a:ext cx="391" cy="167"/>
            </a:xfrm>
            <a:custGeom>
              <a:avLst/>
              <a:gdLst>
                <a:gd name="G0" fmla="+- 21491 0 0"/>
                <a:gd name="G1" fmla="+- 0 0 0"/>
                <a:gd name="G2" fmla="+- 21600 0 0"/>
                <a:gd name="T0" fmla="*/ 21491 w 21491"/>
                <a:gd name="T1" fmla="*/ 21600 h 21600"/>
                <a:gd name="T2" fmla="*/ 0 w 21491"/>
                <a:gd name="T3" fmla="*/ 2166 h 21600"/>
                <a:gd name="T4" fmla="*/ 21491 w 21491"/>
                <a:gd name="T5" fmla="*/ 0 h 21600"/>
              </a:gdLst>
              <a:ahLst/>
              <a:cxnLst>
                <a:cxn ang="0">
                  <a:pos x="T0" y="T1"/>
                </a:cxn>
                <a:cxn ang="0">
                  <a:pos x="T2" y="T3"/>
                </a:cxn>
                <a:cxn ang="0">
                  <a:pos x="T4" y="T5"/>
                </a:cxn>
              </a:cxnLst>
              <a:rect l="0" t="0" r="r" b="b"/>
              <a:pathLst>
                <a:path w="21491" h="21600" fill="none" extrusionOk="0">
                  <a:moveTo>
                    <a:pt x="21491" y="21600"/>
                  </a:moveTo>
                  <a:cubicBezTo>
                    <a:pt x="10400" y="21600"/>
                    <a:pt x="1112" y="13200"/>
                    <a:pt x="-1" y="2166"/>
                  </a:cubicBezTo>
                </a:path>
                <a:path w="21491" h="21600" stroke="0" extrusionOk="0">
                  <a:moveTo>
                    <a:pt x="21491" y="21600"/>
                  </a:moveTo>
                  <a:cubicBezTo>
                    <a:pt x="10400" y="21600"/>
                    <a:pt x="1112" y="13200"/>
                    <a:pt x="-1" y="2166"/>
                  </a:cubicBezTo>
                  <a:lnTo>
                    <a:pt x="21491"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8" name="Line 140"/>
            <p:cNvSpPr>
              <a:spLocks noChangeShapeType="1"/>
            </p:cNvSpPr>
            <p:nvPr/>
          </p:nvSpPr>
          <p:spPr bwMode="auto">
            <a:xfrm>
              <a:off x="664" y="963"/>
              <a:ext cx="49"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89" name="Arc 141"/>
            <p:cNvSpPr>
              <a:spLocks/>
            </p:cNvSpPr>
            <p:nvPr/>
          </p:nvSpPr>
          <p:spPr bwMode="auto">
            <a:xfrm>
              <a:off x="1403" y="1202"/>
              <a:ext cx="383" cy="14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0" name="Line 142"/>
            <p:cNvSpPr>
              <a:spLocks noChangeShapeType="1"/>
            </p:cNvSpPr>
            <p:nvPr/>
          </p:nvSpPr>
          <p:spPr bwMode="auto">
            <a:xfrm>
              <a:off x="711" y="1015"/>
              <a:ext cx="0" cy="28"/>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1" name="Arc 143"/>
            <p:cNvSpPr>
              <a:spLocks/>
            </p:cNvSpPr>
            <p:nvPr/>
          </p:nvSpPr>
          <p:spPr bwMode="auto">
            <a:xfrm>
              <a:off x="562" y="962"/>
              <a:ext cx="282" cy="108"/>
            </a:xfrm>
            <a:custGeom>
              <a:avLst/>
              <a:gdLst>
                <a:gd name="G0" fmla="+- 21600 0 0"/>
                <a:gd name="G1" fmla="+- 210 0 0"/>
                <a:gd name="G2" fmla="+- 21600 0 0"/>
                <a:gd name="T0" fmla="*/ 21530 w 21600"/>
                <a:gd name="T1" fmla="*/ 21810 h 21810"/>
                <a:gd name="T2" fmla="*/ 1 w 21600"/>
                <a:gd name="T3" fmla="*/ 0 h 21810"/>
                <a:gd name="T4" fmla="*/ 21600 w 21600"/>
                <a:gd name="T5" fmla="*/ 210 h 21810"/>
              </a:gdLst>
              <a:ahLst/>
              <a:cxnLst>
                <a:cxn ang="0">
                  <a:pos x="T0" y="T1"/>
                </a:cxn>
                <a:cxn ang="0">
                  <a:pos x="T2" y="T3"/>
                </a:cxn>
                <a:cxn ang="0">
                  <a:pos x="T4" y="T5"/>
                </a:cxn>
              </a:cxnLst>
              <a:rect l="0" t="0" r="r" b="b"/>
              <a:pathLst>
                <a:path w="21600" h="21810" fill="none" extrusionOk="0">
                  <a:moveTo>
                    <a:pt x="21530" y="21809"/>
                  </a:moveTo>
                  <a:cubicBezTo>
                    <a:pt x="9628" y="21771"/>
                    <a:pt x="0" y="12112"/>
                    <a:pt x="0" y="210"/>
                  </a:cubicBezTo>
                  <a:cubicBezTo>
                    <a:pt x="-1" y="139"/>
                    <a:pt x="0" y="69"/>
                    <a:pt x="1" y="0"/>
                  </a:cubicBezTo>
                </a:path>
                <a:path w="21600" h="21810" stroke="0" extrusionOk="0">
                  <a:moveTo>
                    <a:pt x="21530" y="21809"/>
                  </a:moveTo>
                  <a:cubicBezTo>
                    <a:pt x="9628" y="21771"/>
                    <a:pt x="0" y="12112"/>
                    <a:pt x="0" y="210"/>
                  </a:cubicBezTo>
                  <a:cubicBezTo>
                    <a:pt x="-1" y="139"/>
                    <a:pt x="0" y="69"/>
                    <a:pt x="1" y="0"/>
                  </a:cubicBezTo>
                  <a:lnTo>
                    <a:pt x="21600" y="21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92" name="Group 144"/>
            <p:cNvGrpSpPr>
              <a:grpSpLocks/>
            </p:cNvGrpSpPr>
            <p:nvPr/>
          </p:nvGrpSpPr>
          <p:grpSpPr bwMode="auto">
            <a:xfrm>
              <a:off x="1551" y="1316"/>
              <a:ext cx="318" cy="656"/>
              <a:chOff x="1391" y="1522"/>
              <a:chExt cx="349" cy="626"/>
            </a:xfrm>
          </p:grpSpPr>
          <p:sp>
            <p:nvSpPr>
              <p:cNvPr id="232593" name="Rectangle 145"/>
              <p:cNvSpPr>
                <a:spLocks noChangeArrowheads="1"/>
              </p:cNvSpPr>
              <p:nvPr/>
            </p:nvSpPr>
            <p:spPr bwMode="auto">
              <a:xfrm>
                <a:off x="1539" y="1522"/>
                <a:ext cx="50" cy="626"/>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4" name="Line 146"/>
              <p:cNvSpPr>
                <a:spLocks noChangeShapeType="1"/>
              </p:cNvSpPr>
              <p:nvPr/>
            </p:nvSpPr>
            <p:spPr bwMode="auto">
              <a:xfrm>
                <a:off x="1449" y="1570"/>
                <a:ext cx="103" cy="55"/>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595" name="Line 147"/>
              <p:cNvSpPr>
                <a:spLocks noChangeShapeType="1"/>
              </p:cNvSpPr>
              <p:nvPr/>
            </p:nvSpPr>
            <p:spPr bwMode="auto">
              <a:xfrm flipH="1">
                <a:off x="1571" y="1570"/>
                <a:ext cx="101" cy="53"/>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596" name="Group 148"/>
              <p:cNvGrpSpPr>
                <a:grpSpLocks/>
              </p:cNvGrpSpPr>
              <p:nvPr/>
            </p:nvGrpSpPr>
            <p:grpSpPr bwMode="auto">
              <a:xfrm>
                <a:off x="1678" y="1539"/>
                <a:ext cx="35" cy="23"/>
                <a:chOff x="1678" y="1539"/>
                <a:chExt cx="35" cy="23"/>
              </a:xfrm>
            </p:grpSpPr>
            <p:sp>
              <p:nvSpPr>
                <p:cNvPr id="232597" name="Freeform 149"/>
                <p:cNvSpPr>
                  <a:spLocks/>
                </p:cNvSpPr>
                <p:nvPr/>
              </p:nvSpPr>
              <p:spPr bwMode="auto">
                <a:xfrm>
                  <a:off x="1684" y="1542"/>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598" name="Freeform 150"/>
                <p:cNvSpPr>
                  <a:spLocks/>
                </p:cNvSpPr>
                <p:nvPr/>
              </p:nvSpPr>
              <p:spPr bwMode="auto">
                <a:xfrm>
                  <a:off x="1678" y="1539"/>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8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8"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599" name="Group 151"/>
              <p:cNvGrpSpPr>
                <a:grpSpLocks/>
              </p:cNvGrpSpPr>
              <p:nvPr/>
            </p:nvGrpSpPr>
            <p:grpSpPr bwMode="auto">
              <a:xfrm>
                <a:off x="1623" y="1539"/>
                <a:ext cx="34" cy="23"/>
                <a:chOff x="1623" y="1539"/>
                <a:chExt cx="34" cy="23"/>
              </a:xfrm>
            </p:grpSpPr>
            <p:sp>
              <p:nvSpPr>
                <p:cNvPr id="232600" name="Freeform 152"/>
                <p:cNvSpPr>
                  <a:spLocks/>
                </p:cNvSpPr>
                <p:nvPr/>
              </p:nvSpPr>
              <p:spPr bwMode="auto">
                <a:xfrm>
                  <a:off x="1628" y="1542"/>
                  <a:ext cx="23" cy="17"/>
                </a:xfrm>
                <a:custGeom>
                  <a:avLst/>
                  <a:gdLst>
                    <a:gd name="T0" fmla="*/ 5 w 23"/>
                    <a:gd name="T1" fmla="*/ 0 h 17"/>
                    <a:gd name="T2" fmla="*/ 0 w 23"/>
                    <a:gd name="T3" fmla="*/ 16 h 17"/>
                    <a:gd name="T4" fmla="*/ 22 w 23"/>
                    <a:gd name="T5" fmla="*/ 16 h 17"/>
                    <a:gd name="T6" fmla="*/ 16 w 23"/>
                    <a:gd name="T7" fmla="*/ 0 h 17"/>
                    <a:gd name="T8" fmla="*/ 5 w 23"/>
                    <a:gd name="T9" fmla="*/ 0 h 17"/>
                  </a:gdLst>
                  <a:ahLst/>
                  <a:cxnLst>
                    <a:cxn ang="0">
                      <a:pos x="T0" y="T1"/>
                    </a:cxn>
                    <a:cxn ang="0">
                      <a:pos x="T2" y="T3"/>
                    </a:cxn>
                    <a:cxn ang="0">
                      <a:pos x="T4" y="T5"/>
                    </a:cxn>
                    <a:cxn ang="0">
                      <a:pos x="T6" y="T7"/>
                    </a:cxn>
                    <a:cxn ang="0">
                      <a:pos x="T8" y="T9"/>
                    </a:cxn>
                  </a:cxnLst>
                  <a:rect l="0" t="0" r="r" b="b"/>
                  <a:pathLst>
                    <a:path w="23" h="17">
                      <a:moveTo>
                        <a:pt x="5" y="0"/>
                      </a:moveTo>
                      <a:lnTo>
                        <a:pt x="0" y="16"/>
                      </a:lnTo>
                      <a:lnTo>
                        <a:pt x="22" y="16"/>
                      </a:lnTo>
                      <a:lnTo>
                        <a:pt x="16"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01" name="Freeform 153"/>
                <p:cNvSpPr>
                  <a:spLocks/>
                </p:cNvSpPr>
                <p:nvPr/>
              </p:nvSpPr>
              <p:spPr bwMode="auto">
                <a:xfrm>
                  <a:off x="1623" y="1539"/>
                  <a:ext cx="34" cy="23"/>
                </a:xfrm>
                <a:custGeom>
                  <a:avLst/>
                  <a:gdLst>
                    <a:gd name="T0" fmla="*/ 9 w 34"/>
                    <a:gd name="T1" fmla="*/ 0 h 23"/>
                    <a:gd name="T2" fmla="*/ 0 w 34"/>
                    <a:gd name="T3" fmla="*/ 22 h 23"/>
                    <a:gd name="T4" fmla="*/ 33 w 34"/>
                    <a:gd name="T5" fmla="*/ 22 h 23"/>
                    <a:gd name="T6" fmla="*/ 25 w 34"/>
                    <a:gd name="T7" fmla="*/ 0 h 23"/>
                    <a:gd name="T8" fmla="*/ 9 w 34"/>
                    <a:gd name="T9" fmla="*/ 0 h 23"/>
                    <a:gd name="T10" fmla="*/ 14 w 34"/>
                    <a:gd name="T11" fmla="*/ 6 h 23"/>
                    <a:gd name="T12" fmla="*/ 18 w 34"/>
                    <a:gd name="T13" fmla="*/ 6 h 23"/>
                    <a:gd name="T14" fmla="*/ 22 w 34"/>
                    <a:gd name="T15" fmla="*/ 15 h 23"/>
                    <a:gd name="T16" fmla="*/ 10 w 34"/>
                    <a:gd name="T17" fmla="*/ 15 h 23"/>
                    <a:gd name="T18" fmla="*/ 14 w 34"/>
                    <a:gd name="T19" fmla="*/ 6 h 23"/>
                    <a:gd name="T20" fmla="*/ 9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9" y="0"/>
                      </a:moveTo>
                      <a:lnTo>
                        <a:pt x="0" y="22"/>
                      </a:lnTo>
                      <a:lnTo>
                        <a:pt x="33" y="22"/>
                      </a:lnTo>
                      <a:lnTo>
                        <a:pt x="25" y="0"/>
                      </a:lnTo>
                      <a:lnTo>
                        <a:pt x="9" y="0"/>
                      </a:lnTo>
                      <a:lnTo>
                        <a:pt x="14" y="6"/>
                      </a:lnTo>
                      <a:lnTo>
                        <a:pt x="18" y="6"/>
                      </a:lnTo>
                      <a:lnTo>
                        <a:pt x="22" y="15"/>
                      </a:lnTo>
                      <a:lnTo>
                        <a:pt x="10" y="15"/>
                      </a:lnTo>
                      <a:lnTo>
                        <a:pt x="14"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02" name="Group 154"/>
              <p:cNvGrpSpPr>
                <a:grpSpLocks/>
              </p:cNvGrpSpPr>
              <p:nvPr/>
            </p:nvGrpSpPr>
            <p:grpSpPr bwMode="auto">
              <a:xfrm>
                <a:off x="1460" y="1539"/>
                <a:ext cx="35" cy="24"/>
                <a:chOff x="1460" y="1539"/>
                <a:chExt cx="35" cy="24"/>
              </a:xfrm>
            </p:grpSpPr>
            <p:sp>
              <p:nvSpPr>
                <p:cNvPr id="232603" name="Freeform 155"/>
                <p:cNvSpPr>
                  <a:spLocks/>
                </p:cNvSpPr>
                <p:nvPr/>
              </p:nvSpPr>
              <p:spPr bwMode="auto">
                <a:xfrm>
                  <a:off x="1466" y="1542"/>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04" name="Freeform 156"/>
                <p:cNvSpPr>
                  <a:spLocks/>
                </p:cNvSpPr>
                <p:nvPr/>
              </p:nvSpPr>
              <p:spPr bwMode="auto">
                <a:xfrm>
                  <a:off x="1460" y="1539"/>
                  <a:ext cx="35" cy="24"/>
                </a:xfrm>
                <a:custGeom>
                  <a:avLst/>
                  <a:gdLst>
                    <a:gd name="T0" fmla="*/ 8 w 35"/>
                    <a:gd name="T1" fmla="*/ 0 h 24"/>
                    <a:gd name="T2" fmla="*/ 0 w 35"/>
                    <a:gd name="T3" fmla="*/ 23 h 24"/>
                    <a:gd name="T4" fmla="*/ 34 w 35"/>
                    <a:gd name="T5" fmla="*/ 23 h 24"/>
                    <a:gd name="T6" fmla="*/ 26 w 35"/>
                    <a:gd name="T7" fmla="*/ 0 h 24"/>
                    <a:gd name="T8" fmla="*/ 8 w 35"/>
                    <a:gd name="T9" fmla="*/ 0 h 24"/>
                    <a:gd name="T10" fmla="*/ 15 w 35"/>
                    <a:gd name="T11" fmla="*/ 6 h 24"/>
                    <a:gd name="T12" fmla="*/ 19 w 35"/>
                    <a:gd name="T13" fmla="*/ 6 h 24"/>
                    <a:gd name="T14" fmla="*/ 22 w 35"/>
                    <a:gd name="T15" fmla="*/ 16 h 24"/>
                    <a:gd name="T16" fmla="*/ 11 w 35"/>
                    <a:gd name="T17" fmla="*/ 16 h 24"/>
                    <a:gd name="T18" fmla="*/ 15 w 35"/>
                    <a:gd name="T19" fmla="*/ 6 h 24"/>
                    <a:gd name="T20" fmla="*/ 8 w 3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8" y="0"/>
                      </a:moveTo>
                      <a:lnTo>
                        <a:pt x="0" y="23"/>
                      </a:lnTo>
                      <a:lnTo>
                        <a:pt x="34" y="23"/>
                      </a:lnTo>
                      <a:lnTo>
                        <a:pt x="26" y="0"/>
                      </a:lnTo>
                      <a:lnTo>
                        <a:pt x="8" y="0"/>
                      </a:lnTo>
                      <a:lnTo>
                        <a:pt x="15" y="6"/>
                      </a:lnTo>
                      <a:lnTo>
                        <a:pt x="19" y="6"/>
                      </a:lnTo>
                      <a:lnTo>
                        <a:pt x="22" y="16"/>
                      </a:lnTo>
                      <a:lnTo>
                        <a:pt x="11" y="16"/>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05" name="Group 157"/>
              <p:cNvGrpSpPr>
                <a:grpSpLocks/>
              </p:cNvGrpSpPr>
              <p:nvPr/>
            </p:nvGrpSpPr>
            <p:grpSpPr bwMode="auto">
              <a:xfrm>
                <a:off x="1410" y="1539"/>
                <a:ext cx="35" cy="24"/>
                <a:chOff x="1410" y="1539"/>
                <a:chExt cx="35" cy="24"/>
              </a:xfrm>
            </p:grpSpPr>
            <p:sp>
              <p:nvSpPr>
                <p:cNvPr id="232606" name="Freeform 158"/>
                <p:cNvSpPr>
                  <a:spLocks/>
                </p:cNvSpPr>
                <p:nvPr/>
              </p:nvSpPr>
              <p:spPr bwMode="auto">
                <a:xfrm>
                  <a:off x="1417" y="1542"/>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07" name="Freeform 159"/>
                <p:cNvSpPr>
                  <a:spLocks/>
                </p:cNvSpPr>
                <p:nvPr/>
              </p:nvSpPr>
              <p:spPr bwMode="auto">
                <a:xfrm>
                  <a:off x="1410" y="1539"/>
                  <a:ext cx="35" cy="24"/>
                </a:xfrm>
                <a:custGeom>
                  <a:avLst/>
                  <a:gdLst>
                    <a:gd name="T0" fmla="*/ 8 w 35"/>
                    <a:gd name="T1" fmla="*/ 0 h 24"/>
                    <a:gd name="T2" fmla="*/ 0 w 35"/>
                    <a:gd name="T3" fmla="*/ 23 h 24"/>
                    <a:gd name="T4" fmla="*/ 34 w 35"/>
                    <a:gd name="T5" fmla="*/ 23 h 24"/>
                    <a:gd name="T6" fmla="*/ 26 w 35"/>
                    <a:gd name="T7" fmla="*/ 0 h 24"/>
                    <a:gd name="T8" fmla="*/ 8 w 35"/>
                    <a:gd name="T9" fmla="*/ 0 h 24"/>
                    <a:gd name="T10" fmla="*/ 14 w 35"/>
                    <a:gd name="T11" fmla="*/ 6 h 24"/>
                    <a:gd name="T12" fmla="*/ 19 w 35"/>
                    <a:gd name="T13" fmla="*/ 6 h 24"/>
                    <a:gd name="T14" fmla="*/ 22 w 35"/>
                    <a:gd name="T15" fmla="*/ 16 h 24"/>
                    <a:gd name="T16" fmla="*/ 11 w 35"/>
                    <a:gd name="T17" fmla="*/ 16 h 24"/>
                    <a:gd name="T18" fmla="*/ 14 w 35"/>
                    <a:gd name="T19" fmla="*/ 6 h 24"/>
                    <a:gd name="T20" fmla="*/ 8 w 3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4">
                      <a:moveTo>
                        <a:pt x="8" y="0"/>
                      </a:moveTo>
                      <a:lnTo>
                        <a:pt x="0" y="23"/>
                      </a:lnTo>
                      <a:lnTo>
                        <a:pt x="34" y="23"/>
                      </a:lnTo>
                      <a:lnTo>
                        <a:pt x="26" y="0"/>
                      </a:lnTo>
                      <a:lnTo>
                        <a:pt x="8" y="0"/>
                      </a:lnTo>
                      <a:lnTo>
                        <a:pt x="14" y="6"/>
                      </a:lnTo>
                      <a:lnTo>
                        <a:pt x="19" y="6"/>
                      </a:lnTo>
                      <a:lnTo>
                        <a:pt x="22" y="16"/>
                      </a:lnTo>
                      <a:lnTo>
                        <a:pt x="11" y="16"/>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08" name="Rectangle 160"/>
              <p:cNvSpPr>
                <a:spLocks noChangeArrowheads="1"/>
              </p:cNvSpPr>
              <p:nvPr/>
            </p:nvSpPr>
            <p:spPr bwMode="auto">
              <a:xfrm>
                <a:off x="1391" y="1561"/>
                <a:ext cx="349" cy="18"/>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09" name="Rectangle 161"/>
              <p:cNvSpPr>
                <a:spLocks noChangeArrowheads="1"/>
              </p:cNvSpPr>
              <p:nvPr/>
            </p:nvSpPr>
            <p:spPr bwMode="auto">
              <a:xfrm>
                <a:off x="1538" y="1583"/>
                <a:ext cx="54" cy="16"/>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0" name="Line 162"/>
              <p:cNvSpPr>
                <a:spLocks noChangeShapeType="1"/>
              </p:cNvSpPr>
              <p:nvPr/>
            </p:nvSpPr>
            <p:spPr bwMode="auto">
              <a:xfrm>
                <a:off x="1538" y="1556"/>
                <a:ext cx="5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1" name="Line 163"/>
              <p:cNvSpPr>
                <a:spLocks noChangeShapeType="1"/>
              </p:cNvSpPr>
              <p:nvPr/>
            </p:nvSpPr>
            <p:spPr bwMode="auto">
              <a:xfrm>
                <a:off x="1590" y="1607"/>
                <a:ext cx="0" cy="26"/>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12" name="Arc 164"/>
            <p:cNvSpPr>
              <a:spLocks/>
            </p:cNvSpPr>
            <p:nvPr/>
          </p:nvSpPr>
          <p:spPr bwMode="auto">
            <a:xfrm>
              <a:off x="610" y="950"/>
              <a:ext cx="282" cy="109"/>
            </a:xfrm>
            <a:custGeom>
              <a:avLst/>
              <a:gdLst>
                <a:gd name="G0" fmla="+- 21600 0 0"/>
                <a:gd name="G1" fmla="+- 211 0 0"/>
                <a:gd name="G2" fmla="+- 21600 0 0"/>
                <a:gd name="T0" fmla="*/ 21600 w 21600"/>
                <a:gd name="T1" fmla="*/ 21811 h 21811"/>
                <a:gd name="T2" fmla="*/ 1 w 21600"/>
                <a:gd name="T3" fmla="*/ 0 h 21811"/>
                <a:gd name="T4" fmla="*/ 21600 w 21600"/>
                <a:gd name="T5" fmla="*/ 211 h 21811"/>
              </a:gdLst>
              <a:ahLst/>
              <a:cxnLst>
                <a:cxn ang="0">
                  <a:pos x="T0" y="T1"/>
                </a:cxn>
                <a:cxn ang="0">
                  <a:pos x="T2" y="T3"/>
                </a:cxn>
                <a:cxn ang="0">
                  <a:pos x="T4" y="T5"/>
                </a:cxn>
              </a:cxnLst>
              <a:rect l="0" t="0" r="r" b="b"/>
              <a:pathLst>
                <a:path w="21600" h="21811" fill="none" extrusionOk="0">
                  <a:moveTo>
                    <a:pt x="21600" y="21811"/>
                  </a:moveTo>
                  <a:cubicBezTo>
                    <a:pt x="9670" y="21811"/>
                    <a:pt x="0" y="12140"/>
                    <a:pt x="0" y="211"/>
                  </a:cubicBezTo>
                  <a:cubicBezTo>
                    <a:pt x="-1" y="140"/>
                    <a:pt x="0" y="70"/>
                    <a:pt x="1" y="0"/>
                  </a:cubicBezTo>
                </a:path>
                <a:path w="21600" h="21811" stroke="0" extrusionOk="0">
                  <a:moveTo>
                    <a:pt x="21600" y="21811"/>
                  </a:moveTo>
                  <a:cubicBezTo>
                    <a:pt x="9670" y="21811"/>
                    <a:pt x="0" y="12140"/>
                    <a:pt x="0" y="211"/>
                  </a:cubicBezTo>
                  <a:cubicBezTo>
                    <a:pt x="-1" y="140"/>
                    <a:pt x="0" y="70"/>
                    <a:pt x="1" y="0"/>
                  </a:cubicBezTo>
                  <a:lnTo>
                    <a:pt x="21600" y="211"/>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3" name="Arc 165"/>
            <p:cNvSpPr>
              <a:spLocks/>
            </p:cNvSpPr>
            <p:nvPr/>
          </p:nvSpPr>
          <p:spPr bwMode="auto">
            <a:xfrm>
              <a:off x="810" y="953"/>
              <a:ext cx="282" cy="10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4" name="Arc 166"/>
            <p:cNvSpPr>
              <a:spLocks/>
            </p:cNvSpPr>
            <p:nvPr/>
          </p:nvSpPr>
          <p:spPr bwMode="auto">
            <a:xfrm>
              <a:off x="1206" y="1203"/>
              <a:ext cx="374" cy="141"/>
            </a:xfrm>
            <a:custGeom>
              <a:avLst/>
              <a:gdLst>
                <a:gd name="G0" fmla="+- 21600 0 0"/>
                <a:gd name="G1" fmla="+- 160 0 0"/>
                <a:gd name="G2" fmla="+- 21600 0 0"/>
                <a:gd name="T0" fmla="*/ 21547 w 21600"/>
                <a:gd name="T1" fmla="*/ 21760 h 21760"/>
                <a:gd name="T2" fmla="*/ 1 w 21600"/>
                <a:gd name="T3" fmla="*/ 0 h 21760"/>
                <a:gd name="T4" fmla="*/ 21600 w 21600"/>
                <a:gd name="T5" fmla="*/ 160 h 21760"/>
              </a:gdLst>
              <a:ahLst/>
              <a:cxnLst>
                <a:cxn ang="0">
                  <a:pos x="T0" y="T1"/>
                </a:cxn>
                <a:cxn ang="0">
                  <a:pos x="T2" y="T3"/>
                </a:cxn>
                <a:cxn ang="0">
                  <a:pos x="T4" y="T5"/>
                </a:cxn>
              </a:cxnLst>
              <a:rect l="0" t="0" r="r" b="b"/>
              <a:pathLst>
                <a:path w="21600" h="21760" fill="none" extrusionOk="0">
                  <a:moveTo>
                    <a:pt x="21547" y="21759"/>
                  </a:moveTo>
                  <a:cubicBezTo>
                    <a:pt x="9638" y="21730"/>
                    <a:pt x="0" y="12068"/>
                    <a:pt x="0" y="160"/>
                  </a:cubicBezTo>
                  <a:cubicBezTo>
                    <a:pt x="-1" y="106"/>
                    <a:pt x="0" y="53"/>
                    <a:pt x="0" y="-1"/>
                  </a:cubicBezTo>
                </a:path>
                <a:path w="21600" h="21760" stroke="0" extrusionOk="0">
                  <a:moveTo>
                    <a:pt x="21547" y="21759"/>
                  </a:moveTo>
                  <a:cubicBezTo>
                    <a:pt x="9638" y="21730"/>
                    <a:pt x="0" y="12068"/>
                    <a:pt x="0" y="160"/>
                  </a:cubicBezTo>
                  <a:cubicBezTo>
                    <a:pt x="-1" y="106"/>
                    <a:pt x="0" y="53"/>
                    <a:pt x="0" y="-1"/>
                  </a:cubicBezTo>
                  <a:lnTo>
                    <a:pt x="21600" y="16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5" name="Arc 167"/>
            <p:cNvSpPr>
              <a:spLocks/>
            </p:cNvSpPr>
            <p:nvPr/>
          </p:nvSpPr>
          <p:spPr bwMode="auto">
            <a:xfrm>
              <a:off x="1254" y="1202"/>
              <a:ext cx="380" cy="143"/>
            </a:xfrm>
            <a:custGeom>
              <a:avLst/>
              <a:gdLst>
                <a:gd name="G0" fmla="+- 21600 0 0"/>
                <a:gd name="G1" fmla="+- 158 0 0"/>
                <a:gd name="G2" fmla="+- 21600 0 0"/>
                <a:gd name="T0" fmla="*/ 21600 w 21600"/>
                <a:gd name="T1" fmla="*/ 21758 h 21758"/>
                <a:gd name="T2" fmla="*/ 1 w 21600"/>
                <a:gd name="T3" fmla="*/ 0 h 21758"/>
                <a:gd name="T4" fmla="*/ 21600 w 21600"/>
                <a:gd name="T5" fmla="*/ 158 h 21758"/>
              </a:gdLst>
              <a:ahLst/>
              <a:cxnLst>
                <a:cxn ang="0">
                  <a:pos x="T0" y="T1"/>
                </a:cxn>
                <a:cxn ang="0">
                  <a:pos x="T2" y="T3"/>
                </a:cxn>
                <a:cxn ang="0">
                  <a:pos x="T4" y="T5"/>
                </a:cxn>
              </a:cxnLst>
              <a:rect l="0" t="0" r="r" b="b"/>
              <a:pathLst>
                <a:path w="21600" h="21758" fill="none" extrusionOk="0">
                  <a:moveTo>
                    <a:pt x="21600" y="21758"/>
                  </a:moveTo>
                  <a:cubicBezTo>
                    <a:pt x="9670" y="21758"/>
                    <a:pt x="0" y="12087"/>
                    <a:pt x="0" y="158"/>
                  </a:cubicBezTo>
                  <a:cubicBezTo>
                    <a:pt x="-1" y="105"/>
                    <a:pt x="0" y="52"/>
                    <a:pt x="0" y="-1"/>
                  </a:cubicBezTo>
                </a:path>
                <a:path w="21600" h="21758" stroke="0" extrusionOk="0">
                  <a:moveTo>
                    <a:pt x="21600" y="21758"/>
                  </a:moveTo>
                  <a:cubicBezTo>
                    <a:pt x="9670" y="21758"/>
                    <a:pt x="0" y="12087"/>
                    <a:pt x="0" y="158"/>
                  </a:cubicBezTo>
                  <a:cubicBezTo>
                    <a:pt x="-1" y="105"/>
                    <a:pt x="0" y="52"/>
                    <a:pt x="0" y="-1"/>
                  </a:cubicBezTo>
                  <a:lnTo>
                    <a:pt x="21600" y="158"/>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6" name="Arc 168"/>
            <p:cNvSpPr>
              <a:spLocks/>
            </p:cNvSpPr>
            <p:nvPr/>
          </p:nvSpPr>
          <p:spPr bwMode="auto">
            <a:xfrm>
              <a:off x="758" y="956"/>
              <a:ext cx="281" cy="108"/>
            </a:xfrm>
            <a:custGeom>
              <a:avLst/>
              <a:gdLst>
                <a:gd name="G0" fmla="+- 21600 0 0"/>
                <a:gd name="G1" fmla="+- 210 0 0"/>
                <a:gd name="G2" fmla="+- 21600 0 0"/>
                <a:gd name="T0" fmla="*/ 21530 w 21600"/>
                <a:gd name="T1" fmla="*/ 21810 h 21810"/>
                <a:gd name="T2" fmla="*/ 1 w 21600"/>
                <a:gd name="T3" fmla="*/ 0 h 21810"/>
                <a:gd name="T4" fmla="*/ 21600 w 21600"/>
                <a:gd name="T5" fmla="*/ 210 h 21810"/>
              </a:gdLst>
              <a:ahLst/>
              <a:cxnLst>
                <a:cxn ang="0">
                  <a:pos x="T0" y="T1"/>
                </a:cxn>
                <a:cxn ang="0">
                  <a:pos x="T2" y="T3"/>
                </a:cxn>
                <a:cxn ang="0">
                  <a:pos x="T4" y="T5"/>
                </a:cxn>
              </a:cxnLst>
              <a:rect l="0" t="0" r="r" b="b"/>
              <a:pathLst>
                <a:path w="21600" h="21810" fill="none" extrusionOk="0">
                  <a:moveTo>
                    <a:pt x="21530" y="21809"/>
                  </a:moveTo>
                  <a:cubicBezTo>
                    <a:pt x="9628" y="21771"/>
                    <a:pt x="0" y="12112"/>
                    <a:pt x="0" y="210"/>
                  </a:cubicBezTo>
                  <a:cubicBezTo>
                    <a:pt x="-1" y="139"/>
                    <a:pt x="0" y="69"/>
                    <a:pt x="1" y="0"/>
                  </a:cubicBezTo>
                </a:path>
                <a:path w="21600" h="21810" stroke="0" extrusionOk="0">
                  <a:moveTo>
                    <a:pt x="21530" y="21809"/>
                  </a:moveTo>
                  <a:cubicBezTo>
                    <a:pt x="9628" y="21771"/>
                    <a:pt x="0" y="12112"/>
                    <a:pt x="0" y="210"/>
                  </a:cubicBezTo>
                  <a:cubicBezTo>
                    <a:pt x="-1" y="139"/>
                    <a:pt x="0" y="69"/>
                    <a:pt x="1" y="0"/>
                  </a:cubicBezTo>
                  <a:lnTo>
                    <a:pt x="21600" y="21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17" name="Group 169"/>
            <p:cNvGrpSpPr>
              <a:grpSpLocks/>
            </p:cNvGrpSpPr>
            <p:nvPr/>
          </p:nvGrpSpPr>
          <p:grpSpPr bwMode="auto">
            <a:xfrm>
              <a:off x="829" y="1028"/>
              <a:ext cx="317" cy="656"/>
              <a:chOff x="596" y="1247"/>
              <a:chExt cx="349" cy="626"/>
            </a:xfrm>
          </p:grpSpPr>
          <p:sp>
            <p:nvSpPr>
              <p:cNvPr id="232618" name="Rectangle 170"/>
              <p:cNvSpPr>
                <a:spLocks noChangeArrowheads="1"/>
              </p:cNvSpPr>
              <p:nvPr/>
            </p:nvSpPr>
            <p:spPr bwMode="auto">
              <a:xfrm>
                <a:off x="745" y="1247"/>
                <a:ext cx="51" cy="626"/>
              </a:xfrm>
              <a:prstGeom prst="rect">
                <a:avLst/>
              </a:prstGeom>
              <a:solidFill>
                <a:srgbClr val="AD6900"/>
              </a:solidFill>
              <a:ln w="12700">
                <a:solidFill>
                  <a:srgbClr val="714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19" name="Line 171"/>
              <p:cNvSpPr>
                <a:spLocks noChangeShapeType="1"/>
              </p:cNvSpPr>
              <p:nvPr/>
            </p:nvSpPr>
            <p:spPr bwMode="auto">
              <a:xfrm>
                <a:off x="654" y="1294"/>
                <a:ext cx="103" cy="55"/>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20" name="Line 172"/>
              <p:cNvSpPr>
                <a:spLocks noChangeShapeType="1"/>
              </p:cNvSpPr>
              <p:nvPr/>
            </p:nvSpPr>
            <p:spPr bwMode="auto">
              <a:xfrm flipH="1">
                <a:off x="776" y="1294"/>
                <a:ext cx="101" cy="54"/>
              </a:xfrm>
              <a:prstGeom prst="line">
                <a:avLst/>
              </a:prstGeom>
              <a:noFill/>
              <a:ln w="12700">
                <a:solidFill>
                  <a:srgbClr val="AD69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21" name="Group 173"/>
              <p:cNvGrpSpPr>
                <a:grpSpLocks/>
              </p:cNvGrpSpPr>
              <p:nvPr/>
            </p:nvGrpSpPr>
            <p:grpSpPr bwMode="auto">
              <a:xfrm>
                <a:off x="884" y="1263"/>
                <a:ext cx="34" cy="23"/>
                <a:chOff x="884" y="1263"/>
                <a:chExt cx="34" cy="23"/>
              </a:xfrm>
            </p:grpSpPr>
            <p:sp>
              <p:nvSpPr>
                <p:cNvPr id="232622" name="Freeform 174"/>
                <p:cNvSpPr>
                  <a:spLocks/>
                </p:cNvSpPr>
                <p:nvPr/>
              </p:nvSpPr>
              <p:spPr bwMode="auto">
                <a:xfrm>
                  <a:off x="889" y="1266"/>
                  <a:ext cx="23" cy="17"/>
                </a:xfrm>
                <a:custGeom>
                  <a:avLst/>
                  <a:gdLst>
                    <a:gd name="T0" fmla="*/ 6 w 23"/>
                    <a:gd name="T1" fmla="*/ 0 h 17"/>
                    <a:gd name="T2" fmla="*/ 0 w 23"/>
                    <a:gd name="T3" fmla="*/ 16 h 17"/>
                    <a:gd name="T4" fmla="*/ 22 w 23"/>
                    <a:gd name="T5" fmla="*/ 16 h 17"/>
                    <a:gd name="T6" fmla="*/ 15 w 23"/>
                    <a:gd name="T7" fmla="*/ 0 h 17"/>
                    <a:gd name="T8" fmla="*/ 6 w 23"/>
                    <a:gd name="T9" fmla="*/ 0 h 17"/>
                  </a:gdLst>
                  <a:ahLst/>
                  <a:cxnLst>
                    <a:cxn ang="0">
                      <a:pos x="T0" y="T1"/>
                    </a:cxn>
                    <a:cxn ang="0">
                      <a:pos x="T2" y="T3"/>
                    </a:cxn>
                    <a:cxn ang="0">
                      <a:pos x="T4" y="T5"/>
                    </a:cxn>
                    <a:cxn ang="0">
                      <a:pos x="T6" y="T7"/>
                    </a:cxn>
                    <a:cxn ang="0">
                      <a:pos x="T8" y="T9"/>
                    </a:cxn>
                  </a:cxnLst>
                  <a:rect l="0" t="0" r="r" b="b"/>
                  <a:pathLst>
                    <a:path w="23" h="17">
                      <a:moveTo>
                        <a:pt x="6" y="0"/>
                      </a:moveTo>
                      <a:lnTo>
                        <a:pt x="0" y="16"/>
                      </a:lnTo>
                      <a:lnTo>
                        <a:pt x="22" y="16"/>
                      </a:lnTo>
                      <a:lnTo>
                        <a:pt x="15" y="0"/>
                      </a:lnTo>
                      <a:lnTo>
                        <a:pt x="6"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23" name="Freeform 175"/>
                <p:cNvSpPr>
                  <a:spLocks/>
                </p:cNvSpPr>
                <p:nvPr/>
              </p:nvSpPr>
              <p:spPr bwMode="auto">
                <a:xfrm>
                  <a:off x="884" y="1263"/>
                  <a:ext cx="34" cy="23"/>
                </a:xfrm>
                <a:custGeom>
                  <a:avLst/>
                  <a:gdLst>
                    <a:gd name="T0" fmla="*/ 8 w 34"/>
                    <a:gd name="T1" fmla="*/ 0 h 23"/>
                    <a:gd name="T2" fmla="*/ 0 w 34"/>
                    <a:gd name="T3" fmla="*/ 22 h 23"/>
                    <a:gd name="T4" fmla="*/ 33 w 34"/>
                    <a:gd name="T5" fmla="*/ 22 h 23"/>
                    <a:gd name="T6" fmla="*/ 24 w 34"/>
                    <a:gd name="T7" fmla="*/ 0 h 23"/>
                    <a:gd name="T8" fmla="*/ 8 w 34"/>
                    <a:gd name="T9" fmla="*/ 0 h 23"/>
                    <a:gd name="T10" fmla="*/ 14 w 34"/>
                    <a:gd name="T11" fmla="*/ 6 h 23"/>
                    <a:gd name="T12" fmla="*/ 18 w 34"/>
                    <a:gd name="T13" fmla="*/ 6 h 23"/>
                    <a:gd name="T14" fmla="*/ 21 w 34"/>
                    <a:gd name="T15" fmla="*/ 15 h 23"/>
                    <a:gd name="T16" fmla="*/ 10 w 34"/>
                    <a:gd name="T17" fmla="*/ 15 h 23"/>
                    <a:gd name="T18" fmla="*/ 14 w 34"/>
                    <a:gd name="T19" fmla="*/ 6 h 23"/>
                    <a:gd name="T20" fmla="*/ 8 w 3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3">
                      <a:moveTo>
                        <a:pt x="8" y="0"/>
                      </a:moveTo>
                      <a:lnTo>
                        <a:pt x="0" y="22"/>
                      </a:lnTo>
                      <a:lnTo>
                        <a:pt x="33" y="22"/>
                      </a:lnTo>
                      <a:lnTo>
                        <a:pt x="24" y="0"/>
                      </a:lnTo>
                      <a:lnTo>
                        <a:pt x="8" y="0"/>
                      </a:lnTo>
                      <a:lnTo>
                        <a:pt x="14" y="6"/>
                      </a:lnTo>
                      <a:lnTo>
                        <a:pt x="18" y="6"/>
                      </a:lnTo>
                      <a:lnTo>
                        <a:pt x="21" y="15"/>
                      </a:lnTo>
                      <a:lnTo>
                        <a:pt x="10" y="15"/>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24" name="Group 176"/>
              <p:cNvGrpSpPr>
                <a:grpSpLocks/>
              </p:cNvGrpSpPr>
              <p:nvPr/>
            </p:nvGrpSpPr>
            <p:grpSpPr bwMode="auto">
              <a:xfrm>
                <a:off x="828" y="1263"/>
                <a:ext cx="35" cy="23"/>
                <a:chOff x="828" y="1263"/>
                <a:chExt cx="35" cy="23"/>
              </a:xfrm>
            </p:grpSpPr>
            <p:sp>
              <p:nvSpPr>
                <p:cNvPr id="232625" name="Freeform 177"/>
                <p:cNvSpPr>
                  <a:spLocks/>
                </p:cNvSpPr>
                <p:nvPr/>
              </p:nvSpPr>
              <p:spPr bwMode="auto">
                <a:xfrm>
                  <a:off x="834" y="1266"/>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26" name="Freeform 178"/>
                <p:cNvSpPr>
                  <a:spLocks/>
                </p:cNvSpPr>
                <p:nvPr/>
              </p:nvSpPr>
              <p:spPr bwMode="auto">
                <a:xfrm>
                  <a:off x="828" y="1263"/>
                  <a:ext cx="35" cy="23"/>
                </a:xfrm>
                <a:custGeom>
                  <a:avLst/>
                  <a:gdLst>
                    <a:gd name="T0" fmla="*/ 8 w 35"/>
                    <a:gd name="T1" fmla="*/ 0 h 23"/>
                    <a:gd name="T2" fmla="*/ 0 w 35"/>
                    <a:gd name="T3" fmla="*/ 22 h 23"/>
                    <a:gd name="T4" fmla="*/ 34 w 35"/>
                    <a:gd name="T5" fmla="*/ 22 h 23"/>
                    <a:gd name="T6" fmla="*/ 25 w 35"/>
                    <a:gd name="T7" fmla="*/ 0 h 23"/>
                    <a:gd name="T8" fmla="*/ 8 w 35"/>
                    <a:gd name="T9" fmla="*/ 0 h 23"/>
                    <a:gd name="T10" fmla="*/ 15 w 35"/>
                    <a:gd name="T11" fmla="*/ 6 h 23"/>
                    <a:gd name="T12" fmla="*/ 18 w 35"/>
                    <a:gd name="T13" fmla="*/ 6 h 23"/>
                    <a:gd name="T14" fmla="*/ 22 w 35"/>
                    <a:gd name="T15" fmla="*/ 15 h 23"/>
                    <a:gd name="T16" fmla="*/ 11 w 35"/>
                    <a:gd name="T17" fmla="*/ 15 h 23"/>
                    <a:gd name="T18" fmla="*/ 15 w 35"/>
                    <a:gd name="T19" fmla="*/ 6 h 23"/>
                    <a:gd name="T20" fmla="*/ 8 w 3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3">
                      <a:moveTo>
                        <a:pt x="8" y="0"/>
                      </a:moveTo>
                      <a:lnTo>
                        <a:pt x="0" y="22"/>
                      </a:lnTo>
                      <a:lnTo>
                        <a:pt x="34" y="22"/>
                      </a:lnTo>
                      <a:lnTo>
                        <a:pt x="25" y="0"/>
                      </a:lnTo>
                      <a:lnTo>
                        <a:pt x="8" y="0"/>
                      </a:lnTo>
                      <a:lnTo>
                        <a:pt x="15" y="6"/>
                      </a:lnTo>
                      <a:lnTo>
                        <a:pt x="18" y="6"/>
                      </a:lnTo>
                      <a:lnTo>
                        <a:pt x="22" y="15"/>
                      </a:lnTo>
                      <a:lnTo>
                        <a:pt x="11" y="15"/>
                      </a:lnTo>
                      <a:lnTo>
                        <a:pt x="15"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27" name="Group 179"/>
              <p:cNvGrpSpPr>
                <a:grpSpLocks/>
              </p:cNvGrpSpPr>
              <p:nvPr/>
            </p:nvGrpSpPr>
            <p:grpSpPr bwMode="auto">
              <a:xfrm>
                <a:off x="666" y="1264"/>
                <a:ext cx="34" cy="24"/>
                <a:chOff x="666" y="1264"/>
                <a:chExt cx="34" cy="24"/>
              </a:xfrm>
            </p:grpSpPr>
            <p:sp>
              <p:nvSpPr>
                <p:cNvPr id="232628" name="Freeform 180"/>
                <p:cNvSpPr>
                  <a:spLocks/>
                </p:cNvSpPr>
                <p:nvPr/>
              </p:nvSpPr>
              <p:spPr bwMode="auto">
                <a:xfrm>
                  <a:off x="672" y="1267"/>
                  <a:ext cx="22" cy="17"/>
                </a:xfrm>
                <a:custGeom>
                  <a:avLst/>
                  <a:gdLst>
                    <a:gd name="T0" fmla="*/ 5 w 22"/>
                    <a:gd name="T1" fmla="*/ 0 h 17"/>
                    <a:gd name="T2" fmla="*/ 0 w 22"/>
                    <a:gd name="T3" fmla="*/ 16 h 17"/>
                    <a:gd name="T4" fmla="*/ 21 w 22"/>
                    <a:gd name="T5" fmla="*/ 16 h 17"/>
                    <a:gd name="T6" fmla="*/ 16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6"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29" name="Freeform 181"/>
                <p:cNvSpPr>
                  <a:spLocks/>
                </p:cNvSpPr>
                <p:nvPr/>
              </p:nvSpPr>
              <p:spPr bwMode="auto">
                <a:xfrm>
                  <a:off x="666" y="1264"/>
                  <a:ext cx="34" cy="24"/>
                </a:xfrm>
                <a:custGeom>
                  <a:avLst/>
                  <a:gdLst>
                    <a:gd name="T0" fmla="*/ 9 w 34"/>
                    <a:gd name="T1" fmla="*/ 0 h 24"/>
                    <a:gd name="T2" fmla="*/ 0 w 34"/>
                    <a:gd name="T3" fmla="*/ 23 h 24"/>
                    <a:gd name="T4" fmla="*/ 33 w 34"/>
                    <a:gd name="T5" fmla="*/ 23 h 24"/>
                    <a:gd name="T6" fmla="*/ 25 w 34"/>
                    <a:gd name="T7" fmla="*/ 0 h 24"/>
                    <a:gd name="T8" fmla="*/ 9 w 34"/>
                    <a:gd name="T9" fmla="*/ 0 h 24"/>
                    <a:gd name="T10" fmla="*/ 15 w 34"/>
                    <a:gd name="T11" fmla="*/ 6 h 24"/>
                    <a:gd name="T12" fmla="*/ 18 w 34"/>
                    <a:gd name="T13" fmla="*/ 6 h 24"/>
                    <a:gd name="T14" fmla="*/ 22 w 34"/>
                    <a:gd name="T15" fmla="*/ 16 h 24"/>
                    <a:gd name="T16" fmla="*/ 11 w 34"/>
                    <a:gd name="T17" fmla="*/ 16 h 24"/>
                    <a:gd name="T18" fmla="*/ 15 w 34"/>
                    <a:gd name="T19" fmla="*/ 6 h 24"/>
                    <a:gd name="T20" fmla="*/ 9 w 3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4">
                      <a:moveTo>
                        <a:pt x="9" y="0"/>
                      </a:moveTo>
                      <a:lnTo>
                        <a:pt x="0" y="23"/>
                      </a:lnTo>
                      <a:lnTo>
                        <a:pt x="33" y="23"/>
                      </a:lnTo>
                      <a:lnTo>
                        <a:pt x="25" y="0"/>
                      </a:lnTo>
                      <a:lnTo>
                        <a:pt x="9" y="0"/>
                      </a:lnTo>
                      <a:lnTo>
                        <a:pt x="15" y="6"/>
                      </a:lnTo>
                      <a:lnTo>
                        <a:pt x="18" y="6"/>
                      </a:lnTo>
                      <a:lnTo>
                        <a:pt x="22" y="16"/>
                      </a:lnTo>
                      <a:lnTo>
                        <a:pt x="11" y="16"/>
                      </a:lnTo>
                      <a:lnTo>
                        <a:pt x="15" y="6"/>
                      </a:lnTo>
                      <a:lnTo>
                        <a:pt x="9"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nvGrpSpPr>
              <p:cNvPr id="232630" name="Group 182"/>
              <p:cNvGrpSpPr>
                <a:grpSpLocks/>
              </p:cNvGrpSpPr>
              <p:nvPr/>
            </p:nvGrpSpPr>
            <p:grpSpPr bwMode="auto">
              <a:xfrm>
                <a:off x="616" y="1264"/>
                <a:ext cx="33" cy="24"/>
                <a:chOff x="616" y="1264"/>
                <a:chExt cx="33" cy="24"/>
              </a:xfrm>
            </p:grpSpPr>
            <p:sp>
              <p:nvSpPr>
                <p:cNvPr id="232631" name="Freeform 183"/>
                <p:cNvSpPr>
                  <a:spLocks/>
                </p:cNvSpPr>
                <p:nvPr/>
              </p:nvSpPr>
              <p:spPr bwMode="auto">
                <a:xfrm>
                  <a:off x="622" y="1267"/>
                  <a:ext cx="22" cy="17"/>
                </a:xfrm>
                <a:custGeom>
                  <a:avLst/>
                  <a:gdLst>
                    <a:gd name="T0" fmla="*/ 5 w 22"/>
                    <a:gd name="T1" fmla="*/ 0 h 17"/>
                    <a:gd name="T2" fmla="*/ 0 w 22"/>
                    <a:gd name="T3" fmla="*/ 16 h 17"/>
                    <a:gd name="T4" fmla="*/ 21 w 22"/>
                    <a:gd name="T5" fmla="*/ 16 h 17"/>
                    <a:gd name="T6" fmla="*/ 15 w 22"/>
                    <a:gd name="T7" fmla="*/ 0 h 17"/>
                    <a:gd name="T8" fmla="*/ 5 w 22"/>
                    <a:gd name="T9" fmla="*/ 0 h 17"/>
                  </a:gdLst>
                  <a:ahLst/>
                  <a:cxnLst>
                    <a:cxn ang="0">
                      <a:pos x="T0" y="T1"/>
                    </a:cxn>
                    <a:cxn ang="0">
                      <a:pos x="T2" y="T3"/>
                    </a:cxn>
                    <a:cxn ang="0">
                      <a:pos x="T4" y="T5"/>
                    </a:cxn>
                    <a:cxn ang="0">
                      <a:pos x="T6" y="T7"/>
                    </a:cxn>
                    <a:cxn ang="0">
                      <a:pos x="T8" y="T9"/>
                    </a:cxn>
                  </a:cxnLst>
                  <a:rect l="0" t="0" r="r" b="b"/>
                  <a:pathLst>
                    <a:path w="22" h="17">
                      <a:moveTo>
                        <a:pt x="5" y="0"/>
                      </a:moveTo>
                      <a:lnTo>
                        <a:pt x="0" y="16"/>
                      </a:lnTo>
                      <a:lnTo>
                        <a:pt x="21" y="16"/>
                      </a:lnTo>
                      <a:lnTo>
                        <a:pt x="15" y="0"/>
                      </a:lnTo>
                      <a:lnTo>
                        <a:pt x="5" y="0"/>
                      </a:lnTo>
                    </a:path>
                  </a:pathLst>
                </a:custGeom>
                <a:solidFill>
                  <a:srgbClr val="919191"/>
                </a:solidFill>
                <a:ln w="12700" cap="rnd" cmpd="sng">
                  <a:solidFill>
                    <a:srgbClr val="91919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32" name="Freeform 184"/>
                <p:cNvSpPr>
                  <a:spLocks/>
                </p:cNvSpPr>
                <p:nvPr/>
              </p:nvSpPr>
              <p:spPr bwMode="auto">
                <a:xfrm>
                  <a:off x="616" y="1264"/>
                  <a:ext cx="33" cy="24"/>
                </a:xfrm>
                <a:custGeom>
                  <a:avLst/>
                  <a:gdLst>
                    <a:gd name="T0" fmla="*/ 8 w 33"/>
                    <a:gd name="T1" fmla="*/ 0 h 24"/>
                    <a:gd name="T2" fmla="*/ 0 w 33"/>
                    <a:gd name="T3" fmla="*/ 23 h 24"/>
                    <a:gd name="T4" fmla="*/ 32 w 33"/>
                    <a:gd name="T5" fmla="*/ 23 h 24"/>
                    <a:gd name="T6" fmla="*/ 24 w 33"/>
                    <a:gd name="T7" fmla="*/ 0 h 24"/>
                    <a:gd name="T8" fmla="*/ 8 w 33"/>
                    <a:gd name="T9" fmla="*/ 0 h 24"/>
                    <a:gd name="T10" fmla="*/ 14 w 33"/>
                    <a:gd name="T11" fmla="*/ 6 h 24"/>
                    <a:gd name="T12" fmla="*/ 18 w 33"/>
                    <a:gd name="T13" fmla="*/ 6 h 24"/>
                    <a:gd name="T14" fmla="*/ 21 w 33"/>
                    <a:gd name="T15" fmla="*/ 16 h 24"/>
                    <a:gd name="T16" fmla="*/ 11 w 33"/>
                    <a:gd name="T17" fmla="*/ 16 h 24"/>
                    <a:gd name="T18" fmla="*/ 14 w 33"/>
                    <a:gd name="T19" fmla="*/ 6 h 24"/>
                    <a:gd name="T20" fmla="*/ 8 w 33"/>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4">
                      <a:moveTo>
                        <a:pt x="8" y="0"/>
                      </a:moveTo>
                      <a:lnTo>
                        <a:pt x="0" y="23"/>
                      </a:lnTo>
                      <a:lnTo>
                        <a:pt x="32" y="23"/>
                      </a:lnTo>
                      <a:lnTo>
                        <a:pt x="24" y="0"/>
                      </a:lnTo>
                      <a:lnTo>
                        <a:pt x="8" y="0"/>
                      </a:lnTo>
                      <a:lnTo>
                        <a:pt x="14" y="6"/>
                      </a:lnTo>
                      <a:lnTo>
                        <a:pt x="18" y="6"/>
                      </a:lnTo>
                      <a:lnTo>
                        <a:pt x="21" y="16"/>
                      </a:lnTo>
                      <a:lnTo>
                        <a:pt x="11" y="16"/>
                      </a:lnTo>
                      <a:lnTo>
                        <a:pt x="14" y="6"/>
                      </a:lnTo>
                      <a:lnTo>
                        <a:pt x="8" y="0"/>
                      </a:lnTo>
                    </a:path>
                  </a:pathLst>
                </a:custGeom>
                <a:solidFill>
                  <a:srgbClr val="91919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33" name="Rectangle 185"/>
              <p:cNvSpPr>
                <a:spLocks noChangeArrowheads="1"/>
              </p:cNvSpPr>
              <p:nvPr/>
            </p:nvSpPr>
            <p:spPr bwMode="auto">
              <a:xfrm>
                <a:off x="596" y="1286"/>
                <a:ext cx="349" cy="18"/>
              </a:xfrm>
              <a:prstGeom prst="rect">
                <a:avLst/>
              </a:prstGeom>
              <a:solidFill>
                <a:srgbClr val="AD6900"/>
              </a:solidFill>
              <a:ln w="12700">
                <a:solidFill>
                  <a:srgbClr val="AD6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4" name="Rectangle 186"/>
              <p:cNvSpPr>
                <a:spLocks noChangeArrowheads="1"/>
              </p:cNvSpPr>
              <p:nvPr/>
            </p:nvSpPr>
            <p:spPr bwMode="auto">
              <a:xfrm>
                <a:off x="743" y="1307"/>
                <a:ext cx="54" cy="16"/>
              </a:xfrm>
              <a:prstGeom prst="rect">
                <a:avLst/>
              </a:prstGeom>
              <a:solidFill>
                <a:srgbClr val="7144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5" name="Line 187"/>
              <p:cNvSpPr>
                <a:spLocks noChangeShapeType="1"/>
              </p:cNvSpPr>
              <p:nvPr/>
            </p:nvSpPr>
            <p:spPr bwMode="auto">
              <a:xfrm>
                <a:off x="743" y="1281"/>
                <a:ext cx="55" cy="0"/>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6" name="Line 188"/>
              <p:cNvSpPr>
                <a:spLocks noChangeShapeType="1"/>
              </p:cNvSpPr>
              <p:nvPr/>
            </p:nvSpPr>
            <p:spPr bwMode="auto">
              <a:xfrm>
                <a:off x="795" y="1331"/>
                <a:ext cx="0" cy="27"/>
              </a:xfrm>
              <a:prstGeom prst="line">
                <a:avLst/>
              </a:prstGeom>
              <a:noFill/>
              <a:ln w="12700">
                <a:solidFill>
                  <a:srgbClr val="7144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37" name="Arc 189"/>
            <p:cNvSpPr>
              <a:spLocks/>
            </p:cNvSpPr>
            <p:nvPr/>
          </p:nvSpPr>
          <p:spPr bwMode="auto">
            <a:xfrm>
              <a:off x="288" y="941"/>
              <a:ext cx="282" cy="10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8" name="Arc 190"/>
            <p:cNvSpPr>
              <a:spLocks/>
            </p:cNvSpPr>
            <p:nvPr/>
          </p:nvSpPr>
          <p:spPr bwMode="auto">
            <a:xfrm>
              <a:off x="331" y="939"/>
              <a:ext cx="281" cy="109"/>
            </a:xfrm>
            <a:custGeom>
              <a:avLst/>
              <a:gdLst>
                <a:gd name="G0" fmla="+- 0 0 0"/>
                <a:gd name="G1" fmla="+- 211 0 0"/>
                <a:gd name="G2" fmla="+- 21600 0 0"/>
                <a:gd name="T0" fmla="*/ 21599 w 21600"/>
                <a:gd name="T1" fmla="*/ 0 h 21811"/>
                <a:gd name="T2" fmla="*/ 0 w 21600"/>
                <a:gd name="T3" fmla="*/ 21811 h 21811"/>
                <a:gd name="T4" fmla="*/ 0 w 21600"/>
                <a:gd name="T5" fmla="*/ 211 h 21811"/>
              </a:gdLst>
              <a:ahLst/>
              <a:cxnLst>
                <a:cxn ang="0">
                  <a:pos x="T0" y="T1"/>
                </a:cxn>
                <a:cxn ang="0">
                  <a:pos x="T2" y="T3"/>
                </a:cxn>
                <a:cxn ang="0">
                  <a:pos x="T4" y="T5"/>
                </a:cxn>
              </a:cxnLst>
              <a:rect l="0" t="0" r="r" b="b"/>
              <a:pathLst>
                <a:path w="21600" h="21811" fill="none" extrusionOk="0">
                  <a:moveTo>
                    <a:pt x="21598" y="0"/>
                  </a:moveTo>
                  <a:cubicBezTo>
                    <a:pt x="21599" y="70"/>
                    <a:pt x="21600" y="140"/>
                    <a:pt x="21600" y="211"/>
                  </a:cubicBezTo>
                  <a:cubicBezTo>
                    <a:pt x="21600" y="12140"/>
                    <a:pt x="11929" y="21810"/>
                    <a:pt x="0" y="21811"/>
                  </a:cubicBezTo>
                </a:path>
                <a:path w="21600" h="21811" stroke="0" extrusionOk="0">
                  <a:moveTo>
                    <a:pt x="21598" y="0"/>
                  </a:moveTo>
                  <a:cubicBezTo>
                    <a:pt x="21599" y="70"/>
                    <a:pt x="21600" y="140"/>
                    <a:pt x="21600" y="211"/>
                  </a:cubicBezTo>
                  <a:cubicBezTo>
                    <a:pt x="21600" y="12140"/>
                    <a:pt x="11929" y="21810"/>
                    <a:pt x="0" y="21811"/>
                  </a:cubicBezTo>
                  <a:lnTo>
                    <a:pt x="0" y="211"/>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39" name="Arc 191"/>
            <p:cNvSpPr>
              <a:spLocks/>
            </p:cNvSpPr>
            <p:nvPr/>
          </p:nvSpPr>
          <p:spPr bwMode="auto">
            <a:xfrm>
              <a:off x="859" y="1057"/>
              <a:ext cx="348" cy="146"/>
            </a:xfrm>
            <a:custGeom>
              <a:avLst/>
              <a:gdLst>
                <a:gd name="G0" fmla="+- 21600 0 0"/>
                <a:gd name="G1" fmla="+- 0 0 0"/>
                <a:gd name="G2" fmla="+- 21600 0 0"/>
                <a:gd name="T0" fmla="*/ 21544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44" y="21599"/>
                  </a:moveTo>
                  <a:cubicBezTo>
                    <a:pt x="9636" y="21569"/>
                    <a:pt x="0" y="11907"/>
                    <a:pt x="0" y="0"/>
                  </a:cubicBezTo>
                </a:path>
                <a:path w="21600" h="21600" stroke="0" extrusionOk="0">
                  <a:moveTo>
                    <a:pt x="21544" y="21599"/>
                  </a:moveTo>
                  <a:cubicBezTo>
                    <a:pt x="9636" y="21569"/>
                    <a:pt x="0" y="11907"/>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40" name="Arc 192"/>
            <p:cNvSpPr>
              <a:spLocks/>
            </p:cNvSpPr>
            <p:nvPr/>
          </p:nvSpPr>
          <p:spPr bwMode="auto">
            <a:xfrm>
              <a:off x="907" y="1049"/>
              <a:ext cx="352" cy="1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676767"/>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41" name="Group 193"/>
            <p:cNvGrpSpPr>
              <a:grpSpLocks/>
            </p:cNvGrpSpPr>
            <p:nvPr/>
          </p:nvGrpSpPr>
          <p:grpSpPr bwMode="auto">
            <a:xfrm>
              <a:off x="4302" y="2031"/>
              <a:ext cx="763" cy="204"/>
              <a:chOff x="4419" y="2204"/>
              <a:chExt cx="840" cy="195"/>
            </a:xfrm>
          </p:grpSpPr>
          <p:sp>
            <p:nvSpPr>
              <p:cNvPr id="232642" name="Freeform 194"/>
              <p:cNvSpPr>
                <a:spLocks/>
              </p:cNvSpPr>
              <p:nvPr/>
            </p:nvSpPr>
            <p:spPr bwMode="auto">
              <a:xfrm>
                <a:off x="4419" y="2204"/>
                <a:ext cx="840" cy="158"/>
              </a:xfrm>
              <a:custGeom>
                <a:avLst/>
                <a:gdLst>
                  <a:gd name="T0" fmla="*/ 256 w 840"/>
                  <a:gd name="T1" fmla="*/ 0 h 158"/>
                  <a:gd name="T2" fmla="*/ 839 w 840"/>
                  <a:gd name="T3" fmla="*/ 0 h 158"/>
                  <a:gd name="T4" fmla="*/ 682 w 840"/>
                  <a:gd name="T5" fmla="*/ 157 h 158"/>
                  <a:gd name="T6" fmla="*/ 0 w 840"/>
                  <a:gd name="T7" fmla="*/ 157 h 158"/>
                  <a:gd name="T8" fmla="*/ 256 w 840"/>
                  <a:gd name="T9" fmla="*/ 0 h 158"/>
                </a:gdLst>
                <a:ahLst/>
                <a:cxnLst>
                  <a:cxn ang="0">
                    <a:pos x="T0" y="T1"/>
                  </a:cxn>
                  <a:cxn ang="0">
                    <a:pos x="T2" y="T3"/>
                  </a:cxn>
                  <a:cxn ang="0">
                    <a:pos x="T4" y="T5"/>
                  </a:cxn>
                  <a:cxn ang="0">
                    <a:pos x="T6" y="T7"/>
                  </a:cxn>
                  <a:cxn ang="0">
                    <a:pos x="T8" y="T9"/>
                  </a:cxn>
                </a:cxnLst>
                <a:rect l="0" t="0" r="r" b="b"/>
                <a:pathLst>
                  <a:path w="840" h="158">
                    <a:moveTo>
                      <a:pt x="256" y="0"/>
                    </a:moveTo>
                    <a:lnTo>
                      <a:pt x="839" y="0"/>
                    </a:lnTo>
                    <a:lnTo>
                      <a:pt x="682" y="157"/>
                    </a:lnTo>
                    <a:lnTo>
                      <a:pt x="0" y="157"/>
                    </a:lnTo>
                    <a:lnTo>
                      <a:pt x="256" y="0"/>
                    </a:lnTo>
                  </a:path>
                </a:pathLst>
              </a:custGeom>
              <a:solidFill>
                <a:srgbClr val="C06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43" name="Freeform 195"/>
              <p:cNvSpPr>
                <a:spLocks/>
              </p:cNvSpPr>
              <p:nvPr/>
            </p:nvSpPr>
            <p:spPr bwMode="auto">
              <a:xfrm>
                <a:off x="4419" y="2361"/>
                <a:ext cx="683" cy="38"/>
              </a:xfrm>
              <a:custGeom>
                <a:avLst/>
                <a:gdLst>
                  <a:gd name="T0" fmla="*/ 0 w 683"/>
                  <a:gd name="T1" fmla="*/ 0 h 38"/>
                  <a:gd name="T2" fmla="*/ 682 w 683"/>
                  <a:gd name="T3" fmla="*/ 0 h 38"/>
                  <a:gd name="T4" fmla="*/ 682 w 683"/>
                  <a:gd name="T5" fmla="*/ 37 h 38"/>
                  <a:gd name="T6" fmla="*/ 0 w 683"/>
                  <a:gd name="T7" fmla="*/ 37 h 38"/>
                  <a:gd name="T8" fmla="*/ 0 w 683"/>
                  <a:gd name="T9" fmla="*/ 0 h 38"/>
                </a:gdLst>
                <a:ahLst/>
                <a:cxnLst>
                  <a:cxn ang="0">
                    <a:pos x="T0" y="T1"/>
                  </a:cxn>
                  <a:cxn ang="0">
                    <a:pos x="T2" y="T3"/>
                  </a:cxn>
                  <a:cxn ang="0">
                    <a:pos x="T4" y="T5"/>
                  </a:cxn>
                  <a:cxn ang="0">
                    <a:pos x="T6" y="T7"/>
                  </a:cxn>
                  <a:cxn ang="0">
                    <a:pos x="T8" y="T9"/>
                  </a:cxn>
                </a:cxnLst>
                <a:rect l="0" t="0" r="r" b="b"/>
                <a:pathLst>
                  <a:path w="683" h="38">
                    <a:moveTo>
                      <a:pt x="0" y="0"/>
                    </a:moveTo>
                    <a:lnTo>
                      <a:pt x="682" y="0"/>
                    </a:lnTo>
                    <a:lnTo>
                      <a:pt x="682" y="37"/>
                    </a:lnTo>
                    <a:lnTo>
                      <a:pt x="0" y="37"/>
                    </a:lnTo>
                    <a:lnTo>
                      <a:pt x="0" y="0"/>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44" name="Freeform 196"/>
              <p:cNvSpPr>
                <a:spLocks/>
              </p:cNvSpPr>
              <p:nvPr/>
            </p:nvSpPr>
            <p:spPr bwMode="auto">
              <a:xfrm>
                <a:off x="5101" y="2204"/>
                <a:ext cx="158" cy="195"/>
              </a:xfrm>
              <a:custGeom>
                <a:avLst/>
                <a:gdLst>
                  <a:gd name="T0" fmla="*/ 157 w 158"/>
                  <a:gd name="T1" fmla="*/ 0 h 195"/>
                  <a:gd name="T2" fmla="*/ 0 w 158"/>
                  <a:gd name="T3" fmla="*/ 157 h 195"/>
                  <a:gd name="T4" fmla="*/ 0 w 158"/>
                  <a:gd name="T5" fmla="*/ 194 h 195"/>
                  <a:gd name="T6" fmla="*/ 157 w 158"/>
                  <a:gd name="T7" fmla="*/ 37 h 195"/>
                  <a:gd name="T8" fmla="*/ 157 w 158"/>
                  <a:gd name="T9" fmla="*/ 0 h 195"/>
                </a:gdLst>
                <a:ahLst/>
                <a:cxnLst>
                  <a:cxn ang="0">
                    <a:pos x="T0" y="T1"/>
                  </a:cxn>
                  <a:cxn ang="0">
                    <a:pos x="T2" y="T3"/>
                  </a:cxn>
                  <a:cxn ang="0">
                    <a:pos x="T4" y="T5"/>
                  </a:cxn>
                  <a:cxn ang="0">
                    <a:pos x="T6" y="T7"/>
                  </a:cxn>
                  <a:cxn ang="0">
                    <a:pos x="T8" y="T9"/>
                  </a:cxn>
                </a:cxnLst>
                <a:rect l="0" t="0" r="r" b="b"/>
                <a:pathLst>
                  <a:path w="158" h="195">
                    <a:moveTo>
                      <a:pt x="157" y="0"/>
                    </a:moveTo>
                    <a:lnTo>
                      <a:pt x="0" y="157"/>
                    </a:lnTo>
                    <a:lnTo>
                      <a:pt x="0" y="194"/>
                    </a:lnTo>
                    <a:lnTo>
                      <a:pt x="157" y="37"/>
                    </a:lnTo>
                    <a:lnTo>
                      <a:pt x="157" y="0"/>
                    </a:lnTo>
                  </a:path>
                </a:pathLst>
              </a:custGeom>
              <a:solidFill>
                <a:srgbClr val="603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45" name="Freeform 197"/>
            <p:cNvSpPr>
              <a:spLocks/>
            </p:cNvSpPr>
            <p:nvPr/>
          </p:nvSpPr>
          <p:spPr bwMode="auto">
            <a:xfrm>
              <a:off x="4580" y="1816"/>
              <a:ext cx="15" cy="18"/>
            </a:xfrm>
            <a:custGeom>
              <a:avLst/>
              <a:gdLst>
                <a:gd name="T0" fmla="*/ 0 w 17"/>
                <a:gd name="T1" fmla="*/ 5 h 17"/>
                <a:gd name="T2" fmla="*/ 2 w 17"/>
                <a:gd name="T3" fmla="*/ 2 h 17"/>
                <a:gd name="T4" fmla="*/ 16 w 17"/>
                <a:gd name="T5" fmla="*/ 0 h 17"/>
                <a:gd name="T6" fmla="*/ 16 w 17"/>
                <a:gd name="T7" fmla="*/ 16 h 17"/>
                <a:gd name="T8" fmla="*/ 10 w 17"/>
                <a:gd name="T9" fmla="*/ 13 h 17"/>
                <a:gd name="T10" fmla="*/ 8 w 17"/>
                <a:gd name="T11" fmla="*/ 11 h 17"/>
                <a:gd name="T12" fmla="*/ 2 w 17"/>
                <a:gd name="T13" fmla="*/ 8 h 17"/>
                <a:gd name="T14" fmla="*/ 0 w 17"/>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0" y="5"/>
                  </a:moveTo>
                  <a:lnTo>
                    <a:pt x="2" y="2"/>
                  </a:lnTo>
                  <a:lnTo>
                    <a:pt x="16" y="0"/>
                  </a:lnTo>
                  <a:lnTo>
                    <a:pt x="16" y="16"/>
                  </a:lnTo>
                  <a:lnTo>
                    <a:pt x="10" y="13"/>
                  </a:lnTo>
                  <a:lnTo>
                    <a:pt x="8" y="11"/>
                  </a:lnTo>
                  <a:lnTo>
                    <a:pt x="2" y="8"/>
                  </a:lnTo>
                  <a:lnTo>
                    <a:pt x="0" y="5"/>
                  </a:lnTo>
                </a:path>
              </a:pathLst>
            </a:custGeom>
            <a:solidFill>
              <a:srgbClr val="E0E0E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46" name="Group 198"/>
            <p:cNvGrpSpPr>
              <a:grpSpLocks/>
            </p:cNvGrpSpPr>
            <p:nvPr/>
          </p:nvGrpSpPr>
          <p:grpSpPr bwMode="auto">
            <a:xfrm>
              <a:off x="4749" y="1767"/>
              <a:ext cx="14" cy="12"/>
              <a:chOff x="4911" y="1952"/>
              <a:chExt cx="16" cy="12"/>
            </a:xfrm>
          </p:grpSpPr>
          <p:sp>
            <p:nvSpPr>
              <p:cNvPr id="232647" name="Oval 199"/>
              <p:cNvSpPr>
                <a:spLocks noChangeArrowheads="1"/>
              </p:cNvSpPr>
              <p:nvPr/>
            </p:nvSpPr>
            <p:spPr bwMode="auto">
              <a:xfrm>
                <a:off x="4911" y="1952"/>
                <a:ext cx="15" cy="12"/>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48" name="Oval 200"/>
              <p:cNvSpPr>
                <a:spLocks noChangeArrowheads="1"/>
              </p:cNvSpPr>
              <p:nvPr/>
            </p:nvSpPr>
            <p:spPr bwMode="auto">
              <a:xfrm>
                <a:off x="4919" y="1954"/>
                <a:ext cx="8" cy="8"/>
              </a:xfrm>
              <a:prstGeom prst="ellipse">
                <a:avLst/>
              </a:prstGeom>
              <a:solidFill>
                <a:srgbClr val="618FFD"/>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649" name="Group 201"/>
            <p:cNvGrpSpPr>
              <a:grpSpLocks/>
            </p:cNvGrpSpPr>
            <p:nvPr/>
          </p:nvGrpSpPr>
          <p:grpSpPr bwMode="auto">
            <a:xfrm>
              <a:off x="4800" y="1769"/>
              <a:ext cx="14" cy="12"/>
              <a:chOff x="4967" y="1954"/>
              <a:chExt cx="16" cy="12"/>
            </a:xfrm>
          </p:grpSpPr>
          <p:sp>
            <p:nvSpPr>
              <p:cNvPr id="232650" name="Oval 202"/>
              <p:cNvSpPr>
                <a:spLocks noChangeArrowheads="1"/>
              </p:cNvSpPr>
              <p:nvPr/>
            </p:nvSpPr>
            <p:spPr bwMode="auto">
              <a:xfrm>
                <a:off x="4967" y="1954"/>
                <a:ext cx="15" cy="12"/>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51" name="Oval 203"/>
              <p:cNvSpPr>
                <a:spLocks noChangeArrowheads="1"/>
              </p:cNvSpPr>
              <p:nvPr/>
            </p:nvSpPr>
            <p:spPr bwMode="auto">
              <a:xfrm>
                <a:off x="4975" y="1956"/>
                <a:ext cx="8" cy="8"/>
              </a:xfrm>
              <a:prstGeom prst="ellipse">
                <a:avLst/>
              </a:prstGeom>
              <a:solidFill>
                <a:srgbClr val="618FFD"/>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52" name="Freeform 204"/>
            <p:cNvSpPr>
              <a:spLocks/>
            </p:cNvSpPr>
            <p:nvPr/>
          </p:nvSpPr>
          <p:spPr bwMode="auto">
            <a:xfrm>
              <a:off x="4829" y="1752"/>
              <a:ext cx="20" cy="53"/>
            </a:xfrm>
            <a:custGeom>
              <a:avLst/>
              <a:gdLst>
                <a:gd name="T0" fmla="*/ 9 w 22"/>
                <a:gd name="T1" fmla="*/ 3 h 51"/>
                <a:gd name="T2" fmla="*/ 15 w 22"/>
                <a:gd name="T3" fmla="*/ 0 h 51"/>
                <a:gd name="T4" fmla="*/ 18 w 22"/>
                <a:gd name="T5" fmla="*/ 3 h 51"/>
                <a:gd name="T6" fmla="*/ 20 w 22"/>
                <a:gd name="T7" fmla="*/ 10 h 51"/>
                <a:gd name="T8" fmla="*/ 21 w 22"/>
                <a:gd name="T9" fmla="*/ 20 h 51"/>
                <a:gd name="T10" fmla="*/ 20 w 22"/>
                <a:gd name="T11" fmla="*/ 32 h 51"/>
                <a:gd name="T12" fmla="*/ 17 w 22"/>
                <a:gd name="T13" fmla="*/ 42 h 51"/>
                <a:gd name="T14" fmla="*/ 12 w 22"/>
                <a:gd name="T15" fmla="*/ 50 h 51"/>
                <a:gd name="T16" fmla="*/ 6 w 22"/>
                <a:gd name="T17" fmla="*/ 50 h 51"/>
                <a:gd name="T18" fmla="*/ 0 w 22"/>
                <a:gd name="T19" fmla="*/ 35 h 51"/>
                <a:gd name="T20" fmla="*/ 9 w 22"/>
                <a:gd name="T21"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51">
                  <a:moveTo>
                    <a:pt x="9" y="3"/>
                  </a:moveTo>
                  <a:lnTo>
                    <a:pt x="15" y="0"/>
                  </a:lnTo>
                  <a:lnTo>
                    <a:pt x="18" y="3"/>
                  </a:lnTo>
                  <a:lnTo>
                    <a:pt x="20" y="10"/>
                  </a:lnTo>
                  <a:lnTo>
                    <a:pt x="21" y="20"/>
                  </a:lnTo>
                  <a:lnTo>
                    <a:pt x="20" y="32"/>
                  </a:lnTo>
                  <a:lnTo>
                    <a:pt x="17" y="42"/>
                  </a:lnTo>
                  <a:lnTo>
                    <a:pt x="12" y="50"/>
                  </a:lnTo>
                  <a:lnTo>
                    <a:pt x="6" y="50"/>
                  </a:lnTo>
                  <a:lnTo>
                    <a:pt x="0" y="35"/>
                  </a:lnTo>
                  <a:lnTo>
                    <a:pt x="9" y="3"/>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53" name="Freeform 205"/>
            <p:cNvSpPr>
              <a:spLocks/>
            </p:cNvSpPr>
            <p:nvPr/>
          </p:nvSpPr>
          <p:spPr bwMode="auto">
            <a:xfrm>
              <a:off x="4706" y="1753"/>
              <a:ext cx="20" cy="54"/>
            </a:xfrm>
            <a:custGeom>
              <a:avLst/>
              <a:gdLst>
                <a:gd name="T0" fmla="*/ 11 w 22"/>
                <a:gd name="T1" fmla="*/ 3 h 52"/>
                <a:gd name="T2" fmla="*/ 6 w 22"/>
                <a:gd name="T3" fmla="*/ 0 h 52"/>
                <a:gd name="T4" fmla="*/ 3 w 22"/>
                <a:gd name="T5" fmla="*/ 3 h 52"/>
                <a:gd name="T6" fmla="*/ 1 w 22"/>
                <a:gd name="T7" fmla="*/ 10 h 52"/>
                <a:gd name="T8" fmla="*/ 0 w 22"/>
                <a:gd name="T9" fmla="*/ 21 h 52"/>
                <a:gd name="T10" fmla="*/ 1 w 22"/>
                <a:gd name="T11" fmla="*/ 32 h 52"/>
                <a:gd name="T12" fmla="*/ 4 w 22"/>
                <a:gd name="T13" fmla="*/ 42 h 52"/>
                <a:gd name="T14" fmla="*/ 8 w 22"/>
                <a:gd name="T15" fmla="*/ 50 h 52"/>
                <a:gd name="T16" fmla="*/ 15 w 22"/>
                <a:gd name="T17" fmla="*/ 51 h 52"/>
                <a:gd name="T18" fmla="*/ 21 w 22"/>
                <a:gd name="T19" fmla="*/ 36 h 52"/>
                <a:gd name="T20" fmla="*/ 11 w 22"/>
                <a:gd name="T2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52">
                  <a:moveTo>
                    <a:pt x="11" y="3"/>
                  </a:moveTo>
                  <a:lnTo>
                    <a:pt x="6" y="0"/>
                  </a:lnTo>
                  <a:lnTo>
                    <a:pt x="3" y="3"/>
                  </a:lnTo>
                  <a:lnTo>
                    <a:pt x="1" y="10"/>
                  </a:lnTo>
                  <a:lnTo>
                    <a:pt x="0" y="21"/>
                  </a:lnTo>
                  <a:lnTo>
                    <a:pt x="1" y="32"/>
                  </a:lnTo>
                  <a:lnTo>
                    <a:pt x="4" y="42"/>
                  </a:lnTo>
                  <a:lnTo>
                    <a:pt x="8" y="50"/>
                  </a:lnTo>
                  <a:lnTo>
                    <a:pt x="15" y="51"/>
                  </a:lnTo>
                  <a:lnTo>
                    <a:pt x="21" y="36"/>
                  </a:lnTo>
                  <a:lnTo>
                    <a:pt x="11" y="3"/>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54" name="Group 206"/>
            <p:cNvGrpSpPr>
              <a:grpSpLocks/>
            </p:cNvGrpSpPr>
            <p:nvPr/>
          </p:nvGrpSpPr>
          <p:grpSpPr bwMode="auto">
            <a:xfrm>
              <a:off x="4559" y="1795"/>
              <a:ext cx="367" cy="344"/>
              <a:chOff x="4702" y="1979"/>
              <a:chExt cx="404" cy="328"/>
            </a:xfrm>
          </p:grpSpPr>
          <p:sp>
            <p:nvSpPr>
              <p:cNvPr id="232655" name="Freeform 207"/>
              <p:cNvSpPr>
                <a:spLocks/>
              </p:cNvSpPr>
              <p:nvPr/>
            </p:nvSpPr>
            <p:spPr bwMode="auto">
              <a:xfrm>
                <a:off x="4702" y="1992"/>
                <a:ext cx="404" cy="214"/>
              </a:xfrm>
              <a:custGeom>
                <a:avLst/>
                <a:gdLst>
                  <a:gd name="T0" fmla="*/ 90 w 404"/>
                  <a:gd name="T1" fmla="*/ 213 h 214"/>
                  <a:gd name="T2" fmla="*/ 90 w 404"/>
                  <a:gd name="T3" fmla="*/ 206 h 214"/>
                  <a:gd name="T4" fmla="*/ 90 w 404"/>
                  <a:gd name="T5" fmla="*/ 192 h 214"/>
                  <a:gd name="T6" fmla="*/ 92 w 404"/>
                  <a:gd name="T7" fmla="*/ 178 h 214"/>
                  <a:gd name="T8" fmla="*/ 83 w 404"/>
                  <a:gd name="T9" fmla="*/ 183 h 214"/>
                  <a:gd name="T10" fmla="*/ 75 w 404"/>
                  <a:gd name="T11" fmla="*/ 189 h 214"/>
                  <a:gd name="T12" fmla="*/ 58 w 404"/>
                  <a:gd name="T13" fmla="*/ 194 h 214"/>
                  <a:gd name="T14" fmla="*/ 43 w 404"/>
                  <a:gd name="T15" fmla="*/ 196 h 214"/>
                  <a:gd name="T16" fmla="*/ 33 w 404"/>
                  <a:gd name="T17" fmla="*/ 196 h 214"/>
                  <a:gd name="T18" fmla="*/ 26 w 404"/>
                  <a:gd name="T19" fmla="*/ 192 h 214"/>
                  <a:gd name="T20" fmla="*/ 19 w 404"/>
                  <a:gd name="T21" fmla="*/ 183 h 214"/>
                  <a:gd name="T22" fmla="*/ 10 w 404"/>
                  <a:gd name="T23" fmla="*/ 168 h 214"/>
                  <a:gd name="T24" fmla="*/ 6 w 404"/>
                  <a:gd name="T25" fmla="*/ 155 h 214"/>
                  <a:gd name="T26" fmla="*/ 4 w 404"/>
                  <a:gd name="T27" fmla="*/ 145 h 214"/>
                  <a:gd name="T28" fmla="*/ 1 w 404"/>
                  <a:gd name="T29" fmla="*/ 135 h 214"/>
                  <a:gd name="T30" fmla="*/ 0 w 404"/>
                  <a:gd name="T31" fmla="*/ 126 h 214"/>
                  <a:gd name="T32" fmla="*/ 0 w 404"/>
                  <a:gd name="T33" fmla="*/ 115 h 214"/>
                  <a:gd name="T34" fmla="*/ 0 w 404"/>
                  <a:gd name="T35" fmla="*/ 101 h 214"/>
                  <a:gd name="T36" fmla="*/ 0 w 404"/>
                  <a:gd name="T37" fmla="*/ 89 h 214"/>
                  <a:gd name="T38" fmla="*/ 2 w 404"/>
                  <a:gd name="T39" fmla="*/ 77 h 214"/>
                  <a:gd name="T40" fmla="*/ 4 w 404"/>
                  <a:gd name="T41" fmla="*/ 65 h 214"/>
                  <a:gd name="T42" fmla="*/ 6 w 404"/>
                  <a:gd name="T43" fmla="*/ 55 h 214"/>
                  <a:gd name="T44" fmla="*/ 9 w 404"/>
                  <a:gd name="T45" fmla="*/ 44 h 214"/>
                  <a:gd name="T46" fmla="*/ 13 w 404"/>
                  <a:gd name="T47" fmla="*/ 30 h 214"/>
                  <a:gd name="T48" fmla="*/ 18 w 404"/>
                  <a:gd name="T49" fmla="*/ 22 h 214"/>
                  <a:gd name="T50" fmla="*/ 23 w 404"/>
                  <a:gd name="T51" fmla="*/ 13 h 214"/>
                  <a:gd name="T52" fmla="*/ 26 w 404"/>
                  <a:gd name="T53" fmla="*/ 19 h 214"/>
                  <a:gd name="T54" fmla="*/ 30 w 404"/>
                  <a:gd name="T55" fmla="*/ 25 h 214"/>
                  <a:gd name="T56" fmla="*/ 38 w 404"/>
                  <a:gd name="T57" fmla="*/ 33 h 214"/>
                  <a:gd name="T58" fmla="*/ 44 w 404"/>
                  <a:gd name="T59" fmla="*/ 37 h 214"/>
                  <a:gd name="T60" fmla="*/ 51 w 404"/>
                  <a:gd name="T61" fmla="*/ 38 h 214"/>
                  <a:gd name="T62" fmla="*/ 64 w 404"/>
                  <a:gd name="T63" fmla="*/ 35 h 214"/>
                  <a:gd name="T64" fmla="*/ 78 w 404"/>
                  <a:gd name="T65" fmla="*/ 29 h 214"/>
                  <a:gd name="T66" fmla="*/ 79 w 404"/>
                  <a:gd name="T67" fmla="*/ 45 h 214"/>
                  <a:gd name="T68" fmla="*/ 84 w 404"/>
                  <a:gd name="T69" fmla="*/ 82 h 214"/>
                  <a:gd name="T70" fmla="*/ 82 w 404"/>
                  <a:gd name="T71" fmla="*/ 101 h 214"/>
                  <a:gd name="T72" fmla="*/ 95 w 404"/>
                  <a:gd name="T73" fmla="*/ 75 h 214"/>
                  <a:gd name="T74" fmla="*/ 107 w 404"/>
                  <a:gd name="T75" fmla="*/ 56 h 214"/>
                  <a:gd name="T76" fmla="*/ 118 w 404"/>
                  <a:gd name="T77" fmla="*/ 43 h 214"/>
                  <a:gd name="T78" fmla="*/ 133 w 404"/>
                  <a:gd name="T79" fmla="*/ 28 h 214"/>
                  <a:gd name="T80" fmla="*/ 146 w 404"/>
                  <a:gd name="T81" fmla="*/ 17 h 214"/>
                  <a:gd name="T82" fmla="*/ 172 w 404"/>
                  <a:gd name="T83" fmla="*/ 5 h 214"/>
                  <a:gd name="T84" fmla="*/ 202 w 404"/>
                  <a:gd name="T85" fmla="*/ 0 h 214"/>
                  <a:gd name="T86" fmla="*/ 238 w 404"/>
                  <a:gd name="T87" fmla="*/ 0 h 214"/>
                  <a:gd name="T88" fmla="*/ 298 w 404"/>
                  <a:gd name="T89" fmla="*/ 9 h 214"/>
                  <a:gd name="T90" fmla="*/ 337 w 404"/>
                  <a:gd name="T91" fmla="*/ 26 h 214"/>
                  <a:gd name="T92" fmla="*/ 361 w 404"/>
                  <a:gd name="T93" fmla="*/ 47 h 214"/>
                  <a:gd name="T94" fmla="*/ 378 w 404"/>
                  <a:gd name="T95" fmla="*/ 71 h 214"/>
                  <a:gd name="T96" fmla="*/ 393 w 404"/>
                  <a:gd name="T97" fmla="*/ 95 h 214"/>
                  <a:gd name="T98" fmla="*/ 401 w 404"/>
                  <a:gd name="T99" fmla="*/ 120 h 214"/>
                  <a:gd name="T100" fmla="*/ 403 w 404"/>
                  <a:gd name="T101" fmla="*/ 172 h 214"/>
                  <a:gd name="T102" fmla="*/ 401 w 404"/>
                  <a:gd name="T103" fmla="*/ 213 h 214"/>
                  <a:gd name="T104" fmla="*/ 90 w 404"/>
                  <a:gd name="T10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4" h="214">
                    <a:moveTo>
                      <a:pt x="90" y="213"/>
                    </a:moveTo>
                    <a:lnTo>
                      <a:pt x="90" y="206"/>
                    </a:lnTo>
                    <a:lnTo>
                      <a:pt x="90" y="192"/>
                    </a:lnTo>
                    <a:lnTo>
                      <a:pt x="92" y="178"/>
                    </a:lnTo>
                    <a:lnTo>
                      <a:pt x="83" y="183"/>
                    </a:lnTo>
                    <a:lnTo>
                      <a:pt x="75" y="189"/>
                    </a:lnTo>
                    <a:lnTo>
                      <a:pt x="58" y="194"/>
                    </a:lnTo>
                    <a:lnTo>
                      <a:pt x="43" y="196"/>
                    </a:lnTo>
                    <a:lnTo>
                      <a:pt x="33" y="196"/>
                    </a:lnTo>
                    <a:lnTo>
                      <a:pt x="26" y="192"/>
                    </a:lnTo>
                    <a:lnTo>
                      <a:pt x="19" y="183"/>
                    </a:lnTo>
                    <a:lnTo>
                      <a:pt x="10" y="168"/>
                    </a:lnTo>
                    <a:lnTo>
                      <a:pt x="6" y="155"/>
                    </a:lnTo>
                    <a:lnTo>
                      <a:pt x="4" y="145"/>
                    </a:lnTo>
                    <a:lnTo>
                      <a:pt x="1" y="135"/>
                    </a:lnTo>
                    <a:lnTo>
                      <a:pt x="0" y="126"/>
                    </a:lnTo>
                    <a:lnTo>
                      <a:pt x="0" y="115"/>
                    </a:lnTo>
                    <a:lnTo>
                      <a:pt x="0" y="101"/>
                    </a:lnTo>
                    <a:lnTo>
                      <a:pt x="0" y="89"/>
                    </a:lnTo>
                    <a:lnTo>
                      <a:pt x="2" y="77"/>
                    </a:lnTo>
                    <a:lnTo>
                      <a:pt x="4" y="65"/>
                    </a:lnTo>
                    <a:lnTo>
                      <a:pt x="6" y="55"/>
                    </a:lnTo>
                    <a:lnTo>
                      <a:pt x="9" y="44"/>
                    </a:lnTo>
                    <a:lnTo>
                      <a:pt x="13" y="30"/>
                    </a:lnTo>
                    <a:lnTo>
                      <a:pt x="18" y="22"/>
                    </a:lnTo>
                    <a:lnTo>
                      <a:pt x="23" y="13"/>
                    </a:lnTo>
                    <a:lnTo>
                      <a:pt x="26" y="19"/>
                    </a:lnTo>
                    <a:lnTo>
                      <a:pt x="30" y="25"/>
                    </a:lnTo>
                    <a:lnTo>
                      <a:pt x="38" y="33"/>
                    </a:lnTo>
                    <a:lnTo>
                      <a:pt x="44" y="37"/>
                    </a:lnTo>
                    <a:lnTo>
                      <a:pt x="51" y="38"/>
                    </a:lnTo>
                    <a:lnTo>
                      <a:pt x="64" y="35"/>
                    </a:lnTo>
                    <a:lnTo>
                      <a:pt x="78" y="29"/>
                    </a:lnTo>
                    <a:lnTo>
                      <a:pt x="79" y="45"/>
                    </a:lnTo>
                    <a:lnTo>
                      <a:pt x="84" y="82"/>
                    </a:lnTo>
                    <a:lnTo>
                      <a:pt x="82" y="101"/>
                    </a:lnTo>
                    <a:lnTo>
                      <a:pt x="95" y="75"/>
                    </a:lnTo>
                    <a:lnTo>
                      <a:pt x="107" y="56"/>
                    </a:lnTo>
                    <a:lnTo>
                      <a:pt x="118" y="43"/>
                    </a:lnTo>
                    <a:lnTo>
                      <a:pt x="133" y="28"/>
                    </a:lnTo>
                    <a:lnTo>
                      <a:pt x="146" y="17"/>
                    </a:lnTo>
                    <a:lnTo>
                      <a:pt x="172" y="5"/>
                    </a:lnTo>
                    <a:lnTo>
                      <a:pt x="202" y="0"/>
                    </a:lnTo>
                    <a:lnTo>
                      <a:pt x="238" y="0"/>
                    </a:lnTo>
                    <a:lnTo>
                      <a:pt x="298" y="9"/>
                    </a:lnTo>
                    <a:lnTo>
                      <a:pt x="337" y="26"/>
                    </a:lnTo>
                    <a:lnTo>
                      <a:pt x="361" y="47"/>
                    </a:lnTo>
                    <a:lnTo>
                      <a:pt x="378" y="71"/>
                    </a:lnTo>
                    <a:lnTo>
                      <a:pt x="393" y="95"/>
                    </a:lnTo>
                    <a:lnTo>
                      <a:pt x="401" y="120"/>
                    </a:lnTo>
                    <a:lnTo>
                      <a:pt x="403" y="172"/>
                    </a:lnTo>
                    <a:lnTo>
                      <a:pt x="401" y="213"/>
                    </a:lnTo>
                    <a:lnTo>
                      <a:pt x="90" y="213"/>
                    </a:lnTo>
                  </a:path>
                </a:pathLst>
              </a:custGeom>
              <a:solidFill>
                <a:srgbClr val="C0C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56" name="Group 208"/>
              <p:cNvGrpSpPr>
                <a:grpSpLocks/>
              </p:cNvGrpSpPr>
              <p:nvPr/>
            </p:nvGrpSpPr>
            <p:grpSpPr bwMode="auto">
              <a:xfrm>
                <a:off x="4869" y="1979"/>
                <a:ext cx="147" cy="328"/>
                <a:chOff x="4869" y="1979"/>
                <a:chExt cx="147" cy="328"/>
              </a:xfrm>
            </p:grpSpPr>
            <p:sp>
              <p:nvSpPr>
                <p:cNvPr id="232657" name="Freeform 209"/>
                <p:cNvSpPr>
                  <a:spLocks/>
                </p:cNvSpPr>
                <p:nvPr/>
              </p:nvSpPr>
              <p:spPr bwMode="auto">
                <a:xfrm>
                  <a:off x="4869" y="1979"/>
                  <a:ext cx="147" cy="132"/>
                </a:xfrm>
                <a:custGeom>
                  <a:avLst/>
                  <a:gdLst>
                    <a:gd name="T0" fmla="*/ 3 w 147"/>
                    <a:gd name="T1" fmla="*/ 26 h 132"/>
                    <a:gd name="T2" fmla="*/ 0 w 147"/>
                    <a:gd name="T3" fmla="*/ 49 h 132"/>
                    <a:gd name="T4" fmla="*/ 5 w 147"/>
                    <a:gd name="T5" fmla="*/ 73 h 132"/>
                    <a:gd name="T6" fmla="*/ 7 w 147"/>
                    <a:gd name="T7" fmla="*/ 88 h 132"/>
                    <a:gd name="T8" fmla="*/ 8 w 147"/>
                    <a:gd name="T9" fmla="*/ 94 h 132"/>
                    <a:gd name="T10" fmla="*/ 11 w 147"/>
                    <a:gd name="T11" fmla="*/ 103 h 132"/>
                    <a:gd name="T12" fmla="*/ 14 w 147"/>
                    <a:gd name="T13" fmla="*/ 110 h 132"/>
                    <a:gd name="T14" fmla="*/ 21 w 147"/>
                    <a:gd name="T15" fmla="*/ 119 h 132"/>
                    <a:gd name="T16" fmla="*/ 26 w 147"/>
                    <a:gd name="T17" fmla="*/ 125 h 132"/>
                    <a:gd name="T18" fmla="*/ 33 w 147"/>
                    <a:gd name="T19" fmla="*/ 131 h 132"/>
                    <a:gd name="T20" fmla="*/ 63 w 147"/>
                    <a:gd name="T21" fmla="*/ 95 h 132"/>
                    <a:gd name="T22" fmla="*/ 97 w 147"/>
                    <a:gd name="T23" fmla="*/ 131 h 132"/>
                    <a:gd name="T24" fmla="*/ 104 w 147"/>
                    <a:gd name="T25" fmla="*/ 124 h 132"/>
                    <a:gd name="T26" fmla="*/ 111 w 147"/>
                    <a:gd name="T27" fmla="*/ 116 h 132"/>
                    <a:gd name="T28" fmla="*/ 116 w 147"/>
                    <a:gd name="T29" fmla="*/ 106 h 132"/>
                    <a:gd name="T30" fmla="*/ 123 w 147"/>
                    <a:gd name="T31" fmla="*/ 95 h 132"/>
                    <a:gd name="T32" fmla="*/ 135 w 147"/>
                    <a:gd name="T33" fmla="*/ 73 h 132"/>
                    <a:gd name="T34" fmla="*/ 142 w 147"/>
                    <a:gd name="T35" fmla="*/ 39 h 132"/>
                    <a:gd name="T36" fmla="*/ 146 w 147"/>
                    <a:gd name="T37" fmla="*/ 22 h 132"/>
                    <a:gd name="T38" fmla="*/ 121 w 147"/>
                    <a:gd name="T39" fmla="*/ 8 h 132"/>
                    <a:gd name="T40" fmla="*/ 95 w 147"/>
                    <a:gd name="T41" fmla="*/ 0 h 132"/>
                    <a:gd name="T42" fmla="*/ 54 w 147"/>
                    <a:gd name="T43" fmla="*/ 2 h 132"/>
                    <a:gd name="T44" fmla="*/ 24 w 147"/>
                    <a:gd name="T45" fmla="*/ 9 h 132"/>
                    <a:gd name="T46" fmla="*/ 3 w 147"/>
                    <a:gd name="T47"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132">
                      <a:moveTo>
                        <a:pt x="3" y="26"/>
                      </a:moveTo>
                      <a:lnTo>
                        <a:pt x="0" y="49"/>
                      </a:lnTo>
                      <a:lnTo>
                        <a:pt x="5" y="73"/>
                      </a:lnTo>
                      <a:lnTo>
                        <a:pt x="7" y="88"/>
                      </a:lnTo>
                      <a:lnTo>
                        <a:pt x="8" y="94"/>
                      </a:lnTo>
                      <a:lnTo>
                        <a:pt x="11" y="103"/>
                      </a:lnTo>
                      <a:lnTo>
                        <a:pt x="14" y="110"/>
                      </a:lnTo>
                      <a:lnTo>
                        <a:pt x="21" y="119"/>
                      </a:lnTo>
                      <a:lnTo>
                        <a:pt x="26" y="125"/>
                      </a:lnTo>
                      <a:lnTo>
                        <a:pt x="33" y="131"/>
                      </a:lnTo>
                      <a:lnTo>
                        <a:pt x="63" y="95"/>
                      </a:lnTo>
                      <a:lnTo>
                        <a:pt x="97" y="131"/>
                      </a:lnTo>
                      <a:lnTo>
                        <a:pt x="104" y="124"/>
                      </a:lnTo>
                      <a:lnTo>
                        <a:pt x="111" y="116"/>
                      </a:lnTo>
                      <a:lnTo>
                        <a:pt x="116" y="106"/>
                      </a:lnTo>
                      <a:lnTo>
                        <a:pt x="123" y="95"/>
                      </a:lnTo>
                      <a:lnTo>
                        <a:pt x="135" y="73"/>
                      </a:lnTo>
                      <a:lnTo>
                        <a:pt x="142" y="39"/>
                      </a:lnTo>
                      <a:lnTo>
                        <a:pt x="146" y="22"/>
                      </a:lnTo>
                      <a:lnTo>
                        <a:pt x="121" y="8"/>
                      </a:lnTo>
                      <a:lnTo>
                        <a:pt x="95" y="0"/>
                      </a:lnTo>
                      <a:lnTo>
                        <a:pt x="54" y="2"/>
                      </a:lnTo>
                      <a:lnTo>
                        <a:pt x="24" y="9"/>
                      </a:lnTo>
                      <a:lnTo>
                        <a:pt x="3" y="26"/>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58" name="Freeform 210"/>
                <p:cNvSpPr>
                  <a:spLocks/>
                </p:cNvSpPr>
                <p:nvPr/>
              </p:nvSpPr>
              <p:spPr bwMode="auto">
                <a:xfrm>
                  <a:off x="4891" y="2074"/>
                  <a:ext cx="91" cy="233"/>
                </a:xfrm>
                <a:custGeom>
                  <a:avLst/>
                  <a:gdLst>
                    <a:gd name="T0" fmla="*/ 41 w 91"/>
                    <a:gd name="T1" fmla="*/ 0 h 233"/>
                    <a:gd name="T2" fmla="*/ 20 w 91"/>
                    <a:gd name="T3" fmla="*/ 26 h 233"/>
                    <a:gd name="T4" fmla="*/ 28 w 91"/>
                    <a:gd name="T5" fmla="*/ 47 h 233"/>
                    <a:gd name="T6" fmla="*/ 13 w 91"/>
                    <a:gd name="T7" fmla="*/ 75 h 233"/>
                    <a:gd name="T8" fmla="*/ 4 w 91"/>
                    <a:gd name="T9" fmla="*/ 114 h 233"/>
                    <a:gd name="T10" fmla="*/ 0 w 91"/>
                    <a:gd name="T11" fmla="*/ 141 h 233"/>
                    <a:gd name="T12" fmla="*/ 4 w 91"/>
                    <a:gd name="T13" fmla="*/ 165 h 233"/>
                    <a:gd name="T14" fmla="*/ 11 w 91"/>
                    <a:gd name="T15" fmla="*/ 195 h 233"/>
                    <a:gd name="T16" fmla="*/ 47 w 91"/>
                    <a:gd name="T17" fmla="*/ 232 h 233"/>
                    <a:gd name="T18" fmla="*/ 82 w 91"/>
                    <a:gd name="T19" fmla="*/ 187 h 233"/>
                    <a:gd name="T20" fmla="*/ 90 w 91"/>
                    <a:gd name="T21" fmla="*/ 146 h 233"/>
                    <a:gd name="T22" fmla="*/ 84 w 91"/>
                    <a:gd name="T23" fmla="*/ 107 h 233"/>
                    <a:gd name="T24" fmla="*/ 75 w 91"/>
                    <a:gd name="T25" fmla="*/ 73 h 233"/>
                    <a:gd name="T26" fmla="*/ 60 w 91"/>
                    <a:gd name="T27" fmla="*/ 45 h 233"/>
                    <a:gd name="T28" fmla="*/ 71 w 91"/>
                    <a:gd name="T29" fmla="*/ 32 h 233"/>
                    <a:gd name="T30" fmla="*/ 41 w 91"/>
                    <a:gd name="T3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3">
                      <a:moveTo>
                        <a:pt x="41" y="0"/>
                      </a:moveTo>
                      <a:lnTo>
                        <a:pt x="20" y="26"/>
                      </a:lnTo>
                      <a:lnTo>
                        <a:pt x="28" y="47"/>
                      </a:lnTo>
                      <a:lnTo>
                        <a:pt x="13" y="75"/>
                      </a:lnTo>
                      <a:lnTo>
                        <a:pt x="4" y="114"/>
                      </a:lnTo>
                      <a:lnTo>
                        <a:pt x="0" y="141"/>
                      </a:lnTo>
                      <a:lnTo>
                        <a:pt x="4" y="165"/>
                      </a:lnTo>
                      <a:lnTo>
                        <a:pt x="11" y="195"/>
                      </a:lnTo>
                      <a:lnTo>
                        <a:pt x="47" y="232"/>
                      </a:lnTo>
                      <a:lnTo>
                        <a:pt x="82" y="187"/>
                      </a:lnTo>
                      <a:lnTo>
                        <a:pt x="90" y="146"/>
                      </a:lnTo>
                      <a:lnTo>
                        <a:pt x="84" y="107"/>
                      </a:lnTo>
                      <a:lnTo>
                        <a:pt x="75" y="73"/>
                      </a:lnTo>
                      <a:lnTo>
                        <a:pt x="60" y="45"/>
                      </a:lnTo>
                      <a:lnTo>
                        <a:pt x="71" y="32"/>
                      </a:lnTo>
                      <a:lnTo>
                        <a:pt x="41" y="0"/>
                      </a:lnTo>
                    </a:path>
                  </a:pathLst>
                </a:custGeom>
                <a:solidFill>
                  <a:srgbClr val="A00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grpSp>
        <p:sp>
          <p:nvSpPr>
            <p:cNvPr id="232659" name="Freeform 211"/>
            <p:cNvSpPr>
              <a:spLocks/>
            </p:cNvSpPr>
            <p:nvPr/>
          </p:nvSpPr>
          <p:spPr bwMode="auto">
            <a:xfrm>
              <a:off x="4787" y="1775"/>
              <a:ext cx="104" cy="150"/>
            </a:xfrm>
            <a:custGeom>
              <a:avLst/>
              <a:gdLst>
                <a:gd name="T0" fmla="*/ 54 w 114"/>
                <a:gd name="T1" fmla="*/ 6 h 143"/>
                <a:gd name="T2" fmla="*/ 57 w 114"/>
                <a:gd name="T3" fmla="*/ 2 h 143"/>
                <a:gd name="T4" fmla="*/ 63 w 114"/>
                <a:gd name="T5" fmla="*/ 0 h 143"/>
                <a:gd name="T6" fmla="*/ 67 w 114"/>
                <a:gd name="T7" fmla="*/ 0 h 143"/>
                <a:gd name="T8" fmla="*/ 68 w 114"/>
                <a:gd name="T9" fmla="*/ 3 h 143"/>
                <a:gd name="T10" fmla="*/ 71 w 114"/>
                <a:gd name="T11" fmla="*/ 8 h 143"/>
                <a:gd name="T12" fmla="*/ 71 w 114"/>
                <a:gd name="T13" fmla="*/ 18 h 143"/>
                <a:gd name="T14" fmla="*/ 70 w 114"/>
                <a:gd name="T15" fmla="*/ 28 h 143"/>
                <a:gd name="T16" fmla="*/ 70 w 114"/>
                <a:gd name="T17" fmla="*/ 34 h 143"/>
                <a:gd name="T18" fmla="*/ 72 w 114"/>
                <a:gd name="T19" fmla="*/ 49 h 143"/>
                <a:gd name="T20" fmla="*/ 75 w 114"/>
                <a:gd name="T21" fmla="*/ 59 h 143"/>
                <a:gd name="T22" fmla="*/ 76 w 114"/>
                <a:gd name="T23" fmla="*/ 63 h 143"/>
                <a:gd name="T24" fmla="*/ 79 w 114"/>
                <a:gd name="T25" fmla="*/ 70 h 143"/>
                <a:gd name="T26" fmla="*/ 86 w 114"/>
                <a:gd name="T27" fmla="*/ 91 h 143"/>
                <a:gd name="T28" fmla="*/ 91 w 114"/>
                <a:gd name="T29" fmla="*/ 97 h 143"/>
                <a:gd name="T30" fmla="*/ 100 w 114"/>
                <a:gd name="T31" fmla="*/ 106 h 143"/>
                <a:gd name="T32" fmla="*/ 113 w 114"/>
                <a:gd name="T33" fmla="*/ 118 h 143"/>
                <a:gd name="T34" fmla="*/ 68 w 114"/>
                <a:gd name="T35" fmla="*/ 142 h 143"/>
                <a:gd name="T36" fmla="*/ 42 w 114"/>
                <a:gd name="T37" fmla="*/ 112 h 143"/>
                <a:gd name="T38" fmla="*/ 31 w 114"/>
                <a:gd name="T39" fmla="*/ 116 h 143"/>
                <a:gd name="T40" fmla="*/ 15 w 114"/>
                <a:gd name="T41" fmla="*/ 120 h 143"/>
                <a:gd name="T42" fmla="*/ 5 w 114"/>
                <a:gd name="T43" fmla="*/ 118 h 143"/>
                <a:gd name="T44" fmla="*/ 0 w 114"/>
                <a:gd name="T45" fmla="*/ 113 h 143"/>
                <a:gd name="T46" fmla="*/ 0 w 114"/>
                <a:gd name="T47" fmla="*/ 109 h 143"/>
                <a:gd name="T48" fmla="*/ 3 w 114"/>
                <a:gd name="T49" fmla="*/ 103 h 143"/>
                <a:gd name="T50" fmla="*/ 12 w 114"/>
                <a:gd name="T51" fmla="*/ 99 h 143"/>
                <a:gd name="T52" fmla="*/ 25 w 114"/>
                <a:gd name="T53" fmla="*/ 97 h 143"/>
                <a:gd name="T54" fmla="*/ 35 w 114"/>
                <a:gd name="T55" fmla="*/ 93 h 143"/>
                <a:gd name="T56" fmla="*/ 39 w 114"/>
                <a:gd name="T57" fmla="*/ 89 h 143"/>
                <a:gd name="T58" fmla="*/ 45 w 114"/>
                <a:gd name="T59" fmla="*/ 82 h 143"/>
                <a:gd name="T60" fmla="*/ 49 w 114"/>
                <a:gd name="T61" fmla="*/ 79 h 143"/>
                <a:gd name="T62" fmla="*/ 53 w 114"/>
                <a:gd name="T63" fmla="*/ 73 h 143"/>
                <a:gd name="T64" fmla="*/ 53 w 114"/>
                <a:gd name="T65" fmla="*/ 61 h 143"/>
                <a:gd name="T66" fmla="*/ 52 w 114"/>
                <a:gd name="T67" fmla="*/ 49 h 143"/>
                <a:gd name="T68" fmla="*/ 49 w 114"/>
                <a:gd name="T69" fmla="*/ 35 h 143"/>
                <a:gd name="T70" fmla="*/ 51 w 114"/>
                <a:gd name="T71" fmla="*/ 16 h 143"/>
                <a:gd name="T72" fmla="*/ 54 w 114"/>
                <a:gd name="T73" fmla="*/ 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143">
                  <a:moveTo>
                    <a:pt x="54" y="6"/>
                  </a:moveTo>
                  <a:lnTo>
                    <a:pt x="57" y="2"/>
                  </a:lnTo>
                  <a:lnTo>
                    <a:pt x="63" y="0"/>
                  </a:lnTo>
                  <a:lnTo>
                    <a:pt x="67" y="0"/>
                  </a:lnTo>
                  <a:lnTo>
                    <a:pt x="68" y="3"/>
                  </a:lnTo>
                  <a:lnTo>
                    <a:pt x="71" y="8"/>
                  </a:lnTo>
                  <a:lnTo>
                    <a:pt x="71" y="18"/>
                  </a:lnTo>
                  <a:lnTo>
                    <a:pt x="70" y="28"/>
                  </a:lnTo>
                  <a:lnTo>
                    <a:pt x="70" y="34"/>
                  </a:lnTo>
                  <a:lnTo>
                    <a:pt x="72" y="49"/>
                  </a:lnTo>
                  <a:lnTo>
                    <a:pt x="75" y="59"/>
                  </a:lnTo>
                  <a:lnTo>
                    <a:pt x="76" y="63"/>
                  </a:lnTo>
                  <a:lnTo>
                    <a:pt x="79" y="70"/>
                  </a:lnTo>
                  <a:lnTo>
                    <a:pt x="86" y="91"/>
                  </a:lnTo>
                  <a:lnTo>
                    <a:pt x="91" y="97"/>
                  </a:lnTo>
                  <a:lnTo>
                    <a:pt x="100" y="106"/>
                  </a:lnTo>
                  <a:lnTo>
                    <a:pt x="113" y="118"/>
                  </a:lnTo>
                  <a:lnTo>
                    <a:pt x="68" y="142"/>
                  </a:lnTo>
                  <a:lnTo>
                    <a:pt x="42" y="112"/>
                  </a:lnTo>
                  <a:lnTo>
                    <a:pt x="31" y="116"/>
                  </a:lnTo>
                  <a:lnTo>
                    <a:pt x="15" y="120"/>
                  </a:lnTo>
                  <a:lnTo>
                    <a:pt x="5" y="118"/>
                  </a:lnTo>
                  <a:lnTo>
                    <a:pt x="0" y="113"/>
                  </a:lnTo>
                  <a:lnTo>
                    <a:pt x="0" y="109"/>
                  </a:lnTo>
                  <a:lnTo>
                    <a:pt x="3" y="103"/>
                  </a:lnTo>
                  <a:lnTo>
                    <a:pt x="12" y="99"/>
                  </a:lnTo>
                  <a:lnTo>
                    <a:pt x="25" y="97"/>
                  </a:lnTo>
                  <a:lnTo>
                    <a:pt x="35" y="93"/>
                  </a:lnTo>
                  <a:lnTo>
                    <a:pt x="39" y="89"/>
                  </a:lnTo>
                  <a:lnTo>
                    <a:pt x="45" y="82"/>
                  </a:lnTo>
                  <a:lnTo>
                    <a:pt x="49" y="79"/>
                  </a:lnTo>
                  <a:lnTo>
                    <a:pt x="53" y="73"/>
                  </a:lnTo>
                  <a:lnTo>
                    <a:pt x="53" y="61"/>
                  </a:lnTo>
                  <a:lnTo>
                    <a:pt x="52" y="49"/>
                  </a:lnTo>
                  <a:lnTo>
                    <a:pt x="49" y="35"/>
                  </a:lnTo>
                  <a:lnTo>
                    <a:pt x="51" y="16"/>
                  </a:lnTo>
                  <a:lnTo>
                    <a:pt x="54" y="6"/>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0" name="Freeform 212"/>
            <p:cNvSpPr>
              <a:spLocks/>
            </p:cNvSpPr>
            <p:nvPr/>
          </p:nvSpPr>
          <p:spPr bwMode="auto">
            <a:xfrm>
              <a:off x="4711" y="1683"/>
              <a:ext cx="130" cy="214"/>
            </a:xfrm>
            <a:custGeom>
              <a:avLst/>
              <a:gdLst>
                <a:gd name="T0" fmla="*/ 41 w 143"/>
                <a:gd name="T1" fmla="*/ 4 h 204"/>
                <a:gd name="T2" fmla="*/ 31 w 143"/>
                <a:gd name="T3" fmla="*/ 11 h 204"/>
                <a:gd name="T4" fmla="*/ 24 w 143"/>
                <a:gd name="T5" fmla="*/ 17 h 204"/>
                <a:gd name="T6" fmla="*/ 19 w 143"/>
                <a:gd name="T7" fmla="*/ 25 h 204"/>
                <a:gd name="T8" fmla="*/ 13 w 143"/>
                <a:gd name="T9" fmla="*/ 33 h 204"/>
                <a:gd name="T10" fmla="*/ 10 w 143"/>
                <a:gd name="T11" fmla="*/ 45 h 204"/>
                <a:gd name="T12" fmla="*/ 7 w 143"/>
                <a:gd name="T13" fmla="*/ 55 h 204"/>
                <a:gd name="T14" fmla="*/ 7 w 143"/>
                <a:gd name="T15" fmla="*/ 66 h 204"/>
                <a:gd name="T16" fmla="*/ 10 w 143"/>
                <a:gd name="T17" fmla="*/ 82 h 204"/>
                <a:gd name="T18" fmla="*/ 11 w 143"/>
                <a:gd name="T19" fmla="*/ 96 h 204"/>
                <a:gd name="T20" fmla="*/ 7 w 143"/>
                <a:gd name="T21" fmla="*/ 112 h 204"/>
                <a:gd name="T22" fmla="*/ 2 w 143"/>
                <a:gd name="T23" fmla="*/ 126 h 204"/>
                <a:gd name="T24" fmla="*/ 0 w 143"/>
                <a:gd name="T25" fmla="*/ 139 h 204"/>
                <a:gd name="T26" fmla="*/ 0 w 143"/>
                <a:gd name="T27" fmla="*/ 150 h 204"/>
                <a:gd name="T28" fmla="*/ 1 w 143"/>
                <a:gd name="T29" fmla="*/ 161 h 204"/>
                <a:gd name="T30" fmla="*/ 2 w 143"/>
                <a:gd name="T31" fmla="*/ 169 h 204"/>
                <a:gd name="T32" fmla="*/ 6 w 143"/>
                <a:gd name="T33" fmla="*/ 177 h 204"/>
                <a:gd name="T34" fmla="*/ 12 w 143"/>
                <a:gd name="T35" fmla="*/ 184 h 204"/>
                <a:gd name="T36" fmla="*/ 18 w 143"/>
                <a:gd name="T37" fmla="*/ 189 h 204"/>
                <a:gd name="T38" fmla="*/ 32 w 143"/>
                <a:gd name="T39" fmla="*/ 197 h 204"/>
                <a:gd name="T40" fmla="*/ 46 w 143"/>
                <a:gd name="T41" fmla="*/ 200 h 204"/>
                <a:gd name="T42" fmla="*/ 61 w 143"/>
                <a:gd name="T43" fmla="*/ 203 h 204"/>
                <a:gd name="T44" fmla="*/ 76 w 143"/>
                <a:gd name="T45" fmla="*/ 201 h 204"/>
                <a:gd name="T46" fmla="*/ 88 w 143"/>
                <a:gd name="T47" fmla="*/ 199 h 204"/>
                <a:gd name="T48" fmla="*/ 101 w 143"/>
                <a:gd name="T49" fmla="*/ 193 h 204"/>
                <a:gd name="T50" fmla="*/ 112 w 143"/>
                <a:gd name="T51" fmla="*/ 187 h 204"/>
                <a:gd name="T52" fmla="*/ 121 w 143"/>
                <a:gd name="T53" fmla="*/ 180 h 204"/>
                <a:gd name="T54" fmla="*/ 133 w 143"/>
                <a:gd name="T55" fmla="*/ 167 h 204"/>
                <a:gd name="T56" fmla="*/ 137 w 143"/>
                <a:gd name="T57" fmla="*/ 160 h 204"/>
                <a:gd name="T58" fmla="*/ 140 w 143"/>
                <a:gd name="T59" fmla="*/ 150 h 204"/>
                <a:gd name="T60" fmla="*/ 142 w 143"/>
                <a:gd name="T61" fmla="*/ 141 h 204"/>
                <a:gd name="T62" fmla="*/ 142 w 143"/>
                <a:gd name="T63" fmla="*/ 132 h 204"/>
                <a:gd name="T64" fmla="*/ 140 w 143"/>
                <a:gd name="T65" fmla="*/ 122 h 204"/>
                <a:gd name="T66" fmla="*/ 139 w 143"/>
                <a:gd name="T67" fmla="*/ 112 h 204"/>
                <a:gd name="T68" fmla="*/ 136 w 143"/>
                <a:gd name="T69" fmla="*/ 92 h 204"/>
                <a:gd name="T70" fmla="*/ 137 w 143"/>
                <a:gd name="T71" fmla="*/ 82 h 204"/>
                <a:gd name="T72" fmla="*/ 140 w 143"/>
                <a:gd name="T73" fmla="*/ 71 h 204"/>
                <a:gd name="T74" fmla="*/ 142 w 143"/>
                <a:gd name="T75" fmla="*/ 52 h 204"/>
                <a:gd name="T76" fmla="*/ 140 w 143"/>
                <a:gd name="T77" fmla="*/ 35 h 204"/>
                <a:gd name="T78" fmla="*/ 137 w 143"/>
                <a:gd name="T79" fmla="*/ 23 h 204"/>
                <a:gd name="T80" fmla="*/ 131 w 143"/>
                <a:gd name="T81" fmla="*/ 15 h 204"/>
                <a:gd name="T82" fmla="*/ 114 w 143"/>
                <a:gd name="T83" fmla="*/ 7 h 204"/>
                <a:gd name="T84" fmla="*/ 95 w 143"/>
                <a:gd name="T85" fmla="*/ 2 h 204"/>
                <a:gd name="T86" fmla="*/ 64 w 143"/>
                <a:gd name="T87" fmla="*/ 0 h 204"/>
                <a:gd name="T88" fmla="*/ 41 w 143"/>
                <a:gd name="T89" fmla="*/ 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204">
                  <a:moveTo>
                    <a:pt x="41" y="4"/>
                  </a:moveTo>
                  <a:lnTo>
                    <a:pt x="31" y="11"/>
                  </a:lnTo>
                  <a:lnTo>
                    <a:pt x="24" y="17"/>
                  </a:lnTo>
                  <a:lnTo>
                    <a:pt x="19" y="25"/>
                  </a:lnTo>
                  <a:lnTo>
                    <a:pt x="13" y="33"/>
                  </a:lnTo>
                  <a:lnTo>
                    <a:pt x="10" y="45"/>
                  </a:lnTo>
                  <a:lnTo>
                    <a:pt x="7" y="55"/>
                  </a:lnTo>
                  <a:lnTo>
                    <a:pt x="7" y="66"/>
                  </a:lnTo>
                  <a:lnTo>
                    <a:pt x="10" y="82"/>
                  </a:lnTo>
                  <a:lnTo>
                    <a:pt x="11" y="96"/>
                  </a:lnTo>
                  <a:lnTo>
                    <a:pt x="7" y="112"/>
                  </a:lnTo>
                  <a:lnTo>
                    <a:pt x="2" y="126"/>
                  </a:lnTo>
                  <a:lnTo>
                    <a:pt x="0" y="139"/>
                  </a:lnTo>
                  <a:lnTo>
                    <a:pt x="0" y="150"/>
                  </a:lnTo>
                  <a:lnTo>
                    <a:pt x="1" y="161"/>
                  </a:lnTo>
                  <a:lnTo>
                    <a:pt x="2" y="169"/>
                  </a:lnTo>
                  <a:lnTo>
                    <a:pt x="6" y="177"/>
                  </a:lnTo>
                  <a:lnTo>
                    <a:pt x="12" y="184"/>
                  </a:lnTo>
                  <a:lnTo>
                    <a:pt x="18" y="189"/>
                  </a:lnTo>
                  <a:lnTo>
                    <a:pt x="32" y="197"/>
                  </a:lnTo>
                  <a:lnTo>
                    <a:pt x="46" y="200"/>
                  </a:lnTo>
                  <a:lnTo>
                    <a:pt x="61" y="203"/>
                  </a:lnTo>
                  <a:lnTo>
                    <a:pt x="76" y="201"/>
                  </a:lnTo>
                  <a:lnTo>
                    <a:pt x="88" y="199"/>
                  </a:lnTo>
                  <a:lnTo>
                    <a:pt x="101" y="193"/>
                  </a:lnTo>
                  <a:lnTo>
                    <a:pt x="112" y="187"/>
                  </a:lnTo>
                  <a:lnTo>
                    <a:pt x="121" y="180"/>
                  </a:lnTo>
                  <a:lnTo>
                    <a:pt x="133" y="167"/>
                  </a:lnTo>
                  <a:lnTo>
                    <a:pt x="137" y="160"/>
                  </a:lnTo>
                  <a:lnTo>
                    <a:pt x="140" y="150"/>
                  </a:lnTo>
                  <a:lnTo>
                    <a:pt x="142" y="141"/>
                  </a:lnTo>
                  <a:lnTo>
                    <a:pt x="142" y="132"/>
                  </a:lnTo>
                  <a:lnTo>
                    <a:pt x="140" y="122"/>
                  </a:lnTo>
                  <a:lnTo>
                    <a:pt x="139" y="112"/>
                  </a:lnTo>
                  <a:lnTo>
                    <a:pt x="136" y="92"/>
                  </a:lnTo>
                  <a:lnTo>
                    <a:pt x="137" y="82"/>
                  </a:lnTo>
                  <a:lnTo>
                    <a:pt x="140" y="71"/>
                  </a:lnTo>
                  <a:lnTo>
                    <a:pt x="142" y="52"/>
                  </a:lnTo>
                  <a:lnTo>
                    <a:pt x="140" y="35"/>
                  </a:lnTo>
                  <a:lnTo>
                    <a:pt x="137" y="23"/>
                  </a:lnTo>
                  <a:lnTo>
                    <a:pt x="131" y="15"/>
                  </a:lnTo>
                  <a:lnTo>
                    <a:pt x="114" y="7"/>
                  </a:lnTo>
                  <a:lnTo>
                    <a:pt x="95" y="2"/>
                  </a:lnTo>
                  <a:lnTo>
                    <a:pt x="64" y="0"/>
                  </a:lnTo>
                  <a:lnTo>
                    <a:pt x="41" y="4"/>
                  </a:lnTo>
                </a:path>
              </a:pathLst>
            </a:custGeom>
            <a:solidFill>
              <a:srgbClr val="FFE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1" name="Freeform 213"/>
            <p:cNvSpPr>
              <a:spLocks/>
            </p:cNvSpPr>
            <p:nvPr/>
          </p:nvSpPr>
          <p:spPr bwMode="auto">
            <a:xfrm>
              <a:off x="4767" y="1858"/>
              <a:ext cx="15" cy="18"/>
            </a:xfrm>
            <a:custGeom>
              <a:avLst/>
              <a:gdLst>
                <a:gd name="T0" fmla="*/ 0 w 17"/>
                <a:gd name="T1" fmla="*/ 16 h 17"/>
                <a:gd name="T2" fmla="*/ 11 w 17"/>
                <a:gd name="T3" fmla="*/ 0 h 17"/>
                <a:gd name="T4" fmla="*/ 16 w 17"/>
                <a:gd name="T5" fmla="*/ 16 h 17"/>
              </a:gdLst>
              <a:ahLst/>
              <a:cxnLst>
                <a:cxn ang="0">
                  <a:pos x="T0" y="T1"/>
                </a:cxn>
                <a:cxn ang="0">
                  <a:pos x="T2" y="T3"/>
                </a:cxn>
                <a:cxn ang="0">
                  <a:pos x="T4" y="T5"/>
                </a:cxn>
              </a:cxnLst>
              <a:rect l="0" t="0" r="r" b="b"/>
              <a:pathLst>
                <a:path w="17" h="17">
                  <a:moveTo>
                    <a:pt x="0" y="16"/>
                  </a:moveTo>
                  <a:lnTo>
                    <a:pt x="11" y="0"/>
                  </a:lnTo>
                  <a:lnTo>
                    <a:pt x="16"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2" name="Freeform 214"/>
            <p:cNvSpPr>
              <a:spLocks/>
            </p:cNvSpPr>
            <p:nvPr/>
          </p:nvSpPr>
          <p:spPr bwMode="auto">
            <a:xfrm>
              <a:off x="4763" y="1773"/>
              <a:ext cx="31" cy="53"/>
            </a:xfrm>
            <a:custGeom>
              <a:avLst/>
              <a:gdLst>
                <a:gd name="T0" fmla="*/ 22 w 34"/>
                <a:gd name="T1" fmla="*/ 0 h 51"/>
                <a:gd name="T2" fmla="*/ 21 w 34"/>
                <a:gd name="T3" fmla="*/ 9 h 51"/>
                <a:gd name="T4" fmla="*/ 23 w 34"/>
                <a:gd name="T5" fmla="*/ 17 h 51"/>
                <a:gd name="T6" fmla="*/ 25 w 34"/>
                <a:gd name="T7" fmla="*/ 23 h 51"/>
                <a:gd name="T8" fmla="*/ 29 w 34"/>
                <a:gd name="T9" fmla="*/ 31 h 51"/>
                <a:gd name="T10" fmla="*/ 30 w 34"/>
                <a:gd name="T11" fmla="*/ 36 h 51"/>
                <a:gd name="T12" fmla="*/ 33 w 34"/>
                <a:gd name="T13" fmla="*/ 43 h 51"/>
                <a:gd name="T14" fmla="*/ 30 w 34"/>
                <a:gd name="T15" fmla="*/ 48 h 51"/>
                <a:gd name="T16" fmla="*/ 28 w 34"/>
                <a:gd name="T17" fmla="*/ 49 h 51"/>
                <a:gd name="T18" fmla="*/ 23 w 34"/>
                <a:gd name="T19" fmla="*/ 50 h 51"/>
                <a:gd name="T20" fmla="*/ 18 w 34"/>
                <a:gd name="T21" fmla="*/ 48 h 51"/>
                <a:gd name="T22" fmla="*/ 10 w 34"/>
                <a:gd name="T23" fmla="*/ 47 h 51"/>
                <a:gd name="T24" fmla="*/ 0 w 34"/>
                <a:gd name="T25"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1">
                  <a:moveTo>
                    <a:pt x="22" y="0"/>
                  </a:moveTo>
                  <a:lnTo>
                    <a:pt x="21" y="9"/>
                  </a:lnTo>
                  <a:lnTo>
                    <a:pt x="23" y="17"/>
                  </a:lnTo>
                  <a:lnTo>
                    <a:pt x="25" y="23"/>
                  </a:lnTo>
                  <a:lnTo>
                    <a:pt x="29" y="31"/>
                  </a:lnTo>
                  <a:lnTo>
                    <a:pt x="30" y="36"/>
                  </a:lnTo>
                  <a:lnTo>
                    <a:pt x="33" y="43"/>
                  </a:lnTo>
                  <a:lnTo>
                    <a:pt x="30" y="48"/>
                  </a:lnTo>
                  <a:lnTo>
                    <a:pt x="28" y="49"/>
                  </a:lnTo>
                  <a:lnTo>
                    <a:pt x="23" y="50"/>
                  </a:lnTo>
                  <a:lnTo>
                    <a:pt x="18" y="48"/>
                  </a:lnTo>
                  <a:lnTo>
                    <a:pt x="10" y="47"/>
                  </a:lnTo>
                  <a:lnTo>
                    <a:pt x="0" y="4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63" name="Group 215"/>
            <p:cNvGrpSpPr>
              <a:grpSpLocks/>
            </p:cNvGrpSpPr>
            <p:nvPr/>
          </p:nvGrpSpPr>
          <p:grpSpPr bwMode="auto">
            <a:xfrm>
              <a:off x="4740" y="1739"/>
              <a:ext cx="85" cy="19"/>
              <a:chOff x="4901" y="1926"/>
              <a:chExt cx="94" cy="18"/>
            </a:xfrm>
          </p:grpSpPr>
          <p:sp>
            <p:nvSpPr>
              <p:cNvPr id="232664" name="Freeform 216"/>
              <p:cNvSpPr>
                <a:spLocks/>
              </p:cNvSpPr>
              <p:nvPr/>
            </p:nvSpPr>
            <p:spPr bwMode="auto">
              <a:xfrm>
                <a:off x="4901" y="1926"/>
                <a:ext cx="39" cy="17"/>
              </a:xfrm>
              <a:custGeom>
                <a:avLst/>
                <a:gdLst>
                  <a:gd name="T0" fmla="*/ 0 w 39"/>
                  <a:gd name="T1" fmla="*/ 16 h 17"/>
                  <a:gd name="T2" fmla="*/ 5 w 39"/>
                  <a:gd name="T3" fmla="*/ 8 h 17"/>
                  <a:gd name="T4" fmla="*/ 10 w 39"/>
                  <a:gd name="T5" fmla="*/ 4 h 17"/>
                  <a:gd name="T6" fmla="*/ 16 w 39"/>
                  <a:gd name="T7" fmla="*/ 2 h 17"/>
                  <a:gd name="T8" fmla="*/ 20 w 39"/>
                  <a:gd name="T9" fmla="*/ 0 h 17"/>
                  <a:gd name="T10" fmla="*/ 24 w 39"/>
                  <a:gd name="T11" fmla="*/ 0 h 17"/>
                  <a:gd name="T12" fmla="*/ 30 w 39"/>
                  <a:gd name="T13" fmla="*/ 2 h 17"/>
                  <a:gd name="T14" fmla="*/ 38 w 39"/>
                  <a:gd name="T15" fmla="*/ 8 h 17"/>
                  <a:gd name="T16" fmla="*/ 37 w 39"/>
                  <a:gd name="T17" fmla="*/ 12 h 17"/>
                  <a:gd name="T18" fmla="*/ 34 w 39"/>
                  <a:gd name="T19" fmla="*/ 12 h 17"/>
                  <a:gd name="T20" fmla="*/ 30 w 39"/>
                  <a:gd name="T21" fmla="*/ 10 h 17"/>
                  <a:gd name="T22" fmla="*/ 24 w 39"/>
                  <a:gd name="T23" fmla="*/ 10 h 17"/>
                  <a:gd name="T24" fmla="*/ 19 w 39"/>
                  <a:gd name="T25" fmla="*/ 8 h 17"/>
                  <a:gd name="T26" fmla="*/ 15 w 39"/>
                  <a:gd name="T27" fmla="*/ 10 h 17"/>
                  <a:gd name="T28" fmla="*/ 10 w 39"/>
                  <a:gd name="T29" fmla="*/ 12 h 17"/>
                  <a:gd name="T30" fmla="*/ 6 w 39"/>
                  <a:gd name="T31" fmla="*/ 14 h 17"/>
                  <a:gd name="T32" fmla="*/ 0 w 39"/>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7">
                    <a:moveTo>
                      <a:pt x="0" y="16"/>
                    </a:moveTo>
                    <a:lnTo>
                      <a:pt x="5" y="8"/>
                    </a:lnTo>
                    <a:lnTo>
                      <a:pt x="10" y="4"/>
                    </a:lnTo>
                    <a:lnTo>
                      <a:pt x="16" y="2"/>
                    </a:lnTo>
                    <a:lnTo>
                      <a:pt x="20" y="0"/>
                    </a:lnTo>
                    <a:lnTo>
                      <a:pt x="24" y="0"/>
                    </a:lnTo>
                    <a:lnTo>
                      <a:pt x="30" y="2"/>
                    </a:lnTo>
                    <a:lnTo>
                      <a:pt x="38" y="8"/>
                    </a:lnTo>
                    <a:lnTo>
                      <a:pt x="37" y="12"/>
                    </a:lnTo>
                    <a:lnTo>
                      <a:pt x="34" y="12"/>
                    </a:lnTo>
                    <a:lnTo>
                      <a:pt x="30" y="10"/>
                    </a:lnTo>
                    <a:lnTo>
                      <a:pt x="24" y="10"/>
                    </a:lnTo>
                    <a:lnTo>
                      <a:pt x="19" y="8"/>
                    </a:lnTo>
                    <a:lnTo>
                      <a:pt x="15" y="10"/>
                    </a:lnTo>
                    <a:lnTo>
                      <a:pt x="10" y="12"/>
                    </a:lnTo>
                    <a:lnTo>
                      <a:pt x="6" y="14"/>
                    </a:lnTo>
                    <a:lnTo>
                      <a:pt x="0" y="16"/>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5" name="Freeform 217"/>
              <p:cNvSpPr>
                <a:spLocks/>
              </p:cNvSpPr>
              <p:nvPr/>
            </p:nvSpPr>
            <p:spPr bwMode="auto">
              <a:xfrm>
                <a:off x="4957" y="1927"/>
                <a:ext cx="38" cy="17"/>
              </a:xfrm>
              <a:custGeom>
                <a:avLst/>
                <a:gdLst>
                  <a:gd name="T0" fmla="*/ 37 w 38"/>
                  <a:gd name="T1" fmla="*/ 16 h 17"/>
                  <a:gd name="T2" fmla="*/ 32 w 38"/>
                  <a:gd name="T3" fmla="*/ 9 h 17"/>
                  <a:gd name="T4" fmla="*/ 27 w 38"/>
                  <a:gd name="T5" fmla="*/ 4 h 17"/>
                  <a:gd name="T6" fmla="*/ 22 w 38"/>
                  <a:gd name="T7" fmla="*/ 0 h 17"/>
                  <a:gd name="T8" fmla="*/ 17 w 38"/>
                  <a:gd name="T9" fmla="*/ 0 h 17"/>
                  <a:gd name="T10" fmla="*/ 14 w 38"/>
                  <a:gd name="T11" fmla="*/ 0 h 17"/>
                  <a:gd name="T12" fmla="*/ 8 w 38"/>
                  <a:gd name="T13" fmla="*/ 2 h 17"/>
                  <a:gd name="T14" fmla="*/ 0 w 38"/>
                  <a:gd name="T15" fmla="*/ 6 h 17"/>
                  <a:gd name="T16" fmla="*/ 1 w 38"/>
                  <a:gd name="T17" fmla="*/ 13 h 17"/>
                  <a:gd name="T18" fmla="*/ 4 w 38"/>
                  <a:gd name="T19" fmla="*/ 13 h 17"/>
                  <a:gd name="T20" fmla="*/ 8 w 38"/>
                  <a:gd name="T21" fmla="*/ 11 h 17"/>
                  <a:gd name="T22" fmla="*/ 14 w 38"/>
                  <a:gd name="T23" fmla="*/ 9 h 17"/>
                  <a:gd name="T24" fmla="*/ 18 w 38"/>
                  <a:gd name="T25" fmla="*/ 9 h 17"/>
                  <a:gd name="T26" fmla="*/ 22 w 38"/>
                  <a:gd name="T27" fmla="*/ 11 h 17"/>
                  <a:gd name="T28" fmla="*/ 27 w 38"/>
                  <a:gd name="T29" fmla="*/ 13 h 17"/>
                  <a:gd name="T30" fmla="*/ 32 w 38"/>
                  <a:gd name="T31" fmla="*/ 16 h 17"/>
                  <a:gd name="T32" fmla="*/ 37 w 38"/>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17">
                    <a:moveTo>
                      <a:pt x="37" y="16"/>
                    </a:moveTo>
                    <a:lnTo>
                      <a:pt x="32" y="9"/>
                    </a:lnTo>
                    <a:lnTo>
                      <a:pt x="27" y="4"/>
                    </a:lnTo>
                    <a:lnTo>
                      <a:pt x="22" y="0"/>
                    </a:lnTo>
                    <a:lnTo>
                      <a:pt x="17" y="0"/>
                    </a:lnTo>
                    <a:lnTo>
                      <a:pt x="14" y="0"/>
                    </a:lnTo>
                    <a:lnTo>
                      <a:pt x="8" y="2"/>
                    </a:lnTo>
                    <a:lnTo>
                      <a:pt x="0" y="6"/>
                    </a:lnTo>
                    <a:lnTo>
                      <a:pt x="1" y="13"/>
                    </a:lnTo>
                    <a:lnTo>
                      <a:pt x="4" y="13"/>
                    </a:lnTo>
                    <a:lnTo>
                      <a:pt x="8" y="11"/>
                    </a:lnTo>
                    <a:lnTo>
                      <a:pt x="14" y="9"/>
                    </a:lnTo>
                    <a:lnTo>
                      <a:pt x="18" y="9"/>
                    </a:lnTo>
                    <a:lnTo>
                      <a:pt x="22" y="11"/>
                    </a:lnTo>
                    <a:lnTo>
                      <a:pt x="27" y="13"/>
                    </a:lnTo>
                    <a:lnTo>
                      <a:pt x="32" y="16"/>
                    </a:lnTo>
                    <a:lnTo>
                      <a:pt x="37" y="16"/>
                    </a:lnTo>
                  </a:path>
                </a:pathLst>
              </a:custGeom>
              <a:solidFill>
                <a:srgbClr val="804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66" name="Freeform 218"/>
            <p:cNvSpPr>
              <a:spLocks/>
            </p:cNvSpPr>
            <p:nvPr/>
          </p:nvSpPr>
          <p:spPr bwMode="auto">
            <a:xfrm>
              <a:off x="4713" y="1665"/>
              <a:ext cx="136" cy="101"/>
            </a:xfrm>
            <a:custGeom>
              <a:avLst/>
              <a:gdLst>
                <a:gd name="T0" fmla="*/ 4 w 149"/>
                <a:gd name="T1" fmla="*/ 95 h 96"/>
                <a:gd name="T2" fmla="*/ 11 w 149"/>
                <a:gd name="T3" fmla="*/ 95 h 96"/>
                <a:gd name="T4" fmla="*/ 10 w 149"/>
                <a:gd name="T5" fmla="*/ 82 h 96"/>
                <a:gd name="T6" fmla="*/ 18 w 149"/>
                <a:gd name="T7" fmla="*/ 70 h 96"/>
                <a:gd name="T8" fmla="*/ 19 w 149"/>
                <a:gd name="T9" fmla="*/ 55 h 96"/>
                <a:gd name="T10" fmla="*/ 30 w 149"/>
                <a:gd name="T11" fmla="*/ 47 h 96"/>
                <a:gd name="T12" fmla="*/ 30 w 149"/>
                <a:gd name="T13" fmla="*/ 35 h 96"/>
                <a:gd name="T14" fmla="*/ 39 w 149"/>
                <a:gd name="T15" fmla="*/ 34 h 96"/>
                <a:gd name="T16" fmla="*/ 47 w 149"/>
                <a:gd name="T17" fmla="*/ 27 h 96"/>
                <a:gd name="T18" fmla="*/ 61 w 149"/>
                <a:gd name="T19" fmla="*/ 35 h 96"/>
                <a:gd name="T20" fmla="*/ 64 w 149"/>
                <a:gd name="T21" fmla="*/ 31 h 96"/>
                <a:gd name="T22" fmla="*/ 78 w 149"/>
                <a:gd name="T23" fmla="*/ 35 h 96"/>
                <a:gd name="T24" fmla="*/ 74 w 149"/>
                <a:gd name="T25" fmla="*/ 27 h 96"/>
                <a:gd name="T26" fmla="*/ 92 w 149"/>
                <a:gd name="T27" fmla="*/ 37 h 96"/>
                <a:gd name="T28" fmla="*/ 94 w 149"/>
                <a:gd name="T29" fmla="*/ 31 h 96"/>
                <a:gd name="T30" fmla="*/ 110 w 149"/>
                <a:gd name="T31" fmla="*/ 41 h 96"/>
                <a:gd name="T32" fmla="*/ 118 w 149"/>
                <a:gd name="T33" fmla="*/ 39 h 96"/>
                <a:gd name="T34" fmla="*/ 123 w 149"/>
                <a:gd name="T35" fmla="*/ 49 h 96"/>
                <a:gd name="T36" fmla="*/ 129 w 149"/>
                <a:gd name="T37" fmla="*/ 48 h 96"/>
                <a:gd name="T38" fmla="*/ 133 w 149"/>
                <a:gd name="T39" fmla="*/ 56 h 96"/>
                <a:gd name="T40" fmla="*/ 129 w 149"/>
                <a:gd name="T41" fmla="*/ 69 h 96"/>
                <a:gd name="T42" fmla="*/ 131 w 149"/>
                <a:gd name="T43" fmla="*/ 80 h 96"/>
                <a:gd name="T44" fmla="*/ 134 w 149"/>
                <a:gd name="T45" fmla="*/ 94 h 96"/>
                <a:gd name="T46" fmla="*/ 138 w 149"/>
                <a:gd name="T47" fmla="*/ 94 h 96"/>
                <a:gd name="T48" fmla="*/ 143 w 149"/>
                <a:gd name="T49" fmla="*/ 84 h 96"/>
                <a:gd name="T50" fmla="*/ 145 w 149"/>
                <a:gd name="T51" fmla="*/ 76 h 96"/>
                <a:gd name="T52" fmla="*/ 148 w 149"/>
                <a:gd name="T53" fmla="*/ 62 h 96"/>
                <a:gd name="T54" fmla="*/ 145 w 149"/>
                <a:gd name="T55" fmla="*/ 43 h 96"/>
                <a:gd name="T56" fmla="*/ 138 w 149"/>
                <a:gd name="T57" fmla="*/ 30 h 96"/>
                <a:gd name="T58" fmla="*/ 133 w 149"/>
                <a:gd name="T59" fmla="*/ 22 h 96"/>
                <a:gd name="T60" fmla="*/ 123 w 149"/>
                <a:gd name="T61" fmla="*/ 13 h 96"/>
                <a:gd name="T62" fmla="*/ 109 w 149"/>
                <a:gd name="T63" fmla="*/ 7 h 96"/>
                <a:gd name="T64" fmla="*/ 95 w 149"/>
                <a:gd name="T65" fmla="*/ 3 h 96"/>
                <a:gd name="T66" fmla="*/ 74 w 149"/>
                <a:gd name="T67" fmla="*/ 0 h 96"/>
                <a:gd name="T68" fmla="*/ 55 w 149"/>
                <a:gd name="T69" fmla="*/ 3 h 96"/>
                <a:gd name="T70" fmla="*/ 42 w 149"/>
                <a:gd name="T71" fmla="*/ 4 h 96"/>
                <a:gd name="T72" fmla="*/ 32 w 149"/>
                <a:gd name="T73" fmla="*/ 7 h 96"/>
                <a:gd name="T74" fmla="*/ 20 w 149"/>
                <a:gd name="T75" fmla="*/ 15 h 96"/>
                <a:gd name="T76" fmla="*/ 10 w 149"/>
                <a:gd name="T77" fmla="*/ 28 h 96"/>
                <a:gd name="T78" fmla="*/ 5 w 149"/>
                <a:gd name="T79" fmla="*/ 36 h 96"/>
                <a:gd name="T80" fmla="*/ 0 w 149"/>
                <a:gd name="T81" fmla="*/ 53 h 96"/>
                <a:gd name="T82" fmla="*/ 0 w 149"/>
                <a:gd name="T83" fmla="*/ 72 h 96"/>
                <a:gd name="T84" fmla="*/ 0 w 149"/>
                <a:gd name="T85" fmla="*/ 84 h 96"/>
                <a:gd name="T86" fmla="*/ 4 w 149"/>
                <a:gd name="T87"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96">
                  <a:moveTo>
                    <a:pt x="4" y="95"/>
                  </a:moveTo>
                  <a:lnTo>
                    <a:pt x="11" y="95"/>
                  </a:lnTo>
                  <a:lnTo>
                    <a:pt x="10" y="82"/>
                  </a:lnTo>
                  <a:lnTo>
                    <a:pt x="18" y="70"/>
                  </a:lnTo>
                  <a:lnTo>
                    <a:pt x="19" y="55"/>
                  </a:lnTo>
                  <a:lnTo>
                    <a:pt x="30" y="47"/>
                  </a:lnTo>
                  <a:lnTo>
                    <a:pt x="30" y="35"/>
                  </a:lnTo>
                  <a:lnTo>
                    <a:pt x="39" y="34"/>
                  </a:lnTo>
                  <a:lnTo>
                    <a:pt x="47" y="27"/>
                  </a:lnTo>
                  <a:lnTo>
                    <a:pt x="61" y="35"/>
                  </a:lnTo>
                  <a:lnTo>
                    <a:pt x="64" y="31"/>
                  </a:lnTo>
                  <a:lnTo>
                    <a:pt x="78" y="35"/>
                  </a:lnTo>
                  <a:lnTo>
                    <a:pt x="74" y="27"/>
                  </a:lnTo>
                  <a:lnTo>
                    <a:pt x="92" y="37"/>
                  </a:lnTo>
                  <a:lnTo>
                    <a:pt x="94" y="31"/>
                  </a:lnTo>
                  <a:lnTo>
                    <a:pt x="110" y="41"/>
                  </a:lnTo>
                  <a:lnTo>
                    <a:pt x="118" y="39"/>
                  </a:lnTo>
                  <a:lnTo>
                    <a:pt x="123" y="49"/>
                  </a:lnTo>
                  <a:lnTo>
                    <a:pt x="129" y="48"/>
                  </a:lnTo>
                  <a:lnTo>
                    <a:pt x="133" y="56"/>
                  </a:lnTo>
                  <a:lnTo>
                    <a:pt x="129" y="69"/>
                  </a:lnTo>
                  <a:lnTo>
                    <a:pt x="131" y="80"/>
                  </a:lnTo>
                  <a:lnTo>
                    <a:pt x="134" y="94"/>
                  </a:lnTo>
                  <a:lnTo>
                    <a:pt x="138" y="94"/>
                  </a:lnTo>
                  <a:lnTo>
                    <a:pt x="143" y="84"/>
                  </a:lnTo>
                  <a:lnTo>
                    <a:pt x="145" y="76"/>
                  </a:lnTo>
                  <a:lnTo>
                    <a:pt x="148" y="62"/>
                  </a:lnTo>
                  <a:lnTo>
                    <a:pt x="145" y="43"/>
                  </a:lnTo>
                  <a:lnTo>
                    <a:pt x="138" y="30"/>
                  </a:lnTo>
                  <a:lnTo>
                    <a:pt x="133" y="22"/>
                  </a:lnTo>
                  <a:lnTo>
                    <a:pt x="123" y="13"/>
                  </a:lnTo>
                  <a:lnTo>
                    <a:pt x="109" y="7"/>
                  </a:lnTo>
                  <a:lnTo>
                    <a:pt x="95" y="3"/>
                  </a:lnTo>
                  <a:lnTo>
                    <a:pt x="74" y="0"/>
                  </a:lnTo>
                  <a:lnTo>
                    <a:pt x="55" y="3"/>
                  </a:lnTo>
                  <a:lnTo>
                    <a:pt x="42" y="4"/>
                  </a:lnTo>
                  <a:lnTo>
                    <a:pt x="32" y="7"/>
                  </a:lnTo>
                  <a:lnTo>
                    <a:pt x="20" y="15"/>
                  </a:lnTo>
                  <a:lnTo>
                    <a:pt x="10" y="28"/>
                  </a:lnTo>
                  <a:lnTo>
                    <a:pt x="5" y="36"/>
                  </a:lnTo>
                  <a:lnTo>
                    <a:pt x="0" y="53"/>
                  </a:lnTo>
                  <a:lnTo>
                    <a:pt x="0" y="72"/>
                  </a:lnTo>
                  <a:lnTo>
                    <a:pt x="0" y="84"/>
                  </a:lnTo>
                  <a:lnTo>
                    <a:pt x="4" y="95"/>
                  </a:lnTo>
                </a:path>
              </a:pathLst>
            </a:custGeom>
            <a:solidFill>
              <a:srgbClr val="D268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7" name="Freeform 219"/>
            <p:cNvSpPr>
              <a:spLocks/>
            </p:cNvSpPr>
            <p:nvPr/>
          </p:nvSpPr>
          <p:spPr bwMode="auto">
            <a:xfrm>
              <a:off x="4826" y="1878"/>
              <a:ext cx="142" cy="174"/>
            </a:xfrm>
            <a:custGeom>
              <a:avLst/>
              <a:gdLst>
                <a:gd name="T0" fmla="*/ 11 w 156"/>
                <a:gd name="T1" fmla="*/ 22 h 166"/>
                <a:gd name="T2" fmla="*/ 35 w 156"/>
                <a:gd name="T3" fmla="*/ 17 h 166"/>
                <a:gd name="T4" fmla="*/ 47 w 156"/>
                <a:gd name="T5" fmla="*/ 8 h 166"/>
                <a:gd name="T6" fmla="*/ 56 w 156"/>
                <a:gd name="T7" fmla="*/ 0 h 166"/>
                <a:gd name="T8" fmla="*/ 77 w 156"/>
                <a:gd name="T9" fmla="*/ 19 h 166"/>
                <a:gd name="T10" fmla="*/ 101 w 156"/>
                <a:gd name="T11" fmla="*/ 42 h 166"/>
                <a:gd name="T12" fmla="*/ 122 w 156"/>
                <a:gd name="T13" fmla="*/ 62 h 166"/>
                <a:gd name="T14" fmla="*/ 130 w 156"/>
                <a:gd name="T15" fmla="*/ 72 h 166"/>
                <a:gd name="T16" fmla="*/ 134 w 156"/>
                <a:gd name="T17" fmla="*/ 79 h 166"/>
                <a:gd name="T18" fmla="*/ 141 w 156"/>
                <a:gd name="T19" fmla="*/ 87 h 166"/>
                <a:gd name="T20" fmla="*/ 147 w 156"/>
                <a:gd name="T21" fmla="*/ 97 h 166"/>
                <a:gd name="T22" fmla="*/ 150 w 156"/>
                <a:gd name="T23" fmla="*/ 105 h 166"/>
                <a:gd name="T24" fmla="*/ 153 w 156"/>
                <a:gd name="T25" fmla="*/ 114 h 166"/>
                <a:gd name="T26" fmla="*/ 155 w 156"/>
                <a:gd name="T27" fmla="*/ 130 h 166"/>
                <a:gd name="T28" fmla="*/ 154 w 156"/>
                <a:gd name="T29" fmla="*/ 140 h 166"/>
                <a:gd name="T30" fmla="*/ 150 w 156"/>
                <a:gd name="T31" fmla="*/ 148 h 166"/>
                <a:gd name="T32" fmla="*/ 140 w 156"/>
                <a:gd name="T33" fmla="*/ 155 h 166"/>
                <a:gd name="T34" fmla="*/ 131 w 156"/>
                <a:gd name="T35" fmla="*/ 160 h 166"/>
                <a:gd name="T36" fmla="*/ 118 w 156"/>
                <a:gd name="T37" fmla="*/ 163 h 166"/>
                <a:gd name="T38" fmla="*/ 108 w 156"/>
                <a:gd name="T39" fmla="*/ 165 h 166"/>
                <a:gd name="T40" fmla="*/ 98 w 156"/>
                <a:gd name="T41" fmla="*/ 164 h 166"/>
                <a:gd name="T42" fmla="*/ 91 w 156"/>
                <a:gd name="T43" fmla="*/ 164 h 166"/>
                <a:gd name="T44" fmla="*/ 83 w 156"/>
                <a:gd name="T45" fmla="*/ 162 h 166"/>
                <a:gd name="T46" fmla="*/ 75 w 156"/>
                <a:gd name="T47" fmla="*/ 158 h 166"/>
                <a:gd name="T48" fmla="*/ 67 w 156"/>
                <a:gd name="T49" fmla="*/ 153 h 166"/>
                <a:gd name="T50" fmla="*/ 61 w 156"/>
                <a:gd name="T51" fmla="*/ 148 h 166"/>
                <a:gd name="T52" fmla="*/ 55 w 156"/>
                <a:gd name="T53" fmla="*/ 138 h 166"/>
                <a:gd name="T54" fmla="*/ 51 w 156"/>
                <a:gd name="T55" fmla="*/ 132 h 166"/>
                <a:gd name="T56" fmla="*/ 41 w 156"/>
                <a:gd name="T57" fmla="*/ 112 h 166"/>
                <a:gd name="T58" fmla="*/ 30 w 156"/>
                <a:gd name="T59" fmla="*/ 85 h 166"/>
                <a:gd name="T60" fmla="*/ 21 w 156"/>
                <a:gd name="T61" fmla="*/ 64 h 166"/>
                <a:gd name="T62" fmla="*/ 7 w 156"/>
                <a:gd name="T63" fmla="*/ 40 h 166"/>
                <a:gd name="T64" fmla="*/ 0 w 156"/>
                <a:gd name="T65" fmla="*/ 26 h 166"/>
                <a:gd name="T66" fmla="*/ 11 w 156"/>
                <a:gd name="T67" fmla="*/ 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6" h="166">
                  <a:moveTo>
                    <a:pt x="11" y="22"/>
                  </a:moveTo>
                  <a:lnTo>
                    <a:pt x="35" y="17"/>
                  </a:lnTo>
                  <a:lnTo>
                    <a:pt x="47" y="8"/>
                  </a:lnTo>
                  <a:lnTo>
                    <a:pt x="56" y="0"/>
                  </a:lnTo>
                  <a:lnTo>
                    <a:pt x="77" y="19"/>
                  </a:lnTo>
                  <a:lnTo>
                    <a:pt x="101" y="42"/>
                  </a:lnTo>
                  <a:lnTo>
                    <a:pt x="122" y="62"/>
                  </a:lnTo>
                  <a:lnTo>
                    <a:pt x="130" y="72"/>
                  </a:lnTo>
                  <a:lnTo>
                    <a:pt x="134" y="79"/>
                  </a:lnTo>
                  <a:lnTo>
                    <a:pt x="141" y="87"/>
                  </a:lnTo>
                  <a:lnTo>
                    <a:pt x="147" y="97"/>
                  </a:lnTo>
                  <a:lnTo>
                    <a:pt x="150" y="105"/>
                  </a:lnTo>
                  <a:lnTo>
                    <a:pt x="153" y="114"/>
                  </a:lnTo>
                  <a:lnTo>
                    <a:pt x="155" y="130"/>
                  </a:lnTo>
                  <a:lnTo>
                    <a:pt x="154" y="140"/>
                  </a:lnTo>
                  <a:lnTo>
                    <a:pt x="150" y="148"/>
                  </a:lnTo>
                  <a:lnTo>
                    <a:pt x="140" y="155"/>
                  </a:lnTo>
                  <a:lnTo>
                    <a:pt x="131" y="160"/>
                  </a:lnTo>
                  <a:lnTo>
                    <a:pt x="118" y="163"/>
                  </a:lnTo>
                  <a:lnTo>
                    <a:pt x="108" y="165"/>
                  </a:lnTo>
                  <a:lnTo>
                    <a:pt x="98" y="164"/>
                  </a:lnTo>
                  <a:lnTo>
                    <a:pt x="91" y="164"/>
                  </a:lnTo>
                  <a:lnTo>
                    <a:pt x="83" y="162"/>
                  </a:lnTo>
                  <a:lnTo>
                    <a:pt x="75" y="158"/>
                  </a:lnTo>
                  <a:lnTo>
                    <a:pt x="67" y="153"/>
                  </a:lnTo>
                  <a:lnTo>
                    <a:pt x="61" y="148"/>
                  </a:lnTo>
                  <a:lnTo>
                    <a:pt x="55" y="138"/>
                  </a:lnTo>
                  <a:lnTo>
                    <a:pt x="51" y="132"/>
                  </a:lnTo>
                  <a:lnTo>
                    <a:pt x="41" y="112"/>
                  </a:lnTo>
                  <a:lnTo>
                    <a:pt x="30" y="85"/>
                  </a:lnTo>
                  <a:lnTo>
                    <a:pt x="21" y="64"/>
                  </a:lnTo>
                  <a:lnTo>
                    <a:pt x="7" y="40"/>
                  </a:lnTo>
                  <a:lnTo>
                    <a:pt x="0" y="26"/>
                  </a:lnTo>
                  <a:lnTo>
                    <a:pt x="11" y="22"/>
                  </a:lnTo>
                </a:path>
              </a:pathLst>
            </a:custGeom>
            <a:solidFill>
              <a:srgbClr val="C0C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68" name="Freeform 220"/>
            <p:cNvSpPr>
              <a:spLocks/>
            </p:cNvSpPr>
            <p:nvPr/>
          </p:nvSpPr>
          <p:spPr bwMode="auto">
            <a:xfrm>
              <a:off x="4824" y="1873"/>
              <a:ext cx="87" cy="84"/>
            </a:xfrm>
            <a:custGeom>
              <a:avLst/>
              <a:gdLst>
                <a:gd name="T0" fmla="*/ 0 w 96"/>
                <a:gd name="T1" fmla="*/ 28 h 80"/>
                <a:gd name="T2" fmla="*/ 7 w 96"/>
                <a:gd name="T3" fmla="*/ 28 h 80"/>
                <a:gd name="T4" fmla="*/ 15 w 96"/>
                <a:gd name="T5" fmla="*/ 26 h 80"/>
                <a:gd name="T6" fmla="*/ 25 w 96"/>
                <a:gd name="T7" fmla="*/ 24 h 80"/>
                <a:gd name="T8" fmla="*/ 31 w 96"/>
                <a:gd name="T9" fmla="*/ 22 h 80"/>
                <a:gd name="T10" fmla="*/ 43 w 96"/>
                <a:gd name="T11" fmla="*/ 17 h 80"/>
                <a:gd name="T12" fmla="*/ 54 w 96"/>
                <a:gd name="T13" fmla="*/ 7 h 80"/>
                <a:gd name="T14" fmla="*/ 60 w 96"/>
                <a:gd name="T15" fmla="*/ 0 h 80"/>
                <a:gd name="T16" fmla="*/ 95 w 96"/>
                <a:gd name="T17" fmla="*/ 34 h 80"/>
                <a:gd name="T18" fmla="*/ 94 w 96"/>
                <a:gd name="T19" fmla="*/ 40 h 80"/>
                <a:gd name="T20" fmla="*/ 92 w 96"/>
                <a:gd name="T21" fmla="*/ 46 h 80"/>
                <a:gd name="T22" fmla="*/ 86 w 96"/>
                <a:gd name="T23" fmla="*/ 53 h 80"/>
                <a:gd name="T24" fmla="*/ 81 w 96"/>
                <a:gd name="T25" fmla="*/ 58 h 80"/>
                <a:gd name="T26" fmla="*/ 74 w 96"/>
                <a:gd name="T27" fmla="*/ 62 h 80"/>
                <a:gd name="T28" fmla="*/ 65 w 96"/>
                <a:gd name="T29" fmla="*/ 66 h 80"/>
                <a:gd name="T30" fmla="*/ 54 w 96"/>
                <a:gd name="T31" fmla="*/ 71 h 80"/>
                <a:gd name="T32" fmla="*/ 41 w 96"/>
                <a:gd name="T33" fmla="*/ 75 h 80"/>
                <a:gd name="T34" fmla="*/ 30 w 96"/>
                <a:gd name="T35" fmla="*/ 77 h 80"/>
                <a:gd name="T36" fmla="*/ 23 w 96"/>
                <a:gd name="T37" fmla="*/ 79 h 80"/>
                <a:gd name="T38" fmla="*/ 0 w 96"/>
                <a:gd name="T39"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80">
                  <a:moveTo>
                    <a:pt x="0" y="28"/>
                  </a:moveTo>
                  <a:lnTo>
                    <a:pt x="7" y="28"/>
                  </a:lnTo>
                  <a:lnTo>
                    <a:pt x="15" y="26"/>
                  </a:lnTo>
                  <a:lnTo>
                    <a:pt x="25" y="24"/>
                  </a:lnTo>
                  <a:lnTo>
                    <a:pt x="31" y="22"/>
                  </a:lnTo>
                  <a:lnTo>
                    <a:pt x="43" y="17"/>
                  </a:lnTo>
                  <a:lnTo>
                    <a:pt x="54" y="7"/>
                  </a:lnTo>
                  <a:lnTo>
                    <a:pt x="60" y="0"/>
                  </a:lnTo>
                  <a:lnTo>
                    <a:pt x="95" y="34"/>
                  </a:lnTo>
                  <a:lnTo>
                    <a:pt x="94" y="40"/>
                  </a:lnTo>
                  <a:lnTo>
                    <a:pt x="92" y="46"/>
                  </a:lnTo>
                  <a:lnTo>
                    <a:pt x="86" y="53"/>
                  </a:lnTo>
                  <a:lnTo>
                    <a:pt x="81" y="58"/>
                  </a:lnTo>
                  <a:lnTo>
                    <a:pt x="74" y="62"/>
                  </a:lnTo>
                  <a:lnTo>
                    <a:pt x="65" y="66"/>
                  </a:lnTo>
                  <a:lnTo>
                    <a:pt x="54" y="71"/>
                  </a:lnTo>
                  <a:lnTo>
                    <a:pt x="41" y="75"/>
                  </a:lnTo>
                  <a:lnTo>
                    <a:pt x="30" y="77"/>
                  </a:lnTo>
                  <a:lnTo>
                    <a:pt x="23" y="79"/>
                  </a:lnTo>
                  <a:lnTo>
                    <a:pt x="0" y="28"/>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69" name="Group 221"/>
            <p:cNvGrpSpPr>
              <a:grpSpLocks/>
            </p:cNvGrpSpPr>
            <p:nvPr/>
          </p:nvGrpSpPr>
          <p:grpSpPr bwMode="auto">
            <a:xfrm>
              <a:off x="4750" y="1766"/>
              <a:ext cx="13" cy="11"/>
              <a:chOff x="4912" y="1951"/>
              <a:chExt cx="15" cy="11"/>
            </a:xfrm>
          </p:grpSpPr>
          <p:sp>
            <p:nvSpPr>
              <p:cNvPr id="232670" name="Oval 222"/>
              <p:cNvSpPr>
                <a:spLocks noChangeArrowheads="1"/>
              </p:cNvSpPr>
              <p:nvPr/>
            </p:nvSpPr>
            <p:spPr bwMode="auto">
              <a:xfrm>
                <a:off x="4912" y="1951"/>
                <a:ext cx="15" cy="11"/>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71" name="Oval 223"/>
              <p:cNvSpPr>
                <a:spLocks noChangeArrowheads="1"/>
              </p:cNvSpPr>
              <p:nvPr/>
            </p:nvSpPr>
            <p:spPr bwMode="auto">
              <a:xfrm>
                <a:off x="4919" y="1953"/>
                <a:ext cx="8" cy="8"/>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672" name="Group 224"/>
            <p:cNvGrpSpPr>
              <a:grpSpLocks/>
            </p:cNvGrpSpPr>
            <p:nvPr/>
          </p:nvGrpSpPr>
          <p:grpSpPr bwMode="auto">
            <a:xfrm>
              <a:off x="4802" y="1770"/>
              <a:ext cx="11" cy="11"/>
              <a:chOff x="4969" y="1955"/>
              <a:chExt cx="13" cy="11"/>
            </a:xfrm>
          </p:grpSpPr>
          <p:sp>
            <p:nvSpPr>
              <p:cNvPr id="232673" name="Oval 225"/>
              <p:cNvSpPr>
                <a:spLocks noChangeArrowheads="1"/>
              </p:cNvSpPr>
              <p:nvPr/>
            </p:nvSpPr>
            <p:spPr bwMode="auto">
              <a:xfrm>
                <a:off x="4969" y="1955"/>
                <a:ext cx="10" cy="11"/>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74" name="Oval 226"/>
              <p:cNvSpPr>
                <a:spLocks noChangeArrowheads="1"/>
              </p:cNvSpPr>
              <p:nvPr/>
            </p:nvSpPr>
            <p:spPr bwMode="auto">
              <a:xfrm>
                <a:off x="4974" y="1957"/>
                <a:ext cx="8" cy="8"/>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675" name="Group 227"/>
            <p:cNvGrpSpPr>
              <a:grpSpLocks/>
            </p:cNvGrpSpPr>
            <p:nvPr/>
          </p:nvGrpSpPr>
          <p:grpSpPr bwMode="auto">
            <a:xfrm>
              <a:off x="4733" y="1830"/>
              <a:ext cx="92" cy="26"/>
              <a:chOff x="4894" y="2013"/>
              <a:chExt cx="101" cy="24"/>
            </a:xfrm>
          </p:grpSpPr>
          <p:sp>
            <p:nvSpPr>
              <p:cNvPr id="232676" name="Arc 228"/>
              <p:cNvSpPr>
                <a:spLocks/>
              </p:cNvSpPr>
              <p:nvPr/>
            </p:nvSpPr>
            <p:spPr bwMode="auto">
              <a:xfrm>
                <a:off x="4944" y="2013"/>
                <a:ext cx="51" cy="2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77" name="Arc 229"/>
              <p:cNvSpPr>
                <a:spLocks/>
              </p:cNvSpPr>
              <p:nvPr/>
            </p:nvSpPr>
            <p:spPr bwMode="auto">
              <a:xfrm>
                <a:off x="4894" y="2014"/>
                <a:ext cx="51" cy="2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678" name="Freeform 230"/>
            <p:cNvSpPr>
              <a:spLocks/>
            </p:cNvSpPr>
            <p:nvPr/>
          </p:nvSpPr>
          <p:spPr bwMode="auto">
            <a:xfrm>
              <a:off x="4578" y="1801"/>
              <a:ext cx="56" cy="46"/>
            </a:xfrm>
            <a:custGeom>
              <a:avLst/>
              <a:gdLst>
                <a:gd name="T0" fmla="*/ 3 w 62"/>
                <a:gd name="T1" fmla="*/ 15 h 44"/>
                <a:gd name="T2" fmla="*/ 3 w 62"/>
                <a:gd name="T3" fmla="*/ 9 h 44"/>
                <a:gd name="T4" fmla="*/ 4 w 62"/>
                <a:gd name="T5" fmla="*/ 0 h 44"/>
                <a:gd name="T6" fmla="*/ 9 w 62"/>
                <a:gd name="T7" fmla="*/ 0 h 44"/>
                <a:gd name="T8" fmla="*/ 13 w 62"/>
                <a:gd name="T9" fmla="*/ 0 h 44"/>
                <a:gd name="T10" fmla="*/ 18 w 62"/>
                <a:gd name="T11" fmla="*/ 1 h 44"/>
                <a:gd name="T12" fmla="*/ 24 w 62"/>
                <a:gd name="T13" fmla="*/ 3 h 44"/>
                <a:gd name="T14" fmla="*/ 28 w 62"/>
                <a:gd name="T15" fmla="*/ 4 h 44"/>
                <a:gd name="T16" fmla="*/ 33 w 62"/>
                <a:gd name="T17" fmla="*/ 4 h 44"/>
                <a:gd name="T18" fmla="*/ 39 w 62"/>
                <a:gd name="T19" fmla="*/ 6 h 44"/>
                <a:gd name="T20" fmla="*/ 43 w 62"/>
                <a:gd name="T21" fmla="*/ 6 h 44"/>
                <a:gd name="T22" fmla="*/ 48 w 62"/>
                <a:gd name="T23" fmla="*/ 7 h 44"/>
                <a:gd name="T24" fmla="*/ 52 w 62"/>
                <a:gd name="T25" fmla="*/ 7 h 44"/>
                <a:gd name="T26" fmla="*/ 58 w 62"/>
                <a:gd name="T27" fmla="*/ 7 h 44"/>
                <a:gd name="T28" fmla="*/ 61 w 62"/>
                <a:gd name="T29" fmla="*/ 12 h 44"/>
                <a:gd name="T30" fmla="*/ 61 w 62"/>
                <a:gd name="T31" fmla="*/ 19 h 44"/>
                <a:gd name="T32" fmla="*/ 58 w 62"/>
                <a:gd name="T33" fmla="*/ 24 h 44"/>
                <a:gd name="T34" fmla="*/ 58 w 62"/>
                <a:gd name="T35" fmla="*/ 28 h 44"/>
                <a:gd name="T36" fmla="*/ 58 w 62"/>
                <a:gd name="T37" fmla="*/ 33 h 44"/>
                <a:gd name="T38" fmla="*/ 57 w 62"/>
                <a:gd name="T39" fmla="*/ 37 h 44"/>
                <a:gd name="T40" fmla="*/ 52 w 62"/>
                <a:gd name="T41" fmla="*/ 39 h 44"/>
                <a:gd name="T42" fmla="*/ 46 w 62"/>
                <a:gd name="T43" fmla="*/ 40 h 44"/>
                <a:gd name="T44" fmla="*/ 37 w 62"/>
                <a:gd name="T45" fmla="*/ 43 h 44"/>
                <a:gd name="T46" fmla="*/ 31 w 62"/>
                <a:gd name="T47" fmla="*/ 43 h 44"/>
                <a:gd name="T48" fmla="*/ 25 w 62"/>
                <a:gd name="T49" fmla="*/ 43 h 44"/>
                <a:gd name="T50" fmla="*/ 19 w 62"/>
                <a:gd name="T51" fmla="*/ 43 h 44"/>
                <a:gd name="T52" fmla="*/ 15 w 62"/>
                <a:gd name="T53" fmla="*/ 43 h 44"/>
                <a:gd name="T54" fmla="*/ 10 w 62"/>
                <a:gd name="T55" fmla="*/ 40 h 44"/>
                <a:gd name="T56" fmla="*/ 7 w 62"/>
                <a:gd name="T57" fmla="*/ 36 h 44"/>
                <a:gd name="T58" fmla="*/ 3 w 62"/>
                <a:gd name="T59" fmla="*/ 31 h 44"/>
                <a:gd name="T60" fmla="*/ 1 w 62"/>
                <a:gd name="T61" fmla="*/ 27 h 44"/>
                <a:gd name="T62" fmla="*/ 0 w 62"/>
                <a:gd name="T63" fmla="*/ 21 h 44"/>
                <a:gd name="T64" fmla="*/ 3 w 62"/>
                <a:gd name="T65"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44">
                  <a:moveTo>
                    <a:pt x="3" y="15"/>
                  </a:moveTo>
                  <a:lnTo>
                    <a:pt x="3" y="9"/>
                  </a:lnTo>
                  <a:lnTo>
                    <a:pt x="4" y="0"/>
                  </a:lnTo>
                  <a:lnTo>
                    <a:pt x="9" y="0"/>
                  </a:lnTo>
                  <a:lnTo>
                    <a:pt x="13" y="0"/>
                  </a:lnTo>
                  <a:lnTo>
                    <a:pt x="18" y="1"/>
                  </a:lnTo>
                  <a:lnTo>
                    <a:pt x="24" y="3"/>
                  </a:lnTo>
                  <a:lnTo>
                    <a:pt x="28" y="4"/>
                  </a:lnTo>
                  <a:lnTo>
                    <a:pt x="33" y="4"/>
                  </a:lnTo>
                  <a:lnTo>
                    <a:pt x="39" y="6"/>
                  </a:lnTo>
                  <a:lnTo>
                    <a:pt x="43" y="6"/>
                  </a:lnTo>
                  <a:lnTo>
                    <a:pt x="48" y="7"/>
                  </a:lnTo>
                  <a:lnTo>
                    <a:pt x="52" y="7"/>
                  </a:lnTo>
                  <a:lnTo>
                    <a:pt x="58" y="7"/>
                  </a:lnTo>
                  <a:lnTo>
                    <a:pt x="61" y="12"/>
                  </a:lnTo>
                  <a:lnTo>
                    <a:pt x="61" y="19"/>
                  </a:lnTo>
                  <a:lnTo>
                    <a:pt x="58" y="24"/>
                  </a:lnTo>
                  <a:lnTo>
                    <a:pt x="58" y="28"/>
                  </a:lnTo>
                  <a:lnTo>
                    <a:pt x="58" y="33"/>
                  </a:lnTo>
                  <a:lnTo>
                    <a:pt x="57" y="37"/>
                  </a:lnTo>
                  <a:lnTo>
                    <a:pt x="52" y="39"/>
                  </a:lnTo>
                  <a:lnTo>
                    <a:pt x="46" y="40"/>
                  </a:lnTo>
                  <a:lnTo>
                    <a:pt x="37" y="43"/>
                  </a:lnTo>
                  <a:lnTo>
                    <a:pt x="31" y="43"/>
                  </a:lnTo>
                  <a:lnTo>
                    <a:pt x="25" y="43"/>
                  </a:lnTo>
                  <a:lnTo>
                    <a:pt x="19" y="43"/>
                  </a:lnTo>
                  <a:lnTo>
                    <a:pt x="15" y="43"/>
                  </a:lnTo>
                  <a:lnTo>
                    <a:pt x="10" y="40"/>
                  </a:lnTo>
                  <a:lnTo>
                    <a:pt x="7" y="36"/>
                  </a:lnTo>
                  <a:lnTo>
                    <a:pt x="3" y="31"/>
                  </a:lnTo>
                  <a:lnTo>
                    <a:pt x="1" y="27"/>
                  </a:lnTo>
                  <a:lnTo>
                    <a:pt x="0" y="21"/>
                  </a:lnTo>
                  <a:lnTo>
                    <a:pt x="3" y="15"/>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79" name="Freeform 231"/>
            <p:cNvSpPr>
              <a:spLocks/>
            </p:cNvSpPr>
            <p:nvPr/>
          </p:nvSpPr>
          <p:spPr bwMode="auto">
            <a:xfrm>
              <a:off x="4574" y="1682"/>
              <a:ext cx="82" cy="133"/>
            </a:xfrm>
            <a:custGeom>
              <a:avLst/>
              <a:gdLst>
                <a:gd name="T0" fmla="*/ 11 w 91"/>
                <a:gd name="T1" fmla="*/ 100 h 127"/>
                <a:gd name="T2" fmla="*/ 9 w 91"/>
                <a:gd name="T3" fmla="*/ 87 h 127"/>
                <a:gd name="T4" fmla="*/ 5 w 91"/>
                <a:gd name="T5" fmla="*/ 72 h 127"/>
                <a:gd name="T6" fmla="*/ 2 w 91"/>
                <a:gd name="T7" fmla="*/ 57 h 127"/>
                <a:gd name="T8" fmla="*/ 2 w 91"/>
                <a:gd name="T9" fmla="*/ 43 h 127"/>
                <a:gd name="T10" fmla="*/ 0 w 91"/>
                <a:gd name="T11" fmla="*/ 30 h 127"/>
                <a:gd name="T12" fmla="*/ 11 w 91"/>
                <a:gd name="T13" fmla="*/ 27 h 127"/>
                <a:gd name="T14" fmla="*/ 15 w 91"/>
                <a:gd name="T15" fmla="*/ 40 h 127"/>
                <a:gd name="T16" fmla="*/ 18 w 91"/>
                <a:gd name="T17" fmla="*/ 54 h 127"/>
                <a:gd name="T18" fmla="*/ 21 w 91"/>
                <a:gd name="T19" fmla="*/ 67 h 127"/>
                <a:gd name="T20" fmla="*/ 20 w 91"/>
                <a:gd name="T21" fmla="*/ 54 h 127"/>
                <a:gd name="T22" fmla="*/ 18 w 91"/>
                <a:gd name="T23" fmla="*/ 40 h 127"/>
                <a:gd name="T24" fmla="*/ 15 w 91"/>
                <a:gd name="T25" fmla="*/ 25 h 127"/>
                <a:gd name="T26" fmla="*/ 14 w 91"/>
                <a:gd name="T27" fmla="*/ 12 h 127"/>
                <a:gd name="T28" fmla="*/ 23 w 91"/>
                <a:gd name="T29" fmla="*/ 1 h 127"/>
                <a:gd name="T30" fmla="*/ 33 w 91"/>
                <a:gd name="T31" fmla="*/ 13 h 127"/>
                <a:gd name="T32" fmla="*/ 36 w 91"/>
                <a:gd name="T33" fmla="*/ 27 h 127"/>
                <a:gd name="T34" fmla="*/ 36 w 91"/>
                <a:gd name="T35" fmla="*/ 42 h 127"/>
                <a:gd name="T36" fmla="*/ 38 w 91"/>
                <a:gd name="T37" fmla="*/ 55 h 127"/>
                <a:gd name="T38" fmla="*/ 39 w 91"/>
                <a:gd name="T39" fmla="*/ 70 h 127"/>
                <a:gd name="T40" fmla="*/ 38 w 91"/>
                <a:gd name="T41" fmla="*/ 55 h 127"/>
                <a:gd name="T42" fmla="*/ 35 w 91"/>
                <a:gd name="T43" fmla="*/ 42 h 127"/>
                <a:gd name="T44" fmla="*/ 32 w 91"/>
                <a:gd name="T45" fmla="*/ 25 h 127"/>
                <a:gd name="T46" fmla="*/ 32 w 91"/>
                <a:gd name="T47" fmla="*/ 12 h 127"/>
                <a:gd name="T48" fmla="*/ 39 w 91"/>
                <a:gd name="T49" fmla="*/ 1 h 127"/>
                <a:gd name="T50" fmla="*/ 48 w 91"/>
                <a:gd name="T51" fmla="*/ 10 h 127"/>
                <a:gd name="T52" fmla="*/ 50 w 91"/>
                <a:gd name="T53" fmla="*/ 25 h 127"/>
                <a:gd name="T54" fmla="*/ 50 w 91"/>
                <a:gd name="T55" fmla="*/ 42 h 127"/>
                <a:gd name="T56" fmla="*/ 51 w 91"/>
                <a:gd name="T57" fmla="*/ 57 h 127"/>
                <a:gd name="T58" fmla="*/ 51 w 91"/>
                <a:gd name="T59" fmla="*/ 70 h 127"/>
                <a:gd name="T60" fmla="*/ 50 w 91"/>
                <a:gd name="T61" fmla="*/ 66 h 127"/>
                <a:gd name="T62" fmla="*/ 48 w 91"/>
                <a:gd name="T63" fmla="*/ 46 h 127"/>
                <a:gd name="T64" fmla="*/ 48 w 91"/>
                <a:gd name="T65" fmla="*/ 33 h 127"/>
                <a:gd name="T66" fmla="*/ 48 w 91"/>
                <a:gd name="T67" fmla="*/ 15 h 127"/>
                <a:gd name="T68" fmla="*/ 54 w 91"/>
                <a:gd name="T69" fmla="*/ 0 h 127"/>
                <a:gd name="T70" fmla="*/ 63 w 91"/>
                <a:gd name="T71" fmla="*/ 10 h 127"/>
                <a:gd name="T72" fmla="*/ 65 w 91"/>
                <a:gd name="T73" fmla="*/ 24 h 127"/>
                <a:gd name="T74" fmla="*/ 66 w 91"/>
                <a:gd name="T75" fmla="*/ 37 h 127"/>
                <a:gd name="T76" fmla="*/ 66 w 91"/>
                <a:gd name="T77" fmla="*/ 60 h 127"/>
                <a:gd name="T78" fmla="*/ 65 w 91"/>
                <a:gd name="T79" fmla="*/ 73 h 127"/>
                <a:gd name="T80" fmla="*/ 65 w 91"/>
                <a:gd name="T81" fmla="*/ 70 h 127"/>
                <a:gd name="T82" fmla="*/ 77 w 91"/>
                <a:gd name="T83" fmla="*/ 57 h 127"/>
                <a:gd name="T84" fmla="*/ 90 w 91"/>
                <a:gd name="T85" fmla="*/ 52 h 127"/>
                <a:gd name="T86" fmla="*/ 90 w 91"/>
                <a:gd name="T87" fmla="*/ 67 h 127"/>
                <a:gd name="T88" fmla="*/ 84 w 91"/>
                <a:gd name="T89" fmla="*/ 82 h 127"/>
                <a:gd name="T90" fmla="*/ 77 w 91"/>
                <a:gd name="T91" fmla="*/ 97 h 127"/>
                <a:gd name="T92" fmla="*/ 69 w 91"/>
                <a:gd name="T93" fmla="*/ 112 h 127"/>
                <a:gd name="T94" fmla="*/ 59 w 91"/>
                <a:gd name="T95" fmla="*/ 126 h 127"/>
                <a:gd name="T96" fmla="*/ 45 w 91"/>
                <a:gd name="T97" fmla="*/ 121 h 127"/>
                <a:gd name="T98" fmla="*/ 23 w 91"/>
                <a:gd name="T99" fmla="*/ 120 h 127"/>
                <a:gd name="T100" fmla="*/ 12 w 91"/>
                <a:gd name="T101" fmla="*/ 1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127">
                  <a:moveTo>
                    <a:pt x="12" y="112"/>
                  </a:moveTo>
                  <a:lnTo>
                    <a:pt x="12" y="106"/>
                  </a:lnTo>
                  <a:lnTo>
                    <a:pt x="11" y="100"/>
                  </a:lnTo>
                  <a:lnTo>
                    <a:pt x="11" y="96"/>
                  </a:lnTo>
                  <a:lnTo>
                    <a:pt x="9" y="91"/>
                  </a:lnTo>
                  <a:lnTo>
                    <a:pt x="9" y="87"/>
                  </a:lnTo>
                  <a:lnTo>
                    <a:pt x="8" y="82"/>
                  </a:lnTo>
                  <a:lnTo>
                    <a:pt x="6" y="76"/>
                  </a:lnTo>
                  <a:lnTo>
                    <a:pt x="5" y="72"/>
                  </a:lnTo>
                  <a:lnTo>
                    <a:pt x="3" y="66"/>
                  </a:lnTo>
                  <a:lnTo>
                    <a:pt x="3" y="61"/>
                  </a:lnTo>
                  <a:lnTo>
                    <a:pt x="2" y="57"/>
                  </a:lnTo>
                  <a:lnTo>
                    <a:pt x="2" y="52"/>
                  </a:lnTo>
                  <a:lnTo>
                    <a:pt x="2" y="48"/>
                  </a:lnTo>
                  <a:lnTo>
                    <a:pt x="2" y="43"/>
                  </a:lnTo>
                  <a:lnTo>
                    <a:pt x="0" y="39"/>
                  </a:lnTo>
                  <a:lnTo>
                    <a:pt x="0" y="34"/>
                  </a:lnTo>
                  <a:lnTo>
                    <a:pt x="0" y="30"/>
                  </a:lnTo>
                  <a:lnTo>
                    <a:pt x="2" y="24"/>
                  </a:lnTo>
                  <a:lnTo>
                    <a:pt x="6" y="22"/>
                  </a:lnTo>
                  <a:lnTo>
                    <a:pt x="11" y="27"/>
                  </a:lnTo>
                  <a:lnTo>
                    <a:pt x="12" y="31"/>
                  </a:lnTo>
                  <a:lnTo>
                    <a:pt x="15" y="36"/>
                  </a:lnTo>
                  <a:lnTo>
                    <a:pt x="15" y="40"/>
                  </a:lnTo>
                  <a:lnTo>
                    <a:pt x="17" y="45"/>
                  </a:lnTo>
                  <a:lnTo>
                    <a:pt x="18" y="49"/>
                  </a:lnTo>
                  <a:lnTo>
                    <a:pt x="18" y="54"/>
                  </a:lnTo>
                  <a:lnTo>
                    <a:pt x="20" y="58"/>
                  </a:lnTo>
                  <a:lnTo>
                    <a:pt x="20" y="63"/>
                  </a:lnTo>
                  <a:lnTo>
                    <a:pt x="21" y="67"/>
                  </a:lnTo>
                  <a:lnTo>
                    <a:pt x="23" y="63"/>
                  </a:lnTo>
                  <a:lnTo>
                    <a:pt x="21" y="58"/>
                  </a:lnTo>
                  <a:lnTo>
                    <a:pt x="20" y="54"/>
                  </a:lnTo>
                  <a:lnTo>
                    <a:pt x="18" y="49"/>
                  </a:lnTo>
                  <a:lnTo>
                    <a:pt x="18" y="45"/>
                  </a:lnTo>
                  <a:lnTo>
                    <a:pt x="18" y="40"/>
                  </a:lnTo>
                  <a:lnTo>
                    <a:pt x="18" y="36"/>
                  </a:lnTo>
                  <a:lnTo>
                    <a:pt x="15" y="31"/>
                  </a:lnTo>
                  <a:lnTo>
                    <a:pt x="15" y="25"/>
                  </a:lnTo>
                  <a:lnTo>
                    <a:pt x="14" y="21"/>
                  </a:lnTo>
                  <a:lnTo>
                    <a:pt x="14" y="16"/>
                  </a:lnTo>
                  <a:lnTo>
                    <a:pt x="14" y="12"/>
                  </a:lnTo>
                  <a:lnTo>
                    <a:pt x="14" y="7"/>
                  </a:lnTo>
                  <a:lnTo>
                    <a:pt x="18" y="3"/>
                  </a:lnTo>
                  <a:lnTo>
                    <a:pt x="23" y="1"/>
                  </a:lnTo>
                  <a:lnTo>
                    <a:pt x="27" y="4"/>
                  </a:lnTo>
                  <a:lnTo>
                    <a:pt x="30" y="9"/>
                  </a:lnTo>
                  <a:lnTo>
                    <a:pt x="33" y="13"/>
                  </a:lnTo>
                  <a:lnTo>
                    <a:pt x="35" y="18"/>
                  </a:lnTo>
                  <a:lnTo>
                    <a:pt x="35" y="22"/>
                  </a:lnTo>
                  <a:lnTo>
                    <a:pt x="36" y="27"/>
                  </a:lnTo>
                  <a:lnTo>
                    <a:pt x="36" y="31"/>
                  </a:lnTo>
                  <a:lnTo>
                    <a:pt x="36" y="37"/>
                  </a:lnTo>
                  <a:lnTo>
                    <a:pt x="36" y="42"/>
                  </a:lnTo>
                  <a:lnTo>
                    <a:pt x="36" y="46"/>
                  </a:lnTo>
                  <a:lnTo>
                    <a:pt x="36" y="51"/>
                  </a:lnTo>
                  <a:lnTo>
                    <a:pt x="38" y="55"/>
                  </a:lnTo>
                  <a:lnTo>
                    <a:pt x="38" y="60"/>
                  </a:lnTo>
                  <a:lnTo>
                    <a:pt x="39" y="66"/>
                  </a:lnTo>
                  <a:lnTo>
                    <a:pt x="39" y="70"/>
                  </a:lnTo>
                  <a:lnTo>
                    <a:pt x="38" y="66"/>
                  </a:lnTo>
                  <a:lnTo>
                    <a:pt x="38" y="60"/>
                  </a:lnTo>
                  <a:lnTo>
                    <a:pt x="38" y="55"/>
                  </a:lnTo>
                  <a:lnTo>
                    <a:pt x="36" y="51"/>
                  </a:lnTo>
                  <a:lnTo>
                    <a:pt x="35" y="46"/>
                  </a:lnTo>
                  <a:lnTo>
                    <a:pt x="35" y="42"/>
                  </a:lnTo>
                  <a:lnTo>
                    <a:pt x="33" y="36"/>
                  </a:lnTo>
                  <a:lnTo>
                    <a:pt x="33" y="31"/>
                  </a:lnTo>
                  <a:lnTo>
                    <a:pt x="32" y="25"/>
                  </a:lnTo>
                  <a:lnTo>
                    <a:pt x="32" y="21"/>
                  </a:lnTo>
                  <a:lnTo>
                    <a:pt x="32" y="16"/>
                  </a:lnTo>
                  <a:lnTo>
                    <a:pt x="32" y="12"/>
                  </a:lnTo>
                  <a:lnTo>
                    <a:pt x="32" y="7"/>
                  </a:lnTo>
                  <a:lnTo>
                    <a:pt x="33" y="1"/>
                  </a:lnTo>
                  <a:lnTo>
                    <a:pt x="39" y="1"/>
                  </a:lnTo>
                  <a:lnTo>
                    <a:pt x="44" y="1"/>
                  </a:lnTo>
                  <a:lnTo>
                    <a:pt x="47" y="6"/>
                  </a:lnTo>
                  <a:lnTo>
                    <a:pt x="48" y="10"/>
                  </a:lnTo>
                  <a:lnTo>
                    <a:pt x="48" y="15"/>
                  </a:lnTo>
                  <a:lnTo>
                    <a:pt x="50" y="21"/>
                  </a:lnTo>
                  <a:lnTo>
                    <a:pt x="50" y="25"/>
                  </a:lnTo>
                  <a:lnTo>
                    <a:pt x="50" y="30"/>
                  </a:lnTo>
                  <a:lnTo>
                    <a:pt x="50" y="36"/>
                  </a:lnTo>
                  <a:lnTo>
                    <a:pt x="50" y="42"/>
                  </a:lnTo>
                  <a:lnTo>
                    <a:pt x="51" y="46"/>
                  </a:lnTo>
                  <a:lnTo>
                    <a:pt x="51" y="52"/>
                  </a:lnTo>
                  <a:lnTo>
                    <a:pt x="51" y="57"/>
                  </a:lnTo>
                  <a:lnTo>
                    <a:pt x="51" y="61"/>
                  </a:lnTo>
                  <a:lnTo>
                    <a:pt x="51" y="66"/>
                  </a:lnTo>
                  <a:lnTo>
                    <a:pt x="51" y="70"/>
                  </a:lnTo>
                  <a:lnTo>
                    <a:pt x="51" y="75"/>
                  </a:lnTo>
                  <a:lnTo>
                    <a:pt x="50" y="70"/>
                  </a:lnTo>
                  <a:lnTo>
                    <a:pt x="50" y="66"/>
                  </a:lnTo>
                  <a:lnTo>
                    <a:pt x="50" y="58"/>
                  </a:lnTo>
                  <a:lnTo>
                    <a:pt x="48" y="54"/>
                  </a:lnTo>
                  <a:lnTo>
                    <a:pt x="48" y="46"/>
                  </a:lnTo>
                  <a:lnTo>
                    <a:pt x="48" y="42"/>
                  </a:lnTo>
                  <a:lnTo>
                    <a:pt x="48" y="37"/>
                  </a:lnTo>
                  <a:lnTo>
                    <a:pt x="48" y="33"/>
                  </a:lnTo>
                  <a:lnTo>
                    <a:pt x="48" y="28"/>
                  </a:lnTo>
                  <a:lnTo>
                    <a:pt x="47" y="21"/>
                  </a:lnTo>
                  <a:lnTo>
                    <a:pt x="48" y="15"/>
                  </a:lnTo>
                  <a:lnTo>
                    <a:pt x="50" y="7"/>
                  </a:lnTo>
                  <a:lnTo>
                    <a:pt x="50" y="3"/>
                  </a:lnTo>
                  <a:lnTo>
                    <a:pt x="54" y="0"/>
                  </a:lnTo>
                  <a:lnTo>
                    <a:pt x="59" y="1"/>
                  </a:lnTo>
                  <a:lnTo>
                    <a:pt x="63" y="6"/>
                  </a:lnTo>
                  <a:lnTo>
                    <a:pt x="63" y="10"/>
                  </a:lnTo>
                  <a:lnTo>
                    <a:pt x="65" y="15"/>
                  </a:lnTo>
                  <a:lnTo>
                    <a:pt x="65" y="19"/>
                  </a:lnTo>
                  <a:lnTo>
                    <a:pt x="65" y="24"/>
                  </a:lnTo>
                  <a:lnTo>
                    <a:pt x="65" y="28"/>
                  </a:lnTo>
                  <a:lnTo>
                    <a:pt x="66" y="33"/>
                  </a:lnTo>
                  <a:lnTo>
                    <a:pt x="66" y="37"/>
                  </a:lnTo>
                  <a:lnTo>
                    <a:pt x="66" y="45"/>
                  </a:lnTo>
                  <a:lnTo>
                    <a:pt x="66" y="52"/>
                  </a:lnTo>
                  <a:lnTo>
                    <a:pt x="66" y="60"/>
                  </a:lnTo>
                  <a:lnTo>
                    <a:pt x="66" y="64"/>
                  </a:lnTo>
                  <a:lnTo>
                    <a:pt x="65" y="69"/>
                  </a:lnTo>
                  <a:lnTo>
                    <a:pt x="65" y="73"/>
                  </a:lnTo>
                  <a:lnTo>
                    <a:pt x="63" y="79"/>
                  </a:lnTo>
                  <a:lnTo>
                    <a:pt x="62" y="75"/>
                  </a:lnTo>
                  <a:lnTo>
                    <a:pt x="65" y="70"/>
                  </a:lnTo>
                  <a:lnTo>
                    <a:pt x="71" y="66"/>
                  </a:lnTo>
                  <a:lnTo>
                    <a:pt x="72" y="61"/>
                  </a:lnTo>
                  <a:lnTo>
                    <a:pt x="77" y="57"/>
                  </a:lnTo>
                  <a:lnTo>
                    <a:pt x="81" y="51"/>
                  </a:lnTo>
                  <a:lnTo>
                    <a:pt x="86" y="48"/>
                  </a:lnTo>
                  <a:lnTo>
                    <a:pt x="90" y="52"/>
                  </a:lnTo>
                  <a:lnTo>
                    <a:pt x="90" y="57"/>
                  </a:lnTo>
                  <a:lnTo>
                    <a:pt x="90" y="61"/>
                  </a:lnTo>
                  <a:lnTo>
                    <a:pt x="90" y="67"/>
                  </a:lnTo>
                  <a:lnTo>
                    <a:pt x="89" y="72"/>
                  </a:lnTo>
                  <a:lnTo>
                    <a:pt x="87" y="76"/>
                  </a:lnTo>
                  <a:lnTo>
                    <a:pt x="84" y="82"/>
                  </a:lnTo>
                  <a:lnTo>
                    <a:pt x="83" y="87"/>
                  </a:lnTo>
                  <a:lnTo>
                    <a:pt x="78" y="93"/>
                  </a:lnTo>
                  <a:lnTo>
                    <a:pt x="77" y="97"/>
                  </a:lnTo>
                  <a:lnTo>
                    <a:pt x="72" y="103"/>
                  </a:lnTo>
                  <a:lnTo>
                    <a:pt x="71" y="108"/>
                  </a:lnTo>
                  <a:lnTo>
                    <a:pt x="69" y="112"/>
                  </a:lnTo>
                  <a:lnTo>
                    <a:pt x="69" y="117"/>
                  </a:lnTo>
                  <a:lnTo>
                    <a:pt x="68" y="121"/>
                  </a:lnTo>
                  <a:lnTo>
                    <a:pt x="59" y="126"/>
                  </a:lnTo>
                  <a:lnTo>
                    <a:pt x="54" y="124"/>
                  </a:lnTo>
                  <a:lnTo>
                    <a:pt x="50" y="121"/>
                  </a:lnTo>
                  <a:lnTo>
                    <a:pt x="45" y="121"/>
                  </a:lnTo>
                  <a:lnTo>
                    <a:pt x="38" y="120"/>
                  </a:lnTo>
                  <a:lnTo>
                    <a:pt x="30" y="120"/>
                  </a:lnTo>
                  <a:lnTo>
                    <a:pt x="23" y="120"/>
                  </a:lnTo>
                  <a:lnTo>
                    <a:pt x="18" y="120"/>
                  </a:lnTo>
                  <a:lnTo>
                    <a:pt x="12" y="112"/>
                  </a:lnTo>
                  <a:lnTo>
                    <a:pt x="12" y="112"/>
                  </a:lnTo>
                </a:path>
              </a:pathLst>
            </a:custGeom>
            <a:solidFill>
              <a:srgbClr val="FFE0C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nvGrpSpPr>
            <p:cNvPr id="232680" name="Group 232"/>
            <p:cNvGrpSpPr>
              <a:grpSpLocks/>
            </p:cNvGrpSpPr>
            <p:nvPr/>
          </p:nvGrpSpPr>
          <p:grpSpPr bwMode="auto">
            <a:xfrm>
              <a:off x="1509" y="576"/>
              <a:ext cx="1149" cy="869"/>
              <a:chOff x="189" y="415"/>
              <a:chExt cx="1265" cy="829"/>
            </a:xfrm>
          </p:grpSpPr>
          <p:sp>
            <p:nvSpPr>
              <p:cNvPr id="232681" name="Freeform 233"/>
              <p:cNvSpPr>
                <a:spLocks/>
              </p:cNvSpPr>
              <p:nvPr/>
            </p:nvSpPr>
            <p:spPr bwMode="auto">
              <a:xfrm>
                <a:off x="189" y="415"/>
                <a:ext cx="1265" cy="355"/>
              </a:xfrm>
              <a:custGeom>
                <a:avLst/>
                <a:gdLst>
                  <a:gd name="T0" fmla="*/ 8 w 1265"/>
                  <a:gd name="T1" fmla="*/ 177 h 355"/>
                  <a:gd name="T2" fmla="*/ 0 w 1265"/>
                  <a:gd name="T3" fmla="*/ 122 h 355"/>
                  <a:gd name="T4" fmla="*/ 30 w 1265"/>
                  <a:gd name="T5" fmla="*/ 69 h 355"/>
                  <a:gd name="T6" fmla="*/ 81 w 1265"/>
                  <a:gd name="T7" fmla="*/ 38 h 355"/>
                  <a:gd name="T8" fmla="*/ 118 w 1265"/>
                  <a:gd name="T9" fmla="*/ 30 h 355"/>
                  <a:gd name="T10" fmla="*/ 170 w 1265"/>
                  <a:gd name="T11" fmla="*/ 30 h 355"/>
                  <a:gd name="T12" fmla="*/ 214 w 1265"/>
                  <a:gd name="T13" fmla="*/ 38 h 355"/>
                  <a:gd name="T14" fmla="*/ 259 w 1265"/>
                  <a:gd name="T15" fmla="*/ 54 h 355"/>
                  <a:gd name="T16" fmla="*/ 310 w 1265"/>
                  <a:gd name="T17" fmla="*/ 77 h 355"/>
                  <a:gd name="T18" fmla="*/ 362 w 1265"/>
                  <a:gd name="T19" fmla="*/ 84 h 355"/>
                  <a:gd name="T20" fmla="*/ 406 w 1265"/>
                  <a:gd name="T21" fmla="*/ 84 h 355"/>
                  <a:gd name="T22" fmla="*/ 451 w 1265"/>
                  <a:gd name="T23" fmla="*/ 77 h 355"/>
                  <a:gd name="T24" fmla="*/ 510 w 1265"/>
                  <a:gd name="T25" fmla="*/ 69 h 355"/>
                  <a:gd name="T26" fmla="*/ 561 w 1265"/>
                  <a:gd name="T27" fmla="*/ 38 h 355"/>
                  <a:gd name="T28" fmla="*/ 613 w 1265"/>
                  <a:gd name="T29" fmla="*/ 0 h 355"/>
                  <a:gd name="T30" fmla="*/ 657 w 1265"/>
                  <a:gd name="T31" fmla="*/ 0 h 355"/>
                  <a:gd name="T32" fmla="*/ 694 w 1265"/>
                  <a:gd name="T33" fmla="*/ 30 h 355"/>
                  <a:gd name="T34" fmla="*/ 783 w 1265"/>
                  <a:gd name="T35" fmla="*/ 30 h 355"/>
                  <a:gd name="T36" fmla="*/ 828 w 1265"/>
                  <a:gd name="T37" fmla="*/ 30 h 355"/>
                  <a:gd name="T38" fmla="*/ 872 w 1265"/>
                  <a:gd name="T39" fmla="*/ 38 h 355"/>
                  <a:gd name="T40" fmla="*/ 909 w 1265"/>
                  <a:gd name="T41" fmla="*/ 46 h 355"/>
                  <a:gd name="T42" fmla="*/ 953 w 1265"/>
                  <a:gd name="T43" fmla="*/ 69 h 355"/>
                  <a:gd name="T44" fmla="*/ 990 w 1265"/>
                  <a:gd name="T45" fmla="*/ 84 h 355"/>
                  <a:gd name="T46" fmla="*/ 1034 w 1265"/>
                  <a:gd name="T47" fmla="*/ 92 h 355"/>
                  <a:gd name="T48" fmla="*/ 1086 w 1265"/>
                  <a:gd name="T49" fmla="*/ 92 h 355"/>
                  <a:gd name="T50" fmla="*/ 1138 w 1265"/>
                  <a:gd name="T51" fmla="*/ 99 h 355"/>
                  <a:gd name="T52" fmla="*/ 1182 w 1265"/>
                  <a:gd name="T53" fmla="*/ 99 h 355"/>
                  <a:gd name="T54" fmla="*/ 1233 w 1265"/>
                  <a:gd name="T55" fmla="*/ 131 h 355"/>
                  <a:gd name="T56" fmla="*/ 1264 w 1265"/>
                  <a:gd name="T57" fmla="*/ 184 h 355"/>
                  <a:gd name="T58" fmla="*/ 1264 w 1265"/>
                  <a:gd name="T59" fmla="*/ 238 h 355"/>
                  <a:gd name="T60" fmla="*/ 1249 w 1265"/>
                  <a:gd name="T61" fmla="*/ 284 h 355"/>
                  <a:gd name="T62" fmla="*/ 1190 w 1265"/>
                  <a:gd name="T63" fmla="*/ 299 h 355"/>
                  <a:gd name="T64" fmla="*/ 1123 w 1265"/>
                  <a:gd name="T65" fmla="*/ 269 h 355"/>
                  <a:gd name="T66" fmla="*/ 1079 w 1265"/>
                  <a:gd name="T67" fmla="*/ 254 h 355"/>
                  <a:gd name="T68" fmla="*/ 1034 w 1265"/>
                  <a:gd name="T69" fmla="*/ 269 h 355"/>
                  <a:gd name="T70" fmla="*/ 968 w 1265"/>
                  <a:gd name="T71" fmla="*/ 299 h 355"/>
                  <a:gd name="T72" fmla="*/ 909 w 1265"/>
                  <a:gd name="T73" fmla="*/ 299 h 355"/>
                  <a:gd name="T74" fmla="*/ 872 w 1265"/>
                  <a:gd name="T75" fmla="*/ 299 h 355"/>
                  <a:gd name="T76" fmla="*/ 828 w 1265"/>
                  <a:gd name="T77" fmla="*/ 292 h 355"/>
                  <a:gd name="T78" fmla="*/ 790 w 1265"/>
                  <a:gd name="T79" fmla="*/ 284 h 355"/>
                  <a:gd name="T80" fmla="*/ 738 w 1265"/>
                  <a:gd name="T81" fmla="*/ 261 h 355"/>
                  <a:gd name="T82" fmla="*/ 687 w 1265"/>
                  <a:gd name="T83" fmla="*/ 276 h 355"/>
                  <a:gd name="T84" fmla="*/ 635 w 1265"/>
                  <a:gd name="T85" fmla="*/ 308 h 355"/>
                  <a:gd name="T86" fmla="*/ 591 w 1265"/>
                  <a:gd name="T87" fmla="*/ 323 h 355"/>
                  <a:gd name="T88" fmla="*/ 547 w 1265"/>
                  <a:gd name="T89" fmla="*/ 323 h 355"/>
                  <a:gd name="T90" fmla="*/ 503 w 1265"/>
                  <a:gd name="T91" fmla="*/ 315 h 355"/>
                  <a:gd name="T92" fmla="*/ 465 w 1265"/>
                  <a:gd name="T93" fmla="*/ 299 h 355"/>
                  <a:gd name="T94" fmla="*/ 421 w 1265"/>
                  <a:gd name="T95" fmla="*/ 276 h 355"/>
                  <a:gd name="T96" fmla="*/ 384 w 1265"/>
                  <a:gd name="T97" fmla="*/ 276 h 355"/>
                  <a:gd name="T98" fmla="*/ 333 w 1265"/>
                  <a:gd name="T99" fmla="*/ 315 h 355"/>
                  <a:gd name="T100" fmla="*/ 295 w 1265"/>
                  <a:gd name="T101" fmla="*/ 346 h 355"/>
                  <a:gd name="T102" fmla="*/ 243 w 1265"/>
                  <a:gd name="T103" fmla="*/ 354 h 355"/>
                  <a:gd name="T104" fmla="*/ 199 w 1265"/>
                  <a:gd name="T105" fmla="*/ 331 h 355"/>
                  <a:gd name="T106" fmla="*/ 185 w 1265"/>
                  <a:gd name="T107" fmla="*/ 292 h 355"/>
                  <a:gd name="T108" fmla="*/ 155 w 1265"/>
                  <a:gd name="T109" fmla="*/ 246 h 355"/>
                  <a:gd name="T110" fmla="*/ 111 w 1265"/>
                  <a:gd name="T111" fmla="*/ 238 h 355"/>
                  <a:gd name="T112" fmla="*/ 66 w 1265"/>
                  <a:gd name="T113" fmla="*/ 238 h 355"/>
                  <a:gd name="T114" fmla="*/ 22 w 1265"/>
                  <a:gd name="T115" fmla="*/ 22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65" h="355">
                    <a:moveTo>
                      <a:pt x="22" y="223"/>
                    </a:moveTo>
                    <a:lnTo>
                      <a:pt x="8" y="177"/>
                    </a:lnTo>
                    <a:lnTo>
                      <a:pt x="0" y="154"/>
                    </a:lnTo>
                    <a:lnTo>
                      <a:pt x="0" y="122"/>
                    </a:lnTo>
                    <a:lnTo>
                      <a:pt x="15" y="92"/>
                    </a:lnTo>
                    <a:lnTo>
                      <a:pt x="30" y="69"/>
                    </a:lnTo>
                    <a:lnTo>
                      <a:pt x="59" y="46"/>
                    </a:lnTo>
                    <a:lnTo>
                      <a:pt x="81" y="38"/>
                    </a:lnTo>
                    <a:lnTo>
                      <a:pt x="96" y="30"/>
                    </a:lnTo>
                    <a:lnTo>
                      <a:pt x="118" y="30"/>
                    </a:lnTo>
                    <a:lnTo>
                      <a:pt x="147" y="30"/>
                    </a:lnTo>
                    <a:lnTo>
                      <a:pt x="170" y="30"/>
                    </a:lnTo>
                    <a:lnTo>
                      <a:pt x="192" y="38"/>
                    </a:lnTo>
                    <a:lnTo>
                      <a:pt x="214" y="38"/>
                    </a:lnTo>
                    <a:lnTo>
                      <a:pt x="236" y="46"/>
                    </a:lnTo>
                    <a:lnTo>
                      <a:pt x="259" y="54"/>
                    </a:lnTo>
                    <a:lnTo>
                      <a:pt x="288" y="61"/>
                    </a:lnTo>
                    <a:lnTo>
                      <a:pt x="310" y="77"/>
                    </a:lnTo>
                    <a:lnTo>
                      <a:pt x="333" y="77"/>
                    </a:lnTo>
                    <a:lnTo>
                      <a:pt x="362" y="84"/>
                    </a:lnTo>
                    <a:lnTo>
                      <a:pt x="384" y="84"/>
                    </a:lnTo>
                    <a:lnTo>
                      <a:pt x="406" y="84"/>
                    </a:lnTo>
                    <a:lnTo>
                      <a:pt x="429" y="84"/>
                    </a:lnTo>
                    <a:lnTo>
                      <a:pt x="451" y="77"/>
                    </a:lnTo>
                    <a:lnTo>
                      <a:pt x="487" y="69"/>
                    </a:lnTo>
                    <a:lnTo>
                      <a:pt x="510" y="69"/>
                    </a:lnTo>
                    <a:lnTo>
                      <a:pt x="532" y="61"/>
                    </a:lnTo>
                    <a:lnTo>
                      <a:pt x="561" y="38"/>
                    </a:lnTo>
                    <a:lnTo>
                      <a:pt x="584" y="22"/>
                    </a:lnTo>
                    <a:lnTo>
                      <a:pt x="613" y="0"/>
                    </a:lnTo>
                    <a:lnTo>
                      <a:pt x="635" y="0"/>
                    </a:lnTo>
                    <a:lnTo>
                      <a:pt x="657" y="0"/>
                    </a:lnTo>
                    <a:lnTo>
                      <a:pt x="673" y="15"/>
                    </a:lnTo>
                    <a:lnTo>
                      <a:pt x="694" y="30"/>
                    </a:lnTo>
                    <a:lnTo>
                      <a:pt x="754" y="30"/>
                    </a:lnTo>
                    <a:lnTo>
                      <a:pt x="783" y="30"/>
                    </a:lnTo>
                    <a:lnTo>
                      <a:pt x="805" y="30"/>
                    </a:lnTo>
                    <a:lnTo>
                      <a:pt x="828" y="30"/>
                    </a:lnTo>
                    <a:lnTo>
                      <a:pt x="850" y="38"/>
                    </a:lnTo>
                    <a:lnTo>
                      <a:pt x="872" y="38"/>
                    </a:lnTo>
                    <a:lnTo>
                      <a:pt x="894" y="46"/>
                    </a:lnTo>
                    <a:lnTo>
                      <a:pt x="909" y="46"/>
                    </a:lnTo>
                    <a:lnTo>
                      <a:pt x="931" y="61"/>
                    </a:lnTo>
                    <a:lnTo>
                      <a:pt x="953" y="69"/>
                    </a:lnTo>
                    <a:lnTo>
                      <a:pt x="975" y="77"/>
                    </a:lnTo>
                    <a:lnTo>
                      <a:pt x="990" y="84"/>
                    </a:lnTo>
                    <a:lnTo>
                      <a:pt x="1012" y="84"/>
                    </a:lnTo>
                    <a:lnTo>
                      <a:pt x="1034" y="92"/>
                    </a:lnTo>
                    <a:lnTo>
                      <a:pt x="1064" y="92"/>
                    </a:lnTo>
                    <a:lnTo>
                      <a:pt x="1086" y="92"/>
                    </a:lnTo>
                    <a:lnTo>
                      <a:pt x="1108" y="92"/>
                    </a:lnTo>
                    <a:lnTo>
                      <a:pt x="1138" y="99"/>
                    </a:lnTo>
                    <a:lnTo>
                      <a:pt x="1160" y="99"/>
                    </a:lnTo>
                    <a:lnTo>
                      <a:pt x="1182" y="99"/>
                    </a:lnTo>
                    <a:lnTo>
                      <a:pt x="1211" y="115"/>
                    </a:lnTo>
                    <a:lnTo>
                      <a:pt x="1233" y="131"/>
                    </a:lnTo>
                    <a:lnTo>
                      <a:pt x="1249" y="146"/>
                    </a:lnTo>
                    <a:lnTo>
                      <a:pt x="1264" y="184"/>
                    </a:lnTo>
                    <a:lnTo>
                      <a:pt x="1264" y="207"/>
                    </a:lnTo>
                    <a:lnTo>
                      <a:pt x="1264" y="238"/>
                    </a:lnTo>
                    <a:lnTo>
                      <a:pt x="1264" y="261"/>
                    </a:lnTo>
                    <a:lnTo>
                      <a:pt x="1249" y="284"/>
                    </a:lnTo>
                    <a:lnTo>
                      <a:pt x="1219" y="292"/>
                    </a:lnTo>
                    <a:lnTo>
                      <a:pt x="1190" y="299"/>
                    </a:lnTo>
                    <a:lnTo>
                      <a:pt x="1160" y="292"/>
                    </a:lnTo>
                    <a:lnTo>
                      <a:pt x="1123" y="269"/>
                    </a:lnTo>
                    <a:lnTo>
                      <a:pt x="1101" y="254"/>
                    </a:lnTo>
                    <a:lnTo>
                      <a:pt x="1079" y="254"/>
                    </a:lnTo>
                    <a:lnTo>
                      <a:pt x="1056" y="261"/>
                    </a:lnTo>
                    <a:lnTo>
                      <a:pt x="1034" y="269"/>
                    </a:lnTo>
                    <a:lnTo>
                      <a:pt x="1012" y="284"/>
                    </a:lnTo>
                    <a:lnTo>
                      <a:pt x="968" y="299"/>
                    </a:lnTo>
                    <a:lnTo>
                      <a:pt x="938" y="299"/>
                    </a:lnTo>
                    <a:lnTo>
                      <a:pt x="909" y="299"/>
                    </a:lnTo>
                    <a:lnTo>
                      <a:pt x="894" y="299"/>
                    </a:lnTo>
                    <a:lnTo>
                      <a:pt x="872" y="299"/>
                    </a:lnTo>
                    <a:lnTo>
                      <a:pt x="850" y="292"/>
                    </a:lnTo>
                    <a:lnTo>
                      <a:pt x="828" y="292"/>
                    </a:lnTo>
                    <a:lnTo>
                      <a:pt x="812" y="292"/>
                    </a:lnTo>
                    <a:lnTo>
                      <a:pt x="790" y="284"/>
                    </a:lnTo>
                    <a:lnTo>
                      <a:pt x="768" y="276"/>
                    </a:lnTo>
                    <a:lnTo>
                      <a:pt x="738" y="261"/>
                    </a:lnTo>
                    <a:lnTo>
                      <a:pt x="716" y="261"/>
                    </a:lnTo>
                    <a:lnTo>
                      <a:pt x="687" y="276"/>
                    </a:lnTo>
                    <a:lnTo>
                      <a:pt x="657" y="299"/>
                    </a:lnTo>
                    <a:lnTo>
                      <a:pt x="635" y="308"/>
                    </a:lnTo>
                    <a:lnTo>
                      <a:pt x="613" y="315"/>
                    </a:lnTo>
                    <a:lnTo>
                      <a:pt x="591" y="323"/>
                    </a:lnTo>
                    <a:lnTo>
                      <a:pt x="576" y="323"/>
                    </a:lnTo>
                    <a:lnTo>
                      <a:pt x="547" y="323"/>
                    </a:lnTo>
                    <a:lnTo>
                      <a:pt x="525" y="323"/>
                    </a:lnTo>
                    <a:lnTo>
                      <a:pt x="503" y="315"/>
                    </a:lnTo>
                    <a:lnTo>
                      <a:pt x="487" y="315"/>
                    </a:lnTo>
                    <a:lnTo>
                      <a:pt x="465" y="299"/>
                    </a:lnTo>
                    <a:lnTo>
                      <a:pt x="443" y="284"/>
                    </a:lnTo>
                    <a:lnTo>
                      <a:pt x="421" y="276"/>
                    </a:lnTo>
                    <a:lnTo>
                      <a:pt x="406" y="276"/>
                    </a:lnTo>
                    <a:lnTo>
                      <a:pt x="384" y="276"/>
                    </a:lnTo>
                    <a:lnTo>
                      <a:pt x="362" y="292"/>
                    </a:lnTo>
                    <a:lnTo>
                      <a:pt x="333" y="315"/>
                    </a:lnTo>
                    <a:lnTo>
                      <a:pt x="317" y="323"/>
                    </a:lnTo>
                    <a:lnTo>
                      <a:pt x="295" y="346"/>
                    </a:lnTo>
                    <a:lnTo>
                      <a:pt x="273" y="354"/>
                    </a:lnTo>
                    <a:lnTo>
                      <a:pt x="243" y="354"/>
                    </a:lnTo>
                    <a:lnTo>
                      <a:pt x="221" y="354"/>
                    </a:lnTo>
                    <a:lnTo>
                      <a:pt x="199" y="331"/>
                    </a:lnTo>
                    <a:lnTo>
                      <a:pt x="192" y="308"/>
                    </a:lnTo>
                    <a:lnTo>
                      <a:pt x="185" y="292"/>
                    </a:lnTo>
                    <a:lnTo>
                      <a:pt x="170" y="261"/>
                    </a:lnTo>
                    <a:lnTo>
                      <a:pt x="155" y="246"/>
                    </a:lnTo>
                    <a:lnTo>
                      <a:pt x="133" y="238"/>
                    </a:lnTo>
                    <a:lnTo>
                      <a:pt x="111" y="238"/>
                    </a:lnTo>
                    <a:lnTo>
                      <a:pt x="89" y="238"/>
                    </a:lnTo>
                    <a:lnTo>
                      <a:pt x="66" y="238"/>
                    </a:lnTo>
                    <a:lnTo>
                      <a:pt x="22" y="223"/>
                    </a:lnTo>
                    <a:lnTo>
                      <a:pt x="22" y="223"/>
                    </a:lnTo>
                  </a:path>
                </a:pathLst>
              </a:custGeom>
              <a:solidFill>
                <a:schemeClr val="bg2"/>
              </a:solidFill>
              <a:ln w="12700" cap="rnd" cmpd="sng">
                <a:solidFill>
                  <a:schemeClr val="hlink"/>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2" name="Freeform 234"/>
              <p:cNvSpPr>
                <a:spLocks/>
              </p:cNvSpPr>
              <p:nvPr/>
            </p:nvSpPr>
            <p:spPr bwMode="auto">
              <a:xfrm>
                <a:off x="662" y="742"/>
                <a:ext cx="74" cy="502"/>
              </a:xfrm>
              <a:custGeom>
                <a:avLst/>
                <a:gdLst>
                  <a:gd name="T0" fmla="*/ 73 w 74"/>
                  <a:gd name="T1" fmla="*/ 0 h 502"/>
                  <a:gd name="T2" fmla="*/ 73 w 74"/>
                  <a:gd name="T3" fmla="*/ 37 h 502"/>
                  <a:gd name="T4" fmla="*/ 73 w 74"/>
                  <a:gd name="T5" fmla="*/ 74 h 502"/>
                  <a:gd name="T6" fmla="*/ 64 w 74"/>
                  <a:gd name="T7" fmla="*/ 102 h 502"/>
                  <a:gd name="T8" fmla="*/ 64 w 74"/>
                  <a:gd name="T9" fmla="*/ 129 h 502"/>
                  <a:gd name="T10" fmla="*/ 64 w 74"/>
                  <a:gd name="T11" fmla="*/ 148 h 502"/>
                  <a:gd name="T12" fmla="*/ 55 w 74"/>
                  <a:gd name="T13" fmla="*/ 176 h 502"/>
                  <a:gd name="T14" fmla="*/ 55 w 74"/>
                  <a:gd name="T15" fmla="*/ 204 h 502"/>
                  <a:gd name="T16" fmla="*/ 36 w 74"/>
                  <a:gd name="T17" fmla="*/ 231 h 502"/>
                  <a:gd name="T18" fmla="*/ 27 w 74"/>
                  <a:gd name="T19" fmla="*/ 251 h 502"/>
                  <a:gd name="T20" fmla="*/ 18 w 74"/>
                  <a:gd name="T21" fmla="*/ 278 h 502"/>
                  <a:gd name="T22" fmla="*/ 0 w 74"/>
                  <a:gd name="T23" fmla="*/ 306 h 502"/>
                  <a:gd name="T24" fmla="*/ 9 w 74"/>
                  <a:gd name="T25" fmla="*/ 333 h 502"/>
                  <a:gd name="T26" fmla="*/ 18 w 74"/>
                  <a:gd name="T27" fmla="*/ 353 h 502"/>
                  <a:gd name="T28" fmla="*/ 27 w 74"/>
                  <a:gd name="T29" fmla="*/ 380 h 502"/>
                  <a:gd name="T30" fmla="*/ 27 w 74"/>
                  <a:gd name="T31" fmla="*/ 408 h 502"/>
                  <a:gd name="T32" fmla="*/ 27 w 74"/>
                  <a:gd name="T33" fmla="*/ 444 h 502"/>
                  <a:gd name="T34" fmla="*/ 27 w 74"/>
                  <a:gd name="T35" fmla="*/ 464 h 502"/>
                  <a:gd name="T36" fmla="*/ 36 w 74"/>
                  <a:gd name="T37"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502">
                    <a:moveTo>
                      <a:pt x="73" y="0"/>
                    </a:moveTo>
                    <a:lnTo>
                      <a:pt x="73" y="37"/>
                    </a:lnTo>
                    <a:lnTo>
                      <a:pt x="73" y="74"/>
                    </a:lnTo>
                    <a:lnTo>
                      <a:pt x="64" y="102"/>
                    </a:lnTo>
                    <a:lnTo>
                      <a:pt x="64" y="129"/>
                    </a:lnTo>
                    <a:lnTo>
                      <a:pt x="64" y="148"/>
                    </a:lnTo>
                    <a:lnTo>
                      <a:pt x="55" y="176"/>
                    </a:lnTo>
                    <a:lnTo>
                      <a:pt x="55" y="204"/>
                    </a:lnTo>
                    <a:lnTo>
                      <a:pt x="36" y="231"/>
                    </a:lnTo>
                    <a:lnTo>
                      <a:pt x="27" y="251"/>
                    </a:lnTo>
                    <a:lnTo>
                      <a:pt x="18" y="278"/>
                    </a:lnTo>
                    <a:lnTo>
                      <a:pt x="0" y="306"/>
                    </a:lnTo>
                    <a:lnTo>
                      <a:pt x="9" y="333"/>
                    </a:lnTo>
                    <a:lnTo>
                      <a:pt x="18" y="353"/>
                    </a:lnTo>
                    <a:lnTo>
                      <a:pt x="27" y="380"/>
                    </a:lnTo>
                    <a:lnTo>
                      <a:pt x="27" y="408"/>
                    </a:lnTo>
                    <a:lnTo>
                      <a:pt x="27" y="444"/>
                    </a:lnTo>
                    <a:lnTo>
                      <a:pt x="27" y="464"/>
                    </a:lnTo>
                    <a:lnTo>
                      <a:pt x="36" y="501"/>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3" name="Freeform 235"/>
              <p:cNvSpPr>
                <a:spLocks/>
              </p:cNvSpPr>
              <p:nvPr/>
            </p:nvSpPr>
            <p:spPr bwMode="auto">
              <a:xfrm>
                <a:off x="603" y="801"/>
                <a:ext cx="128" cy="46"/>
              </a:xfrm>
              <a:custGeom>
                <a:avLst/>
                <a:gdLst>
                  <a:gd name="T0" fmla="*/ 127 w 128"/>
                  <a:gd name="T1" fmla="*/ 45 h 46"/>
                  <a:gd name="T2" fmla="*/ 81 w 128"/>
                  <a:gd name="T3" fmla="*/ 0 h 46"/>
                  <a:gd name="T4" fmla="*/ 27 w 128"/>
                  <a:gd name="T5" fmla="*/ 0 h 46"/>
                  <a:gd name="T6" fmla="*/ 0 w 128"/>
                  <a:gd name="T7" fmla="*/ 0 h 46"/>
                </a:gdLst>
                <a:ahLst/>
                <a:cxnLst>
                  <a:cxn ang="0">
                    <a:pos x="T0" y="T1"/>
                  </a:cxn>
                  <a:cxn ang="0">
                    <a:pos x="T2" y="T3"/>
                  </a:cxn>
                  <a:cxn ang="0">
                    <a:pos x="T4" y="T5"/>
                  </a:cxn>
                  <a:cxn ang="0">
                    <a:pos x="T6" y="T7"/>
                  </a:cxn>
                </a:cxnLst>
                <a:rect l="0" t="0" r="r" b="b"/>
                <a:pathLst>
                  <a:path w="128" h="46">
                    <a:moveTo>
                      <a:pt x="127" y="45"/>
                    </a:moveTo>
                    <a:lnTo>
                      <a:pt x="81" y="0"/>
                    </a:lnTo>
                    <a:lnTo>
                      <a:pt x="27" y="0"/>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4" name="Freeform 236"/>
              <p:cNvSpPr>
                <a:spLocks/>
              </p:cNvSpPr>
              <p:nvPr/>
            </p:nvSpPr>
            <p:spPr bwMode="auto">
              <a:xfrm>
                <a:off x="736" y="789"/>
                <a:ext cx="81" cy="23"/>
              </a:xfrm>
              <a:custGeom>
                <a:avLst/>
                <a:gdLst>
                  <a:gd name="T0" fmla="*/ 0 w 81"/>
                  <a:gd name="T1" fmla="*/ 22 h 23"/>
                  <a:gd name="T2" fmla="*/ 6 w 81"/>
                  <a:gd name="T3" fmla="*/ 13 h 23"/>
                  <a:gd name="T4" fmla="*/ 12 w 81"/>
                  <a:gd name="T5" fmla="*/ 4 h 23"/>
                  <a:gd name="T6" fmla="*/ 18 w 81"/>
                  <a:gd name="T7" fmla="*/ 3 h 23"/>
                  <a:gd name="T8" fmla="*/ 27 w 81"/>
                  <a:gd name="T9" fmla="*/ 4 h 23"/>
                  <a:gd name="T10" fmla="*/ 35 w 81"/>
                  <a:gd name="T11" fmla="*/ 9 h 23"/>
                  <a:gd name="T12" fmla="*/ 41 w 81"/>
                  <a:gd name="T13" fmla="*/ 12 h 23"/>
                  <a:gd name="T14" fmla="*/ 45 w 81"/>
                  <a:gd name="T15" fmla="*/ 15 h 23"/>
                  <a:gd name="T16" fmla="*/ 54 w 81"/>
                  <a:gd name="T17" fmla="*/ 16 h 23"/>
                  <a:gd name="T18" fmla="*/ 60 w 81"/>
                  <a:gd name="T19" fmla="*/ 16 h 23"/>
                  <a:gd name="T20" fmla="*/ 66 w 81"/>
                  <a:gd name="T21" fmla="*/ 16 h 23"/>
                  <a:gd name="T22" fmla="*/ 72 w 81"/>
                  <a:gd name="T23" fmla="*/ 9 h 23"/>
                  <a:gd name="T24" fmla="*/ 75 w 81"/>
                  <a:gd name="T25" fmla="*/ 4 h 23"/>
                  <a:gd name="T26" fmla="*/ 80 w 81"/>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23">
                    <a:moveTo>
                      <a:pt x="0" y="22"/>
                    </a:moveTo>
                    <a:lnTo>
                      <a:pt x="6" y="13"/>
                    </a:lnTo>
                    <a:lnTo>
                      <a:pt x="12" y="4"/>
                    </a:lnTo>
                    <a:lnTo>
                      <a:pt x="18" y="3"/>
                    </a:lnTo>
                    <a:lnTo>
                      <a:pt x="27" y="4"/>
                    </a:lnTo>
                    <a:lnTo>
                      <a:pt x="35" y="9"/>
                    </a:lnTo>
                    <a:lnTo>
                      <a:pt x="41" y="12"/>
                    </a:lnTo>
                    <a:lnTo>
                      <a:pt x="45" y="15"/>
                    </a:lnTo>
                    <a:lnTo>
                      <a:pt x="54" y="16"/>
                    </a:lnTo>
                    <a:lnTo>
                      <a:pt x="60" y="16"/>
                    </a:lnTo>
                    <a:lnTo>
                      <a:pt x="66" y="16"/>
                    </a:lnTo>
                    <a:lnTo>
                      <a:pt x="72" y="9"/>
                    </a:lnTo>
                    <a:lnTo>
                      <a:pt x="75" y="4"/>
                    </a:lnTo>
                    <a:lnTo>
                      <a:pt x="8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5" name="Freeform 237"/>
              <p:cNvSpPr>
                <a:spLocks/>
              </p:cNvSpPr>
              <p:nvPr/>
            </p:nvSpPr>
            <p:spPr bwMode="auto">
              <a:xfrm>
                <a:off x="715" y="892"/>
                <a:ext cx="130" cy="60"/>
              </a:xfrm>
              <a:custGeom>
                <a:avLst/>
                <a:gdLst>
                  <a:gd name="T0" fmla="*/ 0 w 130"/>
                  <a:gd name="T1" fmla="*/ 59 h 60"/>
                  <a:gd name="T2" fmla="*/ 6 w 130"/>
                  <a:gd name="T3" fmla="*/ 51 h 60"/>
                  <a:gd name="T4" fmla="*/ 24 w 130"/>
                  <a:gd name="T5" fmla="*/ 39 h 60"/>
                  <a:gd name="T6" fmla="*/ 35 w 130"/>
                  <a:gd name="T7" fmla="*/ 30 h 60"/>
                  <a:gd name="T8" fmla="*/ 42 w 130"/>
                  <a:gd name="T9" fmla="*/ 23 h 60"/>
                  <a:gd name="T10" fmla="*/ 47 w 130"/>
                  <a:gd name="T11" fmla="*/ 18 h 60"/>
                  <a:gd name="T12" fmla="*/ 57 w 130"/>
                  <a:gd name="T13" fmla="*/ 9 h 60"/>
                  <a:gd name="T14" fmla="*/ 66 w 130"/>
                  <a:gd name="T15" fmla="*/ 3 h 60"/>
                  <a:gd name="T16" fmla="*/ 77 w 130"/>
                  <a:gd name="T17" fmla="*/ 0 h 60"/>
                  <a:gd name="T18" fmla="*/ 83 w 130"/>
                  <a:gd name="T19" fmla="*/ 0 h 60"/>
                  <a:gd name="T20" fmla="*/ 89 w 130"/>
                  <a:gd name="T21" fmla="*/ 5 h 60"/>
                  <a:gd name="T22" fmla="*/ 95 w 130"/>
                  <a:gd name="T23" fmla="*/ 11 h 60"/>
                  <a:gd name="T24" fmla="*/ 101 w 130"/>
                  <a:gd name="T25" fmla="*/ 15 h 60"/>
                  <a:gd name="T26" fmla="*/ 108 w 130"/>
                  <a:gd name="T27" fmla="*/ 20 h 60"/>
                  <a:gd name="T28" fmla="*/ 114 w 130"/>
                  <a:gd name="T29" fmla="*/ 23 h 60"/>
                  <a:gd name="T30" fmla="*/ 120 w 130"/>
                  <a:gd name="T31" fmla="*/ 26 h 60"/>
                  <a:gd name="T32" fmla="*/ 125 w 130"/>
                  <a:gd name="T33" fmla="*/ 27 h 60"/>
                  <a:gd name="T34" fmla="*/ 129 w 130"/>
                  <a:gd name="T35"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60">
                    <a:moveTo>
                      <a:pt x="0" y="59"/>
                    </a:moveTo>
                    <a:lnTo>
                      <a:pt x="6" y="51"/>
                    </a:lnTo>
                    <a:lnTo>
                      <a:pt x="24" y="39"/>
                    </a:lnTo>
                    <a:lnTo>
                      <a:pt x="35" y="30"/>
                    </a:lnTo>
                    <a:lnTo>
                      <a:pt x="42" y="23"/>
                    </a:lnTo>
                    <a:lnTo>
                      <a:pt x="47" y="18"/>
                    </a:lnTo>
                    <a:lnTo>
                      <a:pt x="57" y="9"/>
                    </a:lnTo>
                    <a:lnTo>
                      <a:pt x="66" y="3"/>
                    </a:lnTo>
                    <a:lnTo>
                      <a:pt x="77" y="0"/>
                    </a:lnTo>
                    <a:lnTo>
                      <a:pt x="83" y="0"/>
                    </a:lnTo>
                    <a:lnTo>
                      <a:pt x="89" y="5"/>
                    </a:lnTo>
                    <a:lnTo>
                      <a:pt x="95" y="11"/>
                    </a:lnTo>
                    <a:lnTo>
                      <a:pt x="101" y="15"/>
                    </a:lnTo>
                    <a:lnTo>
                      <a:pt x="108" y="20"/>
                    </a:lnTo>
                    <a:lnTo>
                      <a:pt x="114" y="23"/>
                    </a:lnTo>
                    <a:lnTo>
                      <a:pt x="120" y="26"/>
                    </a:lnTo>
                    <a:lnTo>
                      <a:pt x="125" y="27"/>
                    </a:lnTo>
                    <a:lnTo>
                      <a:pt x="129" y="33"/>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6" name="Freeform 238"/>
              <p:cNvSpPr>
                <a:spLocks/>
              </p:cNvSpPr>
              <p:nvPr/>
            </p:nvSpPr>
            <p:spPr bwMode="auto">
              <a:xfrm>
                <a:off x="561" y="922"/>
                <a:ext cx="152" cy="37"/>
              </a:xfrm>
              <a:custGeom>
                <a:avLst/>
                <a:gdLst>
                  <a:gd name="T0" fmla="*/ 151 w 152"/>
                  <a:gd name="T1" fmla="*/ 27 h 37"/>
                  <a:gd name="T2" fmla="*/ 145 w 152"/>
                  <a:gd name="T3" fmla="*/ 29 h 37"/>
                  <a:gd name="T4" fmla="*/ 141 w 152"/>
                  <a:gd name="T5" fmla="*/ 29 h 37"/>
                  <a:gd name="T6" fmla="*/ 135 w 152"/>
                  <a:gd name="T7" fmla="*/ 30 h 37"/>
                  <a:gd name="T8" fmla="*/ 127 w 152"/>
                  <a:gd name="T9" fmla="*/ 27 h 37"/>
                  <a:gd name="T10" fmla="*/ 124 w 152"/>
                  <a:gd name="T11" fmla="*/ 23 h 37"/>
                  <a:gd name="T12" fmla="*/ 120 w 152"/>
                  <a:gd name="T13" fmla="*/ 18 h 37"/>
                  <a:gd name="T14" fmla="*/ 114 w 152"/>
                  <a:gd name="T15" fmla="*/ 14 h 37"/>
                  <a:gd name="T16" fmla="*/ 108 w 152"/>
                  <a:gd name="T17" fmla="*/ 9 h 37"/>
                  <a:gd name="T18" fmla="*/ 105 w 152"/>
                  <a:gd name="T19" fmla="*/ 5 h 37"/>
                  <a:gd name="T20" fmla="*/ 100 w 152"/>
                  <a:gd name="T21" fmla="*/ 3 h 37"/>
                  <a:gd name="T22" fmla="*/ 96 w 152"/>
                  <a:gd name="T23" fmla="*/ 0 h 37"/>
                  <a:gd name="T24" fmla="*/ 91 w 152"/>
                  <a:gd name="T25" fmla="*/ 0 h 37"/>
                  <a:gd name="T26" fmla="*/ 87 w 152"/>
                  <a:gd name="T27" fmla="*/ 0 h 37"/>
                  <a:gd name="T28" fmla="*/ 81 w 152"/>
                  <a:gd name="T29" fmla="*/ 0 h 37"/>
                  <a:gd name="T30" fmla="*/ 75 w 152"/>
                  <a:gd name="T31" fmla="*/ 0 h 37"/>
                  <a:gd name="T32" fmla="*/ 70 w 152"/>
                  <a:gd name="T33" fmla="*/ 3 h 37"/>
                  <a:gd name="T34" fmla="*/ 63 w 152"/>
                  <a:gd name="T35" fmla="*/ 6 h 37"/>
                  <a:gd name="T36" fmla="*/ 57 w 152"/>
                  <a:gd name="T37" fmla="*/ 9 h 37"/>
                  <a:gd name="T38" fmla="*/ 52 w 152"/>
                  <a:gd name="T39" fmla="*/ 12 h 37"/>
                  <a:gd name="T40" fmla="*/ 45 w 152"/>
                  <a:gd name="T41" fmla="*/ 20 h 37"/>
                  <a:gd name="T42" fmla="*/ 40 w 152"/>
                  <a:gd name="T43" fmla="*/ 23 h 37"/>
                  <a:gd name="T44" fmla="*/ 33 w 152"/>
                  <a:gd name="T45" fmla="*/ 29 h 37"/>
                  <a:gd name="T46" fmla="*/ 27 w 152"/>
                  <a:gd name="T47" fmla="*/ 33 h 37"/>
                  <a:gd name="T48" fmla="*/ 18 w 152"/>
                  <a:gd name="T49" fmla="*/ 35 h 37"/>
                  <a:gd name="T50" fmla="*/ 10 w 152"/>
                  <a:gd name="T51" fmla="*/ 36 h 37"/>
                  <a:gd name="T52" fmla="*/ 1 w 152"/>
                  <a:gd name="T53" fmla="*/ 36 h 37"/>
                  <a:gd name="T54" fmla="*/ 0 w 152"/>
                  <a:gd name="T5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37">
                    <a:moveTo>
                      <a:pt x="151" y="27"/>
                    </a:moveTo>
                    <a:lnTo>
                      <a:pt x="145" y="29"/>
                    </a:lnTo>
                    <a:lnTo>
                      <a:pt x="141" y="29"/>
                    </a:lnTo>
                    <a:lnTo>
                      <a:pt x="135" y="30"/>
                    </a:lnTo>
                    <a:lnTo>
                      <a:pt x="127" y="27"/>
                    </a:lnTo>
                    <a:lnTo>
                      <a:pt x="124" y="23"/>
                    </a:lnTo>
                    <a:lnTo>
                      <a:pt x="120" y="18"/>
                    </a:lnTo>
                    <a:lnTo>
                      <a:pt x="114" y="14"/>
                    </a:lnTo>
                    <a:lnTo>
                      <a:pt x="108" y="9"/>
                    </a:lnTo>
                    <a:lnTo>
                      <a:pt x="105" y="5"/>
                    </a:lnTo>
                    <a:lnTo>
                      <a:pt x="100" y="3"/>
                    </a:lnTo>
                    <a:lnTo>
                      <a:pt x="96" y="0"/>
                    </a:lnTo>
                    <a:lnTo>
                      <a:pt x="91" y="0"/>
                    </a:lnTo>
                    <a:lnTo>
                      <a:pt x="87" y="0"/>
                    </a:lnTo>
                    <a:lnTo>
                      <a:pt x="81" y="0"/>
                    </a:lnTo>
                    <a:lnTo>
                      <a:pt x="75" y="0"/>
                    </a:lnTo>
                    <a:lnTo>
                      <a:pt x="70" y="3"/>
                    </a:lnTo>
                    <a:lnTo>
                      <a:pt x="63" y="6"/>
                    </a:lnTo>
                    <a:lnTo>
                      <a:pt x="57" y="9"/>
                    </a:lnTo>
                    <a:lnTo>
                      <a:pt x="52" y="12"/>
                    </a:lnTo>
                    <a:lnTo>
                      <a:pt x="45" y="20"/>
                    </a:lnTo>
                    <a:lnTo>
                      <a:pt x="40" y="23"/>
                    </a:lnTo>
                    <a:lnTo>
                      <a:pt x="33" y="29"/>
                    </a:lnTo>
                    <a:lnTo>
                      <a:pt x="27" y="33"/>
                    </a:lnTo>
                    <a:lnTo>
                      <a:pt x="18" y="35"/>
                    </a:lnTo>
                    <a:lnTo>
                      <a:pt x="10" y="36"/>
                    </a:lnTo>
                    <a:lnTo>
                      <a:pt x="1" y="36"/>
                    </a:lnTo>
                    <a:lnTo>
                      <a:pt x="0" y="35"/>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7" name="Freeform 239"/>
              <p:cNvSpPr>
                <a:spLocks/>
              </p:cNvSpPr>
              <p:nvPr/>
            </p:nvSpPr>
            <p:spPr bwMode="auto">
              <a:xfrm>
                <a:off x="768" y="904"/>
                <a:ext cx="17" cy="57"/>
              </a:xfrm>
              <a:custGeom>
                <a:avLst/>
                <a:gdLst>
                  <a:gd name="T0" fmla="*/ 0 w 17"/>
                  <a:gd name="T1" fmla="*/ 0 h 57"/>
                  <a:gd name="T2" fmla="*/ 1 w 17"/>
                  <a:gd name="T3" fmla="*/ 11 h 57"/>
                  <a:gd name="T4" fmla="*/ 4 w 17"/>
                  <a:gd name="T5" fmla="*/ 15 h 57"/>
                  <a:gd name="T6" fmla="*/ 11 w 17"/>
                  <a:gd name="T7" fmla="*/ 18 h 57"/>
                  <a:gd name="T8" fmla="*/ 14 w 17"/>
                  <a:gd name="T9" fmla="*/ 23 h 57"/>
                  <a:gd name="T10" fmla="*/ 16 w 17"/>
                  <a:gd name="T11" fmla="*/ 29 h 57"/>
                  <a:gd name="T12" fmla="*/ 16 w 17"/>
                  <a:gd name="T13" fmla="*/ 33 h 57"/>
                  <a:gd name="T14" fmla="*/ 16 w 17"/>
                  <a:gd name="T15" fmla="*/ 38 h 57"/>
                  <a:gd name="T16" fmla="*/ 14 w 17"/>
                  <a:gd name="T17" fmla="*/ 42 h 57"/>
                  <a:gd name="T18" fmla="*/ 11 w 17"/>
                  <a:gd name="T19" fmla="*/ 47 h 57"/>
                  <a:gd name="T20" fmla="*/ 9 w 17"/>
                  <a:gd name="T21" fmla="*/ 51 h 57"/>
                  <a:gd name="T22" fmla="*/ 11 w 17"/>
                  <a:gd name="T23"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57">
                    <a:moveTo>
                      <a:pt x="0" y="0"/>
                    </a:moveTo>
                    <a:lnTo>
                      <a:pt x="1" y="11"/>
                    </a:lnTo>
                    <a:lnTo>
                      <a:pt x="4" y="15"/>
                    </a:lnTo>
                    <a:lnTo>
                      <a:pt x="11" y="18"/>
                    </a:lnTo>
                    <a:lnTo>
                      <a:pt x="14" y="23"/>
                    </a:lnTo>
                    <a:lnTo>
                      <a:pt x="16" y="29"/>
                    </a:lnTo>
                    <a:lnTo>
                      <a:pt x="16" y="33"/>
                    </a:lnTo>
                    <a:lnTo>
                      <a:pt x="16" y="38"/>
                    </a:lnTo>
                    <a:lnTo>
                      <a:pt x="14" y="42"/>
                    </a:lnTo>
                    <a:lnTo>
                      <a:pt x="11" y="47"/>
                    </a:lnTo>
                    <a:lnTo>
                      <a:pt x="9" y="51"/>
                    </a:lnTo>
                    <a:lnTo>
                      <a:pt x="11" y="56"/>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8" name="Freeform 240"/>
              <p:cNvSpPr>
                <a:spLocks/>
              </p:cNvSpPr>
              <p:nvPr/>
            </p:nvSpPr>
            <p:spPr bwMode="auto">
              <a:xfrm>
                <a:off x="576" y="879"/>
                <a:ext cx="56" cy="47"/>
              </a:xfrm>
              <a:custGeom>
                <a:avLst/>
                <a:gdLst>
                  <a:gd name="T0" fmla="*/ 54 w 56"/>
                  <a:gd name="T1" fmla="*/ 46 h 47"/>
                  <a:gd name="T2" fmla="*/ 55 w 56"/>
                  <a:gd name="T3" fmla="*/ 39 h 47"/>
                  <a:gd name="T4" fmla="*/ 52 w 56"/>
                  <a:gd name="T5" fmla="*/ 34 h 47"/>
                  <a:gd name="T6" fmla="*/ 45 w 56"/>
                  <a:gd name="T7" fmla="*/ 19 h 47"/>
                  <a:gd name="T8" fmla="*/ 34 w 56"/>
                  <a:gd name="T9" fmla="*/ 15 h 47"/>
                  <a:gd name="T10" fmla="*/ 30 w 56"/>
                  <a:gd name="T11" fmla="*/ 15 h 47"/>
                  <a:gd name="T12" fmla="*/ 22 w 56"/>
                  <a:gd name="T13" fmla="*/ 15 h 47"/>
                  <a:gd name="T14" fmla="*/ 12 w 56"/>
                  <a:gd name="T15" fmla="*/ 10 h 47"/>
                  <a:gd name="T16" fmla="*/ 7 w 56"/>
                  <a:gd name="T17" fmla="*/ 7 h 47"/>
                  <a:gd name="T18" fmla="*/ 0 w 56"/>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7">
                    <a:moveTo>
                      <a:pt x="54" y="46"/>
                    </a:moveTo>
                    <a:lnTo>
                      <a:pt x="55" y="39"/>
                    </a:lnTo>
                    <a:lnTo>
                      <a:pt x="52" y="34"/>
                    </a:lnTo>
                    <a:lnTo>
                      <a:pt x="45" y="19"/>
                    </a:lnTo>
                    <a:lnTo>
                      <a:pt x="34" y="15"/>
                    </a:lnTo>
                    <a:lnTo>
                      <a:pt x="30" y="15"/>
                    </a:lnTo>
                    <a:lnTo>
                      <a:pt x="22" y="15"/>
                    </a:lnTo>
                    <a:lnTo>
                      <a:pt x="12" y="10"/>
                    </a:lnTo>
                    <a:lnTo>
                      <a:pt x="7" y="7"/>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89" name="Freeform 241"/>
              <p:cNvSpPr>
                <a:spLocks/>
              </p:cNvSpPr>
              <p:nvPr/>
            </p:nvSpPr>
            <p:spPr bwMode="auto">
              <a:xfrm>
                <a:off x="669" y="768"/>
                <a:ext cx="17" cy="31"/>
              </a:xfrm>
              <a:custGeom>
                <a:avLst/>
                <a:gdLst>
                  <a:gd name="T0" fmla="*/ 16 w 17"/>
                  <a:gd name="T1" fmla="*/ 30 h 31"/>
                  <a:gd name="T2" fmla="*/ 10 w 17"/>
                  <a:gd name="T3" fmla="*/ 19 h 31"/>
                  <a:gd name="T4" fmla="*/ 9 w 17"/>
                  <a:gd name="T5" fmla="*/ 15 h 31"/>
                  <a:gd name="T6" fmla="*/ 4 w 17"/>
                  <a:gd name="T7" fmla="*/ 9 h 31"/>
                  <a:gd name="T8" fmla="*/ 0 w 17"/>
                  <a:gd name="T9" fmla="*/ 0 h 31"/>
                </a:gdLst>
                <a:ahLst/>
                <a:cxnLst>
                  <a:cxn ang="0">
                    <a:pos x="T0" y="T1"/>
                  </a:cxn>
                  <a:cxn ang="0">
                    <a:pos x="T2" y="T3"/>
                  </a:cxn>
                  <a:cxn ang="0">
                    <a:pos x="T4" y="T5"/>
                  </a:cxn>
                  <a:cxn ang="0">
                    <a:pos x="T6" y="T7"/>
                  </a:cxn>
                  <a:cxn ang="0">
                    <a:pos x="T8" y="T9"/>
                  </a:cxn>
                </a:cxnLst>
                <a:rect l="0" t="0" r="r" b="b"/>
                <a:pathLst>
                  <a:path w="17" h="31">
                    <a:moveTo>
                      <a:pt x="16" y="30"/>
                    </a:moveTo>
                    <a:lnTo>
                      <a:pt x="10" y="19"/>
                    </a:lnTo>
                    <a:lnTo>
                      <a:pt x="9" y="15"/>
                    </a:lnTo>
                    <a:lnTo>
                      <a:pt x="4" y="9"/>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90" name="Freeform 242"/>
              <p:cNvSpPr>
                <a:spLocks/>
              </p:cNvSpPr>
              <p:nvPr/>
            </p:nvSpPr>
            <p:spPr bwMode="auto">
              <a:xfrm>
                <a:off x="688" y="1195"/>
                <a:ext cx="52" cy="17"/>
              </a:xfrm>
              <a:custGeom>
                <a:avLst/>
                <a:gdLst>
                  <a:gd name="T0" fmla="*/ 0 w 52"/>
                  <a:gd name="T1" fmla="*/ 16 h 17"/>
                  <a:gd name="T2" fmla="*/ 5 w 52"/>
                  <a:gd name="T3" fmla="*/ 9 h 17"/>
                  <a:gd name="T4" fmla="*/ 15 w 52"/>
                  <a:gd name="T5" fmla="*/ 2 h 17"/>
                  <a:gd name="T6" fmla="*/ 20 w 52"/>
                  <a:gd name="T7" fmla="*/ 0 h 17"/>
                  <a:gd name="T8" fmla="*/ 26 w 52"/>
                  <a:gd name="T9" fmla="*/ 0 h 17"/>
                  <a:gd name="T10" fmla="*/ 32 w 52"/>
                  <a:gd name="T11" fmla="*/ 0 h 17"/>
                  <a:gd name="T12" fmla="*/ 39 w 52"/>
                  <a:gd name="T13" fmla="*/ 0 h 17"/>
                  <a:gd name="T14" fmla="*/ 44 w 52"/>
                  <a:gd name="T15" fmla="*/ 0 h 17"/>
                  <a:gd name="T16" fmla="*/ 51 w 5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7">
                    <a:moveTo>
                      <a:pt x="0" y="16"/>
                    </a:moveTo>
                    <a:lnTo>
                      <a:pt x="5" y="9"/>
                    </a:lnTo>
                    <a:lnTo>
                      <a:pt x="15" y="2"/>
                    </a:lnTo>
                    <a:lnTo>
                      <a:pt x="20" y="0"/>
                    </a:lnTo>
                    <a:lnTo>
                      <a:pt x="26" y="0"/>
                    </a:lnTo>
                    <a:lnTo>
                      <a:pt x="32" y="0"/>
                    </a:lnTo>
                    <a:lnTo>
                      <a:pt x="39" y="0"/>
                    </a:lnTo>
                    <a:lnTo>
                      <a:pt x="44" y="0"/>
                    </a:lnTo>
                    <a:lnTo>
                      <a:pt x="51"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91" name="Freeform 243"/>
              <p:cNvSpPr>
                <a:spLocks/>
              </p:cNvSpPr>
              <p:nvPr/>
            </p:nvSpPr>
            <p:spPr bwMode="auto">
              <a:xfrm>
                <a:off x="633" y="1146"/>
                <a:ext cx="53" cy="23"/>
              </a:xfrm>
              <a:custGeom>
                <a:avLst/>
                <a:gdLst>
                  <a:gd name="T0" fmla="*/ 52 w 53"/>
                  <a:gd name="T1" fmla="*/ 22 h 23"/>
                  <a:gd name="T2" fmla="*/ 46 w 53"/>
                  <a:gd name="T3" fmla="*/ 15 h 23"/>
                  <a:gd name="T4" fmla="*/ 42 w 53"/>
                  <a:gd name="T5" fmla="*/ 12 h 23"/>
                  <a:gd name="T6" fmla="*/ 33 w 53"/>
                  <a:gd name="T7" fmla="*/ 10 h 23"/>
                  <a:gd name="T8" fmla="*/ 27 w 53"/>
                  <a:gd name="T9" fmla="*/ 9 h 23"/>
                  <a:gd name="T10" fmla="*/ 22 w 53"/>
                  <a:gd name="T11" fmla="*/ 7 h 23"/>
                  <a:gd name="T12" fmla="*/ 16 w 53"/>
                  <a:gd name="T13" fmla="*/ 6 h 23"/>
                  <a:gd name="T14" fmla="*/ 12 w 53"/>
                  <a:gd name="T15" fmla="*/ 6 h 23"/>
                  <a:gd name="T16" fmla="*/ 1 w 53"/>
                  <a:gd name="T17" fmla="*/ 4 h 23"/>
                  <a:gd name="T18" fmla="*/ 0 w 5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3">
                    <a:moveTo>
                      <a:pt x="52" y="22"/>
                    </a:moveTo>
                    <a:lnTo>
                      <a:pt x="46" y="15"/>
                    </a:lnTo>
                    <a:lnTo>
                      <a:pt x="42" y="12"/>
                    </a:lnTo>
                    <a:lnTo>
                      <a:pt x="33" y="10"/>
                    </a:lnTo>
                    <a:lnTo>
                      <a:pt x="27" y="9"/>
                    </a:lnTo>
                    <a:lnTo>
                      <a:pt x="22" y="7"/>
                    </a:lnTo>
                    <a:lnTo>
                      <a:pt x="16" y="6"/>
                    </a:lnTo>
                    <a:lnTo>
                      <a:pt x="12" y="6"/>
                    </a:lnTo>
                    <a:lnTo>
                      <a:pt x="1" y="4"/>
                    </a:lnTo>
                    <a:lnTo>
                      <a:pt x="0" y="0"/>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692" name="Freeform 244"/>
              <p:cNvSpPr>
                <a:spLocks/>
              </p:cNvSpPr>
              <p:nvPr/>
            </p:nvSpPr>
            <p:spPr bwMode="auto">
              <a:xfrm>
                <a:off x="642" y="1158"/>
                <a:ext cx="22" cy="25"/>
              </a:xfrm>
              <a:custGeom>
                <a:avLst/>
                <a:gdLst>
                  <a:gd name="T0" fmla="*/ 21 w 22"/>
                  <a:gd name="T1" fmla="*/ 0 h 25"/>
                  <a:gd name="T2" fmla="*/ 18 w 22"/>
                  <a:gd name="T3" fmla="*/ 9 h 25"/>
                  <a:gd name="T4" fmla="*/ 15 w 22"/>
                  <a:gd name="T5" fmla="*/ 13 h 25"/>
                  <a:gd name="T6" fmla="*/ 10 w 22"/>
                  <a:gd name="T7" fmla="*/ 16 h 25"/>
                  <a:gd name="T8" fmla="*/ 3 w 22"/>
                  <a:gd name="T9" fmla="*/ 19 h 25"/>
                  <a:gd name="T10" fmla="*/ 0 w 22"/>
                  <a:gd name="T11" fmla="*/ 24 h 25"/>
                </a:gdLst>
                <a:ahLst/>
                <a:cxnLst>
                  <a:cxn ang="0">
                    <a:pos x="T0" y="T1"/>
                  </a:cxn>
                  <a:cxn ang="0">
                    <a:pos x="T2" y="T3"/>
                  </a:cxn>
                  <a:cxn ang="0">
                    <a:pos x="T4" y="T5"/>
                  </a:cxn>
                  <a:cxn ang="0">
                    <a:pos x="T6" y="T7"/>
                  </a:cxn>
                  <a:cxn ang="0">
                    <a:pos x="T8" y="T9"/>
                  </a:cxn>
                  <a:cxn ang="0">
                    <a:pos x="T10" y="T11"/>
                  </a:cxn>
                </a:cxnLst>
                <a:rect l="0" t="0" r="r" b="b"/>
                <a:pathLst>
                  <a:path w="22" h="25">
                    <a:moveTo>
                      <a:pt x="21" y="0"/>
                    </a:moveTo>
                    <a:lnTo>
                      <a:pt x="18" y="9"/>
                    </a:lnTo>
                    <a:lnTo>
                      <a:pt x="15" y="13"/>
                    </a:lnTo>
                    <a:lnTo>
                      <a:pt x="10" y="16"/>
                    </a:lnTo>
                    <a:lnTo>
                      <a:pt x="3" y="19"/>
                    </a:lnTo>
                    <a:lnTo>
                      <a:pt x="0" y="24"/>
                    </a:lnTo>
                  </a:path>
                </a:pathLst>
              </a:custGeom>
              <a:noFill/>
              <a:ln w="12700" cap="rnd"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grpSp>
        <p:sp>
          <p:nvSpPr>
            <p:cNvPr id="232693" name="Rectangle 245"/>
            <p:cNvSpPr>
              <a:spLocks noChangeArrowheads="1"/>
            </p:cNvSpPr>
            <p:nvPr/>
          </p:nvSpPr>
          <p:spPr bwMode="auto">
            <a:xfrm>
              <a:off x="1127" y="1469"/>
              <a:ext cx="153" cy="32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4" name="Oval 246"/>
            <p:cNvSpPr>
              <a:spLocks noChangeArrowheads="1"/>
            </p:cNvSpPr>
            <p:nvPr/>
          </p:nvSpPr>
          <p:spPr bwMode="auto">
            <a:xfrm>
              <a:off x="1153" y="1500"/>
              <a:ext cx="18" cy="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5" name="Oval 247"/>
            <p:cNvSpPr>
              <a:spLocks noChangeArrowheads="1"/>
            </p:cNvSpPr>
            <p:nvPr/>
          </p:nvSpPr>
          <p:spPr bwMode="auto">
            <a:xfrm>
              <a:off x="1193" y="1498"/>
              <a:ext cx="18" cy="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6" name="Oval 248"/>
            <p:cNvSpPr>
              <a:spLocks noChangeArrowheads="1"/>
            </p:cNvSpPr>
            <p:nvPr/>
          </p:nvSpPr>
          <p:spPr bwMode="auto">
            <a:xfrm>
              <a:off x="1233" y="1498"/>
              <a:ext cx="18" cy="2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697" name="Group 249"/>
            <p:cNvGrpSpPr>
              <a:grpSpLocks/>
            </p:cNvGrpSpPr>
            <p:nvPr/>
          </p:nvGrpSpPr>
          <p:grpSpPr bwMode="auto">
            <a:xfrm>
              <a:off x="1158" y="1561"/>
              <a:ext cx="98" cy="23"/>
              <a:chOff x="958" y="1756"/>
              <a:chExt cx="108" cy="22"/>
            </a:xfrm>
          </p:grpSpPr>
          <p:sp>
            <p:nvSpPr>
              <p:cNvPr id="232698" name="Oval 250"/>
              <p:cNvSpPr>
                <a:spLocks noChangeArrowheads="1"/>
              </p:cNvSpPr>
              <p:nvPr/>
            </p:nvSpPr>
            <p:spPr bwMode="auto">
              <a:xfrm>
                <a:off x="958" y="1758"/>
                <a:ext cx="20" cy="2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699" name="Oval 251"/>
              <p:cNvSpPr>
                <a:spLocks noChangeArrowheads="1"/>
              </p:cNvSpPr>
              <p:nvPr/>
            </p:nvSpPr>
            <p:spPr bwMode="auto">
              <a:xfrm>
                <a:off x="1002" y="1756"/>
                <a:ext cx="20" cy="2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00" name="Oval 252"/>
              <p:cNvSpPr>
                <a:spLocks noChangeArrowheads="1"/>
              </p:cNvSpPr>
              <p:nvPr/>
            </p:nvSpPr>
            <p:spPr bwMode="auto">
              <a:xfrm>
                <a:off x="1046" y="1756"/>
                <a:ext cx="20" cy="2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701" name="Group 253"/>
            <p:cNvGrpSpPr>
              <a:grpSpLocks/>
            </p:cNvGrpSpPr>
            <p:nvPr/>
          </p:nvGrpSpPr>
          <p:grpSpPr bwMode="auto">
            <a:xfrm>
              <a:off x="1142" y="1624"/>
              <a:ext cx="56" cy="35"/>
              <a:chOff x="940" y="1816"/>
              <a:chExt cx="62" cy="33"/>
            </a:xfrm>
          </p:grpSpPr>
          <p:sp>
            <p:nvSpPr>
              <p:cNvPr id="232702" name="Freeform 254"/>
              <p:cNvSpPr>
                <a:spLocks/>
              </p:cNvSpPr>
              <p:nvPr/>
            </p:nvSpPr>
            <p:spPr bwMode="auto">
              <a:xfrm>
                <a:off x="943" y="1829"/>
                <a:ext cx="57" cy="20"/>
              </a:xfrm>
              <a:custGeom>
                <a:avLst/>
                <a:gdLst>
                  <a:gd name="T0" fmla="*/ 0 w 57"/>
                  <a:gd name="T1" fmla="*/ 16 h 20"/>
                  <a:gd name="T2" fmla="*/ 0 w 57"/>
                  <a:gd name="T3" fmla="*/ 12 h 20"/>
                  <a:gd name="T4" fmla="*/ 2 w 57"/>
                  <a:gd name="T5" fmla="*/ 10 h 20"/>
                  <a:gd name="T6" fmla="*/ 5 w 57"/>
                  <a:gd name="T7" fmla="*/ 9 h 20"/>
                  <a:gd name="T8" fmla="*/ 7 w 57"/>
                  <a:gd name="T9" fmla="*/ 7 h 20"/>
                  <a:gd name="T10" fmla="*/ 10 w 57"/>
                  <a:gd name="T11" fmla="*/ 5 h 20"/>
                  <a:gd name="T12" fmla="*/ 12 w 57"/>
                  <a:gd name="T13" fmla="*/ 4 h 20"/>
                  <a:gd name="T14" fmla="*/ 15 w 57"/>
                  <a:gd name="T15" fmla="*/ 3 h 20"/>
                  <a:gd name="T16" fmla="*/ 17 w 57"/>
                  <a:gd name="T17" fmla="*/ 1 h 20"/>
                  <a:gd name="T18" fmla="*/ 20 w 57"/>
                  <a:gd name="T19" fmla="*/ 1 h 20"/>
                  <a:gd name="T20" fmla="*/ 22 w 57"/>
                  <a:gd name="T21" fmla="*/ 0 h 20"/>
                  <a:gd name="T22" fmla="*/ 25 w 57"/>
                  <a:gd name="T23" fmla="*/ 0 h 20"/>
                  <a:gd name="T24" fmla="*/ 27 w 57"/>
                  <a:gd name="T25" fmla="*/ 0 h 20"/>
                  <a:gd name="T26" fmla="*/ 30 w 57"/>
                  <a:gd name="T27" fmla="*/ 0 h 20"/>
                  <a:gd name="T28" fmla="*/ 33 w 57"/>
                  <a:gd name="T29" fmla="*/ 0 h 20"/>
                  <a:gd name="T30" fmla="*/ 35 w 57"/>
                  <a:gd name="T31" fmla="*/ 0 h 20"/>
                  <a:gd name="T32" fmla="*/ 38 w 57"/>
                  <a:gd name="T33" fmla="*/ 1 h 20"/>
                  <a:gd name="T34" fmla="*/ 40 w 57"/>
                  <a:gd name="T35" fmla="*/ 2 h 20"/>
                  <a:gd name="T36" fmla="*/ 43 w 57"/>
                  <a:gd name="T37" fmla="*/ 3 h 20"/>
                  <a:gd name="T38" fmla="*/ 45 w 57"/>
                  <a:gd name="T39" fmla="*/ 5 h 20"/>
                  <a:gd name="T40" fmla="*/ 48 w 57"/>
                  <a:gd name="T41" fmla="*/ 6 h 20"/>
                  <a:gd name="T42" fmla="*/ 50 w 57"/>
                  <a:gd name="T43" fmla="*/ 7 h 20"/>
                  <a:gd name="T44" fmla="*/ 51 w 57"/>
                  <a:gd name="T45" fmla="*/ 9 h 20"/>
                  <a:gd name="T46" fmla="*/ 53 w 57"/>
                  <a:gd name="T47" fmla="*/ 12 h 20"/>
                  <a:gd name="T48" fmla="*/ 54 w 57"/>
                  <a:gd name="T49" fmla="*/ 14 h 20"/>
                  <a:gd name="T50" fmla="*/ 55 w 57"/>
                  <a:gd name="T51" fmla="*/ 16 h 20"/>
                  <a:gd name="T52" fmla="*/ 56 w 57"/>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0">
                    <a:moveTo>
                      <a:pt x="0" y="16"/>
                    </a:moveTo>
                    <a:lnTo>
                      <a:pt x="0" y="12"/>
                    </a:lnTo>
                    <a:lnTo>
                      <a:pt x="2" y="10"/>
                    </a:lnTo>
                    <a:lnTo>
                      <a:pt x="5" y="9"/>
                    </a:lnTo>
                    <a:lnTo>
                      <a:pt x="7" y="7"/>
                    </a:lnTo>
                    <a:lnTo>
                      <a:pt x="10" y="5"/>
                    </a:lnTo>
                    <a:lnTo>
                      <a:pt x="12" y="4"/>
                    </a:lnTo>
                    <a:lnTo>
                      <a:pt x="15" y="3"/>
                    </a:lnTo>
                    <a:lnTo>
                      <a:pt x="17" y="1"/>
                    </a:lnTo>
                    <a:lnTo>
                      <a:pt x="20" y="1"/>
                    </a:lnTo>
                    <a:lnTo>
                      <a:pt x="22" y="0"/>
                    </a:lnTo>
                    <a:lnTo>
                      <a:pt x="25" y="0"/>
                    </a:lnTo>
                    <a:lnTo>
                      <a:pt x="27" y="0"/>
                    </a:lnTo>
                    <a:lnTo>
                      <a:pt x="30" y="0"/>
                    </a:lnTo>
                    <a:lnTo>
                      <a:pt x="33" y="0"/>
                    </a:lnTo>
                    <a:lnTo>
                      <a:pt x="35" y="0"/>
                    </a:lnTo>
                    <a:lnTo>
                      <a:pt x="38" y="1"/>
                    </a:lnTo>
                    <a:lnTo>
                      <a:pt x="40" y="2"/>
                    </a:lnTo>
                    <a:lnTo>
                      <a:pt x="43" y="3"/>
                    </a:lnTo>
                    <a:lnTo>
                      <a:pt x="45" y="5"/>
                    </a:lnTo>
                    <a:lnTo>
                      <a:pt x="48" y="6"/>
                    </a:lnTo>
                    <a:lnTo>
                      <a:pt x="50" y="7"/>
                    </a:lnTo>
                    <a:lnTo>
                      <a:pt x="51" y="9"/>
                    </a:lnTo>
                    <a:lnTo>
                      <a:pt x="53" y="12"/>
                    </a:lnTo>
                    <a:lnTo>
                      <a:pt x="54" y="14"/>
                    </a:lnTo>
                    <a:lnTo>
                      <a:pt x="55" y="16"/>
                    </a:lnTo>
                    <a:lnTo>
                      <a:pt x="5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03" name="Line 255"/>
              <p:cNvSpPr>
                <a:spLocks noChangeShapeType="1"/>
              </p:cNvSpPr>
              <p:nvPr/>
            </p:nvSpPr>
            <p:spPr bwMode="auto">
              <a:xfrm>
                <a:off x="940" y="1816"/>
                <a:ext cx="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704" name="Group 256"/>
            <p:cNvGrpSpPr>
              <a:grpSpLocks/>
            </p:cNvGrpSpPr>
            <p:nvPr/>
          </p:nvGrpSpPr>
          <p:grpSpPr bwMode="auto">
            <a:xfrm>
              <a:off x="1176" y="1679"/>
              <a:ext cx="57" cy="34"/>
              <a:chOff x="978" y="1868"/>
              <a:chExt cx="62" cy="33"/>
            </a:xfrm>
          </p:grpSpPr>
          <p:sp>
            <p:nvSpPr>
              <p:cNvPr id="232705" name="Freeform 257"/>
              <p:cNvSpPr>
                <a:spLocks/>
              </p:cNvSpPr>
              <p:nvPr/>
            </p:nvSpPr>
            <p:spPr bwMode="auto">
              <a:xfrm>
                <a:off x="981" y="1881"/>
                <a:ext cx="57" cy="20"/>
              </a:xfrm>
              <a:custGeom>
                <a:avLst/>
                <a:gdLst>
                  <a:gd name="T0" fmla="*/ 0 w 57"/>
                  <a:gd name="T1" fmla="*/ 16 h 20"/>
                  <a:gd name="T2" fmla="*/ 0 w 57"/>
                  <a:gd name="T3" fmla="*/ 12 h 20"/>
                  <a:gd name="T4" fmla="*/ 2 w 57"/>
                  <a:gd name="T5" fmla="*/ 10 h 20"/>
                  <a:gd name="T6" fmla="*/ 5 w 57"/>
                  <a:gd name="T7" fmla="*/ 9 h 20"/>
                  <a:gd name="T8" fmla="*/ 7 w 57"/>
                  <a:gd name="T9" fmla="*/ 7 h 20"/>
                  <a:gd name="T10" fmla="*/ 10 w 57"/>
                  <a:gd name="T11" fmla="*/ 5 h 20"/>
                  <a:gd name="T12" fmla="*/ 12 w 57"/>
                  <a:gd name="T13" fmla="*/ 4 h 20"/>
                  <a:gd name="T14" fmla="*/ 15 w 57"/>
                  <a:gd name="T15" fmla="*/ 3 h 20"/>
                  <a:gd name="T16" fmla="*/ 17 w 57"/>
                  <a:gd name="T17" fmla="*/ 1 h 20"/>
                  <a:gd name="T18" fmla="*/ 20 w 57"/>
                  <a:gd name="T19" fmla="*/ 1 h 20"/>
                  <a:gd name="T20" fmla="*/ 22 w 57"/>
                  <a:gd name="T21" fmla="*/ 0 h 20"/>
                  <a:gd name="T22" fmla="*/ 25 w 57"/>
                  <a:gd name="T23" fmla="*/ 0 h 20"/>
                  <a:gd name="T24" fmla="*/ 27 w 57"/>
                  <a:gd name="T25" fmla="*/ 0 h 20"/>
                  <a:gd name="T26" fmla="*/ 30 w 57"/>
                  <a:gd name="T27" fmla="*/ 0 h 20"/>
                  <a:gd name="T28" fmla="*/ 33 w 57"/>
                  <a:gd name="T29" fmla="*/ 0 h 20"/>
                  <a:gd name="T30" fmla="*/ 35 w 57"/>
                  <a:gd name="T31" fmla="*/ 0 h 20"/>
                  <a:gd name="T32" fmla="*/ 38 w 57"/>
                  <a:gd name="T33" fmla="*/ 1 h 20"/>
                  <a:gd name="T34" fmla="*/ 40 w 57"/>
                  <a:gd name="T35" fmla="*/ 2 h 20"/>
                  <a:gd name="T36" fmla="*/ 43 w 57"/>
                  <a:gd name="T37" fmla="*/ 3 h 20"/>
                  <a:gd name="T38" fmla="*/ 45 w 57"/>
                  <a:gd name="T39" fmla="*/ 5 h 20"/>
                  <a:gd name="T40" fmla="*/ 48 w 57"/>
                  <a:gd name="T41" fmla="*/ 6 h 20"/>
                  <a:gd name="T42" fmla="*/ 50 w 57"/>
                  <a:gd name="T43" fmla="*/ 7 h 20"/>
                  <a:gd name="T44" fmla="*/ 51 w 57"/>
                  <a:gd name="T45" fmla="*/ 9 h 20"/>
                  <a:gd name="T46" fmla="*/ 53 w 57"/>
                  <a:gd name="T47" fmla="*/ 12 h 20"/>
                  <a:gd name="T48" fmla="*/ 54 w 57"/>
                  <a:gd name="T49" fmla="*/ 14 h 20"/>
                  <a:gd name="T50" fmla="*/ 55 w 57"/>
                  <a:gd name="T51" fmla="*/ 16 h 20"/>
                  <a:gd name="T52" fmla="*/ 56 w 57"/>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0">
                    <a:moveTo>
                      <a:pt x="0" y="16"/>
                    </a:moveTo>
                    <a:lnTo>
                      <a:pt x="0" y="12"/>
                    </a:lnTo>
                    <a:lnTo>
                      <a:pt x="2" y="10"/>
                    </a:lnTo>
                    <a:lnTo>
                      <a:pt x="5" y="9"/>
                    </a:lnTo>
                    <a:lnTo>
                      <a:pt x="7" y="7"/>
                    </a:lnTo>
                    <a:lnTo>
                      <a:pt x="10" y="5"/>
                    </a:lnTo>
                    <a:lnTo>
                      <a:pt x="12" y="4"/>
                    </a:lnTo>
                    <a:lnTo>
                      <a:pt x="15" y="3"/>
                    </a:lnTo>
                    <a:lnTo>
                      <a:pt x="17" y="1"/>
                    </a:lnTo>
                    <a:lnTo>
                      <a:pt x="20" y="1"/>
                    </a:lnTo>
                    <a:lnTo>
                      <a:pt x="22" y="0"/>
                    </a:lnTo>
                    <a:lnTo>
                      <a:pt x="25" y="0"/>
                    </a:lnTo>
                    <a:lnTo>
                      <a:pt x="27" y="0"/>
                    </a:lnTo>
                    <a:lnTo>
                      <a:pt x="30" y="0"/>
                    </a:lnTo>
                    <a:lnTo>
                      <a:pt x="33" y="0"/>
                    </a:lnTo>
                    <a:lnTo>
                      <a:pt x="35" y="0"/>
                    </a:lnTo>
                    <a:lnTo>
                      <a:pt x="38" y="1"/>
                    </a:lnTo>
                    <a:lnTo>
                      <a:pt x="40" y="2"/>
                    </a:lnTo>
                    <a:lnTo>
                      <a:pt x="43" y="3"/>
                    </a:lnTo>
                    <a:lnTo>
                      <a:pt x="45" y="5"/>
                    </a:lnTo>
                    <a:lnTo>
                      <a:pt x="48" y="6"/>
                    </a:lnTo>
                    <a:lnTo>
                      <a:pt x="50" y="7"/>
                    </a:lnTo>
                    <a:lnTo>
                      <a:pt x="51" y="9"/>
                    </a:lnTo>
                    <a:lnTo>
                      <a:pt x="53" y="12"/>
                    </a:lnTo>
                    <a:lnTo>
                      <a:pt x="54" y="14"/>
                    </a:lnTo>
                    <a:lnTo>
                      <a:pt x="55" y="16"/>
                    </a:lnTo>
                    <a:lnTo>
                      <a:pt x="5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06" name="Line 258"/>
              <p:cNvSpPr>
                <a:spLocks noChangeShapeType="1"/>
              </p:cNvSpPr>
              <p:nvPr/>
            </p:nvSpPr>
            <p:spPr bwMode="auto">
              <a:xfrm>
                <a:off x="978" y="1868"/>
                <a:ext cx="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707" name="Group 259"/>
            <p:cNvGrpSpPr>
              <a:grpSpLocks/>
            </p:cNvGrpSpPr>
            <p:nvPr/>
          </p:nvGrpSpPr>
          <p:grpSpPr bwMode="auto">
            <a:xfrm>
              <a:off x="1216" y="1622"/>
              <a:ext cx="57" cy="35"/>
              <a:chOff x="1022" y="1814"/>
              <a:chExt cx="62" cy="33"/>
            </a:xfrm>
          </p:grpSpPr>
          <p:sp>
            <p:nvSpPr>
              <p:cNvPr id="232708" name="Freeform 260"/>
              <p:cNvSpPr>
                <a:spLocks/>
              </p:cNvSpPr>
              <p:nvPr/>
            </p:nvSpPr>
            <p:spPr bwMode="auto">
              <a:xfrm>
                <a:off x="1025" y="1827"/>
                <a:ext cx="57" cy="20"/>
              </a:xfrm>
              <a:custGeom>
                <a:avLst/>
                <a:gdLst>
                  <a:gd name="T0" fmla="*/ 0 w 57"/>
                  <a:gd name="T1" fmla="*/ 16 h 20"/>
                  <a:gd name="T2" fmla="*/ 0 w 57"/>
                  <a:gd name="T3" fmla="*/ 12 h 20"/>
                  <a:gd name="T4" fmla="*/ 2 w 57"/>
                  <a:gd name="T5" fmla="*/ 10 h 20"/>
                  <a:gd name="T6" fmla="*/ 5 w 57"/>
                  <a:gd name="T7" fmla="*/ 9 h 20"/>
                  <a:gd name="T8" fmla="*/ 7 w 57"/>
                  <a:gd name="T9" fmla="*/ 7 h 20"/>
                  <a:gd name="T10" fmla="*/ 10 w 57"/>
                  <a:gd name="T11" fmla="*/ 5 h 20"/>
                  <a:gd name="T12" fmla="*/ 12 w 57"/>
                  <a:gd name="T13" fmla="*/ 4 h 20"/>
                  <a:gd name="T14" fmla="*/ 15 w 57"/>
                  <a:gd name="T15" fmla="*/ 3 h 20"/>
                  <a:gd name="T16" fmla="*/ 17 w 57"/>
                  <a:gd name="T17" fmla="*/ 1 h 20"/>
                  <a:gd name="T18" fmla="*/ 20 w 57"/>
                  <a:gd name="T19" fmla="*/ 1 h 20"/>
                  <a:gd name="T20" fmla="*/ 22 w 57"/>
                  <a:gd name="T21" fmla="*/ 0 h 20"/>
                  <a:gd name="T22" fmla="*/ 25 w 57"/>
                  <a:gd name="T23" fmla="*/ 0 h 20"/>
                  <a:gd name="T24" fmla="*/ 27 w 57"/>
                  <a:gd name="T25" fmla="*/ 0 h 20"/>
                  <a:gd name="T26" fmla="*/ 30 w 57"/>
                  <a:gd name="T27" fmla="*/ 0 h 20"/>
                  <a:gd name="T28" fmla="*/ 33 w 57"/>
                  <a:gd name="T29" fmla="*/ 0 h 20"/>
                  <a:gd name="T30" fmla="*/ 35 w 57"/>
                  <a:gd name="T31" fmla="*/ 0 h 20"/>
                  <a:gd name="T32" fmla="*/ 38 w 57"/>
                  <a:gd name="T33" fmla="*/ 1 h 20"/>
                  <a:gd name="T34" fmla="*/ 40 w 57"/>
                  <a:gd name="T35" fmla="*/ 2 h 20"/>
                  <a:gd name="T36" fmla="*/ 43 w 57"/>
                  <a:gd name="T37" fmla="*/ 3 h 20"/>
                  <a:gd name="T38" fmla="*/ 45 w 57"/>
                  <a:gd name="T39" fmla="*/ 5 h 20"/>
                  <a:gd name="T40" fmla="*/ 48 w 57"/>
                  <a:gd name="T41" fmla="*/ 6 h 20"/>
                  <a:gd name="T42" fmla="*/ 50 w 57"/>
                  <a:gd name="T43" fmla="*/ 7 h 20"/>
                  <a:gd name="T44" fmla="*/ 51 w 57"/>
                  <a:gd name="T45" fmla="*/ 9 h 20"/>
                  <a:gd name="T46" fmla="*/ 53 w 57"/>
                  <a:gd name="T47" fmla="*/ 12 h 20"/>
                  <a:gd name="T48" fmla="*/ 54 w 57"/>
                  <a:gd name="T49" fmla="*/ 14 h 20"/>
                  <a:gd name="T50" fmla="*/ 55 w 57"/>
                  <a:gd name="T51" fmla="*/ 16 h 20"/>
                  <a:gd name="T52" fmla="*/ 56 w 57"/>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20">
                    <a:moveTo>
                      <a:pt x="0" y="16"/>
                    </a:moveTo>
                    <a:lnTo>
                      <a:pt x="0" y="12"/>
                    </a:lnTo>
                    <a:lnTo>
                      <a:pt x="2" y="10"/>
                    </a:lnTo>
                    <a:lnTo>
                      <a:pt x="5" y="9"/>
                    </a:lnTo>
                    <a:lnTo>
                      <a:pt x="7" y="7"/>
                    </a:lnTo>
                    <a:lnTo>
                      <a:pt x="10" y="5"/>
                    </a:lnTo>
                    <a:lnTo>
                      <a:pt x="12" y="4"/>
                    </a:lnTo>
                    <a:lnTo>
                      <a:pt x="15" y="3"/>
                    </a:lnTo>
                    <a:lnTo>
                      <a:pt x="17" y="1"/>
                    </a:lnTo>
                    <a:lnTo>
                      <a:pt x="20" y="1"/>
                    </a:lnTo>
                    <a:lnTo>
                      <a:pt x="22" y="0"/>
                    </a:lnTo>
                    <a:lnTo>
                      <a:pt x="25" y="0"/>
                    </a:lnTo>
                    <a:lnTo>
                      <a:pt x="27" y="0"/>
                    </a:lnTo>
                    <a:lnTo>
                      <a:pt x="30" y="0"/>
                    </a:lnTo>
                    <a:lnTo>
                      <a:pt x="33" y="0"/>
                    </a:lnTo>
                    <a:lnTo>
                      <a:pt x="35" y="0"/>
                    </a:lnTo>
                    <a:lnTo>
                      <a:pt x="38" y="1"/>
                    </a:lnTo>
                    <a:lnTo>
                      <a:pt x="40" y="2"/>
                    </a:lnTo>
                    <a:lnTo>
                      <a:pt x="43" y="3"/>
                    </a:lnTo>
                    <a:lnTo>
                      <a:pt x="45" y="5"/>
                    </a:lnTo>
                    <a:lnTo>
                      <a:pt x="48" y="6"/>
                    </a:lnTo>
                    <a:lnTo>
                      <a:pt x="50" y="7"/>
                    </a:lnTo>
                    <a:lnTo>
                      <a:pt x="51" y="9"/>
                    </a:lnTo>
                    <a:lnTo>
                      <a:pt x="53" y="12"/>
                    </a:lnTo>
                    <a:lnTo>
                      <a:pt x="54" y="14"/>
                    </a:lnTo>
                    <a:lnTo>
                      <a:pt x="55" y="16"/>
                    </a:lnTo>
                    <a:lnTo>
                      <a:pt x="56" y="19"/>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09" name="Line 261"/>
              <p:cNvSpPr>
                <a:spLocks noChangeShapeType="1"/>
              </p:cNvSpPr>
              <p:nvPr/>
            </p:nvSpPr>
            <p:spPr bwMode="auto">
              <a:xfrm>
                <a:off x="1022" y="1814"/>
                <a:ext cx="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710" name="Line 262"/>
            <p:cNvSpPr>
              <a:spLocks noChangeShapeType="1"/>
            </p:cNvSpPr>
            <p:nvPr/>
          </p:nvSpPr>
          <p:spPr bwMode="auto">
            <a:xfrm>
              <a:off x="1167" y="1586"/>
              <a:ext cx="0" cy="3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1" name="Line 263"/>
            <p:cNvSpPr>
              <a:spLocks noChangeShapeType="1"/>
            </p:cNvSpPr>
            <p:nvPr/>
          </p:nvSpPr>
          <p:spPr bwMode="auto">
            <a:xfrm>
              <a:off x="1245" y="1586"/>
              <a:ext cx="0" cy="3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2" name="Line 264"/>
            <p:cNvSpPr>
              <a:spLocks noChangeShapeType="1"/>
            </p:cNvSpPr>
            <p:nvPr/>
          </p:nvSpPr>
          <p:spPr bwMode="auto">
            <a:xfrm>
              <a:off x="1207" y="1586"/>
              <a:ext cx="0" cy="9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3" name="Line 265"/>
            <p:cNvSpPr>
              <a:spLocks noChangeShapeType="1"/>
            </p:cNvSpPr>
            <p:nvPr/>
          </p:nvSpPr>
          <p:spPr bwMode="auto">
            <a:xfrm>
              <a:off x="1167" y="1637"/>
              <a:ext cx="0" cy="1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4" name="Line 266"/>
            <p:cNvSpPr>
              <a:spLocks noChangeShapeType="1"/>
            </p:cNvSpPr>
            <p:nvPr/>
          </p:nvSpPr>
          <p:spPr bwMode="auto">
            <a:xfrm>
              <a:off x="1205" y="1691"/>
              <a:ext cx="0" cy="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5" name="Line 267"/>
            <p:cNvSpPr>
              <a:spLocks noChangeShapeType="1"/>
            </p:cNvSpPr>
            <p:nvPr/>
          </p:nvSpPr>
          <p:spPr bwMode="auto">
            <a:xfrm>
              <a:off x="1245" y="1632"/>
              <a:ext cx="0" cy="1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6" name="Line 268"/>
            <p:cNvSpPr>
              <a:spLocks noChangeShapeType="1"/>
            </p:cNvSpPr>
            <p:nvPr/>
          </p:nvSpPr>
          <p:spPr bwMode="auto">
            <a:xfrm>
              <a:off x="1167" y="1756"/>
              <a:ext cx="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7" name="Line 269"/>
            <p:cNvSpPr>
              <a:spLocks noChangeShapeType="1"/>
            </p:cNvSpPr>
            <p:nvPr/>
          </p:nvSpPr>
          <p:spPr bwMode="auto">
            <a:xfrm flipH="1" flipV="1">
              <a:off x="1144" y="1505"/>
              <a:ext cx="12" cy="7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8" name="Line 270"/>
            <p:cNvSpPr>
              <a:spLocks noChangeShapeType="1"/>
            </p:cNvSpPr>
            <p:nvPr/>
          </p:nvSpPr>
          <p:spPr bwMode="auto">
            <a:xfrm flipH="1" flipV="1">
              <a:off x="1185" y="1505"/>
              <a:ext cx="17" cy="6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19" name="Line 271"/>
            <p:cNvSpPr>
              <a:spLocks noChangeShapeType="1"/>
            </p:cNvSpPr>
            <p:nvPr/>
          </p:nvSpPr>
          <p:spPr bwMode="auto">
            <a:xfrm flipH="1" flipV="1">
              <a:off x="1225" y="1502"/>
              <a:ext cx="17" cy="7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0" name="Arc 272"/>
            <p:cNvSpPr>
              <a:spLocks/>
            </p:cNvSpPr>
            <p:nvPr/>
          </p:nvSpPr>
          <p:spPr bwMode="auto">
            <a:xfrm>
              <a:off x="1156" y="1201"/>
              <a:ext cx="51"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1" name="Arc 273"/>
            <p:cNvSpPr>
              <a:spLocks/>
            </p:cNvSpPr>
            <p:nvPr/>
          </p:nvSpPr>
          <p:spPr bwMode="auto">
            <a:xfrm>
              <a:off x="1200" y="1192"/>
              <a:ext cx="54" cy="31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2" name="Arc 274"/>
            <p:cNvSpPr>
              <a:spLocks/>
            </p:cNvSpPr>
            <p:nvPr/>
          </p:nvSpPr>
          <p:spPr bwMode="auto">
            <a:xfrm>
              <a:off x="1240" y="1196"/>
              <a:ext cx="60" cy="306"/>
            </a:xfrm>
            <a:custGeom>
              <a:avLst/>
              <a:gdLst>
                <a:gd name="G0" fmla="+- 0 0 0"/>
                <a:gd name="G1" fmla="+- 0 0 0"/>
                <a:gd name="G2" fmla="+- 21600 0 0"/>
                <a:gd name="T0" fmla="*/ 21600 w 21600"/>
                <a:gd name="T1" fmla="*/ 0 h 21537"/>
                <a:gd name="T2" fmla="*/ 1643 w 21600"/>
                <a:gd name="T3" fmla="*/ 21537 h 21537"/>
                <a:gd name="T4" fmla="*/ 0 w 21600"/>
                <a:gd name="T5" fmla="*/ 0 h 21537"/>
              </a:gdLst>
              <a:ahLst/>
              <a:cxnLst>
                <a:cxn ang="0">
                  <a:pos x="T0" y="T1"/>
                </a:cxn>
                <a:cxn ang="0">
                  <a:pos x="T2" y="T3"/>
                </a:cxn>
                <a:cxn ang="0">
                  <a:pos x="T4" y="T5"/>
                </a:cxn>
              </a:cxnLst>
              <a:rect l="0" t="0" r="r" b="b"/>
              <a:pathLst>
                <a:path w="21600" h="21537" fill="none" extrusionOk="0">
                  <a:moveTo>
                    <a:pt x="21600" y="0"/>
                  </a:moveTo>
                  <a:cubicBezTo>
                    <a:pt x="21600" y="11292"/>
                    <a:pt x="12902" y="20678"/>
                    <a:pt x="1643" y="21537"/>
                  </a:cubicBezTo>
                </a:path>
                <a:path w="21600" h="21537" stroke="0" extrusionOk="0">
                  <a:moveTo>
                    <a:pt x="21600" y="0"/>
                  </a:moveTo>
                  <a:cubicBezTo>
                    <a:pt x="21600" y="11292"/>
                    <a:pt x="12902" y="20678"/>
                    <a:pt x="1643" y="21537"/>
                  </a:cubicBezTo>
                  <a:lnTo>
                    <a:pt x="0"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3" name="Freeform 275"/>
            <p:cNvSpPr>
              <a:spLocks/>
            </p:cNvSpPr>
            <p:nvPr/>
          </p:nvSpPr>
          <p:spPr bwMode="auto">
            <a:xfrm>
              <a:off x="2124" y="2417"/>
              <a:ext cx="74" cy="136"/>
            </a:xfrm>
            <a:custGeom>
              <a:avLst/>
              <a:gdLst>
                <a:gd name="T0" fmla="*/ 81 w 82"/>
                <a:gd name="T1" fmla="*/ 92 h 129"/>
                <a:gd name="T2" fmla="*/ 70 w 82"/>
                <a:gd name="T3" fmla="*/ 128 h 129"/>
                <a:gd name="T4" fmla="*/ 0 w 82"/>
                <a:gd name="T5" fmla="*/ 34 h 129"/>
                <a:gd name="T6" fmla="*/ 9 w 82"/>
                <a:gd name="T7" fmla="*/ 0 h 129"/>
                <a:gd name="T8" fmla="*/ 81 w 82"/>
                <a:gd name="T9" fmla="*/ 92 h 129"/>
              </a:gdLst>
              <a:ahLst/>
              <a:cxnLst>
                <a:cxn ang="0">
                  <a:pos x="T0" y="T1"/>
                </a:cxn>
                <a:cxn ang="0">
                  <a:pos x="T2" y="T3"/>
                </a:cxn>
                <a:cxn ang="0">
                  <a:pos x="T4" y="T5"/>
                </a:cxn>
                <a:cxn ang="0">
                  <a:pos x="T6" y="T7"/>
                </a:cxn>
                <a:cxn ang="0">
                  <a:pos x="T8" y="T9"/>
                </a:cxn>
              </a:cxnLst>
              <a:rect l="0" t="0" r="r" b="b"/>
              <a:pathLst>
                <a:path w="82" h="129">
                  <a:moveTo>
                    <a:pt x="81" y="92"/>
                  </a:moveTo>
                  <a:lnTo>
                    <a:pt x="70" y="128"/>
                  </a:lnTo>
                  <a:lnTo>
                    <a:pt x="0" y="34"/>
                  </a:lnTo>
                  <a:lnTo>
                    <a:pt x="9" y="0"/>
                  </a:lnTo>
                  <a:lnTo>
                    <a:pt x="81" y="92"/>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24" name="Line 276"/>
            <p:cNvSpPr>
              <a:spLocks noChangeShapeType="1"/>
            </p:cNvSpPr>
            <p:nvPr/>
          </p:nvSpPr>
          <p:spPr bwMode="auto">
            <a:xfrm>
              <a:off x="2095" y="2387"/>
              <a:ext cx="130" cy="19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5" name="Freeform 277"/>
            <p:cNvSpPr>
              <a:spLocks/>
            </p:cNvSpPr>
            <p:nvPr/>
          </p:nvSpPr>
          <p:spPr bwMode="auto">
            <a:xfrm>
              <a:off x="1998" y="2417"/>
              <a:ext cx="72" cy="139"/>
            </a:xfrm>
            <a:custGeom>
              <a:avLst/>
              <a:gdLst>
                <a:gd name="T0" fmla="*/ 0 w 79"/>
                <a:gd name="T1" fmla="*/ 94 h 132"/>
                <a:gd name="T2" fmla="*/ 9 w 79"/>
                <a:gd name="T3" fmla="*/ 131 h 132"/>
                <a:gd name="T4" fmla="*/ 78 w 79"/>
                <a:gd name="T5" fmla="*/ 35 h 132"/>
                <a:gd name="T6" fmla="*/ 68 w 79"/>
                <a:gd name="T7" fmla="*/ 0 h 132"/>
                <a:gd name="T8" fmla="*/ 0 w 79"/>
                <a:gd name="T9" fmla="*/ 94 h 132"/>
              </a:gdLst>
              <a:ahLst/>
              <a:cxnLst>
                <a:cxn ang="0">
                  <a:pos x="T0" y="T1"/>
                </a:cxn>
                <a:cxn ang="0">
                  <a:pos x="T2" y="T3"/>
                </a:cxn>
                <a:cxn ang="0">
                  <a:pos x="T4" y="T5"/>
                </a:cxn>
                <a:cxn ang="0">
                  <a:pos x="T6" y="T7"/>
                </a:cxn>
                <a:cxn ang="0">
                  <a:pos x="T8" y="T9"/>
                </a:cxn>
              </a:cxnLst>
              <a:rect l="0" t="0" r="r" b="b"/>
              <a:pathLst>
                <a:path w="79" h="132">
                  <a:moveTo>
                    <a:pt x="0" y="94"/>
                  </a:moveTo>
                  <a:lnTo>
                    <a:pt x="9" y="131"/>
                  </a:lnTo>
                  <a:lnTo>
                    <a:pt x="78" y="35"/>
                  </a:lnTo>
                  <a:lnTo>
                    <a:pt x="68" y="0"/>
                  </a:lnTo>
                  <a:lnTo>
                    <a:pt x="0" y="94"/>
                  </a:lnTo>
                </a:path>
              </a:pathLst>
            </a:custGeom>
            <a:solidFill>
              <a:schemeClr val="tx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26" name="Line 278"/>
            <p:cNvSpPr>
              <a:spLocks noChangeShapeType="1"/>
            </p:cNvSpPr>
            <p:nvPr/>
          </p:nvSpPr>
          <p:spPr bwMode="auto">
            <a:xfrm flipH="1">
              <a:off x="1971" y="2387"/>
              <a:ext cx="125" cy="19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7" name="Arc 279"/>
            <p:cNvSpPr>
              <a:spLocks/>
            </p:cNvSpPr>
            <p:nvPr/>
          </p:nvSpPr>
          <p:spPr bwMode="auto">
            <a:xfrm>
              <a:off x="1574" y="1338"/>
              <a:ext cx="393" cy="8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8" name="Arc 280"/>
            <p:cNvSpPr>
              <a:spLocks/>
            </p:cNvSpPr>
            <p:nvPr/>
          </p:nvSpPr>
          <p:spPr bwMode="auto">
            <a:xfrm>
              <a:off x="1667" y="1328"/>
              <a:ext cx="430" cy="90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29" name="Arc 281"/>
            <p:cNvSpPr>
              <a:spLocks/>
            </p:cNvSpPr>
            <p:nvPr/>
          </p:nvSpPr>
          <p:spPr bwMode="auto">
            <a:xfrm>
              <a:off x="1770" y="1332"/>
              <a:ext cx="458" cy="89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30" name="Freeform 282"/>
            <p:cNvSpPr>
              <a:spLocks/>
            </p:cNvSpPr>
            <p:nvPr/>
          </p:nvSpPr>
          <p:spPr bwMode="auto">
            <a:xfrm>
              <a:off x="2858" y="2497"/>
              <a:ext cx="238" cy="375"/>
            </a:xfrm>
            <a:custGeom>
              <a:avLst/>
              <a:gdLst>
                <a:gd name="T0" fmla="*/ 244 w 262"/>
                <a:gd name="T1" fmla="*/ 357 h 358"/>
                <a:gd name="T2" fmla="*/ 248 w 262"/>
                <a:gd name="T3" fmla="*/ 357 h 358"/>
                <a:gd name="T4" fmla="*/ 251 w 262"/>
                <a:gd name="T5" fmla="*/ 355 h 358"/>
                <a:gd name="T6" fmla="*/ 254 w 262"/>
                <a:gd name="T7" fmla="*/ 353 h 358"/>
                <a:gd name="T8" fmla="*/ 257 w 262"/>
                <a:gd name="T9" fmla="*/ 350 h 358"/>
                <a:gd name="T10" fmla="*/ 259 w 262"/>
                <a:gd name="T11" fmla="*/ 348 h 358"/>
                <a:gd name="T12" fmla="*/ 260 w 262"/>
                <a:gd name="T13" fmla="*/ 344 h 358"/>
                <a:gd name="T14" fmla="*/ 261 w 262"/>
                <a:gd name="T15" fmla="*/ 340 h 358"/>
                <a:gd name="T16" fmla="*/ 261 w 262"/>
                <a:gd name="T17" fmla="*/ 16 h 358"/>
                <a:gd name="T18" fmla="*/ 260 w 262"/>
                <a:gd name="T19" fmla="*/ 13 h 358"/>
                <a:gd name="T20" fmla="*/ 259 w 262"/>
                <a:gd name="T21" fmla="*/ 9 h 358"/>
                <a:gd name="T22" fmla="*/ 257 w 262"/>
                <a:gd name="T23" fmla="*/ 6 h 358"/>
                <a:gd name="T24" fmla="*/ 254 w 262"/>
                <a:gd name="T25" fmla="*/ 3 h 358"/>
                <a:gd name="T26" fmla="*/ 251 w 262"/>
                <a:gd name="T27" fmla="*/ 2 h 358"/>
                <a:gd name="T28" fmla="*/ 248 w 262"/>
                <a:gd name="T29" fmla="*/ 0 h 358"/>
                <a:gd name="T30" fmla="*/ 244 w 262"/>
                <a:gd name="T31" fmla="*/ 0 h 358"/>
                <a:gd name="T32" fmla="*/ 15 w 262"/>
                <a:gd name="T33" fmla="*/ 0 h 358"/>
                <a:gd name="T34" fmla="*/ 12 w 262"/>
                <a:gd name="T35" fmla="*/ 0 h 358"/>
                <a:gd name="T36" fmla="*/ 8 w 262"/>
                <a:gd name="T37" fmla="*/ 2 h 358"/>
                <a:gd name="T38" fmla="*/ 6 w 262"/>
                <a:gd name="T39" fmla="*/ 3 h 358"/>
                <a:gd name="T40" fmla="*/ 3 w 262"/>
                <a:gd name="T41" fmla="*/ 6 h 358"/>
                <a:gd name="T42" fmla="*/ 1 w 262"/>
                <a:gd name="T43" fmla="*/ 9 h 358"/>
                <a:gd name="T44" fmla="*/ 0 w 262"/>
                <a:gd name="T45" fmla="*/ 13 h 358"/>
                <a:gd name="T46" fmla="*/ 0 w 262"/>
                <a:gd name="T47" fmla="*/ 16 h 358"/>
                <a:gd name="T48" fmla="*/ 0 w 262"/>
                <a:gd name="T49" fmla="*/ 340 h 358"/>
                <a:gd name="T50" fmla="*/ 0 w 262"/>
                <a:gd name="T51" fmla="*/ 344 h 358"/>
                <a:gd name="T52" fmla="*/ 1 w 262"/>
                <a:gd name="T53" fmla="*/ 348 h 358"/>
                <a:gd name="T54" fmla="*/ 3 w 262"/>
                <a:gd name="T55" fmla="*/ 350 h 358"/>
                <a:gd name="T56" fmla="*/ 6 w 262"/>
                <a:gd name="T57" fmla="*/ 353 h 358"/>
                <a:gd name="T58" fmla="*/ 8 w 262"/>
                <a:gd name="T59" fmla="*/ 355 h 358"/>
                <a:gd name="T60" fmla="*/ 12 w 262"/>
                <a:gd name="T61" fmla="*/ 357 h 358"/>
                <a:gd name="T62" fmla="*/ 15 w 262"/>
                <a:gd name="T63" fmla="*/ 357 h 358"/>
                <a:gd name="T64" fmla="*/ 244 w 262"/>
                <a:gd name="T65"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58">
                  <a:moveTo>
                    <a:pt x="244" y="357"/>
                  </a:moveTo>
                  <a:lnTo>
                    <a:pt x="248" y="357"/>
                  </a:lnTo>
                  <a:lnTo>
                    <a:pt x="251" y="355"/>
                  </a:lnTo>
                  <a:lnTo>
                    <a:pt x="254" y="353"/>
                  </a:lnTo>
                  <a:lnTo>
                    <a:pt x="257" y="350"/>
                  </a:lnTo>
                  <a:lnTo>
                    <a:pt x="259" y="348"/>
                  </a:lnTo>
                  <a:lnTo>
                    <a:pt x="260" y="344"/>
                  </a:lnTo>
                  <a:lnTo>
                    <a:pt x="261" y="340"/>
                  </a:lnTo>
                  <a:lnTo>
                    <a:pt x="261" y="16"/>
                  </a:lnTo>
                  <a:lnTo>
                    <a:pt x="260" y="13"/>
                  </a:lnTo>
                  <a:lnTo>
                    <a:pt x="259" y="9"/>
                  </a:lnTo>
                  <a:lnTo>
                    <a:pt x="257" y="6"/>
                  </a:lnTo>
                  <a:lnTo>
                    <a:pt x="254" y="3"/>
                  </a:lnTo>
                  <a:lnTo>
                    <a:pt x="251" y="2"/>
                  </a:lnTo>
                  <a:lnTo>
                    <a:pt x="248" y="0"/>
                  </a:lnTo>
                  <a:lnTo>
                    <a:pt x="244" y="0"/>
                  </a:lnTo>
                  <a:lnTo>
                    <a:pt x="15" y="0"/>
                  </a:lnTo>
                  <a:lnTo>
                    <a:pt x="12" y="0"/>
                  </a:lnTo>
                  <a:lnTo>
                    <a:pt x="8" y="2"/>
                  </a:lnTo>
                  <a:lnTo>
                    <a:pt x="6" y="3"/>
                  </a:lnTo>
                  <a:lnTo>
                    <a:pt x="3" y="6"/>
                  </a:lnTo>
                  <a:lnTo>
                    <a:pt x="1" y="9"/>
                  </a:lnTo>
                  <a:lnTo>
                    <a:pt x="0" y="13"/>
                  </a:lnTo>
                  <a:lnTo>
                    <a:pt x="0" y="16"/>
                  </a:lnTo>
                  <a:lnTo>
                    <a:pt x="0" y="340"/>
                  </a:lnTo>
                  <a:lnTo>
                    <a:pt x="0" y="344"/>
                  </a:lnTo>
                  <a:lnTo>
                    <a:pt x="1" y="348"/>
                  </a:lnTo>
                  <a:lnTo>
                    <a:pt x="3" y="350"/>
                  </a:lnTo>
                  <a:lnTo>
                    <a:pt x="6" y="353"/>
                  </a:lnTo>
                  <a:lnTo>
                    <a:pt x="8" y="355"/>
                  </a:lnTo>
                  <a:lnTo>
                    <a:pt x="12" y="357"/>
                  </a:lnTo>
                  <a:lnTo>
                    <a:pt x="15" y="357"/>
                  </a:lnTo>
                  <a:lnTo>
                    <a:pt x="244" y="357"/>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1" name="Freeform 283"/>
            <p:cNvSpPr>
              <a:spLocks/>
            </p:cNvSpPr>
            <p:nvPr/>
          </p:nvSpPr>
          <p:spPr bwMode="auto">
            <a:xfrm>
              <a:off x="2891" y="2608"/>
              <a:ext cx="171" cy="165"/>
            </a:xfrm>
            <a:custGeom>
              <a:avLst/>
              <a:gdLst>
                <a:gd name="T0" fmla="*/ 0 w 188"/>
                <a:gd name="T1" fmla="*/ 156 h 157"/>
                <a:gd name="T2" fmla="*/ 187 w 188"/>
                <a:gd name="T3" fmla="*/ 156 h 157"/>
                <a:gd name="T4" fmla="*/ 187 w 188"/>
                <a:gd name="T5" fmla="*/ 0 h 157"/>
                <a:gd name="T6" fmla="*/ 0 w 188"/>
                <a:gd name="T7" fmla="*/ 0 h 157"/>
                <a:gd name="T8" fmla="*/ 0 w 188"/>
                <a:gd name="T9" fmla="*/ 156 h 157"/>
              </a:gdLst>
              <a:ahLst/>
              <a:cxnLst>
                <a:cxn ang="0">
                  <a:pos x="T0" y="T1"/>
                </a:cxn>
                <a:cxn ang="0">
                  <a:pos x="T2" y="T3"/>
                </a:cxn>
                <a:cxn ang="0">
                  <a:pos x="T4" y="T5"/>
                </a:cxn>
                <a:cxn ang="0">
                  <a:pos x="T6" y="T7"/>
                </a:cxn>
                <a:cxn ang="0">
                  <a:pos x="T8" y="T9"/>
                </a:cxn>
              </a:cxnLst>
              <a:rect l="0" t="0" r="r" b="b"/>
              <a:pathLst>
                <a:path w="188" h="157">
                  <a:moveTo>
                    <a:pt x="0" y="156"/>
                  </a:moveTo>
                  <a:lnTo>
                    <a:pt x="187" y="156"/>
                  </a:lnTo>
                  <a:lnTo>
                    <a:pt x="187"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2" name="Freeform 284"/>
            <p:cNvSpPr>
              <a:spLocks/>
            </p:cNvSpPr>
            <p:nvPr/>
          </p:nvSpPr>
          <p:spPr bwMode="auto">
            <a:xfrm>
              <a:off x="2891" y="2772"/>
              <a:ext cx="171" cy="100"/>
            </a:xfrm>
            <a:custGeom>
              <a:avLst/>
              <a:gdLst>
                <a:gd name="T0" fmla="*/ 0 w 188"/>
                <a:gd name="T1" fmla="*/ 95 h 96"/>
                <a:gd name="T2" fmla="*/ 187 w 188"/>
                <a:gd name="T3" fmla="*/ 95 h 96"/>
                <a:gd name="T4" fmla="*/ 187 w 188"/>
                <a:gd name="T5" fmla="*/ 0 h 96"/>
                <a:gd name="T6" fmla="*/ 0 w 188"/>
                <a:gd name="T7" fmla="*/ 0 h 96"/>
                <a:gd name="T8" fmla="*/ 0 w 188"/>
                <a:gd name="T9" fmla="*/ 95 h 96"/>
              </a:gdLst>
              <a:ahLst/>
              <a:cxnLst>
                <a:cxn ang="0">
                  <a:pos x="T0" y="T1"/>
                </a:cxn>
                <a:cxn ang="0">
                  <a:pos x="T2" y="T3"/>
                </a:cxn>
                <a:cxn ang="0">
                  <a:pos x="T4" y="T5"/>
                </a:cxn>
                <a:cxn ang="0">
                  <a:pos x="T6" y="T7"/>
                </a:cxn>
                <a:cxn ang="0">
                  <a:pos x="T8" y="T9"/>
                </a:cxn>
              </a:cxnLst>
              <a:rect l="0" t="0" r="r" b="b"/>
              <a:pathLst>
                <a:path w="188" h="96">
                  <a:moveTo>
                    <a:pt x="0" y="95"/>
                  </a:moveTo>
                  <a:lnTo>
                    <a:pt x="187" y="95"/>
                  </a:lnTo>
                  <a:lnTo>
                    <a:pt x="187" y="0"/>
                  </a:lnTo>
                  <a:lnTo>
                    <a:pt x="0" y="0"/>
                  </a:lnTo>
                  <a:lnTo>
                    <a:pt x="0" y="95"/>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3" name="Freeform 285"/>
            <p:cNvSpPr>
              <a:spLocks/>
            </p:cNvSpPr>
            <p:nvPr/>
          </p:nvSpPr>
          <p:spPr bwMode="auto">
            <a:xfrm>
              <a:off x="2961" y="2608"/>
              <a:ext cx="97" cy="165"/>
            </a:xfrm>
            <a:custGeom>
              <a:avLst/>
              <a:gdLst>
                <a:gd name="T0" fmla="*/ 0 w 106"/>
                <a:gd name="T1" fmla="*/ 156 h 157"/>
                <a:gd name="T2" fmla="*/ 105 w 106"/>
                <a:gd name="T3" fmla="*/ 156 h 157"/>
                <a:gd name="T4" fmla="*/ 105 w 106"/>
                <a:gd name="T5" fmla="*/ 0 h 157"/>
                <a:gd name="T6" fmla="*/ 0 w 106"/>
                <a:gd name="T7" fmla="*/ 0 h 157"/>
                <a:gd name="T8" fmla="*/ 0 w 106"/>
                <a:gd name="T9" fmla="*/ 156 h 157"/>
              </a:gdLst>
              <a:ahLst/>
              <a:cxnLst>
                <a:cxn ang="0">
                  <a:pos x="T0" y="T1"/>
                </a:cxn>
                <a:cxn ang="0">
                  <a:pos x="T2" y="T3"/>
                </a:cxn>
                <a:cxn ang="0">
                  <a:pos x="T4" y="T5"/>
                </a:cxn>
                <a:cxn ang="0">
                  <a:pos x="T6" y="T7"/>
                </a:cxn>
                <a:cxn ang="0">
                  <a:pos x="T8" y="T9"/>
                </a:cxn>
              </a:cxnLst>
              <a:rect l="0" t="0" r="r" b="b"/>
              <a:pathLst>
                <a:path w="106" h="157">
                  <a:moveTo>
                    <a:pt x="0" y="156"/>
                  </a:moveTo>
                  <a:lnTo>
                    <a:pt x="105" y="156"/>
                  </a:lnTo>
                  <a:lnTo>
                    <a:pt x="105"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4" name="Freeform 286"/>
            <p:cNvSpPr>
              <a:spLocks/>
            </p:cNvSpPr>
            <p:nvPr/>
          </p:nvSpPr>
          <p:spPr bwMode="auto">
            <a:xfrm>
              <a:off x="2967" y="2632"/>
              <a:ext cx="86" cy="65"/>
            </a:xfrm>
            <a:custGeom>
              <a:avLst/>
              <a:gdLst>
                <a:gd name="T0" fmla="*/ 0 w 95"/>
                <a:gd name="T1" fmla="*/ 61 h 62"/>
                <a:gd name="T2" fmla="*/ 94 w 95"/>
                <a:gd name="T3" fmla="*/ 61 h 62"/>
                <a:gd name="T4" fmla="*/ 94 w 95"/>
                <a:gd name="T5" fmla="*/ 0 h 62"/>
                <a:gd name="T6" fmla="*/ 0 w 95"/>
                <a:gd name="T7" fmla="*/ 0 h 62"/>
                <a:gd name="T8" fmla="*/ 0 w 95"/>
                <a:gd name="T9" fmla="*/ 61 h 62"/>
              </a:gdLst>
              <a:ahLst/>
              <a:cxnLst>
                <a:cxn ang="0">
                  <a:pos x="T0" y="T1"/>
                </a:cxn>
                <a:cxn ang="0">
                  <a:pos x="T2" y="T3"/>
                </a:cxn>
                <a:cxn ang="0">
                  <a:pos x="T4" y="T5"/>
                </a:cxn>
                <a:cxn ang="0">
                  <a:pos x="T6" y="T7"/>
                </a:cxn>
                <a:cxn ang="0">
                  <a:pos x="T8" y="T9"/>
                </a:cxn>
              </a:cxnLst>
              <a:rect l="0" t="0" r="r" b="b"/>
              <a:pathLst>
                <a:path w="95" h="62">
                  <a:moveTo>
                    <a:pt x="0" y="61"/>
                  </a:moveTo>
                  <a:lnTo>
                    <a:pt x="94" y="61"/>
                  </a:lnTo>
                  <a:lnTo>
                    <a:pt x="94" y="0"/>
                  </a:lnTo>
                  <a:lnTo>
                    <a:pt x="0" y="0"/>
                  </a:lnTo>
                  <a:lnTo>
                    <a:pt x="0" y="61"/>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5" name="Freeform 287"/>
            <p:cNvSpPr>
              <a:spLocks/>
            </p:cNvSpPr>
            <p:nvPr/>
          </p:nvSpPr>
          <p:spPr bwMode="auto">
            <a:xfrm>
              <a:off x="2967" y="2701"/>
              <a:ext cx="86" cy="66"/>
            </a:xfrm>
            <a:custGeom>
              <a:avLst/>
              <a:gdLst>
                <a:gd name="T0" fmla="*/ 0 w 95"/>
                <a:gd name="T1" fmla="*/ 62 h 63"/>
                <a:gd name="T2" fmla="*/ 94 w 95"/>
                <a:gd name="T3" fmla="*/ 62 h 63"/>
                <a:gd name="T4" fmla="*/ 94 w 95"/>
                <a:gd name="T5" fmla="*/ 0 h 63"/>
                <a:gd name="T6" fmla="*/ 0 w 95"/>
                <a:gd name="T7" fmla="*/ 0 h 63"/>
                <a:gd name="T8" fmla="*/ 0 w 95"/>
                <a:gd name="T9" fmla="*/ 62 h 63"/>
              </a:gdLst>
              <a:ahLst/>
              <a:cxnLst>
                <a:cxn ang="0">
                  <a:pos x="T0" y="T1"/>
                </a:cxn>
                <a:cxn ang="0">
                  <a:pos x="T2" y="T3"/>
                </a:cxn>
                <a:cxn ang="0">
                  <a:pos x="T4" y="T5"/>
                </a:cxn>
                <a:cxn ang="0">
                  <a:pos x="T6" y="T7"/>
                </a:cxn>
                <a:cxn ang="0">
                  <a:pos x="T8" y="T9"/>
                </a:cxn>
              </a:cxnLst>
              <a:rect l="0" t="0" r="r" b="b"/>
              <a:pathLst>
                <a:path w="95" h="63">
                  <a:moveTo>
                    <a:pt x="0" y="62"/>
                  </a:moveTo>
                  <a:lnTo>
                    <a:pt x="94" y="62"/>
                  </a:lnTo>
                  <a:lnTo>
                    <a:pt x="94" y="0"/>
                  </a:lnTo>
                  <a:lnTo>
                    <a:pt x="0" y="0"/>
                  </a:lnTo>
                  <a:lnTo>
                    <a:pt x="0" y="62"/>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6" name="Freeform 288"/>
            <p:cNvSpPr>
              <a:spLocks/>
            </p:cNvSpPr>
            <p:nvPr/>
          </p:nvSpPr>
          <p:spPr bwMode="auto">
            <a:xfrm>
              <a:off x="2974" y="2641"/>
              <a:ext cx="72" cy="22"/>
            </a:xfrm>
            <a:custGeom>
              <a:avLst/>
              <a:gdLst>
                <a:gd name="T0" fmla="*/ 0 w 79"/>
                <a:gd name="T1" fmla="*/ 20 h 21"/>
                <a:gd name="T2" fmla="*/ 78 w 79"/>
                <a:gd name="T3" fmla="*/ 20 h 21"/>
                <a:gd name="T4" fmla="*/ 78 w 79"/>
                <a:gd name="T5" fmla="*/ 0 h 21"/>
                <a:gd name="T6" fmla="*/ 0 w 79"/>
                <a:gd name="T7" fmla="*/ 0 h 21"/>
                <a:gd name="T8" fmla="*/ 0 w 79"/>
                <a:gd name="T9" fmla="*/ 20 h 21"/>
              </a:gdLst>
              <a:ahLst/>
              <a:cxnLst>
                <a:cxn ang="0">
                  <a:pos x="T0" y="T1"/>
                </a:cxn>
                <a:cxn ang="0">
                  <a:pos x="T2" y="T3"/>
                </a:cxn>
                <a:cxn ang="0">
                  <a:pos x="T4" y="T5"/>
                </a:cxn>
                <a:cxn ang="0">
                  <a:pos x="T6" y="T7"/>
                </a:cxn>
                <a:cxn ang="0">
                  <a:pos x="T8" y="T9"/>
                </a:cxn>
              </a:cxnLst>
              <a:rect l="0" t="0" r="r" b="b"/>
              <a:pathLst>
                <a:path w="79" h="21">
                  <a:moveTo>
                    <a:pt x="0" y="20"/>
                  </a:moveTo>
                  <a:lnTo>
                    <a:pt x="78" y="20"/>
                  </a:lnTo>
                  <a:lnTo>
                    <a:pt x="78" y="0"/>
                  </a:lnTo>
                  <a:lnTo>
                    <a:pt x="0" y="0"/>
                  </a:lnTo>
                  <a:lnTo>
                    <a:pt x="0" y="20"/>
                  </a:lnTo>
                </a:path>
              </a:pathLst>
            </a:custGeom>
            <a:solidFill>
              <a:srgbClr val="05985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7" name="Freeform 289"/>
            <p:cNvSpPr>
              <a:spLocks/>
            </p:cNvSpPr>
            <p:nvPr/>
          </p:nvSpPr>
          <p:spPr bwMode="auto">
            <a:xfrm>
              <a:off x="2969" y="2673"/>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8" name="Freeform 290"/>
            <p:cNvSpPr>
              <a:spLocks/>
            </p:cNvSpPr>
            <p:nvPr/>
          </p:nvSpPr>
          <p:spPr bwMode="auto">
            <a:xfrm>
              <a:off x="2986" y="2673"/>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39" name="Freeform 291"/>
            <p:cNvSpPr>
              <a:spLocks/>
            </p:cNvSpPr>
            <p:nvPr/>
          </p:nvSpPr>
          <p:spPr bwMode="auto">
            <a:xfrm>
              <a:off x="3002" y="2673"/>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0" name="Freeform 292"/>
            <p:cNvSpPr>
              <a:spLocks/>
            </p:cNvSpPr>
            <p:nvPr/>
          </p:nvSpPr>
          <p:spPr bwMode="auto">
            <a:xfrm>
              <a:off x="3019" y="2673"/>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1" name="Freeform 293"/>
            <p:cNvSpPr>
              <a:spLocks/>
            </p:cNvSpPr>
            <p:nvPr/>
          </p:nvSpPr>
          <p:spPr bwMode="auto">
            <a:xfrm>
              <a:off x="3036" y="2673"/>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2" name="Freeform 294"/>
            <p:cNvSpPr>
              <a:spLocks/>
            </p:cNvSpPr>
            <p:nvPr/>
          </p:nvSpPr>
          <p:spPr bwMode="auto">
            <a:xfrm>
              <a:off x="2977" y="2708"/>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3" name="Freeform 295"/>
            <p:cNvSpPr>
              <a:spLocks/>
            </p:cNvSpPr>
            <p:nvPr/>
          </p:nvSpPr>
          <p:spPr bwMode="auto">
            <a:xfrm>
              <a:off x="2977" y="2731"/>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4" name="Freeform 296"/>
            <p:cNvSpPr>
              <a:spLocks/>
            </p:cNvSpPr>
            <p:nvPr/>
          </p:nvSpPr>
          <p:spPr bwMode="auto">
            <a:xfrm>
              <a:off x="3012" y="2711"/>
              <a:ext cx="16"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5" name="Freeform 297"/>
            <p:cNvSpPr>
              <a:spLocks/>
            </p:cNvSpPr>
            <p:nvPr/>
          </p:nvSpPr>
          <p:spPr bwMode="auto">
            <a:xfrm>
              <a:off x="3033" y="2711"/>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008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6" name="Freeform 298"/>
            <p:cNvSpPr>
              <a:spLocks/>
            </p:cNvSpPr>
            <p:nvPr/>
          </p:nvSpPr>
          <p:spPr bwMode="auto">
            <a:xfrm>
              <a:off x="3030" y="2740"/>
              <a:ext cx="18" cy="21"/>
            </a:xfrm>
            <a:custGeom>
              <a:avLst/>
              <a:gdLst>
                <a:gd name="T0" fmla="*/ 0 w 20"/>
                <a:gd name="T1" fmla="*/ 19 h 20"/>
                <a:gd name="T2" fmla="*/ 19 w 20"/>
                <a:gd name="T3" fmla="*/ 19 h 20"/>
                <a:gd name="T4" fmla="*/ 19 w 20"/>
                <a:gd name="T5" fmla="*/ 0 h 20"/>
                <a:gd name="T6" fmla="*/ 0 w 20"/>
                <a:gd name="T7" fmla="*/ 0 h 20"/>
                <a:gd name="T8" fmla="*/ 0 w 20"/>
                <a:gd name="T9" fmla="*/ 19 h 20"/>
              </a:gdLst>
              <a:ahLst/>
              <a:cxnLst>
                <a:cxn ang="0">
                  <a:pos x="T0" y="T1"/>
                </a:cxn>
                <a:cxn ang="0">
                  <a:pos x="T2" y="T3"/>
                </a:cxn>
                <a:cxn ang="0">
                  <a:pos x="T4" y="T5"/>
                </a:cxn>
                <a:cxn ang="0">
                  <a:pos x="T6" y="T7"/>
                </a:cxn>
                <a:cxn ang="0">
                  <a:pos x="T8" y="T9"/>
                </a:cxn>
              </a:cxnLst>
              <a:rect l="0" t="0" r="r" b="b"/>
              <a:pathLst>
                <a:path w="20" h="20">
                  <a:moveTo>
                    <a:pt x="0" y="19"/>
                  </a:moveTo>
                  <a:lnTo>
                    <a:pt x="19" y="19"/>
                  </a:lnTo>
                  <a:lnTo>
                    <a:pt x="19" y="0"/>
                  </a:lnTo>
                  <a:lnTo>
                    <a:pt x="0" y="0"/>
                  </a:lnTo>
                  <a:lnTo>
                    <a:pt x="0" y="19"/>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7" name="Freeform 299"/>
            <p:cNvSpPr>
              <a:spLocks/>
            </p:cNvSpPr>
            <p:nvPr/>
          </p:nvSpPr>
          <p:spPr bwMode="auto">
            <a:xfrm>
              <a:off x="2990" y="275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8" name="Freeform 300"/>
            <p:cNvSpPr>
              <a:spLocks/>
            </p:cNvSpPr>
            <p:nvPr/>
          </p:nvSpPr>
          <p:spPr bwMode="auto">
            <a:xfrm>
              <a:off x="2978" y="275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49" name="Freeform 301"/>
            <p:cNvSpPr>
              <a:spLocks/>
            </p:cNvSpPr>
            <p:nvPr/>
          </p:nvSpPr>
          <p:spPr bwMode="auto">
            <a:xfrm>
              <a:off x="2891" y="2497"/>
              <a:ext cx="171" cy="112"/>
            </a:xfrm>
            <a:custGeom>
              <a:avLst/>
              <a:gdLst>
                <a:gd name="T0" fmla="*/ 0 w 188"/>
                <a:gd name="T1" fmla="*/ 106 h 107"/>
                <a:gd name="T2" fmla="*/ 187 w 188"/>
                <a:gd name="T3" fmla="*/ 106 h 107"/>
                <a:gd name="T4" fmla="*/ 187 w 188"/>
                <a:gd name="T5" fmla="*/ 0 h 107"/>
                <a:gd name="T6" fmla="*/ 0 w 188"/>
                <a:gd name="T7" fmla="*/ 0 h 107"/>
                <a:gd name="T8" fmla="*/ 0 w 188"/>
                <a:gd name="T9" fmla="*/ 106 h 107"/>
              </a:gdLst>
              <a:ahLst/>
              <a:cxnLst>
                <a:cxn ang="0">
                  <a:pos x="T0" y="T1"/>
                </a:cxn>
                <a:cxn ang="0">
                  <a:pos x="T2" y="T3"/>
                </a:cxn>
                <a:cxn ang="0">
                  <a:pos x="T4" y="T5"/>
                </a:cxn>
                <a:cxn ang="0">
                  <a:pos x="T6" y="T7"/>
                </a:cxn>
                <a:cxn ang="0">
                  <a:pos x="T8" y="T9"/>
                </a:cxn>
              </a:cxnLst>
              <a:rect l="0" t="0" r="r" b="b"/>
              <a:pathLst>
                <a:path w="188" h="107">
                  <a:moveTo>
                    <a:pt x="0" y="106"/>
                  </a:moveTo>
                  <a:lnTo>
                    <a:pt x="187" y="106"/>
                  </a:lnTo>
                  <a:lnTo>
                    <a:pt x="187" y="0"/>
                  </a:lnTo>
                  <a:lnTo>
                    <a:pt x="0" y="0"/>
                  </a:lnTo>
                  <a:lnTo>
                    <a:pt x="0" y="10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0" name="Freeform 302"/>
            <p:cNvSpPr>
              <a:spLocks/>
            </p:cNvSpPr>
            <p:nvPr/>
          </p:nvSpPr>
          <p:spPr bwMode="auto">
            <a:xfrm>
              <a:off x="2891" y="2497"/>
              <a:ext cx="171" cy="25"/>
            </a:xfrm>
            <a:custGeom>
              <a:avLst/>
              <a:gdLst>
                <a:gd name="T0" fmla="*/ 0 w 188"/>
                <a:gd name="T1" fmla="*/ 23 h 24"/>
                <a:gd name="T2" fmla="*/ 187 w 188"/>
                <a:gd name="T3" fmla="*/ 23 h 24"/>
                <a:gd name="T4" fmla="*/ 187 w 188"/>
                <a:gd name="T5" fmla="*/ 0 h 24"/>
                <a:gd name="T6" fmla="*/ 0 w 188"/>
                <a:gd name="T7" fmla="*/ 0 h 24"/>
                <a:gd name="T8" fmla="*/ 0 w 188"/>
                <a:gd name="T9" fmla="*/ 23 h 24"/>
              </a:gdLst>
              <a:ahLst/>
              <a:cxnLst>
                <a:cxn ang="0">
                  <a:pos x="T0" y="T1"/>
                </a:cxn>
                <a:cxn ang="0">
                  <a:pos x="T2" y="T3"/>
                </a:cxn>
                <a:cxn ang="0">
                  <a:pos x="T4" y="T5"/>
                </a:cxn>
                <a:cxn ang="0">
                  <a:pos x="T6" y="T7"/>
                </a:cxn>
                <a:cxn ang="0">
                  <a:pos x="T8" y="T9"/>
                </a:cxn>
              </a:cxnLst>
              <a:rect l="0" t="0" r="r" b="b"/>
              <a:pathLst>
                <a:path w="188" h="24">
                  <a:moveTo>
                    <a:pt x="0" y="23"/>
                  </a:moveTo>
                  <a:lnTo>
                    <a:pt x="187" y="23"/>
                  </a:lnTo>
                  <a:lnTo>
                    <a:pt x="187" y="0"/>
                  </a:lnTo>
                  <a:lnTo>
                    <a:pt x="0" y="0"/>
                  </a:lnTo>
                  <a:lnTo>
                    <a:pt x="0" y="23"/>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1" name="Freeform 303"/>
            <p:cNvSpPr>
              <a:spLocks/>
            </p:cNvSpPr>
            <p:nvPr/>
          </p:nvSpPr>
          <p:spPr bwMode="auto">
            <a:xfrm>
              <a:off x="2891" y="2598"/>
              <a:ext cx="171" cy="17"/>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2" name="Freeform 304"/>
            <p:cNvSpPr>
              <a:spLocks/>
            </p:cNvSpPr>
            <p:nvPr/>
          </p:nvSpPr>
          <p:spPr bwMode="auto">
            <a:xfrm>
              <a:off x="2891" y="2586"/>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3" name="Freeform 305"/>
            <p:cNvSpPr>
              <a:spLocks/>
            </p:cNvSpPr>
            <p:nvPr/>
          </p:nvSpPr>
          <p:spPr bwMode="auto">
            <a:xfrm>
              <a:off x="2891" y="2575"/>
              <a:ext cx="171" cy="17"/>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4" name="Freeform 306"/>
            <p:cNvSpPr>
              <a:spLocks/>
            </p:cNvSpPr>
            <p:nvPr/>
          </p:nvSpPr>
          <p:spPr bwMode="auto">
            <a:xfrm>
              <a:off x="2891" y="2563"/>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5" name="Freeform 307"/>
            <p:cNvSpPr>
              <a:spLocks/>
            </p:cNvSpPr>
            <p:nvPr/>
          </p:nvSpPr>
          <p:spPr bwMode="auto">
            <a:xfrm>
              <a:off x="2896" y="2525"/>
              <a:ext cx="29" cy="34"/>
            </a:xfrm>
            <a:custGeom>
              <a:avLst/>
              <a:gdLst>
                <a:gd name="T0" fmla="*/ 31 w 32"/>
                <a:gd name="T1" fmla="*/ 21 h 32"/>
                <a:gd name="T2" fmla="*/ 30 w 32"/>
                <a:gd name="T3" fmla="*/ 8 h 32"/>
                <a:gd name="T4" fmla="*/ 23 w 32"/>
                <a:gd name="T5" fmla="*/ 1 h 32"/>
                <a:gd name="T6" fmla="*/ 21 w 32"/>
                <a:gd name="T7" fmla="*/ 0 h 32"/>
                <a:gd name="T8" fmla="*/ 9 w 32"/>
                <a:gd name="T9" fmla="*/ 0 h 32"/>
                <a:gd name="T10" fmla="*/ 1 w 32"/>
                <a:gd name="T11" fmla="*/ 7 h 32"/>
                <a:gd name="T12" fmla="*/ 0 w 32"/>
                <a:gd name="T13" fmla="*/ 9 h 32"/>
                <a:gd name="T14" fmla="*/ 0 w 32"/>
                <a:gd name="T15" fmla="*/ 22 h 32"/>
                <a:gd name="T16" fmla="*/ 2 w 32"/>
                <a:gd name="T17" fmla="*/ 23 h 32"/>
                <a:gd name="T18" fmla="*/ 29 w 32"/>
                <a:gd name="T19" fmla="*/ 22 h 32"/>
                <a:gd name="T20" fmla="*/ 8 w 32"/>
                <a:gd name="T21" fmla="*/ 30 h 32"/>
                <a:gd name="T22" fmla="*/ 10 w 32"/>
                <a:gd name="T23" fmla="*/ 31 h 32"/>
                <a:gd name="T24" fmla="*/ 22 w 32"/>
                <a:gd name="T25" fmla="*/ 30 h 32"/>
                <a:gd name="T26" fmla="*/ 10 w 32"/>
                <a:gd name="T27" fmla="*/ 15 h 32"/>
                <a:gd name="T28" fmla="*/ 10 w 32"/>
                <a:gd name="T29" fmla="*/ 16 h 32"/>
                <a:gd name="T30" fmla="*/ 10 w 32"/>
                <a:gd name="T31" fmla="*/ 6 h 32"/>
                <a:gd name="T32" fmla="*/ 4 w 32"/>
                <a:gd name="T33" fmla="*/ 20 h 32"/>
                <a:gd name="T34" fmla="*/ 13 w 32"/>
                <a:gd name="T35" fmla="*/ 12 h 32"/>
                <a:gd name="T36" fmla="*/ 13 w 32"/>
                <a:gd name="T37" fmla="*/ 14 h 32"/>
                <a:gd name="T38" fmla="*/ 27 w 32"/>
                <a:gd name="T39" fmla="*/ 13 h 32"/>
                <a:gd name="T40" fmla="*/ 28 w 32"/>
                <a:gd name="T41" fmla="*/ 16 h 32"/>
                <a:gd name="T42" fmla="*/ 27 w 32"/>
                <a:gd name="T43" fmla="*/ 18 h 32"/>
                <a:gd name="T44" fmla="*/ 26 w 32"/>
                <a:gd name="T45" fmla="*/ 20 h 32"/>
                <a:gd name="T46" fmla="*/ 17 w 32"/>
                <a:gd name="T47" fmla="*/ 6 h 32"/>
                <a:gd name="T48" fmla="*/ 25 w 32"/>
                <a:gd name="T49" fmla="*/ 6 h 32"/>
                <a:gd name="T50" fmla="*/ 26 w 32"/>
                <a:gd name="T51" fmla="*/ 9 h 32"/>
                <a:gd name="T52" fmla="*/ 26 w 32"/>
                <a:gd name="T53" fmla="*/ 12 h 32"/>
                <a:gd name="T54" fmla="*/ 20 w 32"/>
                <a:gd name="T55" fmla="*/ 7 h 32"/>
                <a:gd name="T56" fmla="*/ 23 w 32"/>
                <a:gd name="T57" fmla="*/ 8 h 32"/>
                <a:gd name="T58" fmla="*/ 23 w 32"/>
                <a:gd name="T59" fmla="*/ 11 h 32"/>
                <a:gd name="T60" fmla="*/ 21 w 32"/>
                <a:gd name="T61" fmla="*/ 12 h 32"/>
                <a:gd name="T62" fmla="*/ 24 w 32"/>
                <a:gd name="T63" fmla="*/ 14 h 32"/>
                <a:gd name="T64" fmla="*/ 25 w 32"/>
                <a:gd name="T65" fmla="*/ 17 h 32"/>
                <a:gd name="T66" fmla="*/ 23 w 32"/>
                <a:gd name="T67" fmla="*/ 19 h 32"/>
                <a:gd name="T68" fmla="*/ 8 w 32"/>
                <a:gd name="T69" fmla="*/ 27 h 32"/>
                <a:gd name="T70" fmla="*/ 8 w 32"/>
                <a:gd name="T71" fmla="*/ 26 h 32"/>
                <a:gd name="T72" fmla="*/ 7 w 32"/>
                <a:gd name="T73" fmla="*/ 26 h 32"/>
                <a:gd name="T74" fmla="*/ 9 w 32"/>
                <a:gd name="T75" fmla="*/ 26 h 32"/>
                <a:gd name="T76" fmla="*/ 9 w 32"/>
                <a:gd name="T77" fmla="*/ 29 h 32"/>
                <a:gd name="T78" fmla="*/ 7 w 32"/>
                <a:gd name="T79" fmla="*/ 28 h 32"/>
                <a:gd name="T80" fmla="*/ 10 w 32"/>
                <a:gd name="T81" fmla="*/ 27 h 32"/>
                <a:gd name="T82" fmla="*/ 11 w 32"/>
                <a:gd name="T83" fmla="*/ 25 h 32"/>
                <a:gd name="T84" fmla="*/ 12 w 32"/>
                <a:gd name="T85" fmla="*/ 28 h 32"/>
                <a:gd name="T86" fmla="*/ 10 w 32"/>
                <a:gd name="T87" fmla="*/ 29 h 32"/>
                <a:gd name="T88" fmla="*/ 10 w 32"/>
                <a:gd name="T89" fmla="*/ 25 h 32"/>
                <a:gd name="T90" fmla="*/ 14 w 32"/>
                <a:gd name="T91" fmla="*/ 25 h 32"/>
                <a:gd name="T92" fmla="*/ 14 w 32"/>
                <a:gd name="T93" fmla="*/ 28 h 32"/>
                <a:gd name="T94" fmla="*/ 14 w 32"/>
                <a:gd name="T95" fmla="*/ 27 h 32"/>
                <a:gd name="T96" fmla="*/ 15 w 32"/>
                <a:gd name="T97" fmla="*/ 29 h 32"/>
                <a:gd name="T98" fmla="*/ 16 w 32"/>
                <a:gd name="T99" fmla="*/ 28 h 32"/>
                <a:gd name="T100" fmla="*/ 15 w 32"/>
                <a:gd name="T101" fmla="*/ 29 h 32"/>
                <a:gd name="T102" fmla="*/ 19 w 32"/>
                <a:gd name="T103" fmla="*/ 25 h 32"/>
                <a:gd name="T104" fmla="*/ 20 w 32"/>
                <a:gd name="T105" fmla="*/ 29 h 32"/>
                <a:gd name="T106" fmla="*/ 19 w 32"/>
                <a:gd name="T107" fmla="*/ 25 h 32"/>
                <a:gd name="T108" fmla="*/ 20 w 32"/>
                <a:gd name="T109" fmla="*/ 26 h 32"/>
                <a:gd name="T110" fmla="*/ 22 w 32"/>
                <a:gd name="T111" fmla="*/ 27 h 32"/>
                <a:gd name="T112" fmla="*/ 22 w 32"/>
                <a:gd name="T113" fmla="*/ 26 h 32"/>
                <a:gd name="T114" fmla="*/ 23 w 32"/>
                <a:gd name="T11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32">
                  <a:moveTo>
                    <a:pt x="29" y="22"/>
                  </a:moveTo>
                  <a:lnTo>
                    <a:pt x="30" y="22"/>
                  </a:lnTo>
                  <a:lnTo>
                    <a:pt x="31" y="21"/>
                  </a:lnTo>
                  <a:lnTo>
                    <a:pt x="31" y="9"/>
                  </a:lnTo>
                  <a:lnTo>
                    <a:pt x="30" y="9"/>
                  </a:lnTo>
                  <a:lnTo>
                    <a:pt x="30" y="8"/>
                  </a:lnTo>
                  <a:lnTo>
                    <a:pt x="29" y="8"/>
                  </a:lnTo>
                  <a:lnTo>
                    <a:pt x="29" y="7"/>
                  </a:lnTo>
                  <a:lnTo>
                    <a:pt x="23" y="1"/>
                  </a:lnTo>
                  <a:lnTo>
                    <a:pt x="22" y="1"/>
                  </a:lnTo>
                  <a:lnTo>
                    <a:pt x="22" y="0"/>
                  </a:lnTo>
                  <a:lnTo>
                    <a:pt x="21" y="0"/>
                  </a:lnTo>
                  <a:lnTo>
                    <a:pt x="20" y="0"/>
                  </a:lnTo>
                  <a:lnTo>
                    <a:pt x="10" y="0"/>
                  </a:lnTo>
                  <a:lnTo>
                    <a:pt x="9" y="0"/>
                  </a:lnTo>
                  <a:lnTo>
                    <a:pt x="8" y="0"/>
                  </a:lnTo>
                  <a:lnTo>
                    <a:pt x="8" y="1"/>
                  </a:lnTo>
                  <a:lnTo>
                    <a:pt x="1" y="7"/>
                  </a:lnTo>
                  <a:lnTo>
                    <a:pt x="1" y="8"/>
                  </a:lnTo>
                  <a:lnTo>
                    <a:pt x="0" y="8"/>
                  </a:lnTo>
                  <a:lnTo>
                    <a:pt x="0" y="9"/>
                  </a:lnTo>
                  <a:lnTo>
                    <a:pt x="0" y="10"/>
                  </a:lnTo>
                  <a:lnTo>
                    <a:pt x="0" y="21"/>
                  </a:lnTo>
                  <a:lnTo>
                    <a:pt x="0" y="22"/>
                  </a:lnTo>
                  <a:lnTo>
                    <a:pt x="1" y="22"/>
                  </a:lnTo>
                  <a:lnTo>
                    <a:pt x="1" y="23"/>
                  </a:lnTo>
                  <a:lnTo>
                    <a:pt x="2" y="23"/>
                  </a:lnTo>
                  <a:lnTo>
                    <a:pt x="28" y="23"/>
                  </a:lnTo>
                  <a:lnTo>
                    <a:pt x="29" y="23"/>
                  </a:lnTo>
                  <a:lnTo>
                    <a:pt x="29" y="22"/>
                  </a:lnTo>
                  <a:lnTo>
                    <a:pt x="28" y="24"/>
                  </a:lnTo>
                  <a:lnTo>
                    <a:pt x="3" y="24"/>
                  </a:lnTo>
                  <a:lnTo>
                    <a:pt x="8" y="30"/>
                  </a:lnTo>
                  <a:lnTo>
                    <a:pt x="9" y="30"/>
                  </a:lnTo>
                  <a:lnTo>
                    <a:pt x="9" y="31"/>
                  </a:lnTo>
                  <a:lnTo>
                    <a:pt x="10" y="31"/>
                  </a:lnTo>
                  <a:lnTo>
                    <a:pt x="21" y="31"/>
                  </a:lnTo>
                  <a:lnTo>
                    <a:pt x="22" y="31"/>
                  </a:lnTo>
                  <a:lnTo>
                    <a:pt x="22" y="30"/>
                  </a:lnTo>
                  <a:lnTo>
                    <a:pt x="28" y="24"/>
                  </a:lnTo>
                  <a:lnTo>
                    <a:pt x="8" y="8"/>
                  </a:lnTo>
                  <a:lnTo>
                    <a:pt x="10" y="15"/>
                  </a:lnTo>
                  <a:lnTo>
                    <a:pt x="6" y="15"/>
                  </a:lnTo>
                  <a:lnTo>
                    <a:pt x="6" y="16"/>
                  </a:lnTo>
                  <a:lnTo>
                    <a:pt x="10" y="16"/>
                  </a:lnTo>
                  <a:lnTo>
                    <a:pt x="11" y="20"/>
                  </a:lnTo>
                  <a:lnTo>
                    <a:pt x="14" y="20"/>
                  </a:lnTo>
                  <a:lnTo>
                    <a:pt x="10" y="6"/>
                  </a:lnTo>
                  <a:lnTo>
                    <a:pt x="7" y="6"/>
                  </a:lnTo>
                  <a:lnTo>
                    <a:pt x="2" y="20"/>
                  </a:lnTo>
                  <a:lnTo>
                    <a:pt x="4" y="20"/>
                  </a:lnTo>
                  <a:lnTo>
                    <a:pt x="8" y="8"/>
                  </a:lnTo>
                  <a:lnTo>
                    <a:pt x="13" y="14"/>
                  </a:lnTo>
                  <a:lnTo>
                    <a:pt x="13" y="12"/>
                  </a:lnTo>
                  <a:lnTo>
                    <a:pt x="16" y="12"/>
                  </a:lnTo>
                  <a:lnTo>
                    <a:pt x="16" y="14"/>
                  </a:lnTo>
                  <a:lnTo>
                    <a:pt x="13" y="14"/>
                  </a:lnTo>
                  <a:lnTo>
                    <a:pt x="25" y="13"/>
                  </a:lnTo>
                  <a:lnTo>
                    <a:pt x="26" y="13"/>
                  </a:lnTo>
                  <a:lnTo>
                    <a:pt x="27" y="13"/>
                  </a:lnTo>
                  <a:lnTo>
                    <a:pt x="27" y="14"/>
                  </a:lnTo>
                  <a:lnTo>
                    <a:pt x="27" y="15"/>
                  </a:lnTo>
                  <a:lnTo>
                    <a:pt x="28" y="16"/>
                  </a:lnTo>
                  <a:lnTo>
                    <a:pt x="28" y="17"/>
                  </a:lnTo>
                  <a:lnTo>
                    <a:pt x="27" y="17"/>
                  </a:lnTo>
                  <a:lnTo>
                    <a:pt x="27" y="18"/>
                  </a:lnTo>
                  <a:lnTo>
                    <a:pt x="27" y="19"/>
                  </a:lnTo>
                  <a:lnTo>
                    <a:pt x="26" y="19"/>
                  </a:lnTo>
                  <a:lnTo>
                    <a:pt x="26" y="20"/>
                  </a:lnTo>
                  <a:lnTo>
                    <a:pt x="25" y="20"/>
                  </a:lnTo>
                  <a:lnTo>
                    <a:pt x="17" y="20"/>
                  </a:lnTo>
                  <a:lnTo>
                    <a:pt x="17" y="6"/>
                  </a:lnTo>
                  <a:lnTo>
                    <a:pt x="23" y="6"/>
                  </a:lnTo>
                  <a:lnTo>
                    <a:pt x="24" y="6"/>
                  </a:lnTo>
                  <a:lnTo>
                    <a:pt x="25" y="6"/>
                  </a:lnTo>
                  <a:lnTo>
                    <a:pt x="26" y="7"/>
                  </a:lnTo>
                  <a:lnTo>
                    <a:pt x="26" y="8"/>
                  </a:lnTo>
                  <a:lnTo>
                    <a:pt x="26" y="9"/>
                  </a:lnTo>
                  <a:lnTo>
                    <a:pt x="26" y="10"/>
                  </a:lnTo>
                  <a:lnTo>
                    <a:pt x="26" y="11"/>
                  </a:lnTo>
                  <a:lnTo>
                    <a:pt x="26" y="12"/>
                  </a:lnTo>
                  <a:lnTo>
                    <a:pt x="26" y="13"/>
                  </a:lnTo>
                  <a:lnTo>
                    <a:pt x="25" y="13"/>
                  </a:lnTo>
                  <a:lnTo>
                    <a:pt x="20" y="7"/>
                  </a:lnTo>
                  <a:lnTo>
                    <a:pt x="22" y="7"/>
                  </a:lnTo>
                  <a:lnTo>
                    <a:pt x="22" y="8"/>
                  </a:lnTo>
                  <a:lnTo>
                    <a:pt x="23" y="8"/>
                  </a:lnTo>
                  <a:lnTo>
                    <a:pt x="23" y="9"/>
                  </a:lnTo>
                  <a:lnTo>
                    <a:pt x="23" y="10"/>
                  </a:lnTo>
                  <a:lnTo>
                    <a:pt x="23" y="11"/>
                  </a:lnTo>
                  <a:lnTo>
                    <a:pt x="23" y="12"/>
                  </a:lnTo>
                  <a:lnTo>
                    <a:pt x="22" y="12"/>
                  </a:lnTo>
                  <a:lnTo>
                    <a:pt x="21" y="12"/>
                  </a:lnTo>
                  <a:lnTo>
                    <a:pt x="21" y="14"/>
                  </a:lnTo>
                  <a:lnTo>
                    <a:pt x="23" y="14"/>
                  </a:lnTo>
                  <a:lnTo>
                    <a:pt x="24" y="14"/>
                  </a:lnTo>
                  <a:lnTo>
                    <a:pt x="24" y="15"/>
                  </a:lnTo>
                  <a:lnTo>
                    <a:pt x="25" y="16"/>
                  </a:lnTo>
                  <a:lnTo>
                    <a:pt x="25" y="17"/>
                  </a:lnTo>
                  <a:lnTo>
                    <a:pt x="24" y="18"/>
                  </a:lnTo>
                  <a:lnTo>
                    <a:pt x="23" y="18"/>
                  </a:lnTo>
                  <a:lnTo>
                    <a:pt x="23" y="19"/>
                  </a:lnTo>
                  <a:lnTo>
                    <a:pt x="20" y="19"/>
                  </a:lnTo>
                  <a:lnTo>
                    <a:pt x="20" y="7"/>
                  </a:lnTo>
                  <a:lnTo>
                    <a:pt x="8" y="27"/>
                  </a:lnTo>
                  <a:lnTo>
                    <a:pt x="8" y="28"/>
                  </a:lnTo>
                  <a:lnTo>
                    <a:pt x="8" y="27"/>
                  </a:lnTo>
                  <a:lnTo>
                    <a:pt x="8" y="26"/>
                  </a:lnTo>
                  <a:lnTo>
                    <a:pt x="8" y="27"/>
                  </a:lnTo>
                  <a:lnTo>
                    <a:pt x="7" y="27"/>
                  </a:lnTo>
                  <a:lnTo>
                    <a:pt x="7" y="26"/>
                  </a:lnTo>
                  <a:lnTo>
                    <a:pt x="8" y="25"/>
                  </a:lnTo>
                  <a:lnTo>
                    <a:pt x="9" y="25"/>
                  </a:lnTo>
                  <a:lnTo>
                    <a:pt x="9" y="26"/>
                  </a:lnTo>
                  <a:lnTo>
                    <a:pt x="9" y="27"/>
                  </a:lnTo>
                  <a:lnTo>
                    <a:pt x="9" y="28"/>
                  </a:lnTo>
                  <a:lnTo>
                    <a:pt x="9" y="29"/>
                  </a:lnTo>
                  <a:lnTo>
                    <a:pt x="8" y="29"/>
                  </a:lnTo>
                  <a:lnTo>
                    <a:pt x="8" y="28"/>
                  </a:lnTo>
                  <a:lnTo>
                    <a:pt x="7" y="28"/>
                  </a:lnTo>
                  <a:lnTo>
                    <a:pt x="7" y="27"/>
                  </a:lnTo>
                  <a:lnTo>
                    <a:pt x="10" y="25"/>
                  </a:lnTo>
                  <a:lnTo>
                    <a:pt x="10" y="27"/>
                  </a:lnTo>
                  <a:lnTo>
                    <a:pt x="11" y="28"/>
                  </a:lnTo>
                  <a:lnTo>
                    <a:pt x="11" y="27"/>
                  </a:lnTo>
                  <a:lnTo>
                    <a:pt x="11" y="25"/>
                  </a:lnTo>
                  <a:lnTo>
                    <a:pt x="12" y="25"/>
                  </a:lnTo>
                  <a:lnTo>
                    <a:pt x="12" y="27"/>
                  </a:lnTo>
                  <a:lnTo>
                    <a:pt x="12" y="28"/>
                  </a:lnTo>
                  <a:lnTo>
                    <a:pt x="11" y="28"/>
                  </a:lnTo>
                  <a:lnTo>
                    <a:pt x="11" y="29"/>
                  </a:lnTo>
                  <a:lnTo>
                    <a:pt x="10" y="29"/>
                  </a:lnTo>
                  <a:lnTo>
                    <a:pt x="10" y="28"/>
                  </a:lnTo>
                  <a:lnTo>
                    <a:pt x="10" y="27"/>
                  </a:lnTo>
                  <a:lnTo>
                    <a:pt x="10" y="25"/>
                  </a:lnTo>
                  <a:lnTo>
                    <a:pt x="13" y="29"/>
                  </a:lnTo>
                  <a:lnTo>
                    <a:pt x="13" y="25"/>
                  </a:lnTo>
                  <a:lnTo>
                    <a:pt x="14" y="25"/>
                  </a:lnTo>
                  <a:lnTo>
                    <a:pt x="15" y="29"/>
                  </a:lnTo>
                  <a:lnTo>
                    <a:pt x="14" y="29"/>
                  </a:lnTo>
                  <a:lnTo>
                    <a:pt x="14" y="28"/>
                  </a:lnTo>
                  <a:lnTo>
                    <a:pt x="13" y="28"/>
                  </a:lnTo>
                  <a:lnTo>
                    <a:pt x="13" y="29"/>
                  </a:lnTo>
                  <a:lnTo>
                    <a:pt x="14" y="27"/>
                  </a:lnTo>
                  <a:lnTo>
                    <a:pt x="14" y="26"/>
                  </a:lnTo>
                  <a:lnTo>
                    <a:pt x="14" y="27"/>
                  </a:lnTo>
                  <a:lnTo>
                    <a:pt x="15" y="29"/>
                  </a:lnTo>
                  <a:lnTo>
                    <a:pt x="15" y="25"/>
                  </a:lnTo>
                  <a:lnTo>
                    <a:pt x="16" y="25"/>
                  </a:lnTo>
                  <a:lnTo>
                    <a:pt x="16" y="28"/>
                  </a:lnTo>
                  <a:lnTo>
                    <a:pt x="17" y="28"/>
                  </a:lnTo>
                  <a:lnTo>
                    <a:pt x="17" y="29"/>
                  </a:lnTo>
                  <a:lnTo>
                    <a:pt x="15" y="29"/>
                  </a:lnTo>
                  <a:lnTo>
                    <a:pt x="18" y="29"/>
                  </a:lnTo>
                  <a:lnTo>
                    <a:pt x="18" y="25"/>
                  </a:lnTo>
                  <a:lnTo>
                    <a:pt x="19" y="25"/>
                  </a:lnTo>
                  <a:lnTo>
                    <a:pt x="19" y="29"/>
                  </a:lnTo>
                  <a:lnTo>
                    <a:pt x="18" y="29"/>
                  </a:lnTo>
                  <a:lnTo>
                    <a:pt x="20" y="29"/>
                  </a:lnTo>
                  <a:lnTo>
                    <a:pt x="20" y="26"/>
                  </a:lnTo>
                  <a:lnTo>
                    <a:pt x="19" y="26"/>
                  </a:lnTo>
                  <a:lnTo>
                    <a:pt x="19" y="25"/>
                  </a:lnTo>
                  <a:lnTo>
                    <a:pt x="21" y="25"/>
                  </a:lnTo>
                  <a:lnTo>
                    <a:pt x="21" y="26"/>
                  </a:lnTo>
                  <a:lnTo>
                    <a:pt x="20" y="26"/>
                  </a:lnTo>
                  <a:lnTo>
                    <a:pt x="20" y="29"/>
                  </a:lnTo>
                  <a:lnTo>
                    <a:pt x="22" y="29"/>
                  </a:lnTo>
                  <a:lnTo>
                    <a:pt x="22" y="27"/>
                  </a:lnTo>
                  <a:lnTo>
                    <a:pt x="21" y="25"/>
                  </a:lnTo>
                  <a:lnTo>
                    <a:pt x="22" y="25"/>
                  </a:lnTo>
                  <a:lnTo>
                    <a:pt x="22" y="26"/>
                  </a:lnTo>
                  <a:lnTo>
                    <a:pt x="23" y="25"/>
                  </a:lnTo>
                  <a:lnTo>
                    <a:pt x="23" y="27"/>
                  </a:lnTo>
                  <a:lnTo>
                    <a:pt x="23" y="29"/>
                  </a:lnTo>
                  <a:lnTo>
                    <a:pt x="22" y="29"/>
                  </a:lnTo>
                  <a:lnTo>
                    <a:pt x="29"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6" name="Freeform 308"/>
            <p:cNvSpPr>
              <a:spLocks/>
            </p:cNvSpPr>
            <p:nvPr/>
          </p:nvSpPr>
          <p:spPr bwMode="auto">
            <a:xfrm>
              <a:off x="2899" y="2830"/>
              <a:ext cx="49" cy="36"/>
            </a:xfrm>
            <a:custGeom>
              <a:avLst/>
              <a:gdLst>
                <a:gd name="T0" fmla="*/ 0 w 54"/>
                <a:gd name="T1" fmla="*/ 33 h 34"/>
                <a:gd name="T2" fmla="*/ 53 w 54"/>
                <a:gd name="T3" fmla="*/ 33 h 34"/>
                <a:gd name="T4" fmla="*/ 53 w 54"/>
                <a:gd name="T5" fmla="*/ 0 h 34"/>
                <a:gd name="T6" fmla="*/ 0 w 54"/>
                <a:gd name="T7" fmla="*/ 0 h 34"/>
                <a:gd name="T8" fmla="*/ 0 w 54"/>
                <a:gd name="T9" fmla="*/ 33 h 34"/>
              </a:gdLst>
              <a:ahLst/>
              <a:cxnLst>
                <a:cxn ang="0">
                  <a:pos x="T0" y="T1"/>
                </a:cxn>
                <a:cxn ang="0">
                  <a:pos x="T2" y="T3"/>
                </a:cxn>
                <a:cxn ang="0">
                  <a:pos x="T4" y="T5"/>
                </a:cxn>
                <a:cxn ang="0">
                  <a:pos x="T6" y="T7"/>
                </a:cxn>
                <a:cxn ang="0">
                  <a:pos x="T8" y="T9"/>
                </a:cxn>
              </a:cxnLst>
              <a:rect l="0" t="0" r="r" b="b"/>
              <a:pathLst>
                <a:path w="54" h="34">
                  <a:moveTo>
                    <a:pt x="0" y="33"/>
                  </a:moveTo>
                  <a:lnTo>
                    <a:pt x="53" y="33"/>
                  </a:lnTo>
                  <a:lnTo>
                    <a:pt x="53" y="0"/>
                  </a:lnTo>
                  <a:lnTo>
                    <a:pt x="0" y="0"/>
                  </a:lnTo>
                  <a:lnTo>
                    <a:pt x="0" y="33"/>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57" name="Rectangle 309"/>
            <p:cNvSpPr>
              <a:spLocks noChangeArrowheads="1"/>
            </p:cNvSpPr>
            <p:nvPr/>
          </p:nvSpPr>
          <p:spPr bwMode="auto">
            <a:xfrm>
              <a:off x="2861" y="2799"/>
              <a:ext cx="11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58" name="Oval 310"/>
            <p:cNvSpPr>
              <a:spLocks noChangeArrowheads="1"/>
            </p:cNvSpPr>
            <p:nvPr/>
          </p:nvSpPr>
          <p:spPr bwMode="auto">
            <a:xfrm>
              <a:off x="4849" y="2916"/>
              <a:ext cx="215" cy="269"/>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59" name="Oval 311"/>
            <p:cNvSpPr>
              <a:spLocks noChangeArrowheads="1"/>
            </p:cNvSpPr>
            <p:nvPr/>
          </p:nvSpPr>
          <p:spPr bwMode="auto">
            <a:xfrm>
              <a:off x="4926" y="3020"/>
              <a:ext cx="58" cy="6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60" name="Rectangle 312"/>
            <p:cNvSpPr>
              <a:spLocks noChangeArrowheads="1"/>
            </p:cNvSpPr>
            <p:nvPr/>
          </p:nvSpPr>
          <p:spPr bwMode="auto">
            <a:xfrm>
              <a:off x="4861" y="3173"/>
              <a:ext cx="194" cy="1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61" name="Rectangle 313"/>
            <p:cNvSpPr>
              <a:spLocks noChangeArrowheads="1"/>
            </p:cNvSpPr>
            <p:nvPr/>
          </p:nvSpPr>
          <p:spPr bwMode="auto">
            <a:xfrm>
              <a:off x="4819" y="3005"/>
              <a:ext cx="31" cy="7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62" name="Freeform 314"/>
            <p:cNvSpPr>
              <a:spLocks/>
            </p:cNvSpPr>
            <p:nvPr/>
          </p:nvSpPr>
          <p:spPr bwMode="auto">
            <a:xfrm>
              <a:off x="2561" y="2498"/>
              <a:ext cx="238" cy="375"/>
            </a:xfrm>
            <a:custGeom>
              <a:avLst/>
              <a:gdLst>
                <a:gd name="T0" fmla="*/ 244 w 262"/>
                <a:gd name="T1" fmla="*/ 357 h 358"/>
                <a:gd name="T2" fmla="*/ 248 w 262"/>
                <a:gd name="T3" fmla="*/ 357 h 358"/>
                <a:gd name="T4" fmla="*/ 251 w 262"/>
                <a:gd name="T5" fmla="*/ 355 h 358"/>
                <a:gd name="T6" fmla="*/ 254 w 262"/>
                <a:gd name="T7" fmla="*/ 353 h 358"/>
                <a:gd name="T8" fmla="*/ 257 w 262"/>
                <a:gd name="T9" fmla="*/ 350 h 358"/>
                <a:gd name="T10" fmla="*/ 259 w 262"/>
                <a:gd name="T11" fmla="*/ 348 h 358"/>
                <a:gd name="T12" fmla="*/ 260 w 262"/>
                <a:gd name="T13" fmla="*/ 344 h 358"/>
                <a:gd name="T14" fmla="*/ 261 w 262"/>
                <a:gd name="T15" fmla="*/ 340 h 358"/>
                <a:gd name="T16" fmla="*/ 261 w 262"/>
                <a:gd name="T17" fmla="*/ 16 h 358"/>
                <a:gd name="T18" fmla="*/ 260 w 262"/>
                <a:gd name="T19" fmla="*/ 13 h 358"/>
                <a:gd name="T20" fmla="*/ 259 w 262"/>
                <a:gd name="T21" fmla="*/ 9 h 358"/>
                <a:gd name="T22" fmla="*/ 257 w 262"/>
                <a:gd name="T23" fmla="*/ 6 h 358"/>
                <a:gd name="T24" fmla="*/ 254 w 262"/>
                <a:gd name="T25" fmla="*/ 3 h 358"/>
                <a:gd name="T26" fmla="*/ 251 w 262"/>
                <a:gd name="T27" fmla="*/ 2 h 358"/>
                <a:gd name="T28" fmla="*/ 248 w 262"/>
                <a:gd name="T29" fmla="*/ 0 h 358"/>
                <a:gd name="T30" fmla="*/ 244 w 262"/>
                <a:gd name="T31" fmla="*/ 0 h 358"/>
                <a:gd name="T32" fmla="*/ 15 w 262"/>
                <a:gd name="T33" fmla="*/ 0 h 358"/>
                <a:gd name="T34" fmla="*/ 12 w 262"/>
                <a:gd name="T35" fmla="*/ 0 h 358"/>
                <a:gd name="T36" fmla="*/ 8 w 262"/>
                <a:gd name="T37" fmla="*/ 2 h 358"/>
                <a:gd name="T38" fmla="*/ 6 w 262"/>
                <a:gd name="T39" fmla="*/ 3 h 358"/>
                <a:gd name="T40" fmla="*/ 3 w 262"/>
                <a:gd name="T41" fmla="*/ 6 h 358"/>
                <a:gd name="T42" fmla="*/ 1 w 262"/>
                <a:gd name="T43" fmla="*/ 9 h 358"/>
                <a:gd name="T44" fmla="*/ 0 w 262"/>
                <a:gd name="T45" fmla="*/ 13 h 358"/>
                <a:gd name="T46" fmla="*/ 0 w 262"/>
                <a:gd name="T47" fmla="*/ 16 h 358"/>
                <a:gd name="T48" fmla="*/ 0 w 262"/>
                <a:gd name="T49" fmla="*/ 340 h 358"/>
                <a:gd name="T50" fmla="*/ 0 w 262"/>
                <a:gd name="T51" fmla="*/ 344 h 358"/>
                <a:gd name="T52" fmla="*/ 1 w 262"/>
                <a:gd name="T53" fmla="*/ 348 h 358"/>
                <a:gd name="T54" fmla="*/ 3 w 262"/>
                <a:gd name="T55" fmla="*/ 350 h 358"/>
                <a:gd name="T56" fmla="*/ 6 w 262"/>
                <a:gd name="T57" fmla="*/ 353 h 358"/>
                <a:gd name="T58" fmla="*/ 8 w 262"/>
                <a:gd name="T59" fmla="*/ 355 h 358"/>
                <a:gd name="T60" fmla="*/ 12 w 262"/>
                <a:gd name="T61" fmla="*/ 357 h 358"/>
                <a:gd name="T62" fmla="*/ 15 w 262"/>
                <a:gd name="T63" fmla="*/ 357 h 358"/>
                <a:gd name="T64" fmla="*/ 244 w 262"/>
                <a:gd name="T65" fmla="*/ 35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58">
                  <a:moveTo>
                    <a:pt x="244" y="357"/>
                  </a:moveTo>
                  <a:lnTo>
                    <a:pt x="248" y="357"/>
                  </a:lnTo>
                  <a:lnTo>
                    <a:pt x="251" y="355"/>
                  </a:lnTo>
                  <a:lnTo>
                    <a:pt x="254" y="353"/>
                  </a:lnTo>
                  <a:lnTo>
                    <a:pt x="257" y="350"/>
                  </a:lnTo>
                  <a:lnTo>
                    <a:pt x="259" y="348"/>
                  </a:lnTo>
                  <a:lnTo>
                    <a:pt x="260" y="344"/>
                  </a:lnTo>
                  <a:lnTo>
                    <a:pt x="261" y="340"/>
                  </a:lnTo>
                  <a:lnTo>
                    <a:pt x="261" y="16"/>
                  </a:lnTo>
                  <a:lnTo>
                    <a:pt x="260" y="13"/>
                  </a:lnTo>
                  <a:lnTo>
                    <a:pt x="259" y="9"/>
                  </a:lnTo>
                  <a:lnTo>
                    <a:pt x="257" y="6"/>
                  </a:lnTo>
                  <a:lnTo>
                    <a:pt x="254" y="3"/>
                  </a:lnTo>
                  <a:lnTo>
                    <a:pt x="251" y="2"/>
                  </a:lnTo>
                  <a:lnTo>
                    <a:pt x="248" y="0"/>
                  </a:lnTo>
                  <a:lnTo>
                    <a:pt x="244" y="0"/>
                  </a:lnTo>
                  <a:lnTo>
                    <a:pt x="15" y="0"/>
                  </a:lnTo>
                  <a:lnTo>
                    <a:pt x="12" y="0"/>
                  </a:lnTo>
                  <a:lnTo>
                    <a:pt x="8" y="2"/>
                  </a:lnTo>
                  <a:lnTo>
                    <a:pt x="6" y="3"/>
                  </a:lnTo>
                  <a:lnTo>
                    <a:pt x="3" y="6"/>
                  </a:lnTo>
                  <a:lnTo>
                    <a:pt x="1" y="9"/>
                  </a:lnTo>
                  <a:lnTo>
                    <a:pt x="0" y="13"/>
                  </a:lnTo>
                  <a:lnTo>
                    <a:pt x="0" y="16"/>
                  </a:lnTo>
                  <a:lnTo>
                    <a:pt x="0" y="340"/>
                  </a:lnTo>
                  <a:lnTo>
                    <a:pt x="0" y="344"/>
                  </a:lnTo>
                  <a:lnTo>
                    <a:pt x="1" y="348"/>
                  </a:lnTo>
                  <a:lnTo>
                    <a:pt x="3" y="350"/>
                  </a:lnTo>
                  <a:lnTo>
                    <a:pt x="6" y="353"/>
                  </a:lnTo>
                  <a:lnTo>
                    <a:pt x="8" y="355"/>
                  </a:lnTo>
                  <a:lnTo>
                    <a:pt x="12" y="357"/>
                  </a:lnTo>
                  <a:lnTo>
                    <a:pt x="15" y="357"/>
                  </a:lnTo>
                  <a:lnTo>
                    <a:pt x="244" y="357"/>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3" name="Freeform 315"/>
            <p:cNvSpPr>
              <a:spLocks/>
            </p:cNvSpPr>
            <p:nvPr/>
          </p:nvSpPr>
          <p:spPr bwMode="auto">
            <a:xfrm>
              <a:off x="2594" y="2609"/>
              <a:ext cx="171" cy="165"/>
            </a:xfrm>
            <a:custGeom>
              <a:avLst/>
              <a:gdLst>
                <a:gd name="T0" fmla="*/ 0 w 188"/>
                <a:gd name="T1" fmla="*/ 156 h 157"/>
                <a:gd name="T2" fmla="*/ 187 w 188"/>
                <a:gd name="T3" fmla="*/ 156 h 157"/>
                <a:gd name="T4" fmla="*/ 187 w 188"/>
                <a:gd name="T5" fmla="*/ 0 h 157"/>
                <a:gd name="T6" fmla="*/ 0 w 188"/>
                <a:gd name="T7" fmla="*/ 0 h 157"/>
                <a:gd name="T8" fmla="*/ 0 w 188"/>
                <a:gd name="T9" fmla="*/ 156 h 157"/>
              </a:gdLst>
              <a:ahLst/>
              <a:cxnLst>
                <a:cxn ang="0">
                  <a:pos x="T0" y="T1"/>
                </a:cxn>
                <a:cxn ang="0">
                  <a:pos x="T2" y="T3"/>
                </a:cxn>
                <a:cxn ang="0">
                  <a:pos x="T4" y="T5"/>
                </a:cxn>
                <a:cxn ang="0">
                  <a:pos x="T6" y="T7"/>
                </a:cxn>
                <a:cxn ang="0">
                  <a:pos x="T8" y="T9"/>
                </a:cxn>
              </a:cxnLst>
              <a:rect l="0" t="0" r="r" b="b"/>
              <a:pathLst>
                <a:path w="188" h="157">
                  <a:moveTo>
                    <a:pt x="0" y="156"/>
                  </a:moveTo>
                  <a:lnTo>
                    <a:pt x="187" y="156"/>
                  </a:lnTo>
                  <a:lnTo>
                    <a:pt x="187"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4" name="Freeform 316"/>
            <p:cNvSpPr>
              <a:spLocks/>
            </p:cNvSpPr>
            <p:nvPr/>
          </p:nvSpPr>
          <p:spPr bwMode="auto">
            <a:xfrm>
              <a:off x="2594" y="2773"/>
              <a:ext cx="171" cy="100"/>
            </a:xfrm>
            <a:custGeom>
              <a:avLst/>
              <a:gdLst>
                <a:gd name="T0" fmla="*/ 0 w 188"/>
                <a:gd name="T1" fmla="*/ 95 h 96"/>
                <a:gd name="T2" fmla="*/ 187 w 188"/>
                <a:gd name="T3" fmla="*/ 95 h 96"/>
                <a:gd name="T4" fmla="*/ 187 w 188"/>
                <a:gd name="T5" fmla="*/ 0 h 96"/>
                <a:gd name="T6" fmla="*/ 0 w 188"/>
                <a:gd name="T7" fmla="*/ 0 h 96"/>
                <a:gd name="T8" fmla="*/ 0 w 188"/>
                <a:gd name="T9" fmla="*/ 95 h 96"/>
              </a:gdLst>
              <a:ahLst/>
              <a:cxnLst>
                <a:cxn ang="0">
                  <a:pos x="T0" y="T1"/>
                </a:cxn>
                <a:cxn ang="0">
                  <a:pos x="T2" y="T3"/>
                </a:cxn>
                <a:cxn ang="0">
                  <a:pos x="T4" y="T5"/>
                </a:cxn>
                <a:cxn ang="0">
                  <a:pos x="T6" y="T7"/>
                </a:cxn>
                <a:cxn ang="0">
                  <a:pos x="T8" y="T9"/>
                </a:cxn>
              </a:cxnLst>
              <a:rect l="0" t="0" r="r" b="b"/>
              <a:pathLst>
                <a:path w="188" h="96">
                  <a:moveTo>
                    <a:pt x="0" y="95"/>
                  </a:moveTo>
                  <a:lnTo>
                    <a:pt x="187" y="95"/>
                  </a:lnTo>
                  <a:lnTo>
                    <a:pt x="187" y="0"/>
                  </a:lnTo>
                  <a:lnTo>
                    <a:pt x="0" y="0"/>
                  </a:lnTo>
                  <a:lnTo>
                    <a:pt x="0" y="95"/>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5" name="Freeform 317"/>
            <p:cNvSpPr>
              <a:spLocks/>
            </p:cNvSpPr>
            <p:nvPr/>
          </p:nvSpPr>
          <p:spPr bwMode="auto">
            <a:xfrm>
              <a:off x="2664" y="2609"/>
              <a:ext cx="96" cy="165"/>
            </a:xfrm>
            <a:custGeom>
              <a:avLst/>
              <a:gdLst>
                <a:gd name="T0" fmla="*/ 0 w 106"/>
                <a:gd name="T1" fmla="*/ 156 h 157"/>
                <a:gd name="T2" fmla="*/ 105 w 106"/>
                <a:gd name="T3" fmla="*/ 156 h 157"/>
                <a:gd name="T4" fmla="*/ 105 w 106"/>
                <a:gd name="T5" fmla="*/ 0 h 157"/>
                <a:gd name="T6" fmla="*/ 0 w 106"/>
                <a:gd name="T7" fmla="*/ 0 h 157"/>
                <a:gd name="T8" fmla="*/ 0 w 106"/>
                <a:gd name="T9" fmla="*/ 156 h 157"/>
              </a:gdLst>
              <a:ahLst/>
              <a:cxnLst>
                <a:cxn ang="0">
                  <a:pos x="T0" y="T1"/>
                </a:cxn>
                <a:cxn ang="0">
                  <a:pos x="T2" y="T3"/>
                </a:cxn>
                <a:cxn ang="0">
                  <a:pos x="T4" y="T5"/>
                </a:cxn>
                <a:cxn ang="0">
                  <a:pos x="T6" y="T7"/>
                </a:cxn>
                <a:cxn ang="0">
                  <a:pos x="T8" y="T9"/>
                </a:cxn>
              </a:cxnLst>
              <a:rect l="0" t="0" r="r" b="b"/>
              <a:pathLst>
                <a:path w="106" h="157">
                  <a:moveTo>
                    <a:pt x="0" y="156"/>
                  </a:moveTo>
                  <a:lnTo>
                    <a:pt x="105" y="156"/>
                  </a:lnTo>
                  <a:lnTo>
                    <a:pt x="105" y="0"/>
                  </a:lnTo>
                  <a:lnTo>
                    <a:pt x="0" y="0"/>
                  </a:lnTo>
                  <a:lnTo>
                    <a:pt x="0" y="156"/>
                  </a:lnTo>
                </a:path>
              </a:pathLst>
            </a:custGeom>
            <a:solidFill>
              <a:srgbClr val="66666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6" name="Freeform 318"/>
            <p:cNvSpPr>
              <a:spLocks/>
            </p:cNvSpPr>
            <p:nvPr/>
          </p:nvSpPr>
          <p:spPr bwMode="auto">
            <a:xfrm>
              <a:off x="2670" y="2633"/>
              <a:ext cx="86" cy="65"/>
            </a:xfrm>
            <a:custGeom>
              <a:avLst/>
              <a:gdLst>
                <a:gd name="T0" fmla="*/ 0 w 95"/>
                <a:gd name="T1" fmla="*/ 61 h 62"/>
                <a:gd name="T2" fmla="*/ 94 w 95"/>
                <a:gd name="T3" fmla="*/ 61 h 62"/>
                <a:gd name="T4" fmla="*/ 94 w 95"/>
                <a:gd name="T5" fmla="*/ 0 h 62"/>
                <a:gd name="T6" fmla="*/ 0 w 95"/>
                <a:gd name="T7" fmla="*/ 0 h 62"/>
                <a:gd name="T8" fmla="*/ 0 w 95"/>
                <a:gd name="T9" fmla="*/ 61 h 62"/>
              </a:gdLst>
              <a:ahLst/>
              <a:cxnLst>
                <a:cxn ang="0">
                  <a:pos x="T0" y="T1"/>
                </a:cxn>
                <a:cxn ang="0">
                  <a:pos x="T2" y="T3"/>
                </a:cxn>
                <a:cxn ang="0">
                  <a:pos x="T4" y="T5"/>
                </a:cxn>
                <a:cxn ang="0">
                  <a:pos x="T6" y="T7"/>
                </a:cxn>
                <a:cxn ang="0">
                  <a:pos x="T8" y="T9"/>
                </a:cxn>
              </a:cxnLst>
              <a:rect l="0" t="0" r="r" b="b"/>
              <a:pathLst>
                <a:path w="95" h="62">
                  <a:moveTo>
                    <a:pt x="0" y="61"/>
                  </a:moveTo>
                  <a:lnTo>
                    <a:pt x="94" y="61"/>
                  </a:lnTo>
                  <a:lnTo>
                    <a:pt x="94" y="0"/>
                  </a:lnTo>
                  <a:lnTo>
                    <a:pt x="0" y="0"/>
                  </a:lnTo>
                  <a:lnTo>
                    <a:pt x="0" y="61"/>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7" name="Freeform 319"/>
            <p:cNvSpPr>
              <a:spLocks/>
            </p:cNvSpPr>
            <p:nvPr/>
          </p:nvSpPr>
          <p:spPr bwMode="auto">
            <a:xfrm>
              <a:off x="2670" y="2702"/>
              <a:ext cx="86" cy="66"/>
            </a:xfrm>
            <a:custGeom>
              <a:avLst/>
              <a:gdLst>
                <a:gd name="T0" fmla="*/ 0 w 95"/>
                <a:gd name="T1" fmla="*/ 62 h 63"/>
                <a:gd name="T2" fmla="*/ 94 w 95"/>
                <a:gd name="T3" fmla="*/ 62 h 63"/>
                <a:gd name="T4" fmla="*/ 94 w 95"/>
                <a:gd name="T5" fmla="*/ 0 h 63"/>
                <a:gd name="T6" fmla="*/ 0 w 95"/>
                <a:gd name="T7" fmla="*/ 0 h 63"/>
                <a:gd name="T8" fmla="*/ 0 w 95"/>
                <a:gd name="T9" fmla="*/ 62 h 63"/>
              </a:gdLst>
              <a:ahLst/>
              <a:cxnLst>
                <a:cxn ang="0">
                  <a:pos x="T0" y="T1"/>
                </a:cxn>
                <a:cxn ang="0">
                  <a:pos x="T2" y="T3"/>
                </a:cxn>
                <a:cxn ang="0">
                  <a:pos x="T4" y="T5"/>
                </a:cxn>
                <a:cxn ang="0">
                  <a:pos x="T6" y="T7"/>
                </a:cxn>
                <a:cxn ang="0">
                  <a:pos x="T8" y="T9"/>
                </a:cxn>
              </a:cxnLst>
              <a:rect l="0" t="0" r="r" b="b"/>
              <a:pathLst>
                <a:path w="95" h="63">
                  <a:moveTo>
                    <a:pt x="0" y="62"/>
                  </a:moveTo>
                  <a:lnTo>
                    <a:pt x="94" y="62"/>
                  </a:lnTo>
                  <a:lnTo>
                    <a:pt x="94" y="0"/>
                  </a:lnTo>
                  <a:lnTo>
                    <a:pt x="0" y="0"/>
                  </a:lnTo>
                  <a:lnTo>
                    <a:pt x="0" y="62"/>
                  </a:lnTo>
                </a:path>
              </a:pathLst>
            </a:custGeom>
            <a:solidFill>
              <a:srgbClr val="666666"/>
            </a:solidFill>
            <a:ln w="12700" cap="rnd" cmpd="sng">
              <a:solidFill>
                <a:srgbClr val="E6E6E6"/>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8" name="Freeform 320"/>
            <p:cNvSpPr>
              <a:spLocks/>
            </p:cNvSpPr>
            <p:nvPr/>
          </p:nvSpPr>
          <p:spPr bwMode="auto">
            <a:xfrm>
              <a:off x="2677" y="2642"/>
              <a:ext cx="72" cy="22"/>
            </a:xfrm>
            <a:custGeom>
              <a:avLst/>
              <a:gdLst>
                <a:gd name="T0" fmla="*/ 0 w 79"/>
                <a:gd name="T1" fmla="*/ 20 h 21"/>
                <a:gd name="T2" fmla="*/ 78 w 79"/>
                <a:gd name="T3" fmla="*/ 20 h 21"/>
                <a:gd name="T4" fmla="*/ 78 w 79"/>
                <a:gd name="T5" fmla="*/ 0 h 21"/>
                <a:gd name="T6" fmla="*/ 0 w 79"/>
                <a:gd name="T7" fmla="*/ 0 h 21"/>
                <a:gd name="T8" fmla="*/ 0 w 79"/>
                <a:gd name="T9" fmla="*/ 20 h 21"/>
              </a:gdLst>
              <a:ahLst/>
              <a:cxnLst>
                <a:cxn ang="0">
                  <a:pos x="T0" y="T1"/>
                </a:cxn>
                <a:cxn ang="0">
                  <a:pos x="T2" y="T3"/>
                </a:cxn>
                <a:cxn ang="0">
                  <a:pos x="T4" y="T5"/>
                </a:cxn>
                <a:cxn ang="0">
                  <a:pos x="T6" y="T7"/>
                </a:cxn>
                <a:cxn ang="0">
                  <a:pos x="T8" y="T9"/>
                </a:cxn>
              </a:cxnLst>
              <a:rect l="0" t="0" r="r" b="b"/>
              <a:pathLst>
                <a:path w="79" h="21">
                  <a:moveTo>
                    <a:pt x="0" y="20"/>
                  </a:moveTo>
                  <a:lnTo>
                    <a:pt x="78" y="20"/>
                  </a:lnTo>
                  <a:lnTo>
                    <a:pt x="78" y="0"/>
                  </a:lnTo>
                  <a:lnTo>
                    <a:pt x="0" y="0"/>
                  </a:lnTo>
                  <a:lnTo>
                    <a:pt x="0" y="20"/>
                  </a:lnTo>
                </a:path>
              </a:pathLst>
            </a:custGeom>
            <a:solidFill>
              <a:srgbClr val="05985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69" name="Freeform 321"/>
            <p:cNvSpPr>
              <a:spLocks/>
            </p:cNvSpPr>
            <p:nvPr/>
          </p:nvSpPr>
          <p:spPr bwMode="auto">
            <a:xfrm>
              <a:off x="2672" y="267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0" name="Freeform 322"/>
            <p:cNvSpPr>
              <a:spLocks/>
            </p:cNvSpPr>
            <p:nvPr/>
          </p:nvSpPr>
          <p:spPr bwMode="auto">
            <a:xfrm>
              <a:off x="2689" y="2674"/>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1" name="Freeform 323"/>
            <p:cNvSpPr>
              <a:spLocks/>
            </p:cNvSpPr>
            <p:nvPr/>
          </p:nvSpPr>
          <p:spPr bwMode="auto">
            <a:xfrm>
              <a:off x="2705" y="267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2" name="Freeform 324"/>
            <p:cNvSpPr>
              <a:spLocks/>
            </p:cNvSpPr>
            <p:nvPr/>
          </p:nvSpPr>
          <p:spPr bwMode="auto">
            <a:xfrm>
              <a:off x="2722" y="2674"/>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3" name="Freeform 325"/>
            <p:cNvSpPr>
              <a:spLocks/>
            </p:cNvSpPr>
            <p:nvPr/>
          </p:nvSpPr>
          <p:spPr bwMode="auto">
            <a:xfrm>
              <a:off x="2739" y="2674"/>
              <a:ext cx="15"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4" name="Freeform 326"/>
            <p:cNvSpPr>
              <a:spLocks/>
            </p:cNvSpPr>
            <p:nvPr/>
          </p:nvSpPr>
          <p:spPr bwMode="auto">
            <a:xfrm>
              <a:off x="2680" y="2709"/>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5" name="Freeform 327"/>
            <p:cNvSpPr>
              <a:spLocks/>
            </p:cNvSpPr>
            <p:nvPr/>
          </p:nvSpPr>
          <p:spPr bwMode="auto">
            <a:xfrm>
              <a:off x="2680" y="2732"/>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6" name="Freeform 328"/>
            <p:cNvSpPr>
              <a:spLocks/>
            </p:cNvSpPr>
            <p:nvPr/>
          </p:nvSpPr>
          <p:spPr bwMode="auto">
            <a:xfrm>
              <a:off x="2715" y="2712"/>
              <a:ext cx="16"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CDCDCD"/>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7" name="Freeform 329"/>
            <p:cNvSpPr>
              <a:spLocks/>
            </p:cNvSpPr>
            <p:nvPr/>
          </p:nvSpPr>
          <p:spPr bwMode="auto">
            <a:xfrm>
              <a:off x="2736" y="2712"/>
              <a:ext cx="15" cy="19"/>
            </a:xfrm>
            <a:custGeom>
              <a:avLst/>
              <a:gdLst>
                <a:gd name="T0" fmla="*/ 0 w 17"/>
                <a:gd name="T1" fmla="*/ 17 h 18"/>
                <a:gd name="T2" fmla="*/ 16 w 17"/>
                <a:gd name="T3" fmla="*/ 17 h 18"/>
                <a:gd name="T4" fmla="*/ 16 w 17"/>
                <a:gd name="T5" fmla="*/ 0 h 18"/>
                <a:gd name="T6" fmla="*/ 0 w 17"/>
                <a:gd name="T7" fmla="*/ 0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lnTo>
                    <a:pt x="16" y="17"/>
                  </a:lnTo>
                  <a:lnTo>
                    <a:pt x="16" y="0"/>
                  </a:lnTo>
                  <a:lnTo>
                    <a:pt x="0" y="0"/>
                  </a:lnTo>
                  <a:lnTo>
                    <a:pt x="0" y="17"/>
                  </a:lnTo>
                </a:path>
              </a:pathLst>
            </a:custGeom>
            <a:solidFill>
              <a:srgbClr val="008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8" name="Freeform 330"/>
            <p:cNvSpPr>
              <a:spLocks/>
            </p:cNvSpPr>
            <p:nvPr/>
          </p:nvSpPr>
          <p:spPr bwMode="auto">
            <a:xfrm>
              <a:off x="2733" y="2741"/>
              <a:ext cx="18" cy="21"/>
            </a:xfrm>
            <a:custGeom>
              <a:avLst/>
              <a:gdLst>
                <a:gd name="T0" fmla="*/ 0 w 20"/>
                <a:gd name="T1" fmla="*/ 19 h 20"/>
                <a:gd name="T2" fmla="*/ 19 w 20"/>
                <a:gd name="T3" fmla="*/ 19 h 20"/>
                <a:gd name="T4" fmla="*/ 19 w 20"/>
                <a:gd name="T5" fmla="*/ 0 h 20"/>
                <a:gd name="T6" fmla="*/ 0 w 20"/>
                <a:gd name="T7" fmla="*/ 0 h 20"/>
                <a:gd name="T8" fmla="*/ 0 w 20"/>
                <a:gd name="T9" fmla="*/ 19 h 20"/>
              </a:gdLst>
              <a:ahLst/>
              <a:cxnLst>
                <a:cxn ang="0">
                  <a:pos x="T0" y="T1"/>
                </a:cxn>
                <a:cxn ang="0">
                  <a:pos x="T2" y="T3"/>
                </a:cxn>
                <a:cxn ang="0">
                  <a:pos x="T4" y="T5"/>
                </a:cxn>
                <a:cxn ang="0">
                  <a:pos x="T6" y="T7"/>
                </a:cxn>
                <a:cxn ang="0">
                  <a:pos x="T8" y="T9"/>
                </a:cxn>
              </a:cxnLst>
              <a:rect l="0" t="0" r="r" b="b"/>
              <a:pathLst>
                <a:path w="20" h="20">
                  <a:moveTo>
                    <a:pt x="0" y="19"/>
                  </a:moveTo>
                  <a:lnTo>
                    <a:pt x="19" y="19"/>
                  </a:lnTo>
                  <a:lnTo>
                    <a:pt x="19" y="0"/>
                  </a:lnTo>
                  <a:lnTo>
                    <a:pt x="0" y="0"/>
                  </a:lnTo>
                  <a:lnTo>
                    <a:pt x="0" y="19"/>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79" name="Freeform 331"/>
            <p:cNvSpPr>
              <a:spLocks/>
            </p:cNvSpPr>
            <p:nvPr/>
          </p:nvSpPr>
          <p:spPr bwMode="auto">
            <a:xfrm>
              <a:off x="2693" y="2755"/>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0" name="Freeform 332"/>
            <p:cNvSpPr>
              <a:spLocks/>
            </p:cNvSpPr>
            <p:nvPr/>
          </p:nvSpPr>
          <p:spPr bwMode="auto">
            <a:xfrm>
              <a:off x="2681" y="2755"/>
              <a:ext cx="16" cy="18"/>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1" name="Freeform 333"/>
            <p:cNvSpPr>
              <a:spLocks/>
            </p:cNvSpPr>
            <p:nvPr/>
          </p:nvSpPr>
          <p:spPr bwMode="auto">
            <a:xfrm>
              <a:off x="2594" y="2498"/>
              <a:ext cx="171" cy="112"/>
            </a:xfrm>
            <a:custGeom>
              <a:avLst/>
              <a:gdLst>
                <a:gd name="T0" fmla="*/ 0 w 188"/>
                <a:gd name="T1" fmla="*/ 106 h 107"/>
                <a:gd name="T2" fmla="*/ 187 w 188"/>
                <a:gd name="T3" fmla="*/ 106 h 107"/>
                <a:gd name="T4" fmla="*/ 187 w 188"/>
                <a:gd name="T5" fmla="*/ 0 h 107"/>
                <a:gd name="T6" fmla="*/ 0 w 188"/>
                <a:gd name="T7" fmla="*/ 0 h 107"/>
                <a:gd name="T8" fmla="*/ 0 w 188"/>
                <a:gd name="T9" fmla="*/ 106 h 107"/>
              </a:gdLst>
              <a:ahLst/>
              <a:cxnLst>
                <a:cxn ang="0">
                  <a:pos x="T0" y="T1"/>
                </a:cxn>
                <a:cxn ang="0">
                  <a:pos x="T2" y="T3"/>
                </a:cxn>
                <a:cxn ang="0">
                  <a:pos x="T4" y="T5"/>
                </a:cxn>
                <a:cxn ang="0">
                  <a:pos x="T6" y="T7"/>
                </a:cxn>
                <a:cxn ang="0">
                  <a:pos x="T8" y="T9"/>
                </a:cxn>
              </a:cxnLst>
              <a:rect l="0" t="0" r="r" b="b"/>
              <a:pathLst>
                <a:path w="188" h="107">
                  <a:moveTo>
                    <a:pt x="0" y="106"/>
                  </a:moveTo>
                  <a:lnTo>
                    <a:pt x="187" y="106"/>
                  </a:lnTo>
                  <a:lnTo>
                    <a:pt x="187" y="0"/>
                  </a:lnTo>
                  <a:lnTo>
                    <a:pt x="0" y="0"/>
                  </a:lnTo>
                  <a:lnTo>
                    <a:pt x="0" y="10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2" name="Freeform 334"/>
            <p:cNvSpPr>
              <a:spLocks/>
            </p:cNvSpPr>
            <p:nvPr/>
          </p:nvSpPr>
          <p:spPr bwMode="auto">
            <a:xfrm>
              <a:off x="2594" y="2498"/>
              <a:ext cx="171" cy="25"/>
            </a:xfrm>
            <a:custGeom>
              <a:avLst/>
              <a:gdLst>
                <a:gd name="T0" fmla="*/ 0 w 188"/>
                <a:gd name="T1" fmla="*/ 23 h 24"/>
                <a:gd name="T2" fmla="*/ 187 w 188"/>
                <a:gd name="T3" fmla="*/ 23 h 24"/>
                <a:gd name="T4" fmla="*/ 187 w 188"/>
                <a:gd name="T5" fmla="*/ 0 h 24"/>
                <a:gd name="T6" fmla="*/ 0 w 188"/>
                <a:gd name="T7" fmla="*/ 0 h 24"/>
                <a:gd name="T8" fmla="*/ 0 w 188"/>
                <a:gd name="T9" fmla="*/ 23 h 24"/>
              </a:gdLst>
              <a:ahLst/>
              <a:cxnLst>
                <a:cxn ang="0">
                  <a:pos x="T0" y="T1"/>
                </a:cxn>
                <a:cxn ang="0">
                  <a:pos x="T2" y="T3"/>
                </a:cxn>
                <a:cxn ang="0">
                  <a:pos x="T4" y="T5"/>
                </a:cxn>
                <a:cxn ang="0">
                  <a:pos x="T6" y="T7"/>
                </a:cxn>
                <a:cxn ang="0">
                  <a:pos x="T8" y="T9"/>
                </a:cxn>
              </a:cxnLst>
              <a:rect l="0" t="0" r="r" b="b"/>
              <a:pathLst>
                <a:path w="188" h="24">
                  <a:moveTo>
                    <a:pt x="0" y="23"/>
                  </a:moveTo>
                  <a:lnTo>
                    <a:pt x="187" y="23"/>
                  </a:lnTo>
                  <a:lnTo>
                    <a:pt x="187" y="0"/>
                  </a:lnTo>
                  <a:lnTo>
                    <a:pt x="0" y="0"/>
                  </a:lnTo>
                  <a:lnTo>
                    <a:pt x="0" y="23"/>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3" name="Freeform 335"/>
            <p:cNvSpPr>
              <a:spLocks/>
            </p:cNvSpPr>
            <p:nvPr/>
          </p:nvSpPr>
          <p:spPr bwMode="auto">
            <a:xfrm>
              <a:off x="2594" y="2599"/>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4" name="Freeform 336"/>
            <p:cNvSpPr>
              <a:spLocks/>
            </p:cNvSpPr>
            <p:nvPr/>
          </p:nvSpPr>
          <p:spPr bwMode="auto">
            <a:xfrm>
              <a:off x="2594" y="2587"/>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5" name="Freeform 337"/>
            <p:cNvSpPr>
              <a:spLocks/>
            </p:cNvSpPr>
            <p:nvPr/>
          </p:nvSpPr>
          <p:spPr bwMode="auto">
            <a:xfrm>
              <a:off x="2594" y="2576"/>
              <a:ext cx="171" cy="17"/>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6" name="Freeform 338"/>
            <p:cNvSpPr>
              <a:spLocks/>
            </p:cNvSpPr>
            <p:nvPr/>
          </p:nvSpPr>
          <p:spPr bwMode="auto">
            <a:xfrm>
              <a:off x="2594" y="2564"/>
              <a:ext cx="171" cy="18"/>
            </a:xfrm>
            <a:custGeom>
              <a:avLst/>
              <a:gdLst>
                <a:gd name="T0" fmla="*/ 0 w 188"/>
                <a:gd name="T1" fmla="*/ 16 h 17"/>
                <a:gd name="T2" fmla="*/ 187 w 188"/>
                <a:gd name="T3" fmla="*/ 16 h 17"/>
                <a:gd name="T4" fmla="*/ 187 w 188"/>
                <a:gd name="T5" fmla="*/ 0 h 17"/>
                <a:gd name="T6" fmla="*/ 0 w 188"/>
                <a:gd name="T7" fmla="*/ 0 h 17"/>
                <a:gd name="T8" fmla="*/ 0 w 188"/>
                <a:gd name="T9" fmla="*/ 16 h 17"/>
              </a:gdLst>
              <a:ahLst/>
              <a:cxnLst>
                <a:cxn ang="0">
                  <a:pos x="T0" y="T1"/>
                </a:cxn>
                <a:cxn ang="0">
                  <a:pos x="T2" y="T3"/>
                </a:cxn>
                <a:cxn ang="0">
                  <a:pos x="T4" y="T5"/>
                </a:cxn>
                <a:cxn ang="0">
                  <a:pos x="T6" y="T7"/>
                </a:cxn>
                <a:cxn ang="0">
                  <a:pos x="T8" y="T9"/>
                </a:cxn>
              </a:cxnLst>
              <a:rect l="0" t="0" r="r" b="b"/>
              <a:pathLst>
                <a:path w="188" h="17">
                  <a:moveTo>
                    <a:pt x="0" y="16"/>
                  </a:moveTo>
                  <a:lnTo>
                    <a:pt x="187" y="16"/>
                  </a:lnTo>
                  <a:lnTo>
                    <a:pt x="187" y="0"/>
                  </a:lnTo>
                  <a:lnTo>
                    <a:pt x="0" y="0"/>
                  </a:lnTo>
                  <a:lnTo>
                    <a:pt x="0" y="16"/>
                  </a:lnTo>
                </a:path>
              </a:pathLst>
            </a:custGeom>
            <a:solidFill>
              <a:srgbClr val="E6E6E6"/>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7" name="Freeform 339"/>
            <p:cNvSpPr>
              <a:spLocks/>
            </p:cNvSpPr>
            <p:nvPr/>
          </p:nvSpPr>
          <p:spPr bwMode="auto">
            <a:xfrm>
              <a:off x="2599" y="2526"/>
              <a:ext cx="29" cy="34"/>
            </a:xfrm>
            <a:custGeom>
              <a:avLst/>
              <a:gdLst>
                <a:gd name="T0" fmla="*/ 31 w 32"/>
                <a:gd name="T1" fmla="*/ 21 h 32"/>
                <a:gd name="T2" fmla="*/ 30 w 32"/>
                <a:gd name="T3" fmla="*/ 8 h 32"/>
                <a:gd name="T4" fmla="*/ 23 w 32"/>
                <a:gd name="T5" fmla="*/ 1 h 32"/>
                <a:gd name="T6" fmla="*/ 21 w 32"/>
                <a:gd name="T7" fmla="*/ 0 h 32"/>
                <a:gd name="T8" fmla="*/ 9 w 32"/>
                <a:gd name="T9" fmla="*/ 0 h 32"/>
                <a:gd name="T10" fmla="*/ 1 w 32"/>
                <a:gd name="T11" fmla="*/ 7 h 32"/>
                <a:gd name="T12" fmla="*/ 0 w 32"/>
                <a:gd name="T13" fmla="*/ 9 h 32"/>
                <a:gd name="T14" fmla="*/ 0 w 32"/>
                <a:gd name="T15" fmla="*/ 22 h 32"/>
                <a:gd name="T16" fmla="*/ 2 w 32"/>
                <a:gd name="T17" fmla="*/ 23 h 32"/>
                <a:gd name="T18" fmla="*/ 29 w 32"/>
                <a:gd name="T19" fmla="*/ 22 h 32"/>
                <a:gd name="T20" fmla="*/ 8 w 32"/>
                <a:gd name="T21" fmla="*/ 30 h 32"/>
                <a:gd name="T22" fmla="*/ 10 w 32"/>
                <a:gd name="T23" fmla="*/ 31 h 32"/>
                <a:gd name="T24" fmla="*/ 22 w 32"/>
                <a:gd name="T25" fmla="*/ 30 h 32"/>
                <a:gd name="T26" fmla="*/ 10 w 32"/>
                <a:gd name="T27" fmla="*/ 15 h 32"/>
                <a:gd name="T28" fmla="*/ 10 w 32"/>
                <a:gd name="T29" fmla="*/ 16 h 32"/>
                <a:gd name="T30" fmla="*/ 10 w 32"/>
                <a:gd name="T31" fmla="*/ 6 h 32"/>
                <a:gd name="T32" fmla="*/ 4 w 32"/>
                <a:gd name="T33" fmla="*/ 20 h 32"/>
                <a:gd name="T34" fmla="*/ 13 w 32"/>
                <a:gd name="T35" fmla="*/ 12 h 32"/>
                <a:gd name="T36" fmla="*/ 13 w 32"/>
                <a:gd name="T37" fmla="*/ 14 h 32"/>
                <a:gd name="T38" fmla="*/ 27 w 32"/>
                <a:gd name="T39" fmla="*/ 13 h 32"/>
                <a:gd name="T40" fmla="*/ 28 w 32"/>
                <a:gd name="T41" fmla="*/ 16 h 32"/>
                <a:gd name="T42" fmla="*/ 27 w 32"/>
                <a:gd name="T43" fmla="*/ 18 h 32"/>
                <a:gd name="T44" fmla="*/ 26 w 32"/>
                <a:gd name="T45" fmla="*/ 20 h 32"/>
                <a:gd name="T46" fmla="*/ 17 w 32"/>
                <a:gd name="T47" fmla="*/ 6 h 32"/>
                <a:gd name="T48" fmla="*/ 25 w 32"/>
                <a:gd name="T49" fmla="*/ 6 h 32"/>
                <a:gd name="T50" fmla="*/ 26 w 32"/>
                <a:gd name="T51" fmla="*/ 9 h 32"/>
                <a:gd name="T52" fmla="*/ 26 w 32"/>
                <a:gd name="T53" fmla="*/ 12 h 32"/>
                <a:gd name="T54" fmla="*/ 20 w 32"/>
                <a:gd name="T55" fmla="*/ 7 h 32"/>
                <a:gd name="T56" fmla="*/ 23 w 32"/>
                <a:gd name="T57" fmla="*/ 8 h 32"/>
                <a:gd name="T58" fmla="*/ 23 w 32"/>
                <a:gd name="T59" fmla="*/ 11 h 32"/>
                <a:gd name="T60" fmla="*/ 21 w 32"/>
                <a:gd name="T61" fmla="*/ 12 h 32"/>
                <a:gd name="T62" fmla="*/ 24 w 32"/>
                <a:gd name="T63" fmla="*/ 14 h 32"/>
                <a:gd name="T64" fmla="*/ 25 w 32"/>
                <a:gd name="T65" fmla="*/ 17 h 32"/>
                <a:gd name="T66" fmla="*/ 23 w 32"/>
                <a:gd name="T67" fmla="*/ 19 h 32"/>
                <a:gd name="T68" fmla="*/ 8 w 32"/>
                <a:gd name="T69" fmla="*/ 27 h 32"/>
                <a:gd name="T70" fmla="*/ 8 w 32"/>
                <a:gd name="T71" fmla="*/ 26 h 32"/>
                <a:gd name="T72" fmla="*/ 7 w 32"/>
                <a:gd name="T73" fmla="*/ 26 h 32"/>
                <a:gd name="T74" fmla="*/ 9 w 32"/>
                <a:gd name="T75" fmla="*/ 26 h 32"/>
                <a:gd name="T76" fmla="*/ 9 w 32"/>
                <a:gd name="T77" fmla="*/ 29 h 32"/>
                <a:gd name="T78" fmla="*/ 7 w 32"/>
                <a:gd name="T79" fmla="*/ 28 h 32"/>
                <a:gd name="T80" fmla="*/ 10 w 32"/>
                <a:gd name="T81" fmla="*/ 27 h 32"/>
                <a:gd name="T82" fmla="*/ 11 w 32"/>
                <a:gd name="T83" fmla="*/ 25 h 32"/>
                <a:gd name="T84" fmla="*/ 12 w 32"/>
                <a:gd name="T85" fmla="*/ 28 h 32"/>
                <a:gd name="T86" fmla="*/ 10 w 32"/>
                <a:gd name="T87" fmla="*/ 29 h 32"/>
                <a:gd name="T88" fmla="*/ 10 w 32"/>
                <a:gd name="T89" fmla="*/ 25 h 32"/>
                <a:gd name="T90" fmla="*/ 14 w 32"/>
                <a:gd name="T91" fmla="*/ 25 h 32"/>
                <a:gd name="T92" fmla="*/ 14 w 32"/>
                <a:gd name="T93" fmla="*/ 28 h 32"/>
                <a:gd name="T94" fmla="*/ 14 w 32"/>
                <a:gd name="T95" fmla="*/ 27 h 32"/>
                <a:gd name="T96" fmla="*/ 15 w 32"/>
                <a:gd name="T97" fmla="*/ 29 h 32"/>
                <a:gd name="T98" fmla="*/ 16 w 32"/>
                <a:gd name="T99" fmla="*/ 28 h 32"/>
                <a:gd name="T100" fmla="*/ 15 w 32"/>
                <a:gd name="T101" fmla="*/ 29 h 32"/>
                <a:gd name="T102" fmla="*/ 19 w 32"/>
                <a:gd name="T103" fmla="*/ 25 h 32"/>
                <a:gd name="T104" fmla="*/ 20 w 32"/>
                <a:gd name="T105" fmla="*/ 29 h 32"/>
                <a:gd name="T106" fmla="*/ 19 w 32"/>
                <a:gd name="T107" fmla="*/ 25 h 32"/>
                <a:gd name="T108" fmla="*/ 20 w 32"/>
                <a:gd name="T109" fmla="*/ 26 h 32"/>
                <a:gd name="T110" fmla="*/ 22 w 32"/>
                <a:gd name="T111" fmla="*/ 27 h 32"/>
                <a:gd name="T112" fmla="*/ 22 w 32"/>
                <a:gd name="T113" fmla="*/ 26 h 32"/>
                <a:gd name="T114" fmla="*/ 23 w 32"/>
                <a:gd name="T11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32">
                  <a:moveTo>
                    <a:pt x="29" y="22"/>
                  </a:moveTo>
                  <a:lnTo>
                    <a:pt x="30" y="22"/>
                  </a:lnTo>
                  <a:lnTo>
                    <a:pt x="31" y="21"/>
                  </a:lnTo>
                  <a:lnTo>
                    <a:pt x="31" y="9"/>
                  </a:lnTo>
                  <a:lnTo>
                    <a:pt x="30" y="9"/>
                  </a:lnTo>
                  <a:lnTo>
                    <a:pt x="30" y="8"/>
                  </a:lnTo>
                  <a:lnTo>
                    <a:pt x="29" y="8"/>
                  </a:lnTo>
                  <a:lnTo>
                    <a:pt x="29" y="7"/>
                  </a:lnTo>
                  <a:lnTo>
                    <a:pt x="23" y="1"/>
                  </a:lnTo>
                  <a:lnTo>
                    <a:pt x="22" y="1"/>
                  </a:lnTo>
                  <a:lnTo>
                    <a:pt x="22" y="0"/>
                  </a:lnTo>
                  <a:lnTo>
                    <a:pt x="21" y="0"/>
                  </a:lnTo>
                  <a:lnTo>
                    <a:pt x="20" y="0"/>
                  </a:lnTo>
                  <a:lnTo>
                    <a:pt x="10" y="0"/>
                  </a:lnTo>
                  <a:lnTo>
                    <a:pt x="9" y="0"/>
                  </a:lnTo>
                  <a:lnTo>
                    <a:pt x="8" y="0"/>
                  </a:lnTo>
                  <a:lnTo>
                    <a:pt x="8" y="1"/>
                  </a:lnTo>
                  <a:lnTo>
                    <a:pt x="1" y="7"/>
                  </a:lnTo>
                  <a:lnTo>
                    <a:pt x="1" y="8"/>
                  </a:lnTo>
                  <a:lnTo>
                    <a:pt x="0" y="8"/>
                  </a:lnTo>
                  <a:lnTo>
                    <a:pt x="0" y="9"/>
                  </a:lnTo>
                  <a:lnTo>
                    <a:pt x="0" y="10"/>
                  </a:lnTo>
                  <a:lnTo>
                    <a:pt x="0" y="21"/>
                  </a:lnTo>
                  <a:lnTo>
                    <a:pt x="0" y="22"/>
                  </a:lnTo>
                  <a:lnTo>
                    <a:pt x="1" y="22"/>
                  </a:lnTo>
                  <a:lnTo>
                    <a:pt x="1" y="23"/>
                  </a:lnTo>
                  <a:lnTo>
                    <a:pt x="2" y="23"/>
                  </a:lnTo>
                  <a:lnTo>
                    <a:pt x="28" y="23"/>
                  </a:lnTo>
                  <a:lnTo>
                    <a:pt x="29" y="23"/>
                  </a:lnTo>
                  <a:lnTo>
                    <a:pt x="29" y="22"/>
                  </a:lnTo>
                  <a:lnTo>
                    <a:pt x="28" y="24"/>
                  </a:lnTo>
                  <a:lnTo>
                    <a:pt x="3" y="24"/>
                  </a:lnTo>
                  <a:lnTo>
                    <a:pt x="8" y="30"/>
                  </a:lnTo>
                  <a:lnTo>
                    <a:pt x="9" y="30"/>
                  </a:lnTo>
                  <a:lnTo>
                    <a:pt x="9" y="31"/>
                  </a:lnTo>
                  <a:lnTo>
                    <a:pt x="10" y="31"/>
                  </a:lnTo>
                  <a:lnTo>
                    <a:pt x="21" y="31"/>
                  </a:lnTo>
                  <a:lnTo>
                    <a:pt x="22" y="31"/>
                  </a:lnTo>
                  <a:lnTo>
                    <a:pt x="22" y="30"/>
                  </a:lnTo>
                  <a:lnTo>
                    <a:pt x="28" y="24"/>
                  </a:lnTo>
                  <a:lnTo>
                    <a:pt x="8" y="8"/>
                  </a:lnTo>
                  <a:lnTo>
                    <a:pt x="10" y="15"/>
                  </a:lnTo>
                  <a:lnTo>
                    <a:pt x="6" y="15"/>
                  </a:lnTo>
                  <a:lnTo>
                    <a:pt x="6" y="16"/>
                  </a:lnTo>
                  <a:lnTo>
                    <a:pt x="10" y="16"/>
                  </a:lnTo>
                  <a:lnTo>
                    <a:pt x="11" y="20"/>
                  </a:lnTo>
                  <a:lnTo>
                    <a:pt x="14" y="20"/>
                  </a:lnTo>
                  <a:lnTo>
                    <a:pt x="10" y="6"/>
                  </a:lnTo>
                  <a:lnTo>
                    <a:pt x="7" y="6"/>
                  </a:lnTo>
                  <a:lnTo>
                    <a:pt x="2" y="20"/>
                  </a:lnTo>
                  <a:lnTo>
                    <a:pt x="4" y="20"/>
                  </a:lnTo>
                  <a:lnTo>
                    <a:pt x="8" y="8"/>
                  </a:lnTo>
                  <a:lnTo>
                    <a:pt x="13" y="14"/>
                  </a:lnTo>
                  <a:lnTo>
                    <a:pt x="13" y="12"/>
                  </a:lnTo>
                  <a:lnTo>
                    <a:pt x="16" y="12"/>
                  </a:lnTo>
                  <a:lnTo>
                    <a:pt x="16" y="14"/>
                  </a:lnTo>
                  <a:lnTo>
                    <a:pt x="13" y="14"/>
                  </a:lnTo>
                  <a:lnTo>
                    <a:pt x="25" y="13"/>
                  </a:lnTo>
                  <a:lnTo>
                    <a:pt x="26" y="13"/>
                  </a:lnTo>
                  <a:lnTo>
                    <a:pt x="27" y="13"/>
                  </a:lnTo>
                  <a:lnTo>
                    <a:pt x="27" y="14"/>
                  </a:lnTo>
                  <a:lnTo>
                    <a:pt x="27" y="15"/>
                  </a:lnTo>
                  <a:lnTo>
                    <a:pt x="28" y="16"/>
                  </a:lnTo>
                  <a:lnTo>
                    <a:pt x="28" y="17"/>
                  </a:lnTo>
                  <a:lnTo>
                    <a:pt x="27" y="17"/>
                  </a:lnTo>
                  <a:lnTo>
                    <a:pt x="27" y="18"/>
                  </a:lnTo>
                  <a:lnTo>
                    <a:pt x="27" y="19"/>
                  </a:lnTo>
                  <a:lnTo>
                    <a:pt x="26" y="19"/>
                  </a:lnTo>
                  <a:lnTo>
                    <a:pt x="26" y="20"/>
                  </a:lnTo>
                  <a:lnTo>
                    <a:pt x="25" y="20"/>
                  </a:lnTo>
                  <a:lnTo>
                    <a:pt x="17" y="20"/>
                  </a:lnTo>
                  <a:lnTo>
                    <a:pt x="17" y="6"/>
                  </a:lnTo>
                  <a:lnTo>
                    <a:pt x="23" y="6"/>
                  </a:lnTo>
                  <a:lnTo>
                    <a:pt x="24" y="6"/>
                  </a:lnTo>
                  <a:lnTo>
                    <a:pt x="25" y="6"/>
                  </a:lnTo>
                  <a:lnTo>
                    <a:pt x="26" y="7"/>
                  </a:lnTo>
                  <a:lnTo>
                    <a:pt x="26" y="8"/>
                  </a:lnTo>
                  <a:lnTo>
                    <a:pt x="26" y="9"/>
                  </a:lnTo>
                  <a:lnTo>
                    <a:pt x="26" y="10"/>
                  </a:lnTo>
                  <a:lnTo>
                    <a:pt x="26" y="11"/>
                  </a:lnTo>
                  <a:lnTo>
                    <a:pt x="26" y="12"/>
                  </a:lnTo>
                  <a:lnTo>
                    <a:pt x="26" y="13"/>
                  </a:lnTo>
                  <a:lnTo>
                    <a:pt x="25" y="13"/>
                  </a:lnTo>
                  <a:lnTo>
                    <a:pt x="20" y="7"/>
                  </a:lnTo>
                  <a:lnTo>
                    <a:pt x="22" y="7"/>
                  </a:lnTo>
                  <a:lnTo>
                    <a:pt x="22" y="8"/>
                  </a:lnTo>
                  <a:lnTo>
                    <a:pt x="23" y="8"/>
                  </a:lnTo>
                  <a:lnTo>
                    <a:pt x="23" y="9"/>
                  </a:lnTo>
                  <a:lnTo>
                    <a:pt x="23" y="10"/>
                  </a:lnTo>
                  <a:lnTo>
                    <a:pt x="23" y="11"/>
                  </a:lnTo>
                  <a:lnTo>
                    <a:pt x="23" y="12"/>
                  </a:lnTo>
                  <a:lnTo>
                    <a:pt x="22" y="12"/>
                  </a:lnTo>
                  <a:lnTo>
                    <a:pt x="21" y="12"/>
                  </a:lnTo>
                  <a:lnTo>
                    <a:pt x="21" y="14"/>
                  </a:lnTo>
                  <a:lnTo>
                    <a:pt x="23" y="14"/>
                  </a:lnTo>
                  <a:lnTo>
                    <a:pt x="24" y="14"/>
                  </a:lnTo>
                  <a:lnTo>
                    <a:pt x="24" y="15"/>
                  </a:lnTo>
                  <a:lnTo>
                    <a:pt x="25" y="16"/>
                  </a:lnTo>
                  <a:lnTo>
                    <a:pt x="25" y="17"/>
                  </a:lnTo>
                  <a:lnTo>
                    <a:pt x="24" y="18"/>
                  </a:lnTo>
                  <a:lnTo>
                    <a:pt x="23" y="18"/>
                  </a:lnTo>
                  <a:lnTo>
                    <a:pt x="23" y="19"/>
                  </a:lnTo>
                  <a:lnTo>
                    <a:pt x="20" y="19"/>
                  </a:lnTo>
                  <a:lnTo>
                    <a:pt x="20" y="7"/>
                  </a:lnTo>
                  <a:lnTo>
                    <a:pt x="8" y="27"/>
                  </a:lnTo>
                  <a:lnTo>
                    <a:pt x="8" y="28"/>
                  </a:lnTo>
                  <a:lnTo>
                    <a:pt x="8" y="27"/>
                  </a:lnTo>
                  <a:lnTo>
                    <a:pt x="8" y="26"/>
                  </a:lnTo>
                  <a:lnTo>
                    <a:pt x="8" y="27"/>
                  </a:lnTo>
                  <a:lnTo>
                    <a:pt x="7" y="27"/>
                  </a:lnTo>
                  <a:lnTo>
                    <a:pt x="7" y="26"/>
                  </a:lnTo>
                  <a:lnTo>
                    <a:pt x="8" y="25"/>
                  </a:lnTo>
                  <a:lnTo>
                    <a:pt x="9" y="25"/>
                  </a:lnTo>
                  <a:lnTo>
                    <a:pt x="9" y="26"/>
                  </a:lnTo>
                  <a:lnTo>
                    <a:pt x="9" y="27"/>
                  </a:lnTo>
                  <a:lnTo>
                    <a:pt x="9" y="28"/>
                  </a:lnTo>
                  <a:lnTo>
                    <a:pt x="9" y="29"/>
                  </a:lnTo>
                  <a:lnTo>
                    <a:pt x="8" y="29"/>
                  </a:lnTo>
                  <a:lnTo>
                    <a:pt x="8" y="28"/>
                  </a:lnTo>
                  <a:lnTo>
                    <a:pt x="7" y="28"/>
                  </a:lnTo>
                  <a:lnTo>
                    <a:pt x="7" y="27"/>
                  </a:lnTo>
                  <a:lnTo>
                    <a:pt x="10" y="25"/>
                  </a:lnTo>
                  <a:lnTo>
                    <a:pt x="10" y="27"/>
                  </a:lnTo>
                  <a:lnTo>
                    <a:pt x="11" y="28"/>
                  </a:lnTo>
                  <a:lnTo>
                    <a:pt x="11" y="27"/>
                  </a:lnTo>
                  <a:lnTo>
                    <a:pt x="11" y="25"/>
                  </a:lnTo>
                  <a:lnTo>
                    <a:pt x="12" y="25"/>
                  </a:lnTo>
                  <a:lnTo>
                    <a:pt x="12" y="27"/>
                  </a:lnTo>
                  <a:lnTo>
                    <a:pt x="12" y="28"/>
                  </a:lnTo>
                  <a:lnTo>
                    <a:pt x="11" y="28"/>
                  </a:lnTo>
                  <a:lnTo>
                    <a:pt x="11" y="29"/>
                  </a:lnTo>
                  <a:lnTo>
                    <a:pt x="10" y="29"/>
                  </a:lnTo>
                  <a:lnTo>
                    <a:pt x="10" y="28"/>
                  </a:lnTo>
                  <a:lnTo>
                    <a:pt x="10" y="27"/>
                  </a:lnTo>
                  <a:lnTo>
                    <a:pt x="10" y="25"/>
                  </a:lnTo>
                  <a:lnTo>
                    <a:pt x="13" y="29"/>
                  </a:lnTo>
                  <a:lnTo>
                    <a:pt x="13" y="25"/>
                  </a:lnTo>
                  <a:lnTo>
                    <a:pt x="14" y="25"/>
                  </a:lnTo>
                  <a:lnTo>
                    <a:pt x="15" y="29"/>
                  </a:lnTo>
                  <a:lnTo>
                    <a:pt x="14" y="29"/>
                  </a:lnTo>
                  <a:lnTo>
                    <a:pt x="14" y="28"/>
                  </a:lnTo>
                  <a:lnTo>
                    <a:pt x="13" y="28"/>
                  </a:lnTo>
                  <a:lnTo>
                    <a:pt x="13" y="29"/>
                  </a:lnTo>
                  <a:lnTo>
                    <a:pt x="14" y="27"/>
                  </a:lnTo>
                  <a:lnTo>
                    <a:pt x="14" y="26"/>
                  </a:lnTo>
                  <a:lnTo>
                    <a:pt x="14" y="27"/>
                  </a:lnTo>
                  <a:lnTo>
                    <a:pt x="15" y="29"/>
                  </a:lnTo>
                  <a:lnTo>
                    <a:pt x="15" y="25"/>
                  </a:lnTo>
                  <a:lnTo>
                    <a:pt x="16" y="25"/>
                  </a:lnTo>
                  <a:lnTo>
                    <a:pt x="16" y="28"/>
                  </a:lnTo>
                  <a:lnTo>
                    <a:pt x="17" y="28"/>
                  </a:lnTo>
                  <a:lnTo>
                    <a:pt x="17" y="29"/>
                  </a:lnTo>
                  <a:lnTo>
                    <a:pt x="15" y="29"/>
                  </a:lnTo>
                  <a:lnTo>
                    <a:pt x="18" y="29"/>
                  </a:lnTo>
                  <a:lnTo>
                    <a:pt x="18" y="25"/>
                  </a:lnTo>
                  <a:lnTo>
                    <a:pt x="19" y="25"/>
                  </a:lnTo>
                  <a:lnTo>
                    <a:pt x="19" y="29"/>
                  </a:lnTo>
                  <a:lnTo>
                    <a:pt x="18" y="29"/>
                  </a:lnTo>
                  <a:lnTo>
                    <a:pt x="20" y="29"/>
                  </a:lnTo>
                  <a:lnTo>
                    <a:pt x="20" y="26"/>
                  </a:lnTo>
                  <a:lnTo>
                    <a:pt x="19" y="26"/>
                  </a:lnTo>
                  <a:lnTo>
                    <a:pt x="19" y="25"/>
                  </a:lnTo>
                  <a:lnTo>
                    <a:pt x="21" y="25"/>
                  </a:lnTo>
                  <a:lnTo>
                    <a:pt x="21" y="26"/>
                  </a:lnTo>
                  <a:lnTo>
                    <a:pt x="20" y="26"/>
                  </a:lnTo>
                  <a:lnTo>
                    <a:pt x="20" y="29"/>
                  </a:lnTo>
                  <a:lnTo>
                    <a:pt x="22" y="29"/>
                  </a:lnTo>
                  <a:lnTo>
                    <a:pt x="22" y="27"/>
                  </a:lnTo>
                  <a:lnTo>
                    <a:pt x="21" y="25"/>
                  </a:lnTo>
                  <a:lnTo>
                    <a:pt x="22" y="25"/>
                  </a:lnTo>
                  <a:lnTo>
                    <a:pt x="22" y="26"/>
                  </a:lnTo>
                  <a:lnTo>
                    <a:pt x="23" y="25"/>
                  </a:lnTo>
                  <a:lnTo>
                    <a:pt x="23" y="27"/>
                  </a:lnTo>
                  <a:lnTo>
                    <a:pt x="23" y="29"/>
                  </a:lnTo>
                  <a:lnTo>
                    <a:pt x="22" y="29"/>
                  </a:lnTo>
                  <a:lnTo>
                    <a:pt x="29" y="2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8" name="Freeform 340"/>
            <p:cNvSpPr>
              <a:spLocks/>
            </p:cNvSpPr>
            <p:nvPr/>
          </p:nvSpPr>
          <p:spPr bwMode="auto">
            <a:xfrm>
              <a:off x="2602" y="2831"/>
              <a:ext cx="49" cy="36"/>
            </a:xfrm>
            <a:custGeom>
              <a:avLst/>
              <a:gdLst>
                <a:gd name="T0" fmla="*/ 0 w 54"/>
                <a:gd name="T1" fmla="*/ 33 h 34"/>
                <a:gd name="T2" fmla="*/ 53 w 54"/>
                <a:gd name="T3" fmla="*/ 33 h 34"/>
                <a:gd name="T4" fmla="*/ 53 w 54"/>
                <a:gd name="T5" fmla="*/ 0 h 34"/>
                <a:gd name="T6" fmla="*/ 0 w 54"/>
                <a:gd name="T7" fmla="*/ 0 h 34"/>
                <a:gd name="T8" fmla="*/ 0 w 54"/>
                <a:gd name="T9" fmla="*/ 33 h 34"/>
              </a:gdLst>
              <a:ahLst/>
              <a:cxnLst>
                <a:cxn ang="0">
                  <a:pos x="T0" y="T1"/>
                </a:cxn>
                <a:cxn ang="0">
                  <a:pos x="T2" y="T3"/>
                </a:cxn>
                <a:cxn ang="0">
                  <a:pos x="T4" y="T5"/>
                </a:cxn>
                <a:cxn ang="0">
                  <a:pos x="T6" y="T7"/>
                </a:cxn>
                <a:cxn ang="0">
                  <a:pos x="T8" y="T9"/>
                </a:cxn>
              </a:cxnLst>
              <a:rect l="0" t="0" r="r" b="b"/>
              <a:pathLst>
                <a:path w="54" h="34">
                  <a:moveTo>
                    <a:pt x="0" y="33"/>
                  </a:moveTo>
                  <a:lnTo>
                    <a:pt x="53" y="33"/>
                  </a:lnTo>
                  <a:lnTo>
                    <a:pt x="53" y="0"/>
                  </a:lnTo>
                  <a:lnTo>
                    <a:pt x="0" y="0"/>
                  </a:lnTo>
                  <a:lnTo>
                    <a:pt x="0" y="33"/>
                  </a:lnTo>
                </a:path>
              </a:pathLst>
            </a:custGeom>
            <a:solidFill>
              <a:srgbClr val="FFFF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789" name="Rectangle 341"/>
            <p:cNvSpPr>
              <a:spLocks noChangeArrowheads="1"/>
            </p:cNvSpPr>
            <p:nvPr/>
          </p:nvSpPr>
          <p:spPr bwMode="auto">
            <a:xfrm>
              <a:off x="2564" y="2800"/>
              <a:ext cx="11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0" name="Oval 342"/>
            <p:cNvSpPr>
              <a:spLocks noChangeArrowheads="1"/>
            </p:cNvSpPr>
            <p:nvPr/>
          </p:nvSpPr>
          <p:spPr bwMode="auto">
            <a:xfrm>
              <a:off x="3623" y="1941"/>
              <a:ext cx="216" cy="268"/>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1" name="Oval 343"/>
            <p:cNvSpPr>
              <a:spLocks noChangeArrowheads="1"/>
            </p:cNvSpPr>
            <p:nvPr/>
          </p:nvSpPr>
          <p:spPr bwMode="auto">
            <a:xfrm>
              <a:off x="3701" y="2044"/>
              <a:ext cx="58" cy="69"/>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2" name="Rectangle 344"/>
            <p:cNvSpPr>
              <a:spLocks noChangeArrowheads="1"/>
            </p:cNvSpPr>
            <p:nvPr/>
          </p:nvSpPr>
          <p:spPr bwMode="auto">
            <a:xfrm>
              <a:off x="3635" y="2197"/>
              <a:ext cx="195" cy="1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3" name="Rectangle 345"/>
            <p:cNvSpPr>
              <a:spLocks noChangeArrowheads="1"/>
            </p:cNvSpPr>
            <p:nvPr/>
          </p:nvSpPr>
          <p:spPr bwMode="auto">
            <a:xfrm>
              <a:off x="3593" y="2030"/>
              <a:ext cx="31" cy="73"/>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4" name="Line 346"/>
            <p:cNvSpPr>
              <a:spLocks noChangeShapeType="1"/>
            </p:cNvSpPr>
            <p:nvPr/>
          </p:nvSpPr>
          <p:spPr bwMode="auto">
            <a:xfrm>
              <a:off x="2678" y="3519"/>
              <a:ext cx="25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5" name="Line 347"/>
            <p:cNvSpPr>
              <a:spLocks noChangeShapeType="1"/>
            </p:cNvSpPr>
            <p:nvPr/>
          </p:nvSpPr>
          <p:spPr bwMode="auto">
            <a:xfrm>
              <a:off x="2685" y="3418"/>
              <a:ext cx="258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6" name="Line 348"/>
            <p:cNvSpPr>
              <a:spLocks noChangeShapeType="1"/>
            </p:cNvSpPr>
            <p:nvPr/>
          </p:nvSpPr>
          <p:spPr bwMode="auto">
            <a:xfrm>
              <a:off x="2643" y="3611"/>
              <a:ext cx="254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797" name="Group 349"/>
            <p:cNvGrpSpPr>
              <a:grpSpLocks/>
            </p:cNvGrpSpPr>
            <p:nvPr/>
          </p:nvGrpSpPr>
          <p:grpSpPr bwMode="auto">
            <a:xfrm>
              <a:off x="2642" y="3381"/>
              <a:ext cx="2634" cy="255"/>
              <a:chOff x="2592" y="3492"/>
              <a:chExt cx="2899" cy="244"/>
            </a:xfrm>
          </p:grpSpPr>
          <p:sp>
            <p:nvSpPr>
              <p:cNvPr id="232798" name="Line 350"/>
              <p:cNvSpPr>
                <a:spLocks noChangeShapeType="1"/>
              </p:cNvSpPr>
              <p:nvPr/>
            </p:nvSpPr>
            <p:spPr bwMode="auto">
              <a:xfrm flipV="1">
                <a:off x="2592"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799" name="Line 351"/>
              <p:cNvSpPr>
                <a:spLocks noChangeShapeType="1"/>
              </p:cNvSpPr>
              <p:nvPr/>
            </p:nvSpPr>
            <p:spPr bwMode="auto">
              <a:xfrm flipV="1">
                <a:off x="2714"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0" name="Line 352"/>
              <p:cNvSpPr>
                <a:spLocks noChangeShapeType="1"/>
              </p:cNvSpPr>
              <p:nvPr/>
            </p:nvSpPr>
            <p:spPr bwMode="auto">
              <a:xfrm flipV="1">
                <a:off x="2850"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1" name="Line 353"/>
              <p:cNvSpPr>
                <a:spLocks noChangeShapeType="1"/>
              </p:cNvSpPr>
              <p:nvPr/>
            </p:nvSpPr>
            <p:spPr bwMode="auto">
              <a:xfrm flipV="1">
                <a:off x="2972"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2" name="Line 354"/>
              <p:cNvSpPr>
                <a:spLocks noChangeShapeType="1"/>
              </p:cNvSpPr>
              <p:nvPr/>
            </p:nvSpPr>
            <p:spPr bwMode="auto">
              <a:xfrm flipV="1">
                <a:off x="3101"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3" name="Line 355"/>
              <p:cNvSpPr>
                <a:spLocks noChangeShapeType="1"/>
              </p:cNvSpPr>
              <p:nvPr/>
            </p:nvSpPr>
            <p:spPr bwMode="auto">
              <a:xfrm flipV="1">
                <a:off x="3580"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4" name="Line 356"/>
              <p:cNvSpPr>
                <a:spLocks noChangeShapeType="1"/>
              </p:cNvSpPr>
              <p:nvPr/>
            </p:nvSpPr>
            <p:spPr bwMode="auto">
              <a:xfrm flipV="1">
                <a:off x="3458"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5" name="Line 357"/>
              <p:cNvSpPr>
                <a:spLocks noChangeShapeType="1"/>
              </p:cNvSpPr>
              <p:nvPr/>
            </p:nvSpPr>
            <p:spPr bwMode="auto">
              <a:xfrm flipV="1">
                <a:off x="3337"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6" name="Line 358"/>
              <p:cNvSpPr>
                <a:spLocks noChangeShapeType="1"/>
              </p:cNvSpPr>
              <p:nvPr/>
            </p:nvSpPr>
            <p:spPr bwMode="auto">
              <a:xfrm flipV="1">
                <a:off x="3215"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7" name="Line 359"/>
              <p:cNvSpPr>
                <a:spLocks noChangeShapeType="1"/>
              </p:cNvSpPr>
              <p:nvPr/>
            </p:nvSpPr>
            <p:spPr bwMode="auto">
              <a:xfrm flipV="1">
                <a:off x="3717"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8" name="Line 360"/>
              <p:cNvSpPr>
                <a:spLocks noChangeShapeType="1"/>
              </p:cNvSpPr>
              <p:nvPr/>
            </p:nvSpPr>
            <p:spPr bwMode="auto">
              <a:xfrm flipV="1">
                <a:off x="3846" y="3492"/>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09" name="Line 361"/>
              <p:cNvSpPr>
                <a:spLocks noChangeShapeType="1"/>
              </p:cNvSpPr>
              <p:nvPr/>
            </p:nvSpPr>
            <p:spPr bwMode="auto">
              <a:xfrm flipV="1">
                <a:off x="3975"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0" name="Line 362"/>
              <p:cNvSpPr>
                <a:spLocks noChangeShapeType="1"/>
              </p:cNvSpPr>
              <p:nvPr/>
            </p:nvSpPr>
            <p:spPr bwMode="auto">
              <a:xfrm flipV="1">
                <a:off x="4104"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1" name="Line 363"/>
              <p:cNvSpPr>
                <a:spLocks noChangeShapeType="1"/>
              </p:cNvSpPr>
              <p:nvPr/>
            </p:nvSpPr>
            <p:spPr bwMode="auto">
              <a:xfrm flipV="1">
                <a:off x="5366" y="3518"/>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12" name="Group 364"/>
              <p:cNvGrpSpPr>
                <a:grpSpLocks/>
              </p:cNvGrpSpPr>
              <p:nvPr/>
            </p:nvGrpSpPr>
            <p:grpSpPr bwMode="auto">
              <a:xfrm>
                <a:off x="4233" y="3492"/>
                <a:ext cx="1129" cy="226"/>
                <a:chOff x="4233" y="3492"/>
                <a:chExt cx="1129" cy="226"/>
              </a:xfrm>
            </p:grpSpPr>
            <p:sp>
              <p:nvSpPr>
                <p:cNvPr id="232813" name="Line 365"/>
                <p:cNvSpPr>
                  <a:spLocks noChangeShapeType="1"/>
                </p:cNvSpPr>
                <p:nvPr/>
              </p:nvSpPr>
              <p:spPr bwMode="auto">
                <a:xfrm flipV="1">
                  <a:off x="4233"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4" name="Line 366"/>
                <p:cNvSpPr>
                  <a:spLocks noChangeShapeType="1"/>
                </p:cNvSpPr>
                <p:nvPr/>
              </p:nvSpPr>
              <p:spPr bwMode="auto">
                <a:xfrm flipV="1">
                  <a:off x="4712"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5" name="Line 367"/>
                <p:cNvSpPr>
                  <a:spLocks noChangeShapeType="1"/>
                </p:cNvSpPr>
                <p:nvPr/>
              </p:nvSpPr>
              <p:spPr bwMode="auto">
                <a:xfrm flipV="1">
                  <a:off x="4591"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6" name="Line 368"/>
                <p:cNvSpPr>
                  <a:spLocks noChangeShapeType="1"/>
                </p:cNvSpPr>
                <p:nvPr/>
              </p:nvSpPr>
              <p:spPr bwMode="auto">
                <a:xfrm flipV="1">
                  <a:off x="4469"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7" name="Line 369"/>
                <p:cNvSpPr>
                  <a:spLocks noChangeShapeType="1"/>
                </p:cNvSpPr>
                <p:nvPr/>
              </p:nvSpPr>
              <p:spPr bwMode="auto">
                <a:xfrm flipV="1">
                  <a:off x="4347"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8" name="Line 370"/>
                <p:cNvSpPr>
                  <a:spLocks noChangeShapeType="1"/>
                </p:cNvSpPr>
                <p:nvPr/>
              </p:nvSpPr>
              <p:spPr bwMode="auto">
                <a:xfrm flipV="1">
                  <a:off x="4849" y="3501"/>
                  <a:ext cx="125"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19" name="Line 371"/>
                <p:cNvSpPr>
                  <a:spLocks noChangeShapeType="1"/>
                </p:cNvSpPr>
                <p:nvPr/>
              </p:nvSpPr>
              <p:spPr bwMode="auto">
                <a:xfrm flipV="1">
                  <a:off x="4978" y="3492"/>
                  <a:ext cx="125" cy="21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0" name="Line 372"/>
                <p:cNvSpPr>
                  <a:spLocks noChangeShapeType="1"/>
                </p:cNvSpPr>
                <p:nvPr/>
              </p:nvSpPr>
              <p:spPr bwMode="auto">
                <a:xfrm flipV="1">
                  <a:off x="5107"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1" name="Line 373"/>
                <p:cNvSpPr>
                  <a:spLocks noChangeShapeType="1"/>
                </p:cNvSpPr>
                <p:nvPr/>
              </p:nvSpPr>
              <p:spPr bwMode="auto">
                <a:xfrm flipV="1">
                  <a:off x="5236" y="3501"/>
                  <a:ext cx="126" cy="21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sp>
          <p:nvSpPr>
            <p:cNvPr id="232822" name="Oval 374"/>
            <p:cNvSpPr>
              <a:spLocks noChangeArrowheads="1"/>
            </p:cNvSpPr>
            <p:nvPr/>
          </p:nvSpPr>
          <p:spPr bwMode="auto">
            <a:xfrm>
              <a:off x="2124" y="3404"/>
              <a:ext cx="381" cy="14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3" name="Oval 375"/>
            <p:cNvSpPr>
              <a:spLocks noChangeArrowheads="1"/>
            </p:cNvSpPr>
            <p:nvPr/>
          </p:nvSpPr>
          <p:spPr bwMode="auto">
            <a:xfrm>
              <a:off x="2065" y="3368"/>
              <a:ext cx="508" cy="21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4" name="Oval 376"/>
            <p:cNvSpPr>
              <a:spLocks noChangeArrowheads="1"/>
            </p:cNvSpPr>
            <p:nvPr/>
          </p:nvSpPr>
          <p:spPr bwMode="auto">
            <a:xfrm>
              <a:off x="2200" y="3431"/>
              <a:ext cx="236" cy="8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5" name="Line 377"/>
            <p:cNvSpPr>
              <a:spLocks noChangeShapeType="1"/>
            </p:cNvSpPr>
            <p:nvPr/>
          </p:nvSpPr>
          <p:spPr bwMode="auto">
            <a:xfrm flipV="1">
              <a:off x="4345" y="2723"/>
              <a:ext cx="0" cy="15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6" name="Line 378"/>
            <p:cNvSpPr>
              <a:spLocks noChangeShapeType="1"/>
            </p:cNvSpPr>
            <p:nvPr/>
          </p:nvSpPr>
          <p:spPr bwMode="auto">
            <a:xfrm flipV="1">
              <a:off x="4372" y="2790"/>
              <a:ext cx="0"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7" name="Line 379"/>
            <p:cNvSpPr>
              <a:spLocks noChangeShapeType="1"/>
            </p:cNvSpPr>
            <p:nvPr/>
          </p:nvSpPr>
          <p:spPr bwMode="auto">
            <a:xfrm flipV="1">
              <a:off x="4396" y="2723"/>
              <a:ext cx="0" cy="15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8" name="Line 380"/>
            <p:cNvSpPr>
              <a:spLocks noChangeShapeType="1"/>
            </p:cNvSpPr>
            <p:nvPr/>
          </p:nvSpPr>
          <p:spPr bwMode="auto">
            <a:xfrm>
              <a:off x="4369" y="2880"/>
              <a:ext cx="30"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29" name="Line 381"/>
            <p:cNvSpPr>
              <a:spLocks noChangeShapeType="1"/>
            </p:cNvSpPr>
            <p:nvPr/>
          </p:nvSpPr>
          <p:spPr bwMode="auto">
            <a:xfrm>
              <a:off x="4398" y="2793"/>
              <a:ext cx="51"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0" name="Line 382"/>
            <p:cNvSpPr>
              <a:spLocks noChangeShapeType="1"/>
            </p:cNvSpPr>
            <p:nvPr/>
          </p:nvSpPr>
          <p:spPr bwMode="auto">
            <a:xfrm flipV="1">
              <a:off x="4447" y="2792"/>
              <a:ext cx="1"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1" name="Line 383"/>
            <p:cNvSpPr>
              <a:spLocks noChangeShapeType="1"/>
            </p:cNvSpPr>
            <p:nvPr/>
          </p:nvSpPr>
          <p:spPr bwMode="auto">
            <a:xfrm flipV="1">
              <a:off x="4467" y="2729"/>
              <a:ext cx="0" cy="15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2" name="Line 384"/>
            <p:cNvSpPr>
              <a:spLocks noChangeShapeType="1"/>
            </p:cNvSpPr>
            <p:nvPr/>
          </p:nvSpPr>
          <p:spPr bwMode="auto">
            <a:xfrm flipV="1">
              <a:off x="4496" y="2794"/>
              <a:ext cx="1"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3" name="Line 385"/>
            <p:cNvSpPr>
              <a:spLocks noChangeShapeType="1"/>
            </p:cNvSpPr>
            <p:nvPr/>
          </p:nvSpPr>
          <p:spPr bwMode="auto">
            <a:xfrm>
              <a:off x="4447" y="2883"/>
              <a:ext cx="20"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4" name="Line 386"/>
            <p:cNvSpPr>
              <a:spLocks noChangeShapeType="1"/>
            </p:cNvSpPr>
            <p:nvPr/>
          </p:nvSpPr>
          <p:spPr bwMode="auto">
            <a:xfrm>
              <a:off x="4343" y="2790"/>
              <a:ext cx="29" cy="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5" name="Line 387"/>
            <p:cNvSpPr>
              <a:spLocks noChangeShapeType="1"/>
            </p:cNvSpPr>
            <p:nvPr/>
          </p:nvSpPr>
          <p:spPr bwMode="auto">
            <a:xfrm>
              <a:off x="4469" y="2796"/>
              <a:ext cx="26"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6" name="Line 388"/>
            <p:cNvSpPr>
              <a:spLocks noChangeShapeType="1"/>
            </p:cNvSpPr>
            <p:nvPr/>
          </p:nvSpPr>
          <p:spPr bwMode="auto">
            <a:xfrm flipH="1">
              <a:off x="4585" y="2886"/>
              <a:ext cx="1" cy="14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7" name="Line 389"/>
            <p:cNvSpPr>
              <a:spLocks noChangeShapeType="1"/>
            </p:cNvSpPr>
            <p:nvPr/>
          </p:nvSpPr>
          <p:spPr bwMode="auto">
            <a:xfrm>
              <a:off x="4607" y="2883"/>
              <a:ext cx="0"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8" name="Line 390"/>
            <p:cNvSpPr>
              <a:spLocks noChangeShapeType="1"/>
            </p:cNvSpPr>
            <p:nvPr/>
          </p:nvSpPr>
          <p:spPr bwMode="auto">
            <a:xfrm>
              <a:off x="4640" y="2883"/>
              <a:ext cx="0" cy="14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39" name="Line 391"/>
            <p:cNvSpPr>
              <a:spLocks noChangeShapeType="1"/>
            </p:cNvSpPr>
            <p:nvPr/>
          </p:nvSpPr>
          <p:spPr bwMode="auto">
            <a:xfrm>
              <a:off x="4559" y="2885"/>
              <a:ext cx="28"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0" name="Line 392"/>
            <p:cNvSpPr>
              <a:spLocks noChangeShapeType="1"/>
            </p:cNvSpPr>
            <p:nvPr/>
          </p:nvSpPr>
          <p:spPr bwMode="auto">
            <a:xfrm>
              <a:off x="4607" y="2885"/>
              <a:ext cx="3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1" name="Line 393"/>
            <p:cNvSpPr>
              <a:spLocks noChangeShapeType="1"/>
            </p:cNvSpPr>
            <p:nvPr/>
          </p:nvSpPr>
          <p:spPr bwMode="auto">
            <a:xfrm>
              <a:off x="4643" y="2970"/>
              <a:ext cx="51"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2" name="Line 394"/>
            <p:cNvSpPr>
              <a:spLocks noChangeShapeType="1"/>
            </p:cNvSpPr>
            <p:nvPr/>
          </p:nvSpPr>
          <p:spPr bwMode="auto">
            <a:xfrm>
              <a:off x="4693" y="2879"/>
              <a:ext cx="0" cy="9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3" name="Line 395"/>
            <p:cNvSpPr>
              <a:spLocks noChangeShapeType="1"/>
            </p:cNvSpPr>
            <p:nvPr/>
          </p:nvSpPr>
          <p:spPr bwMode="auto">
            <a:xfrm>
              <a:off x="4722" y="2877"/>
              <a:ext cx="0" cy="14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4" name="Line 396"/>
            <p:cNvSpPr>
              <a:spLocks noChangeShapeType="1"/>
            </p:cNvSpPr>
            <p:nvPr/>
          </p:nvSpPr>
          <p:spPr bwMode="auto">
            <a:xfrm>
              <a:off x="4742" y="2886"/>
              <a:ext cx="0" cy="83"/>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5" name="Line 397"/>
            <p:cNvSpPr>
              <a:spLocks noChangeShapeType="1"/>
            </p:cNvSpPr>
            <p:nvPr/>
          </p:nvSpPr>
          <p:spPr bwMode="auto">
            <a:xfrm>
              <a:off x="4693" y="2880"/>
              <a:ext cx="29" cy="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6" name="Line 398"/>
            <p:cNvSpPr>
              <a:spLocks noChangeShapeType="1"/>
            </p:cNvSpPr>
            <p:nvPr/>
          </p:nvSpPr>
          <p:spPr bwMode="auto">
            <a:xfrm>
              <a:off x="4741" y="2882"/>
              <a:ext cx="39" cy="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7" name="Line 399"/>
            <p:cNvSpPr>
              <a:spLocks noChangeShapeType="1"/>
            </p:cNvSpPr>
            <p:nvPr/>
          </p:nvSpPr>
          <p:spPr bwMode="auto">
            <a:xfrm>
              <a:off x="4588" y="2972"/>
              <a:ext cx="19"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48" name="Line 400"/>
            <p:cNvSpPr>
              <a:spLocks noChangeShapeType="1"/>
            </p:cNvSpPr>
            <p:nvPr/>
          </p:nvSpPr>
          <p:spPr bwMode="auto">
            <a:xfrm>
              <a:off x="4724" y="2967"/>
              <a:ext cx="19"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49" name="Group 401"/>
            <p:cNvGrpSpPr>
              <a:grpSpLocks/>
            </p:cNvGrpSpPr>
            <p:nvPr/>
          </p:nvGrpSpPr>
          <p:grpSpPr bwMode="auto">
            <a:xfrm>
              <a:off x="4518" y="2728"/>
              <a:ext cx="15" cy="157"/>
              <a:chOff x="4657" y="2869"/>
              <a:chExt cx="16" cy="150"/>
            </a:xfrm>
          </p:grpSpPr>
          <p:sp>
            <p:nvSpPr>
              <p:cNvPr id="232850" name="Line 402"/>
              <p:cNvSpPr>
                <a:spLocks noChangeShapeType="1"/>
              </p:cNvSpPr>
              <p:nvPr/>
            </p:nvSpPr>
            <p:spPr bwMode="auto">
              <a:xfrm flipV="1">
                <a:off x="4657" y="2869"/>
                <a:ext cx="0" cy="15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1" name="Line 403"/>
              <p:cNvSpPr>
                <a:spLocks noChangeShapeType="1"/>
              </p:cNvSpPr>
              <p:nvPr/>
            </p:nvSpPr>
            <p:spPr bwMode="auto">
              <a:xfrm>
                <a:off x="4659" y="2937"/>
                <a:ext cx="1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2" name="Line 404"/>
              <p:cNvSpPr>
                <a:spLocks noChangeShapeType="1"/>
              </p:cNvSpPr>
              <p:nvPr/>
            </p:nvSpPr>
            <p:spPr bwMode="auto">
              <a:xfrm>
                <a:off x="4671" y="2937"/>
                <a:ext cx="0" cy="8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853" name="Group 405"/>
            <p:cNvGrpSpPr>
              <a:grpSpLocks/>
            </p:cNvGrpSpPr>
            <p:nvPr/>
          </p:nvGrpSpPr>
          <p:grpSpPr bwMode="auto">
            <a:xfrm>
              <a:off x="4308" y="2724"/>
              <a:ext cx="15" cy="158"/>
              <a:chOff x="4426" y="2866"/>
              <a:chExt cx="16" cy="150"/>
            </a:xfrm>
          </p:grpSpPr>
          <p:sp>
            <p:nvSpPr>
              <p:cNvPr id="232854" name="Line 406"/>
              <p:cNvSpPr>
                <a:spLocks noChangeShapeType="1"/>
              </p:cNvSpPr>
              <p:nvPr/>
            </p:nvSpPr>
            <p:spPr bwMode="auto">
              <a:xfrm flipV="1">
                <a:off x="4426" y="2866"/>
                <a:ext cx="0" cy="15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5" name="Line 407"/>
              <p:cNvSpPr>
                <a:spLocks noChangeShapeType="1"/>
              </p:cNvSpPr>
              <p:nvPr/>
            </p:nvSpPr>
            <p:spPr bwMode="auto">
              <a:xfrm>
                <a:off x="4428" y="2934"/>
                <a:ext cx="1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6" name="Line 408"/>
              <p:cNvSpPr>
                <a:spLocks noChangeShapeType="1"/>
              </p:cNvSpPr>
              <p:nvPr/>
            </p:nvSpPr>
            <p:spPr bwMode="auto">
              <a:xfrm>
                <a:off x="4440" y="2934"/>
                <a:ext cx="0" cy="8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857" name="Line 409"/>
            <p:cNvSpPr>
              <a:spLocks noChangeShapeType="1"/>
            </p:cNvSpPr>
            <p:nvPr/>
          </p:nvSpPr>
          <p:spPr bwMode="auto">
            <a:xfrm>
              <a:off x="4497" y="2884"/>
              <a:ext cx="22"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58" name="Line 410"/>
            <p:cNvSpPr>
              <a:spLocks noChangeShapeType="1"/>
            </p:cNvSpPr>
            <p:nvPr/>
          </p:nvSpPr>
          <p:spPr bwMode="auto">
            <a:xfrm>
              <a:off x="4323" y="2880"/>
              <a:ext cx="22"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59" name="Group 411"/>
            <p:cNvGrpSpPr>
              <a:grpSpLocks/>
            </p:cNvGrpSpPr>
            <p:nvPr/>
          </p:nvGrpSpPr>
          <p:grpSpPr bwMode="auto">
            <a:xfrm>
              <a:off x="4549" y="2887"/>
              <a:ext cx="16" cy="152"/>
              <a:chOff x="4691" y="3021"/>
              <a:chExt cx="18" cy="145"/>
            </a:xfrm>
          </p:grpSpPr>
          <p:sp>
            <p:nvSpPr>
              <p:cNvPr id="232860" name="Line 412"/>
              <p:cNvSpPr>
                <a:spLocks noChangeShapeType="1"/>
              </p:cNvSpPr>
              <p:nvPr/>
            </p:nvSpPr>
            <p:spPr bwMode="auto">
              <a:xfrm>
                <a:off x="4691" y="3021"/>
                <a:ext cx="0" cy="14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1" name="Line 413"/>
              <p:cNvSpPr>
                <a:spLocks noChangeShapeType="1"/>
              </p:cNvSpPr>
              <p:nvPr/>
            </p:nvSpPr>
            <p:spPr bwMode="auto">
              <a:xfrm>
                <a:off x="4693" y="3100"/>
                <a:ext cx="16"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2" name="Line 414"/>
              <p:cNvSpPr>
                <a:spLocks noChangeShapeType="1"/>
              </p:cNvSpPr>
              <p:nvPr/>
            </p:nvSpPr>
            <p:spPr bwMode="auto">
              <a:xfrm flipV="1">
                <a:off x="4707" y="3022"/>
                <a:ext cx="0" cy="7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863" name="Line 415"/>
            <p:cNvSpPr>
              <a:spLocks noChangeShapeType="1"/>
            </p:cNvSpPr>
            <p:nvPr/>
          </p:nvSpPr>
          <p:spPr bwMode="auto">
            <a:xfrm>
              <a:off x="4531" y="2884"/>
              <a:ext cx="21" cy="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nvGrpSpPr>
            <p:cNvPr id="232864" name="Group 416"/>
            <p:cNvGrpSpPr>
              <a:grpSpLocks/>
            </p:cNvGrpSpPr>
            <p:nvPr/>
          </p:nvGrpSpPr>
          <p:grpSpPr bwMode="auto">
            <a:xfrm>
              <a:off x="4780" y="2881"/>
              <a:ext cx="14" cy="157"/>
              <a:chOff x="4945" y="3015"/>
              <a:chExt cx="16" cy="150"/>
            </a:xfrm>
          </p:grpSpPr>
          <p:sp>
            <p:nvSpPr>
              <p:cNvPr id="232865" name="Line 417"/>
              <p:cNvSpPr>
                <a:spLocks noChangeShapeType="1"/>
              </p:cNvSpPr>
              <p:nvPr/>
            </p:nvSpPr>
            <p:spPr bwMode="auto">
              <a:xfrm>
                <a:off x="4945" y="3015"/>
                <a:ext cx="0" cy="15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6" name="Line 418"/>
              <p:cNvSpPr>
                <a:spLocks noChangeShapeType="1"/>
              </p:cNvSpPr>
              <p:nvPr/>
            </p:nvSpPr>
            <p:spPr bwMode="auto">
              <a:xfrm>
                <a:off x="4947" y="3097"/>
                <a:ext cx="14" cy="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67" name="Line 419"/>
              <p:cNvSpPr>
                <a:spLocks noChangeShapeType="1"/>
              </p:cNvSpPr>
              <p:nvPr/>
            </p:nvSpPr>
            <p:spPr bwMode="auto">
              <a:xfrm flipV="1">
                <a:off x="4959" y="3016"/>
                <a:ext cx="0" cy="81"/>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868" name="Group 420"/>
            <p:cNvGrpSpPr>
              <a:grpSpLocks/>
            </p:cNvGrpSpPr>
            <p:nvPr/>
          </p:nvGrpSpPr>
          <p:grpSpPr bwMode="auto">
            <a:xfrm>
              <a:off x="2931" y="2076"/>
              <a:ext cx="258" cy="280"/>
              <a:chOff x="2910" y="2247"/>
              <a:chExt cx="284" cy="267"/>
            </a:xfrm>
          </p:grpSpPr>
          <p:sp>
            <p:nvSpPr>
              <p:cNvPr id="232869" name="Line 421"/>
              <p:cNvSpPr>
                <a:spLocks noChangeShapeType="1"/>
              </p:cNvSpPr>
              <p:nvPr/>
            </p:nvSpPr>
            <p:spPr bwMode="auto">
              <a:xfrm flipV="1">
                <a:off x="2910" y="2251"/>
                <a:ext cx="32" cy="18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0" name="Line 422"/>
              <p:cNvSpPr>
                <a:spLocks noChangeShapeType="1"/>
              </p:cNvSpPr>
              <p:nvPr/>
            </p:nvSpPr>
            <p:spPr bwMode="auto">
              <a:xfrm>
                <a:off x="2942" y="2247"/>
                <a:ext cx="47" cy="26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1" name="Line 423"/>
              <p:cNvSpPr>
                <a:spLocks noChangeShapeType="1"/>
              </p:cNvSpPr>
              <p:nvPr/>
            </p:nvSpPr>
            <p:spPr bwMode="auto">
              <a:xfrm flipV="1">
                <a:off x="2990" y="2386"/>
                <a:ext cx="48" cy="1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2" name="Line 424"/>
              <p:cNvSpPr>
                <a:spLocks noChangeShapeType="1"/>
              </p:cNvSpPr>
              <p:nvPr/>
            </p:nvSpPr>
            <p:spPr bwMode="auto">
              <a:xfrm>
                <a:off x="3038" y="2386"/>
                <a:ext cx="36" cy="73"/>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3" name="Line 425"/>
              <p:cNvSpPr>
                <a:spLocks noChangeShapeType="1"/>
              </p:cNvSpPr>
              <p:nvPr/>
            </p:nvSpPr>
            <p:spPr bwMode="auto">
              <a:xfrm flipV="1">
                <a:off x="3074" y="2410"/>
                <a:ext cx="20" cy="4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4" name="Line 426"/>
              <p:cNvSpPr>
                <a:spLocks noChangeShapeType="1"/>
              </p:cNvSpPr>
              <p:nvPr/>
            </p:nvSpPr>
            <p:spPr bwMode="auto">
              <a:xfrm>
                <a:off x="3094" y="2410"/>
                <a:ext cx="16" cy="3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5" name="Line 427"/>
              <p:cNvSpPr>
                <a:spLocks noChangeShapeType="1"/>
              </p:cNvSpPr>
              <p:nvPr/>
            </p:nvSpPr>
            <p:spPr bwMode="auto">
              <a:xfrm flipV="1">
                <a:off x="3114" y="2418"/>
                <a:ext cx="12" cy="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6" name="Line 428"/>
              <p:cNvSpPr>
                <a:spLocks noChangeShapeType="1"/>
              </p:cNvSpPr>
              <p:nvPr/>
            </p:nvSpPr>
            <p:spPr bwMode="auto">
              <a:xfrm>
                <a:off x="3126" y="2418"/>
                <a:ext cx="16" cy="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7" name="Line 429"/>
              <p:cNvSpPr>
                <a:spLocks noChangeShapeType="1"/>
              </p:cNvSpPr>
              <p:nvPr/>
            </p:nvSpPr>
            <p:spPr bwMode="auto">
              <a:xfrm flipV="1">
                <a:off x="3142" y="2425"/>
                <a:ext cx="12" cy="2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8" name="Line 430"/>
              <p:cNvSpPr>
                <a:spLocks noChangeShapeType="1"/>
              </p:cNvSpPr>
              <p:nvPr/>
            </p:nvSpPr>
            <p:spPr bwMode="auto">
              <a:xfrm>
                <a:off x="3154" y="2425"/>
                <a:ext cx="12" cy="1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79" name="Line 431"/>
              <p:cNvSpPr>
                <a:spLocks noChangeShapeType="1"/>
              </p:cNvSpPr>
              <p:nvPr/>
            </p:nvSpPr>
            <p:spPr bwMode="auto">
              <a:xfrm flipV="1">
                <a:off x="3166" y="2430"/>
                <a:ext cx="8" cy="1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0" name="Line 432"/>
              <p:cNvSpPr>
                <a:spLocks noChangeShapeType="1"/>
              </p:cNvSpPr>
              <p:nvPr/>
            </p:nvSpPr>
            <p:spPr bwMode="auto">
              <a:xfrm>
                <a:off x="3174" y="2430"/>
                <a:ext cx="12" cy="10"/>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1" name="Line 433"/>
              <p:cNvSpPr>
                <a:spLocks noChangeShapeType="1"/>
              </p:cNvSpPr>
              <p:nvPr/>
            </p:nvSpPr>
            <p:spPr bwMode="auto">
              <a:xfrm flipV="1">
                <a:off x="3186" y="2435"/>
                <a:ext cx="8" cy="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grpSp>
          <p:nvGrpSpPr>
            <p:cNvPr id="232882" name="Group 434"/>
            <p:cNvGrpSpPr>
              <a:grpSpLocks/>
            </p:cNvGrpSpPr>
            <p:nvPr/>
          </p:nvGrpSpPr>
          <p:grpSpPr bwMode="auto">
            <a:xfrm>
              <a:off x="3324" y="2194"/>
              <a:ext cx="259" cy="277"/>
              <a:chOff x="3342" y="2360"/>
              <a:chExt cx="285" cy="264"/>
            </a:xfrm>
          </p:grpSpPr>
          <p:sp>
            <p:nvSpPr>
              <p:cNvPr id="232883" name="Line 435"/>
              <p:cNvSpPr>
                <a:spLocks noChangeShapeType="1"/>
              </p:cNvSpPr>
              <p:nvPr/>
            </p:nvSpPr>
            <p:spPr bwMode="auto">
              <a:xfrm>
                <a:off x="3342" y="2435"/>
                <a:ext cx="32" cy="18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4" name="Line 436"/>
              <p:cNvSpPr>
                <a:spLocks noChangeShapeType="1"/>
              </p:cNvSpPr>
              <p:nvPr/>
            </p:nvSpPr>
            <p:spPr bwMode="auto">
              <a:xfrm flipV="1">
                <a:off x="3375" y="2360"/>
                <a:ext cx="47" cy="264"/>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5" name="Line 437"/>
              <p:cNvSpPr>
                <a:spLocks noChangeShapeType="1"/>
              </p:cNvSpPr>
              <p:nvPr/>
            </p:nvSpPr>
            <p:spPr bwMode="auto">
              <a:xfrm>
                <a:off x="3422" y="2361"/>
                <a:ext cx="49" cy="126"/>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6" name="Line 438"/>
              <p:cNvSpPr>
                <a:spLocks noChangeShapeType="1"/>
              </p:cNvSpPr>
              <p:nvPr/>
            </p:nvSpPr>
            <p:spPr bwMode="auto">
              <a:xfrm flipV="1">
                <a:off x="3471" y="2413"/>
                <a:ext cx="35" cy="74"/>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7" name="Line 439"/>
              <p:cNvSpPr>
                <a:spLocks noChangeShapeType="1"/>
              </p:cNvSpPr>
              <p:nvPr/>
            </p:nvSpPr>
            <p:spPr bwMode="auto">
              <a:xfrm>
                <a:off x="3507" y="2413"/>
                <a:ext cx="20" cy="4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8" name="Line 440"/>
              <p:cNvSpPr>
                <a:spLocks noChangeShapeType="1"/>
              </p:cNvSpPr>
              <p:nvPr/>
            </p:nvSpPr>
            <p:spPr bwMode="auto">
              <a:xfrm flipV="1">
                <a:off x="3527" y="2424"/>
                <a:ext cx="15" cy="38"/>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89" name="Line 441"/>
              <p:cNvSpPr>
                <a:spLocks noChangeShapeType="1"/>
              </p:cNvSpPr>
              <p:nvPr/>
            </p:nvSpPr>
            <p:spPr bwMode="auto">
              <a:xfrm>
                <a:off x="3547" y="2427"/>
                <a:ext cx="12" cy="2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0" name="Line 442"/>
              <p:cNvSpPr>
                <a:spLocks noChangeShapeType="1"/>
              </p:cNvSpPr>
              <p:nvPr/>
            </p:nvSpPr>
            <p:spPr bwMode="auto">
              <a:xfrm flipV="1">
                <a:off x="3559" y="2427"/>
                <a:ext cx="15" cy="2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1" name="Line 443"/>
              <p:cNvSpPr>
                <a:spLocks noChangeShapeType="1"/>
              </p:cNvSpPr>
              <p:nvPr/>
            </p:nvSpPr>
            <p:spPr bwMode="auto">
              <a:xfrm>
                <a:off x="3575" y="2428"/>
                <a:ext cx="11" cy="1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2" name="Line 444"/>
              <p:cNvSpPr>
                <a:spLocks noChangeShapeType="1"/>
              </p:cNvSpPr>
              <p:nvPr/>
            </p:nvSpPr>
            <p:spPr bwMode="auto">
              <a:xfrm flipV="1">
                <a:off x="3587" y="2430"/>
                <a:ext cx="12" cy="1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3" name="Line 445"/>
              <p:cNvSpPr>
                <a:spLocks noChangeShapeType="1"/>
              </p:cNvSpPr>
              <p:nvPr/>
            </p:nvSpPr>
            <p:spPr bwMode="auto">
              <a:xfrm>
                <a:off x="3599" y="2430"/>
                <a:ext cx="8" cy="12"/>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4" name="Line 446"/>
              <p:cNvSpPr>
                <a:spLocks noChangeShapeType="1"/>
              </p:cNvSpPr>
              <p:nvPr/>
            </p:nvSpPr>
            <p:spPr bwMode="auto">
              <a:xfrm flipV="1">
                <a:off x="3607" y="2433"/>
                <a:ext cx="12" cy="9"/>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5" name="Line 447"/>
              <p:cNvSpPr>
                <a:spLocks noChangeShapeType="1"/>
              </p:cNvSpPr>
              <p:nvPr/>
            </p:nvSpPr>
            <p:spPr bwMode="auto">
              <a:xfrm>
                <a:off x="3619" y="2432"/>
                <a:ext cx="8" cy="5"/>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grpSp>
        <p:sp>
          <p:nvSpPr>
            <p:cNvPr id="232896" name="Freeform 448"/>
            <p:cNvSpPr>
              <a:spLocks/>
            </p:cNvSpPr>
            <p:nvPr/>
          </p:nvSpPr>
          <p:spPr bwMode="auto">
            <a:xfrm>
              <a:off x="3186" y="2268"/>
              <a:ext cx="143" cy="17"/>
            </a:xfrm>
            <a:custGeom>
              <a:avLst/>
              <a:gdLst>
                <a:gd name="T0" fmla="*/ 0 w 158"/>
                <a:gd name="T1" fmla="*/ 16 h 17"/>
                <a:gd name="T2" fmla="*/ 4 w 158"/>
                <a:gd name="T3" fmla="*/ 16 h 17"/>
                <a:gd name="T4" fmla="*/ 20 w 158"/>
                <a:gd name="T5" fmla="*/ 8 h 17"/>
                <a:gd name="T6" fmla="*/ 32 w 158"/>
                <a:gd name="T7" fmla="*/ 8 h 17"/>
                <a:gd name="T8" fmla="*/ 36 w 158"/>
                <a:gd name="T9" fmla="*/ 8 h 17"/>
                <a:gd name="T10" fmla="*/ 40 w 158"/>
                <a:gd name="T11" fmla="*/ 8 h 17"/>
                <a:gd name="T12" fmla="*/ 44 w 158"/>
                <a:gd name="T13" fmla="*/ 8 h 17"/>
                <a:gd name="T14" fmla="*/ 48 w 158"/>
                <a:gd name="T15" fmla="*/ 8 h 17"/>
                <a:gd name="T16" fmla="*/ 56 w 158"/>
                <a:gd name="T17" fmla="*/ 8 h 17"/>
                <a:gd name="T18" fmla="*/ 68 w 158"/>
                <a:gd name="T19" fmla="*/ 8 h 17"/>
                <a:gd name="T20" fmla="*/ 72 w 158"/>
                <a:gd name="T21" fmla="*/ 8 h 17"/>
                <a:gd name="T22" fmla="*/ 76 w 158"/>
                <a:gd name="T23" fmla="*/ 8 h 17"/>
                <a:gd name="T24" fmla="*/ 92 w 158"/>
                <a:gd name="T25" fmla="*/ 8 h 17"/>
                <a:gd name="T26" fmla="*/ 108 w 158"/>
                <a:gd name="T27" fmla="*/ 8 h 17"/>
                <a:gd name="T28" fmla="*/ 116 w 158"/>
                <a:gd name="T29" fmla="*/ 8 h 17"/>
                <a:gd name="T30" fmla="*/ 124 w 158"/>
                <a:gd name="T31" fmla="*/ 0 h 17"/>
                <a:gd name="T32" fmla="*/ 128 w 158"/>
                <a:gd name="T33" fmla="*/ 0 h 17"/>
                <a:gd name="T34" fmla="*/ 140 w 158"/>
                <a:gd name="T35" fmla="*/ 0 h 17"/>
                <a:gd name="T36" fmla="*/ 148 w 158"/>
                <a:gd name="T37" fmla="*/ 0 h 17"/>
                <a:gd name="T38" fmla="*/ 152 w 158"/>
                <a:gd name="T39" fmla="*/ 8 h 17"/>
                <a:gd name="T40" fmla="*/ 157 w 158"/>
                <a:gd name="T4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7">
                  <a:moveTo>
                    <a:pt x="0" y="16"/>
                  </a:moveTo>
                  <a:lnTo>
                    <a:pt x="4" y="16"/>
                  </a:lnTo>
                  <a:lnTo>
                    <a:pt x="20" y="8"/>
                  </a:lnTo>
                  <a:lnTo>
                    <a:pt x="32" y="8"/>
                  </a:lnTo>
                  <a:lnTo>
                    <a:pt x="36" y="8"/>
                  </a:lnTo>
                  <a:lnTo>
                    <a:pt x="40" y="8"/>
                  </a:lnTo>
                  <a:lnTo>
                    <a:pt x="44" y="8"/>
                  </a:lnTo>
                  <a:lnTo>
                    <a:pt x="48" y="8"/>
                  </a:lnTo>
                  <a:lnTo>
                    <a:pt x="56" y="8"/>
                  </a:lnTo>
                  <a:lnTo>
                    <a:pt x="68" y="8"/>
                  </a:lnTo>
                  <a:lnTo>
                    <a:pt x="72" y="8"/>
                  </a:lnTo>
                  <a:lnTo>
                    <a:pt x="76" y="8"/>
                  </a:lnTo>
                  <a:lnTo>
                    <a:pt x="92" y="8"/>
                  </a:lnTo>
                  <a:lnTo>
                    <a:pt x="108" y="8"/>
                  </a:lnTo>
                  <a:lnTo>
                    <a:pt x="116" y="8"/>
                  </a:lnTo>
                  <a:lnTo>
                    <a:pt x="124" y="0"/>
                  </a:lnTo>
                  <a:lnTo>
                    <a:pt x="128" y="0"/>
                  </a:lnTo>
                  <a:lnTo>
                    <a:pt x="140" y="0"/>
                  </a:lnTo>
                  <a:lnTo>
                    <a:pt x="148" y="0"/>
                  </a:lnTo>
                  <a:lnTo>
                    <a:pt x="152" y="8"/>
                  </a:lnTo>
                  <a:lnTo>
                    <a:pt x="157" y="16"/>
                  </a:lnTo>
                </a:path>
              </a:pathLst>
            </a:custGeom>
            <a:noFill/>
            <a:ln w="12700" cap="rnd" cmpd="sng">
              <a:solidFill>
                <a:srgbClr val="FF00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2400">
                <a:solidFill>
                  <a:srgbClr val="000000"/>
                </a:solidFill>
              </a:endParaRPr>
            </a:p>
          </p:txBody>
        </p:sp>
        <p:sp>
          <p:nvSpPr>
            <p:cNvPr id="232897" name="Line 449"/>
            <p:cNvSpPr>
              <a:spLocks noChangeShapeType="1"/>
            </p:cNvSpPr>
            <p:nvPr/>
          </p:nvSpPr>
          <p:spPr bwMode="auto">
            <a:xfrm flipH="1">
              <a:off x="2702" y="2270"/>
              <a:ext cx="231" cy="7"/>
            </a:xfrm>
            <a:prstGeom prst="line">
              <a:avLst/>
            </a:prstGeom>
            <a:noFill/>
            <a:ln w="12700">
              <a:solidFill>
                <a:srgbClr val="FF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8" name="AutoShape 450"/>
            <p:cNvSpPr>
              <a:spLocks noChangeArrowheads="1"/>
            </p:cNvSpPr>
            <p:nvPr/>
          </p:nvSpPr>
          <p:spPr bwMode="auto">
            <a:xfrm flipH="1">
              <a:off x="240" y="1888"/>
              <a:ext cx="864" cy="448"/>
            </a:xfrm>
            <a:prstGeom prst="wedgeRoundRectCallout">
              <a:avLst>
                <a:gd name="adj1" fmla="val -37020"/>
                <a:gd name="adj2" fmla="val 76634"/>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000000"/>
                </a:solidFill>
              </a:endParaRPr>
            </a:p>
          </p:txBody>
        </p:sp>
        <p:sp>
          <p:nvSpPr>
            <p:cNvPr id="232899" name="Rectangle 451"/>
            <p:cNvSpPr>
              <a:spLocks noChangeArrowheads="1"/>
            </p:cNvSpPr>
            <p:nvPr/>
          </p:nvSpPr>
          <p:spPr bwMode="auto">
            <a:xfrm>
              <a:off x="336" y="1888"/>
              <a:ext cx="672"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fontAlgn="base" hangingPunct="0">
                <a:spcBef>
                  <a:spcPct val="0"/>
                </a:spcBef>
                <a:spcAft>
                  <a:spcPct val="0"/>
                </a:spcAft>
              </a:pPr>
              <a:r>
                <a:rPr lang="en-US" sz="1000" dirty="0">
                  <a:solidFill>
                    <a:srgbClr val="000000"/>
                  </a:solidFill>
                  <a:latin typeface="Arial" charset="0"/>
                </a:rPr>
                <a:t>Tell me again</a:t>
              </a:r>
            </a:p>
            <a:p>
              <a:pPr eaLnBrk="0" fontAlgn="base" hangingPunct="0">
                <a:spcBef>
                  <a:spcPct val="0"/>
                </a:spcBef>
                <a:spcAft>
                  <a:spcPct val="0"/>
                </a:spcAft>
              </a:pPr>
              <a:r>
                <a:rPr lang="en-US" sz="1000" dirty="0">
                  <a:solidFill>
                    <a:srgbClr val="000000"/>
                  </a:solidFill>
                  <a:latin typeface="Arial" charset="0"/>
                </a:rPr>
                <a:t>why I’m </a:t>
              </a:r>
              <a:r>
                <a:rPr lang="en-US" sz="1100" dirty="0">
                  <a:solidFill>
                    <a:srgbClr val="000000"/>
                  </a:solidFill>
                  <a:latin typeface="Arial" charset="0"/>
                </a:rPr>
                <a:t>using</a:t>
              </a:r>
              <a:endParaRPr lang="en-US" sz="1000" dirty="0">
                <a:solidFill>
                  <a:srgbClr val="000000"/>
                </a:solidFill>
                <a:latin typeface="Arial" charset="0"/>
              </a:endParaRPr>
            </a:p>
            <a:p>
              <a:pPr eaLnBrk="0" fontAlgn="base" hangingPunct="0">
                <a:spcBef>
                  <a:spcPct val="0"/>
                </a:spcBef>
                <a:spcAft>
                  <a:spcPct val="0"/>
                </a:spcAft>
              </a:pPr>
              <a:r>
                <a:rPr lang="en-US" sz="1000" dirty="0">
                  <a:solidFill>
                    <a:srgbClr val="000000"/>
                  </a:solidFill>
                  <a:latin typeface="Arial" charset="0"/>
                </a:rPr>
                <a:t>drives?</a:t>
              </a:r>
            </a:p>
          </p:txBody>
        </p:sp>
      </p:grpSp>
      <p:sp>
        <p:nvSpPr>
          <p:cNvPr id="232900" name="Rectangle 452"/>
          <p:cNvSpPr>
            <a:spLocks noChangeArrowheads="1"/>
          </p:cNvSpPr>
          <p:nvPr/>
        </p:nvSpPr>
        <p:spPr bwMode="auto">
          <a:xfrm>
            <a:off x="381000" y="0"/>
            <a:ext cx="84534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80000"/>
              </a:lnSpc>
              <a:spcBef>
                <a:spcPct val="0"/>
              </a:spcBef>
              <a:spcAft>
                <a:spcPct val="0"/>
              </a:spcAft>
            </a:pPr>
            <a:r>
              <a:rPr kumimoji="1" lang="en-US" sz="2800" b="1" dirty="0">
                <a:solidFill>
                  <a:srgbClr val="BB2332"/>
                </a:solidFill>
                <a:latin typeface="Trebuchet MS" pitchFamily="34" charset="0"/>
              </a:rPr>
              <a:t>If they create problems….why use one?</a:t>
            </a:r>
          </a:p>
        </p:txBody>
      </p:sp>
    </p:spTree>
    <p:extLst>
      <p:ext uri="{BB962C8B-B14F-4D97-AF65-F5344CB8AC3E}">
        <p14:creationId xmlns:p14="http://schemas.microsoft.com/office/powerpoint/2010/main" val="265694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5486400" cy="685800"/>
          </a:xfrm>
        </p:spPr>
        <p:txBody>
          <a:bodyPr/>
          <a:lstStyle/>
          <a:p>
            <a:r>
              <a:rPr lang="en-US" sz="3600" dirty="0">
                <a:solidFill>
                  <a:schemeClr val="tx1"/>
                </a:solidFill>
                <a:latin typeface="Verdana" pitchFamily="34" charset="0"/>
                <a:ea typeface="Verdana" pitchFamily="34" charset="0"/>
                <a:cs typeface="Verdana" pitchFamily="34" charset="0"/>
              </a:rPr>
              <a:t>Agenda</a:t>
            </a:r>
          </a:p>
        </p:txBody>
      </p:sp>
      <p:sp>
        <p:nvSpPr>
          <p:cNvPr id="3" name="TextBox 2"/>
          <p:cNvSpPr txBox="1"/>
          <p:nvPr/>
        </p:nvSpPr>
        <p:spPr>
          <a:xfrm>
            <a:off x="390599" y="1600200"/>
            <a:ext cx="8362802" cy="707886"/>
          </a:xfrm>
          <a:prstGeom prst="rect">
            <a:avLst/>
          </a:prstGeom>
          <a:noFill/>
        </p:spPr>
        <p:txBody>
          <a:bodyPr wrap="none" rtlCol="0">
            <a:spAutoFit/>
          </a:bodyPr>
          <a:lstStyle/>
          <a:p>
            <a:r>
              <a:rPr lang="en-US" sz="4000" dirty="0">
                <a:latin typeface="Verdana" pitchFamily="34" charset="0"/>
                <a:ea typeface="Verdana" pitchFamily="34" charset="0"/>
                <a:cs typeface="Verdana" pitchFamily="34" charset="0"/>
              </a:rPr>
              <a:t>The VFD Tree from Line to Load</a:t>
            </a:r>
          </a:p>
        </p:txBody>
      </p:sp>
      <p:sp>
        <p:nvSpPr>
          <p:cNvPr id="4" name="TextBox 3"/>
          <p:cNvSpPr txBox="1"/>
          <p:nvPr/>
        </p:nvSpPr>
        <p:spPr>
          <a:xfrm>
            <a:off x="2685618" y="3124200"/>
            <a:ext cx="3772764" cy="707886"/>
          </a:xfrm>
          <a:prstGeom prst="rect">
            <a:avLst/>
          </a:prstGeom>
          <a:noFill/>
        </p:spPr>
        <p:txBody>
          <a:bodyPr wrap="none" rtlCol="0">
            <a:spAutoFit/>
          </a:bodyPr>
          <a:lstStyle/>
          <a:p>
            <a:r>
              <a:rPr lang="en-US" sz="4000" dirty="0">
                <a:latin typeface="Verdana" pitchFamily="34" charset="0"/>
                <a:ea typeface="Verdana" pitchFamily="34" charset="0"/>
                <a:cs typeface="Verdana" pitchFamily="34" charset="0"/>
              </a:rPr>
              <a:t>Best Practices</a:t>
            </a:r>
          </a:p>
        </p:txBody>
      </p:sp>
    </p:spTree>
    <p:extLst>
      <p:ext uri="{BB962C8B-B14F-4D97-AF65-F5344CB8AC3E}">
        <p14:creationId xmlns:p14="http://schemas.microsoft.com/office/powerpoint/2010/main" val="293830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9" y="38107"/>
            <a:ext cx="1209675"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71800" y="448408"/>
            <a:ext cx="5638800" cy="1015663"/>
          </a:xfrm>
          <a:prstGeom prst="rect">
            <a:avLst/>
          </a:prstGeom>
        </p:spPr>
        <p:txBody>
          <a:bodyPr wrap="square" anchor="b">
            <a:spAutoFit/>
          </a:bodyPr>
          <a:lstStyle/>
          <a:p>
            <a:r>
              <a:rPr lang="en-US" sz="1200" b="1" dirty="0">
                <a:latin typeface="Verdana" pitchFamily="34" charset="0"/>
                <a:ea typeface="Verdana" pitchFamily="34" charset="0"/>
                <a:cs typeface="Verdana" pitchFamily="34" charset="0"/>
              </a:rPr>
              <a:t>AC supply source</a:t>
            </a:r>
          </a:p>
          <a:p>
            <a:endParaRPr lang="en-US" sz="1200" dirty="0">
              <a:latin typeface="Verdana" pitchFamily="34" charset="0"/>
              <a:ea typeface="Verdana" pitchFamily="34" charset="0"/>
              <a:cs typeface="Verdana" pitchFamily="34" charset="0"/>
            </a:endParaRPr>
          </a:p>
          <a:p>
            <a:r>
              <a:rPr lang="en-US" sz="1200" dirty="0">
                <a:latin typeface="Verdana" pitchFamily="34" charset="0"/>
                <a:ea typeface="Verdana" pitchFamily="34" charset="0"/>
                <a:cs typeface="Verdana" pitchFamily="34" charset="0"/>
              </a:rPr>
              <a:t>Input line reactor </a:t>
            </a:r>
          </a:p>
          <a:p>
            <a:r>
              <a:rPr lang="en-US" sz="1200" dirty="0">
                <a:latin typeface="Verdana" pitchFamily="34" charset="0"/>
                <a:ea typeface="Verdana" pitchFamily="34" charset="0"/>
                <a:cs typeface="Verdana" pitchFamily="34" charset="0"/>
              </a:rPr>
              <a:t>Input fusing and circuit breakers</a:t>
            </a:r>
          </a:p>
          <a:p>
            <a:r>
              <a:rPr lang="en-US" sz="1200" dirty="0">
                <a:latin typeface="Verdana" pitchFamily="34" charset="0"/>
                <a:ea typeface="Verdana" pitchFamily="34" charset="0"/>
                <a:cs typeface="Verdana" pitchFamily="34" charset="0"/>
              </a:rPr>
              <a:t>Isolation transformer</a:t>
            </a:r>
          </a:p>
        </p:txBody>
      </p:sp>
      <p:sp>
        <p:nvSpPr>
          <p:cNvPr id="2" name="Rectangle 1"/>
          <p:cNvSpPr/>
          <p:nvPr/>
        </p:nvSpPr>
        <p:spPr>
          <a:xfrm>
            <a:off x="3048000" y="2361508"/>
            <a:ext cx="5486400" cy="646331"/>
          </a:xfrm>
          <a:prstGeom prst="rect">
            <a:avLst/>
          </a:prstGeom>
        </p:spPr>
        <p:txBody>
          <a:bodyPr wrap="square" anchor="b">
            <a:spAutoFit/>
          </a:bodyPr>
          <a:lstStyle/>
          <a:p>
            <a:r>
              <a:rPr lang="en-US" sz="1200" b="1" dirty="0">
                <a:latin typeface="Verdana" pitchFamily="34" charset="0"/>
                <a:ea typeface="Verdana" pitchFamily="34" charset="0"/>
                <a:cs typeface="Verdana" pitchFamily="34" charset="0"/>
              </a:rPr>
              <a:t>Drive Input filter</a:t>
            </a:r>
          </a:p>
          <a:p>
            <a:endParaRPr lang="en-US" sz="1200" b="1" dirty="0">
              <a:latin typeface="Verdana" pitchFamily="34" charset="0"/>
              <a:ea typeface="Verdana" pitchFamily="34" charset="0"/>
              <a:cs typeface="Verdana" pitchFamily="34" charset="0"/>
            </a:endParaRPr>
          </a:p>
          <a:p>
            <a:r>
              <a:rPr lang="en-US" sz="1200" dirty="0">
                <a:latin typeface="Verdana" pitchFamily="34" charset="0"/>
                <a:ea typeface="Verdana" pitchFamily="34" charset="0"/>
                <a:cs typeface="Verdana" pitchFamily="34" charset="0"/>
              </a:rPr>
              <a:t>External EMC filter required for EMC compliance..</a:t>
            </a:r>
          </a:p>
        </p:txBody>
      </p:sp>
      <p:sp>
        <p:nvSpPr>
          <p:cNvPr id="4" name="Rectangle 3"/>
          <p:cNvSpPr/>
          <p:nvPr/>
        </p:nvSpPr>
        <p:spPr>
          <a:xfrm>
            <a:off x="3048000" y="3561632"/>
            <a:ext cx="4572000" cy="461665"/>
          </a:xfrm>
          <a:prstGeom prst="rect">
            <a:avLst/>
          </a:prstGeom>
        </p:spPr>
        <p:txBody>
          <a:bodyPr anchor="b">
            <a:spAutoFit/>
          </a:bodyPr>
          <a:lstStyle/>
          <a:p>
            <a:r>
              <a:rPr lang="en-US" sz="1200" b="1" dirty="0">
                <a:latin typeface="Verdana" pitchFamily="34" charset="0"/>
                <a:ea typeface="Verdana" pitchFamily="34" charset="0"/>
                <a:cs typeface="Verdana" pitchFamily="34" charset="0"/>
              </a:rPr>
              <a:t>AC drive – PowerFlex </a:t>
            </a:r>
          </a:p>
          <a:p>
            <a:endParaRPr lang="en-US" sz="1200" b="1" dirty="0">
              <a:latin typeface="Verdana" pitchFamily="34" charset="0"/>
              <a:ea typeface="Verdana" pitchFamily="34" charset="0"/>
              <a:cs typeface="Verdana" pitchFamily="34" charset="0"/>
            </a:endParaRPr>
          </a:p>
        </p:txBody>
      </p:sp>
      <p:sp>
        <p:nvSpPr>
          <p:cNvPr id="5" name="Rectangle 4"/>
          <p:cNvSpPr/>
          <p:nvPr/>
        </p:nvSpPr>
        <p:spPr>
          <a:xfrm>
            <a:off x="3057525" y="5105400"/>
            <a:ext cx="4572000" cy="1200329"/>
          </a:xfrm>
          <a:prstGeom prst="rect">
            <a:avLst/>
          </a:prstGeom>
        </p:spPr>
        <p:txBody>
          <a:bodyPr>
            <a:spAutoFit/>
          </a:bodyPr>
          <a:lstStyle/>
          <a:p>
            <a:r>
              <a:rPr lang="en-US" sz="1200" b="1" dirty="0">
                <a:latin typeface="Verdana" pitchFamily="34" charset="0"/>
                <a:ea typeface="Verdana" pitchFamily="34" charset="0"/>
                <a:cs typeface="Verdana" pitchFamily="34" charset="0"/>
              </a:rPr>
              <a:t>Drive Output </a:t>
            </a:r>
          </a:p>
          <a:p>
            <a:endParaRPr lang="en-US" sz="1200" b="1" dirty="0">
              <a:latin typeface="Verdana" pitchFamily="34" charset="0"/>
              <a:ea typeface="Verdana" pitchFamily="34" charset="0"/>
              <a:cs typeface="Verdana" pitchFamily="34" charset="0"/>
            </a:endParaRPr>
          </a:p>
          <a:p>
            <a:r>
              <a:rPr lang="en-US" sz="1200" dirty="0">
                <a:latin typeface="Verdana" pitchFamily="34" charset="0"/>
                <a:ea typeface="Verdana" pitchFamily="34" charset="0"/>
                <a:cs typeface="Verdana" pitchFamily="34" charset="0"/>
              </a:rPr>
              <a:t>Output Reactor</a:t>
            </a:r>
          </a:p>
          <a:p>
            <a:r>
              <a:rPr lang="en-US" sz="1200" dirty="0">
                <a:latin typeface="Verdana" pitchFamily="34" charset="0"/>
                <a:ea typeface="Verdana" pitchFamily="34" charset="0"/>
                <a:cs typeface="Verdana" pitchFamily="34" charset="0"/>
              </a:rPr>
              <a:t>DV/DT filter</a:t>
            </a:r>
          </a:p>
          <a:p>
            <a:r>
              <a:rPr lang="en-US" sz="1200" dirty="0">
                <a:latin typeface="Verdana" pitchFamily="34" charset="0"/>
                <a:ea typeface="Verdana" pitchFamily="34" charset="0"/>
                <a:cs typeface="Verdana" pitchFamily="34" charset="0"/>
              </a:rPr>
              <a:t>Sine Wave filter</a:t>
            </a:r>
          </a:p>
          <a:p>
            <a:r>
              <a:rPr lang="en-US" sz="1200" dirty="0">
                <a:latin typeface="Verdana" pitchFamily="34" charset="0"/>
                <a:ea typeface="Verdana" pitchFamily="34" charset="0"/>
                <a:cs typeface="Verdana" pitchFamily="34" charset="0"/>
              </a:rPr>
              <a:t>Common Mode Core</a:t>
            </a:r>
          </a:p>
        </p:txBody>
      </p:sp>
    </p:spTree>
    <p:extLst>
      <p:ext uri="{BB962C8B-B14F-4D97-AF65-F5344CB8AC3E}">
        <p14:creationId xmlns:p14="http://schemas.microsoft.com/office/powerpoint/2010/main" val="403340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914400" y="1600200"/>
            <a:ext cx="7467600"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1600" b="1" dirty="0">
                <a:solidFill>
                  <a:srgbClr val="000000"/>
                </a:solidFill>
                <a:latin typeface="Verdana" pitchFamily="34" charset="0"/>
                <a:ea typeface="Verdana" pitchFamily="34" charset="0"/>
                <a:cs typeface="Verdana" pitchFamily="34" charset="0"/>
              </a:rPr>
              <a:t>Fuses</a:t>
            </a:r>
          </a:p>
          <a:p>
            <a:pPr>
              <a:spcBef>
                <a:spcPct val="50000"/>
              </a:spcBef>
            </a:pPr>
            <a:r>
              <a:rPr lang="en-US" sz="1200" b="1" dirty="0">
                <a:solidFill>
                  <a:srgbClr val="000000"/>
                </a:solidFill>
                <a:latin typeface="Verdana" pitchFamily="34" charset="0"/>
                <a:ea typeface="Verdana" pitchFamily="34" charset="0"/>
                <a:cs typeface="Verdana" pitchFamily="34" charset="0"/>
              </a:rPr>
              <a:t>In general, the specified fuses are suitable for branch short circuit protection</a:t>
            </a:r>
          </a:p>
          <a:p>
            <a:pPr>
              <a:spcBef>
                <a:spcPct val="50000"/>
              </a:spcBef>
            </a:pPr>
            <a:r>
              <a:rPr lang="en-US" sz="1200" b="1" dirty="0">
                <a:solidFill>
                  <a:srgbClr val="000000"/>
                </a:solidFill>
                <a:latin typeface="Verdana" pitchFamily="34" charset="0"/>
                <a:ea typeface="Verdana" pitchFamily="34" charset="0"/>
                <a:cs typeface="Verdana" pitchFamily="34" charset="0"/>
              </a:rPr>
              <a:t>and provide excellent short circuit protection for the drive.</a:t>
            </a:r>
          </a:p>
          <a:p>
            <a:pPr>
              <a:spcBef>
                <a:spcPct val="50000"/>
              </a:spcBef>
            </a:pPr>
            <a:r>
              <a:rPr lang="en-US" sz="1200" b="1" dirty="0">
                <a:solidFill>
                  <a:srgbClr val="000000"/>
                </a:solidFill>
                <a:latin typeface="Verdana" pitchFamily="34" charset="0"/>
                <a:ea typeface="Verdana" pitchFamily="34" charset="0"/>
                <a:cs typeface="Verdana" pitchFamily="34" charset="0"/>
              </a:rPr>
              <a:t>The fuses offer a high interrupting capacity and are fast acting.</a:t>
            </a:r>
          </a:p>
          <a:p>
            <a:pPr>
              <a:spcBef>
                <a:spcPct val="50000"/>
              </a:spcBef>
            </a:pPr>
            <a:r>
              <a:rPr lang="en-US" sz="1400" b="1" dirty="0">
                <a:solidFill>
                  <a:srgbClr val="000000"/>
                </a:solidFill>
                <a:latin typeface="Verdana" pitchFamily="34" charset="0"/>
                <a:ea typeface="Verdana" pitchFamily="34" charset="0"/>
                <a:cs typeface="Verdana" pitchFamily="34" charset="0"/>
              </a:rPr>
              <a:t>* </a:t>
            </a:r>
            <a:r>
              <a:rPr lang="en-US" sz="1100" b="1" dirty="0">
                <a:solidFill>
                  <a:srgbClr val="000000"/>
                </a:solidFill>
                <a:latin typeface="Verdana" pitchFamily="34" charset="0"/>
                <a:ea typeface="Verdana" pitchFamily="34" charset="0"/>
                <a:cs typeface="Verdana" pitchFamily="34" charset="0"/>
              </a:rPr>
              <a:t>Typical designations include, but not limited to:</a:t>
            </a:r>
          </a:p>
          <a:p>
            <a:pPr>
              <a:spcBef>
                <a:spcPct val="50000"/>
              </a:spcBef>
            </a:pPr>
            <a:r>
              <a:rPr lang="en-US" sz="1100" dirty="0">
                <a:solidFill>
                  <a:srgbClr val="000000"/>
                </a:solidFill>
                <a:latin typeface="Verdana" pitchFamily="34" charset="0"/>
                <a:ea typeface="Verdana" pitchFamily="34" charset="0"/>
                <a:cs typeface="Verdana" pitchFamily="34" charset="0"/>
              </a:rPr>
              <a:t>	</a:t>
            </a:r>
            <a:r>
              <a:rPr lang="en-US" sz="1200" dirty="0">
                <a:solidFill>
                  <a:srgbClr val="000000"/>
                </a:solidFill>
                <a:latin typeface="Verdana" pitchFamily="34" charset="0"/>
                <a:ea typeface="Verdana" pitchFamily="34" charset="0"/>
                <a:cs typeface="Verdana" pitchFamily="34" charset="0"/>
              </a:rPr>
              <a:t>Type CC:KTK, FNQ-R</a:t>
            </a:r>
          </a:p>
          <a:p>
            <a:pPr>
              <a:spcBef>
                <a:spcPct val="50000"/>
              </a:spcBef>
            </a:pPr>
            <a:r>
              <a:rPr lang="en-US" sz="1200" dirty="0">
                <a:solidFill>
                  <a:srgbClr val="000000"/>
                </a:solidFill>
                <a:latin typeface="Verdana" pitchFamily="34" charset="0"/>
                <a:ea typeface="Verdana" pitchFamily="34" charset="0"/>
                <a:cs typeface="Verdana" pitchFamily="34" charset="0"/>
              </a:rPr>
              <a:t>	Type J:JKS, </a:t>
            </a:r>
            <a:r>
              <a:rPr lang="en-US" sz="1200" dirty="0">
                <a:solidFill>
                  <a:srgbClr val="FF0000"/>
                </a:solidFill>
                <a:latin typeface="Verdana" pitchFamily="34" charset="0"/>
                <a:ea typeface="Verdana" pitchFamily="34" charset="0"/>
                <a:cs typeface="Verdana" pitchFamily="34" charset="0"/>
              </a:rPr>
              <a:t>LPJ </a:t>
            </a:r>
            <a:r>
              <a:rPr lang="en-US" sz="1200" dirty="0">
                <a:solidFill>
                  <a:schemeClr val="bg2">
                    <a:lumMod val="10000"/>
                  </a:schemeClr>
                </a:solidFill>
                <a:latin typeface="Verdana" pitchFamily="34" charset="0"/>
                <a:ea typeface="Verdana" pitchFamily="34" charset="0"/>
                <a:cs typeface="Verdana" pitchFamily="34" charset="0"/>
              </a:rPr>
              <a:t>DFJ</a:t>
            </a:r>
          </a:p>
          <a:p>
            <a:pPr>
              <a:spcBef>
                <a:spcPct val="50000"/>
              </a:spcBef>
            </a:pPr>
            <a:r>
              <a:rPr lang="en-US" sz="1200" dirty="0">
                <a:solidFill>
                  <a:srgbClr val="000000"/>
                </a:solidFill>
                <a:latin typeface="Verdana" pitchFamily="34" charset="0"/>
                <a:ea typeface="Verdana" pitchFamily="34" charset="0"/>
                <a:cs typeface="Verdana" pitchFamily="34" charset="0"/>
              </a:rPr>
              <a:t>	Type T:JJS, JJN</a:t>
            </a:r>
            <a:endParaRPr lang="en-US" sz="1600" dirty="0">
              <a:solidFill>
                <a:srgbClr val="000000"/>
              </a:solidFill>
              <a:latin typeface="Verdana" pitchFamily="34" charset="0"/>
              <a:ea typeface="Verdana" pitchFamily="34" charset="0"/>
              <a:cs typeface="Verdana" pitchFamily="34" charset="0"/>
            </a:endParaRPr>
          </a:p>
          <a:p>
            <a:pPr>
              <a:spcBef>
                <a:spcPct val="50000"/>
              </a:spcBef>
            </a:pPr>
            <a:r>
              <a:rPr lang="en-US" sz="1600" b="1" dirty="0">
                <a:solidFill>
                  <a:srgbClr val="000000"/>
                </a:solidFill>
                <a:latin typeface="Verdana" pitchFamily="34" charset="0"/>
                <a:ea typeface="Verdana" pitchFamily="34" charset="0"/>
                <a:cs typeface="Verdana" pitchFamily="34" charset="0"/>
              </a:rPr>
              <a:t>Circuit Breakers</a:t>
            </a:r>
          </a:p>
          <a:p>
            <a:pPr>
              <a:spcBef>
                <a:spcPct val="50000"/>
              </a:spcBef>
            </a:pPr>
            <a:r>
              <a:rPr lang="en-US" sz="1200" b="1" dirty="0">
                <a:solidFill>
                  <a:srgbClr val="000000"/>
                </a:solidFill>
                <a:latin typeface="Verdana" pitchFamily="34" charset="0"/>
                <a:ea typeface="Verdana" pitchFamily="34" charset="0"/>
                <a:cs typeface="Verdana" pitchFamily="34" charset="0"/>
              </a:rPr>
              <a:t>The motor circuit protector or Instantaneous trip breakers also provide branch short circuit protection. </a:t>
            </a:r>
          </a:p>
          <a:p>
            <a:pPr>
              <a:spcBef>
                <a:spcPct val="50000"/>
              </a:spcBef>
            </a:pPr>
            <a:r>
              <a:rPr lang="en-US" sz="1200" b="1" dirty="0">
                <a:solidFill>
                  <a:srgbClr val="000000"/>
                </a:solidFill>
                <a:latin typeface="Verdana" pitchFamily="34" charset="0"/>
                <a:ea typeface="Verdana" pitchFamily="34" charset="0"/>
                <a:cs typeface="Verdana" pitchFamily="34" charset="0"/>
              </a:rPr>
              <a:t>Because circuit breakers are typically slower than fuses and those listed are </a:t>
            </a:r>
          </a:p>
          <a:p>
            <a:pPr>
              <a:spcBef>
                <a:spcPct val="50000"/>
              </a:spcBef>
            </a:pPr>
            <a:r>
              <a:rPr lang="en-US" sz="1200" b="1" dirty="0">
                <a:solidFill>
                  <a:srgbClr val="000000"/>
                </a:solidFill>
                <a:latin typeface="Verdana" pitchFamily="34" charset="0"/>
                <a:ea typeface="Verdana" pitchFamily="34" charset="0"/>
                <a:cs typeface="Verdana" pitchFamily="34" charset="0"/>
              </a:rPr>
              <a:t>magnetic trip only, they may not be as effective in offering short circuit </a:t>
            </a:r>
          </a:p>
          <a:p>
            <a:pPr>
              <a:spcBef>
                <a:spcPct val="50000"/>
              </a:spcBef>
            </a:pPr>
            <a:r>
              <a:rPr lang="en-US" sz="1200" b="1" dirty="0">
                <a:solidFill>
                  <a:srgbClr val="000000"/>
                </a:solidFill>
                <a:latin typeface="Verdana" pitchFamily="34" charset="0"/>
                <a:ea typeface="Verdana" pitchFamily="34" charset="0"/>
                <a:cs typeface="Verdana" pitchFamily="34" charset="0"/>
              </a:rPr>
              <a:t>protection to the drive in the event of an internal drive short circuit. They may </a:t>
            </a:r>
          </a:p>
          <a:p>
            <a:pPr>
              <a:spcBef>
                <a:spcPct val="50000"/>
              </a:spcBef>
            </a:pPr>
            <a:r>
              <a:rPr lang="en-US" sz="1200" b="1" dirty="0">
                <a:solidFill>
                  <a:srgbClr val="000000"/>
                </a:solidFill>
                <a:latin typeface="Verdana" pitchFamily="34" charset="0"/>
                <a:ea typeface="Verdana" pitchFamily="34" charset="0"/>
                <a:cs typeface="Verdana" pitchFamily="34" charset="0"/>
              </a:rPr>
              <a:t>not be as effective in limiting damage to the drive.</a:t>
            </a:r>
          </a:p>
        </p:txBody>
      </p:sp>
      <p:sp>
        <p:nvSpPr>
          <p:cNvPr id="23555" name="Rectangle 4"/>
          <p:cNvSpPr>
            <a:spLocks noGrp="1" noChangeArrowheads="1"/>
          </p:cNvSpPr>
          <p:nvPr>
            <p:ph type="title" idx="4294967295"/>
          </p:nvPr>
        </p:nvSpPr>
        <p:spPr>
          <a:xfrm>
            <a:off x="940981" y="685800"/>
            <a:ext cx="5840819" cy="685800"/>
          </a:xfrm>
        </p:spPr>
        <p:txBody>
          <a:bodyPr/>
          <a:lstStyle/>
          <a:p>
            <a:pPr algn="l" eaLnBrk="1" hangingPunct="1"/>
            <a:r>
              <a:rPr lang="en-US" sz="3200" dirty="0">
                <a:solidFill>
                  <a:schemeClr val="tx1"/>
                </a:solidFill>
                <a:latin typeface="Verdana" pitchFamily="34" charset="0"/>
                <a:ea typeface="Verdana" pitchFamily="34" charset="0"/>
                <a:cs typeface="Verdana" pitchFamily="34" charset="0"/>
              </a:rPr>
              <a:t>Fusing or Circuit Breakers?</a:t>
            </a:r>
          </a:p>
        </p:txBody>
      </p:sp>
    </p:spTree>
    <p:extLst>
      <p:ext uri="{BB962C8B-B14F-4D97-AF65-F5344CB8AC3E}">
        <p14:creationId xmlns:p14="http://schemas.microsoft.com/office/powerpoint/2010/main" val="3441493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1">
  <a:themeElements>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fontScheme name="Blueprint">
      <a:majorFont>
        <a:latin typeface="Tahom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Char char="•"/>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2910</Words>
  <Application>Microsoft Office PowerPoint</Application>
  <PresentationFormat>On-screen Show (4:3)</PresentationFormat>
  <Paragraphs>404</Paragraphs>
  <Slides>42</Slides>
  <Notes>10</Notes>
  <HiddenSlides>10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Theme1</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Fusing or Circuit Breakers?</vt:lpstr>
      <vt:lpstr>Line Reactors</vt:lpstr>
      <vt:lpstr>Drive Isolation Transformers</vt:lpstr>
      <vt:lpstr>Do I need one?</vt:lpstr>
      <vt:lpstr>PowerPoint Presentation</vt:lpstr>
      <vt:lpstr>PowerPoint Presentation</vt:lpstr>
      <vt:lpstr>Creation of common mode current</vt:lpstr>
      <vt:lpstr>Common Mode Choke and Common Mode Caps as a Solution</vt:lpstr>
      <vt:lpstr>Electrical Characteristics of VFD output cable and motor showing parasitic capacitance to ground and high frequency common mode current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Segregating</vt:lpstr>
      <vt:lpstr>PowerPoint Presentation</vt:lpstr>
      <vt:lpstr>PowerPoint Presentation</vt:lpstr>
      <vt:lpstr>PowerPoint Presentation</vt:lpstr>
      <vt:lpstr>PowerPoint Presentation</vt:lpstr>
      <vt:lpstr>Grounding AC Variable Frequency Dives</vt:lpstr>
      <vt:lpstr>PowerPoint Presentation</vt:lpstr>
      <vt:lpstr>Grounding For Noise</vt:lpstr>
      <vt:lpstr>Accepted Grounding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Swailes</dc:creator>
  <cp:lastModifiedBy>James Balderson</cp:lastModifiedBy>
  <cp:revision>6</cp:revision>
  <dcterms:modified xsi:type="dcterms:W3CDTF">2017-04-24T14:45:44Z</dcterms:modified>
</cp:coreProperties>
</file>