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4" r:id="rId1"/>
  </p:sldMasterIdLst>
  <p:notesMasterIdLst>
    <p:notesMasterId r:id="rId53"/>
  </p:notesMasterIdLst>
  <p:handoutMasterIdLst>
    <p:handoutMasterId r:id="rId54"/>
  </p:handoutMasterIdLst>
  <p:sldIdLst>
    <p:sldId id="346" r:id="rId2"/>
    <p:sldId id="258" r:id="rId3"/>
    <p:sldId id="259" r:id="rId4"/>
    <p:sldId id="262" r:id="rId5"/>
    <p:sldId id="336" r:id="rId6"/>
    <p:sldId id="339" r:id="rId7"/>
    <p:sldId id="340" r:id="rId8"/>
    <p:sldId id="341" r:id="rId9"/>
    <p:sldId id="264" r:id="rId10"/>
    <p:sldId id="329" r:id="rId11"/>
    <p:sldId id="330" r:id="rId12"/>
    <p:sldId id="331" r:id="rId13"/>
    <p:sldId id="332" r:id="rId14"/>
    <p:sldId id="333" r:id="rId15"/>
    <p:sldId id="334" r:id="rId16"/>
    <p:sldId id="335" r:id="rId17"/>
    <p:sldId id="277" r:id="rId18"/>
    <p:sldId id="324" r:id="rId19"/>
    <p:sldId id="337" r:id="rId20"/>
    <p:sldId id="263" r:id="rId21"/>
    <p:sldId id="338" r:id="rId22"/>
    <p:sldId id="278" r:id="rId23"/>
    <p:sldId id="281" r:id="rId24"/>
    <p:sldId id="342" r:id="rId25"/>
    <p:sldId id="282" r:id="rId26"/>
    <p:sldId id="283" r:id="rId27"/>
    <p:sldId id="284" r:id="rId28"/>
    <p:sldId id="285" r:id="rId29"/>
    <p:sldId id="286" r:id="rId30"/>
    <p:sldId id="295" r:id="rId31"/>
    <p:sldId id="292" r:id="rId32"/>
    <p:sldId id="293" r:id="rId33"/>
    <p:sldId id="296" r:id="rId34"/>
    <p:sldId id="327" r:id="rId35"/>
    <p:sldId id="297"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48" r:id="rId49"/>
    <p:sldId id="350" r:id="rId50"/>
    <p:sldId id="349" r:id="rId51"/>
    <p:sldId id="347" r:id="rId52"/>
  </p:sldIdLst>
  <p:sldSz cx="9144000" cy="6858000" type="screen4x3"/>
  <p:notesSz cx="6858000" cy="9144000"/>
  <p:embeddedFontLst>
    <p:embeddedFont>
      <p:font typeface="Wingdings 3" pitchFamily="18" charset="2"/>
      <p:regular r:id="rId55"/>
    </p:embeddedFont>
    <p:embeddedFont>
      <p:font typeface="Book Antiqua" pitchFamily="18" charset="0"/>
      <p:regular r:id="rId56"/>
      <p:bold r:id="rId57"/>
      <p:italic r:id="rId58"/>
      <p:boldItalic r:id="rId59"/>
    </p:embeddedFont>
    <p:embeddedFont>
      <p:font typeface="Wingdings 2" pitchFamily="18" charset="2"/>
      <p:regular r:id="rId60"/>
    </p:embeddedFont>
  </p:embeddedFontLst>
  <p:defaultTextStyle>
    <a:defPPr>
      <a:defRPr lang="en-US"/>
    </a:defPPr>
    <a:lvl1pPr algn="l" rtl="0" fontAlgn="base">
      <a:spcBef>
        <a:spcPct val="0"/>
      </a:spcBef>
      <a:spcAft>
        <a:spcPct val="0"/>
      </a:spcAft>
      <a:defRPr sz="2400" i="1" kern="1200">
        <a:solidFill>
          <a:schemeClr val="tx1"/>
        </a:solidFill>
        <a:latin typeface="Arial" charset="0"/>
        <a:ea typeface="+mn-ea"/>
        <a:cs typeface="Arial" charset="0"/>
      </a:defRPr>
    </a:lvl1pPr>
    <a:lvl2pPr marL="457200" algn="l" rtl="0" fontAlgn="base">
      <a:spcBef>
        <a:spcPct val="0"/>
      </a:spcBef>
      <a:spcAft>
        <a:spcPct val="0"/>
      </a:spcAft>
      <a:defRPr sz="2400" i="1" kern="1200">
        <a:solidFill>
          <a:schemeClr val="tx1"/>
        </a:solidFill>
        <a:latin typeface="Arial" charset="0"/>
        <a:ea typeface="+mn-ea"/>
        <a:cs typeface="Arial" charset="0"/>
      </a:defRPr>
    </a:lvl2pPr>
    <a:lvl3pPr marL="914400" algn="l" rtl="0" fontAlgn="base">
      <a:spcBef>
        <a:spcPct val="0"/>
      </a:spcBef>
      <a:spcAft>
        <a:spcPct val="0"/>
      </a:spcAft>
      <a:defRPr sz="2400" i="1" kern="1200">
        <a:solidFill>
          <a:schemeClr val="tx1"/>
        </a:solidFill>
        <a:latin typeface="Arial" charset="0"/>
        <a:ea typeface="+mn-ea"/>
        <a:cs typeface="Arial" charset="0"/>
      </a:defRPr>
    </a:lvl3pPr>
    <a:lvl4pPr marL="1371600" algn="l" rtl="0" fontAlgn="base">
      <a:spcBef>
        <a:spcPct val="0"/>
      </a:spcBef>
      <a:spcAft>
        <a:spcPct val="0"/>
      </a:spcAft>
      <a:defRPr sz="2400" i="1" kern="1200">
        <a:solidFill>
          <a:schemeClr val="tx1"/>
        </a:solidFill>
        <a:latin typeface="Arial" charset="0"/>
        <a:ea typeface="+mn-ea"/>
        <a:cs typeface="Arial" charset="0"/>
      </a:defRPr>
    </a:lvl4pPr>
    <a:lvl5pPr marL="1828800" algn="l" rtl="0" fontAlgn="base">
      <a:spcBef>
        <a:spcPct val="0"/>
      </a:spcBef>
      <a:spcAft>
        <a:spcPct val="0"/>
      </a:spcAft>
      <a:defRPr sz="2400" i="1" kern="1200">
        <a:solidFill>
          <a:schemeClr val="tx1"/>
        </a:solidFill>
        <a:latin typeface="Arial" charset="0"/>
        <a:ea typeface="+mn-ea"/>
        <a:cs typeface="Arial" charset="0"/>
      </a:defRPr>
    </a:lvl5pPr>
    <a:lvl6pPr marL="2286000" algn="l" defTabSz="914400" rtl="0" eaLnBrk="1" latinLnBrk="0" hangingPunct="1">
      <a:defRPr sz="2400" i="1" kern="1200">
        <a:solidFill>
          <a:schemeClr val="tx1"/>
        </a:solidFill>
        <a:latin typeface="Arial" charset="0"/>
        <a:ea typeface="+mn-ea"/>
        <a:cs typeface="Arial" charset="0"/>
      </a:defRPr>
    </a:lvl6pPr>
    <a:lvl7pPr marL="2743200" algn="l" defTabSz="914400" rtl="0" eaLnBrk="1" latinLnBrk="0" hangingPunct="1">
      <a:defRPr sz="2400" i="1" kern="1200">
        <a:solidFill>
          <a:schemeClr val="tx1"/>
        </a:solidFill>
        <a:latin typeface="Arial" charset="0"/>
        <a:ea typeface="+mn-ea"/>
        <a:cs typeface="Arial" charset="0"/>
      </a:defRPr>
    </a:lvl7pPr>
    <a:lvl8pPr marL="3200400" algn="l" defTabSz="914400" rtl="0" eaLnBrk="1" latinLnBrk="0" hangingPunct="1">
      <a:defRPr sz="2400" i="1" kern="1200">
        <a:solidFill>
          <a:schemeClr val="tx1"/>
        </a:solidFill>
        <a:latin typeface="Arial" charset="0"/>
        <a:ea typeface="+mn-ea"/>
        <a:cs typeface="Arial" charset="0"/>
      </a:defRPr>
    </a:lvl8pPr>
    <a:lvl9pPr marL="3657600" algn="l" defTabSz="914400" rtl="0" eaLnBrk="1" latinLnBrk="0" hangingPunct="1">
      <a:defRPr sz="2400" 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F00"/>
    <a:srgbClr val="B3B900"/>
    <a:srgbClr val="DADADA"/>
    <a:srgbClr val="CF0E30"/>
    <a:srgbClr val="037C03"/>
    <a:srgbClr val="005400"/>
    <a:srgbClr val="063DE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66" d="100"/>
          <a:sy n="66" d="100"/>
        </p:scale>
        <p:origin x="-1494"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43" d="100"/>
          <a:sy n="43" d="100"/>
        </p:scale>
        <p:origin x="-14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eaLnBrk="0" hangingPunct="0">
              <a:defRPr/>
            </a:pPr>
            <a:fld id="{8F4EF15B-D2AB-45A4-8142-2BB6C842ABC5}" type="slidenum">
              <a:rPr lang="en-US" altLang="en-US" sz="1400">
                <a:effectLst>
                  <a:outerShdw blurRad="38100" dist="38100" dir="2700000" algn="tl">
                    <a:srgbClr val="C0C0C0"/>
                  </a:outerShdw>
                </a:effectLst>
                <a:latin typeface="Arial" pitchFamily="34" charset="0"/>
                <a:cs typeface="+mn-cs"/>
              </a:rPr>
              <a:pPr algn="r" eaLnBrk="0" hangingPunct="0">
                <a:defRPr/>
              </a:pPr>
              <a:t>‹#›</a:t>
            </a:fld>
            <a:endParaRPr lang="en-US" altLang="en-US" sz="1400">
              <a:effectLst>
                <a:outerShdw blurRad="38100" dist="38100" dir="2700000" algn="tl">
                  <a:srgbClr val="C0C0C0"/>
                </a:outerShdw>
              </a:effectLst>
              <a:latin typeface="Arial" pitchFamily="34" charset="0"/>
              <a:cs typeface="+mn-cs"/>
            </a:endParaRPr>
          </a:p>
        </p:txBody>
      </p:sp>
    </p:spTree>
    <p:extLst>
      <p:ext uri="{BB962C8B-B14F-4D97-AF65-F5344CB8AC3E}">
        <p14:creationId xmlns:p14="http://schemas.microsoft.com/office/powerpoint/2010/main" val="352810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en-US" noProof="0" smtClean="0"/>
              <a:t>Click to edit Master notes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4339"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eaLnBrk="0" hangingPunct="0">
              <a:defRPr/>
            </a:pPr>
            <a:fld id="{E358AD2D-A118-441E-A3B5-D3D830BA0557}" type="slidenum">
              <a:rPr lang="en-US" altLang="en-US" sz="1400">
                <a:effectLst>
                  <a:outerShdw blurRad="38100" dist="38100" dir="2700000" algn="tl">
                    <a:srgbClr val="C0C0C0"/>
                  </a:outerShdw>
                </a:effectLst>
                <a:latin typeface="Arial" pitchFamily="34" charset="0"/>
                <a:cs typeface="+mn-cs"/>
              </a:rPr>
              <a:pPr algn="r" eaLnBrk="0" hangingPunct="0">
                <a:defRPr/>
              </a:pPr>
              <a:t>‹#›</a:t>
            </a:fld>
            <a:endParaRPr lang="en-US" altLang="en-US" sz="1400">
              <a:effectLst>
                <a:outerShdw blurRad="38100" dist="38100" dir="2700000" algn="tl">
                  <a:srgbClr val="C0C0C0"/>
                </a:outerShdw>
              </a:effectLst>
              <a:latin typeface="Arial" pitchFamily="34" charset="0"/>
              <a:cs typeface="+mn-cs"/>
            </a:endParaRPr>
          </a:p>
        </p:txBody>
      </p:sp>
    </p:spTree>
    <p:extLst>
      <p:ext uri="{BB962C8B-B14F-4D97-AF65-F5344CB8AC3E}">
        <p14:creationId xmlns:p14="http://schemas.microsoft.com/office/powerpoint/2010/main" val="2656396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body" idx="1"/>
          </p:nvPr>
        </p:nvSpPr>
        <p:spPr>
          <a:noFill/>
          <a:ln w="9525"/>
        </p:spPr>
        <p:txBody>
          <a:bodyPr/>
          <a:lstStyle/>
          <a:p>
            <a:r>
              <a:rPr lang="en-US" altLang="en-US" smtClean="0">
                <a:latin typeface="Arial" charset="0"/>
              </a:rPr>
              <a:t>If we pulled apart an induction motor, the two major parts we would see would be the rotor and the stator. </a:t>
            </a:r>
          </a:p>
          <a:p>
            <a:r>
              <a:rPr lang="en-US" altLang="en-US" smtClean="0">
                <a:latin typeface="Arial" charset="0"/>
              </a:rPr>
              <a:t>The stator is the stationary portion of the motor and is cut into thin sections of steel that are laminated and assembled in a sandwich-like manner.  The fixed stator is comprised of windings of wire. When these windings are energized, they become electromagnets, and produce a magnetic field or flux. </a:t>
            </a:r>
          </a:p>
          <a:p>
            <a:endParaRPr lang="en-US" altLang="en-US" smtClean="0">
              <a:latin typeface="Arial" charset="0"/>
            </a:endParaRPr>
          </a:p>
          <a:p>
            <a:r>
              <a:rPr lang="en-US" altLang="en-US" smtClean="0">
                <a:latin typeface="Arial" charset="0"/>
              </a:rPr>
              <a:t>The rotor is the rotating portion of the motor and is comprised of a steel cage covered with aluminum or copper bars, called rotor bars.  The bars are shorted together on each end by an end-ring. The rotor sits inside the stator, and there is no mechanical or electrical connection between the two.  When power is applied to the fixed stator, the rotor begins to turn through the stator field.  </a:t>
            </a:r>
          </a:p>
          <a:p>
            <a:endParaRPr lang="en-US" altLang="en-US" smtClean="0">
              <a:latin typeface="Arial" charset="0"/>
            </a:endParaRPr>
          </a:p>
          <a:p>
            <a:pPr algn="ctr"/>
            <a:r>
              <a:rPr lang="en-US" altLang="en-US" b="1" smtClean="0">
                <a:latin typeface="Arial" charset="0"/>
              </a:rPr>
              <a:t>REFER TO CUT-A-WAY MOTOR TO POINT ABOVE PARTS OUT.</a:t>
            </a:r>
          </a:p>
        </p:txBody>
      </p:sp>
      <p:sp>
        <p:nvSpPr>
          <p:cNvPr id="1843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26"/>
          <p:cNvSpPr>
            <a:spLocks noGrp="1" noChangeArrowheads="1"/>
          </p:cNvSpPr>
          <p:nvPr>
            <p:ph type="body" idx="1"/>
          </p:nvPr>
        </p:nvSpPr>
        <p:spPr>
          <a:noFill/>
          <a:ln w="9525"/>
        </p:spPr>
        <p:txBody>
          <a:bodyPr/>
          <a:lstStyle/>
          <a:p>
            <a:r>
              <a:rPr lang="en-US" altLang="en-US" smtClean="0">
                <a:latin typeface="Arial" charset="0"/>
              </a:rPr>
              <a:t>As the three phases progress through the cycle the current will flow in different directions through the stator. This change causes the pole groups to change polarity, thus producing a rotating magnetic field. The rotating magnetic field cuts through the rotor and causes  current to flow in the rotor bars and the rotor produces its own magnetic field. </a:t>
            </a:r>
          </a:p>
        </p:txBody>
      </p:sp>
      <p:sp>
        <p:nvSpPr>
          <p:cNvPr id="36866" name="Rectangle 1027"/>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body" idx="1"/>
          </p:nvPr>
        </p:nvSpPr>
        <p:spPr>
          <a:noFill/>
          <a:ln w="9525"/>
        </p:spPr>
        <p:txBody>
          <a:bodyPr/>
          <a:lstStyle/>
          <a:p>
            <a:r>
              <a:rPr lang="en-US" altLang="en-US" smtClean="0">
                <a:latin typeface="Arial" charset="0"/>
              </a:rPr>
              <a:t>The magnetic field of the rotor attempts to oppositely line up with the stator magnetic field. But the stator magnetic field is rotating so the rotor magnetic field must chase the stator field thus causing rotation.</a:t>
            </a:r>
          </a:p>
        </p:txBody>
      </p:sp>
      <p:sp>
        <p:nvSpPr>
          <p:cNvPr id="38914"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1"/>
          </p:nvPr>
        </p:nvSpPr>
        <p:spPr>
          <a:noFill/>
          <a:ln w="9525"/>
        </p:spPr>
        <p:txBody>
          <a:bodyPr/>
          <a:lstStyle/>
          <a:p>
            <a:r>
              <a:rPr lang="en-US" altLang="en-US" smtClean="0">
                <a:latin typeface="Arial" charset="0"/>
              </a:rPr>
              <a:t>As we progress further and further throughout the cycle, we can see the motor completes one full rotation, in a period of one cycle.</a:t>
            </a:r>
          </a:p>
        </p:txBody>
      </p:sp>
      <p:sp>
        <p:nvSpPr>
          <p:cNvPr id="40962"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body" idx="1"/>
          </p:nvPr>
        </p:nvSpPr>
        <p:spPr>
          <a:noFill/>
          <a:ln w="9525"/>
        </p:spPr>
        <p:txBody>
          <a:bodyPr/>
          <a:lstStyle/>
          <a:p>
            <a:r>
              <a:rPr lang="en-US" altLang="en-US" smtClean="0">
                <a:latin typeface="Arial" charset="0"/>
              </a:rPr>
              <a:t>move through this screen</a:t>
            </a:r>
          </a:p>
        </p:txBody>
      </p:sp>
      <p:sp>
        <p:nvSpPr>
          <p:cNvPr id="43010"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body" idx="1"/>
          </p:nvPr>
        </p:nvSpPr>
        <p:spPr>
          <a:noFill/>
          <a:ln w="9525"/>
        </p:spPr>
        <p:txBody>
          <a:bodyPr/>
          <a:lstStyle/>
          <a:p>
            <a:r>
              <a:rPr lang="en-US" altLang="en-US" smtClean="0">
                <a:latin typeface="Arial" charset="0"/>
              </a:rPr>
              <a:t>move through this screen</a:t>
            </a:r>
          </a:p>
        </p:txBody>
      </p:sp>
      <p:sp>
        <p:nvSpPr>
          <p:cNvPr id="45058"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body" idx="1"/>
          </p:nvPr>
        </p:nvSpPr>
        <p:spPr>
          <a:noFill/>
          <a:ln w="9525"/>
        </p:spPr>
        <p:txBody>
          <a:bodyPr/>
          <a:lstStyle/>
          <a:p>
            <a:r>
              <a:rPr lang="en-US" altLang="en-US" smtClean="0">
                <a:latin typeface="Arial" charset="0"/>
              </a:rPr>
              <a:t>move through this screen</a:t>
            </a:r>
          </a:p>
        </p:txBody>
      </p:sp>
      <p:sp>
        <p:nvSpPr>
          <p:cNvPr id="47106"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ChangeArrowheads="1"/>
          </p:cNvSpPr>
          <p:nvPr>
            <p:ph type="body" idx="1"/>
          </p:nvPr>
        </p:nvSpPr>
        <p:spPr>
          <a:noFill/>
          <a:ln w="9525"/>
        </p:spPr>
        <p:txBody>
          <a:bodyPr/>
          <a:lstStyle/>
          <a:p>
            <a:r>
              <a:rPr lang="en-US" altLang="en-US" smtClean="0">
                <a:latin typeface="Arial" charset="0"/>
              </a:rPr>
              <a:t>Based on this formula, to change the RPM of an AC induction motor, either change the number of poles of the motor or change the frequency of the electrical supply to the motor. </a:t>
            </a:r>
          </a:p>
          <a:p>
            <a:endParaRPr lang="en-US" altLang="en-US" smtClean="0">
              <a:latin typeface="Arial" charset="0"/>
            </a:endParaRPr>
          </a:p>
          <a:p>
            <a:r>
              <a:rPr lang="en-US" altLang="en-US" smtClean="0">
                <a:latin typeface="Arial" charset="0"/>
              </a:rPr>
              <a:t>An inverter does one of these . . . Change the frequency of the electrical supply to the motor. </a:t>
            </a:r>
          </a:p>
        </p:txBody>
      </p:sp>
      <p:sp>
        <p:nvSpPr>
          <p:cNvPr id="24781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body" idx="1"/>
          </p:nvPr>
        </p:nvSpPr>
        <p:spPr>
          <a:noFill/>
          <a:ln w="9525"/>
        </p:spPr>
        <p:txBody>
          <a:bodyPr/>
          <a:lstStyle/>
          <a:p>
            <a:r>
              <a:rPr lang="en-US" altLang="en-US" b="1" smtClean="0">
                <a:latin typeface="Arial" charset="0"/>
              </a:rPr>
              <a:t>Question:</a:t>
            </a:r>
          </a:p>
          <a:p>
            <a:endParaRPr lang="en-US" altLang="en-US" smtClean="0">
              <a:latin typeface="Arial" charset="0"/>
            </a:endParaRPr>
          </a:p>
          <a:p>
            <a:r>
              <a:rPr lang="en-US" altLang="en-US" smtClean="0">
                <a:latin typeface="Arial" charset="0"/>
              </a:rPr>
              <a:t>Where does 7200 come from?					120 x 60 = 7200 from previous slide</a:t>
            </a:r>
          </a:p>
        </p:txBody>
      </p:sp>
      <p:sp>
        <p:nvSpPr>
          <p:cNvPr id="202754"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body" idx="1"/>
          </p:nvPr>
        </p:nvSpPr>
        <p:spPr>
          <a:noFill/>
          <a:ln w="9525"/>
        </p:spPr>
        <p:txBody>
          <a:bodyPr/>
          <a:lstStyle/>
          <a:p>
            <a:r>
              <a:rPr lang="en-US" altLang="en-US" smtClean="0">
                <a:latin typeface="Arial" charset="0"/>
              </a:rPr>
              <a:t>The three phases are wired into groups, called pole pairs inside the stator. In this diagram we see that there are 2 pole pairs T2’, T1, T3’ and  T3, T1’ T2. This would be representative of what is called a two pole motor. A four pole motor would have four such pairs.</a:t>
            </a:r>
          </a:p>
          <a:p>
            <a:endParaRPr lang="en-US" altLang="en-US" smtClean="0">
              <a:latin typeface="Arial" charset="0"/>
            </a:endParaRPr>
          </a:p>
        </p:txBody>
      </p:sp>
      <p:sp>
        <p:nvSpPr>
          <p:cNvPr id="204802"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body" idx="1"/>
          </p:nvPr>
        </p:nvSpPr>
        <p:spPr>
          <a:noFill/>
          <a:ln w="9525"/>
        </p:spPr>
        <p:txBody>
          <a:bodyPr/>
          <a:lstStyle/>
          <a:p>
            <a:r>
              <a:rPr lang="en-US" altLang="en-US" smtClean="0">
                <a:latin typeface="Arial" charset="0"/>
              </a:rPr>
              <a:t>The three phases are wired into pairs, called pole pairs inside the stator. In this diagram we see that there are 2 pole pairs T2’, T1, T3’ and  T3, T1’ T2. This would be representative of what is called a two pole motor. A four pole motor would have four such pairs.</a:t>
            </a:r>
          </a:p>
          <a:p>
            <a:endParaRPr lang="en-US" altLang="en-US" smtClean="0">
              <a:latin typeface="Arial" charset="0"/>
            </a:endParaRPr>
          </a:p>
          <a:p>
            <a:r>
              <a:rPr lang="en-US" altLang="en-US" smtClean="0">
                <a:latin typeface="Arial" charset="0"/>
              </a:rPr>
              <a:t>Each red circle represents a magnetic pole.</a:t>
            </a:r>
          </a:p>
        </p:txBody>
      </p:sp>
      <p:sp>
        <p:nvSpPr>
          <p:cNvPr id="20685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1"/>
          </p:nvPr>
        </p:nvSpPr>
        <p:spPr>
          <a:noFill/>
          <a:ln w="9525"/>
        </p:spPr>
        <p:txBody>
          <a:bodyPr/>
          <a:lstStyle/>
          <a:p>
            <a:r>
              <a:rPr lang="en-US" altLang="en-US" smtClean="0">
                <a:latin typeface="Arial" charset="0"/>
              </a:rPr>
              <a:t>If we took a end view of the motor, we would see the rotor positioned inside the stator and separated by an air gap. When the motor is connected to an electrical supply, a magnetic flux will be produced that will cause the motor to rotate. To understand how the flux produces rotation just remember.......</a:t>
            </a:r>
          </a:p>
        </p:txBody>
      </p:sp>
      <p:sp>
        <p:nvSpPr>
          <p:cNvPr id="20482"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body" idx="1"/>
          </p:nvPr>
        </p:nvSpPr>
        <p:spPr>
          <a:noFill/>
          <a:ln w="9525"/>
        </p:spPr>
        <p:txBody>
          <a:bodyPr/>
          <a:lstStyle/>
          <a:p>
            <a:r>
              <a:rPr lang="en-US" altLang="en-US" smtClean="0">
                <a:latin typeface="Arial" charset="0"/>
              </a:rPr>
              <a:t>Each red circle represents a magnetic pole.</a:t>
            </a:r>
          </a:p>
          <a:p>
            <a:endParaRPr lang="en-US" altLang="en-US" smtClean="0">
              <a:latin typeface="Arial" charset="0"/>
            </a:endParaRPr>
          </a:p>
          <a:p>
            <a:r>
              <a:rPr lang="en-US" altLang="en-US" smtClean="0">
                <a:latin typeface="Arial" charset="0"/>
              </a:rPr>
              <a:t>This is a four-pole motor.</a:t>
            </a:r>
          </a:p>
          <a:p>
            <a:endParaRPr lang="en-US" altLang="en-US" smtClean="0">
              <a:latin typeface="Arial" charset="0"/>
            </a:endParaRPr>
          </a:p>
          <a:p>
            <a:r>
              <a:rPr lang="en-US" altLang="en-US" b="1" smtClean="0">
                <a:latin typeface="Arial" charset="0"/>
              </a:rPr>
              <a:t>QUESTION:</a:t>
            </a:r>
          </a:p>
          <a:p>
            <a:r>
              <a:rPr lang="en-US" altLang="en-US" smtClean="0">
                <a:latin typeface="Arial" charset="0"/>
              </a:rPr>
              <a:t>How many sets of north-south poles exist?			</a:t>
            </a:r>
            <a:r>
              <a:rPr lang="en-US" altLang="en-US" b="1" smtClean="0">
                <a:latin typeface="Arial" charset="0"/>
              </a:rPr>
              <a:t>2</a:t>
            </a:r>
          </a:p>
        </p:txBody>
      </p:sp>
      <p:sp>
        <p:nvSpPr>
          <p:cNvPr id="208898"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body" idx="1"/>
          </p:nvPr>
        </p:nvSpPr>
        <p:spPr>
          <a:noFill/>
          <a:ln w="9525"/>
        </p:spPr>
        <p:txBody>
          <a:bodyPr/>
          <a:lstStyle/>
          <a:p>
            <a:r>
              <a:rPr lang="en-US" altLang="en-US" smtClean="0">
                <a:latin typeface="Arial" charset="0"/>
              </a:rPr>
              <a:t>Now, the formula 120xf / poles can be used to calculate the synchronous speed of the motor which represents the speed of the rotating magnetic field, not necessarily the speed of the motor shaft.  For the induction motor to produce torque, current must flow through the rotor. To produce current flow in the rotor, the rotor speed must be slightly slower than the magnetic field rotation. The difference between the synchronous speed and the rotor speed is called slip. Without slip, current would not flow in the rotor and the motor not produce torque.</a:t>
            </a:r>
          </a:p>
          <a:p>
            <a:endParaRPr lang="en-US" altLang="en-US" smtClean="0">
              <a:latin typeface="Arial" charset="0"/>
            </a:endParaRPr>
          </a:p>
          <a:p>
            <a:endParaRPr lang="en-US" altLang="en-US" smtClean="0">
              <a:latin typeface="Arial" charset="0"/>
            </a:endParaRPr>
          </a:p>
          <a:p>
            <a:pPr algn="ctr"/>
            <a:r>
              <a:rPr lang="en-US" altLang="en-US" b="1" smtClean="0">
                <a:latin typeface="Arial" charset="0"/>
              </a:rPr>
              <a:t>SHOW RUBBER BAND DEMO</a:t>
            </a:r>
          </a:p>
        </p:txBody>
      </p:sp>
      <p:sp>
        <p:nvSpPr>
          <p:cNvPr id="210946"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body" idx="1"/>
          </p:nvPr>
        </p:nvSpPr>
        <p:spPr>
          <a:noFill/>
          <a:ln w="9525"/>
        </p:spPr>
        <p:txBody>
          <a:bodyPr/>
          <a:lstStyle/>
          <a:p>
            <a:r>
              <a:rPr lang="en-US" altLang="en-US" smtClean="0">
                <a:latin typeface="Arial" charset="0"/>
              </a:rPr>
              <a:t>The formula to determine actual motor speed must include the slip of the motor. Slip is usually shown as a per unit value.  The slip can be calculated by taking the synchronous speed of the motor (No) and subtracting the rated speed of the motor (N) and dividing this by the synchronous speed. The actual speed of the motor will vary between close to synchronous speed when lightly loaded, to rated speed during full load.  The actual amount of slip will vary with load.</a:t>
            </a:r>
          </a:p>
          <a:p>
            <a:endParaRPr lang="en-US" altLang="en-US" smtClean="0">
              <a:latin typeface="Arial" charset="0"/>
            </a:endParaRPr>
          </a:p>
          <a:p>
            <a:r>
              <a:rPr lang="en-US" altLang="en-US" b="1" u="sng" smtClean="0">
                <a:latin typeface="Arial" charset="0"/>
              </a:rPr>
              <a:t>Question:</a:t>
            </a:r>
          </a:p>
          <a:p>
            <a:r>
              <a:rPr lang="en-US" altLang="en-US" smtClean="0">
                <a:latin typeface="Arial" charset="0"/>
              </a:rPr>
              <a:t>Based on this formula, if a motor has a nameplate RPM of 3450 @ 60 Hz, what is the slip percentage?</a:t>
            </a:r>
          </a:p>
          <a:p>
            <a:r>
              <a:rPr lang="en-US" altLang="en-US" b="1" u="sng" smtClean="0">
                <a:latin typeface="Arial" charset="0"/>
              </a:rPr>
              <a:t>Answer:</a:t>
            </a:r>
          </a:p>
          <a:p>
            <a:r>
              <a:rPr lang="en-US" altLang="en-US" smtClean="0">
                <a:latin typeface="Arial" charset="0"/>
              </a:rPr>
              <a:t>4.17%</a:t>
            </a:r>
          </a:p>
          <a:p>
            <a:endParaRPr lang="en-US" altLang="en-US" smtClean="0">
              <a:latin typeface="Arial" charset="0"/>
            </a:endParaRPr>
          </a:p>
          <a:p>
            <a:r>
              <a:rPr lang="en-US" altLang="en-US" smtClean="0">
                <a:latin typeface="Arial" charset="0"/>
              </a:rPr>
              <a:t>What is the actual motor speed?			3499.88 RPM</a:t>
            </a:r>
          </a:p>
        </p:txBody>
      </p:sp>
      <p:sp>
        <p:nvSpPr>
          <p:cNvPr id="21299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body" idx="1"/>
          </p:nvPr>
        </p:nvSpPr>
        <p:spPr>
          <a:noFill/>
          <a:ln w="9525"/>
        </p:spPr>
        <p:txBody>
          <a:bodyPr/>
          <a:lstStyle/>
          <a:p>
            <a:r>
              <a:rPr lang="en-US" altLang="en-US" sz="1000" smtClean="0">
                <a:latin typeface="Arial" charset="0"/>
              </a:rPr>
              <a:t>The next thing we want to discuss is what is called the speed torque curve. An induction motor produces different amounts of torque, (twisting force) at different speeds. On the diagram, speed is on the horizontal axis and torque and current are on the vertical axis. The motor will produce locked rotor torque, and draw 6-10 times the motor FLA amount. As the motor increases speed, the torque will move through the Pull up torque region, and motor current will drop. As the speed continues to increase, the motor then gets to the point where it produces maximum torque, called the breakdown torque, and the current continues to decrease. If this motor was running unloaded, the rotor speed would end up very close to the synchronous speed, and the current would end up about 30% of FLA. As the load was increased, the current would move back up the curve as well as the torque. And the motor speed would drop from very close to synchronous speed towards the rated speed.</a:t>
            </a:r>
          </a:p>
          <a:p>
            <a:endParaRPr lang="en-US" altLang="en-US" sz="1000" smtClean="0">
              <a:latin typeface="Arial" charset="0"/>
            </a:endParaRPr>
          </a:p>
        </p:txBody>
      </p:sp>
      <p:sp>
        <p:nvSpPr>
          <p:cNvPr id="215042"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ChangeArrowheads="1"/>
          </p:cNvSpPr>
          <p:nvPr>
            <p:ph type="body" idx="1"/>
          </p:nvPr>
        </p:nvSpPr>
        <p:spPr>
          <a:noFill/>
          <a:ln w="9525"/>
        </p:spPr>
        <p:txBody>
          <a:bodyPr/>
          <a:lstStyle/>
          <a:p>
            <a:r>
              <a:rPr lang="en-US" altLang="en-US" sz="1000" smtClean="0">
                <a:latin typeface="Arial" charset="0"/>
              </a:rPr>
              <a:t>The next thing we want to discuss is what is called the speed torque curve. An induction motor produces different amounts of torque, (twisting force) at different speeds. On the diagram, speed is on the horizontal axis and torque and current are on the vertical axis. The motor will produce locked rotor torque, and draw 6-10 times the motor FLA amount. As the motor increases speed, the torque will move through the Pull up torque region, and motor current will drop. As the speed continues to increase, the motor then gets to the point where it produces maximum torque, called the breakdown torque, and the current continues to decrease. If this motor was running unloaded, the rotor speed would end up very close to the synchronous speed, and the current would end up about 30% of FLA. As the load was increased, the current would move back up the curve as well as the torque. And the motor speed would drop from very close to synchronous speed towards the rated speed.</a:t>
            </a:r>
          </a:p>
        </p:txBody>
      </p:sp>
      <p:sp>
        <p:nvSpPr>
          <p:cNvPr id="21709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body" idx="1"/>
          </p:nvPr>
        </p:nvSpPr>
        <p:spPr>
          <a:noFill/>
          <a:ln w="9525"/>
        </p:spPr>
        <p:txBody>
          <a:bodyPr/>
          <a:lstStyle/>
          <a:p>
            <a:r>
              <a:rPr lang="en-US" altLang="en-US" smtClean="0">
                <a:latin typeface="Arial" charset="0"/>
              </a:rPr>
              <a:t>There are four basic speed torque types. They have NEMA designations of A B C and D. A motor with a NEMA A speed torque design is characterized by .............</a:t>
            </a:r>
          </a:p>
          <a:p>
            <a:r>
              <a:rPr lang="en-US" altLang="en-US" smtClean="0">
                <a:latin typeface="Arial" charset="0"/>
              </a:rPr>
              <a:t>1.) high breakdown torque</a:t>
            </a:r>
          </a:p>
          <a:p>
            <a:r>
              <a:rPr lang="en-US" altLang="en-US" smtClean="0">
                <a:latin typeface="Arial" charset="0"/>
              </a:rPr>
              <a:t>2.) average starting torque</a:t>
            </a:r>
          </a:p>
          <a:p>
            <a:r>
              <a:rPr lang="en-US" altLang="en-US" smtClean="0">
                <a:latin typeface="Arial" charset="0"/>
              </a:rPr>
              <a:t>3.) higher than normal starting current</a:t>
            </a:r>
          </a:p>
          <a:p>
            <a:r>
              <a:rPr lang="en-US" altLang="en-US" smtClean="0">
                <a:latin typeface="Arial" charset="0"/>
              </a:rPr>
              <a:t>4.) a low percentage of slip</a:t>
            </a:r>
          </a:p>
          <a:p>
            <a:endParaRPr lang="en-US" altLang="en-US" smtClean="0">
              <a:latin typeface="Arial" charset="0"/>
            </a:endParaRPr>
          </a:p>
          <a:p>
            <a:r>
              <a:rPr lang="en-US" altLang="en-US" smtClean="0">
                <a:latin typeface="Arial" charset="0"/>
              </a:rPr>
              <a:t>NEMA Design A motors are typically used in applications that have occasional overloads                (because they have a higher breakdown torque) or in cases that demand better system efficiency (due to its low slip characteristics), such as HVAC fan or pump applications. </a:t>
            </a:r>
          </a:p>
          <a:p>
            <a:endParaRPr lang="en-US" altLang="en-US" smtClean="0">
              <a:latin typeface="Arial" charset="0"/>
            </a:endParaRPr>
          </a:p>
          <a:p>
            <a:r>
              <a:rPr lang="en-US" altLang="en-US" smtClean="0">
                <a:latin typeface="Arial" charset="0"/>
              </a:rPr>
              <a:t>NEMA design A is a variation of Design B having higher locked rotor current and higher peak torque.</a:t>
            </a:r>
          </a:p>
          <a:p>
            <a:endParaRPr lang="en-US" altLang="en-US" smtClean="0">
              <a:latin typeface="Arial" charset="0"/>
            </a:endParaRPr>
          </a:p>
          <a:p>
            <a:r>
              <a:rPr lang="en-US" altLang="en-US" smtClean="0">
                <a:latin typeface="Arial" charset="0"/>
              </a:rPr>
              <a:t>Also, many of our inverter-duty motors we offer in our catalog are NEMA Design A, built for operation with IGBT inverters and carry a 1000:1 speed range.</a:t>
            </a:r>
          </a:p>
          <a:p>
            <a:endParaRPr lang="en-US" altLang="en-US" smtClean="0">
              <a:latin typeface="Arial" charset="0"/>
            </a:endParaRPr>
          </a:p>
        </p:txBody>
      </p:sp>
      <p:sp>
        <p:nvSpPr>
          <p:cNvPr id="219138"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ChangeArrowheads="1"/>
          </p:cNvSpPr>
          <p:nvPr>
            <p:ph type="body" idx="1"/>
          </p:nvPr>
        </p:nvSpPr>
        <p:spPr>
          <a:noFill/>
          <a:ln w="9525"/>
        </p:spPr>
        <p:txBody>
          <a:bodyPr/>
          <a:lstStyle/>
          <a:p>
            <a:r>
              <a:rPr lang="en-US" altLang="en-US" smtClean="0">
                <a:latin typeface="Arial" charset="0"/>
              </a:rPr>
              <a:t>A NEMA Design B motor is used for general purpose applications. The characteristics of a NEMA Design B motor are.</a:t>
            </a:r>
          </a:p>
          <a:p>
            <a:r>
              <a:rPr lang="en-US" altLang="en-US" smtClean="0">
                <a:latin typeface="Arial" charset="0"/>
              </a:rPr>
              <a:t>1.) Normal amount of breakdown torque. ( Less then the A as seen in this diagram )</a:t>
            </a:r>
          </a:p>
          <a:p>
            <a:r>
              <a:rPr lang="en-US" altLang="en-US" smtClean="0">
                <a:latin typeface="Arial" charset="0"/>
              </a:rPr>
              <a:t>2.) Normal starting torque</a:t>
            </a:r>
          </a:p>
          <a:p>
            <a:r>
              <a:rPr lang="en-US" altLang="en-US" smtClean="0">
                <a:latin typeface="Arial" charset="0"/>
              </a:rPr>
              <a:t>3.) Low starting current</a:t>
            </a:r>
          </a:p>
          <a:p>
            <a:r>
              <a:rPr lang="en-US" altLang="en-US" smtClean="0">
                <a:latin typeface="Arial" charset="0"/>
              </a:rPr>
              <a:t>4.) Normal full load slip ( normally between 3 - 5%)</a:t>
            </a:r>
          </a:p>
          <a:p>
            <a:endParaRPr lang="en-US" altLang="en-US" smtClean="0">
              <a:latin typeface="Arial" charset="0"/>
            </a:endParaRPr>
          </a:p>
          <a:p>
            <a:r>
              <a:rPr lang="en-US" altLang="en-US" smtClean="0">
                <a:latin typeface="Arial" charset="0"/>
              </a:rPr>
              <a:t>NEMA Design B motors produce 150% starting torque for fans, blowers, rotary pumps, unloaded compressors, some conveyors or metal cutting machine tools.</a:t>
            </a:r>
          </a:p>
          <a:p>
            <a:endParaRPr lang="en-US" altLang="en-US" smtClean="0">
              <a:latin typeface="Arial" charset="0"/>
            </a:endParaRPr>
          </a:p>
          <a:p>
            <a:r>
              <a:rPr lang="en-US" altLang="en-US" smtClean="0">
                <a:latin typeface="Arial" charset="0"/>
              </a:rPr>
              <a:t>NEMA Design B motors are used on loads that are started and reversed infrequently and are the most common motors in the electrical industry.</a:t>
            </a:r>
          </a:p>
          <a:p>
            <a:endParaRPr lang="en-US" altLang="en-US" smtClean="0">
              <a:latin typeface="Arial" charset="0"/>
            </a:endParaRPr>
          </a:p>
        </p:txBody>
      </p:sp>
      <p:sp>
        <p:nvSpPr>
          <p:cNvPr id="221186"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ChangeArrowheads="1"/>
          </p:cNvSpPr>
          <p:nvPr>
            <p:ph type="body" idx="1"/>
          </p:nvPr>
        </p:nvSpPr>
        <p:spPr>
          <a:noFill/>
          <a:ln w="9525"/>
        </p:spPr>
        <p:txBody>
          <a:bodyPr/>
          <a:lstStyle/>
          <a:p>
            <a:r>
              <a:rPr lang="en-US" altLang="en-US" smtClean="0">
                <a:latin typeface="Arial" charset="0"/>
              </a:rPr>
              <a:t>NEMA Design C motors are not so common.  They have an uncharacteristic double-squirrel cage wound rotor. They are characterized by.....................</a:t>
            </a:r>
          </a:p>
          <a:p>
            <a:r>
              <a:rPr lang="en-US" altLang="en-US" smtClean="0">
                <a:latin typeface="Arial" charset="0"/>
              </a:rPr>
              <a:t>1.) Lower then normal breakdown torque</a:t>
            </a:r>
          </a:p>
          <a:p>
            <a:r>
              <a:rPr lang="en-US" altLang="en-US" smtClean="0">
                <a:latin typeface="Arial" charset="0"/>
              </a:rPr>
              <a:t>2.) Higher then normal starting torque</a:t>
            </a:r>
          </a:p>
          <a:p>
            <a:r>
              <a:rPr lang="en-US" altLang="en-US" smtClean="0">
                <a:latin typeface="Arial" charset="0"/>
              </a:rPr>
              <a:t>3.) Low starting current</a:t>
            </a:r>
          </a:p>
          <a:p>
            <a:r>
              <a:rPr lang="en-US" altLang="en-US" smtClean="0">
                <a:latin typeface="Arial" charset="0"/>
              </a:rPr>
              <a:t>4.) A normal amount of slip ( typically between 3 - 5%)</a:t>
            </a:r>
          </a:p>
          <a:p>
            <a:endParaRPr lang="en-US" altLang="en-US" smtClean="0">
              <a:latin typeface="Arial" charset="0"/>
            </a:endParaRPr>
          </a:p>
          <a:p>
            <a:r>
              <a:rPr lang="en-US" altLang="en-US" smtClean="0">
                <a:latin typeface="Arial" charset="0"/>
              </a:rPr>
              <a:t>NEMA Design C motors are used in applications that require a large amount of breakaway torque, and less running torque. Typical applications include hard-to-start loads such as conveyors, compressors, crushers and reciprocating pumps.  Also, NEMA Design C is good for loaded starts, such as piston pumps.</a:t>
            </a:r>
          </a:p>
        </p:txBody>
      </p:sp>
      <p:sp>
        <p:nvSpPr>
          <p:cNvPr id="22323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ChangeArrowheads="1"/>
          </p:cNvSpPr>
          <p:nvPr>
            <p:ph type="body" idx="1"/>
          </p:nvPr>
        </p:nvSpPr>
        <p:spPr>
          <a:noFill/>
          <a:ln w="9525"/>
        </p:spPr>
        <p:txBody>
          <a:bodyPr/>
          <a:lstStyle/>
          <a:p>
            <a:r>
              <a:rPr lang="en-US" altLang="en-US" smtClean="0">
                <a:latin typeface="Arial" charset="0"/>
              </a:rPr>
              <a:t>NEMA Design D motors are distinctly different from A B or C types, as can be seen by the speed torque curve shown. The NEMA Design D motor characteristics are..............</a:t>
            </a:r>
          </a:p>
          <a:p>
            <a:endParaRPr lang="en-US" altLang="en-US" smtClean="0">
              <a:latin typeface="Arial" charset="0"/>
            </a:endParaRPr>
          </a:p>
          <a:p>
            <a:r>
              <a:rPr lang="en-US" altLang="en-US" smtClean="0">
                <a:latin typeface="Arial" charset="0"/>
              </a:rPr>
              <a:t>1.) Extremely high breakdown and starting torque</a:t>
            </a:r>
          </a:p>
          <a:p>
            <a:r>
              <a:rPr lang="en-US" altLang="en-US" smtClean="0">
                <a:latin typeface="Arial" charset="0"/>
              </a:rPr>
              <a:t>2.) Normal starting current</a:t>
            </a:r>
          </a:p>
          <a:p>
            <a:r>
              <a:rPr lang="en-US" altLang="en-US" smtClean="0">
                <a:latin typeface="Arial" charset="0"/>
              </a:rPr>
              <a:t>3.) Large amount of slip ( typically from 5 -13%)</a:t>
            </a:r>
          </a:p>
          <a:p>
            <a:endParaRPr lang="en-US" altLang="en-US" smtClean="0">
              <a:latin typeface="Arial" charset="0"/>
            </a:endParaRPr>
          </a:p>
          <a:p>
            <a:r>
              <a:rPr lang="en-US" altLang="en-US" smtClean="0">
                <a:latin typeface="Arial" charset="0"/>
              </a:rPr>
              <a:t>NEMA Design D motors have historically been used in applications that require large amounts of starting torque and small amounts of running torque. Typical Design D applications include punch presses, shears, forming machine tools, cranes, hoists, elevators and oil well pumping jacks.</a:t>
            </a:r>
          </a:p>
        </p:txBody>
      </p:sp>
      <p:sp>
        <p:nvSpPr>
          <p:cNvPr id="225282"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ChangeArrowheads="1"/>
          </p:cNvSpPr>
          <p:nvPr>
            <p:ph type="body" idx="1"/>
          </p:nvPr>
        </p:nvSpPr>
        <p:spPr>
          <a:noFill/>
          <a:ln w="9525"/>
        </p:spPr>
        <p:txBody>
          <a:bodyPr/>
          <a:lstStyle/>
          <a:p>
            <a:r>
              <a:rPr lang="en-US" altLang="en-US" smtClean="0">
                <a:latin typeface="Arial" charset="0"/>
              </a:rPr>
              <a:t>This formula is can also be used to determine the amount of torque produced by a certain HP motor at a certain RPM.</a:t>
            </a:r>
          </a:p>
        </p:txBody>
      </p:sp>
      <p:sp>
        <p:nvSpPr>
          <p:cNvPr id="22733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body" idx="1"/>
          </p:nvPr>
        </p:nvSpPr>
        <p:spPr>
          <a:noFill/>
          <a:ln w="9525"/>
        </p:spPr>
        <p:txBody>
          <a:bodyPr/>
          <a:lstStyle/>
          <a:p>
            <a:r>
              <a:rPr lang="en-US" altLang="en-US" smtClean="0">
                <a:latin typeface="Arial" charset="0"/>
              </a:rPr>
              <a:t>Now, looking back at the end view of the motor. Each winding group is connected to a phase.</a:t>
            </a:r>
          </a:p>
        </p:txBody>
      </p:sp>
      <p:sp>
        <p:nvSpPr>
          <p:cNvPr id="2253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ChangeArrowheads="1"/>
          </p:cNvSpPr>
          <p:nvPr>
            <p:ph type="body" idx="1"/>
          </p:nvPr>
        </p:nvSpPr>
        <p:spPr>
          <a:noFill/>
          <a:ln w="9525"/>
        </p:spPr>
        <p:txBody>
          <a:bodyPr/>
          <a:lstStyle/>
          <a:p>
            <a:r>
              <a:rPr lang="en-US" altLang="en-US" smtClean="0">
                <a:latin typeface="Arial" charset="0"/>
              </a:rPr>
              <a:t>Lets take a closer look at some of the information contained on the motor nameplate. This data can give us a lot if information about the motor.</a:t>
            </a:r>
          </a:p>
        </p:txBody>
      </p:sp>
      <p:sp>
        <p:nvSpPr>
          <p:cNvPr id="229378"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body" idx="1"/>
          </p:nvPr>
        </p:nvSpPr>
        <p:spPr>
          <a:noFill/>
          <a:ln w="9525"/>
        </p:spPr>
        <p:txBody>
          <a:bodyPr/>
          <a:lstStyle/>
          <a:p>
            <a:r>
              <a:rPr lang="en-US" altLang="en-US" smtClean="0">
                <a:latin typeface="Arial" charset="0"/>
              </a:rPr>
              <a:t>The horsepower of the motor should be listed on the nameplate. This value is the horsepower that the motor can develop if applied the rated voltage and frequency and number of phases.</a:t>
            </a:r>
          </a:p>
          <a:p>
            <a:r>
              <a:rPr lang="en-US" altLang="en-US" smtClean="0">
                <a:latin typeface="Arial" charset="0"/>
              </a:rPr>
              <a:t>Horsepower is dependent on speed.  Reducing torque or frequency will reduce the horsepower the motor will produce.</a:t>
            </a:r>
          </a:p>
          <a:p>
            <a:r>
              <a:rPr lang="en-US" altLang="en-US" smtClean="0">
                <a:latin typeface="Arial" charset="0"/>
              </a:rPr>
              <a:t>Lets take a closer look at the HP formula......</a:t>
            </a:r>
          </a:p>
        </p:txBody>
      </p:sp>
      <p:sp>
        <p:nvSpPr>
          <p:cNvPr id="231426"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body" idx="1"/>
          </p:nvPr>
        </p:nvSpPr>
        <p:spPr>
          <a:noFill/>
          <a:ln w="9525"/>
        </p:spPr>
        <p:txBody>
          <a:bodyPr/>
          <a:lstStyle/>
          <a:p>
            <a:r>
              <a:rPr lang="en-US" altLang="en-US" smtClean="0">
                <a:latin typeface="Arial" charset="0"/>
              </a:rPr>
              <a:t>RPM stands for revolutions per minute. This is the approximate speed that the motor is going to run under full load conditions, as long as proper voltage and frequency are applied to the motor. As you have already learned the RPM is dependent on the number of poles of the motor, the frequency applied and the amount of slip. Based on this data we can calculate the percentage of slip.</a:t>
            </a:r>
          </a:p>
          <a:p>
            <a:endParaRPr lang="en-US" altLang="en-US" smtClean="0">
              <a:latin typeface="Arial" charset="0"/>
            </a:endParaRPr>
          </a:p>
          <a:p>
            <a:r>
              <a:rPr lang="en-US" altLang="en-US" smtClean="0">
                <a:latin typeface="Arial" charset="0"/>
              </a:rPr>
              <a:t>(Synch speed - rated speed / synch speed)  x 100 = slip %</a:t>
            </a:r>
          </a:p>
        </p:txBody>
      </p:sp>
      <p:sp>
        <p:nvSpPr>
          <p:cNvPr id="23347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body" idx="1"/>
          </p:nvPr>
        </p:nvSpPr>
        <p:spPr>
          <a:noFill/>
          <a:ln w="9525"/>
        </p:spPr>
        <p:txBody>
          <a:bodyPr/>
          <a:lstStyle/>
          <a:p>
            <a:r>
              <a:rPr lang="en-US" altLang="en-US" smtClean="0">
                <a:latin typeface="Arial" charset="0"/>
              </a:rPr>
              <a:t>Discuss the addition of the table.</a:t>
            </a:r>
          </a:p>
          <a:p>
            <a:endParaRPr lang="en-US" altLang="en-US" smtClean="0">
              <a:latin typeface="Arial" charset="0"/>
            </a:endParaRPr>
          </a:p>
          <a:p>
            <a:r>
              <a:rPr lang="en-US" altLang="en-US" b="1" u="sng" smtClean="0">
                <a:latin typeface="Arial" charset="0"/>
              </a:rPr>
              <a:t>Question:</a:t>
            </a:r>
          </a:p>
          <a:p>
            <a:r>
              <a:rPr lang="en-US" altLang="en-US" smtClean="0">
                <a:latin typeface="Arial" charset="0"/>
              </a:rPr>
              <a:t>Based on this RPM number, can we figure out the NEMA design of the motor?</a:t>
            </a:r>
          </a:p>
          <a:p>
            <a:r>
              <a:rPr lang="en-US" altLang="en-US" smtClean="0">
                <a:latin typeface="Arial" charset="0"/>
              </a:rPr>
              <a:t>For example, 1750 represents what NEMA Design?</a:t>
            </a:r>
          </a:p>
          <a:p>
            <a:r>
              <a:rPr lang="en-US" altLang="en-US" smtClean="0">
                <a:latin typeface="Arial" charset="0"/>
              </a:rPr>
              <a:t>What NEMA design for 1625?</a:t>
            </a: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p:txBody>
      </p:sp>
      <p:sp>
        <p:nvSpPr>
          <p:cNvPr id="235522"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body" idx="1"/>
          </p:nvPr>
        </p:nvSpPr>
        <p:spPr>
          <a:noFill/>
          <a:ln w="9525"/>
        </p:spPr>
        <p:txBody>
          <a:bodyPr/>
          <a:lstStyle/>
          <a:p>
            <a:r>
              <a:rPr lang="en-US" altLang="en-US" smtClean="0">
                <a:latin typeface="Arial" charset="0"/>
              </a:rPr>
              <a:t>The voltage rating of the motor refers to the voltage that was designated to produce rated HP and RPM in the motor. Reduction of voltage will cause an increase of current and a decrease of HP, an increase in voltage will cause an increase in current and an increase in HP.</a:t>
            </a:r>
          </a:p>
        </p:txBody>
      </p:sp>
      <p:sp>
        <p:nvSpPr>
          <p:cNvPr id="23757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body" idx="1"/>
          </p:nvPr>
        </p:nvSpPr>
        <p:spPr>
          <a:noFill/>
          <a:ln w="9525"/>
        </p:spPr>
        <p:txBody>
          <a:bodyPr/>
          <a:lstStyle/>
          <a:p>
            <a:r>
              <a:rPr lang="en-US" altLang="en-US" smtClean="0">
                <a:latin typeface="Arial" charset="0"/>
              </a:rPr>
              <a:t>The frequency rating of the motor describes the frequency of the power system that must be connected to the motor for the motor to develop the rated RPM and horsepower. This value is not necessarily the maximum frequency that can be input to the motor. Most times the maximum frequency is dependent on the physical construction of the motor ( bearings, enclosure, rotor construction). For applications that require running at frequencies higher then the rated frequency, please consult the motor manufacture for the maximum allowable RPM of the motor.</a:t>
            </a:r>
          </a:p>
        </p:txBody>
      </p:sp>
      <p:sp>
        <p:nvSpPr>
          <p:cNvPr id="239618"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ChangeArrowheads="1"/>
          </p:cNvSpPr>
          <p:nvPr>
            <p:ph type="body" idx="1"/>
          </p:nvPr>
        </p:nvSpPr>
        <p:spPr>
          <a:noFill/>
          <a:ln w="9525"/>
        </p:spPr>
        <p:txBody>
          <a:bodyPr/>
          <a:lstStyle/>
          <a:p>
            <a:r>
              <a:rPr lang="en-US" altLang="en-US" smtClean="0">
                <a:latin typeface="Arial" charset="0"/>
              </a:rPr>
              <a:t>The amp figure on the nameplate represents the designed current draw of the motor at nameplate voltage and frequency and is fully loaded. </a:t>
            </a:r>
          </a:p>
          <a:p>
            <a:endParaRPr lang="en-US" altLang="en-US" smtClean="0">
              <a:latin typeface="Arial" charset="0"/>
            </a:endParaRPr>
          </a:p>
          <a:p>
            <a:r>
              <a:rPr lang="en-US" altLang="en-US" smtClean="0">
                <a:latin typeface="Arial" charset="0"/>
              </a:rPr>
              <a:t>This value is extremely important when sizing an inverter. </a:t>
            </a:r>
          </a:p>
        </p:txBody>
      </p:sp>
      <p:sp>
        <p:nvSpPr>
          <p:cNvPr id="241666"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ChangeArrowheads="1"/>
          </p:cNvSpPr>
          <p:nvPr>
            <p:ph type="body" idx="1"/>
          </p:nvPr>
        </p:nvSpPr>
        <p:spPr>
          <a:noFill/>
          <a:ln w="9525"/>
        </p:spPr>
        <p:txBody>
          <a:bodyPr/>
          <a:lstStyle/>
          <a:p>
            <a:r>
              <a:rPr lang="en-US" altLang="en-US" smtClean="0">
                <a:latin typeface="Arial" charset="0"/>
              </a:rPr>
              <a:t>The NEMA Design specifies the speed torque curve that will be produced by the motor. We have already discussed the different types (A,B,C, &amp; D). </a:t>
            </a:r>
          </a:p>
          <a:p>
            <a:endParaRPr lang="en-US" altLang="en-US" smtClean="0">
              <a:latin typeface="Arial" charset="0"/>
            </a:endParaRPr>
          </a:p>
          <a:p>
            <a:endParaRPr lang="en-US" altLang="en-US" smtClean="0">
              <a:latin typeface="Arial" charset="0"/>
            </a:endParaRPr>
          </a:p>
        </p:txBody>
      </p:sp>
      <p:sp>
        <p:nvSpPr>
          <p:cNvPr id="24371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ChangeArrowheads="1"/>
          </p:cNvSpPr>
          <p:nvPr>
            <p:ph type="body" idx="1"/>
          </p:nvPr>
        </p:nvSpPr>
        <p:spPr>
          <a:noFill/>
          <a:ln w="9525"/>
        </p:spPr>
        <p:txBody>
          <a:bodyPr/>
          <a:lstStyle/>
          <a:p>
            <a:r>
              <a:rPr lang="en-US" altLang="en-US" smtClean="0">
                <a:latin typeface="Arial" charset="0"/>
              </a:rPr>
              <a:t>The insulation class and the service factor are closely related. The insulation class of a motor indicates the allowable temperature that the motor can be run continuously based on the insulation material inside the motor and the motors service factor. The most common insulation classes are B and F.</a:t>
            </a:r>
          </a:p>
          <a:p>
            <a:endParaRPr lang="en-US" altLang="en-US" smtClean="0">
              <a:latin typeface="Arial" charset="0"/>
            </a:endParaRPr>
          </a:p>
          <a:p>
            <a:r>
              <a:rPr lang="en-US" altLang="en-US" smtClean="0">
                <a:solidFill>
                  <a:srgbClr val="000000"/>
                </a:solidFill>
                <a:latin typeface="Arial" charset="0"/>
              </a:rPr>
              <a:t>F3 is just Class F Insulation, any number after that just signifies different insulation systems based on plant.  Marathon has three different plants that use class F Insulation </a:t>
            </a:r>
          </a:p>
        </p:txBody>
      </p:sp>
      <p:sp>
        <p:nvSpPr>
          <p:cNvPr id="245762"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body" idx="1"/>
          </p:nvPr>
        </p:nvSpPr>
        <p:spPr>
          <a:noFill/>
          <a:ln w="9525"/>
        </p:spPr>
        <p:txBody>
          <a:bodyPr/>
          <a:lstStyle/>
          <a:p>
            <a:r>
              <a:rPr lang="en-US" altLang="en-US" smtClean="0">
                <a:latin typeface="Arial" charset="0"/>
              </a:rPr>
              <a:t>The numerical value relates to the temperature classification of the insulation system.  The temperature classification indicates the maximum (hot-spot) temperature at which the insulation system can be operated for normal expected service life.</a:t>
            </a:r>
          </a:p>
          <a:p>
            <a:endParaRPr lang="en-US" altLang="en-US" smtClean="0">
              <a:latin typeface="Arial" charset="0"/>
            </a:endParaRPr>
          </a:p>
          <a:p>
            <a:r>
              <a:rPr lang="en-US" altLang="en-US" smtClean="0">
                <a:latin typeface="Arial" charset="0"/>
              </a:rPr>
              <a:t>In general, all materials used in a given insulation system should be rated for temperatures equal to, or exceeding, the temperature classification of the system.</a:t>
            </a:r>
          </a:p>
        </p:txBody>
      </p:sp>
      <p:sp>
        <p:nvSpPr>
          <p:cNvPr id="24883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idx="1"/>
          </p:nvPr>
        </p:nvSpPr>
        <p:spPr>
          <a:noFill/>
          <a:ln w="9525"/>
        </p:spPr>
        <p:txBody>
          <a:bodyPr/>
          <a:lstStyle/>
          <a:p>
            <a:r>
              <a:rPr lang="en-US" altLang="en-US" smtClean="0">
                <a:latin typeface="Arial" charset="0"/>
              </a:rPr>
              <a:t>The Earth is a permanent magnet with lines of force rotating around it from the north pole to the south pole.  </a:t>
            </a:r>
          </a:p>
          <a:p>
            <a:endParaRPr lang="en-US" altLang="en-US" smtClean="0">
              <a:latin typeface="Arial" charset="0"/>
            </a:endParaRPr>
          </a:p>
          <a:p>
            <a:r>
              <a:rPr lang="en-US" altLang="en-US" smtClean="0">
                <a:latin typeface="Arial" charset="0"/>
              </a:rPr>
              <a:t>A piece of soft iron placed within the force field of a permanent magnet becomes magnetized.</a:t>
            </a:r>
          </a:p>
          <a:p>
            <a:endParaRPr lang="en-US" altLang="en-US" smtClean="0">
              <a:latin typeface="Arial" charset="0"/>
            </a:endParaRPr>
          </a:p>
          <a:p>
            <a:r>
              <a:rPr lang="en-US" altLang="en-US" smtClean="0">
                <a:latin typeface="Arial" charset="0"/>
              </a:rPr>
              <a:t>The soft iron does not have to touch the permanent magnet to become magnetized.  The soft iron then takes on the same characteristics as the permanent magnet.</a:t>
            </a:r>
          </a:p>
          <a:p>
            <a:endParaRPr lang="en-US" altLang="en-US" smtClean="0">
              <a:latin typeface="Arial" charset="0"/>
            </a:endParaRPr>
          </a:p>
          <a:p>
            <a:r>
              <a:rPr lang="en-US" altLang="en-US" smtClean="0">
                <a:latin typeface="Arial" charset="0"/>
              </a:rPr>
              <a:t>This type of action in motor operation is called </a:t>
            </a:r>
            <a:r>
              <a:rPr lang="en-US" altLang="en-US" b="1" i="1" smtClean="0">
                <a:latin typeface="Arial" charset="0"/>
              </a:rPr>
              <a:t>induction</a:t>
            </a:r>
            <a:r>
              <a:rPr lang="en-US" altLang="en-US" smtClean="0">
                <a:latin typeface="Arial" charset="0"/>
              </a:rPr>
              <a:t>.</a:t>
            </a:r>
          </a:p>
          <a:p>
            <a:endParaRPr lang="en-US" altLang="en-US" smtClean="0">
              <a:latin typeface="Arial" charset="0"/>
            </a:endParaRPr>
          </a:p>
          <a:p>
            <a:endParaRPr lang="en-US" altLang="en-US" smtClean="0">
              <a:latin typeface="Arial" charset="0"/>
            </a:endParaRPr>
          </a:p>
        </p:txBody>
      </p:sp>
      <p:sp>
        <p:nvSpPr>
          <p:cNvPr id="24578"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body" idx="1"/>
          </p:nvPr>
        </p:nvSpPr>
        <p:spPr>
          <a:noFill/>
          <a:ln w="9525"/>
        </p:spPr>
        <p:txBody>
          <a:bodyPr/>
          <a:lstStyle/>
          <a:p>
            <a:r>
              <a:rPr lang="en-US" altLang="en-US" smtClean="0">
                <a:latin typeface="Arial" charset="0"/>
              </a:rPr>
              <a:t>The service factor is the ability of the motor to carry a load above its name plate rating. As in the example above, a 10HP motor can produce 11.5 horsepower continuously without exceeding temperature rating of its insulation class. So it would seem reasonable that a motor with a higher service factor (and the ability to handle overload) would have to have a higher total temperature rating.</a:t>
            </a:r>
          </a:p>
          <a:p>
            <a:endParaRPr lang="en-US" altLang="en-US" smtClean="0">
              <a:latin typeface="Arial" charset="0"/>
            </a:endParaRPr>
          </a:p>
          <a:p>
            <a:r>
              <a:rPr lang="en-US" altLang="en-US" smtClean="0">
                <a:latin typeface="Arial" charset="0"/>
              </a:rPr>
              <a:t>Note! - When using an induction motor on an inverter it is recommended that the service factor of the motor be at least 1.0.  Due to the harmonic content on the output of the inverter, slightly more current will be drawn by the motor to produce the rated amount of torque. </a:t>
            </a:r>
          </a:p>
        </p:txBody>
      </p:sp>
      <p:sp>
        <p:nvSpPr>
          <p:cNvPr id="250882"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ChangeArrowheads="1"/>
          </p:cNvSpPr>
          <p:nvPr>
            <p:ph type="body" idx="1"/>
          </p:nvPr>
        </p:nvSpPr>
        <p:spPr>
          <a:noFill/>
          <a:ln w="9525"/>
        </p:spPr>
        <p:txBody>
          <a:bodyPr/>
          <a:lstStyle/>
          <a:p>
            <a:r>
              <a:rPr lang="en-US" altLang="en-US" smtClean="0">
                <a:latin typeface="Arial" charset="0"/>
              </a:rPr>
              <a:t>The frame designation of the motor refers to the physical construction of the motor. It would include the mounting dimensions, shaft dimensions and over all dimensions.</a:t>
            </a:r>
          </a:p>
          <a:p>
            <a:endParaRPr lang="en-US" altLang="en-US" sz="2000" smtClean="0">
              <a:latin typeface="Arial" charset="0"/>
            </a:endParaRPr>
          </a:p>
          <a:p>
            <a:r>
              <a:rPr lang="en-US" altLang="en-US" smtClean="0">
                <a:latin typeface="Arial" charset="0"/>
              </a:rPr>
              <a:t>Be sure to record any prefix or suffix letter codes you may see.</a:t>
            </a:r>
          </a:p>
          <a:p>
            <a:endParaRPr lang="en-US" altLang="en-US" smtClean="0">
              <a:latin typeface="Arial" charset="0"/>
            </a:endParaRPr>
          </a:p>
          <a:p>
            <a:r>
              <a:rPr lang="en-US" altLang="en-US" smtClean="0">
                <a:latin typeface="Arial" charset="0"/>
              </a:rPr>
              <a:t>This is a key piece of information when replacing an existing motor with a new motor.</a:t>
            </a:r>
          </a:p>
        </p:txBody>
      </p:sp>
      <p:sp>
        <p:nvSpPr>
          <p:cNvPr id="25293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body" idx="1"/>
          </p:nvPr>
        </p:nvSpPr>
        <p:spPr>
          <a:noFill/>
          <a:ln w="9525"/>
        </p:spPr>
        <p:txBody>
          <a:bodyPr/>
          <a:lstStyle/>
          <a:p>
            <a:r>
              <a:rPr lang="en-US" altLang="en-US" smtClean="0">
                <a:latin typeface="Arial" charset="0"/>
              </a:rPr>
              <a:t>The last topic that we are going to cover is the enclosure type of the motor. When applying a motor in certain environmental conditions it may be necessary to choose a motor with a different type enclosure. The four most common types of enclosure are shown above.</a:t>
            </a:r>
          </a:p>
        </p:txBody>
      </p:sp>
      <p:sp>
        <p:nvSpPr>
          <p:cNvPr id="254978"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ChangeArrowheads="1"/>
          </p:cNvSpPr>
          <p:nvPr>
            <p:ph type="body" idx="1"/>
          </p:nvPr>
        </p:nvSpPr>
        <p:spPr>
          <a:noFill/>
          <a:ln w="9525"/>
        </p:spPr>
        <p:txBody>
          <a:bodyPr/>
          <a:lstStyle/>
          <a:p>
            <a:r>
              <a:rPr lang="en-US" altLang="en-US" smtClean="0">
                <a:latin typeface="Arial" charset="0"/>
              </a:rPr>
              <a:t>The open drip proof  type motor has openings that allow air to flow over the windings. There is only a small degree of protection from liquid or solid particles entering the motor. These type of motors are used in industrial locations that have a clean environment, free from washdown or spray conditions, or air born oil or mist.</a:t>
            </a:r>
          </a:p>
          <a:p>
            <a:endParaRPr lang="en-US" altLang="en-US" smtClean="0">
              <a:latin typeface="Arial" charset="0"/>
            </a:endParaRPr>
          </a:p>
          <a:p>
            <a:r>
              <a:rPr lang="en-US" altLang="en-US" smtClean="0">
                <a:latin typeface="Arial" charset="0"/>
              </a:rPr>
              <a:t>The ventilating openings are so constructed that successful operation is not interfered with when drops of liquid or solid particles strike or enter the enclosure at any angle from 0-15 degrees downward from vertical. </a:t>
            </a:r>
          </a:p>
        </p:txBody>
      </p:sp>
      <p:sp>
        <p:nvSpPr>
          <p:cNvPr id="257026"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body" idx="1"/>
          </p:nvPr>
        </p:nvSpPr>
        <p:spPr>
          <a:noFill/>
          <a:ln w="9525"/>
        </p:spPr>
        <p:txBody>
          <a:bodyPr/>
          <a:lstStyle/>
          <a:p>
            <a:r>
              <a:rPr lang="en-US" altLang="en-US" smtClean="0">
                <a:latin typeface="Arial" charset="0"/>
              </a:rPr>
              <a:t>The totally enclosed non-ventilated motor has no opening for ventilation and has no means of external cooling. Many times TENV type motors are used in more hostile locations with indirect hosedowns or sprays being possible. In some cases they are used where totally enclosed fan cooled motors are physically too large and cannot fit into tight quarters.</a:t>
            </a:r>
          </a:p>
        </p:txBody>
      </p:sp>
      <p:sp>
        <p:nvSpPr>
          <p:cNvPr id="25907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ChangeArrowheads="1"/>
          </p:cNvSpPr>
          <p:nvPr>
            <p:ph type="body" idx="1"/>
          </p:nvPr>
        </p:nvSpPr>
        <p:spPr>
          <a:noFill/>
          <a:ln w="9525"/>
        </p:spPr>
        <p:txBody>
          <a:bodyPr/>
          <a:lstStyle/>
          <a:p>
            <a:r>
              <a:rPr lang="en-US" altLang="en-US" smtClean="0">
                <a:latin typeface="Arial" charset="0"/>
              </a:rPr>
              <a:t>Totally enclosed fan cooled motors are the most common in industry.  It consists of a non-ventilated enclosure and a motor shaft connected cooling fan that blows cooling air over the outside of the motor. Care must be taken when applying TEFC motors with inverters because when run at slow speeds the cooling fan becomes ineffective and the motor overheats. The speed range of these motors is typically in the 4:1 range.</a:t>
            </a:r>
          </a:p>
        </p:txBody>
      </p:sp>
      <p:sp>
        <p:nvSpPr>
          <p:cNvPr id="261122"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body" idx="1"/>
          </p:nvPr>
        </p:nvSpPr>
        <p:spPr>
          <a:noFill/>
          <a:ln w="9525"/>
        </p:spPr>
        <p:txBody>
          <a:bodyPr/>
          <a:lstStyle/>
          <a:p>
            <a:r>
              <a:rPr lang="en-US" altLang="en-US" smtClean="0">
                <a:latin typeface="Arial" charset="0"/>
              </a:rPr>
              <a:t>The totally enclosed blower type motor is often times called an inverter duty motor. The enclosure has no ventilation openings, and is externally cooling by a separately powered motor/ blower combination. This allows the speed range of this motor to be much wider then the TEFC type motor. Typically a TEBC type motor speed range is about 10:1 and some goes a high as 1000:1. This arrangement allows continuous running at very low speeds.</a:t>
            </a:r>
          </a:p>
        </p:txBody>
      </p:sp>
      <p:sp>
        <p:nvSpPr>
          <p:cNvPr id="26317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a:noFill/>
          <a:ln w="9525"/>
        </p:spPr>
        <p:txBody>
          <a:bodyPr/>
          <a:lstStyle/>
          <a:p>
            <a:r>
              <a:rPr lang="en-US" altLang="en-US" smtClean="0">
                <a:latin typeface="Arial" charset="0"/>
              </a:rPr>
              <a:t>The poles of two permanent magnets either attract or repel.  Unlike poles atttract each other while like poles repel each other.</a:t>
            </a:r>
          </a:p>
          <a:p>
            <a:endParaRPr lang="en-US" altLang="en-US" smtClean="0">
              <a:latin typeface="Arial" charset="0"/>
            </a:endParaRPr>
          </a:p>
          <a:p>
            <a:r>
              <a:rPr lang="en-US" altLang="en-US" smtClean="0">
                <a:latin typeface="Arial" charset="0"/>
              </a:rPr>
              <a:t>If a magnet is suspended by a string, it will rotate by being attracted or repelled by a second magnet.  </a:t>
            </a:r>
          </a:p>
          <a:p>
            <a:endParaRPr lang="en-US" altLang="en-US" smtClean="0">
              <a:latin typeface="Arial" charset="0"/>
            </a:endParaRPr>
          </a:p>
          <a:p>
            <a:r>
              <a:rPr lang="en-US" altLang="en-US" smtClean="0">
                <a:latin typeface="Arial" charset="0"/>
              </a:rPr>
              <a:t>This is the major principle of motor operation. </a:t>
            </a:r>
          </a:p>
        </p:txBody>
      </p:sp>
      <p:sp>
        <p:nvSpPr>
          <p:cNvPr id="26626"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body" idx="1"/>
          </p:nvPr>
        </p:nvSpPr>
        <p:spPr>
          <a:noFill/>
          <a:ln w="9525"/>
        </p:spPr>
        <p:txBody>
          <a:bodyPr/>
          <a:lstStyle/>
          <a:p>
            <a:r>
              <a:rPr lang="en-US" altLang="en-US" b="1" u="sng" smtClean="0">
                <a:latin typeface="Arial" charset="0"/>
              </a:rPr>
              <a:t>ELECTROMAGNETS</a:t>
            </a:r>
          </a:p>
          <a:p>
            <a:endParaRPr lang="en-US" altLang="en-US" b="1" u="sng" smtClean="0">
              <a:latin typeface="Arial" charset="0"/>
            </a:endParaRPr>
          </a:p>
          <a:p>
            <a:r>
              <a:rPr lang="en-US" altLang="en-US" smtClean="0">
                <a:latin typeface="Arial" charset="0"/>
              </a:rPr>
              <a:t>An electromagnet is a wire wound around a piece of iron.  A straight conductor carrying current produces a weak magnetic field.  An iron core with many turns of wire around it forms a coil and produces a strong magnetic field.</a:t>
            </a:r>
          </a:p>
          <a:p>
            <a:endParaRPr lang="en-US" altLang="en-US" smtClean="0">
              <a:latin typeface="Arial" charset="0"/>
            </a:endParaRPr>
          </a:p>
          <a:p>
            <a:r>
              <a:rPr lang="en-US" altLang="en-US" smtClean="0">
                <a:latin typeface="Arial" charset="0"/>
              </a:rPr>
              <a:t>The number of turns in the coil and the amount of current flow determines the strength of the magnetic field.  A coil with many turns produces a strong magnetic field while a coil with fewer turns produces a weaker magnetic field.</a:t>
            </a:r>
          </a:p>
          <a:p>
            <a:endParaRPr lang="en-US" altLang="en-US" smtClean="0">
              <a:latin typeface="Arial" charset="0"/>
            </a:endParaRPr>
          </a:p>
          <a:p>
            <a:r>
              <a:rPr lang="en-US" altLang="en-US" b="1" u="sng" smtClean="0">
                <a:latin typeface="Arial" charset="0"/>
              </a:rPr>
              <a:t>Reversing Poles</a:t>
            </a:r>
          </a:p>
          <a:p>
            <a:endParaRPr lang="en-US" altLang="en-US" b="1" u="sng" smtClean="0">
              <a:latin typeface="Arial" charset="0"/>
            </a:endParaRPr>
          </a:p>
          <a:p>
            <a:r>
              <a:rPr lang="en-US" altLang="en-US" smtClean="0">
                <a:latin typeface="Arial" charset="0"/>
              </a:rPr>
              <a:t>Reversing the current flow through an electromagnet changes the polarity of its poles.  Current flow in one direction produces a south pole on one end; current flow in the opposite direction produces a north pole.</a:t>
            </a:r>
          </a:p>
          <a:p>
            <a:endParaRPr lang="en-US" altLang="en-US" smtClean="0">
              <a:latin typeface="Arial" charset="0"/>
            </a:endParaRPr>
          </a:p>
          <a:p>
            <a:r>
              <a:rPr lang="en-US" altLang="en-US" smtClean="0">
                <a:latin typeface="Arial" charset="0"/>
              </a:rPr>
              <a:t>Alternating current (AC) changes the direction of the magnetic field of an electromagnet from north to south due to the current flow changing direction. </a:t>
            </a:r>
          </a:p>
          <a:p>
            <a:endParaRPr lang="en-US" altLang="en-US" smtClean="0">
              <a:latin typeface="Arial" charset="0"/>
            </a:endParaRPr>
          </a:p>
          <a:p>
            <a:endParaRPr lang="en-US" altLang="en-US" smtClean="0">
              <a:latin typeface="Arial" charset="0"/>
            </a:endParaRPr>
          </a:p>
        </p:txBody>
      </p:sp>
      <p:sp>
        <p:nvSpPr>
          <p:cNvPr id="28674"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body" idx="1"/>
          </p:nvPr>
        </p:nvSpPr>
        <p:spPr>
          <a:noFill/>
          <a:ln w="9525"/>
        </p:spPr>
        <p:txBody>
          <a:bodyPr/>
          <a:lstStyle/>
          <a:p>
            <a:r>
              <a:rPr lang="en-US" altLang="en-US" smtClean="0">
                <a:latin typeface="Arial" charset="0"/>
              </a:rPr>
              <a:t>When 60Hz of alternating current is supplied to the stator, the stator poles reverse their polarity 120 times per second.  This occurs every time the current changes direction.  Please note that stator poles and electromagnets are basically the same.</a:t>
            </a:r>
          </a:p>
          <a:p>
            <a:endParaRPr lang="en-US" altLang="en-US" smtClean="0">
              <a:latin typeface="Arial" charset="0"/>
            </a:endParaRPr>
          </a:p>
          <a:p>
            <a:r>
              <a:rPr lang="en-US" altLang="en-US" smtClean="0">
                <a:latin typeface="Arial" charset="0"/>
              </a:rPr>
              <a:t>The rotor then tries to catch the alternation of current creating the magnetic lines of force between the stator field poles.</a:t>
            </a:r>
          </a:p>
          <a:p>
            <a:endParaRPr lang="en-US" altLang="en-US" smtClean="0">
              <a:latin typeface="Arial" charset="0"/>
            </a:endParaRPr>
          </a:p>
          <a:p>
            <a:r>
              <a:rPr lang="en-US" altLang="en-US" smtClean="0">
                <a:latin typeface="Arial" charset="0"/>
              </a:rPr>
              <a:t>The rotor</a:t>
            </a:r>
          </a:p>
          <a:p>
            <a:endParaRPr lang="en-US" altLang="en-US" smtClean="0">
              <a:latin typeface="Arial" charset="0"/>
            </a:endParaRPr>
          </a:p>
          <a:p>
            <a:endParaRPr lang="en-US" altLang="en-US" smtClean="0">
              <a:latin typeface="Arial" charset="0"/>
            </a:endParaRPr>
          </a:p>
          <a:p>
            <a:endParaRPr lang="en-US" altLang="en-US" smtClean="0">
              <a:latin typeface="Arial" charset="0"/>
            </a:endParaRPr>
          </a:p>
        </p:txBody>
      </p:sp>
      <p:sp>
        <p:nvSpPr>
          <p:cNvPr id="30722" name="Rectangle 3"/>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body" idx="1"/>
          </p:nvPr>
        </p:nvSpPr>
        <p:spPr>
          <a:noFill/>
          <a:ln w="9525"/>
        </p:spPr>
        <p:txBody>
          <a:bodyPr/>
          <a:lstStyle/>
          <a:p>
            <a:r>
              <a:rPr lang="en-US" altLang="en-US" smtClean="0">
                <a:latin typeface="Arial" charset="0"/>
              </a:rPr>
              <a:t>When an electrical supply is connected to the motor, current will flow through the stator. The direction of current flow is shown on this diagram. The x denotes that the current is flowing away from you and the dot denotes that the current is flowing towards you.</a:t>
            </a:r>
          </a:p>
        </p:txBody>
      </p:sp>
      <p:sp>
        <p:nvSpPr>
          <p:cNvPr id="3277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26"/>
          <p:cNvSpPr>
            <a:spLocks noGrp="1" noChangeArrowheads="1"/>
          </p:cNvSpPr>
          <p:nvPr>
            <p:ph type="body" idx="1"/>
          </p:nvPr>
        </p:nvSpPr>
        <p:spPr>
          <a:noFill/>
          <a:ln w="9525"/>
        </p:spPr>
        <p:txBody>
          <a:bodyPr/>
          <a:lstStyle/>
          <a:p>
            <a:r>
              <a:rPr lang="en-US" altLang="en-US" smtClean="0">
                <a:latin typeface="Arial" charset="0"/>
              </a:rPr>
              <a:t>This one instant of time is our zero position of one electrical cycle. This is the same diagram as on the previous page.</a:t>
            </a:r>
          </a:p>
        </p:txBody>
      </p:sp>
      <p:sp>
        <p:nvSpPr>
          <p:cNvPr id="34818" name="Rectangle 1027"/>
          <p:cNvSpPr>
            <a:spLocks noGrp="1" noRot="1" noChangeAspect="1" noChangeArrowheads="1" noTextEdit="1"/>
          </p:cNvSpPr>
          <p:nvPr>
            <p:ph type="sldImg"/>
          </p:nvPr>
        </p:nvSpPr>
        <p:spPr>
          <a:xfrm>
            <a:off x="1150938" y="692150"/>
            <a:ext cx="4556125" cy="3416300"/>
          </a:xfrm>
          <a:noFill/>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p:txBody>
          <a:bodyPr/>
          <a:lstStyle>
            <a:lvl1pPr>
              <a:defRPr/>
            </a:lvl1pPr>
          </a:lstStyle>
          <a:p>
            <a:pPr>
              <a:defRPr/>
            </a:pPr>
            <a:r>
              <a:rPr lang="en-US"/>
              <a:t>07/08/2002</a:t>
            </a:r>
          </a:p>
        </p:txBody>
      </p:sp>
      <p:sp>
        <p:nvSpPr>
          <p:cNvPr id="5" name="Footer Placeholder 16"/>
          <p:cNvSpPr>
            <a:spLocks noGrp="1"/>
          </p:cNvSpPr>
          <p:nvPr>
            <p:ph type="ftr" sz="quarter" idx="11"/>
          </p:nvPr>
        </p:nvSpPr>
        <p:spPr/>
        <p:txBody>
          <a:bodyPr/>
          <a:lstStyle>
            <a:lvl1pPr>
              <a:defRPr/>
            </a:lvl1pPr>
          </a:lstStyle>
          <a:p>
            <a:pPr>
              <a:defRPr/>
            </a:pPr>
            <a:r>
              <a:rPr lang="en-US"/>
              <a:t>PP.AFD.02.MotorBasics</a:t>
            </a:r>
          </a:p>
        </p:txBody>
      </p:sp>
      <p:sp>
        <p:nvSpPr>
          <p:cNvPr id="6" name="Slide Number Placeholder 28"/>
          <p:cNvSpPr>
            <a:spLocks noGrp="1"/>
          </p:cNvSpPr>
          <p:nvPr>
            <p:ph type="sldNum" sz="quarter" idx="12"/>
          </p:nvPr>
        </p:nvSpPr>
        <p:spPr/>
        <p:txBody>
          <a:bodyPr/>
          <a:lstStyle>
            <a:lvl1pPr>
              <a:defRPr/>
            </a:lvl1pPr>
          </a:lstStyle>
          <a:p>
            <a:pPr>
              <a:defRPr/>
            </a:pPr>
            <a:fld id="{005DBC1F-13CB-46AB-A619-D6FC44D94121}" type="slidenum">
              <a:rPr lang="en-US"/>
              <a:pPr>
                <a:defRPr/>
              </a:pPr>
              <a:t>‹#›</a:t>
            </a:fld>
            <a:r>
              <a:rPr lang="en-US"/>
              <a:t> of 55</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07/08/2002</a:t>
            </a:r>
          </a:p>
        </p:txBody>
      </p:sp>
      <p:sp>
        <p:nvSpPr>
          <p:cNvPr id="5" name="Footer Placeholder 4"/>
          <p:cNvSpPr>
            <a:spLocks noGrp="1"/>
          </p:cNvSpPr>
          <p:nvPr>
            <p:ph type="ftr" sz="quarter" idx="11"/>
          </p:nvPr>
        </p:nvSpPr>
        <p:spPr/>
        <p:txBody>
          <a:bodyPr/>
          <a:lstStyle>
            <a:lvl1pPr>
              <a:defRPr/>
            </a:lvl1pPr>
          </a:lstStyle>
          <a:p>
            <a:pPr>
              <a:defRPr/>
            </a:pPr>
            <a:r>
              <a:rPr lang="en-US"/>
              <a:t>PP.AFD.02.MotorBasics</a:t>
            </a:r>
          </a:p>
        </p:txBody>
      </p:sp>
      <p:sp>
        <p:nvSpPr>
          <p:cNvPr id="6" name="Slide Number Placeholder 5"/>
          <p:cNvSpPr>
            <a:spLocks noGrp="1"/>
          </p:cNvSpPr>
          <p:nvPr>
            <p:ph type="sldNum" sz="quarter" idx="12"/>
          </p:nvPr>
        </p:nvSpPr>
        <p:spPr/>
        <p:txBody>
          <a:bodyPr/>
          <a:lstStyle>
            <a:lvl1pPr>
              <a:defRPr/>
            </a:lvl1pPr>
          </a:lstStyle>
          <a:p>
            <a:pPr>
              <a:defRPr/>
            </a:pPr>
            <a:fld id="{4A19C2F5-A362-4754-8544-239D8C3E7E54}" type="slidenum">
              <a:rPr lang="en-US"/>
              <a:pPr>
                <a:defRPr/>
              </a:pPr>
              <a:t>‹#›</a:t>
            </a:fld>
            <a:r>
              <a:rPr lang="en-US"/>
              <a:t> of 55</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07/08/2002</a:t>
            </a:r>
          </a:p>
        </p:txBody>
      </p:sp>
      <p:sp>
        <p:nvSpPr>
          <p:cNvPr id="5" name="Footer Placeholder 4"/>
          <p:cNvSpPr>
            <a:spLocks noGrp="1"/>
          </p:cNvSpPr>
          <p:nvPr>
            <p:ph type="ftr" sz="quarter" idx="11"/>
          </p:nvPr>
        </p:nvSpPr>
        <p:spPr/>
        <p:txBody>
          <a:bodyPr/>
          <a:lstStyle>
            <a:lvl1pPr>
              <a:defRPr/>
            </a:lvl1pPr>
          </a:lstStyle>
          <a:p>
            <a:pPr>
              <a:defRPr/>
            </a:pPr>
            <a:r>
              <a:rPr lang="en-US"/>
              <a:t>PP.AFD.02.MotorBasics</a:t>
            </a:r>
          </a:p>
        </p:txBody>
      </p:sp>
      <p:sp>
        <p:nvSpPr>
          <p:cNvPr id="6" name="Slide Number Placeholder 5"/>
          <p:cNvSpPr>
            <a:spLocks noGrp="1"/>
          </p:cNvSpPr>
          <p:nvPr>
            <p:ph type="sldNum" sz="quarter" idx="12"/>
          </p:nvPr>
        </p:nvSpPr>
        <p:spPr/>
        <p:txBody>
          <a:bodyPr/>
          <a:lstStyle>
            <a:lvl1pPr>
              <a:defRPr/>
            </a:lvl1pPr>
          </a:lstStyle>
          <a:p>
            <a:pPr>
              <a:defRPr/>
            </a:pPr>
            <a:fld id="{5C52684F-130A-4CA2-B4D6-EA15BF9B7A25}" type="slidenum">
              <a:rPr lang="en-US"/>
              <a:pPr>
                <a:defRPr/>
              </a:pPr>
              <a:t>‹#›</a:t>
            </a:fld>
            <a:r>
              <a:rPr lang="en-US"/>
              <a:t> of 55</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62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5400" y="1828800"/>
            <a:ext cx="3810000" cy="4114800"/>
          </a:xfrm>
        </p:spPr>
        <p:txBody>
          <a:bodyPr>
            <a:normAutofit/>
          </a:bodyPr>
          <a:lstStyle/>
          <a:p>
            <a:pPr lvl="0"/>
            <a:endParaRPr lang="en-US" noProof="0"/>
          </a:p>
        </p:txBody>
      </p:sp>
      <p:sp>
        <p:nvSpPr>
          <p:cNvPr id="5" name="Date Placeholder 4"/>
          <p:cNvSpPr>
            <a:spLocks noGrp="1"/>
          </p:cNvSpPr>
          <p:nvPr>
            <p:ph type="dt" sz="half" idx="10"/>
          </p:nvPr>
        </p:nvSpPr>
        <p:spPr>
          <a:xfrm>
            <a:off x="568325" y="6589713"/>
            <a:ext cx="1905000" cy="268287"/>
          </a:xfrm>
        </p:spPr>
        <p:txBody>
          <a:bodyPr/>
          <a:lstStyle>
            <a:lvl1pPr>
              <a:defRPr/>
            </a:lvl1pPr>
          </a:lstStyle>
          <a:p>
            <a:pPr>
              <a:defRPr/>
            </a:pPr>
            <a:r>
              <a:rPr lang="en-US"/>
              <a:t>07/08/2002</a:t>
            </a:r>
          </a:p>
        </p:txBody>
      </p:sp>
      <p:sp>
        <p:nvSpPr>
          <p:cNvPr id="6" name="Footer Placeholder 5"/>
          <p:cNvSpPr>
            <a:spLocks noGrp="1"/>
          </p:cNvSpPr>
          <p:nvPr>
            <p:ph type="ftr" sz="quarter" idx="11"/>
          </p:nvPr>
        </p:nvSpPr>
        <p:spPr>
          <a:xfrm>
            <a:off x="3090863" y="6591300"/>
            <a:ext cx="2895600" cy="266700"/>
          </a:xfrm>
        </p:spPr>
        <p:txBody>
          <a:bodyPr/>
          <a:lstStyle>
            <a:lvl1pPr>
              <a:defRPr/>
            </a:lvl1pPr>
          </a:lstStyle>
          <a:p>
            <a:pPr>
              <a:defRPr/>
            </a:pPr>
            <a:r>
              <a:rPr lang="en-US"/>
              <a:t>PP.AFD.02.MotorBasics</a:t>
            </a:r>
          </a:p>
        </p:txBody>
      </p:sp>
      <p:sp>
        <p:nvSpPr>
          <p:cNvPr id="7" name="Slide Number Placeholder 6"/>
          <p:cNvSpPr>
            <a:spLocks noGrp="1"/>
          </p:cNvSpPr>
          <p:nvPr>
            <p:ph type="sldNum" sz="quarter" idx="12"/>
          </p:nvPr>
        </p:nvSpPr>
        <p:spPr>
          <a:xfrm>
            <a:off x="6973888" y="6632575"/>
            <a:ext cx="1905000" cy="225425"/>
          </a:xfrm>
        </p:spPr>
        <p:txBody>
          <a:bodyPr/>
          <a:lstStyle>
            <a:lvl1pPr>
              <a:defRPr/>
            </a:lvl1pPr>
          </a:lstStyle>
          <a:p>
            <a:pPr>
              <a:defRPr/>
            </a:pPr>
            <a:fld id="{65298009-E32A-4AEC-A6FC-7C83A70103F9}" type="slidenum">
              <a:rPr lang="en-US"/>
              <a:pPr>
                <a:defRPr/>
              </a:pPr>
              <a:t>‹#›</a:t>
            </a:fld>
            <a:r>
              <a:rPr lang="en-US"/>
              <a:t> of 55</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07/08/2002</a:t>
            </a:r>
          </a:p>
        </p:txBody>
      </p:sp>
      <p:sp>
        <p:nvSpPr>
          <p:cNvPr id="5" name="Footer Placeholder 4"/>
          <p:cNvSpPr>
            <a:spLocks noGrp="1"/>
          </p:cNvSpPr>
          <p:nvPr>
            <p:ph type="ftr" sz="quarter" idx="11"/>
          </p:nvPr>
        </p:nvSpPr>
        <p:spPr/>
        <p:txBody>
          <a:bodyPr/>
          <a:lstStyle>
            <a:lvl1pPr>
              <a:defRPr/>
            </a:lvl1pPr>
          </a:lstStyle>
          <a:p>
            <a:pPr>
              <a:defRPr/>
            </a:pPr>
            <a:r>
              <a:rPr lang="en-US"/>
              <a:t>PP.AFD.02.MotorBasics</a:t>
            </a:r>
          </a:p>
        </p:txBody>
      </p:sp>
      <p:sp>
        <p:nvSpPr>
          <p:cNvPr id="6" name="Slide Number Placeholder 5"/>
          <p:cNvSpPr>
            <a:spLocks noGrp="1"/>
          </p:cNvSpPr>
          <p:nvPr>
            <p:ph type="sldNum" sz="quarter" idx="12"/>
          </p:nvPr>
        </p:nvSpPr>
        <p:spPr/>
        <p:txBody>
          <a:bodyPr/>
          <a:lstStyle>
            <a:lvl1pPr>
              <a:defRPr/>
            </a:lvl1pPr>
          </a:lstStyle>
          <a:p>
            <a:pPr>
              <a:defRPr/>
            </a:pPr>
            <a:fld id="{0BF71D65-9EAF-4E7E-A57F-FEECA0B00F42}" type="slidenum">
              <a:rPr lang="en-US"/>
              <a:pPr>
                <a:defRPr/>
              </a:pPr>
              <a:t>‹#›</a:t>
            </a:fld>
            <a:r>
              <a:rPr lang="en-US"/>
              <a:t> of 55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07/08/2002</a:t>
            </a:r>
          </a:p>
        </p:txBody>
      </p:sp>
      <p:sp>
        <p:nvSpPr>
          <p:cNvPr id="5" name="Footer Placeholder 4"/>
          <p:cNvSpPr>
            <a:spLocks noGrp="1"/>
          </p:cNvSpPr>
          <p:nvPr>
            <p:ph type="ftr" sz="quarter" idx="11"/>
          </p:nvPr>
        </p:nvSpPr>
        <p:spPr/>
        <p:txBody>
          <a:bodyPr/>
          <a:lstStyle>
            <a:lvl1pPr>
              <a:defRPr/>
            </a:lvl1pPr>
          </a:lstStyle>
          <a:p>
            <a:pPr>
              <a:defRPr/>
            </a:pPr>
            <a:r>
              <a:rPr lang="en-US"/>
              <a:t>PP.AFD.02.MotorBasics</a:t>
            </a:r>
          </a:p>
        </p:txBody>
      </p:sp>
      <p:sp>
        <p:nvSpPr>
          <p:cNvPr id="6" name="Slide Number Placeholder 5"/>
          <p:cNvSpPr>
            <a:spLocks noGrp="1"/>
          </p:cNvSpPr>
          <p:nvPr>
            <p:ph type="sldNum" sz="quarter" idx="12"/>
          </p:nvPr>
        </p:nvSpPr>
        <p:spPr/>
        <p:txBody>
          <a:bodyPr/>
          <a:lstStyle>
            <a:lvl1pPr>
              <a:defRPr/>
            </a:lvl1pPr>
          </a:lstStyle>
          <a:p>
            <a:pPr>
              <a:defRPr/>
            </a:pPr>
            <a:fld id="{48B72F31-B1C6-4158-BBCA-CDE4D1760858}" type="slidenum">
              <a:rPr lang="en-US"/>
              <a:pPr>
                <a:defRPr/>
              </a:pPr>
              <a:t>‹#›</a:t>
            </a:fld>
            <a:r>
              <a:rPr lang="en-US"/>
              <a:t> of 55</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07/08/2002</a:t>
            </a:r>
          </a:p>
        </p:txBody>
      </p:sp>
      <p:sp>
        <p:nvSpPr>
          <p:cNvPr id="6" name="Footer Placeholder 5"/>
          <p:cNvSpPr>
            <a:spLocks noGrp="1"/>
          </p:cNvSpPr>
          <p:nvPr>
            <p:ph type="ftr" sz="quarter" idx="11"/>
          </p:nvPr>
        </p:nvSpPr>
        <p:spPr/>
        <p:txBody>
          <a:bodyPr/>
          <a:lstStyle>
            <a:lvl1pPr>
              <a:defRPr/>
            </a:lvl1pPr>
          </a:lstStyle>
          <a:p>
            <a:pPr>
              <a:defRPr/>
            </a:pPr>
            <a:r>
              <a:rPr lang="en-US"/>
              <a:t>PP.AFD.02.MotorBasics</a:t>
            </a:r>
          </a:p>
        </p:txBody>
      </p:sp>
      <p:sp>
        <p:nvSpPr>
          <p:cNvPr id="7" name="Slide Number Placeholder 6"/>
          <p:cNvSpPr>
            <a:spLocks noGrp="1"/>
          </p:cNvSpPr>
          <p:nvPr>
            <p:ph type="sldNum" sz="quarter" idx="12"/>
          </p:nvPr>
        </p:nvSpPr>
        <p:spPr/>
        <p:txBody>
          <a:bodyPr/>
          <a:lstStyle>
            <a:lvl1pPr>
              <a:defRPr/>
            </a:lvl1pPr>
          </a:lstStyle>
          <a:p>
            <a:pPr>
              <a:defRPr/>
            </a:pPr>
            <a:fld id="{24A4F6A8-D0A0-47F8-AA01-79ADE463EE77}" type="slidenum">
              <a:rPr lang="en-US"/>
              <a:pPr>
                <a:defRPr/>
              </a:pPr>
              <a:t>‹#›</a:t>
            </a:fld>
            <a:r>
              <a:rPr lang="en-US"/>
              <a:t> of 55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07/08/2002</a:t>
            </a:r>
          </a:p>
        </p:txBody>
      </p:sp>
      <p:sp>
        <p:nvSpPr>
          <p:cNvPr id="8" name="Footer Placeholder 7"/>
          <p:cNvSpPr>
            <a:spLocks noGrp="1"/>
          </p:cNvSpPr>
          <p:nvPr>
            <p:ph type="ftr" sz="quarter" idx="11"/>
          </p:nvPr>
        </p:nvSpPr>
        <p:spPr/>
        <p:txBody>
          <a:bodyPr/>
          <a:lstStyle>
            <a:lvl1pPr>
              <a:defRPr/>
            </a:lvl1pPr>
          </a:lstStyle>
          <a:p>
            <a:pPr>
              <a:defRPr/>
            </a:pPr>
            <a:r>
              <a:rPr lang="en-US"/>
              <a:t>PP.AFD.02.MotorBasics</a:t>
            </a:r>
          </a:p>
        </p:txBody>
      </p:sp>
      <p:sp>
        <p:nvSpPr>
          <p:cNvPr id="9" name="Slide Number Placeholder 8"/>
          <p:cNvSpPr>
            <a:spLocks noGrp="1"/>
          </p:cNvSpPr>
          <p:nvPr>
            <p:ph type="sldNum" sz="quarter" idx="12"/>
          </p:nvPr>
        </p:nvSpPr>
        <p:spPr/>
        <p:txBody>
          <a:bodyPr/>
          <a:lstStyle>
            <a:lvl1pPr>
              <a:defRPr/>
            </a:lvl1pPr>
          </a:lstStyle>
          <a:p>
            <a:pPr>
              <a:defRPr/>
            </a:pPr>
            <a:fld id="{06B39319-5105-4FB5-A1E6-7A53AE7FDC94}" type="slidenum">
              <a:rPr lang="en-US"/>
              <a:pPr>
                <a:defRPr/>
              </a:pPr>
              <a:t>‹#›</a:t>
            </a:fld>
            <a:r>
              <a:rPr lang="en-US"/>
              <a:t> of 55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07/08/2002</a:t>
            </a:r>
          </a:p>
        </p:txBody>
      </p:sp>
      <p:sp>
        <p:nvSpPr>
          <p:cNvPr id="4" name="Footer Placeholder 3"/>
          <p:cNvSpPr>
            <a:spLocks noGrp="1"/>
          </p:cNvSpPr>
          <p:nvPr>
            <p:ph type="ftr" sz="quarter" idx="11"/>
          </p:nvPr>
        </p:nvSpPr>
        <p:spPr/>
        <p:txBody>
          <a:bodyPr/>
          <a:lstStyle>
            <a:lvl1pPr>
              <a:defRPr/>
            </a:lvl1pPr>
          </a:lstStyle>
          <a:p>
            <a:pPr>
              <a:defRPr/>
            </a:pPr>
            <a:r>
              <a:rPr lang="en-US"/>
              <a:t>PP.AFD.02.MotorBasics</a:t>
            </a:r>
          </a:p>
        </p:txBody>
      </p:sp>
      <p:sp>
        <p:nvSpPr>
          <p:cNvPr id="5" name="Slide Number Placeholder 4"/>
          <p:cNvSpPr>
            <a:spLocks noGrp="1"/>
          </p:cNvSpPr>
          <p:nvPr>
            <p:ph type="sldNum" sz="quarter" idx="12"/>
          </p:nvPr>
        </p:nvSpPr>
        <p:spPr/>
        <p:txBody>
          <a:bodyPr/>
          <a:lstStyle>
            <a:lvl1pPr>
              <a:defRPr/>
            </a:lvl1pPr>
          </a:lstStyle>
          <a:p>
            <a:pPr>
              <a:defRPr/>
            </a:pPr>
            <a:fld id="{CA804E0E-BA3F-4833-BCC9-FC58869C7D13}" type="slidenum">
              <a:rPr lang="en-US"/>
              <a:pPr>
                <a:defRPr/>
              </a:pPr>
              <a:t>‹#›</a:t>
            </a:fld>
            <a:r>
              <a:rPr lang="en-US"/>
              <a:t> of 55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07/08/2002</a:t>
            </a:r>
          </a:p>
        </p:txBody>
      </p:sp>
      <p:sp>
        <p:nvSpPr>
          <p:cNvPr id="3" name="Footer Placeholder 2"/>
          <p:cNvSpPr>
            <a:spLocks noGrp="1"/>
          </p:cNvSpPr>
          <p:nvPr>
            <p:ph type="ftr" sz="quarter" idx="11"/>
          </p:nvPr>
        </p:nvSpPr>
        <p:spPr/>
        <p:txBody>
          <a:bodyPr/>
          <a:lstStyle>
            <a:lvl1pPr>
              <a:defRPr/>
            </a:lvl1pPr>
          </a:lstStyle>
          <a:p>
            <a:pPr>
              <a:defRPr/>
            </a:pPr>
            <a:r>
              <a:rPr lang="en-US"/>
              <a:t>PP.AFD.02.MotorBasics</a:t>
            </a:r>
          </a:p>
        </p:txBody>
      </p:sp>
      <p:sp>
        <p:nvSpPr>
          <p:cNvPr id="4" name="Slide Number Placeholder 3"/>
          <p:cNvSpPr>
            <a:spLocks noGrp="1"/>
          </p:cNvSpPr>
          <p:nvPr>
            <p:ph type="sldNum" sz="quarter" idx="12"/>
          </p:nvPr>
        </p:nvSpPr>
        <p:spPr/>
        <p:txBody>
          <a:bodyPr/>
          <a:lstStyle>
            <a:lvl1pPr>
              <a:defRPr/>
            </a:lvl1pPr>
          </a:lstStyle>
          <a:p>
            <a:pPr>
              <a:defRPr/>
            </a:pPr>
            <a:fld id="{965EA497-0279-4139-A8FC-EFAE0B94E703}" type="slidenum">
              <a:rPr lang="en-US"/>
              <a:pPr>
                <a:defRPr/>
              </a:pPr>
              <a:t>‹#›</a:t>
            </a:fld>
            <a:r>
              <a:rPr lang="en-US"/>
              <a:t> of 55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07/08/2002</a:t>
            </a:r>
          </a:p>
        </p:txBody>
      </p:sp>
      <p:sp>
        <p:nvSpPr>
          <p:cNvPr id="6" name="Footer Placeholder 5"/>
          <p:cNvSpPr>
            <a:spLocks noGrp="1"/>
          </p:cNvSpPr>
          <p:nvPr>
            <p:ph type="ftr" sz="quarter" idx="11"/>
          </p:nvPr>
        </p:nvSpPr>
        <p:spPr/>
        <p:txBody>
          <a:bodyPr/>
          <a:lstStyle>
            <a:lvl1pPr>
              <a:defRPr/>
            </a:lvl1pPr>
          </a:lstStyle>
          <a:p>
            <a:pPr>
              <a:defRPr/>
            </a:pPr>
            <a:r>
              <a:rPr lang="en-US"/>
              <a:t>PP.AFD.02.MotorBasics</a:t>
            </a:r>
          </a:p>
        </p:txBody>
      </p:sp>
      <p:sp>
        <p:nvSpPr>
          <p:cNvPr id="7" name="Slide Number Placeholder 6"/>
          <p:cNvSpPr>
            <a:spLocks noGrp="1"/>
          </p:cNvSpPr>
          <p:nvPr>
            <p:ph type="sldNum" sz="quarter" idx="12"/>
          </p:nvPr>
        </p:nvSpPr>
        <p:spPr/>
        <p:txBody>
          <a:bodyPr/>
          <a:lstStyle>
            <a:lvl1pPr>
              <a:defRPr/>
            </a:lvl1pPr>
          </a:lstStyle>
          <a:p>
            <a:pPr>
              <a:defRPr/>
            </a:pPr>
            <a:fld id="{6880BB0C-D357-4B8F-B70E-585A12F9E103}" type="slidenum">
              <a:rPr lang="en-US"/>
              <a:pPr>
                <a:defRPr/>
              </a:pPr>
              <a:t>‹#›</a:t>
            </a:fld>
            <a:r>
              <a:rPr lang="en-US"/>
              <a:t> of 55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07/08/2002</a:t>
            </a:r>
          </a:p>
        </p:txBody>
      </p:sp>
      <p:sp>
        <p:nvSpPr>
          <p:cNvPr id="6" name="Footer Placeholder 5"/>
          <p:cNvSpPr>
            <a:spLocks noGrp="1"/>
          </p:cNvSpPr>
          <p:nvPr>
            <p:ph type="ftr" sz="quarter" idx="11"/>
          </p:nvPr>
        </p:nvSpPr>
        <p:spPr/>
        <p:txBody>
          <a:bodyPr/>
          <a:lstStyle>
            <a:lvl1pPr>
              <a:defRPr/>
            </a:lvl1pPr>
          </a:lstStyle>
          <a:p>
            <a:pPr>
              <a:defRPr/>
            </a:pPr>
            <a:r>
              <a:rPr lang="en-US"/>
              <a:t>PP.AFD.02.MotorBasics</a:t>
            </a:r>
          </a:p>
        </p:txBody>
      </p:sp>
      <p:sp>
        <p:nvSpPr>
          <p:cNvPr id="7" name="Slide Number Placeholder 6"/>
          <p:cNvSpPr>
            <a:spLocks noGrp="1"/>
          </p:cNvSpPr>
          <p:nvPr>
            <p:ph type="sldNum" sz="quarter" idx="12"/>
          </p:nvPr>
        </p:nvSpPr>
        <p:spPr/>
        <p:txBody>
          <a:bodyPr/>
          <a:lstStyle>
            <a:lvl1pPr>
              <a:defRPr/>
            </a:lvl1pPr>
          </a:lstStyle>
          <a:p>
            <a:pPr>
              <a:defRPr/>
            </a:pPr>
            <a:fld id="{1C196A8D-058A-46BA-9409-91410BDFCCE1}" type="slidenum">
              <a:rPr lang="en-US"/>
              <a:pPr>
                <a:defRPr/>
              </a:pPr>
              <a:t>‹#›</a:t>
            </a:fld>
            <a:r>
              <a:rPr lang="en-US"/>
              <a:t> of 55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smtClean="0">
                <a:solidFill>
                  <a:schemeClr val="tx1">
                    <a:shade val="50000"/>
                  </a:schemeClr>
                </a:solidFill>
                <a:effectLst>
                  <a:outerShdw blurRad="38100" dist="38100" dir="2700000" algn="tl">
                    <a:srgbClr val="000000">
                      <a:alpha val="43137"/>
                    </a:srgbClr>
                  </a:outerShdw>
                </a:effectLst>
                <a:latin typeface="Arial" pitchFamily="34" charset="0"/>
                <a:cs typeface="+mn-cs"/>
              </a:defRPr>
            </a:lvl1pPr>
          </a:lstStyle>
          <a:p>
            <a:pPr>
              <a:defRPr/>
            </a:pPr>
            <a:r>
              <a:rPr lang="en-US"/>
              <a:t>07/08/2002</a:t>
            </a: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smtClean="0">
                <a:solidFill>
                  <a:schemeClr val="tx1">
                    <a:shade val="50000"/>
                  </a:schemeClr>
                </a:solidFill>
                <a:effectLst>
                  <a:outerShdw blurRad="38100" dist="38100" dir="2700000" algn="tl">
                    <a:srgbClr val="000000">
                      <a:alpha val="43137"/>
                    </a:srgbClr>
                  </a:outerShdw>
                </a:effectLst>
                <a:latin typeface="Arial" pitchFamily="34" charset="0"/>
                <a:cs typeface="+mn-cs"/>
              </a:defRPr>
            </a:lvl1pPr>
          </a:lstStyle>
          <a:p>
            <a:pPr>
              <a:defRPr/>
            </a:pPr>
            <a:r>
              <a:rPr lang="en-US"/>
              <a:t>PP.AFD.02.MotorBasics</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effectLst>
                  <a:outerShdw blurRad="38100" dist="38100" dir="2700000" algn="tl">
                    <a:srgbClr val="000000">
                      <a:alpha val="43137"/>
                    </a:srgbClr>
                  </a:outerShdw>
                </a:effectLst>
                <a:latin typeface="Arial" pitchFamily="34" charset="0"/>
                <a:cs typeface="+mn-cs"/>
              </a:defRPr>
            </a:lvl1pPr>
          </a:lstStyle>
          <a:p>
            <a:pPr>
              <a:defRPr/>
            </a:pPr>
            <a:fld id="{BDF9AD4F-5B01-4BDC-B063-FACDF39A1465}" type="slidenum">
              <a:rPr lang="en-US"/>
              <a:pPr>
                <a:defRPr/>
              </a:pPr>
              <a:t>‹#›</a:t>
            </a:fld>
            <a:r>
              <a:rPr lang="en-US"/>
              <a:t> of 55</a:t>
            </a:r>
          </a:p>
        </p:txBody>
      </p:sp>
      <p:pic>
        <p:nvPicPr>
          <p:cNvPr id="1031" name="Picture 18" descr="N:\ProductsApplicationsSupport\ImageLibrary\Logos\Yaskawa\Y_large.jpg"/>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0" y="0"/>
            <a:ext cx="4160838" cy="4306888"/>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9.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7.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Fundamentals of AC Motors</a:t>
            </a:r>
            <a:endParaRPr lang="en-US" dirty="0"/>
          </a:p>
        </p:txBody>
      </p:sp>
      <p:sp>
        <p:nvSpPr>
          <p:cNvPr id="3" name="Date Placeholder 2"/>
          <p:cNvSpPr>
            <a:spLocks noGrp="1"/>
          </p:cNvSpPr>
          <p:nvPr>
            <p:ph type="dt" sz="quarter" idx="10"/>
          </p:nvPr>
        </p:nvSpPr>
        <p:spPr/>
        <p:txBody>
          <a:bodyPr/>
          <a:lstStyle/>
          <a:p>
            <a:pPr>
              <a:defRPr/>
            </a:pPr>
            <a:r>
              <a:rPr lang="en-US" dirty="0"/>
              <a:t>April 5 2013</a:t>
            </a:r>
          </a:p>
        </p:txBody>
      </p:sp>
      <p:sp>
        <p:nvSpPr>
          <p:cNvPr id="4" name="Footer Placeholder 3"/>
          <p:cNvSpPr>
            <a:spLocks noGrp="1"/>
          </p:cNvSpPr>
          <p:nvPr>
            <p:ph type="ftr" sz="quarter" idx="11"/>
          </p:nvPr>
        </p:nvSpPr>
        <p:spPr/>
        <p:txBody>
          <a:bodyPr/>
          <a:lstStyle/>
          <a:p>
            <a:pPr>
              <a:defRPr/>
            </a:pPr>
            <a:r>
              <a:rPr lang="en-US" dirty="0"/>
              <a:t>Motors 101</a:t>
            </a:r>
          </a:p>
        </p:txBody>
      </p:sp>
      <p:sp>
        <p:nvSpPr>
          <p:cNvPr id="5" name="Slide Number Placeholder 4"/>
          <p:cNvSpPr>
            <a:spLocks noGrp="1"/>
          </p:cNvSpPr>
          <p:nvPr>
            <p:ph type="sldNum" sz="quarter" idx="12"/>
          </p:nvPr>
        </p:nvSpPr>
        <p:spPr/>
        <p:txBody>
          <a:bodyPr/>
          <a:lstStyle/>
          <a:p>
            <a:pPr>
              <a:defRPr/>
            </a:pPr>
            <a:fld id="{283474F6-113F-4A0F-AB66-93FEB8E46756}" type="slidenum">
              <a:rPr lang="en-US"/>
              <a:pPr>
                <a:defRPr/>
              </a:pPr>
              <a:t>1</a:t>
            </a:fld>
            <a:r>
              <a:rPr lang="en-US"/>
              <a:t> of 55</a:t>
            </a:r>
          </a:p>
        </p:txBody>
      </p:sp>
      <p:sp>
        <p:nvSpPr>
          <p:cNvPr id="16389" name="Subtitle 5"/>
          <p:cNvSpPr>
            <a:spLocks noGrp="1"/>
          </p:cNvSpPr>
          <p:nvPr>
            <p:ph type="subTitle" idx="1"/>
          </p:nvPr>
        </p:nvSpPr>
        <p:spPr>
          <a:xfrm>
            <a:off x="1371600" y="3332163"/>
            <a:ext cx="6400800" cy="1752600"/>
          </a:xfrm>
        </p:spPr>
        <p:txBody>
          <a:bodyPr/>
          <a:lstStyle/>
          <a:p>
            <a:r>
              <a:rPr lang="en-US" smtClean="0"/>
              <a:t>Dykman Electrical </a:t>
            </a:r>
          </a:p>
          <a:p>
            <a:r>
              <a:rPr lang="en-US" smtClean="0"/>
              <a:t>5 April 2013</a:t>
            </a:r>
          </a:p>
          <a:p>
            <a:endParaRPr lang="en-US" smtClean="0"/>
          </a:p>
        </p:txBody>
      </p:sp>
      <p:pic>
        <p:nvPicPr>
          <p:cNvPr id="16390" name="Picture 1" descr="2campus_cmyk_h1 _ EDIT BY ART FOR EMAIL"/>
          <p:cNvPicPr>
            <a:picLocks noChangeAspect="1" noChangeArrowheads="1"/>
          </p:cNvPicPr>
          <p:nvPr/>
        </p:nvPicPr>
        <p:blipFill>
          <a:blip r:embed="rId2"/>
          <a:srcRect/>
          <a:stretch>
            <a:fillRect/>
          </a:stretch>
        </p:blipFill>
        <p:spPr bwMode="auto">
          <a:xfrm>
            <a:off x="2708275" y="4468813"/>
            <a:ext cx="3605213" cy="519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fontAlgn="auto">
              <a:spcAft>
                <a:spcPts val="0"/>
              </a:spcAft>
              <a:defRPr/>
            </a:pPr>
            <a:r>
              <a:rPr lang="en-US" altLang="en-US" sz="4800"/>
              <a:t>Rotation of the motor</a:t>
            </a:r>
          </a:p>
        </p:txBody>
      </p:sp>
      <p:pic>
        <p:nvPicPr>
          <p:cNvPr id="33794" name="Picture 3"/>
          <p:cNvPicPr>
            <a:picLocks noChangeArrowheads="1"/>
          </p:cNvPicPr>
          <p:nvPr/>
        </p:nvPicPr>
        <p:blipFill>
          <a:blip r:embed="rId3"/>
          <a:srcRect/>
          <a:stretch>
            <a:fillRect/>
          </a:stretch>
        </p:blipFill>
        <p:spPr bwMode="auto">
          <a:xfrm>
            <a:off x="438150" y="1571625"/>
            <a:ext cx="8248650" cy="1160463"/>
          </a:xfrm>
          <a:prstGeom prst="rect">
            <a:avLst/>
          </a:prstGeom>
          <a:noFill/>
          <a:ln w="12700">
            <a:noFill/>
            <a:miter lim="800000"/>
            <a:headEnd/>
            <a:tailEnd/>
          </a:ln>
        </p:spPr>
      </p:pic>
      <p:sp>
        <p:nvSpPr>
          <p:cNvPr id="157700" name="Line 4"/>
          <p:cNvSpPr>
            <a:spLocks noChangeShapeType="1"/>
          </p:cNvSpPr>
          <p:nvPr/>
        </p:nvSpPr>
        <p:spPr bwMode="auto">
          <a:xfrm>
            <a:off x="1114425" y="2428875"/>
            <a:ext cx="0" cy="409575"/>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nvGrpSpPr>
          <p:cNvPr id="33796" name="Group 5"/>
          <p:cNvGrpSpPr>
            <a:grpSpLocks/>
          </p:cNvGrpSpPr>
          <p:nvPr/>
        </p:nvGrpSpPr>
        <p:grpSpPr bwMode="auto">
          <a:xfrm>
            <a:off x="144463" y="2968625"/>
            <a:ext cx="2006600" cy="1928813"/>
            <a:chOff x="91" y="1870"/>
            <a:chExt cx="1264" cy="1215"/>
          </a:xfrm>
        </p:grpSpPr>
        <p:sp>
          <p:nvSpPr>
            <p:cNvPr id="157702" name="Oval 6"/>
            <p:cNvSpPr>
              <a:spLocks noChangeArrowheads="1"/>
            </p:cNvSpPr>
            <p:nvPr/>
          </p:nvSpPr>
          <p:spPr bwMode="auto">
            <a:xfrm>
              <a:off x="91" y="1870"/>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03" name="Oval 7"/>
            <p:cNvSpPr>
              <a:spLocks noChangeArrowheads="1"/>
            </p:cNvSpPr>
            <p:nvPr/>
          </p:nvSpPr>
          <p:spPr bwMode="auto">
            <a:xfrm>
              <a:off x="144" y="1915"/>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04" name="Oval 8"/>
            <p:cNvSpPr>
              <a:spLocks noChangeArrowheads="1"/>
            </p:cNvSpPr>
            <p:nvPr/>
          </p:nvSpPr>
          <p:spPr bwMode="auto">
            <a:xfrm>
              <a:off x="288" y="2046"/>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05" name="Oval 9"/>
            <p:cNvSpPr>
              <a:spLocks noChangeArrowheads="1"/>
            </p:cNvSpPr>
            <p:nvPr/>
          </p:nvSpPr>
          <p:spPr bwMode="auto">
            <a:xfrm>
              <a:off x="352" y="2109"/>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06" name="Oval 10"/>
            <p:cNvSpPr>
              <a:spLocks noChangeArrowheads="1"/>
            </p:cNvSpPr>
            <p:nvPr/>
          </p:nvSpPr>
          <p:spPr bwMode="auto">
            <a:xfrm>
              <a:off x="637" y="2381"/>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07" name="Oval 11"/>
            <p:cNvSpPr>
              <a:spLocks noChangeArrowheads="1"/>
            </p:cNvSpPr>
            <p:nvPr/>
          </p:nvSpPr>
          <p:spPr bwMode="auto">
            <a:xfrm>
              <a:off x="228" y="2182"/>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08" name="Oval 12"/>
            <p:cNvSpPr>
              <a:spLocks noChangeArrowheads="1"/>
            </p:cNvSpPr>
            <p:nvPr/>
          </p:nvSpPr>
          <p:spPr bwMode="auto">
            <a:xfrm>
              <a:off x="670" y="1930"/>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09" name="Oval 13"/>
            <p:cNvSpPr>
              <a:spLocks noChangeArrowheads="1"/>
            </p:cNvSpPr>
            <p:nvPr/>
          </p:nvSpPr>
          <p:spPr bwMode="auto">
            <a:xfrm>
              <a:off x="1124" y="2191"/>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10" name="Oval 14"/>
            <p:cNvSpPr>
              <a:spLocks noChangeArrowheads="1"/>
            </p:cNvSpPr>
            <p:nvPr/>
          </p:nvSpPr>
          <p:spPr bwMode="auto">
            <a:xfrm>
              <a:off x="225" y="264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11" name="Oval 15"/>
            <p:cNvSpPr>
              <a:spLocks noChangeArrowheads="1"/>
            </p:cNvSpPr>
            <p:nvPr/>
          </p:nvSpPr>
          <p:spPr bwMode="auto">
            <a:xfrm>
              <a:off x="677" y="2899"/>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12" name="Oval 16"/>
            <p:cNvSpPr>
              <a:spLocks noChangeArrowheads="1"/>
            </p:cNvSpPr>
            <p:nvPr/>
          </p:nvSpPr>
          <p:spPr bwMode="auto">
            <a:xfrm>
              <a:off x="1108" y="2670"/>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33815" name="Rectangle 17"/>
            <p:cNvSpPr>
              <a:spLocks noChangeArrowheads="1"/>
            </p:cNvSpPr>
            <p:nvPr/>
          </p:nvSpPr>
          <p:spPr bwMode="auto">
            <a:xfrm>
              <a:off x="211" y="213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3816" name="Rectangle 18"/>
            <p:cNvSpPr>
              <a:spLocks noChangeArrowheads="1"/>
            </p:cNvSpPr>
            <p:nvPr/>
          </p:nvSpPr>
          <p:spPr bwMode="auto">
            <a:xfrm>
              <a:off x="652" y="1880"/>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3817" name="Rectangle 19"/>
            <p:cNvSpPr>
              <a:spLocks noChangeArrowheads="1"/>
            </p:cNvSpPr>
            <p:nvPr/>
          </p:nvSpPr>
          <p:spPr bwMode="auto">
            <a:xfrm>
              <a:off x="1104" y="2143"/>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57716" name="Oval 20"/>
            <p:cNvSpPr>
              <a:spLocks noChangeArrowheads="1"/>
            </p:cNvSpPr>
            <p:nvPr/>
          </p:nvSpPr>
          <p:spPr bwMode="auto">
            <a:xfrm>
              <a:off x="1134" y="269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17" name="Rectangle 21"/>
            <p:cNvSpPr>
              <a:spLocks noChangeArrowheads="1"/>
            </p:cNvSpPr>
            <p:nvPr/>
          </p:nvSpPr>
          <p:spPr bwMode="auto">
            <a:xfrm rot="20220000">
              <a:off x="293" y="196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57718" name="Rectangle 22"/>
            <p:cNvSpPr>
              <a:spLocks noChangeArrowheads="1"/>
            </p:cNvSpPr>
            <p:nvPr/>
          </p:nvSpPr>
          <p:spPr bwMode="auto">
            <a:xfrm rot="1860000">
              <a:off x="806" y="197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57719" name="Rectangle 23"/>
            <p:cNvSpPr>
              <a:spLocks noChangeArrowheads="1"/>
            </p:cNvSpPr>
            <p:nvPr/>
          </p:nvSpPr>
          <p:spPr bwMode="auto">
            <a:xfrm rot="2460000">
              <a:off x="255" y="2797"/>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57720" name="Rectangle 24"/>
            <p:cNvSpPr>
              <a:spLocks noChangeArrowheads="1"/>
            </p:cNvSpPr>
            <p:nvPr/>
          </p:nvSpPr>
          <p:spPr bwMode="auto">
            <a:xfrm rot="19800000">
              <a:off x="799" y="281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57721" name="Rectangle 25"/>
            <p:cNvSpPr>
              <a:spLocks noChangeArrowheads="1"/>
            </p:cNvSpPr>
            <p:nvPr/>
          </p:nvSpPr>
          <p:spPr bwMode="auto">
            <a:xfrm>
              <a:off x="543" y="2103"/>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57722" name="Rectangle 26"/>
            <p:cNvSpPr>
              <a:spLocks noChangeArrowheads="1"/>
            </p:cNvSpPr>
            <p:nvPr/>
          </p:nvSpPr>
          <p:spPr bwMode="auto">
            <a:xfrm>
              <a:off x="544" y="2685"/>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57723" name="Line 27"/>
            <p:cNvSpPr>
              <a:spLocks noChangeShapeType="1"/>
            </p:cNvSpPr>
            <p:nvPr/>
          </p:nvSpPr>
          <p:spPr bwMode="auto">
            <a:xfrm>
              <a:off x="390" y="2468"/>
              <a:ext cx="242" cy="0"/>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24" name="Arc 28"/>
            <p:cNvSpPr>
              <a:spLocks/>
            </p:cNvSpPr>
            <p:nvPr/>
          </p:nvSpPr>
          <p:spPr bwMode="auto">
            <a:xfrm rot="900000">
              <a:off x="771" y="2176"/>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25" name="Arc 29"/>
            <p:cNvSpPr>
              <a:spLocks/>
            </p:cNvSpPr>
            <p:nvPr/>
          </p:nvSpPr>
          <p:spPr bwMode="auto">
            <a:xfrm rot="12540000">
              <a:off x="524" y="2734"/>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26" name="Oval 30"/>
            <p:cNvSpPr>
              <a:spLocks noChangeArrowheads="1"/>
            </p:cNvSpPr>
            <p:nvPr/>
          </p:nvSpPr>
          <p:spPr bwMode="auto">
            <a:xfrm>
              <a:off x="702" y="292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27" name="Oval 31"/>
            <p:cNvSpPr>
              <a:spLocks noChangeArrowheads="1"/>
            </p:cNvSpPr>
            <p:nvPr/>
          </p:nvSpPr>
          <p:spPr bwMode="auto">
            <a:xfrm>
              <a:off x="249" y="2671"/>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
        <p:nvSpPr>
          <p:cNvPr id="157728" name="Rectangle 32"/>
          <p:cNvSpPr>
            <a:spLocks noChangeArrowheads="1"/>
          </p:cNvSpPr>
          <p:nvPr/>
        </p:nvSpPr>
        <p:spPr bwMode="auto">
          <a:xfrm>
            <a:off x="33338" y="1574800"/>
            <a:ext cx="625475" cy="1220788"/>
          </a:xfrm>
          <a:prstGeom prst="rect">
            <a:avLst/>
          </a:prstGeom>
          <a:noFill/>
          <a:ln w="12700">
            <a:noFill/>
            <a:miter lim="800000"/>
            <a:headEnd/>
            <a:tailEnd/>
          </a:ln>
          <a:effectLst/>
        </p:spPr>
        <p:txBody>
          <a:bodyPr lIns="90488" tIns="44450" rIns="90488" bIns="44450">
            <a:spAutoFit/>
          </a:bodyPr>
          <a:lstStyle/>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57729" name="Line 33"/>
          <p:cNvSpPr>
            <a:spLocks noChangeShapeType="1"/>
          </p:cNvSpPr>
          <p:nvPr/>
        </p:nvSpPr>
        <p:spPr bwMode="auto">
          <a:xfrm flipV="1">
            <a:off x="1133475" y="1343025"/>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30" name="Line 34"/>
          <p:cNvSpPr>
            <a:spLocks noChangeShapeType="1"/>
          </p:cNvSpPr>
          <p:nvPr/>
        </p:nvSpPr>
        <p:spPr bwMode="auto">
          <a:xfrm flipV="1">
            <a:off x="7953375" y="1447800"/>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31" name="Rectangle 35"/>
          <p:cNvSpPr>
            <a:spLocks noChangeArrowheads="1"/>
          </p:cNvSpPr>
          <p:nvPr/>
        </p:nvSpPr>
        <p:spPr bwMode="auto">
          <a:xfrm>
            <a:off x="3792538" y="1335088"/>
            <a:ext cx="17684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One Cycle*</a:t>
            </a:r>
          </a:p>
        </p:txBody>
      </p:sp>
      <p:sp>
        <p:nvSpPr>
          <p:cNvPr id="157732" name="Line 36"/>
          <p:cNvSpPr>
            <a:spLocks noChangeShapeType="1"/>
          </p:cNvSpPr>
          <p:nvPr/>
        </p:nvSpPr>
        <p:spPr bwMode="auto">
          <a:xfrm>
            <a:off x="1143000" y="1562100"/>
            <a:ext cx="2609850" cy="0"/>
          </a:xfrm>
          <a:prstGeom prst="line">
            <a:avLst/>
          </a:prstGeom>
          <a:noFill/>
          <a:ln w="25400">
            <a:solidFill>
              <a:schemeClr val="bg2"/>
            </a:solidFill>
            <a:round/>
            <a:headEnd type="triangle" w="med" len="me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33" name="Line 37"/>
          <p:cNvSpPr>
            <a:spLocks noChangeShapeType="1"/>
          </p:cNvSpPr>
          <p:nvPr/>
        </p:nvSpPr>
        <p:spPr bwMode="auto">
          <a:xfrm>
            <a:off x="5410200" y="1562100"/>
            <a:ext cx="2533650" cy="0"/>
          </a:xfrm>
          <a:prstGeom prst="line">
            <a:avLst/>
          </a:prstGeom>
          <a:noFill/>
          <a:ln w="254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7734" name="Rectangle 38"/>
          <p:cNvSpPr>
            <a:spLocks noChangeArrowheads="1"/>
          </p:cNvSpPr>
          <p:nvPr/>
        </p:nvSpPr>
        <p:spPr bwMode="auto">
          <a:xfrm>
            <a:off x="31750" y="6572250"/>
            <a:ext cx="1697038" cy="2714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200">
                <a:solidFill>
                  <a:schemeClr val="bg2"/>
                </a:solidFill>
                <a:effectLst>
                  <a:outerShdw blurRad="38100" dist="38100" dir="2700000" algn="tl">
                    <a:srgbClr val="FFFFFF"/>
                  </a:outerShdw>
                </a:effectLst>
                <a:latin typeface="Arial" pitchFamily="34" charset="0"/>
                <a:cs typeface="+mn-cs"/>
              </a:rPr>
              <a:t>* - current waveform</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9746" name="Rectangle 1026"/>
          <p:cNvSpPr>
            <a:spLocks noGrp="1" noChangeArrowheads="1"/>
          </p:cNvSpPr>
          <p:nvPr>
            <p:ph type="title"/>
          </p:nvPr>
        </p:nvSpPr>
        <p:spPr/>
        <p:txBody>
          <a:bodyPr/>
          <a:lstStyle/>
          <a:p>
            <a:pPr fontAlgn="auto">
              <a:spcAft>
                <a:spcPts val="0"/>
              </a:spcAft>
              <a:defRPr/>
            </a:pPr>
            <a:r>
              <a:rPr lang="en-US" altLang="en-US" sz="4800"/>
              <a:t>Rotation of the motor</a:t>
            </a:r>
          </a:p>
        </p:txBody>
      </p:sp>
      <p:pic>
        <p:nvPicPr>
          <p:cNvPr id="35842" name="Picture 1027"/>
          <p:cNvPicPr>
            <a:picLocks noChangeArrowheads="1"/>
          </p:cNvPicPr>
          <p:nvPr/>
        </p:nvPicPr>
        <p:blipFill>
          <a:blip r:embed="rId3"/>
          <a:srcRect/>
          <a:stretch>
            <a:fillRect/>
          </a:stretch>
        </p:blipFill>
        <p:spPr bwMode="auto">
          <a:xfrm>
            <a:off x="438150" y="1571625"/>
            <a:ext cx="8248650" cy="1160463"/>
          </a:xfrm>
          <a:prstGeom prst="rect">
            <a:avLst/>
          </a:prstGeom>
          <a:noFill/>
          <a:ln w="12700">
            <a:noFill/>
            <a:miter lim="800000"/>
            <a:headEnd/>
            <a:tailEnd/>
          </a:ln>
        </p:spPr>
      </p:pic>
      <p:sp>
        <p:nvSpPr>
          <p:cNvPr id="159748" name="Line 1028"/>
          <p:cNvSpPr>
            <a:spLocks noChangeShapeType="1"/>
          </p:cNvSpPr>
          <p:nvPr/>
        </p:nvSpPr>
        <p:spPr bwMode="auto">
          <a:xfrm flipV="1">
            <a:off x="1133475" y="1343025"/>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49" name="Line 1029"/>
          <p:cNvSpPr>
            <a:spLocks noChangeShapeType="1"/>
          </p:cNvSpPr>
          <p:nvPr/>
        </p:nvSpPr>
        <p:spPr bwMode="auto">
          <a:xfrm flipV="1">
            <a:off x="7953375" y="1447800"/>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50" name="Line 1030"/>
          <p:cNvSpPr>
            <a:spLocks noChangeShapeType="1"/>
          </p:cNvSpPr>
          <p:nvPr/>
        </p:nvSpPr>
        <p:spPr bwMode="auto">
          <a:xfrm>
            <a:off x="1143000" y="1562100"/>
            <a:ext cx="2609850" cy="0"/>
          </a:xfrm>
          <a:prstGeom prst="line">
            <a:avLst/>
          </a:prstGeom>
          <a:noFill/>
          <a:ln w="25400">
            <a:solidFill>
              <a:schemeClr val="bg2"/>
            </a:solidFill>
            <a:round/>
            <a:headEnd type="triangle" w="med" len="me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51" name="Line 1031"/>
          <p:cNvSpPr>
            <a:spLocks noChangeShapeType="1"/>
          </p:cNvSpPr>
          <p:nvPr/>
        </p:nvSpPr>
        <p:spPr bwMode="auto">
          <a:xfrm>
            <a:off x="5410200" y="1562100"/>
            <a:ext cx="2533650" cy="0"/>
          </a:xfrm>
          <a:prstGeom prst="line">
            <a:avLst/>
          </a:prstGeom>
          <a:noFill/>
          <a:ln w="254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52" name="Line 1032"/>
          <p:cNvSpPr>
            <a:spLocks noChangeShapeType="1"/>
          </p:cNvSpPr>
          <p:nvPr/>
        </p:nvSpPr>
        <p:spPr bwMode="auto">
          <a:xfrm>
            <a:off x="1114425" y="2428875"/>
            <a:ext cx="0" cy="409575"/>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53" name="Line 1033"/>
          <p:cNvSpPr>
            <a:spLocks noChangeShapeType="1"/>
          </p:cNvSpPr>
          <p:nvPr/>
        </p:nvSpPr>
        <p:spPr bwMode="auto">
          <a:xfrm>
            <a:off x="2266950" y="2609850"/>
            <a:ext cx="0" cy="201930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nvGrpSpPr>
          <p:cNvPr id="35849" name="Group 1034"/>
          <p:cNvGrpSpPr>
            <a:grpSpLocks/>
          </p:cNvGrpSpPr>
          <p:nvPr/>
        </p:nvGrpSpPr>
        <p:grpSpPr bwMode="auto">
          <a:xfrm>
            <a:off x="1284288" y="4697413"/>
            <a:ext cx="2006600" cy="1928812"/>
            <a:chOff x="809" y="2959"/>
            <a:chExt cx="1264" cy="1215"/>
          </a:xfrm>
        </p:grpSpPr>
        <p:sp>
          <p:nvSpPr>
            <p:cNvPr id="159755" name="Oval 1035"/>
            <p:cNvSpPr>
              <a:spLocks noChangeArrowheads="1"/>
            </p:cNvSpPr>
            <p:nvPr/>
          </p:nvSpPr>
          <p:spPr bwMode="auto">
            <a:xfrm>
              <a:off x="809" y="2959"/>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56" name="Oval 1036"/>
            <p:cNvSpPr>
              <a:spLocks noChangeArrowheads="1"/>
            </p:cNvSpPr>
            <p:nvPr/>
          </p:nvSpPr>
          <p:spPr bwMode="auto">
            <a:xfrm>
              <a:off x="862" y="3004"/>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57" name="Oval 1037"/>
            <p:cNvSpPr>
              <a:spLocks noChangeArrowheads="1"/>
            </p:cNvSpPr>
            <p:nvPr/>
          </p:nvSpPr>
          <p:spPr bwMode="auto">
            <a:xfrm>
              <a:off x="1006" y="3135"/>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58" name="Oval 1038"/>
            <p:cNvSpPr>
              <a:spLocks noChangeArrowheads="1"/>
            </p:cNvSpPr>
            <p:nvPr/>
          </p:nvSpPr>
          <p:spPr bwMode="auto">
            <a:xfrm>
              <a:off x="1074" y="3198"/>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59" name="Oval 1039"/>
            <p:cNvSpPr>
              <a:spLocks noChangeArrowheads="1"/>
            </p:cNvSpPr>
            <p:nvPr/>
          </p:nvSpPr>
          <p:spPr bwMode="auto">
            <a:xfrm>
              <a:off x="1355" y="3470"/>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60" name="Oval 1040"/>
            <p:cNvSpPr>
              <a:spLocks noChangeArrowheads="1"/>
            </p:cNvSpPr>
            <p:nvPr/>
          </p:nvSpPr>
          <p:spPr bwMode="auto">
            <a:xfrm>
              <a:off x="946" y="3271"/>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61" name="Oval 1041"/>
            <p:cNvSpPr>
              <a:spLocks noChangeArrowheads="1"/>
            </p:cNvSpPr>
            <p:nvPr/>
          </p:nvSpPr>
          <p:spPr bwMode="auto">
            <a:xfrm>
              <a:off x="1388" y="3019"/>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62" name="Oval 1042"/>
            <p:cNvSpPr>
              <a:spLocks noChangeArrowheads="1"/>
            </p:cNvSpPr>
            <p:nvPr/>
          </p:nvSpPr>
          <p:spPr bwMode="auto">
            <a:xfrm>
              <a:off x="1842" y="3280"/>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63" name="Oval 1043"/>
            <p:cNvSpPr>
              <a:spLocks noChangeArrowheads="1"/>
            </p:cNvSpPr>
            <p:nvPr/>
          </p:nvSpPr>
          <p:spPr bwMode="auto">
            <a:xfrm>
              <a:off x="943" y="3737"/>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64" name="Oval 1044"/>
            <p:cNvSpPr>
              <a:spLocks noChangeArrowheads="1"/>
            </p:cNvSpPr>
            <p:nvPr/>
          </p:nvSpPr>
          <p:spPr bwMode="auto">
            <a:xfrm>
              <a:off x="1395" y="398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65" name="Oval 1045"/>
            <p:cNvSpPr>
              <a:spLocks noChangeArrowheads="1"/>
            </p:cNvSpPr>
            <p:nvPr/>
          </p:nvSpPr>
          <p:spPr bwMode="auto">
            <a:xfrm>
              <a:off x="1826" y="3759"/>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35891" name="Rectangle 1046"/>
            <p:cNvSpPr>
              <a:spLocks noChangeArrowheads="1"/>
            </p:cNvSpPr>
            <p:nvPr/>
          </p:nvSpPr>
          <p:spPr bwMode="auto">
            <a:xfrm>
              <a:off x="1811" y="3702"/>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5892" name="Rectangle 1047"/>
            <p:cNvSpPr>
              <a:spLocks noChangeArrowheads="1"/>
            </p:cNvSpPr>
            <p:nvPr/>
          </p:nvSpPr>
          <p:spPr bwMode="auto">
            <a:xfrm>
              <a:off x="1370" y="296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5893" name="Rectangle 1048"/>
            <p:cNvSpPr>
              <a:spLocks noChangeArrowheads="1"/>
            </p:cNvSpPr>
            <p:nvPr/>
          </p:nvSpPr>
          <p:spPr bwMode="auto">
            <a:xfrm>
              <a:off x="1822" y="323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59769" name="Rectangle 1049"/>
            <p:cNvSpPr>
              <a:spLocks noChangeArrowheads="1"/>
            </p:cNvSpPr>
            <p:nvPr/>
          </p:nvSpPr>
          <p:spPr bwMode="auto">
            <a:xfrm rot="4920000">
              <a:off x="1775" y="3480"/>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59770" name="Oval 1050"/>
            <p:cNvSpPr>
              <a:spLocks noChangeArrowheads="1"/>
            </p:cNvSpPr>
            <p:nvPr/>
          </p:nvSpPr>
          <p:spPr bwMode="auto">
            <a:xfrm>
              <a:off x="967" y="376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71" name="Rectangle 1051"/>
            <p:cNvSpPr>
              <a:spLocks noChangeArrowheads="1"/>
            </p:cNvSpPr>
            <p:nvPr/>
          </p:nvSpPr>
          <p:spPr bwMode="auto">
            <a:xfrm rot="5100000">
              <a:off x="735" y="347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59772" name="Rectangle 1052"/>
            <p:cNvSpPr>
              <a:spLocks noChangeArrowheads="1"/>
            </p:cNvSpPr>
            <p:nvPr/>
          </p:nvSpPr>
          <p:spPr bwMode="auto">
            <a:xfrm rot="1860000">
              <a:off x="1524" y="3066"/>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59773" name="Rectangle 1053"/>
            <p:cNvSpPr>
              <a:spLocks noChangeArrowheads="1"/>
            </p:cNvSpPr>
            <p:nvPr/>
          </p:nvSpPr>
          <p:spPr bwMode="auto">
            <a:xfrm rot="3300000">
              <a:off x="984" y="361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59774" name="Rectangle 1054"/>
            <p:cNvSpPr>
              <a:spLocks noChangeArrowheads="1"/>
            </p:cNvSpPr>
            <p:nvPr/>
          </p:nvSpPr>
          <p:spPr bwMode="auto">
            <a:xfrm rot="3420000">
              <a:off x="1526" y="333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59775" name="Rectangle 1055"/>
            <p:cNvSpPr>
              <a:spLocks noChangeArrowheads="1"/>
            </p:cNvSpPr>
            <p:nvPr/>
          </p:nvSpPr>
          <p:spPr bwMode="auto">
            <a:xfrm rot="2460000">
              <a:off x="981" y="3894"/>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59776" name="Line 1056"/>
            <p:cNvSpPr>
              <a:spLocks noChangeShapeType="1"/>
            </p:cNvSpPr>
            <p:nvPr/>
          </p:nvSpPr>
          <p:spPr bwMode="auto">
            <a:xfrm>
              <a:off x="1255" y="3286"/>
              <a:ext cx="146" cy="194"/>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77" name="Arc 1057"/>
            <p:cNvSpPr>
              <a:spLocks/>
            </p:cNvSpPr>
            <p:nvPr/>
          </p:nvSpPr>
          <p:spPr bwMode="auto">
            <a:xfrm rot="5220000">
              <a:off x="1690" y="3524"/>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78" name="Arc 1058"/>
            <p:cNvSpPr>
              <a:spLocks/>
            </p:cNvSpPr>
            <p:nvPr/>
          </p:nvSpPr>
          <p:spPr bwMode="auto">
            <a:xfrm rot="16800000">
              <a:off x="1069" y="3546"/>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79" name="Oval 1059"/>
            <p:cNvSpPr>
              <a:spLocks noChangeArrowheads="1"/>
            </p:cNvSpPr>
            <p:nvPr/>
          </p:nvSpPr>
          <p:spPr bwMode="auto">
            <a:xfrm>
              <a:off x="1420" y="401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80" name="Oval 1060"/>
            <p:cNvSpPr>
              <a:spLocks noChangeArrowheads="1"/>
            </p:cNvSpPr>
            <p:nvPr/>
          </p:nvSpPr>
          <p:spPr bwMode="auto">
            <a:xfrm>
              <a:off x="970" y="329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
        <p:nvSpPr>
          <p:cNvPr id="159781" name="Rectangle 1061"/>
          <p:cNvSpPr>
            <a:spLocks noChangeArrowheads="1"/>
          </p:cNvSpPr>
          <p:nvPr/>
        </p:nvSpPr>
        <p:spPr bwMode="auto">
          <a:xfrm>
            <a:off x="33338" y="1574800"/>
            <a:ext cx="625475" cy="1220788"/>
          </a:xfrm>
          <a:prstGeom prst="rect">
            <a:avLst/>
          </a:prstGeom>
          <a:noFill/>
          <a:ln w="12700">
            <a:noFill/>
            <a:miter lim="800000"/>
            <a:headEnd/>
            <a:tailEnd/>
          </a:ln>
          <a:effectLst/>
        </p:spPr>
        <p:txBody>
          <a:bodyPr lIns="90488" tIns="44450" rIns="90488" bIns="44450">
            <a:spAutoFit/>
          </a:bodyPr>
          <a:lstStyle/>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59782" name="Rectangle 1062"/>
          <p:cNvSpPr>
            <a:spLocks noChangeArrowheads="1"/>
          </p:cNvSpPr>
          <p:nvPr/>
        </p:nvSpPr>
        <p:spPr bwMode="auto">
          <a:xfrm>
            <a:off x="3792538" y="1335088"/>
            <a:ext cx="17684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One Cycle*</a:t>
            </a:r>
          </a:p>
        </p:txBody>
      </p:sp>
      <p:sp>
        <p:nvSpPr>
          <p:cNvPr id="159783" name="Rectangle 1063"/>
          <p:cNvSpPr>
            <a:spLocks noChangeArrowheads="1"/>
          </p:cNvSpPr>
          <p:nvPr/>
        </p:nvSpPr>
        <p:spPr bwMode="auto">
          <a:xfrm>
            <a:off x="31750" y="6572250"/>
            <a:ext cx="1697038" cy="2714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200">
                <a:solidFill>
                  <a:schemeClr val="bg2"/>
                </a:solidFill>
                <a:effectLst>
                  <a:outerShdw blurRad="38100" dist="38100" dir="2700000" algn="tl">
                    <a:srgbClr val="FFFFFF"/>
                  </a:outerShdw>
                </a:effectLst>
                <a:latin typeface="Arial" pitchFamily="34" charset="0"/>
                <a:cs typeface="+mn-cs"/>
              </a:rPr>
              <a:t>* - current waveform</a:t>
            </a:r>
          </a:p>
        </p:txBody>
      </p:sp>
      <p:grpSp>
        <p:nvGrpSpPr>
          <p:cNvPr id="35853" name="Group 1064"/>
          <p:cNvGrpSpPr>
            <a:grpSpLocks/>
          </p:cNvGrpSpPr>
          <p:nvPr/>
        </p:nvGrpSpPr>
        <p:grpSpPr bwMode="auto">
          <a:xfrm>
            <a:off x="144463" y="2968625"/>
            <a:ext cx="2006600" cy="1928813"/>
            <a:chOff x="91" y="1870"/>
            <a:chExt cx="1264" cy="1215"/>
          </a:xfrm>
        </p:grpSpPr>
        <p:sp>
          <p:nvSpPr>
            <p:cNvPr id="159785" name="Oval 1065"/>
            <p:cNvSpPr>
              <a:spLocks noChangeArrowheads="1"/>
            </p:cNvSpPr>
            <p:nvPr/>
          </p:nvSpPr>
          <p:spPr bwMode="auto">
            <a:xfrm>
              <a:off x="91" y="1870"/>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86" name="Oval 1066"/>
            <p:cNvSpPr>
              <a:spLocks noChangeArrowheads="1"/>
            </p:cNvSpPr>
            <p:nvPr/>
          </p:nvSpPr>
          <p:spPr bwMode="auto">
            <a:xfrm>
              <a:off x="144" y="1915"/>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87" name="Oval 1067"/>
            <p:cNvSpPr>
              <a:spLocks noChangeArrowheads="1"/>
            </p:cNvSpPr>
            <p:nvPr/>
          </p:nvSpPr>
          <p:spPr bwMode="auto">
            <a:xfrm>
              <a:off x="288" y="2046"/>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88" name="Oval 1068"/>
            <p:cNvSpPr>
              <a:spLocks noChangeArrowheads="1"/>
            </p:cNvSpPr>
            <p:nvPr/>
          </p:nvSpPr>
          <p:spPr bwMode="auto">
            <a:xfrm>
              <a:off x="352" y="2109"/>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89" name="Oval 1069"/>
            <p:cNvSpPr>
              <a:spLocks noChangeArrowheads="1"/>
            </p:cNvSpPr>
            <p:nvPr/>
          </p:nvSpPr>
          <p:spPr bwMode="auto">
            <a:xfrm>
              <a:off x="637" y="2381"/>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90" name="Oval 1070"/>
            <p:cNvSpPr>
              <a:spLocks noChangeArrowheads="1"/>
            </p:cNvSpPr>
            <p:nvPr/>
          </p:nvSpPr>
          <p:spPr bwMode="auto">
            <a:xfrm>
              <a:off x="228" y="2182"/>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91" name="Oval 1071"/>
            <p:cNvSpPr>
              <a:spLocks noChangeArrowheads="1"/>
            </p:cNvSpPr>
            <p:nvPr/>
          </p:nvSpPr>
          <p:spPr bwMode="auto">
            <a:xfrm>
              <a:off x="670" y="1930"/>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92" name="Oval 1072"/>
            <p:cNvSpPr>
              <a:spLocks noChangeArrowheads="1"/>
            </p:cNvSpPr>
            <p:nvPr/>
          </p:nvSpPr>
          <p:spPr bwMode="auto">
            <a:xfrm>
              <a:off x="1124" y="2191"/>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93" name="Oval 1073"/>
            <p:cNvSpPr>
              <a:spLocks noChangeArrowheads="1"/>
            </p:cNvSpPr>
            <p:nvPr/>
          </p:nvSpPr>
          <p:spPr bwMode="auto">
            <a:xfrm>
              <a:off x="225" y="264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94" name="Oval 1074"/>
            <p:cNvSpPr>
              <a:spLocks noChangeArrowheads="1"/>
            </p:cNvSpPr>
            <p:nvPr/>
          </p:nvSpPr>
          <p:spPr bwMode="auto">
            <a:xfrm>
              <a:off x="677" y="2899"/>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795" name="Oval 1075"/>
            <p:cNvSpPr>
              <a:spLocks noChangeArrowheads="1"/>
            </p:cNvSpPr>
            <p:nvPr/>
          </p:nvSpPr>
          <p:spPr bwMode="auto">
            <a:xfrm>
              <a:off x="1108" y="2670"/>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35865" name="Rectangle 1076"/>
            <p:cNvSpPr>
              <a:spLocks noChangeArrowheads="1"/>
            </p:cNvSpPr>
            <p:nvPr/>
          </p:nvSpPr>
          <p:spPr bwMode="auto">
            <a:xfrm>
              <a:off x="211" y="213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5866" name="Rectangle 1077"/>
            <p:cNvSpPr>
              <a:spLocks noChangeArrowheads="1"/>
            </p:cNvSpPr>
            <p:nvPr/>
          </p:nvSpPr>
          <p:spPr bwMode="auto">
            <a:xfrm>
              <a:off x="652" y="1880"/>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5867" name="Rectangle 1078"/>
            <p:cNvSpPr>
              <a:spLocks noChangeArrowheads="1"/>
            </p:cNvSpPr>
            <p:nvPr/>
          </p:nvSpPr>
          <p:spPr bwMode="auto">
            <a:xfrm>
              <a:off x="1104" y="2143"/>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59799" name="Oval 1079"/>
            <p:cNvSpPr>
              <a:spLocks noChangeArrowheads="1"/>
            </p:cNvSpPr>
            <p:nvPr/>
          </p:nvSpPr>
          <p:spPr bwMode="auto">
            <a:xfrm>
              <a:off x="1134" y="269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800" name="Rectangle 1080"/>
            <p:cNvSpPr>
              <a:spLocks noChangeArrowheads="1"/>
            </p:cNvSpPr>
            <p:nvPr/>
          </p:nvSpPr>
          <p:spPr bwMode="auto">
            <a:xfrm rot="20220000">
              <a:off x="293" y="196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59801" name="Rectangle 1081"/>
            <p:cNvSpPr>
              <a:spLocks noChangeArrowheads="1"/>
            </p:cNvSpPr>
            <p:nvPr/>
          </p:nvSpPr>
          <p:spPr bwMode="auto">
            <a:xfrm rot="1860000">
              <a:off x="806" y="197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59802" name="Rectangle 1082"/>
            <p:cNvSpPr>
              <a:spLocks noChangeArrowheads="1"/>
            </p:cNvSpPr>
            <p:nvPr/>
          </p:nvSpPr>
          <p:spPr bwMode="auto">
            <a:xfrm rot="2460000">
              <a:off x="255" y="2797"/>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59803" name="Rectangle 1083"/>
            <p:cNvSpPr>
              <a:spLocks noChangeArrowheads="1"/>
            </p:cNvSpPr>
            <p:nvPr/>
          </p:nvSpPr>
          <p:spPr bwMode="auto">
            <a:xfrm rot="19800000">
              <a:off x="799" y="281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59804" name="Rectangle 1084"/>
            <p:cNvSpPr>
              <a:spLocks noChangeArrowheads="1"/>
            </p:cNvSpPr>
            <p:nvPr/>
          </p:nvSpPr>
          <p:spPr bwMode="auto">
            <a:xfrm>
              <a:off x="543" y="2103"/>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59805" name="Rectangle 1085"/>
            <p:cNvSpPr>
              <a:spLocks noChangeArrowheads="1"/>
            </p:cNvSpPr>
            <p:nvPr/>
          </p:nvSpPr>
          <p:spPr bwMode="auto">
            <a:xfrm>
              <a:off x="544" y="2685"/>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59806" name="Line 1086"/>
            <p:cNvSpPr>
              <a:spLocks noChangeShapeType="1"/>
            </p:cNvSpPr>
            <p:nvPr/>
          </p:nvSpPr>
          <p:spPr bwMode="auto">
            <a:xfrm>
              <a:off x="390" y="2468"/>
              <a:ext cx="242" cy="0"/>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807" name="Arc 1087"/>
            <p:cNvSpPr>
              <a:spLocks/>
            </p:cNvSpPr>
            <p:nvPr/>
          </p:nvSpPr>
          <p:spPr bwMode="auto">
            <a:xfrm rot="900000">
              <a:off x="771" y="2176"/>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808" name="Arc 1088"/>
            <p:cNvSpPr>
              <a:spLocks/>
            </p:cNvSpPr>
            <p:nvPr/>
          </p:nvSpPr>
          <p:spPr bwMode="auto">
            <a:xfrm rot="12540000">
              <a:off x="524" y="2734"/>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809" name="Oval 1089"/>
            <p:cNvSpPr>
              <a:spLocks noChangeArrowheads="1"/>
            </p:cNvSpPr>
            <p:nvPr/>
          </p:nvSpPr>
          <p:spPr bwMode="auto">
            <a:xfrm>
              <a:off x="702" y="292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59810" name="Oval 1090"/>
            <p:cNvSpPr>
              <a:spLocks noChangeArrowheads="1"/>
            </p:cNvSpPr>
            <p:nvPr/>
          </p:nvSpPr>
          <p:spPr bwMode="auto">
            <a:xfrm>
              <a:off x="249" y="2671"/>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1794" name="Rectangle 2050"/>
          <p:cNvSpPr>
            <a:spLocks noGrp="1" noChangeArrowheads="1"/>
          </p:cNvSpPr>
          <p:nvPr>
            <p:ph type="title"/>
          </p:nvPr>
        </p:nvSpPr>
        <p:spPr/>
        <p:txBody>
          <a:bodyPr/>
          <a:lstStyle/>
          <a:p>
            <a:pPr fontAlgn="auto">
              <a:spcAft>
                <a:spcPts val="0"/>
              </a:spcAft>
              <a:defRPr/>
            </a:pPr>
            <a:r>
              <a:rPr lang="en-US" altLang="en-US" sz="4800"/>
              <a:t>Rotation of the motor</a:t>
            </a:r>
          </a:p>
        </p:txBody>
      </p:sp>
      <p:pic>
        <p:nvPicPr>
          <p:cNvPr id="37890" name="Picture 2051"/>
          <p:cNvPicPr>
            <a:picLocks noChangeArrowheads="1"/>
          </p:cNvPicPr>
          <p:nvPr/>
        </p:nvPicPr>
        <p:blipFill>
          <a:blip r:embed="rId3"/>
          <a:srcRect/>
          <a:stretch>
            <a:fillRect/>
          </a:stretch>
        </p:blipFill>
        <p:spPr bwMode="auto">
          <a:xfrm>
            <a:off x="438150" y="1571625"/>
            <a:ext cx="8248650" cy="1160463"/>
          </a:xfrm>
          <a:prstGeom prst="rect">
            <a:avLst/>
          </a:prstGeom>
          <a:noFill/>
          <a:ln w="12700">
            <a:noFill/>
            <a:miter lim="800000"/>
            <a:headEnd/>
            <a:tailEnd/>
          </a:ln>
        </p:spPr>
      </p:pic>
      <p:sp>
        <p:nvSpPr>
          <p:cNvPr id="161796" name="Line 2052"/>
          <p:cNvSpPr>
            <a:spLocks noChangeShapeType="1"/>
          </p:cNvSpPr>
          <p:nvPr/>
        </p:nvSpPr>
        <p:spPr bwMode="auto">
          <a:xfrm flipV="1">
            <a:off x="1133475" y="1343025"/>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797" name="Line 2053"/>
          <p:cNvSpPr>
            <a:spLocks noChangeShapeType="1"/>
          </p:cNvSpPr>
          <p:nvPr/>
        </p:nvSpPr>
        <p:spPr bwMode="auto">
          <a:xfrm flipV="1">
            <a:off x="7953375" y="1447800"/>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798" name="Line 2054"/>
          <p:cNvSpPr>
            <a:spLocks noChangeShapeType="1"/>
          </p:cNvSpPr>
          <p:nvPr/>
        </p:nvSpPr>
        <p:spPr bwMode="auto">
          <a:xfrm>
            <a:off x="1143000" y="1562100"/>
            <a:ext cx="2609850" cy="0"/>
          </a:xfrm>
          <a:prstGeom prst="line">
            <a:avLst/>
          </a:prstGeom>
          <a:noFill/>
          <a:ln w="25400">
            <a:solidFill>
              <a:schemeClr val="bg2"/>
            </a:solidFill>
            <a:round/>
            <a:headEnd type="triangle" w="med" len="me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799" name="Line 2055"/>
          <p:cNvSpPr>
            <a:spLocks noChangeShapeType="1"/>
          </p:cNvSpPr>
          <p:nvPr/>
        </p:nvSpPr>
        <p:spPr bwMode="auto">
          <a:xfrm>
            <a:off x="5410200" y="1562100"/>
            <a:ext cx="2533650" cy="0"/>
          </a:xfrm>
          <a:prstGeom prst="line">
            <a:avLst/>
          </a:prstGeom>
          <a:noFill/>
          <a:ln w="254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00" name="Line 2056"/>
          <p:cNvSpPr>
            <a:spLocks noChangeShapeType="1"/>
          </p:cNvSpPr>
          <p:nvPr/>
        </p:nvSpPr>
        <p:spPr bwMode="auto">
          <a:xfrm>
            <a:off x="1114425" y="2428875"/>
            <a:ext cx="0" cy="409575"/>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01" name="Line 2057"/>
          <p:cNvSpPr>
            <a:spLocks noChangeShapeType="1"/>
          </p:cNvSpPr>
          <p:nvPr/>
        </p:nvSpPr>
        <p:spPr bwMode="auto">
          <a:xfrm>
            <a:off x="2266950" y="2609850"/>
            <a:ext cx="0" cy="201930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02" name="Line 2058"/>
          <p:cNvSpPr>
            <a:spLocks noChangeShapeType="1"/>
          </p:cNvSpPr>
          <p:nvPr/>
        </p:nvSpPr>
        <p:spPr bwMode="auto">
          <a:xfrm>
            <a:off x="3400425" y="2457450"/>
            <a:ext cx="0" cy="40005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nvGrpSpPr>
          <p:cNvPr id="37898" name="Group 2059"/>
          <p:cNvGrpSpPr>
            <a:grpSpLocks/>
          </p:cNvGrpSpPr>
          <p:nvPr/>
        </p:nvGrpSpPr>
        <p:grpSpPr bwMode="auto">
          <a:xfrm>
            <a:off x="2405063" y="2962275"/>
            <a:ext cx="2006600" cy="1928813"/>
            <a:chOff x="1515" y="1866"/>
            <a:chExt cx="1264" cy="1215"/>
          </a:xfrm>
        </p:grpSpPr>
        <p:sp>
          <p:nvSpPr>
            <p:cNvPr id="161804" name="Oval 2060"/>
            <p:cNvSpPr>
              <a:spLocks noChangeArrowheads="1"/>
            </p:cNvSpPr>
            <p:nvPr/>
          </p:nvSpPr>
          <p:spPr bwMode="auto">
            <a:xfrm>
              <a:off x="1515" y="1866"/>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05" name="Oval 2061"/>
            <p:cNvSpPr>
              <a:spLocks noChangeArrowheads="1"/>
            </p:cNvSpPr>
            <p:nvPr/>
          </p:nvSpPr>
          <p:spPr bwMode="auto">
            <a:xfrm>
              <a:off x="1568" y="1911"/>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06" name="Oval 2062"/>
            <p:cNvSpPr>
              <a:spLocks noChangeArrowheads="1"/>
            </p:cNvSpPr>
            <p:nvPr/>
          </p:nvSpPr>
          <p:spPr bwMode="auto">
            <a:xfrm>
              <a:off x="1712" y="2042"/>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07" name="Oval 2063"/>
            <p:cNvSpPr>
              <a:spLocks noChangeArrowheads="1"/>
            </p:cNvSpPr>
            <p:nvPr/>
          </p:nvSpPr>
          <p:spPr bwMode="auto">
            <a:xfrm>
              <a:off x="1776" y="2105"/>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08" name="Oval 2064"/>
            <p:cNvSpPr>
              <a:spLocks noChangeArrowheads="1"/>
            </p:cNvSpPr>
            <p:nvPr/>
          </p:nvSpPr>
          <p:spPr bwMode="auto">
            <a:xfrm>
              <a:off x="2061" y="2377"/>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09" name="Oval 2065"/>
            <p:cNvSpPr>
              <a:spLocks noChangeArrowheads="1"/>
            </p:cNvSpPr>
            <p:nvPr/>
          </p:nvSpPr>
          <p:spPr bwMode="auto">
            <a:xfrm>
              <a:off x="1652" y="2178"/>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10" name="Oval 2066"/>
            <p:cNvSpPr>
              <a:spLocks noChangeArrowheads="1"/>
            </p:cNvSpPr>
            <p:nvPr/>
          </p:nvSpPr>
          <p:spPr bwMode="auto">
            <a:xfrm>
              <a:off x="2094" y="1926"/>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11" name="Oval 2067"/>
            <p:cNvSpPr>
              <a:spLocks noChangeArrowheads="1"/>
            </p:cNvSpPr>
            <p:nvPr/>
          </p:nvSpPr>
          <p:spPr bwMode="auto">
            <a:xfrm>
              <a:off x="2548" y="2187"/>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12" name="Oval 2068"/>
            <p:cNvSpPr>
              <a:spLocks noChangeArrowheads="1"/>
            </p:cNvSpPr>
            <p:nvPr/>
          </p:nvSpPr>
          <p:spPr bwMode="auto">
            <a:xfrm>
              <a:off x="1649" y="2644"/>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13" name="Oval 2069"/>
            <p:cNvSpPr>
              <a:spLocks noChangeArrowheads="1"/>
            </p:cNvSpPr>
            <p:nvPr/>
          </p:nvSpPr>
          <p:spPr bwMode="auto">
            <a:xfrm>
              <a:off x="2101" y="2895"/>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14" name="Oval 2070"/>
            <p:cNvSpPr>
              <a:spLocks noChangeArrowheads="1"/>
            </p:cNvSpPr>
            <p:nvPr/>
          </p:nvSpPr>
          <p:spPr bwMode="auto">
            <a:xfrm>
              <a:off x="2532" y="2666"/>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37967" name="Rectangle 2071"/>
            <p:cNvSpPr>
              <a:spLocks noChangeArrowheads="1"/>
            </p:cNvSpPr>
            <p:nvPr/>
          </p:nvSpPr>
          <p:spPr bwMode="auto">
            <a:xfrm>
              <a:off x="2517" y="2609"/>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7968" name="Rectangle 2072"/>
            <p:cNvSpPr>
              <a:spLocks noChangeArrowheads="1"/>
            </p:cNvSpPr>
            <p:nvPr/>
          </p:nvSpPr>
          <p:spPr bwMode="auto">
            <a:xfrm>
              <a:off x="2084" y="2844"/>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7969" name="Rectangle 2073"/>
            <p:cNvSpPr>
              <a:spLocks noChangeArrowheads="1"/>
            </p:cNvSpPr>
            <p:nvPr/>
          </p:nvSpPr>
          <p:spPr bwMode="auto">
            <a:xfrm>
              <a:off x="2528" y="213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1818" name="Oval 2074"/>
            <p:cNvSpPr>
              <a:spLocks noChangeArrowheads="1"/>
            </p:cNvSpPr>
            <p:nvPr/>
          </p:nvSpPr>
          <p:spPr bwMode="auto">
            <a:xfrm>
              <a:off x="1673" y="2670"/>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19" name="Rectangle 2075"/>
            <p:cNvSpPr>
              <a:spLocks noChangeArrowheads="1"/>
            </p:cNvSpPr>
            <p:nvPr/>
          </p:nvSpPr>
          <p:spPr bwMode="auto">
            <a:xfrm rot="4920000">
              <a:off x="2469" y="234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1820" name="Rectangle 2076"/>
            <p:cNvSpPr>
              <a:spLocks noChangeArrowheads="1"/>
            </p:cNvSpPr>
            <p:nvPr/>
          </p:nvSpPr>
          <p:spPr bwMode="auto">
            <a:xfrm rot="8460000">
              <a:off x="2245" y="2791"/>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1821" name="Rectangle 2077"/>
            <p:cNvSpPr>
              <a:spLocks noChangeArrowheads="1"/>
            </p:cNvSpPr>
            <p:nvPr/>
          </p:nvSpPr>
          <p:spPr bwMode="auto">
            <a:xfrm rot="19380000">
              <a:off x="1658" y="1993"/>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1822" name="Rectangle 2078"/>
            <p:cNvSpPr>
              <a:spLocks noChangeArrowheads="1"/>
            </p:cNvSpPr>
            <p:nvPr/>
          </p:nvSpPr>
          <p:spPr bwMode="auto">
            <a:xfrm rot="5100000">
              <a:off x="1445" y="238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1823" name="Rectangle 2079"/>
            <p:cNvSpPr>
              <a:spLocks noChangeArrowheads="1"/>
            </p:cNvSpPr>
            <p:nvPr/>
          </p:nvSpPr>
          <p:spPr bwMode="auto">
            <a:xfrm rot="7320000">
              <a:off x="2225" y="2534"/>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1824" name="Rectangle 2080"/>
            <p:cNvSpPr>
              <a:spLocks noChangeArrowheads="1"/>
            </p:cNvSpPr>
            <p:nvPr/>
          </p:nvSpPr>
          <p:spPr bwMode="auto">
            <a:xfrm rot="6900000">
              <a:off x="1682" y="2261"/>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1825" name="Line 2081"/>
            <p:cNvSpPr>
              <a:spLocks noChangeShapeType="1"/>
            </p:cNvSpPr>
            <p:nvPr/>
          </p:nvSpPr>
          <p:spPr bwMode="auto">
            <a:xfrm flipH="1">
              <a:off x="2194" y="2188"/>
              <a:ext cx="144" cy="196"/>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26" name="Arc 2082"/>
            <p:cNvSpPr>
              <a:spLocks/>
            </p:cNvSpPr>
            <p:nvPr/>
          </p:nvSpPr>
          <p:spPr bwMode="auto">
            <a:xfrm rot="8940000">
              <a:off x="2251" y="2700"/>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27" name="Arc 2083"/>
            <p:cNvSpPr>
              <a:spLocks/>
            </p:cNvSpPr>
            <p:nvPr/>
          </p:nvSpPr>
          <p:spPr bwMode="auto">
            <a:xfrm rot="19080000">
              <a:off x="1896" y="2204"/>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28" name="Oval 2084"/>
            <p:cNvSpPr>
              <a:spLocks noChangeArrowheads="1"/>
            </p:cNvSpPr>
            <p:nvPr/>
          </p:nvSpPr>
          <p:spPr bwMode="auto">
            <a:xfrm>
              <a:off x="2118" y="1947"/>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29" name="Oval 2085"/>
            <p:cNvSpPr>
              <a:spLocks noChangeArrowheads="1"/>
            </p:cNvSpPr>
            <p:nvPr/>
          </p:nvSpPr>
          <p:spPr bwMode="auto">
            <a:xfrm>
              <a:off x="1676" y="220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
        <p:nvSpPr>
          <p:cNvPr id="161830" name="Rectangle 2086"/>
          <p:cNvSpPr>
            <a:spLocks noChangeArrowheads="1"/>
          </p:cNvSpPr>
          <p:nvPr/>
        </p:nvSpPr>
        <p:spPr bwMode="auto">
          <a:xfrm>
            <a:off x="33338" y="1574800"/>
            <a:ext cx="625475" cy="1220788"/>
          </a:xfrm>
          <a:prstGeom prst="rect">
            <a:avLst/>
          </a:prstGeom>
          <a:noFill/>
          <a:ln w="12700">
            <a:noFill/>
            <a:miter lim="800000"/>
            <a:headEnd/>
            <a:tailEnd/>
          </a:ln>
          <a:effectLst/>
        </p:spPr>
        <p:txBody>
          <a:bodyPr lIns="90488" tIns="44450" rIns="90488" bIns="44450">
            <a:spAutoFit/>
          </a:bodyPr>
          <a:lstStyle/>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61831" name="Rectangle 2087"/>
          <p:cNvSpPr>
            <a:spLocks noChangeArrowheads="1"/>
          </p:cNvSpPr>
          <p:nvPr/>
        </p:nvSpPr>
        <p:spPr bwMode="auto">
          <a:xfrm>
            <a:off x="3792538" y="1335088"/>
            <a:ext cx="17684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One Cycle*</a:t>
            </a:r>
          </a:p>
        </p:txBody>
      </p:sp>
      <p:sp>
        <p:nvSpPr>
          <p:cNvPr id="161832" name="Rectangle 2088"/>
          <p:cNvSpPr>
            <a:spLocks noChangeArrowheads="1"/>
          </p:cNvSpPr>
          <p:nvPr/>
        </p:nvSpPr>
        <p:spPr bwMode="auto">
          <a:xfrm>
            <a:off x="31750" y="6572250"/>
            <a:ext cx="1697038" cy="2714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200">
                <a:solidFill>
                  <a:schemeClr val="bg2"/>
                </a:solidFill>
                <a:effectLst>
                  <a:outerShdw blurRad="38100" dist="38100" dir="2700000" algn="tl">
                    <a:srgbClr val="FFFFFF"/>
                  </a:outerShdw>
                </a:effectLst>
                <a:latin typeface="Arial" pitchFamily="34" charset="0"/>
                <a:cs typeface="+mn-cs"/>
              </a:rPr>
              <a:t>* - current waveform</a:t>
            </a:r>
          </a:p>
        </p:txBody>
      </p:sp>
      <p:grpSp>
        <p:nvGrpSpPr>
          <p:cNvPr id="37902" name="Group 2089"/>
          <p:cNvGrpSpPr>
            <a:grpSpLocks/>
          </p:cNvGrpSpPr>
          <p:nvPr/>
        </p:nvGrpSpPr>
        <p:grpSpPr bwMode="auto">
          <a:xfrm>
            <a:off x="144463" y="2968625"/>
            <a:ext cx="2006600" cy="1928813"/>
            <a:chOff x="91" y="1870"/>
            <a:chExt cx="1264" cy="1215"/>
          </a:xfrm>
        </p:grpSpPr>
        <p:sp>
          <p:nvSpPr>
            <p:cNvPr id="161834" name="Oval 2090"/>
            <p:cNvSpPr>
              <a:spLocks noChangeArrowheads="1"/>
            </p:cNvSpPr>
            <p:nvPr/>
          </p:nvSpPr>
          <p:spPr bwMode="auto">
            <a:xfrm>
              <a:off x="91" y="1870"/>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35" name="Oval 2091"/>
            <p:cNvSpPr>
              <a:spLocks noChangeArrowheads="1"/>
            </p:cNvSpPr>
            <p:nvPr/>
          </p:nvSpPr>
          <p:spPr bwMode="auto">
            <a:xfrm>
              <a:off x="144" y="1915"/>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36" name="Oval 2092"/>
            <p:cNvSpPr>
              <a:spLocks noChangeArrowheads="1"/>
            </p:cNvSpPr>
            <p:nvPr/>
          </p:nvSpPr>
          <p:spPr bwMode="auto">
            <a:xfrm>
              <a:off x="288" y="2046"/>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37" name="Oval 2093"/>
            <p:cNvSpPr>
              <a:spLocks noChangeArrowheads="1"/>
            </p:cNvSpPr>
            <p:nvPr/>
          </p:nvSpPr>
          <p:spPr bwMode="auto">
            <a:xfrm>
              <a:off x="352" y="2109"/>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38" name="Oval 2094"/>
            <p:cNvSpPr>
              <a:spLocks noChangeArrowheads="1"/>
            </p:cNvSpPr>
            <p:nvPr/>
          </p:nvSpPr>
          <p:spPr bwMode="auto">
            <a:xfrm>
              <a:off x="637" y="2381"/>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39" name="Oval 2095"/>
            <p:cNvSpPr>
              <a:spLocks noChangeArrowheads="1"/>
            </p:cNvSpPr>
            <p:nvPr/>
          </p:nvSpPr>
          <p:spPr bwMode="auto">
            <a:xfrm>
              <a:off x="228" y="2182"/>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40" name="Oval 2096"/>
            <p:cNvSpPr>
              <a:spLocks noChangeArrowheads="1"/>
            </p:cNvSpPr>
            <p:nvPr/>
          </p:nvSpPr>
          <p:spPr bwMode="auto">
            <a:xfrm>
              <a:off x="670" y="1930"/>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41" name="Oval 2097"/>
            <p:cNvSpPr>
              <a:spLocks noChangeArrowheads="1"/>
            </p:cNvSpPr>
            <p:nvPr/>
          </p:nvSpPr>
          <p:spPr bwMode="auto">
            <a:xfrm>
              <a:off x="1124" y="2191"/>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42" name="Oval 2098"/>
            <p:cNvSpPr>
              <a:spLocks noChangeArrowheads="1"/>
            </p:cNvSpPr>
            <p:nvPr/>
          </p:nvSpPr>
          <p:spPr bwMode="auto">
            <a:xfrm>
              <a:off x="225" y="264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43" name="Oval 2099"/>
            <p:cNvSpPr>
              <a:spLocks noChangeArrowheads="1"/>
            </p:cNvSpPr>
            <p:nvPr/>
          </p:nvSpPr>
          <p:spPr bwMode="auto">
            <a:xfrm>
              <a:off x="677" y="2899"/>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44" name="Oval 2100"/>
            <p:cNvSpPr>
              <a:spLocks noChangeArrowheads="1"/>
            </p:cNvSpPr>
            <p:nvPr/>
          </p:nvSpPr>
          <p:spPr bwMode="auto">
            <a:xfrm>
              <a:off x="1108" y="2670"/>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37941" name="Rectangle 2101"/>
            <p:cNvSpPr>
              <a:spLocks noChangeArrowheads="1"/>
            </p:cNvSpPr>
            <p:nvPr/>
          </p:nvSpPr>
          <p:spPr bwMode="auto">
            <a:xfrm>
              <a:off x="211" y="213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7942" name="Rectangle 2102"/>
            <p:cNvSpPr>
              <a:spLocks noChangeArrowheads="1"/>
            </p:cNvSpPr>
            <p:nvPr/>
          </p:nvSpPr>
          <p:spPr bwMode="auto">
            <a:xfrm>
              <a:off x="652" y="1880"/>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7943" name="Rectangle 2103"/>
            <p:cNvSpPr>
              <a:spLocks noChangeArrowheads="1"/>
            </p:cNvSpPr>
            <p:nvPr/>
          </p:nvSpPr>
          <p:spPr bwMode="auto">
            <a:xfrm>
              <a:off x="1104" y="2143"/>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1848" name="Oval 2104"/>
            <p:cNvSpPr>
              <a:spLocks noChangeArrowheads="1"/>
            </p:cNvSpPr>
            <p:nvPr/>
          </p:nvSpPr>
          <p:spPr bwMode="auto">
            <a:xfrm>
              <a:off x="1134" y="269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49" name="Rectangle 2105"/>
            <p:cNvSpPr>
              <a:spLocks noChangeArrowheads="1"/>
            </p:cNvSpPr>
            <p:nvPr/>
          </p:nvSpPr>
          <p:spPr bwMode="auto">
            <a:xfrm rot="20220000">
              <a:off x="293" y="196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1850" name="Rectangle 2106"/>
            <p:cNvSpPr>
              <a:spLocks noChangeArrowheads="1"/>
            </p:cNvSpPr>
            <p:nvPr/>
          </p:nvSpPr>
          <p:spPr bwMode="auto">
            <a:xfrm rot="1860000">
              <a:off x="806" y="197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1851" name="Rectangle 2107"/>
            <p:cNvSpPr>
              <a:spLocks noChangeArrowheads="1"/>
            </p:cNvSpPr>
            <p:nvPr/>
          </p:nvSpPr>
          <p:spPr bwMode="auto">
            <a:xfrm rot="2460000">
              <a:off x="255" y="2797"/>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1852" name="Rectangle 2108"/>
            <p:cNvSpPr>
              <a:spLocks noChangeArrowheads="1"/>
            </p:cNvSpPr>
            <p:nvPr/>
          </p:nvSpPr>
          <p:spPr bwMode="auto">
            <a:xfrm rot="19800000">
              <a:off x="799" y="281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1853" name="Rectangle 2109"/>
            <p:cNvSpPr>
              <a:spLocks noChangeArrowheads="1"/>
            </p:cNvSpPr>
            <p:nvPr/>
          </p:nvSpPr>
          <p:spPr bwMode="auto">
            <a:xfrm>
              <a:off x="543" y="2103"/>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1854" name="Rectangle 2110"/>
            <p:cNvSpPr>
              <a:spLocks noChangeArrowheads="1"/>
            </p:cNvSpPr>
            <p:nvPr/>
          </p:nvSpPr>
          <p:spPr bwMode="auto">
            <a:xfrm>
              <a:off x="544" y="2685"/>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1855" name="Line 2111"/>
            <p:cNvSpPr>
              <a:spLocks noChangeShapeType="1"/>
            </p:cNvSpPr>
            <p:nvPr/>
          </p:nvSpPr>
          <p:spPr bwMode="auto">
            <a:xfrm>
              <a:off x="390" y="2468"/>
              <a:ext cx="242" cy="0"/>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56" name="Arc 2112"/>
            <p:cNvSpPr>
              <a:spLocks/>
            </p:cNvSpPr>
            <p:nvPr/>
          </p:nvSpPr>
          <p:spPr bwMode="auto">
            <a:xfrm rot="900000">
              <a:off x="771" y="2176"/>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57" name="Arc 2113"/>
            <p:cNvSpPr>
              <a:spLocks/>
            </p:cNvSpPr>
            <p:nvPr/>
          </p:nvSpPr>
          <p:spPr bwMode="auto">
            <a:xfrm rot="12540000">
              <a:off x="524" y="2734"/>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58" name="Oval 2114"/>
            <p:cNvSpPr>
              <a:spLocks noChangeArrowheads="1"/>
            </p:cNvSpPr>
            <p:nvPr/>
          </p:nvSpPr>
          <p:spPr bwMode="auto">
            <a:xfrm>
              <a:off x="702" y="292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59" name="Oval 2115"/>
            <p:cNvSpPr>
              <a:spLocks noChangeArrowheads="1"/>
            </p:cNvSpPr>
            <p:nvPr/>
          </p:nvSpPr>
          <p:spPr bwMode="auto">
            <a:xfrm>
              <a:off x="249" y="2671"/>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37903" name="Group 2116"/>
          <p:cNvGrpSpPr>
            <a:grpSpLocks/>
          </p:cNvGrpSpPr>
          <p:nvPr/>
        </p:nvGrpSpPr>
        <p:grpSpPr bwMode="auto">
          <a:xfrm>
            <a:off x="1284288" y="4697413"/>
            <a:ext cx="2006600" cy="1928812"/>
            <a:chOff x="809" y="2959"/>
            <a:chExt cx="1264" cy="1215"/>
          </a:xfrm>
        </p:grpSpPr>
        <p:sp>
          <p:nvSpPr>
            <p:cNvPr id="161861" name="Oval 2117"/>
            <p:cNvSpPr>
              <a:spLocks noChangeArrowheads="1"/>
            </p:cNvSpPr>
            <p:nvPr/>
          </p:nvSpPr>
          <p:spPr bwMode="auto">
            <a:xfrm>
              <a:off x="809" y="2959"/>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62" name="Oval 2118"/>
            <p:cNvSpPr>
              <a:spLocks noChangeArrowheads="1"/>
            </p:cNvSpPr>
            <p:nvPr/>
          </p:nvSpPr>
          <p:spPr bwMode="auto">
            <a:xfrm>
              <a:off x="862" y="3004"/>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63" name="Oval 2119"/>
            <p:cNvSpPr>
              <a:spLocks noChangeArrowheads="1"/>
            </p:cNvSpPr>
            <p:nvPr/>
          </p:nvSpPr>
          <p:spPr bwMode="auto">
            <a:xfrm>
              <a:off x="1006" y="3135"/>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64" name="Oval 2120"/>
            <p:cNvSpPr>
              <a:spLocks noChangeArrowheads="1"/>
            </p:cNvSpPr>
            <p:nvPr/>
          </p:nvSpPr>
          <p:spPr bwMode="auto">
            <a:xfrm>
              <a:off x="1074" y="3198"/>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65" name="Oval 2121"/>
            <p:cNvSpPr>
              <a:spLocks noChangeArrowheads="1"/>
            </p:cNvSpPr>
            <p:nvPr/>
          </p:nvSpPr>
          <p:spPr bwMode="auto">
            <a:xfrm>
              <a:off x="1355" y="3470"/>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66" name="Oval 2122"/>
            <p:cNvSpPr>
              <a:spLocks noChangeArrowheads="1"/>
            </p:cNvSpPr>
            <p:nvPr/>
          </p:nvSpPr>
          <p:spPr bwMode="auto">
            <a:xfrm>
              <a:off x="946" y="3271"/>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67" name="Oval 2123"/>
            <p:cNvSpPr>
              <a:spLocks noChangeArrowheads="1"/>
            </p:cNvSpPr>
            <p:nvPr/>
          </p:nvSpPr>
          <p:spPr bwMode="auto">
            <a:xfrm>
              <a:off x="1388" y="3019"/>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68" name="Oval 2124"/>
            <p:cNvSpPr>
              <a:spLocks noChangeArrowheads="1"/>
            </p:cNvSpPr>
            <p:nvPr/>
          </p:nvSpPr>
          <p:spPr bwMode="auto">
            <a:xfrm>
              <a:off x="1842" y="3280"/>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69" name="Oval 2125"/>
            <p:cNvSpPr>
              <a:spLocks noChangeArrowheads="1"/>
            </p:cNvSpPr>
            <p:nvPr/>
          </p:nvSpPr>
          <p:spPr bwMode="auto">
            <a:xfrm>
              <a:off x="943" y="3737"/>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70" name="Oval 2126"/>
            <p:cNvSpPr>
              <a:spLocks noChangeArrowheads="1"/>
            </p:cNvSpPr>
            <p:nvPr/>
          </p:nvSpPr>
          <p:spPr bwMode="auto">
            <a:xfrm>
              <a:off x="1395" y="398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71" name="Oval 2127"/>
            <p:cNvSpPr>
              <a:spLocks noChangeArrowheads="1"/>
            </p:cNvSpPr>
            <p:nvPr/>
          </p:nvSpPr>
          <p:spPr bwMode="auto">
            <a:xfrm>
              <a:off x="1826" y="3759"/>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37915" name="Rectangle 2128"/>
            <p:cNvSpPr>
              <a:spLocks noChangeArrowheads="1"/>
            </p:cNvSpPr>
            <p:nvPr/>
          </p:nvSpPr>
          <p:spPr bwMode="auto">
            <a:xfrm>
              <a:off x="1811" y="3702"/>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7916" name="Rectangle 2129"/>
            <p:cNvSpPr>
              <a:spLocks noChangeArrowheads="1"/>
            </p:cNvSpPr>
            <p:nvPr/>
          </p:nvSpPr>
          <p:spPr bwMode="auto">
            <a:xfrm>
              <a:off x="1370" y="296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7917" name="Rectangle 2130"/>
            <p:cNvSpPr>
              <a:spLocks noChangeArrowheads="1"/>
            </p:cNvSpPr>
            <p:nvPr/>
          </p:nvSpPr>
          <p:spPr bwMode="auto">
            <a:xfrm>
              <a:off x="1822" y="323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1875" name="Rectangle 2131"/>
            <p:cNvSpPr>
              <a:spLocks noChangeArrowheads="1"/>
            </p:cNvSpPr>
            <p:nvPr/>
          </p:nvSpPr>
          <p:spPr bwMode="auto">
            <a:xfrm rot="4920000">
              <a:off x="1775" y="3480"/>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1876" name="Oval 2132"/>
            <p:cNvSpPr>
              <a:spLocks noChangeArrowheads="1"/>
            </p:cNvSpPr>
            <p:nvPr/>
          </p:nvSpPr>
          <p:spPr bwMode="auto">
            <a:xfrm>
              <a:off x="967" y="376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77" name="Rectangle 2133"/>
            <p:cNvSpPr>
              <a:spLocks noChangeArrowheads="1"/>
            </p:cNvSpPr>
            <p:nvPr/>
          </p:nvSpPr>
          <p:spPr bwMode="auto">
            <a:xfrm rot="5100000">
              <a:off x="735" y="347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1878" name="Rectangle 2134"/>
            <p:cNvSpPr>
              <a:spLocks noChangeArrowheads="1"/>
            </p:cNvSpPr>
            <p:nvPr/>
          </p:nvSpPr>
          <p:spPr bwMode="auto">
            <a:xfrm rot="1860000">
              <a:off x="1524" y="3066"/>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1879" name="Rectangle 2135"/>
            <p:cNvSpPr>
              <a:spLocks noChangeArrowheads="1"/>
            </p:cNvSpPr>
            <p:nvPr/>
          </p:nvSpPr>
          <p:spPr bwMode="auto">
            <a:xfrm rot="3300000">
              <a:off x="984" y="361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1880" name="Rectangle 2136"/>
            <p:cNvSpPr>
              <a:spLocks noChangeArrowheads="1"/>
            </p:cNvSpPr>
            <p:nvPr/>
          </p:nvSpPr>
          <p:spPr bwMode="auto">
            <a:xfrm rot="3420000">
              <a:off x="1526" y="333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1881" name="Rectangle 2137"/>
            <p:cNvSpPr>
              <a:spLocks noChangeArrowheads="1"/>
            </p:cNvSpPr>
            <p:nvPr/>
          </p:nvSpPr>
          <p:spPr bwMode="auto">
            <a:xfrm rot="2460000">
              <a:off x="981" y="3894"/>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1882" name="Line 2138"/>
            <p:cNvSpPr>
              <a:spLocks noChangeShapeType="1"/>
            </p:cNvSpPr>
            <p:nvPr/>
          </p:nvSpPr>
          <p:spPr bwMode="auto">
            <a:xfrm>
              <a:off x="1255" y="3286"/>
              <a:ext cx="146" cy="194"/>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83" name="Arc 2139"/>
            <p:cNvSpPr>
              <a:spLocks/>
            </p:cNvSpPr>
            <p:nvPr/>
          </p:nvSpPr>
          <p:spPr bwMode="auto">
            <a:xfrm rot="5220000">
              <a:off x="1690" y="3524"/>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84" name="Arc 2140"/>
            <p:cNvSpPr>
              <a:spLocks/>
            </p:cNvSpPr>
            <p:nvPr/>
          </p:nvSpPr>
          <p:spPr bwMode="auto">
            <a:xfrm rot="16800000">
              <a:off x="1069" y="3546"/>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85" name="Oval 2141"/>
            <p:cNvSpPr>
              <a:spLocks noChangeArrowheads="1"/>
            </p:cNvSpPr>
            <p:nvPr/>
          </p:nvSpPr>
          <p:spPr bwMode="auto">
            <a:xfrm>
              <a:off x="1420" y="401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1886" name="Oval 2142"/>
            <p:cNvSpPr>
              <a:spLocks noChangeArrowheads="1"/>
            </p:cNvSpPr>
            <p:nvPr/>
          </p:nvSpPr>
          <p:spPr bwMode="auto">
            <a:xfrm>
              <a:off x="970" y="329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3842" name="Rectangle 2050"/>
          <p:cNvSpPr>
            <a:spLocks noGrp="1" noChangeArrowheads="1"/>
          </p:cNvSpPr>
          <p:nvPr>
            <p:ph type="title"/>
          </p:nvPr>
        </p:nvSpPr>
        <p:spPr/>
        <p:txBody>
          <a:bodyPr/>
          <a:lstStyle/>
          <a:p>
            <a:pPr fontAlgn="auto">
              <a:spcAft>
                <a:spcPts val="0"/>
              </a:spcAft>
              <a:defRPr/>
            </a:pPr>
            <a:r>
              <a:rPr lang="en-US" altLang="en-US" sz="4800"/>
              <a:t>Rotation of the motor</a:t>
            </a:r>
          </a:p>
        </p:txBody>
      </p:sp>
      <p:pic>
        <p:nvPicPr>
          <p:cNvPr id="39938" name="Picture 2051"/>
          <p:cNvPicPr>
            <a:picLocks noChangeArrowheads="1"/>
          </p:cNvPicPr>
          <p:nvPr/>
        </p:nvPicPr>
        <p:blipFill>
          <a:blip r:embed="rId3"/>
          <a:srcRect/>
          <a:stretch>
            <a:fillRect/>
          </a:stretch>
        </p:blipFill>
        <p:spPr bwMode="auto">
          <a:xfrm>
            <a:off x="438150" y="1571625"/>
            <a:ext cx="8248650" cy="1160463"/>
          </a:xfrm>
          <a:prstGeom prst="rect">
            <a:avLst/>
          </a:prstGeom>
          <a:noFill/>
          <a:ln w="12700">
            <a:noFill/>
            <a:miter lim="800000"/>
            <a:headEnd/>
            <a:tailEnd/>
          </a:ln>
        </p:spPr>
      </p:pic>
      <p:sp>
        <p:nvSpPr>
          <p:cNvPr id="163844" name="Line 2052"/>
          <p:cNvSpPr>
            <a:spLocks noChangeShapeType="1"/>
          </p:cNvSpPr>
          <p:nvPr/>
        </p:nvSpPr>
        <p:spPr bwMode="auto">
          <a:xfrm flipV="1">
            <a:off x="1133475" y="1343025"/>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45" name="Line 2053"/>
          <p:cNvSpPr>
            <a:spLocks noChangeShapeType="1"/>
          </p:cNvSpPr>
          <p:nvPr/>
        </p:nvSpPr>
        <p:spPr bwMode="auto">
          <a:xfrm flipV="1">
            <a:off x="7953375" y="1447800"/>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46" name="Line 2054"/>
          <p:cNvSpPr>
            <a:spLocks noChangeShapeType="1"/>
          </p:cNvSpPr>
          <p:nvPr/>
        </p:nvSpPr>
        <p:spPr bwMode="auto">
          <a:xfrm>
            <a:off x="1143000" y="1562100"/>
            <a:ext cx="2609850" cy="0"/>
          </a:xfrm>
          <a:prstGeom prst="line">
            <a:avLst/>
          </a:prstGeom>
          <a:noFill/>
          <a:ln w="25400">
            <a:solidFill>
              <a:schemeClr val="bg2"/>
            </a:solidFill>
            <a:round/>
            <a:headEnd type="triangle" w="med" len="me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47" name="Line 2055"/>
          <p:cNvSpPr>
            <a:spLocks noChangeShapeType="1"/>
          </p:cNvSpPr>
          <p:nvPr/>
        </p:nvSpPr>
        <p:spPr bwMode="auto">
          <a:xfrm>
            <a:off x="5410200" y="1562100"/>
            <a:ext cx="2533650" cy="0"/>
          </a:xfrm>
          <a:prstGeom prst="line">
            <a:avLst/>
          </a:prstGeom>
          <a:noFill/>
          <a:ln w="254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48" name="Line 2056"/>
          <p:cNvSpPr>
            <a:spLocks noChangeShapeType="1"/>
          </p:cNvSpPr>
          <p:nvPr/>
        </p:nvSpPr>
        <p:spPr bwMode="auto">
          <a:xfrm>
            <a:off x="1114425" y="2428875"/>
            <a:ext cx="0" cy="409575"/>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49" name="Line 2057"/>
          <p:cNvSpPr>
            <a:spLocks noChangeShapeType="1"/>
          </p:cNvSpPr>
          <p:nvPr/>
        </p:nvSpPr>
        <p:spPr bwMode="auto">
          <a:xfrm>
            <a:off x="2266950" y="2609850"/>
            <a:ext cx="0" cy="201930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50" name="Line 2058"/>
          <p:cNvSpPr>
            <a:spLocks noChangeShapeType="1"/>
          </p:cNvSpPr>
          <p:nvPr/>
        </p:nvSpPr>
        <p:spPr bwMode="auto">
          <a:xfrm>
            <a:off x="3400425" y="2457450"/>
            <a:ext cx="0" cy="40005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51" name="Line 2059"/>
          <p:cNvSpPr>
            <a:spLocks noChangeShapeType="1"/>
          </p:cNvSpPr>
          <p:nvPr/>
        </p:nvSpPr>
        <p:spPr bwMode="auto">
          <a:xfrm>
            <a:off x="4610100" y="2667000"/>
            <a:ext cx="0" cy="196215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nvGrpSpPr>
          <p:cNvPr id="39947" name="Group 2060"/>
          <p:cNvGrpSpPr>
            <a:grpSpLocks/>
          </p:cNvGrpSpPr>
          <p:nvPr/>
        </p:nvGrpSpPr>
        <p:grpSpPr bwMode="auto">
          <a:xfrm>
            <a:off x="3608388" y="4710113"/>
            <a:ext cx="2006600" cy="1928812"/>
            <a:chOff x="2273" y="2967"/>
            <a:chExt cx="1264" cy="1215"/>
          </a:xfrm>
        </p:grpSpPr>
        <p:sp>
          <p:nvSpPr>
            <p:cNvPr id="163853" name="Oval 2061"/>
            <p:cNvSpPr>
              <a:spLocks noChangeArrowheads="1"/>
            </p:cNvSpPr>
            <p:nvPr/>
          </p:nvSpPr>
          <p:spPr bwMode="auto">
            <a:xfrm>
              <a:off x="2273" y="2967"/>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54" name="Oval 2062"/>
            <p:cNvSpPr>
              <a:spLocks noChangeArrowheads="1"/>
            </p:cNvSpPr>
            <p:nvPr/>
          </p:nvSpPr>
          <p:spPr bwMode="auto">
            <a:xfrm>
              <a:off x="2326" y="3012"/>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55" name="Oval 2063"/>
            <p:cNvSpPr>
              <a:spLocks noChangeArrowheads="1"/>
            </p:cNvSpPr>
            <p:nvPr/>
          </p:nvSpPr>
          <p:spPr bwMode="auto">
            <a:xfrm>
              <a:off x="2470" y="3143"/>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56" name="Oval 2064"/>
            <p:cNvSpPr>
              <a:spLocks noChangeArrowheads="1"/>
            </p:cNvSpPr>
            <p:nvPr/>
          </p:nvSpPr>
          <p:spPr bwMode="auto">
            <a:xfrm>
              <a:off x="2534" y="3206"/>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57" name="Oval 2065"/>
            <p:cNvSpPr>
              <a:spLocks noChangeArrowheads="1"/>
            </p:cNvSpPr>
            <p:nvPr/>
          </p:nvSpPr>
          <p:spPr bwMode="auto">
            <a:xfrm>
              <a:off x="2819" y="3478"/>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58" name="Oval 2066"/>
            <p:cNvSpPr>
              <a:spLocks noChangeArrowheads="1"/>
            </p:cNvSpPr>
            <p:nvPr/>
          </p:nvSpPr>
          <p:spPr bwMode="auto">
            <a:xfrm>
              <a:off x="2410" y="3279"/>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59" name="Oval 2067"/>
            <p:cNvSpPr>
              <a:spLocks noChangeArrowheads="1"/>
            </p:cNvSpPr>
            <p:nvPr/>
          </p:nvSpPr>
          <p:spPr bwMode="auto">
            <a:xfrm>
              <a:off x="2852" y="3027"/>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60" name="Oval 2068"/>
            <p:cNvSpPr>
              <a:spLocks noChangeArrowheads="1"/>
            </p:cNvSpPr>
            <p:nvPr/>
          </p:nvSpPr>
          <p:spPr bwMode="auto">
            <a:xfrm>
              <a:off x="3306" y="3288"/>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61" name="Oval 2069"/>
            <p:cNvSpPr>
              <a:spLocks noChangeArrowheads="1"/>
            </p:cNvSpPr>
            <p:nvPr/>
          </p:nvSpPr>
          <p:spPr bwMode="auto">
            <a:xfrm>
              <a:off x="2407" y="3745"/>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62" name="Oval 2070"/>
            <p:cNvSpPr>
              <a:spLocks noChangeArrowheads="1"/>
            </p:cNvSpPr>
            <p:nvPr/>
          </p:nvSpPr>
          <p:spPr bwMode="auto">
            <a:xfrm>
              <a:off x="2859" y="3996"/>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63" name="Oval 2071"/>
            <p:cNvSpPr>
              <a:spLocks noChangeArrowheads="1"/>
            </p:cNvSpPr>
            <p:nvPr/>
          </p:nvSpPr>
          <p:spPr bwMode="auto">
            <a:xfrm>
              <a:off x="3290" y="3767"/>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0043" name="Rectangle 2072"/>
            <p:cNvSpPr>
              <a:spLocks noChangeArrowheads="1"/>
            </p:cNvSpPr>
            <p:nvPr/>
          </p:nvSpPr>
          <p:spPr bwMode="auto">
            <a:xfrm>
              <a:off x="3275" y="371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0044" name="Rectangle 2073"/>
            <p:cNvSpPr>
              <a:spLocks noChangeArrowheads="1"/>
            </p:cNvSpPr>
            <p:nvPr/>
          </p:nvSpPr>
          <p:spPr bwMode="auto">
            <a:xfrm>
              <a:off x="2842" y="3945"/>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0045" name="Rectangle 2074"/>
            <p:cNvSpPr>
              <a:spLocks noChangeArrowheads="1"/>
            </p:cNvSpPr>
            <p:nvPr/>
          </p:nvSpPr>
          <p:spPr bwMode="auto">
            <a:xfrm>
              <a:off x="2390" y="369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3867" name="Oval 2075"/>
            <p:cNvSpPr>
              <a:spLocks noChangeArrowheads="1"/>
            </p:cNvSpPr>
            <p:nvPr/>
          </p:nvSpPr>
          <p:spPr bwMode="auto">
            <a:xfrm>
              <a:off x="3331" y="331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68" name="Rectangle 2076"/>
            <p:cNvSpPr>
              <a:spLocks noChangeArrowheads="1"/>
            </p:cNvSpPr>
            <p:nvPr/>
          </p:nvSpPr>
          <p:spPr bwMode="auto">
            <a:xfrm rot="1860000">
              <a:off x="2454" y="3918"/>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3869" name="Rectangle 2077"/>
            <p:cNvSpPr>
              <a:spLocks noChangeArrowheads="1"/>
            </p:cNvSpPr>
            <p:nvPr/>
          </p:nvSpPr>
          <p:spPr bwMode="auto">
            <a:xfrm rot="8460000">
              <a:off x="3003" y="389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3870" name="Rectangle 2078"/>
            <p:cNvSpPr>
              <a:spLocks noChangeArrowheads="1"/>
            </p:cNvSpPr>
            <p:nvPr/>
          </p:nvSpPr>
          <p:spPr bwMode="auto">
            <a:xfrm rot="19380000">
              <a:off x="2416" y="3094"/>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3871" name="Rectangle 2079"/>
            <p:cNvSpPr>
              <a:spLocks noChangeArrowheads="1"/>
            </p:cNvSpPr>
            <p:nvPr/>
          </p:nvSpPr>
          <p:spPr bwMode="auto">
            <a:xfrm rot="12600000">
              <a:off x="2983" y="306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3872" name="Rectangle 2080"/>
            <p:cNvSpPr>
              <a:spLocks noChangeArrowheads="1"/>
            </p:cNvSpPr>
            <p:nvPr/>
          </p:nvSpPr>
          <p:spPr bwMode="auto">
            <a:xfrm>
              <a:off x="2735" y="3778"/>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3873" name="Rectangle 2081"/>
            <p:cNvSpPr>
              <a:spLocks noChangeArrowheads="1"/>
            </p:cNvSpPr>
            <p:nvPr/>
          </p:nvSpPr>
          <p:spPr bwMode="auto">
            <a:xfrm>
              <a:off x="2725" y="3202"/>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3874" name="Line 2082"/>
            <p:cNvSpPr>
              <a:spLocks noChangeShapeType="1"/>
            </p:cNvSpPr>
            <p:nvPr/>
          </p:nvSpPr>
          <p:spPr bwMode="auto">
            <a:xfrm flipH="1">
              <a:off x="3007" y="3563"/>
              <a:ext cx="242" cy="0"/>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75" name="Arc 2083"/>
            <p:cNvSpPr>
              <a:spLocks/>
            </p:cNvSpPr>
            <p:nvPr/>
          </p:nvSpPr>
          <p:spPr bwMode="auto">
            <a:xfrm rot="11820000">
              <a:off x="2716" y="3833"/>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76" name="Arc 2084"/>
            <p:cNvSpPr>
              <a:spLocks/>
            </p:cNvSpPr>
            <p:nvPr/>
          </p:nvSpPr>
          <p:spPr bwMode="auto">
            <a:xfrm rot="1380000">
              <a:off x="2958" y="3281"/>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77" name="Oval 2085"/>
            <p:cNvSpPr>
              <a:spLocks noChangeArrowheads="1"/>
            </p:cNvSpPr>
            <p:nvPr/>
          </p:nvSpPr>
          <p:spPr bwMode="auto">
            <a:xfrm>
              <a:off x="2876" y="3048"/>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78" name="Oval 2086"/>
            <p:cNvSpPr>
              <a:spLocks noChangeArrowheads="1"/>
            </p:cNvSpPr>
            <p:nvPr/>
          </p:nvSpPr>
          <p:spPr bwMode="auto">
            <a:xfrm>
              <a:off x="2434" y="330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
        <p:nvSpPr>
          <p:cNvPr id="163879" name="Rectangle 2087"/>
          <p:cNvSpPr>
            <a:spLocks noChangeArrowheads="1"/>
          </p:cNvSpPr>
          <p:nvPr/>
        </p:nvSpPr>
        <p:spPr bwMode="auto">
          <a:xfrm>
            <a:off x="33338" y="1574800"/>
            <a:ext cx="625475" cy="1220788"/>
          </a:xfrm>
          <a:prstGeom prst="rect">
            <a:avLst/>
          </a:prstGeom>
          <a:noFill/>
          <a:ln w="12700">
            <a:noFill/>
            <a:miter lim="800000"/>
            <a:headEnd/>
            <a:tailEnd/>
          </a:ln>
          <a:effectLst/>
        </p:spPr>
        <p:txBody>
          <a:bodyPr lIns="90488" tIns="44450" rIns="90488" bIns="44450">
            <a:spAutoFit/>
          </a:bodyPr>
          <a:lstStyle/>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63880" name="Rectangle 2088"/>
          <p:cNvSpPr>
            <a:spLocks noChangeArrowheads="1"/>
          </p:cNvSpPr>
          <p:nvPr/>
        </p:nvSpPr>
        <p:spPr bwMode="auto">
          <a:xfrm>
            <a:off x="3792538" y="1335088"/>
            <a:ext cx="17684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One Cycle*</a:t>
            </a:r>
          </a:p>
        </p:txBody>
      </p:sp>
      <p:sp>
        <p:nvSpPr>
          <p:cNvPr id="163881" name="Rectangle 2089"/>
          <p:cNvSpPr>
            <a:spLocks noChangeArrowheads="1"/>
          </p:cNvSpPr>
          <p:nvPr/>
        </p:nvSpPr>
        <p:spPr bwMode="auto">
          <a:xfrm>
            <a:off x="31750" y="6572250"/>
            <a:ext cx="1697038" cy="2714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200">
                <a:solidFill>
                  <a:schemeClr val="bg2"/>
                </a:solidFill>
                <a:effectLst>
                  <a:outerShdw blurRad="38100" dist="38100" dir="2700000" algn="tl">
                    <a:srgbClr val="FFFFFF"/>
                  </a:outerShdw>
                </a:effectLst>
                <a:latin typeface="Arial" pitchFamily="34" charset="0"/>
                <a:cs typeface="+mn-cs"/>
              </a:rPr>
              <a:t>* - current waveform</a:t>
            </a:r>
          </a:p>
        </p:txBody>
      </p:sp>
      <p:grpSp>
        <p:nvGrpSpPr>
          <p:cNvPr id="39951" name="Group 2090"/>
          <p:cNvGrpSpPr>
            <a:grpSpLocks/>
          </p:cNvGrpSpPr>
          <p:nvPr/>
        </p:nvGrpSpPr>
        <p:grpSpPr bwMode="auto">
          <a:xfrm>
            <a:off x="144463" y="2968625"/>
            <a:ext cx="2006600" cy="1928813"/>
            <a:chOff x="91" y="1870"/>
            <a:chExt cx="1264" cy="1215"/>
          </a:xfrm>
        </p:grpSpPr>
        <p:sp>
          <p:nvSpPr>
            <p:cNvPr id="163883" name="Oval 2091"/>
            <p:cNvSpPr>
              <a:spLocks noChangeArrowheads="1"/>
            </p:cNvSpPr>
            <p:nvPr/>
          </p:nvSpPr>
          <p:spPr bwMode="auto">
            <a:xfrm>
              <a:off x="91" y="1870"/>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84" name="Oval 2092"/>
            <p:cNvSpPr>
              <a:spLocks noChangeArrowheads="1"/>
            </p:cNvSpPr>
            <p:nvPr/>
          </p:nvSpPr>
          <p:spPr bwMode="auto">
            <a:xfrm>
              <a:off x="144" y="1915"/>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85" name="Oval 2093"/>
            <p:cNvSpPr>
              <a:spLocks noChangeArrowheads="1"/>
            </p:cNvSpPr>
            <p:nvPr/>
          </p:nvSpPr>
          <p:spPr bwMode="auto">
            <a:xfrm>
              <a:off x="288" y="2046"/>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86" name="Oval 2094"/>
            <p:cNvSpPr>
              <a:spLocks noChangeArrowheads="1"/>
            </p:cNvSpPr>
            <p:nvPr/>
          </p:nvSpPr>
          <p:spPr bwMode="auto">
            <a:xfrm>
              <a:off x="352" y="2109"/>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87" name="Oval 2095"/>
            <p:cNvSpPr>
              <a:spLocks noChangeArrowheads="1"/>
            </p:cNvSpPr>
            <p:nvPr/>
          </p:nvSpPr>
          <p:spPr bwMode="auto">
            <a:xfrm>
              <a:off x="637" y="2381"/>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88" name="Oval 2096"/>
            <p:cNvSpPr>
              <a:spLocks noChangeArrowheads="1"/>
            </p:cNvSpPr>
            <p:nvPr/>
          </p:nvSpPr>
          <p:spPr bwMode="auto">
            <a:xfrm>
              <a:off x="228" y="2182"/>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89" name="Oval 2097"/>
            <p:cNvSpPr>
              <a:spLocks noChangeArrowheads="1"/>
            </p:cNvSpPr>
            <p:nvPr/>
          </p:nvSpPr>
          <p:spPr bwMode="auto">
            <a:xfrm>
              <a:off x="670" y="1930"/>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90" name="Oval 2098"/>
            <p:cNvSpPr>
              <a:spLocks noChangeArrowheads="1"/>
            </p:cNvSpPr>
            <p:nvPr/>
          </p:nvSpPr>
          <p:spPr bwMode="auto">
            <a:xfrm>
              <a:off x="1124" y="2191"/>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91" name="Oval 2099"/>
            <p:cNvSpPr>
              <a:spLocks noChangeArrowheads="1"/>
            </p:cNvSpPr>
            <p:nvPr/>
          </p:nvSpPr>
          <p:spPr bwMode="auto">
            <a:xfrm>
              <a:off x="225" y="264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92" name="Oval 2100"/>
            <p:cNvSpPr>
              <a:spLocks noChangeArrowheads="1"/>
            </p:cNvSpPr>
            <p:nvPr/>
          </p:nvSpPr>
          <p:spPr bwMode="auto">
            <a:xfrm>
              <a:off x="677" y="2899"/>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93" name="Oval 2101"/>
            <p:cNvSpPr>
              <a:spLocks noChangeArrowheads="1"/>
            </p:cNvSpPr>
            <p:nvPr/>
          </p:nvSpPr>
          <p:spPr bwMode="auto">
            <a:xfrm>
              <a:off x="1108" y="2670"/>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0017" name="Rectangle 2102"/>
            <p:cNvSpPr>
              <a:spLocks noChangeArrowheads="1"/>
            </p:cNvSpPr>
            <p:nvPr/>
          </p:nvSpPr>
          <p:spPr bwMode="auto">
            <a:xfrm>
              <a:off x="211" y="213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0018" name="Rectangle 2103"/>
            <p:cNvSpPr>
              <a:spLocks noChangeArrowheads="1"/>
            </p:cNvSpPr>
            <p:nvPr/>
          </p:nvSpPr>
          <p:spPr bwMode="auto">
            <a:xfrm>
              <a:off x="652" y="1880"/>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0019" name="Rectangle 2104"/>
            <p:cNvSpPr>
              <a:spLocks noChangeArrowheads="1"/>
            </p:cNvSpPr>
            <p:nvPr/>
          </p:nvSpPr>
          <p:spPr bwMode="auto">
            <a:xfrm>
              <a:off x="1104" y="2143"/>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3897" name="Oval 2105"/>
            <p:cNvSpPr>
              <a:spLocks noChangeArrowheads="1"/>
            </p:cNvSpPr>
            <p:nvPr/>
          </p:nvSpPr>
          <p:spPr bwMode="auto">
            <a:xfrm>
              <a:off x="1134" y="269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98" name="Rectangle 2106"/>
            <p:cNvSpPr>
              <a:spLocks noChangeArrowheads="1"/>
            </p:cNvSpPr>
            <p:nvPr/>
          </p:nvSpPr>
          <p:spPr bwMode="auto">
            <a:xfrm rot="20220000">
              <a:off x="293" y="196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3899" name="Rectangle 2107"/>
            <p:cNvSpPr>
              <a:spLocks noChangeArrowheads="1"/>
            </p:cNvSpPr>
            <p:nvPr/>
          </p:nvSpPr>
          <p:spPr bwMode="auto">
            <a:xfrm rot="1860000">
              <a:off x="806" y="197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3900" name="Rectangle 2108"/>
            <p:cNvSpPr>
              <a:spLocks noChangeArrowheads="1"/>
            </p:cNvSpPr>
            <p:nvPr/>
          </p:nvSpPr>
          <p:spPr bwMode="auto">
            <a:xfrm rot="2460000">
              <a:off x="255" y="2797"/>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3901" name="Rectangle 2109"/>
            <p:cNvSpPr>
              <a:spLocks noChangeArrowheads="1"/>
            </p:cNvSpPr>
            <p:nvPr/>
          </p:nvSpPr>
          <p:spPr bwMode="auto">
            <a:xfrm rot="19800000">
              <a:off x="799" y="281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3902" name="Rectangle 2110"/>
            <p:cNvSpPr>
              <a:spLocks noChangeArrowheads="1"/>
            </p:cNvSpPr>
            <p:nvPr/>
          </p:nvSpPr>
          <p:spPr bwMode="auto">
            <a:xfrm>
              <a:off x="543" y="2103"/>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3903" name="Rectangle 2111"/>
            <p:cNvSpPr>
              <a:spLocks noChangeArrowheads="1"/>
            </p:cNvSpPr>
            <p:nvPr/>
          </p:nvSpPr>
          <p:spPr bwMode="auto">
            <a:xfrm>
              <a:off x="544" y="2685"/>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3904" name="Line 2112"/>
            <p:cNvSpPr>
              <a:spLocks noChangeShapeType="1"/>
            </p:cNvSpPr>
            <p:nvPr/>
          </p:nvSpPr>
          <p:spPr bwMode="auto">
            <a:xfrm>
              <a:off x="390" y="2468"/>
              <a:ext cx="242" cy="0"/>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05" name="Arc 2113"/>
            <p:cNvSpPr>
              <a:spLocks/>
            </p:cNvSpPr>
            <p:nvPr/>
          </p:nvSpPr>
          <p:spPr bwMode="auto">
            <a:xfrm rot="900000">
              <a:off x="771" y="2176"/>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06" name="Arc 2114"/>
            <p:cNvSpPr>
              <a:spLocks/>
            </p:cNvSpPr>
            <p:nvPr/>
          </p:nvSpPr>
          <p:spPr bwMode="auto">
            <a:xfrm rot="12540000">
              <a:off x="524" y="2734"/>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07" name="Oval 2115"/>
            <p:cNvSpPr>
              <a:spLocks noChangeArrowheads="1"/>
            </p:cNvSpPr>
            <p:nvPr/>
          </p:nvSpPr>
          <p:spPr bwMode="auto">
            <a:xfrm>
              <a:off x="702" y="292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08" name="Oval 2116"/>
            <p:cNvSpPr>
              <a:spLocks noChangeArrowheads="1"/>
            </p:cNvSpPr>
            <p:nvPr/>
          </p:nvSpPr>
          <p:spPr bwMode="auto">
            <a:xfrm>
              <a:off x="249" y="2671"/>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39952" name="Group 2117"/>
          <p:cNvGrpSpPr>
            <a:grpSpLocks/>
          </p:cNvGrpSpPr>
          <p:nvPr/>
        </p:nvGrpSpPr>
        <p:grpSpPr bwMode="auto">
          <a:xfrm>
            <a:off x="1284288" y="4697413"/>
            <a:ext cx="2006600" cy="1928812"/>
            <a:chOff x="809" y="2959"/>
            <a:chExt cx="1264" cy="1215"/>
          </a:xfrm>
        </p:grpSpPr>
        <p:sp>
          <p:nvSpPr>
            <p:cNvPr id="163910" name="Oval 2118"/>
            <p:cNvSpPr>
              <a:spLocks noChangeArrowheads="1"/>
            </p:cNvSpPr>
            <p:nvPr/>
          </p:nvSpPr>
          <p:spPr bwMode="auto">
            <a:xfrm>
              <a:off x="809" y="2959"/>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11" name="Oval 2119"/>
            <p:cNvSpPr>
              <a:spLocks noChangeArrowheads="1"/>
            </p:cNvSpPr>
            <p:nvPr/>
          </p:nvSpPr>
          <p:spPr bwMode="auto">
            <a:xfrm>
              <a:off x="862" y="3004"/>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12" name="Oval 2120"/>
            <p:cNvSpPr>
              <a:spLocks noChangeArrowheads="1"/>
            </p:cNvSpPr>
            <p:nvPr/>
          </p:nvSpPr>
          <p:spPr bwMode="auto">
            <a:xfrm>
              <a:off x="1006" y="3135"/>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13" name="Oval 2121"/>
            <p:cNvSpPr>
              <a:spLocks noChangeArrowheads="1"/>
            </p:cNvSpPr>
            <p:nvPr/>
          </p:nvSpPr>
          <p:spPr bwMode="auto">
            <a:xfrm>
              <a:off x="1074" y="3198"/>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14" name="Oval 2122"/>
            <p:cNvSpPr>
              <a:spLocks noChangeArrowheads="1"/>
            </p:cNvSpPr>
            <p:nvPr/>
          </p:nvSpPr>
          <p:spPr bwMode="auto">
            <a:xfrm>
              <a:off x="1355" y="3470"/>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15" name="Oval 2123"/>
            <p:cNvSpPr>
              <a:spLocks noChangeArrowheads="1"/>
            </p:cNvSpPr>
            <p:nvPr/>
          </p:nvSpPr>
          <p:spPr bwMode="auto">
            <a:xfrm>
              <a:off x="946" y="3271"/>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16" name="Oval 2124"/>
            <p:cNvSpPr>
              <a:spLocks noChangeArrowheads="1"/>
            </p:cNvSpPr>
            <p:nvPr/>
          </p:nvSpPr>
          <p:spPr bwMode="auto">
            <a:xfrm>
              <a:off x="1388" y="3019"/>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17" name="Oval 2125"/>
            <p:cNvSpPr>
              <a:spLocks noChangeArrowheads="1"/>
            </p:cNvSpPr>
            <p:nvPr/>
          </p:nvSpPr>
          <p:spPr bwMode="auto">
            <a:xfrm>
              <a:off x="1842" y="3280"/>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18" name="Oval 2126"/>
            <p:cNvSpPr>
              <a:spLocks noChangeArrowheads="1"/>
            </p:cNvSpPr>
            <p:nvPr/>
          </p:nvSpPr>
          <p:spPr bwMode="auto">
            <a:xfrm>
              <a:off x="943" y="3737"/>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19" name="Oval 2127"/>
            <p:cNvSpPr>
              <a:spLocks noChangeArrowheads="1"/>
            </p:cNvSpPr>
            <p:nvPr/>
          </p:nvSpPr>
          <p:spPr bwMode="auto">
            <a:xfrm>
              <a:off x="1395" y="398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20" name="Oval 2128"/>
            <p:cNvSpPr>
              <a:spLocks noChangeArrowheads="1"/>
            </p:cNvSpPr>
            <p:nvPr/>
          </p:nvSpPr>
          <p:spPr bwMode="auto">
            <a:xfrm>
              <a:off x="1826" y="3759"/>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39991" name="Rectangle 2129"/>
            <p:cNvSpPr>
              <a:spLocks noChangeArrowheads="1"/>
            </p:cNvSpPr>
            <p:nvPr/>
          </p:nvSpPr>
          <p:spPr bwMode="auto">
            <a:xfrm>
              <a:off x="1811" y="3702"/>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9992" name="Rectangle 2130"/>
            <p:cNvSpPr>
              <a:spLocks noChangeArrowheads="1"/>
            </p:cNvSpPr>
            <p:nvPr/>
          </p:nvSpPr>
          <p:spPr bwMode="auto">
            <a:xfrm>
              <a:off x="1370" y="296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9993" name="Rectangle 2131"/>
            <p:cNvSpPr>
              <a:spLocks noChangeArrowheads="1"/>
            </p:cNvSpPr>
            <p:nvPr/>
          </p:nvSpPr>
          <p:spPr bwMode="auto">
            <a:xfrm>
              <a:off x="1822" y="323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3924" name="Rectangle 2132"/>
            <p:cNvSpPr>
              <a:spLocks noChangeArrowheads="1"/>
            </p:cNvSpPr>
            <p:nvPr/>
          </p:nvSpPr>
          <p:spPr bwMode="auto">
            <a:xfrm rot="4920000">
              <a:off x="1775" y="3480"/>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3925" name="Oval 2133"/>
            <p:cNvSpPr>
              <a:spLocks noChangeArrowheads="1"/>
            </p:cNvSpPr>
            <p:nvPr/>
          </p:nvSpPr>
          <p:spPr bwMode="auto">
            <a:xfrm>
              <a:off x="967" y="376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26" name="Rectangle 2134"/>
            <p:cNvSpPr>
              <a:spLocks noChangeArrowheads="1"/>
            </p:cNvSpPr>
            <p:nvPr/>
          </p:nvSpPr>
          <p:spPr bwMode="auto">
            <a:xfrm rot="5100000">
              <a:off x="735" y="347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3927" name="Rectangle 2135"/>
            <p:cNvSpPr>
              <a:spLocks noChangeArrowheads="1"/>
            </p:cNvSpPr>
            <p:nvPr/>
          </p:nvSpPr>
          <p:spPr bwMode="auto">
            <a:xfrm rot="1860000">
              <a:off x="1524" y="3066"/>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3928" name="Rectangle 2136"/>
            <p:cNvSpPr>
              <a:spLocks noChangeArrowheads="1"/>
            </p:cNvSpPr>
            <p:nvPr/>
          </p:nvSpPr>
          <p:spPr bwMode="auto">
            <a:xfrm rot="3300000">
              <a:off x="984" y="361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3929" name="Rectangle 2137"/>
            <p:cNvSpPr>
              <a:spLocks noChangeArrowheads="1"/>
            </p:cNvSpPr>
            <p:nvPr/>
          </p:nvSpPr>
          <p:spPr bwMode="auto">
            <a:xfrm rot="3420000">
              <a:off x="1526" y="333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3930" name="Rectangle 2138"/>
            <p:cNvSpPr>
              <a:spLocks noChangeArrowheads="1"/>
            </p:cNvSpPr>
            <p:nvPr/>
          </p:nvSpPr>
          <p:spPr bwMode="auto">
            <a:xfrm rot="2460000">
              <a:off x="981" y="3894"/>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3931" name="Line 2139"/>
            <p:cNvSpPr>
              <a:spLocks noChangeShapeType="1"/>
            </p:cNvSpPr>
            <p:nvPr/>
          </p:nvSpPr>
          <p:spPr bwMode="auto">
            <a:xfrm>
              <a:off x="1255" y="3286"/>
              <a:ext cx="146" cy="194"/>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32" name="Arc 2140"/>
            <p:cNvSpPr>
              <a:spLocks/>
            </p:cNvSpPr>
            <p:nvPr/>
          </p:nvSpPr>
          <p:spPr bwMode="auto">
            <a:xfrm rot="5220000">
              <a:off x="1690" y="3524"/>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33" name="Arc 2141"/>
            <p:cNvSpPr>
              <a:spLocks/>
            </p:cNvSpPr>
            <p:nvPr/>
          </p:nvSpPr>
          <p:spPr bwMode="auto">
            <a:xfrm rot="16800000">
              <a:off x="1069" y="3546"/>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34" name="Oval 2142"/>
            <p:cNvSpPr>
              <a:spLocks noChangeArrowheads="1"/>
            </p:cNvSpPr>
            <p:nvPr/>
          </p:nvSpPr>
          <p:spPr bwMode="auto">
            <a:xfrm>
              <a:off x="1420" y="401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35" name="Oval 2143"/>
            <p:cNvSpPr>
              <a:spLocks noChangeArrowheads="1"/>
            </p:cNvSpPr>
            <p:nvPr/>
          </p:nvSpPr>
          <p:spPr bwMode="auto">
            <a:xfrm>
              <a:off x="970" y="329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39953" name="Group 2144"/>
          <p:cNvGrpSpPr>
            <a:grpSpLocks/>
          </p:cNvGrpSpPr>
          <p:nvPr/>
        </p:nvGrpSpPr>
        <p:grpSpPr bwMode="auto">
          <a:xfrm>
            <a:off x="2405063" y="2962275"/>
            <a:ext cx="2006600" cy="1928813"/>
            <a:chOff x="1515" y="1866"/>
            <a:chExt cx="1264" cy="1215"/>
          </a:xfrm>
        </p:grpSpPr>
        <p:sp>
          <p:nvSpPr>
            <p:cNvPr id="163937" name="Oval 2145"/>
            <p:cNvSpPr>
              <a:spLocks noChangeArrowheads="1"/>
            </p:cNvSpPr>
            <p:nvPr/>
          </p:nvSpPr>
          <p:spPr bwMode="auto">
            <a:xfrm>
              <a:off x="1515" y="1866"/>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38" name="Oval 2146"/>
            <p:cNvSpPr>
              <a:spLocks noChangeArrowheads="1"/>
            </p:cNvSpPr>
            <p:nvPr/>
          </p:nvSpPr>
          <p:spPr bwMode="auto">
            <a:xfrm>
              <a:off x="1568" y="1911"/>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39" name="Oval 2147"/>
            <p:cNvSpPr>
              <a:spLocks noChangeArrowheads="1"/>
            </p:cNvSpPr>
            <p:nvPr/>
          </p:nvSpPr>
          <p:spPr bwMode="auto">
            <a:xfrm>
              <a:off x="1712" y="2042"/>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40" name="Oval 2148"/>
            <p:cNvSpPr>
              <a:spLocks noChangeArrowheads="1"/>
            </p:cNvSpPr>
            <p:nvPr/>
          </p:nvSpPr>
          <p:spPr bwMode="auto">
            <a:xfrm>
              <a:off x="1776" y="2105"/>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41" name="Oval 2149"/>
            <p:cNvSpPr>
              <a:spLocks noChangeArrowheads="1"/>
            </p:cNvSpPr>
            <p:nvPr/>
          </p:nvSpPr>
          <p:spPr bwMode="auto">
            <a:xfrm>
              <a:off x="2061" y="2377"/>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42" name="Oval 2150"/>
            <p:cNvSpPr>
              <a:spLocks noChangeArrowheads="1"/>
            </p:cNvSpPr>
            <p:nvPr/>
          </p:nvSpPr>
          <p:spPr bwMode="auto">
            <a:xfrm>
              <a:off x="1652" y="2178"/>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43" name="Oval 2151"/>
            <p:cNvSpPr>
              <a:spLocks noChangeArrowheads="1"/>
            </p:cNvSpPr>
            <p:nvPr/>
          </p:nvSpPr>
          <p:spPr bwMode="auto">
            <a:xfrm>
              <a:off x="2094" y="1926"/>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44" name="Oval 2152"/>
            <p:cNvSpPr>
              <a:spLocks noChangeArrowheads="1"/>
            </p:cNvSpPr>
            <p:nvPr/>
          </p:nvSpPr>
          <p:spPr bwMode="auto">
            <a:xfrm>
              <a:off x="2548" y="2187"/>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45" name="Oval 2153"/>
            <p:cNvSpPr>
              <a:spLocks noChangeArrowheads="1"/>
            </p:cNvSpPr>
            <p:nvPr/>
          </p:nvSpPr>
          <p:spPr bwMode="auto">
            <a:xfrm>
              <a:off x="1649" y="2644"/>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46" name="Oval 2154"/>
            <p:cNvSpPr>
              <a:spLocks noChangeArrowheads="1"/>
            </p:cNvSpPr>
            <p:nvPr/>
          </p:nvSpPr>
          <p:spPr bwMode="auto">
            <a:xfrm>
              <a:off x="2101" y="2895"/>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47" name="Oval 2155"/>
            <p:cNvSpPr>
              <a:spLocks noChangeArrowheads="1"/>
            </p:cNvSpPr>
            <p:nvPr/>
          </p:nvSpPr>
          <p:spPr bwMode="auto">
            <a:xfrm>
              <a:off x="2532" y="2666"/>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39965" name="Rectangle 2156"/>
            <p:cNvSpPr>
              <a:spLocks noChangeArrowheads="1"/>
            </p:cNvSpPr>
            <p:nvPr/>
          </p:nvSpPr>
          <p:spPr bwMode="auto">
            <a:xfrm>
              <a:off x="2517" y="2609"/>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9966" name="Rectangle 2157"/>
            <p:cNvSpPr>
              <a:spLocks noChangeArrowheads="1"/>
            </p:cNvSpPr>
            <p:nvPr/>
          </p:nvSpPr>
          <p:spPr bwMode="auto">
            <a:xfrm>
              <a:off x="2084" y="2844"/>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39967" name="Rectangle 2158"/>
            <p:cNvSpPr>
              <a:spLocks noChangeArrowheads="1"/>
            </p:cNvSpPr>
            <p:nvPr/>
          </p:nvSpPr>
          <p:spPr bwMode="auto">
            <a:xfrm>
              <a:off x="2528" y="213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3951" name="Oval 2159"/>
            <p:cNvSpPr>
              <a:spLocks noChangeArrowheads="1"/>
            </p:cNvSpPr>
            <p:nvPr/>
          </p:nvSpPr>
          <p:spPr bwMode="auto">
            <a:xfrm>
              <a:off x="1673" y="2670"/>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52" name="Rectangle 2160"/>
            <p:cNvSpPr>
              <a:spLocks noChangeArrowheads="1"/>
            </p:cNvSpPr>
            <p:nvPr/>
          </p:nvSpPr>
          <p:spPr bwMode="auto">
            <a:xfrm rot="4920000">
              <a:off x="2469" y="234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3953" name="Rectangle 2161"/>
            <p:cNvSpPr>
              <a:spLocks noChangeArrowheads="1"/>
            </p:cNvSpPr>
            <p:nvPr/>
          </p:nvSpPr>
          <p:spPr bwMode="auto">
            <a:xfrm rot="8460000">
              <a:off x="2245" y="2791"/>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3954" name="Rectangle 2162"/>
            <p:cNvSpPr>
              <a:spLocks noChangeArrowheads="1"/>
            </p:cNvSpPr>
            <p:nvPr/>
          </p:nvSpPr>
          <p:spPr bwMode="auto">
            <a:xfrm rot="19380000">
              <a:off x="1658" y="1993"/>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3955" name="Rectangle 2163"/>
            <p:cNvSpPr>
              <a:spLocks noChangeArrowheads="1"/>
            </p:cNvSpPr>
            <p:nvPr/>
          </p:nvSpPr>
          <p:spPr bwMode="auto">
            <a:xfrm rot="5100000">
              <a:off x="1445" y="238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3956" name="Rectangle 2164"/>
            <p:cNvSpPr>
              <a:spLocks noChangeArrowheads="1"/>
            </p:cNvSpPr>
            <p:nvPr/>
          </p:nvSpPr>
          <p:spPr bwMode="auto">
            <a:xfrm rot="7320000">
              <a:off x="2225" y="2534"/>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3957" name="Rectangle 2165"/>
            <p:cNvSpPr>
              <a:spLocks noChangeArrowheads="1"/>
            </p:cNvSpPr>
            <p:nvPr/>
          </p:nvSpPr>
          <p:spPr bwMode="auto">
            <a:xfrm rot="6900000">
              <a:off x="1682" y="2261"/>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3958" name="Line 2166"/>
            <p:cNvSpPr>
              <a:spLocks noChangeShapeType="1"/>
            </p:cNvSpPr>
            <p:nvPr/>
          </p:nvSpPr>
          <p:spPr bwMode="auto">
            <a:xfrm flipH="1">
              <a:off x="2194" y="2188"/>
              <a:ext cx="144" cy="196"/>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59" name="Arc 2167"/>
            <p:cNvSpPr>
              <a:spLocks/>
            </p:cNvSpPr>
            <p:nvPr/>
          </p:nvSpPr>
          <p:spPr bwMode="auto">
            <a:xfrm rot="8940000">
              <a:off x="2251" y="2700"/>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60" name="Arc 2168"/>
            <p:cNvSpPr>
              <a:spLocks/>
            </p:cNvSpPr>
            <p:nvPr/>
          </p:nvSpPr>
          <p:spPr bwMode="auto">
            <a:xfrm rot="19080000">
              <a:off x="1896" y="2204"/>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61" name="Oval 2169"/>
            <p:cNvSpPr>
              <a:spLocks noChangeArrowheads="1"/>
            </p:cNvSpPr>
            <p:nvPr/>
          </p:nvSpPr>
          <p:spPr bwMode="auto">
            <a:xfrm>
              <a:off x="2118" y="1947"/>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62" name="Oval 2170"/>
            <p:cNvSpPr>
              <a:spLocks noChangeArrowheads="1"/>
            </p:cNvSpPr>
            <p:nvPr/>
          </p:nvSpPr>
          <p:spPr bwMode="auto">
            <a:xfrm>
              <a:off x="1676" y="220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5890" name="Rectangle 1026"/>
          <p:cNvSpPr>
            <a:spLocks noGrp="1" noChangeArrowheads="1"/>
          </p:cNvSpPr>
          <p:nvPr>
            <p:ph type="title"/>
          </p:nvPr>
        </p:nvSpPr>
        <p:spPr/>
        <p:txBody>
          <a:bodyPr/>
          <a:lstStyle/>
          <a:p>
            <a:pPr fontAlgn="auto">
              <a:spcAft>
                <a:spcPts val="0"/>
              </a:spcAft>
              <a:defRPr/>
            </a:pPr>
            <a:r>
              <a:rPr lang="en-US" altLang="en-US" sz="4800"/>
              <a:t>Rotation of the motor</a:t>
            </a:r>
          </a:p>
        </p:txBody>
      </p:sp>
      <p:pic>
        <p:nvPicPr>
          <p:cNvPr id="41986" name="Picture 1027"/>
          <p:cNvPicPr>
            <a:picLocks noChangeArrowheads="1"/>
          </p:cNvPicPr>
          <p:nvPr/>
        </p:nvPicPr>
        <p:blipFill>
          <a:blip r:embed="rId3"/>
          <a:srcRect/>
          <a:stretch>
            <a:fillRect/>
          </a:stretch>
        </p:blipFill>
        <p:spPr bwMode="auto">
          <a:xfrm>
            <a:off x="438150" y="1571625"/>
            <a:ext cx="8248650" cy="1160463"/>
          </a:xfrm>
          <a:prstGeom prst="rect">
            <a:avLst/>
          </a:prstGeom>
          <a:noFill/>
          <a:ln w="12700">
            <a:noFill/>
            <a:miter lim="800000"/>
            <a:headEnd/>
            <a:tailEnd/>
          </a:ln>
        </p:spPr>
      </p:pic>
      <p:sp>
        <p:nvSpPr>
          <p:cNvPr id="165892" name="Line 1028"/>
          <p:cNvSpPr>
            <a:spLocks noChangeShapeType="1"/>
          </p:cNvSpPr>
          <p:nvPr/>
        </p:nvSpPr>
        <p:spPr bwMode="auto">
          <a:xfrm flipV="1">
            <a:off x="1133475" y="1343025"/>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893" name="Line 1029"/>
          <p:cNvSpPr>
            <a:spLocks noChangeShapeType="1"/>
          </p:cNvSpPr>
          <p:nvPr/>
        </p:nvSpPr>
        <p:spPr bwMode="auto">
          <a:xfrm flipV="1">
            <a:off x="7953375" y="1447800"/>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894" name="Line 1030"/>
          <p:cNvSpPr>
            <a:spLocks noChangeShapeType="1"/>
          </p:cNvSpPr>
          <p:nvPr/>
        </p:nvSpPr>
        <p:spPr bwMode="auto">
          <a:xfrm>
            <a:off x="1143000" y="1562100"/>
            <a:ext cx="2609850" cy="0"/>
          </a:xfrm>
          <a:prstGeom prst="line">
            <a:avLst/>
          </a:prstGeom>
          <a:noFill/>
          <a:ln w="25400">
            <a:solidFill>
              <a:schemeClr val="bg2"/>
            </a:solidFill>
            <a:round/>
            <a:headEnd type="triangle" w="med" len="me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895" name="Line 1031"/>
          <p:cNvSpPr>
            <a:spLocks noChangeShapeType="1"/>
          </p:cNvSpPr>
          <p:nvPr/>
        </p:nvSpPr>
        <p:spPr bwMode="auto">
          <a:xfrm>
            <a:off x="5410200" y="1562100"/>
            <a:ext cx="2533650" cy="0"/>
          </a:xfrm>
          <a:prstGeom prst="line">
            <a:avLst/>
          </a:prstGeom>
          <a:noFill/>
          <a:ln w="254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896" name="Line 1032"/>
          <p:cNvSpPr>
            <a:spLocks noChangeShapeType="1"/>
          </p:cNvSpPr>
          <p:nvPr/>
        </p:nvSpPr>
        <p:spPr bwMode="auto">
          <a:xfrm>
            <a:off x="1114425" y="2428875"/>
            <a:ext cx="0" cy="409575"/>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897" name="Line 1033"/>
          <p:cNvSpPr>
            <a:spLocks noChangeShapeType="1"/>
          </p:cNvSpPr>
          <p:nvPr/>
        </p:nvSpPr>
        <p:spPr bwMode="auto">
          <a:xfrm>
            <a:off x="2266950" y="2609850"/>
            <a:ext cx="0" cy="201930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898" name="Line 1034"/>
          <p:cNvSpPr>
            <a:spLocks noChangeShapeType="1"/>
          </p:cNvSpPr>
          <p:nvPr/>
        </p:nvSpPr>
        <p:spPr bwMode="auto">
          <a:xfrm>
            <a:off x="3400425" y="2457450"/>
            <a:ext cx="0" cy="40005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899" name="Line 1035"/>
          <p:cNvSpPr>
            <a:spLocks noChangeShapeType="1"/>
          </p:cNvSpPr>
          <p:nvPr/>
        </p:nvSpPr>
        <p:spPr bwMode="auto">
          <a:xfrm>
            <a:off x="4610100" y="2667000"/>
            <a:ext cx="0" cy="196215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00" name="Line 1036"/>
          <p:cNvSpPr>
            <a:spLocks noChangeShapeType="1"/>
          </p:cNvSpPr>
          <p:nvPr/>
        </p:nvSpPr>
        <p:spPr bwMode="auto">
          <a:xfrm>
            <a:off x="5686425" y="2495550"/>
            <a:ext cx="0" cy="390525"/>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nvGrpSpPr>
          <p:cNvPr id="41996" name="Group 1037"/>
          <p:cNvGrpSpPr>
            <a:grpSpLocks/>
          </p:cNvGrpSpPr>
          <p:nvPr/>
        </p:nvGrpSpPr>
        <p:grpSpPr bwMode="auto">
          <a:xfrm>
            <a:off x="4741863" y="2959100"/>
            <a:ext cx="2006600" cy="1928813"/>
            <a:chOff x="2987" y="1864"/>
            <a:chExt cx="1264" cy="1215"/>
          </a:xfrm>
        </p:grpSpPr>
        <p:sp>
          <p:nvSpPr>
            <p:cNvPr id="165902" name="Oval 1038"/>
            <p:cNvSpPr>
              <a:spLocks noChangeArrowheads="1"/>
            </p:cNvSpPr>
            <p:nvPr/>
          </p:nvSpPr>
          <p:spPr bwMode="auto">
            <a:xfrm>
              <a:off x="2987" y="1864"/>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03" name="Oval 1039"/>
            <p:cNvSpPr>
              <a:spLocks noChangeArrowheads="1"/>
            </p:cNvSpPr>
            <p:nvPr/>
          </p:nvSpPr>
          <p:spPr bwMode="auto">
            <a:xfrm>
              <a:off x="3040" y="1909"/>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04" name="Oval 1040"/>
            <p:cNvSpPr>
              <a:spLocks noChangeArrowheads="1"/>
            </p:cNvSpPr>
            <p:nvPr/>
          </p:nvSpPr>
          <p:spPr bwMode="auto">
            <a:xfrm>
              <a:off x="3184" y="2040"/>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05" name="Oval 1041"/>
            <p:cNvSpPr>
              <a:spLocks noChangeArrowheads="1"/>
            </p:cNvSpPr>
            <p:nvPr/>
          </p:nvSpPr>
          <p:spPr bwMode="auto">
            <a:xfrm>
              <a:off x="3248" y="2103"/>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06" name="Oval 1042"/>
            <p:cNvSpPr>
              <a:spLocks noChangeArrowheads="1"/>
            </p:cNvSpPr>
            <p:nvPr/>
          </p:nvSpPr>
          <p:spPr bwMode="auto">
            <a:xfrm>
              <a:off x="3533" y="2375"/>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07" name="Oval 1043"/>
            <p:cNvSpPr>
              <a:spLocks noChangeArrowheads="1"/>
            </p:cNvSpPr>
            <p:nvPr/>
          </p:nvSpPr>
          <p:spPr bwMode="auto">
            <a:xfrm>
              <a:off x="3124" y="2176"/>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08" name="Oval 1044"/>
            <p:cNvSpPr>
              <a:spLocks noChangeArrowheads="1"/>
            </p:cNvSpPr>
            <p:nvPr/>
          </p:nvSpPr>
          <p:spPr bwMode="auto">
            <a:xfrm>
              <a:off x="3566" y="1924"/>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09" name="Oval 1045"/>
            <p:cNvSpPr>
              <a:spLocks noChangeArrowheads="1"/>
            </p:cNvSpPr>
            <p:nvPr/>
          </p:nvSpPr>
          <p:spPr bwMode="auto">
            <a:xfrm>
              <a:off x="4020" y="2185"/>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10" name="Oval 1046"/>
            <p:cNvSpPr>
              <a:spLocks noChangeArrowheads="1"/>
            </p:cNvSpPr>
            <p:nvPr/>
          </p:nvSpPr>
          <p:spPr bwMode="auto">
            <a:xfrm>
              <a:off x="3121" y="2642"/>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11" name="Oval 1047"/>
            <p:cNvSpPr>
              <a:spLocks noChangeArrowheads="1"/>
            </p:cNvSpPr>
            <p:nvPr/>
          </p:nvSpPr>
          <p:spPr bwMode="auto">
            <a:xfrm>
              <a:off x="3573" y="2893"/>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12" name="Oval 1048"/>
            <p:cNvSpPr>
              <a:spLocks noChangeArrowheads="1"/>
            </p:cNvSpPr>
            <p:nvPr/>
          </p:nvSpPr>
          <p:spPr bwMode="auto">
            <a:xfrm>
              <a:off x="4004" y="2664"/>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2119" name="Rectangle 1049"/>
            <p:cNvSpPr>
              <a:spLocks noChangeArrowheads="1"/>
            </p:cNvSpPr>
            <p:nvPr/>
          </p:nvSpPr>
          <p:spPr bwMode="auto">
            <a:xfrm>
              <a:off x="3105" y="2119"/>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2120" name="Rectangle 1050"/>
            <p:cNvSpPr>
              <a:spLocks noChangeArrowheads="1"/>
            </p:cNvSpPr>
            <p:nvPr/>
          </p:nvSpPr>
          <p:spPr bwMode="auto">
            <a:xfrm>
              <a:off x="3556" y="284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2121" name="Rectangle 1051"/>
            <p:cNvSpPr>
              <a:spLocks noChangeArrowheads="1"/>
            </p:cNvSpPr>
            <p:nvPr/>
          </p:nvSpPr>
          <p:spPr bwMode="auto">
            <a:xfrm>
              <a:off x="3104" y="258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5916" name="Oval 1052"/>
            <p:cNvSpPr>
              <a:spLocks noChangeArrowheads="1"/>
            </p:cNvSpPr>
            <p:nvPr/>
          </p:nvSpPr>
          <p:spPr bwMode="auto">
            <a:xfrm>
              <a:off x="4045" y="221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17" name="Rectangle 1053"/>
            <p:cNvSpPr>
              <a:spLocks noChangeArrowheads="1"/>
            </p:cNvSpPr>
            <p:nvPr/>
          </p:nvSpPr>
          <p:spPr bwMode="auto">
            <a:xfrm rot="1860000">
              <a:off x="3168" y="2815"/>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5918" name="Rectangle 1054"/>
            <p:cNvSpPr>
              <a:spLocks noChangeArrowheads="1"/>
            </p:cNvSpPr>
            <p:nvPr/>
          </p:nvSpPr>
          <p:spPr bwMode="auto">
            <a:xfrm rot="5400000">
              <a:off x="2919" y="2365"/>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5919" name="Rectangle 1055"/>
            <p:cNvSpPr>
              <a:spLocks noChangeArrowheads="1"/>
            </p:cNvSpPr>
            <p:nvPr/>
          </p:nvSpPr>
          <p:spPr bwMode="auto">
            <a:xfrm rot="5160000">
              <a:off x="3947" y="2366"/>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5920" name="Rectangle 1056"/>
            <p:cNvSpPr>
              <a:spLocks noChangeArrowheads="1"/>
            </p:cNvSpPr>
            <p:nvPr/>
          </p:nvSpPr>
          <p:spPr bwMode="auto">
            <a:xfrm rot="12600000">
              <a:off x="3697" y="1964"/>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5921" name="Rectangle 1057"/>
            <p:cNvSpPr>
              <a:spLocks noChangeArrowheads="1"/>
            </p:cNvSpPr>
            <p:nvPr/>
          </p:nvSpPr>
          <p:spPr bwMode="auto">
            <a:xfrm rot="3540000">
              <a:off x="3140" y="248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5922" name="Rectangle 1058"/>
            <p:cNvSpPr>
              <a:spLocks noChangeArrowheads="1"/>
            </p:cNvSpPr>
            <p:nvPr/>
          </p:nvSpPr>
          <p:spPr bwMode="auto">
            <a:xfrm rot="3300000">
              <a:off x="3722" y="226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5923" name="Line 1059"/>
            <p:cNvSpPr>
              <a:spLocks noChangeShapeType="1"/>
            </p:cNvSpPr>
            <p:nvPr/>
          </p:nvSpPr>
          <p:spPr bwMode="auto">
            <a:xfrm flipH="1" flipV="1">
              <a:off x="3663" y="2540"/>
              <a:ext cx="110" cy="216"/>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24" name="Arc 1060"/>
            <p:cNvSpPr>
              <a:spLocks/>
            </p:cNvSpPr>
            <p:nvPr/>
          </p:nvSpPr>
          <p:spPr bwMode="auto">
            <a:xfrm rot="16080000">
              <a:off x="3241" y="2413"/>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25" name="Arc 1061"/>
            <p:cNvSpPr>
              <a:spLocks/>
            </p:cNvSpPr>
            <p:nvPr/>
          </p:nvSpPr>
          <p:spPr bwMode="auto">
            <a:xfrm rot="5040000">
              <a:off x="3867" y="2462"/>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26" name="Oval 1062"/>
            <p:cNvSpPr>
              <a:spLocks noChangeArrowheads="1"/>
            </p:cNvSpPr>
            <p:nvPr/>
          </p:nvSpPr>
          <p:spPr bwMode="auto">
            <a:xfrm>
              <a:off x="3590" y="194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27" name="Oval 1063"/>
            <p:cNvSpPr>
              <a:spLocks noChangeArrowheads="1"/>
            </p:cNvSpPr>
            <p:nvPr/>
          </p:nvSpPr>
          <p:spPr bwMode="auto">
            <a:xfrm>
              <a:off x="4032" y="2688"/>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
        <p:nvSpPr>
          <p:cNvPr id="165928" name="Rectangle 1064"/>
          <p:cNvSpPr>
            <a:spLocks noChangeArrowheads="1"/>
          </p:cNvSpPr>
          <p:nvPr/>
        </p:nvSpPr>
        <p:spPr bwMode="auto">
          <a:xfrm>
            <a:off x="33338" y="1574800"/>
            <a:ext cx="625475" cy="1220788"/>
          </a:xfrm>
          <a:prstGeom prst="rect">
            <a:avLst/>
          </a:prstGeom>
          <a:noFill/>
          <a:ln w="12700">
            <a:noFill/>
            <a:miter lim="800000"/>
            <a:headEnd/>
            <a:tailEnd/>
          </a:ln>
          <a:effectLst/>
        </p:spPr>
        <p:txBody>
          <a:bodyPr lIns="90488" tIns="44450" rIns="90488" bIns="44450">
            <a:spAutoFit/>
          </a:bodyPr>
          <a:lstStyle/>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65929" name="Rectangle 1065"/>
          <p:cNvSpPr>
            <a:spLocks noChangeArrowheads="1"/>
          </p:cNvSpPr>
          <p:nvPr/>
        </p:nvSpPr>
        <p:spPr bwMode="auto">
          <a:xfrm>
            <a:off x="3735388" y="1316038"/>
            <a:ext cx="17684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One Cycle*</a:t>
            </a:r>
          </a:p>
        </p:txBody>
      </p:sp>
      <p:sp>
        <p:nvSpPr>
          <p:cNvPr id="165930" name="Rectangle 1066"/>
          <p:cNvSpPr>
            <a:spLocks noChangeArrowheads="1"/>
          </p:cNvSpPr>
          <p:nvPr/>
        </p:nvSpPr>
        <p:spPr bwMode="auto">
          <a:xfrm>
            <a:off x="31750" y="6572250"/>
            <a:ext cx="1697038" cy="2714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200">
                <a:solidFill>
                  <a:schemeClr val="bg2"/>
                </a:solidFill>
                <a:effectLst>
                  <a:outerShdw blurRad="38100" dist="38100" dir="2700000" algn="tl">
                    <a:srgbClr val="FFFFFF"/>
                  </a:outerShdw>
                </a:effectLst>
                <a:latin typeface="Arial" pitchFamily="34" charset="0"/>
                <a:cs typeface="+mn-cs"/>
              </a:rPr>
              <a:t>* - current waveform</a:t>
            </a:r>
          </a:p>
        </p:txBody>
      </p:sp>
      <p:grpSp>
        <p:nvGrpSpPr>
          <p:cNvPr id="42000" name="Group 1067"/>
          <p:cNvGrpSpPr>
            <a:grpSpLocks/>
          </p:cNvGrpSpPr>
          <p:nvPr/>
        </p:nvGrpSpPr>
        <p:grpSpPr bwMode="auto">
          <a:xfrm>
            <a:off x="144463" y="2968625"/>
            <a:ext cx="2006600" cy="1928813"/>
            <a:chOff x="91" y="1870"/>
            <a:chExt cx="1264" cy="1215"/>
          </a:xfrm>
        </p:grpSpPr>
        <p:sp>
          <p:nvSpPr>
            <p:cNvPr id="165932" name="Oval 1068"/>
            <p:cNvSpPr>
              <a:spLocks noChangeArrowheads="1"/>
            </p:cNvSpPr>
            <p:nvPr/>
          </p:nvSpPr>
          <p:spPr bwMode="auto">
            <a:xfrm>
              <a:off x="91" y="1870"/>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33" name="Oval 1069"/>
            <p:cNvSpPr>
              <a:spLocks noChangeArrowheads="1"/>
            </p:cNvSpPr>
            <p:nvPr/>
          </p:nvSpPr>
          <p:spPr bwMode="auto">
            <a:xfrm>
              <a:off x="144" y="1915"/>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34" name="Oval 1070"/>
            <p:cNvSpPr>
              <a:spLocks noChangeArrowheads="1"/>
            </p:cNvSpPr>
            <p:nvPr/>
          </p:nvSpPr>
          <p:spPr bwMode="auto">
            <a:xfrm>
              <a:off x="288" y="2046"/>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35" name="Oval 1071"/>
            <p:cNvSpPr>
              <a:spLocks noChangeArrowheads="1"/>
            </p:cNvSpPr>
            <p:nvPr/>
          </p:nvSpPr>
          <p:spPr bwMode="auto">
            <a:xfrm>
              <a:off x="352" y="2109"/>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36" name="Oval 1072"/>
            <p:cNvSpPr>
              <a:spLocks noChangeArrowheads="1"/>
            </p:cNvSpPr>
            <p:nvPr/>
          </p:nvSpPr>
          <p:spPr bwMode="auto">
            <a:xfrm>
              <a:off x="637" y="2381"/>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37" name="Oval 1073"/>
            <p:cNvSpPr>
              <a:spLocks noChangeArrowheads="1"/>
            </p:cNvSpPr>
            <p:nvPr/>
          </p:nvSpPr>
          <p:spPr bwMode="auto">
            <a:xfrm>
              <a:off x="228" y="2182"/>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38" name="Oval 1074"/>
            <p:cNvSpPr>
              <a:spLocks noChangeArrowheads="1"/>
            </p:cNvSpPr>
            <p:nvPr/>
          </p:nvSpPr>
          <p:spPr bwMode="auto">
            <a:xfrm>
              <a:off x="670" y="1930"/>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39" name="Oval 1075"/>
            <p:cNvSpPr>
              <a:spLocks noChangeArrowheads="1"/>
            </p:cNvSpPr>
            <p:nvPr/>
          </p:nvSpPr>
          <p:spPr bwMode="auto">
            <a:xfrm>
              <a:off x="1124" y="2191"/>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40" name="Oval 1076"/>
            <p:cNvSpPr>
              <a:spLocks noChangeArrowheads="1"/>
            </p:cNvSpPr>
            <p:nvPr/>
          </p:nvSpPr>
          <p:spPr bwMode="auto">
            <a:xfrm>
              <a:off x="225" y="264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41" name="Oval 1077"/>
            <p:cNvSpPr>
              <a:spLocks noChangeArrowheads="1"/>
            </p:cNvSpPr>
            <p:nvPr/>
          </p:nvSpPr>
          <p:spPr bwMode="auto">
            <a:xfrm>
              <a:off x="677" y="2899"/>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42" name="Oval 1078"/>
            <p:cNvSpPr>
              <a:spLocks noChangeArrowheads="1"/>
            </p:cNvSpPr>
            <p:nvPr/>
          </p:nvSpPr>
          <p:spPr bwMode="auto">
            <a:xfrm>
              <a:off x="1108" y="2670"/>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2093" name="Rectangle 1079"/>
            <p:cNvSpPr>
              <a:spLocks noChangeArrowheads="1"/>
            </p:cNvSpPr>
            <p:nvPr/>
          </p:nvSpPr>
          <p:spPr bwMode="auto">
            <a:xfrm>
              <a:off x="211" y="213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2094" name="Rectangle 1080"/>
            <p:cNvSpPr>
              <a:spLocks noChangeArrowheads="1"/>
            </p:cNvSpPr>
            <p:nvPr/>
          </p:nvSpPr>
          <p:spPr bwMode="auto">
            <a:xfrm>
              <a:off x="652" y="1880"/>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2095" name="Rectangle 1081"/>
            <p:cNvSpPr>
              <a:spLocks noChangeArrowheads="1"/>
            </p:cNvSpPr>
            <p:nvPr/>
          </p:nvSpPr>
          <p:spPr bwMode="auto">
            <a:xfrm>
              <a:off x="1104" y="2143"/>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5946" name="Oval 1082"/>
            <p:cNvSpPr>
              <a:spLocks noChangeArrowheads="1"/>
            </p:cNvSpPr>
            <p:nvPr/>
          </p:nvSpPr>
          <p:spPr bwMode="auto">
            <a:xfrm>
              <a:off x="1134" y="269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47" name="Rectangle 1083"/>
            <p:cNvSpPr>
              <a:spLocks noChangeArrowheads="1"/>
            </p:cNvSpPr>
            <p:nvPr/>
          </p:nvSpPr>
          <p:spPr bwMode="auto">
            <a:xfrm rot="20220000">
              <a:off x="293" y="196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5948" name="Rectangle 1084"/>
            <p:cNvSpPr>
              <a:spLocks noChangeArrowheads="1"/>
            </p:cNvSpPr>
            <p:nvPr/>
          </p:nvSpPr>
          <p:spPr bwMode="auto">
            <a:xfrm rot="1860000">
              <a:off x="806" y="197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5949" name="Rectangle 1085"/>
            <p:cNvSpPr>
              <a:spLocks noChangeArrowheads="1"/>
            </p:cNvSpPr>
            <p:nvPr/>
          </p:nvSpPr>
          <p:spPr bwMode="auto">
            <a:xfrm rot="2460000">
              <a:off x="255" y="2797"/>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5950" name="Rectangle 1086"/>
            <p:cNvSpPr>
              <a:spLocks noChangeArrowheads="1"/>
            </p:cNvSpPr>
            <p:nvPr/>
          </p:nvSpPr>
          <p:spPr bwMode="auto">
            <a:xfrm rot="19800000">
              <a:off x="799" y="281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5951" name="Rectangle 1087"/>
            <p:cNvSpPr>
              <a:spLocks noChangeArrowheads="1"/>
            </p:cNvSpPr>
            <p:nvPr/>
          </p:nvSpPr>
          <p:spPr bwMode="auto">
            <a:xfrm>
              <a:off x="543" y="2103"/>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5952" name="Rectangle 1088"/>
            <p:cNvSpPr>
              <a:spLocks noChangeArrowheads="1"/>
            </p:cNvSpPr>
            <p:nvPr/>
          </p:nvSpPr>
          <p:spPr bwMode="auto">
            <a:xfrm>
              <a:off x="544" y="2685"/>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5953" name="Line 1089"/>
            <p:cNvSpPr>
              <a:spLocks noChangeShapeType="1"/>
            </p:cNvSpPr>
            <p:nvPr/>
          </p:nvSpPr>
          <p:spPr bwMode="auto">
            <a:xfrm>
              <a:off x="390" y="2468"/>
              <a:ext cx="242" cy="0"/>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54" name="Arc 1090"/>
            <p:cNvSpPr>
              <a:spLocks/>
            </p:cNvSpPr>
            <p:nvPr/>
          </p:nvSpPr>
          <p:spPr bwMode="auto">
            <a:xfrm rot="900000">
              <a:off x="771" y="2176"/>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55" name="Arc 1091"/>
            <p:cNvSpPr>
              <a:spLocks/>
            </p:cNvSpPr>
            <p:nvPr/>
          </p:nvSpPr>
          <p:spPr bwMode="auto">
            <a:xfrm rot="12540000">
              <a:off x="524" y="2734"/>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56" name="Oval 1092"/>
            <p:cNvSpPr>
              <a:spLocks noChangeArrowheads="1"/>
            </p:cNvSpPr>
            <p:nvPr/>
          </p:nvSpPr>
          <p:spPr bwMode="auto">
            <a:xfrm>
              <a:off x="702" y="292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57" name="Oval 1093"/>
            <p:cNvSpPr>
              <a:spLocks noChangeArrowheads="1"/>
            </p:cNvSpPr>
            <p:nvPr/>
          </p:nvSpPr>
          <p:spPr bwMode="auto">
            <a:xfrm>
              <a:off x="249" y="2671"/>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42001" name="Group 1094"/>
          <p:cNvGrpSpPr>
            <a:grpSpLocks/>
          </p:cNvGrpSpPr>
          <p:nvPr/>
        </p:nvGrpSpPr>
        <p:grpSpPr bwMode="auto">
          <a:xfrm>
            <a:off x="1284288" y="4697413"/>
            <a:ext cx="2006600" cy="1928812"/>
            <a:chOff x="809" y="2959"/>
            <a:chExt cx="1264" cy="1215"/>
          </a:xfrm>
        </p:grpSpPr>
        <p:sp>
          <p:nvSpPr>
            <p:cNvPr id="165959" name="Oval 1095"/>
            <p:cNvSpPr>
              <a:spLocks noChangeArrowheads="1"/>
            </p:cNvSpPr>
            <p:nvPr/>
          </p:nvSpPr>
          <p:spPr bwMode="auto">
            <a:xfrm>
              <a:off x="809" y="2959"/>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60" name="Oval 1096"/>
            <p:cNvSpPr>
              <a:spLocks noChangeArrowheads="1"/>
            </p:cNvSpPr>
            <p:nvPr/>
          </p:nvSpPr>
          <p:spPr bwMode="auto">
            <a:xfrm>
              <a:off x="862" y="3004"/>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61" name="Oval 1097"/>
            <p:cNvSpPr>
              <a:spLocks noChangeArrowheads="1"/>
            </p:cNvSpPr>
            <p:nvPr/>
          </p:nvSpPr>
          <p:spPr bwMode="auto">
            <a:xfrm>
              <a:off x="1006" y="3135"/>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62" name="Oval 1098"/>
            <p:cNvSpPr>
              <a:spLocks noChangeArrowheads="1"/>
            </p:cNvSpPr>
            <p:nvPr/>
          </p:nvSpPr>
          <p:spPr bwMode="auto">
            <a:xfrm>
              <a:off x="1074" y="3198"/>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63" name="Oval 1099"/>
            <p:cNvSpPr>
              <a:spLocks noChangeArrowheads="1"/>
            </p:cNvSpPr>
            <p:nvPr/>
          </p:nvSpPr>
          <p:spPr bwMode="auto">
            <a:xfrm>
              <a:off x="1355" y="3470"/>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64" name="Oval 1100"/>
            <p:cNvSpPr>
              <a:spLocks noChangeArrowheads="1"/>
            </p:cNvSpPr>
            <p:nvPr/>
          </p:nvSpPr>
          <p:spPr bwMode="auto">
            <a:xfrm>
              <a:off x="946" y="3271"/>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65" name="Oval 1101"/>
            <p:cNvSpPr>
              <a:spLocks noChangeArrowheads="1"/>
            </p:cNvSpPr>
            <p:nvPr/>
          </p:nvSpPr>
          <p:spPr bwMode="auto">
            <a:xfrm>
              <a:off x="1388" y="3019"/>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66" name="Oval 1102"/>
            <p:cNvSpPr>
              <a:spLocks noChangeArrowheads="1"/>
            </p:cNvSpPr>
            <p:nvPr/>
          </p:nvSpPr>
          <p:spPr bwMode="auto">
            <a:xfrm>
              <a:off x="1842" y="3280"/>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67" name="Oval 1103"/>
            <p:cNvSpPr>
              <a:spLocks noChangeArrowheads="1"/>
            </p:cNvSpPr>
            <p:nvPr/>
          </p:nvSpPr>
          <p:spPr bwMode="auto">
            <a:xfrm>
              <a:off x="943" y="3737"/>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68" name="Oval 1104"/>
            <p:cNvSpPr>
              <a:spLocks noChangeArrowheads="1"/>
            </p:cNvSpPr>
            <p:nvPr/>
          </p:nvSpPr>
          <p:spPr bwMode="auto">
            <a:xfrm>
              <a:off x="1395" y="398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69" name="Oval 1105"/>
            <p:cNvSpPr>
              <a:spLocks noChangeArrowheads="1"/>
            </p:cNvSpPr>
            <p:nvPr/>
          </p:nvSpPr>
          <p:spPr bwMode="auto">
            <a:xfrm>
              <a:off x="1826" y="3759"/>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2067" name="Rectangle 1106"/>
            <p:cNvSpPr>
              <a:spLocks noChangeArrowheads="1"/>
            </p:cNvSpPr>
            <p:nvPr/>
          </p:nvSpPr>
          <p:spPr bwMode="auto">
            <a:xfrm>
              <a:off x="1811" y="3702"/>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2068" name="Rectangle 1107"/>
            <p:cNvSpPr>
              <a:spLocks noChangeArrowheads="1"/>
            </p:cNvSpPr>
            <p:nvPr/>
          </p:nvSpPr>
          <p:spPr bwMode="auto">
            <a:xfrm>
              <a:off x="1370" y="296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2069" name="Rectangle 1108"/>
            <p:cNvSpPr>
              <a:spLocks noChangeArrowheads="1"/>
            </p:cNvSpPr>
            <p:nvPr/>
          </p:nvSpPr>
          <p:spPr bwMode="auto">
            <a:xfrm>
              <a:off x="1822" y="323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5973" name="Rectangle 1109"/>
            <p:cNvSpPr>
              <a:spLocks noChangeArrowheads="1"/>
            </p:cNvSpPr>
            <p:nvPr/>
          </p:nvSpPr>
          <p:spPr bwMode="auto">
            <a:xfrm rot="4920000">
              <a:off x="1775" y="3480"/>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5974" name="Oval 1110"/>
            <p:cNvSpPr>
              <a:spLocks noChangeArrowheads="1"/>
            </p:cNvSpPr>
            <p:nvPr/>
          </p:nvSpPr>
          <p:spPr bwMode="auto">
            <a:xfrm>
              <a:off x="967" y="376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75" name="Rectangle 1111"/>
            <p:cNvSpPr>
              <a:spLocks noChangeArrowheads="1"/>
            </p:cNvSpPr>
            <p:nvPr/>
          </p:nvSpPr>
          <p:spPr bwMode="auto">
            <a:xfrm rot="5100000">
              <a:off x="735" y="347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5976" name="Rectangle 1112"/>
            <p:cNvSpPr>
              <a:spLocks noChangeArrowheads="1"/>
            </p:cNvSpPr>
            <p:nvPr/>
          </p:nvSpPr>
          <p:spPr bwMode="auto">
            <a:xfrm rot="1860000">
              <a:off x="1524" y="3066"/>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5977" name="Rectangle 1113"/>
            <p:cNvSpPr>
              <a:spLocks noChangeArrowheads="1"/>
            </p:cNvSpPr>
            <p:nvPr/>
          </p:nvSpPr>
          <p:spPr bwMode="auto">
            <a:xfrm rot="3300000">
              <a:off x="984" y="361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5978" name="Rectangle 1114"/>
            <p:cNvSpPr>
              <a:spLocks noChangeArrowheads="1"/>
            </p:cNvSpPr>
            <p:nvPr/>
          </p:nvSpPr>
          <p:spPr bwMode="auto">
            <a:xfrm rot="3420000">
              <a:off x="1526" y="333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5979" name="Rectangle 1115"/>
            <p:cNvSpPr>
              <a:spLocks noChangeArrowheads="1"/>
            </p:cNvSpPr>
            <p:nvPr/>
          </p:nvSpPr>
          <p:spPr bwMode="auto">
            <a:xfrm rot="2460000">
              <a:off x="981" y="3894"/>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5980" name="Line 1116"/>
            <p:cNvSpPr>
              <a:spLocks noChangeShapeType="1"/>
            </p:cNvSpPr>
            <p:nvPr/>
          </p:nvSpPr>
          <p:spPr bwMode="auto">
            <a:xfrm>
              <a:off x="1255" y="3286"/>
              <a:ext cx="146" cy="194"/>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81" name="Arc 1117"/>
            <p:cNvSpPr>
              <a:spLocks/>
            </p:cNvSpPr>
            <p:nvPr/>
          </p:nvSpPr>
          <p:spPr bwMode="auto">
            <a:xfrm rot="5220000">
              <a:off x="1690" y="3524"/>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82" name="Arc 1118"/>
            <p:cNvSpPr>
              <a:spLocks/>
            </p:cNvSpPr>
            <p:nvPr/>
          </p:nvSpPr>
          <p:spPr bwMode="auto">
            <a:xfrm rot="16800000">
              <a:off x="1069" y="3546"/>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83" name="Oval 1119"/>
            <p:cNvSpPr>
              <a:spLocks noChangeArrowheads="1"/>
            </p:cNvSpPr>
            <p:nvPr/>
          </p:nvSpPr>
          <p:spPr bwMode="auto">
            <a:xfrm>
              <a:off x="1420" y="401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84" name="Oval 1120"/>
            <p:cNvSpPr>
              <a:spLocks noChangeArrowheads="1"/>
            </p:cNvSpPr>
            <p:nvPr/>
          </p:nvSpPr>
          <p:spPr bwMode="auto">
            <a:xfrm>
              <a:off x="970" y="329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42002" name="Group 1121"/>
          <p:cNvGrpSpPr>
            <a:grpSpLocks/>
          </p:cNvGrpSpPr>
          <p:nvPr/>
        </p:nvGrpSpPr>
        <p:grpSpPr bwMode="auto">
          <a:xfrm>
            <a:off x="2405063" y="2962275"/>
            <a:ext cx="2006600" cy="1928813"/>
            <a:chOff x="1515" y="1866"/>
            <a:chExt cx="1264" cy="1215"/>
          </a:xfrm>
        </p:grpSpPr>
        <p:sp>
          <p:nvSpPr>
            <p:cNvPr id="165986" name="Oval 1122"/>
            <p:cNvSpPr>
              <a:spLocks noChangeArrowheads="1"/>
            </p:cNvSpPr>
            <p:nvPr/>
          </p:nvSpPr>
          <p:spPr bwMode="auto">
            <a:xfrm>
              <a:off x="1515" y="1866"/>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87" name="Oval 1123"/>
            <p:cNvSpPr>
              <a:spLocks noChangeArrowheads="1"/>
            </p:cNvSpPr>
            <p:nvPr/>
          </p:nvSpPr>
          <p:spPr bwMode="auto">
            <a:xfrm>
              <a:off x="1568" y="1911"/>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88" name="Oval 1124"/>
            <p:cNvSpPr>
              <a:spLocks noChangeArrowheads="1"/>
            </p:cNvSpPr>
            <p:nvPr/>
          </p:nvSpPr>
          <p:spPr bwMode="auto">
            <a:xfrm>
              <a:off x="1712" y="2042"/>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89" name="Oval 1125"/>
            <p:cNvSpPr>
              <a:spLocks noChangeArrowheads="1"/>
            </p:cNvSpPr>
            <p:nvPr/>
          </p:nvSpPr>
          <p:spPr bwMode="auto">
            <a:xfrm>
              <a:off x="1776" y="2105"/>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90" name="Oval 1126"/>
            <p:cNvSpPr>
              <a:spLocks noChangeArrowheads="1"/>
            </p:cNvSpPr>
            <p:nvPr/>
          </p:nvSpPr>
          <p:spPr bwMode="auto">
            <a:xfrm>
              <a:off x="2061" y="2377"/>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91" name="Oval 1127"/>
            <p:cNvSpPr>
              <a:spLocks noChangeArrowheads="1"/>
            </p:cNvSpPr>
            <p:nvPr/>
          </p:nvSpPr>
          <p:spPr bwMode="auto">
            <a:xfrm>
              <a:off x="1652" y="2178"/>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92" name="Oval 1128"/>
            <p:cNvSpPr>
              <a:spLocks noChangeArrowheads="1"/>
            </p:cNvSpPr>
            <p:nvPr/>
          </p:nvSpPr>
          <p:spPr bwMode="auto">
            <a:xfrm>
              <a:off x="2094" y="1926"/>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93" name="Oval 1129"/>
            <p:cNvSpPr>
              <a:spLocks noChangeArrowheads="1"/>
            </p:cNvSpPr>
            <p:nvPr/>
          </p:nvSpPr>
          <p:spPr bwMode="auto">
            <a:xfrm>
              <a:off x="2548" y="2187"/>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94" name="Oval 1130"/>
            <p:cNvSpPr>
              <a:spLocks noChangeArrowheads="1"/>
            </p:cNvSpPr>
            <p:nvPr/>
          </p:nvSpPr>
          <p:spPr bwMode="auto">
            <a:xfrm>
              <a:off x="1649" y="2644"/>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95" name="Oval 1131"/>
            <p:cNvSpPr>
              <a:spLocks noChangeArrowheads="1"/>
            </p:cNvSpPr>
            <p:nvPr/>
          </p:nvSpPr>
          <p:spPr bwMode="auto">
            <a:xfrm>
              <a:off x="2101" y="2895"/>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5996" name="Oval 1132"/>
            <p:cNvSpPr>
              <a:spLocks noChangeArrowheads="1"/>
            </p:cNvSpPr>
            <p:nvPr/>
          </p:nvSpPr>
          <p:spPr bwMode="auto">
            <a:xfrm>
              <a:off x="2532" y="2666"/>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2041" name="Rectangle 1133"/>
            <p:cNvSpPr>
              <a:spLocks noChangeArrowheads="1"/>
            </p:cNvSpPr>
            <p:nvPr/>
          </p:nvSpPr>
          <p:spPr bwMode="auto">
            <a:xfrm>
              <a:off x="2517" y="2609"/>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2042" name="Rectangle 1134"/>
            <p:cNvSpPr>
              <a:spLocks noChangeArrowheads="1"/>
            </p:cNvSpPr>
            <p:nvPr/>
          </p:nvSpPr>
          <p:spPr bwMode="auto">
            <a:xfrm>
              <a:off x="2084" y="2844"/>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2043" name="Rectangle 1135"/>
            <p:cNvSpPr>
              <a:spLocks noChangeArrowheads="1"/>
            </p:cNvSpPr>
            <p:nvPr/>
          </p:nvSpPr>
          <p:spPr bwMode="auto">
            <a:xfrm>
              <a:off x="2528" y="213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6000" name="Oval 1136"/>
            <p:cNvSpPr>
              <a:spLocks noChangeArrowheads="1"/>
            </p:cNvSpPr>
            <p:nvPr/>
          </p:nvSpPr>
          <p:spPr bwMode="auto">
            <a:xfrm>
              <a:off x="1673" y="2670"/>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01" name="Rectangle 1137"/>
            <p:cNvSpPr>
              <a:spLocks noChangeArrowheads="1"/>
            </p:cNvSpPr>
            <p:nvPr/>
          </p:nvSpPr>
          <p:spPr bwMode="auto">
            <a:xfrm rot="4920000">
              <a:off x="2469" y="234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6002" name="Rectangle 1138"/>
            <p:cNvSpPr>
              <a:spLocks noChangeArrowheads="1"/>
            </p:cNvSpPr>
            <p:nvPr/>
          </p:nvSpPr>
          <p:spPr bwMode="auto">
            <a:xfrm rot="8460000">
              <a:off x="2245" y="2791"/>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6003" name="Rectangle 1139"/>
            <p:cNvSpPr>
              <a:spLocks noChangeArrowheads="1"/>
            </p:cNvSpPr>
            <p:nvPr/>
          </p:nvSpPr>
          <p:spPr bwMode="auto">
            <a:xfrm rot="19380000">
              <a:off x="1658" y="1993"/>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6004" name="Rectangle 1140"/>
            <p:cNvSpPr>
              <a:spLocks noChangeArrowheads="1"/>
            </p:cNvSpPr>
            <p:nvPr/>
          </p:nvSpPr>
          <p:spPr bwMode="auto">
            <a:xfrm rot="5100000">
              <a:off x="1445" y="238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6005" name="Rectangle 1141"/>
            <p:cNvSpPr>
              <a:spLocks noChangeArrowheads="1"/>
            </p:cNvSpPr>
            <p:nvPr/>
          </p:nvSpPr>
          <p:spPr bwMode="auto">
            <a:xfrm rot="7320000">
              <a:off x="2225" y="2534"/>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6006" name="Rectangle 1142"/>
            <p:cNvSpPr>
              <a:spLocks noChangeArrowheads="1"/>
            </p:cNvSpPr>
            <p:nvPr/>
          </p:nvSpPr>
          <p:spPr bwMode="auto">
            <a:xfrm rot="6900000">
              <a:off x="1682" y="2261"/>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6007" name="Line 1143"/>
            <p:cNvSpPr>
              <a:spLocks noChangeShapeType="1"/>
            </p:cNvSpPr>
            <p:nvPr/>
          </p:nvSpPr>
          <p:spPr bwMode="auto">
            <a:xfrm flipH="1">
              <a:off x="2194" y="2188"/>
              <a:ext cx="144" cy="196"/>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08" name="Arc 1144"/>
            <p:cNvSpPr>
              <a:spLocks/>
            </p:cNvSpPr>
            <p:nvPr/>
          </p:nvSpPr>
          <p:spPr bwMode="auto">
            <a:xfrm rot="8940000">
              <a:off x="2251" y="2700"/>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09" name="Arc 1145"/>
            <p:cNvSpPr>
              <a:spLocks/>
            </p:cNvSpPr>
            <p:nvPr/>
          </p:nvSpPr>
          <p:spPr bwMode="auto">
            <a:xfrm rot="19080000">
              <a:off x="1896" y="2204"/>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10" name="Oval 1146"/>
            <p:cNvSpPr>
              <a:spLocks noChangeArrowheads="1"/>
            </p:cNvSpPr>
            <p:nvPr/>
          </p:nvSpPr>
          <p:spPr bwMode="auto">
            <a:xfrm>
              <a:off x="2118" y="1947"/>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11" name="Oval 1147"/>
            <p:cNvSpPr>
              <a:spLocks noChangeArrowheads="1"/>
            </p:cNvSpPr>
            <p:nvPr/>
          </p:nvSpPr>
          <p:spPr bwMode="auto">
            <a:xfrm>
              <a:off x="1676" y="220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42003" name="Group 1148"/>
          <p:cNvGrpSpPr>
            <a:grpSpLocks/>
          </p:cNvGrpSpPr>
          <p:nvPr/>
        </p:nvGrpSpPr>
        <p:grpSpPr bwMode="auto">
          <a:xfrm>
            <a:off x="3608388" y="4710113"/>
            <a:ext cx="2006600" cy="1928812"/>
            <a:chOff x="2273" y="2967"/>
            <a:chExt cx="1264" cy="1215"/>
          </a:xfrm>
        </p:grpSpPr>
        <p:sp>
          <p:nvSpPr>
            <p:cNvPr id="166013" name="Oval 1149"/>
            <p:cNvSpPr>
              <a:spLocks noChangeArrowheads="1"/>
            </p:cNvSpPr>
            <p:nvPr/>
          </p:nvSpPr>
          <p:spPr bwMode="auto">
            <a:xfrm>
              <a:off x="2273" y="2967"/>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14" name="Oval 1150"/>
            <p:cNvSpPr>
              <a:spLocks noChangeArrowheads="1"/>
            </p:cNvSpPr>
            <p:nvPr/>
          </p:nvSpPr>
          <p:spPr bwMode="auto">
            <a:xfrm>
              <a:off x="2326" y="3012"/>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15" name="Oval 1151"/>
            <p:cNvSpPr>
              <a:spLocks noChangeArrowheads="1"/>
            </p:cNvSpPr>
            <p:nvPr/>
          </p:nvSpPr>
          <p:spPr bwMode="auto">
            <a:xfrm>
              <a:off x="2470" y="3143"/>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16" name="Oval 1152"/>
            <p:cNvSpPr>
              <a:spLocks noChangeArrowheads="1"/>
            </p:cNvSpPr>
            <p:nvPr/>
          </p:nvSpPr>
          <p:spPr bwMode="auto">
            <a:xfrm>
              <a:off x="2534" y="3206"/>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17" name="Oval 1153"/>
            <p:cNvSpPr>
              <a:spLocks noChangeArrowheads="1"/>
            </p:cNvSpPr>
            <p:nvPr/>
          </p:nvSpPr>
          <p:spPr bwMode="auto">
            <a:xfrm>
              <a:off x="2819" y="3478"/>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18" name="Oval 1154"/>
            <p:cNvSpPr>
              <a:spLocks noChangeArrowheads="1"/>
            </p:cNvSpPr>
            <p:nvPr/>
          </p:nvSpPr>
          <p:spPr bwMode="auto">
            <a:xfrm>
              <a:off x="2410" y="3279"/>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19" name="Oval 1155"/>
            <p:cNvSpPr>
              <a:spLocks noChangeArrowheads="1"/>
            </p:cNvSpPr>
            <p:nvPr/>
          </p:nvSpPr>
          <p:spPr bwMode="auto">
            <a:xfrm>
              <a:off x="2852" y="3027"/>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20" name="Oval 1156"/>
            <p:cNvSpPr>
              <a:spLocks noChangeArrowheads="1"/>
            </p:cNvSpPr>
            <p:nvPr/>
          </p:nvSpPr>
          <p:spPr bwMode="auto">
            <a:xfrm>
              <a:off x="3306" y="3288"/>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21" name="Oval 1157"/>
            <p:cNvSpPr>
              <a:spLocks noChangeArrowheads="1"/>
            </p:cNvSpPr>
            <p:nvPr/>
          </p:nvSpPr>
          <p:spPr bwMode="auto">
            <a:xfrm>
              <a:off x="2407" y="3745"/>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22" name="Oval 1158"/>
            <p:cNvSpPr>
              <a:spLocks noChangeArrowheads="1"/>
            </p:cNvSpPr>
            <p:nvPr/>
          </p:nvSpPr>
          <p:spPr bwMode="auto">
            <a:xfrm>
              <a:off x="2859" y="3996"/>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23" name="Oval 1159"/>
            <p:cNvSpPr>
              <a:spLocks noChangeArrowheads="1"/>
            </p:cNvSpPr>
            <p:nvPr/>
          </p:nvSpPr>
          <p:spPr bwMode="auto">
            <a:xfrm>
              <a:off x="3290" y="3767"/>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2015" name="Rectangle 1160"/>
            <p:cNvSpPr>
              <a:spLocks noChangeArrowheads="1"/>
            </p:cNvSpPr>
            <p:nvPr/>
          </p:nvSpPr>
          <p:spPr bwMode="auto">
            <a:xfrm>
              <a:off x="3275" y="371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2016" name="Rectangle 1161"/>
            <p:cNvSpPr>
              <a:spLocks noChangeArrowheads="1"/>
            </p:cNvSpPr>
            <p:nvPr/>
          </p:nvSpPr>
          <p:spPr bwMode="auto">
            <a:xfrm>
              <a:off x="2842" y="3945"/>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2017" name="Rectangle 1162"/>
            <p:cNvSpPr>
              <a:spLocks noChangeArrowheads="1"/>
            </p:cNvSpPr>
            <p:nvPr/>
          </p:nvSpPr>
          <p:spPr bwMode="auto">
            <a:xfrm>
              <a:off x="2390" y="369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6027" name="Oval 1163"/>
            <p:cNvSpPr>
              <a:spLocks noChangeArrowheads="1"/>
            </p:cNvSpPr>
            <p:nvPr/>
          </p:nvSpPr>
          <p:spPr bwMode="auto">
            <a:xfrm>
              <a:off x="3331" y="331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28" name="Rectangle 1164"/>
            <p:cNvSpPr>
              <a:spLocks noChangeArrowheads="1"/>
            </p:cNvSpPr>
            <p:nvPr/>
          </p:nvSpPr>
          <p:spPr bwMode="auto">
            <a:xfrm rot="1860000">
              <a:off x="2454" y="3918"/>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6029" name="Rectangle 1165"/>
            <p:cNvSpPr>
              <a:spLocks noChangeArrowheads="1"/>
            </p:cNvSpPr>
            <p:nvPr/>
          </p:nvSpPr>
          <p:spPr bwMode="auto">
            <a:xfrm rot="8460000">
              <a:off x="3003" y="389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6030" name="Rectangle 1166"/>
            <p:cNvSpPr>
              <a:spLocks noChangeArrowheads="1"/>
            </p:cNvSpPr>
            <p:nvPr/>
          </p:nvSpPr>
          <p:spPr bwMode="auto">
            <a:xfrm rot="19380000">
              <a:off x="2416" y="3094"/>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6031" name="Rectangle 1167"/>
            <p:cNvSpPr>
              <a:spLocks noChangeArrowheads="1"/>
            </p:cNvSpPr>
            <p:nvPr/>
          </p:nvSpPr>
          <p:spPr bwMode="auto">
            <a:xfrm rot="12600000">
              <a:off x="2983" y="306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6032" name="Rectangle 1168"/>
            <p:cNvSpPr>
              <a:spLocks noChangeArrowheads="1"/>
            </p:cNvSpPr>
            <p:nvPr/>
          </p:nvSpPr>
          <p:spPr bwMode="auto">
            <a:xfrm>
              <a:off x="2735" y="3778"/>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6033" name="Rectangle 1169"/>
            <p:cNvSpPr>
              <a:spLocks noChangeArrowheads="1"/>
            </p:cNvSpPr>
            <p:nvPr/>
          </p:nvSpPr>
          <p:spPr bwMode="auto">
            <a:xfrm>
              <a:off x="2725" y="3202"/>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6034" name="Line 1170"/>
            <p:cNvSpPr>
              <a:spLocks noChangeShapeType="1"/>
            </p:cNvSpPr>
            <p:nvPr/>
          </p:nvSpPr>
          <p:spPr bwMode="auto">
            <a:xfrm flipH="1">
              <a:off x="3007" y="3563"/>
              <a:ext cx="242" cy="0"/>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35" name="Arc 1171"/>
            <p:cNvSpPr>
              <a:spLocks/>
            </p:cNvSpPr>
            <p:nvPr/>
          </p:nvSpPr>
          <p:spPr bwMode="auto">
            <a:xfrm rot="11820000">
              <a:off x="2716" y="3833"/>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36" name="Arc 1172"/>
            <p:cNvSpPr>
              <a:spLocks/>
            </p:cNvSpPr>
            <p:nvPr/>
          </p:nvSpPr>
          <p:spPr bwMode="auto">
            <a:xfrm rot="1380000">
              <a:off x="2958" y="3281"/>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37" name="Oval 1173"/>
            <p:cNvSpPr>
              <a:spLocks noChangeArrowheads="1"/>
            </p:cNvSpPr>
            <p:nvPr/>
          </p:nvSpPr>
          <p:spPr bwMode="auto">
            <a:xfrm>
              <a:off x="2876" y="3048"/>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6038" name="Oval 1174"/>
            <p:cNvSpPr>
              <a:spLocks noChangeArrowheads="1"/>
            </p:cNvSpPr>
            <p:nvPr/>
          </p:nvSpPr>
          <p:spPr bwMode="auto">
            <a:xfrm>
              <a:off x="2434" y="330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7938" name="Rectangle 2050"/>
          <p:cNvSpPr>
            <a:spLocks noGrp="1" noChangeArrowheads="1"/>
          </p:cNvSpPr>
          <p:nvPr>
            <p:ph type="title"/>
          </p:nvPr>
        </p:nvSpPr>
        <p:spPr/>
        <p:txBody>
          <a:bodyPr/>
          <a:lstStyle/>
          <a:p>
            <a:pPr fontAlgn="auto">
              <a:spcAft>
                <a:spcPts val="0"/>
              </a:spcAft>
              <a:defRPr/>
            </a:pPr>
            <a:r>
              <a:rPr lang="en-US" altLang="en-US" sz="4800"/>
              <a:t>Rotation of the motor</a:t>
            </a:r>
          </a:p>
        </p:txBody>
      </p:sp>
      <p:pic>
        <p:nvPicPr>
          <p:cNvPr id="44034" name="Picture 2051"/>
          <p:cNvPicPr>
            <a:picLocks noChangeArrowheads="1"/>
          </p:cNvPicPr>
          <p:nvPr/>
        </p:nvPicPr>
        <p:blipFill>
          <a:blip r:embed="rId3"/>
          <a:srcRect/>
          <a:stretch>
            <a:fillRect/>
          </a:stretch>
        </p:blipFill>
        <p:spPr bwMode="auto">
          <a:xfrm>
            <a:off x="438150" y="1571625"/>
            <a:ext cx="8248650" cy="1160463"/>
          </a:xfrm>
          <a:prstGeom prst="rect">
            <a:avLst/>
          </a:prstGeom>
          <a:noFill/>
          <a:ln w="12700">
            <a:noFill/>
            <a:miter lim="800000"/>
            <a:headEnd/>
            <a:tailEnd/>
          </a:ln>
        </p:spPr>
      </p:pic>
      <p:sp>
        <p:nvSpPr>
          <p:cNvPr id="167940" name="Line 2052"/>
          <p:cNvSpPr>
            <a:spLocks noChangeShapeType="1"/>
          </p:cNvSpPr>
          <p:nvPr/>
        </p:nvSpPr>
        <p:spPr bwMode="auto">
          <a:xfrm flipV="1">
            <a:off x="1133475" y="1343025"/>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41" name="Line 2053"/>
          <p:cNvSpPr>
            <a:spLocks noChangeShapeType="1"/>
          </p:cNvSpPr>
          <p:nvPr/>
        </p:nvSpPr>
        <p:spPr bwMode="auto">
          <a:xfrm flipV="1">
            <a:off x="7953375" y="1447800"/>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42" name="Line 2054"/>
          <p:cNvSpPr>
            <a:spLocks noChangeShapeType="1"/>
          </p:cNvSpPr>
          <p:nvPr/>
        </p:nvSpPr>
        <p:spPr bwMode="auto">
          <a:xfrm>
            <a:off x="1143000" y="1562100"/>
            <a:ext cx="2609850" cy="0"/>
          </a:xfrm>
          <a:prstGeom prst="line">
            <a:avLst/>
          </a:prstGeom>
          <a:noFill/>
          <a:ln w="25400">
            <a:solidFill>
              <a:schemeClr val="bg2"/>
            </a:solidFill>
            <a:round/>
            <a:headEnd type="triangle" w="med" len="me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43" name="Line 2055"/>
          <p:cNvSpPr>
            <a:spLocks noChangeShapeType="1"/>
          </p:cNvSpPr>
          <p:nvPr/>
        </p:nvSpPr>
        <p:spPr bwMode="auto">
          <a:xfrm>
            <a:off x="5410200" y="1562100"/>
            <a:ext cx="2533650" cy="0"/>
          </a:xfrm>
          <a:prstGeom prst="line">
            <a:avLst/>
          </a:prstGeom>
          <a:noFill/>
          <a:ln w="254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44" name="Line 2056"/>
          <p:cNvSpPr>
            <a:spLocks noChangeShapeType="1"/>
          </p:cNvSpPr>
          <p:nvPr/>
        </p:nvSpPr>
        <p:spPr bwMode="auto">
          <a:xfrm>
            <a:off x="1114425" y="2428875"/>
            <a:ext cx="0" cy="409575"/>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45" name="Line 2057"/>
          <p:cNvSpPr>
            <a:spLocks noChangeShapeType="1"/>
          </p:cNvSpPr>
          <p:nvPr/>
        </p:nvSpPr>
        <p:spPr bwMode="auto">
          <a:xfrm>
            <a:off x="2266950" y="2609850"/>
            <a:ext cx="0" cy="201930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46" name="Line 2058"/>
          <p:cNvSpPr>
            <a:spLocks noChangeShapeType="1"/>
          </p:cNvSpPr>
          <p:nvPr/>
        </p:nvSpPr>
        <p:spPr bwMode="auto">
          <a:xfrm>
            <a:off x="3400425" y="2457450"/>
            <a:ext cx="0" cy="40005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47" name="Line 2059"/>
          <p:cNvSpPr>
            <a:spLocks noChangeShapeType="1"/>
          </p:cNvSpPr>
          <p:nvPr/>
        </p:nvSpPr>
        <p:spPr bwMode="auto">
          <a:xfrm>
            <a:off x="4610100" y="2667000"/>
            <a:ext cx="0" cy="196215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48" name="Line 2060"/>
          <p:cNvSpPr>
            <a:spLocks noChangeShapeType="1"/>
          </p:cNvSpPr>
          <p:nvPr/>
        </p:nvSpPr>
        <p:spPr bwMode="auto">
          <a:xfrm>
            <a:off x="5686425" y="2495550"/>
            <a:ext cx="0" cy="352425"/>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49" name="Line 2061"/>
          <p:cNvSpPr>
            <a:spLocks noChangeShapeType="1"/>
          </p:cNvSpPr>
          <p:nvPr/>
        </p:nvSpPr>
        <p:spPr bwMode="auto">
          <a:xfrm>
            <a:off x="6896100" y="2724150"/>
            <a:ext cx="0" cy="192405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nvGrpSpPr>
          <p:cNvPr id="44045" name="Group 2062"/>
          <p:cNvGrpSpPr>
            <a:grpSpLocks/>
          </p:cNvGrpSpPr>
          <p:nvPr/>
        </p:nvGrpSpPr>
        <p:grpSpPr bwMode="auto">
          <a:xfrm>
            <a:off x="5881688" y="4706938"/>
            <a:ext cx="2006600" cy="1928812"/>
            <a:chOff x="3705" y="2965"/>
            <a:chExt cx="1264" cy="1215"/>
          </a:xfrm>
        </p:grpSpPr>
        <p:sp>
          <p:nvSpPr>
            <p:cNvPr id="167951" name="Oval 2063"/>
            <p:cNvSpPr>
              <a:spLocks noChangeArrowheads="1"/>
            </p:cNvSpPr>
            <p:nvPr/>
          </p:nvSpPr>
          <p:spPr bwMode="auto">
            <a:xfrm>
              <a:off x="3705" y="2965"/>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52" name="Oval 2064"/>
            <p:cNvSpPr>
              <a:spLocks noChangeArrowheads="1"/>
            </p:cNvSpPr>
            <p:nvPr/>
          </p:nvSpPr>
          <p:spPr bwMode="auto">
            <a:xfrm>
              <a:off x="3758" y="3010"/>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53" name="Oval 2065"/>
            <p:cNvSpPr>
              <a:spLocks noChangeArrowheads="1"/>
            </p:cNvSpPr>
            <p:nvPr/>
          </p:nvSpPr>
          <p:spPr bwMode="auto">
            <a:xfrm>
              <a:off x="3902" y="3141"/>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54" name="Oval 2066"/>
            <p:cNvSpPr>
              <a:spLocks noChangeArrowheads="1"/>
            </p:cNvSpPr>
            <p:nvPr/>
          </p:nvSpPr>
          <p:spPr bwMode="auto">
            <a:xfrm>
              <a:off x="3966" y="3204"/>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55" name="Oval 2067"/>
            <p:cNvSpPr>
              <a:spLocks noChangeArrowheads="1"/>
            </p:cNvSpPr>
            <p:nvPr/>
          </p:nvSpPr>
          <p:spPr bwMode="auto">
            <a:xfrm>
              <a:off x="4251" y="3476"/>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56" name="Oval 2068"/>
            <p:cNvSpPr>
              <a:spLocks noChangeArrowheads="1"/>
            </p:cNvSpPr>
            <p:nvPr/>
          </p:nvSpPr>
          <p:spPr bwMode="auto">
            <a:xfrm>
              <a:off x="3842" y="3277"/>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57" name="Oval 2069"/>
            <p:cNvSpPr>
              <a:spLocks noChangeArrowheads="1"/>
            </p:cNvSpPr>
            <p:nvPr/>
          </p:nvSpPr>
          <p:spPr bwMode="auto">
            <a:xfrm>
              <a:off x="4284" y="3025"/>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58" name="Oval 2070"/>
            <p:cNvSpPr>
              <a:spLocks noChangeArrowheads="1"/>
            </p:cNvSpPr>
            <p:nvPr/>
          </p:nvSpPr>
          <p:spPr bwMode="auto">
            <a:xfrm>
              <a:off x="4738" y="3286"/>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59" name="Oval 2071"/>
            <p:cNvSpPr>
              <a:spLocks noChangeArrowheads="1"/>
            </p:cNvSpPr>
            <p:nvPr/>
          </p:nvSpPr>
          <p:spPr bwMode="auto">
            <a:xfrm>
              <a:off x="3839" y="3743"/>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60" name="Oval 2072"/>
            <p:cNvSpPr>
              <a:spLocks noChangeArrowheads="1"/>
            </p:cNvSpPr>
            <p:nvPr/>
          </p:nvSpPr>
          <p:spPr bwMode="auto">
            <a:xfrm>
              <a:off x="4291" y="3994"/>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61" name="Oval 2073"/>
            <p:cNvSpPr>
              <a:spLocks noChangeArrowheads="1"/>
            </p:cNvSpPr>
            <p:nvPr/>
          </p:nvSpPr>
          <p:spPr bwMode="auto">
            <a:xfrm>
              <a:off x="4722" y="3765"/>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4195" name="Rectangle 2074"/>
            <p:cNvSpPr>
              <a:spLocks noChangeArrowheads="1"/>
            </p:cNvSpPr>
            <p:nvPr/>
          </p:nvSpPr>
          <p:spPr bwMode="auto">
            <a:xfrm>
              <a:off x="3823" y="322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4196" name="Rectangle 2075"/>
            <p:cNvSpPr>
              <a:spLocks noChangeArrowheads="1"/>
            </p:cNvSpPr>
            <p:nvPr/>
          </p:nvSpPr>
          <p:spPr bwMode="auto">
            <a:xfrm>
              <a:off x="4266" y="2975"/>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4197" name="Rectangle 2076"/>
            <p:cNvSpPr>
              <a:spLocks noChangeArrowheads="1"/>
            </p:cNvSpPr>
            <p:nvPr/>
          </p:nvSpPr>
          <p:spPr bwMode="auto">
            <a:xfrm>
              <a:off x="3822" y="3690"/>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7965" name="Oval 2077"/>
            <p:cNvSpPr>
              <a:spLocks noChangeArrowheads="1"/>
            </p:cNvSpPr>
            <p:nvPr/>
          </p:nvSpPr>
          <p:spPr bwMode="auto">
            <a:xfrm>
              <a:off x="4763" y="331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66" name="Rectangle 2078"/>
            <p:cNvSpPr>
              <a:spLocks noChangeArrowheads="1"/>
            </p:cNvSpPr>
            <p:nvPr/>
          </p:nvSpPr>
          <p:spPr bwMode="auto">
            <a:xfrm rot="19200000">
              <a:off x="3857" y="3096"/>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7967" name="Rectangle 2079"/>
            <p:cNvSpPr>
              <a:spLocks noChangeArrowheads="1"/>
            </p:cNvSpPr>
            <p:nvPr/>
          </p:nvSpPr>
          <p:spPr bwMode="auto">
            <a:xfrm rot="5400000">
              <a:off x="3637" y="3466"/>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7968" name="Rectangle 2080"/>
            <p:cNvSpPr>
              <a:spLocks noChangeArrowheads="1"/>
            </p:cNvSpPr>
            <p:nvPr/>
          </p:nvSpPr>
          <p:spPr bwMode="auto">
            <a:xfrm rot="5160000">
              <a:off x="4665" y="3466"/>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7969" name="Rectangle 2081"/>
            <p:cNvSpPr>
              <a:spLocks noChangeArrowheads="1"/>
            </p:cNvSpPr>
            <p:nvPr/>
          </p:nvSpPr>
          <p:spPr bwMode="auto">
            <a:xfrm rot="9120000">
              <a:off x="4396" y="3925"/>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7970" name="Rectangle 2082"/>
            <p:cNvSpPr>
              <a:spLocks noChangeArrowheads="1"/>
            </p:cNvSpPr>
            <p:nvPr/>
          </p:nvSpPr>
          <p:spPr bwMode="auto">
            <a:xfrm rot="17880000">
              <a:off x="3891" y="331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7971" name="Rectangle 2083"/>
            <p:cNvSpPr>
              <a:spLocks noChangeArrowheads="1"/>
            </p:cNvSpPr>
            <p:nvPr/>
          </p:nvSpPr>
          <p:spPr bwMode="auto">
            <a:xfrm rot="18180000">
              <a:off x="4414" y="363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7972" name="Line 2084"/>
            <p:cNvSpPr>
              <a:spLocks noChangeShapeType="1"/>
            </p:cNvSpPr>
            <p:nvPr/>
          </p:nvSpPr>
          <p:spPr bwMode="auto">
            <a:xfrm flipV="1">
              <a:off x="4148" y="3631"/>
              <a:ext cx="144" cy="196"/>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73" name="Arc 2085"/>
            <p:cNvSpPr>
              <a:spLocks/>
            </p:cNvSpPr>
            <p:nvPr/>
          </p:nvSpPr>
          <p:spPr bwMode="auto">
            <a:xfrm rot="20160000">
              <a:off x="4106" y="3286"/>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74" name="Arc 2086"/>
            <p:cNvSpPr>
              <a:spLocks/>
            </p:cNvSpPr>
            <p:nvPr/>
          </p:nvSpPr>
          <p:spPr bwMode="auto">
            <a:xfrm rot="9420000">
              <a:off x="4454" y="3795"/>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75" name="Oval 2087"/>
            <p:cNvSpPr>
              <a:spLocks noChangeArrowheads="1"/>
            </p:cNvSpPr>
            <p:nvPr/>
          </p:nvSpPr>
          <p:spPr bwMode="auto">
            <a:xfrm>
              <a:off x="4316" y="4018"/>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76" name="Oval 2088"/>
            <p:cNvSpPr>
              <a:spLocks noChangeArrowheads="1"/>
            </p:cNvSpPr>
            <p:nvPr/>
          </p:nvSpPr>
          <p:spPr bwMode="auto">
            <a:xfrm>
              <a:off x="4750" y="3789"/>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
        <p:nvSpPr>
          <p:cNvPr id="167977" name="Rectangle 2089"/>
          <p:cNvSpPr>
            <a:spLocks noChangeArrowheads="1"/>
          </p:cNvSpPr>
          <p:nvPr/>
        </p:nvSpPr>
        <p:spPr bwMode="auto">
          <a:xfrm>
            <a:off x="33338" y="1574800"/>
            <a:ext cx="625475" cy="1220788"/>
          </a:xfrm>
          <a:prstGeom prst="rect">
            <a:avLst/>
          </a:prstGeom>
          <a:noFill/>
          <a:ln w="12700">
            <a:noFill/>
            <a:miter lim="800000"/>
            <a:headEnd/>
            <a:tailEnd/>
          </a:ln>
          <a:effectLst/>
        </p:spPr>
        <p:txBody>
          <a:bodyPr lIns="90488" tIns="44450" rIns="90488" bIns="44450">
            <a:spAutoFit/>
          </a:bodyPr>
          <a:lstStyle/>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67978" name="Rectangle 2090"/>
          <p:cNvSpPr>
            <a:spLocks noChangeArrowheads="1"/>
          </p:cNvSpPr>
          <p:nvPr/>
        </p:nvSpPr>
        <p:spPr bwMode="auto">
          <a:xfrm>
            <a:off x="3792538" y="1335088"/>
            <a:ext cx="17684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One Cycle*</a:t>
            </a:r>
          </a:p>
        </p:txBody>
      </p:sp>
      <p:sp>
        <p:nvSpPr>
          <p:cNvPr id="167979" name="Rectangle 2091"/>
          <p:cNvSpPr>
            <a:spLocks noChangeArrowheads="1"/>
          </p:cNvSpPr>
          <p:nvPr/>
        </p:nvSpPr>
        <p:spPr bwMode="auto">
          <a:xfrm>
            <a:off x="31750" y="6572250"/>
            <a:ext cx="1697038" cy="2714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200">
                <a:solidFill>
                  <a:schemeClr val="bg2"/>
                </a:solidFill>
                <a:effectLst>
                  <a:outerShdw blurRad="38100" dist="38100" dir="2700000" algn="tl">
                    <a:srgbClr val="FFFFFF"/>
                  </a:outerShdw>
                </a:effectLst>
                <a:latin typeface="Arial" pitchFamily="34" charset="0"/>
                <a:cs typeface="+mn-cs"/>
              </a:rPr>
              <a:t>* - current waveform</a:t>
            </a:r>
          </a:p>
        </p:txBody>
      </p:sp>
      <p:grpSp>
        <p:nvGrpSpPr>
          <p:cNvPr id="44049" name="Group 2092"/>
          <p:cNvGrpSpPr>
            <a:grpSpLocks/>
          </p:cNvGrpSpPr>
          <p:nvPr/>
        </p:nvGrpSpPr>
        <p:grpSpPr bwMode="auto">
          <a:xfrm>
            <a:off x="144463" y="2968625"/>
            <a:ext cx="2006600" cy="1928813"/>
            <a:chOff x="91" y="1870"/>
            <a:chExt cx="1264" cy="1215"/>
          </a:xfrm>
        </p:grpSpPr>
        <p:sp>
          <p:nvSpPr>
            <p:cNvPr id="167981" name="Oval 2093"/>
            <p:cNvSpPr>
              <a:spLocks noChangeArrowheads="1"/>
            </p:cNvSpPr>
            <p:nvPr/>
          </p:nvSpPr>
          <p:spPr bwMode="auto">
            <a:xfrm>
              <a:off x="91" y="1870"/>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82" name="Oval 2094"/>
            <p:cNvSpPr>
              <a:spLocks noChangeArrowheads="1"/>
            </p:cNvSpPr>
            <p:nvPr/>
          </p:nvSpPr>
          <p:spPr bwMode="auto">
            <a:xfrm>
              <a:off x="144" y="1915"/>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83" name="Oval 2095"/>
            <p:cNvSpPr>
              <a:spLocks noChangeArrowheads="1"/>
            </p:cNvSpPr>
            <p:nvPr/>
          </p:nvSpPr>
          <p:spPr bwMode="auto">
            <a:xfrm>
              <a:off x="288" y="2046"/>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84" name="Oval 2096"/>
            <p:cNvSpPr>
              <a:spLocks noChangeArrowheads="1"/>
            </p:cNvSpPr>
            <p:nvPr/>
          </p:nvSpPr>
          <p:spPr bwMode="auto">
            <a:xfrm>
              <a:off x="352" y="2109"/>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85" name="Oval 2097"/>
            <p:cNvSpPr>
              <a:spLocks noChangeArrowheads="1"/>
            </p:cNvSpPr>
            <p:nvPr/>
          </p:nvSpPr>
          <p:spPr bwMode="auto">
            <a:xfrm>
              <a:off x="637" y="2381"/>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86" name="Oval 2098"/>
            <p:cNvSpPr>
              <a:spLocks noChangeArrowheads="1"/>
            </p:cNvSpPr>
            <p:nvPr/>
          </p:nvSpPr>
          <p:spPr bwMode="auto">
            <a:xfrm>
              <a:off x="228" y="2182"/>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87" name="Oval 2099"/>
            <p:cNvSpPr>
              <a:spLocks noChangeArrowheads="1"/>
            </p:cNvSpPr>
            <p:nvPr/>
          </p:nvSpPr>
          <p:spPr bwMode="auto">
            <a:xfrm>
              <a:off x="670" y="1930"/>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88" name="Oval 2100"/>
            <p:cNvSpPr>
              <a:spLocks noChangeArrowheads="1"/>
            </p:cNvSpPr>
            <p:nvPr/>
          </p:nvSpPr>
          <p:spPr bwMode="auto">
            <a:xfrm>
              <a:off x="1124" y="2191"/>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89" name="Oval 2101"/>
            <p:cNvSpPr>
              <a:spLocks noChangeArrowheads="1"/>
            </p:cNvSpPr>
            <p:nvPr/>
          </p:nvSpPr>
          <p:spPr bwMode="auto">
            <a:xfrm>
              <a:off x="225" y="264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90" name="Oval 2102"/>
            <p:cNvSpPr>
              <a:spLocks noChangeArrowheads="1"/>
            </p:cNvSpPr>
            <p:nvPr/>
          </p:nvSpPr>
          <p:spPr bwMode="auto">
            <a:xfrm>
              <a:off x="677" y="2899"/>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91" name="Oval 2103"/>
            <p:cNvSpPr>
              <a:spLocks noChangeArrowheads="1"/>
            </p:cNvSpPr>
            <p:nvPr/>
          </p:nvSpPr>
          <p:spPr bwMode="auto">
            <a:xfrm>
              <a:off x="1108" y="2670"/>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4169" name="Rectangle 2104"/>
            <p:cNvSpPr>
              <a:spLocks noChangeArrowheads="1"/>
            </p:cNvSpPr>
            <p:nvPr/>
          </p:nvSpPr>
          <p:spPr bwMode="auto">
            <a:xfrm>
              <a:off x="211" y="213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4170" name="Rectangle 2105"/>
            <p:cNvSpPr>
              <a:spLocks noChangeArrowheads="1"/>
            </p:cNvSpPr>
            <p:nvPr/>
          </p:nvSpPr>
          <p:spPr bwMode="auto">
            <a:xfrm>
              <a:off x="652" y="1880"/>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4171" name="Rectangle 2106"/>
            <p:cNvSpPr>
              <a:spLocks noChangeArrowheads="1"/>
            </p:cNvSpPr>
            <p:nvPr/>
          </p:nvSpPr>
          <p:spPr bwMode="auto">
            <a:xfrm>
              <a:off x="1104" y="2143"/>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7995" name="Oval 2107"/>
            <p:cNvSpPr>
              <a:spLocks noChangeArrowheads="1"/>
            </p:cNvSpPr>
            <p:nvPr/>
          </p:nvSpPr>
          <p:spPr bwMode="auto">
            <a:xfrm>
              <a:off x="1134" y="269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7996" name="Rectangle 2108"/>
            <p:cNvSpPr>
              <a:spLocks noChangeArrowheads="1"/>
            </p:cNvSpPr>
            <p:nvPr/>
          </p:nvSpPr>
          <p:spPr bwMode="auto">
            <a:xfrm rot="20220000">
              <a:off x="293" y="196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7997" name="Rectangle 2109"/>
            <p:cNvSpPr>
              <a:spLocks noChangeArrowheads="1"/>
            </p:cNvSpPr>
            <p:nvPr/>
          </p:nvSpPr>
          <p:spPr bwMode="auto">
            <a:xfrm rot="1860000">
              <a:off x="806" y="197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7998" name="Rectangle 2110"/>
            <p:cNvSpPr>
              <a:spLocks noChangeArrowheads="1"/>
            </p:cNvSpPr>
            <p:nvPr/>
          </p:nvSpPr>
          <p:spPr bwMode="auto">
            <a:xfrm rot="2460000">
              <a:off x="255" y="2797"/>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7999" name="Rectangle 2111"/>
            <p:cNvSpPr>
              <a:spLocks noChangeArrowheads="1"/>
            </p:cNvSpPr>
            <p:nvPr/>
          </p:nvSpPr>
          <p:spPr bwMode="auto">
            <a:xfrm rot="19800000">
              <a:off x="799" y="281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000" name="Rectangle 2112"/>
            <p:cNvSpPr>
              <a:spLocks noChangeArrowheads="1"/>
            </p:cNvSpPr>
            <p:nvPr/>
          </p:nvSpPr>
          <p:spPr bwMode="auto">
            <a:xfrm>
              <a:off x="543" y="2103"/>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001" name="Rectangle 2113"/>
            <p:cNvSpPr>
              <a:spLocks noChangeArrowheads="1"/>
            </p:cNvSpPr>
            <p:nvPr/>
          </p:nvSpPr>
          <p:spPr bwMode="auto">
            <a:xfrm>
              <a:off x="544" y="2685"/>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002" name="Line 2114"/>
            <p:cNvSpPr>
              <a:spLocks noChangeShapeType="1"/>
            </p:cNvSpPr>
            <p:nvPr/>
          </p:nvSpPr>
          <p:spPr bwMode="auto">
            <a:xfrm>
              <a:off x="390" y="2468"/>
              <a:ext cx="242" cy="0"/>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03" name="Arc 2115"/>
            <p:cNvSpPr>
              <a:spLocks/>
            </p:cNvSpPr>
            <p:nvPr/>
          </p:nvSpPr>
          <p:spPr bwMode="auto">
            <a:xfrm rot="900000">
              <a:off x="771" y="2176"/>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04" name="Arc 2116"/>
            <p:cNvSpPr>
              <a:spLocks/>
            </p:cNvSpPr>
            <p:nvPr/>
          </p:nvSpPr>
          <p:spPr bwMode="auto">
            <a:xfrm rot="12540000">
              <a:off x="524" y="2734"/>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05" name="Oval 2117"/>
            <p:cNvSpPr>
              <a:spLocks noChangeArrowheads="1"/>
            </p:cNvSpPr>
            <p:nvPr/>
          </p:nvSpPr>
          <p:spPr bwMode="auto">
            <a:xfrm>
              <a:off x="702" y="292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06" name="Oval 2118"/>
            <p:cNvSpPr>
              <a:spLocks noChangeArrowheads="1"/>
            </p:cNvSpPr>
            <p:nvPr/>
          </p:nvSpPr>
          <p:spPr bwMode="auto">
            <a:xfrm>
              <a:off x="249" y="2671"/>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44050" name="Group 2119"/>
          <p:cNvGrpSpPr>
            <a:grpSpLocks/>
          </p:cNvGrpSpPr>
          <p:nvPr/>
        </p:nvGrpSpPr>
        <p:grpSpPr bwMode="auto">
          <a:xfrm>
            <a:off x="1284288" y="4697413"/>
            <a:ext cx="2006600" cy="1928812"/>
            <a:chOff x="809" y="2959"/>
            <a:chExt cx="1264" cy="1215"/>
          </a:xfrm>
        </p:grpSpPr>
        <p:sp>
          <p:nvSpPr>
            <p:cNvPr id="168008" name="Oval 2120"/>
            <p:cNvSpPr>
              <a:spLocks noChangeArrowheads="1"/>
            </p:cNvSpPr>
            <p:nvPr/>
          </p:nvSpPr>
          <p:spPr bwMode="auto">
            <a:xfrm>
              <a:off x="809" y="2959"/>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09" name="Oval 2121"/>
            <p:cNvSpPr>
              <a:spLocks noChangeArrowheads="1"/>
            </p:cNvSpPr>
            <p:nvPr/>
          </p:nvSpPr>
          <p:spPr bwMode="auto">
            <a:xfrm>
              <a:off x="862" y="3004"/>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10" name="Oval 2122"/>
            <p:cNvSpPr>
              <a:spLocks noChangeArrowheads="1"/>
            </p:cNvSpPr>
            <p:nvPr/>
          </p:nvSpPr>
          <p:spPr bwMode="auto">
            <a:xfrm>
              <a:off x="1006" y="3135"/>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11" name="Oval 2123"/>
            <p:cNvSpPr>
              <a:spLocks noChangeArrowheads="1"/>
            </p:cNvSpPr>
            <p:nvPr/>
          </p:nvSpPr>
          <p:spPr bwMode="auto">
            <a:xfrm>
              <a:off x="1074" y="3198"/>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12" name="Oval 2124"/>
            <p:cNvSpPr>
              <a:spLocks noChangeArrowheads="1"/>
            </p:cNvSpPr>
            <p:nvPr/>
          </p:nvSpPr>
          <p:spPr bwMode="auto">
            <a:xfrm>
              <a:off x="1355" y="3470"/>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13" name="Oval 2125"/>
            <p:cNvSpPr>
              <a:spLocks noChangeArrowheads="1"/>
            </p:cNvSpPr>
            <p:nvPr/>
          </p:nvSpPr>
          <p:spPr bwMode="auto">
            <a:xfrm>
              <a:off x="946" y="3271"/>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14" name="Oval 2126"/>
            <p:cNvSpPr>
              <a:spLocks noChangeArrowheads="1"/>
            </p:cNvSpPr>
            <p:nvPr/>
          </p:nvSpPr>
          <p:spPr bwMode="auto">
            <a:xfrm>
              <a:off x="1388" y="3019"/>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15" name="Oval 2127"/>
            <p:cNvSpPr>
              <a:spLocks noChangeArrowheads="1"/>
            </p:cNvSpPr>
            <p:nvPr/>
          </p:nvSpPr>
          <p:spPr bwMode="auto">
            <a:xfrm>
              <a:off x="1842" y="3280"/>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16" name="Oval 2128"/>
            <p:cNvSpPr>
              <a:spLocks noChangeArrowheads="1"/>
            </p:cNvSpPr>
            <p:nvPr/>
          </p:nvSpPr>
          <p:spPr bwMode="auto">
            <a:xfrm>
              <a:off x="943" y="3737"/>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17" name="Oval 2129"/>
            <p:cNvSpPr>
              <a:spLocks noChangeArrowheads="1"/>
            </p:cNvSpPr>
            <p:nvPr/>
          </p:nvSpPr>
          <p:spPr bwMode="auto">
            <a:xfrm>
              <a:off x="1395" y="398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18" name="Oval 2130"/>
            <p:cNvSpPr>
              <a:spLocks noChangeArrowheads="1"/>
            </p:cNvSpPr>
            <p:nvPr/>
          </p:nvSpPr>
          <p:spPr bwMode="auto">
            <a:xfrm>
              <a:off x="1826" y="3759"/>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4143" name="Rectangle 2131"/>
            <p:cNvSpPr>
              <a:spLocks noChangeArrowheads="1"/>
            </p:cNvSpPr>
            <p:nvPr/>
          </p:nvSpPr>
          <p:spPr bwMode="auto">
            <a:xfrm>
              <a:off x="1811" y="3702"/>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4144" name="Rectangle 2132"/>
            <p:cNvSpPr>
              <a:spLocks noChangeArrowheads="1"/>
            </p:cNvSpPr>
            <p:nvPr/>
          </p:nvSpPr>
          <p:spPr bwMode="auto">
            <a:xfrm>
              <a:off x="1370" y="296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4145" name="Rectangle 2133"/>
            <p:cNvSpPr>
              <a:spLocks noChangeArrowheads="1"/>
            </p:cNvSpPr>
            <p:nvPr/>
          </p:nvSpPr>
          <p:spPr bwMode="auto">
            <a:xfrm>
              <a:off x="1822" y="323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8022" name="Rectangle 2134"/>
            <p:cNvSpPr>
              <a:spLocks noChangeArrowheads="1"/>
            </p:cNvSpPr>
            <p:nvPr/>
          </p:nvSpPr>
          <p:spPr bwMode="auto">
            <a:xfrm rot="4920000">
              <a:off x="1775" y="3480"/>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023" name="Oval 2135"/>
            <p:cNvSpPr>
              <a:spLocks noChangeArrowheads="1"/>
            </p:cNvSpPr>
            <p:nvPr/>
          </p:nvSpPr>
          <p:spPr bwMode="auto">
            <a:xfrm>
              <a:off x="967" y="376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24" name="Rectangle 2136"/>
            <p:cNvSpPr>
              <a:spLocks noChangeArrowheads="1"/>
            </p:cNvSpPr>
            <p:nvPr/>
          </p:nvSpPr>
          <p:spPr bwMode="auto">
            <a:xfrm rot="5100000">
              <a:off x="735" y="347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025" name="Rectangle 2137"/>
            <p:cNvSpPr>
              <a:spLocks noChangeArrowheads="1"/>
            </p:cNvSpPr>
            <p:nvPr/>
          </p:nvSpPr>
          <p:spPr bwMode="auto">
            <a:xfrm rot="1860000">
              <a:off x="1524" y="3066"/>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026" name="Rectangle 2138"/>
            <p:cNvSpPr>
              <a:spLocks noChangeArrowheads="1"/>
            </p:cNvSpPr>
            <p:nvPr/>
          </p:nvSpPr>
          <p:spPr bwMode="auto">
            <a:xfrm rot="3300000">
              <a:off x="984" y="361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027" name="Rectangle 2139"/>
            <p:cNvSpPr>
              <a:spLocks noChangeArrowheads="1"/>
            </p:cNvSpPr>
            <p:nvPr/>
          </p:nvSpPr>
          <p:spPr bwMode="auto">
            <a:xfrm rot="3420000">
              <a:off x="1526" y="333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028" name="Rectangle 2140"/>
            <p:cNvSpPr>
              <a:spLocks noChangeArrowheads="1"/>
            </p:cNvSpPr>
            <p:nvPr/>
          </p:nvSpPr>
          <p:spPr bwMode="auto">
            <a:xfrm rot="2460000">
              <a:off x="981" y="3894"/>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029" name="Line 2141"/>
            <p:cNvSpPr>
              <a:spLocks noChangeShapeType="1"/>
            </p:cNvSpPr>
            <p:nvPr/>
          </p:nvSpPr>
          <p:spPr bwMode="auto">
            <a:xfrm>
              <a:off x="1255" y="3286"/>
              <a:ext cx="146" cy="194"/>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30" name="Arc 2142"/>
            <p:cNvSpPr>
              <a:spLocks/>
            </p:cNvSpPr>
            <p:nvPr/>
          </p:nvSpPr>
          <p:spPr bwMode="auto">
            <a:xfrm rot="5220000">
              <a:off x="1690" y="3524"/>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31" name="Arc 2143"/>
            <p:cNvSpPr>
              <a:spLocks/>
            </p:cNvSpPr>
            <p:nvPr/>
          </p:nvSpPr>
          <p:spPr bwMode="auto">
            <a:xfrm rot="16800000">
              <a:off x="1069" y="3546"/>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32" name="Oval 2144"/>
            <p:cNvSpPr>
              <a:spLocks noChangeArrowheads="1"/>
            </p:cNvSpPr>
            <p:nvPr/>
          </p:nvSpPr>
          <p:spPr bwMode="auto">
            <a:xfrm>
              <a:off x="1420" y="401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33" name="Oval 2145"/>
            <p:cNvSpPr>
              <a:spLocks noChangeArrowheads="1"/>
            </p:cNvSpPr>
            <p:nvPr/>
          </p:nvSpPr>
          <p:spPr bwMode="auto">
            <a:xfrm>
              <a:off x="970" y="329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44051" name="Group 2146"/>
          <p:cNvGrpSpPr>
            <a:grpSpLocks/>
          </p:cNvGrpSpPr>
          <p:nvPr/>
        </p:nvGrpSpPr>
        <p:grpSpPr bwMode="auto">
          <a:xfrm>
            <a:off x="2405063" y="2962275"/>
            <a:ext cx="2006600" cy="1928813"/>
            <a:chOff x="1515" y="1866"/>
            <a:chExt cx="1264" cy="1215"/>
          </a:xfrm>
        </p:grpSpPr>
        <p:sp>
          <p:nvSpPr>
            <p:cNvPr id="168035" name="Oval 2147"/>
            <p:cNvSpPr>
              <a:spLocks noChangeArrowheads="1"/>
            </p:cNvSpPr>
            <p:nvPr/>
          </p:nvSpPr>
          <p:spPr bwMode="auto">
            <a:xfrm>
              <a:off x="1515" y="1866"/>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36" name="Oval 2148"/>
            <p:cNvSpPr>
              <a:spLocks noChangeArrowheads="1"/>
            </p:cNvSpPr>
            <p:nvPr/>
          </p:nvSpPr>
          <p:spPr bwMode="auto">
            <a:xfrm>
              <a:off x="1568" y="1911"/>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37" name="Oval 2149"/>
            <p:cNvSpPr>
              <a:spLocks noChangeArrowheads="1"/>
            </p:cNvSpPr>
            <p:nvPr/>
          </p:nvSpPr>
          <p:spPr bwMode="auto">
            <a:xfrm>
              <a:off x="1712" y="2042"/>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38" name="Oval 2150"/>
            <p:cNvSpPr>
              <a:spLocks noChangeArrowheads="1"/>
            </p:cNvSpPr>
            <p:nvPr/>
          </p:nvSpPr>
          <p:spPr bwMode="auto">
            <a:xfrm>
              <a:off x="1776" y="2105"/>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39" name="Oval 2151"/>
            <p:cNvSpPr>
              <a:spLocks noChangeArrowheads="1"/>
            </p:cNvSpPr>
            <p:nvPr/>
          </p:nvSpPr>
          <p:spPr bwMode="auto">
            <a:xfrm>
              <a:off x="2061" y="2377"/>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40" name="Oval 2152"/>
            <p:cNvSpPr>
              <a:spLocks noChangeArrowheads="1"/>
            </p:cNvSpPr>
            <p:nvPr/>
          </p:nvSpPr>
          <p:spPr bwMode="auto">
            <a:xfrm>
              <a:off x="1652" y="2178"/>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41" name="Oval 2153"/>
            <p:cNvSpPr>
              <a:spLocks noChangeArrowheads="1"/>
            </p:cNvSpPr>
            <p:nvPr/>
          </p:nvSpPr>
          <p:spPr bwMode="auto">
            <a:xfrm>
              <a:off x="2094" y="1926"/>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42" name="Oval 2154"/>
            <p:cNvSpPr>
              <a:spLocks noChangeArrowheads="1"/>
            </p:cNvSpPr>
            <p:nvPr/>
          </p:nvSpPr>
          <p:spPr bwMode="auto">
            <a:xfrm>
              <a:off x="2548" y="2187"/>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43" name="Oval 2155"/>
            <p:cNvSpPr>
              <a:spLocks noChangeArrowheads="1"/>
            </p:cNvSpPr>
            <p:nvPr/>
          </p:nvSpPr>
          <p:spPr bwMode="auto">
            <a:xfrm>
              <a:off x="1649" y="2644"/>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44" name="Oval 2156"/>
            <p:cNvSpPr>
              <a:spLocks noChangeArrowheads="1"/>
            </p:cNvSpPr>
            <p:nvPr/>
          </p:nvSpPr>
          <p:spPr bwMode="auto">
            <a:xfrm>
              <a:off x="2101" y="2895"/>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45" name="Oval 2157"/>
            <p:cNvSpPr>
              <a:spLocks noChangeArrowheads="1"/>
            </p:cNvSpPr>
            <p:nvPr/>
          </p:nvSpPr>
          <p:spPr bwMode="auto">
            <a:xfrm>
              <a:off x="2532" y="2666"/>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4117" name="Rectangle 2158"/>
            <p:cNvSpPr>
              <a:spLocks noChangeArrowheads="1"/>
            </p:cNvSpPr>
            <p:nvPr/>
          </p:nvSpPr>
          <p:spPr bwMode="auto">
            <a:xfrm>
              <a:off x="2517" y="2609"/>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4118" name="Rectangle 2159"/>
            <p:cNvSpPr>
              <a:spLocks noChangeArrowheads="1"/>
            </p:cNvSpPr>
            <p:nvPr/>
          </p:nvSpPr>
          <p:spPr bwMode="auto">
            <a:xfrm>
              <a:off x="2084" y="2844"/>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4119" name="Rectangle 2160"/>
            <p:cNvSpPr>
              <a:spLocks noChangeArrowheads="1"/>
            </p:cNvSpPr>
            <p:nvPr/>
          </p:nvSpPr>
          <p:spPr bwMode="auto">
            <a:xfrm>
              <a:off x="2528" y="213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8049" name="Oval 2161"/>
            <p:cNvSpPr>
              <a:spLocks noChangeArrowheads="1"/>
            </p:cNvSpPr>
            <p:nvPr/>
          </p:nvSpPr>
          <p:spPr bwMode="auto">
            <a:xfrm>
              <a:off x="1673" y="2670"/>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50" name="Rectangle 2162"/>
            <p:cNvSpPr>
              <a:spLocks noChangeArrowheads="1"/>
            </p:cNvSpPr>
            <p:nvPr/>
          </p:nvSpPr>
          <p:spPr bwMode="auto">
            <a:xfrm rot="4920000">
              <a:off x="2469" y="234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051" name="Rectangle 2163"/>
            <p:cNvSpPr>
              <a:spLocks noChangeArrowheads="1"/>
            </p:cNvSpPr>
            <p:nvPr/>
          </p:nvSpPr>
          <p:spPr bwMode="auto">
            <a:xfrm rot="8460000">
              <a:off x="2245" y="2791"/>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052" name="Rectangle 2164"/>
            <p:cNvSpPr>
              <a:spLocks noChangeArrowheads="1"/>
            </p:cNvSpPr>
            <p:nvPr/>
          </p:nvSpPr>
          <p:spPr bwMode="auto">
            <a:xfrm rot="19380000">
              <a:off x="1658" y="1993"/>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053" name="Rectangle 2165"/>
            <p:cNvSpPr>
              <a:spLocks noChangeArrowheads="1"/>
            </p:cNvSpPr>
            <p:nvPr/>
          </p:nvSpPr>
          <p:spPr bwMode="auto">
            <a:xfrm rot="5100000">
              <a:off x="1445" y="238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054" name="Rectangle 2166"/>
            <p:cNvSpPr>
              <a:spLocks noChangeArrowheads="1"/>
            </p:cNvSpPr>
            <p:nvPr/>
          </p:nvSpPr>
          <p:spPr bwMode="auto">
            <a:xfrm rot="7320000">
              <a:off x="2225" y="2534"/>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055" name="Rectangle 2167"/>
            <p:cNvSpPr>
              <a:spLocks noChangeArrowheads="1"/>
            </p:cNvSpPr>
            <p:nvPr/>
          </p:nvSpPr>
          <p:spPr bwMode="auto">
            <a:xfrm rot="6900000">
              <a:off x="1682" y="2261"/>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056" name="Line 2168"/>
            <p:cNvSpPr>
              <a:spLocks noChangeShapeType="1"/>
            </p:cNvSpPr>
            <p:nvPr/>
          </p:nvSpPr>
          <p:spPr bwMode="auto">
            <a:xfrm flipH="1">
              <a:off x="2194" y="2188"/>
              <a:ext cx="144" cy="196"/>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57" name="Arc 2169"/>
            <p:cNvSpPr>
              <a:spLocks/>
            </p:cNvSpPr>
            <p:nvPr/>
          </p:nvSpPr>
          <p:spPr bwMode="auto">
            <a:xfrm rot="8940000">
              <a:off x="2251" y="2700"/>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58" name="Arc 2170"/>
            <p:cNvSpPr>
              <a:spLocks/>
            </p:cNvSpPr>
            <p:nvPr/>
          </p:nvSpPr>
          <p:spPr bwMode="auto">
            <a:xfrm rot="19080000">
              <a:off x="1896" y="2204"/>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59" name="Oval 2171"/>
            <p:cNvSpPr>
              <a:spLocks noChangeArrowheads="1"/>
            </p:cNvSpPr>
            <p:nvPr/>
          </p:nvSpPr>
          <p:spPr bwMode="auto">
            <a:xfrm>
              <a:off x="2118" y="1947"/>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60" name="Oval 2172"/>
            <p:cNvSpPr>
              <a:spLocks noChangeArrowheads="1"/>
            </p:cNvSpPr>
            <p:nvPr/>
          </p:nvSpPr>
          <p:spPr bwMode="auto">
            <a:xfrm>
              <a:off x="1676" y="220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44052" name="Group 2173"/>
          <p:cNvGrpSpPr>
            <a:grpSpLocks/>
          </p:cNvGrpSpPr>
          <p:nvPr/>
        </p:nvGrpSpPr>
        <p:grpSpPr bwMode="auto">
          <a:xfrm>
            <a:off x="3608388" y="4710113"/>
            <a:ext cx="2006600" cy="1928812"/>
            <a:chOff x="2273" y="2967"/>
            <a:chExt cx="1264" cy="1215"/>
          </a:xfrm>
        </p:grpSpPr>
        <p:sp>
          <p:nvSpPr>
            <p:cNvPr id="168062" name="Oval 2174"/>
            <p:cNvSpPr>
              <a:spLocks noChangeArrowheads="1"/>
            </p:cNvSpPr>
            <p:nvPr/>
          </p:nvSpPr>
          <p:spPr bwMode="auto">
            <a:xfrm>
              <a:off x="2273" y="2967"/>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63" name="Oval 2175"/>
            <p:cNvSpPr>
              <a:spLocks noChangeArrowheads="1"/>
            </p:cNvSpPr>
            <p:nvPr/>
          </p:nvSpPr>
          <p:spPr bwMode="auto">
            <a:xfrm>
              <a:off x="2326" y="3012"/>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64" name="Oval 2176"/>
            <p:cNvSpPr>
              <a:spLocks noChangeArrowheads="1"/>
            </p:cNvSpPr>
            <p:nvPr/>
          </p:nvSpPr>
          <p:spPr bwMode="auto">
            <a:xfrm>
              <a:off x="2470" y="3143"/>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65" name="Oval 2177"/>
            <p:cNvSpPr>
              <a:spLocks noChangeArrowheads="1"/>
            </p:cNvSpPr>
            <p:nvPr/>
          </p:nvSpPr>
          <p:spPr bwMode="auto">
            <a:xfrm>
              <a:off x="2534" y="3206"/>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66" name="Oval 2178"/>
            <p:cNvSpPr>
              <a:spLocks noChangeArrowheads="1"/>
            </p:cNvSpPr>
            <p:nvPr/>
          </p:nvSpPr>
          <p:spPr bwMode="auto">
            <a:xfrm>
              <a:off x="2819" y="3478"/>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67" name="Oval 2179"/>
            <p:cNvSpPr>
              <a:spLocks noChangeArrowheads="1"/>
            </p:cNvSpPr>
            <p:nvPr/>
          </p:nvSpPr>
          <p:spPr bwMode="auto">
            <a:xfrm>
              <a:off x="2410" y="3279"/>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68" name="Oval 2180"/>
            <p:cNvSpPr>
              <a:spLocks noChangeArrowheads="1"/>
            </p:cNvSpPr>
            <p:nvPr/>
          </p:nvSpPr>
          <p:spPr bwMode="auto">
            <a:xfrm>
              <a:off x="2852" y="3027"/>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69" name="Oval 2181"/>
            <p:cNvSpPr>
              <a:spLocks noChangeArrowheads="1"/>
            </p:cNvSpPr>
            <p:nvPr/>
          </p:nvSpPr>
          <p:spPr bwMode="auto">
            <a:xfrm>
              <a:off x="3306" y="3288"/>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70" name="Oval 2182"/>
            <p:cNvSpPr>
              <a:spLocks noChangeArrowheads="1"/>
            </p:cNvSpPr>
            <p:nvPr/>
          </p:nvSpPr>
          <p:spPr bwMode="auto">
            <a:xfrm>
              <a:off x="2407" y="3745"/>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71" name="Oval 2183"/>
            <p:cNvSpPr>
              <a:spLocks noChangeArrowheads="1"/>
            </p:cNvSpPr>
            <p:nvPr/>
          </p:nvSpPr>
          <p:spPr bwMode="auto">
            <a:xfrm>
              <a:off x="2859" y="3996"/>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72" name="Oval 2184"/>
            <p:cNvSpPr>
              <a:spLocks noChangeArrowheads="1"/>
            </p:cNvSpPr>
            <p:nvPr/>
          </p:nvSpPr>
          <p:spPr bwMode="auto">
            <a:xfrm>
              <a:off x="3290" y="3767"/>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4091" name="Rectangle 2185"/>
            <p:cNvSpPr>
              <a:spLocks noChangeArrowheads="1"/>
            </p:cNvSpPr>
            <p:nvPr/>
          </p:nvSpPr>
          <p:spPr bwMode="auto">
            <a:xfrm>
              <a:off x="3275" y="371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4092" name="Rectangle 2186"/>
            <p:cNvSpPr>
              <a:spLocks noChangeArrowheads="1"/>
            </p:cNvSpPr>
            <p:nvPr/>
          </p:nvSpPr>
          <p:spPr bwMode="auto">
            <a:xfrm>
              <a:off x="2842" y="3945"/>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4093" name="Rectangle 2187"/>
            <p:cNvSpPr>
              <a:spLocks noChangeArrowheads="1"/>
            </p:cNvSpPr>
            <p:nvPr/>
          </p:nvSpPr>
          <p:spPr bwMode="auto">
            <a:xfrm>
              <a:off x="2390" y="369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8076" name="Oval 2188"/>
            <p:cNvSpPr>
              <a:spLocks noChangeArrowheads="1"/>
            </p:cNvSpPr>
            <p:nvPr/>
          </p:nvSpPr>
          <p:spPr bwMode="auto">
            <a:xfrm>
              <a:off x="3331" y="331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77" name="Rectangle 2189"/>
            <p:cNvSpPr>
              <a:spLocks noChangeArrowheads="1"/>
            </p:cNvSpPr>
            <p:nvPr/>
          </p:nvSpPr>
          <p:spPr bwMode="auto">
            <a:xfrm rot="1860000">
              <a:off x="2454" y="3918"/>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078" name="Rectangle 2190"/>
            <p:cNvSpPr>
              <a:spLocks noChangeArrowheads="1"/>
            </p:cNvSpPr>
            <p:nvPr/>
          </p:nvSpPr>
          <p:spPr bwMode="auto">
            <a:xfrm rot="8460000">
              <a:off x="3003" y="389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079" name="Rectangle 2191"/>
            <p:cNvSpPr>
              <a:spLocks noChangeArrowheads="1"/>
            </p:cNvSpPr>
            <p:nvPr/>
          </p:nvSpPr>
          <p:spPr bwMode="auto">
            <a:xfrm rot="19380000">
              <a:off x="2416" y="3094"/>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080" name="Rectangle 2192"/>
            <p:cNvSpPr>
              <a:spLocks noChangeArrowheads="1"/>
            </p:cNvSpPr>
            <p:nvPr/>
          </p:nvSpPr>
          <p:spPr bwMode="auto">
            <a:xfrm rot="12600000">
              <a:off x="2983" y="306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081" name="Rectangle 2193"/>
            <p:cNvSpPr>
              <a:spLocks noChangeArrowheads="1"/>
            </p:cNvSpPr>
            <p:nvPr/>
          </p:nvSpPr>
          <p:spPr bwMode="auto">
            <a:xfrm>
              <a:off x="2735" y="3778"/>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082" name="Rectangle 2194"/>
            <p:cNvSpPr>
              <a:spLocks noChangeArrowheads="1"/>
            </p:cNvSpPr>
            <p:nvPr/>
          </p:nvSpPr>
          <p:spPr bwMode="auto">
            <a:xfrm>
              <a:off x="2725" y="3202"/>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083" name="Line 2195"/>
            <p:cNvSpPr>
              <a:spLocks noChangeShapeType="1"/>
            </p:cNvSpPr>
            <p:nvPr/>
          </p:nvSpPr>
          <p:spPr bwMode="auto">
            <a:xfrm flipH="1">
              <a:off x="3007" y="3563"/>
              <a:ext cx="242" cy="0"/>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84" name="Arc 2196"/>
            <p:cNvSpPr>
              <a:spLocks/>
            </p:cNvSpPr>
            <p:nvPr/>
          </p:nvSpPr>
          <p:spPr bwMode="auto">
            <a:xfrm rot="11820000">
              <a:off x="2716" y="3833"/>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85" name="Arc 2197"/>
            <p:cNvSpPr>
              <a:spLocks/>
            </p:cNvSpPr>
            <p:nvPr/>
          </p:nvSpPr>
          <p:spPr bwMode="auto">
            <a:xfrm rot="1380000">
              <a:off x="2958" y="3281"/>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86" name="Oval 2198"/>
            <p:cNvSpPr>
              <a:spLocks noChangeArrowheads="1"/>
            </p:cNvSpPr>
            <p:nvPr/>
          </p:nvSpPr>
          <p:spPr bwMode="auto">
            <a:xfrm>
              <a:off x="2876" y="3048"/>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87" name="Oval 2199"/>
            <p:cNvSpPr>
              <a:spLocks noChangeArrowheads="1"/>
            </p:cNvSpPr>
            <p:nvPr/>
          </p:nvSpPr>
          <p:spPr bwMode="auto">
            <a:xfrm>
              <a:off x="2434" y="330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44053" name="Group 2200"/>
          <p:cNvGrpSpPr>
            <a:grpSpLocks/>
          </p:cNvGrpSpPr>
          <p:nvPr/>
        </p:nvGrpSpPr>
        <p:grpSpPr bwMode="auto">
          <a:xfrm>
            <a:off x="4741863" y="2959100"/>
            <a:ext cx="2006600" cy="1928813"/>
            <a:chOff x="2987" y="1864"/>
            <a:chExt cx="1264" cy="1215"/>
          </a:xfrm>
        </p:grpSpPr>
        <p:sp>
          <p:nvSpPr>
            <p:cNvPr id="168089" name="Oval 2201"/>
            <p:cNvSpPr>
              <a:spLocks noChangeArrowheads="1"/>
            </p:cNvSpPr>
            <p:nvPr/>
          </p:nvSpPr>
          <p:spPr bwMode="auto">
            <a:xfrm>
              <a:off x="2987" y="1864"/>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90" name="Oval 2202"/>
            <p:cNvSpPr>
              <a:spLocks noChangeArrowheads="1"/>
            </p:cNvSpPr>
            <p:nvPr/>
          </p:nvSpPr>
          <p:spPr bwMode="auto">
            <a:xfrm>
              <a:off x="3040" y="1909"/>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91" name="Oval 2203"/>
            <p:cNvSpPr>
              <a:spLocks noChangeArrowheads="1"/>
            </p:cNvSpPr>
            <p:nvPr/>
          </p:nvSpPr>
          <p:spPr bwMode="auto">
            <a:xfrm>
              <a:off x="3184" y="2040"/>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92" name="Oval 2204"/>
            <p:cNvSpPr>
              <a:spLocks noChangeArrowheads="1"/>
            </p:cNvSpPr>
            <p:nvPr/>
          </p:nvSpPr>
          <p:spPr bwMode="auto">
            <a:xfrm>
              <a:off x="3248" y="2103"/>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93" name="Oval 2205"/>
            <p:cNvSpPr>
              <a:spLocks noChangeArrowheads="1"/>
            </p:cNvSpPr>
            <p:nvPr/>
          </p:nvSpPr>
          <p:spPr bwMode="auto">
            <a:xfrm>
              <a:off x="3533" y="2375"/>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94" name="Oval 2206"/>
            <p:cNvSpPr>
              <a:spLocks noChangeArrowheads="1"/>
            </p:cNvSpPr>
            <p:nvPr/>
          </p:nvSpPr>
          <p:spPr bwMode="auto">
            <a:xfrm>
              <a:off x="3124" y="2176"/>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95" name="Oval 2207"/>
            <p:cNvSpPr>
              <a:spLocks noChangeArrowheads="1"/>
            </p:cNvSpPr>
            <p:nvPr/>
          </p:nvSpPr>
          <p:spPr bwMode="auto">
            <a:xfrm>
              <a:off x="3566" y="1924"/>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96" name="Oval 2208"/>
            <p:cNvSpPr>
              <a:spLocks noChangeArrowheads="1"/>
            </p:cNvSpPr>
            <p:nvPr/>
          </p:nvSpPr>
          <p:spPr bwMode="auto">
            <a:xfrm>
              <a:off x="4020" y="2185"/>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97" name="Oval 2209"/>
            <p:cNvSpPr>
              <a:spLocks noChangeArrowheads="1"/>
            </p:cNvSpPr>
            <p:nvPr/>
          </p:nvSpPr>
          <p:spPr bwMode="auto">
            <a:xfrm>
              <a:off x="3121" y="2642"/>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98" name="Oval 2210"/>
            <p:cNvSpPr>
              <a:spLocks noChangeArrowheads="1"/>
            </p:cNvSpPr>
            <p:nvPr/>
          </p:nvSpPr>
          <p:spPr bwMode="auto">
            <a:xfrm>
              <a:off x="3573" y="2893"/>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099" name="Oval 2211"/>
            <p:cNvSpPr>
              <a:spLocks noChangeArrowheads="1"/>
            </p:cNvSpPr>
            <p:nvPr/>
          </p:nvSpPr>
          <p:spPr bwMode="auto">
            <a:xfrm>
              <a:off x="4004" y="2664"/>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4065" name="Rectangle 2212"/>
            <p:cNvSpPr>
              <a:spLocks noChangeArrowheads="1"/>
            </p:cNvSpPr>
            <p:nvPr/>
          </p:nvSpPr>
          <p:spPr bwMode="auto">
            <a:xfrm>
              <a:off x="3105" y="2119"/>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4066" name="Rectangle 2213"/>
            <p:cNvSpPr>
              <a:spLocks noChangeArrowheads="1"/>
            </p:cNvSpPr>
            <p:nvPr/>
          </p:nvSpPr>
          <p:spPr bwMode="auto">
            <a:xfrm>
              <a:off x="3556" y="284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4067" name="Rectangle 2214"/>
            <p:cNvSpPr>
              <a:spLocks noChangeArrowheads="1"/>
            </p:cNvSpPr>
            <p:nvPr/>
          </p:nvSpPr>
          <p:spPr bwMode="auto">
            <a:xfrm>
              <a:off x="3104" y="258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68103" name="Oval 2215"/>
            <p:cNvSpPr>
              <a:spLocks noChangeArrowheads="1"/>
            </p:cNvSpPr>
            <p:nvPr/>
          </p:nvSpPr>
          <p:spPr bwMode="auto">
            <a:xfrm>
              <a:off x="4045" y="221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104" name="Rectangle 2216"/>
            <p:cNvSpPr>
              <a:spLocks noChangeArrowheads="1"/>
            </p:cNvSpPr>
            <p:nvPr/>
          </p:nvSpPr>
          <p:spPr bwMode="auto">
            <a:xfrm rot="1860000">
              <a:off x="3168" y="2815"/>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105" name="Rectangle 2217"/>
            <p:cNvSpPr>
              <a:spLocks noChangeArrowheads="1"/>
            </p:cNvSpPr>
            <p:nvPr/>
          </p:nvSpPr>
          <p:spPr bwMode="auto">
            <a:xfrm rot="5400000">
              <a:off x="2919" y="2365"/>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106" name="Rectangle 2218"/>
            <p:cNvSpPr>
              <a:spLocks noChangeArrowheads="1"/>
            </p:cNvSpPr>
            <p:nvPr/>
          </p:nvSpPr>
          <p:spPr bwMode="auto">
            <a:xfrm rot="5160000">
              <a:off x="3947" y="2366"/>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107" name="Rectangle 2219"/>
            <p:cNvSpPr>
              <a:spLocks noChangeArrowheads="1"/>
            </p:cNvSpPr>
            <p:nvPr/>
          </p:nvSpPr>
          <p:spPr bwMode="auto">
            <a:xfrm rot="12600000">
              <a:off x="3697" y="1964"/>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108" name="Rectangle 2220"/>
            <p:cNvSpPr>
              <a:spLocks noChangeArrowheads="1"/>
            </p:cNvSpPr>
            <p:nvPr/>
          </p:nvSpPr>
          <p:spPr bwMode="auto">
            <a:xfrm rot="3540000">
              <a:off x="3140" y="248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68109" name="Rectangle 2221"/>
            <p:cNvSpPr>
              <a:spLocks noChangeArrowheads="1"/>
            </p:cNvSpPr>
            <p:nvPr/>
          </p:nvSpPr>
          <p:spPr bwMode="auto">
            <a:xfrm rot="3300000">
              <a:off x="3722" y="226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68110" name="Line 2222"/>
            <p:cNvSpPr>
              <a:spLocks noChangeShapeType="1"/>
            </p:cNvSpPr>
            <p:nvPr/>
          </p:nvSpPr>
          <p:spPr bwMode="auto">
            <a:xfrm flipH="1" flipV="1">
              <a:off x="3663" y="2540"/>
              <a:ext cx="110" cy="216"/>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111" name="Arc 2223"/>
            <p:cNvSpPr>
              <a:spLocks/>
            </p:cNvSpPr>
            <p:nvPr/>
          </p:nvSpPr>
          <p:spPr bwMode="auto">
            <a:xfrm rot="16080000">
              <a:off x="3241" y="2413"/>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112" name="Arc 2224"/>
            <p:cNvSpPr>
              <a:spLocks/>
            </p:cNvSpPr>
            <p:nvPr/>
          </p:nvSpPr>
          <p:spPr bwMode="auto">
            <a:xfrm rot="5040000">
              <a:off x="3867" y="2462"/>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113" name="Oval 2225"/>
            <p:cNvSpPr>
              <a:spLocks noChangeArrowheads="1"/>
            </p:cNvSpPr>
            <p:nvPr/>
          </p:nvSpPr>
          <p:spPr bwMode="auto">
            <a:xfrm>
              <a:off x="3590" y="194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8114" name="Oval 2226"/>
            <p:cNvSpPr>
              <a:spLocks noChangeArrowheads="1"/>
            </p:cNvSpPr>
            <p:nvPr/>
          </p:nvSpPr>
          <p:spPr bwMode="auto">
            <a:xfrm>
              <a:off x="4032" y="2688"/>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p:txBody>
          <a:bodyPr/>
          <a:lstStyle/>
          <a:p>
            <a:pPr fontAlgn="auto">
              <a:spcAft>
                <a:spcPts val="0"/>
              </a:spcAft>
              <a:defRPr/>
            </a:pPr>
            <a:r>
              <a:rPr lang="en-US" altLang="en-US" sz="4800"/>
              <a:t>Rotation of the motor</a:t>
            </a:r>
          </a:p>
        </p:txBody>
      </p:sp>
      <p:pic>
        <p:nvPicPr>
          <p:cNvPr id="46082" name="Picture 1027"/>
          <p:cNvPicPr>
            <a:picLocks noChangeArrowheads="1"/>
          </p:cNvPicPr>
          <p:nvPr/>
        </p:nvPicPr>
        <p:blipFill>
          <a:blip r:embed="rId3"/>
          <a:srcRect/>
          <a:stretch>
            <a:fillRect/>
          </a:stretch>
        </p:blipFill>
        <p:spPr bwMode="auto">
          <a:xfrm>
            <a:off x="438150" y="1571625"/>
            <a:ext cx="8248650" cy="1160463"/>
          </a:xfrm>
          <a:prstGeom prst="rect">
            <a:avLst/>
          </a:prstGeom>
          <a:noFill/>
          <a:ln w="12700">
            <a:noFill/>
            <a:miter lim="800000"/>
            <a:headEnd/>
            <a:tailEnd/>
          </a:ln>
        </p:spPr>
      </p:pic>
      <p:sp>
        <p:nvSpPr>
          <p:cNvPr id="169988" name="Line 1028"/>
          <p:cNvSpPr>
            <a:spLocks noChangeShapeType="1"/>
          </p:cNvSpPr>
          <p:nvPr/>
        </p:nvSpPr>
        <p:spPr bwMode="auto">
          <a:xfrm flipV="1">
            <a:off x="1133475" y="1343025"/>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9989" name="Line 1029"/>
          <p:cNvSpPr>
            <a:spLocks noChangeShapeType="1"/>
          </p:cNvSpPr>
          <p:nvPr/>
        </p:nvSpPr>
        <p:spPr bwMode="auto">
          <a:xfrm flipV="1">
            <a:off x="7953375" y="1447800"/>
            <a:ext cx="0" cy="35242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9990" name="Line 1030"/>
          <p:cNvSpPr>
            <a:spLocks noChangeShapeType="1"/>
          </p:cNvSpPr>
          <p:nvPr/>
        </p:nvSpPr>
        <p:spPr bwMode="auto">
          <a:xfrm>
            <a:off x="1143000" y="1562100"/>
            <a:ext cx="2609850" cy="0"/>
          </a:xfrm>
          <a:prstGeom prst="line">
            <a:avLst/>
          </a:prstGeom>
          <a:noFill/>
          <a:ln w="25400">
            <a:solidFill>
              <a:schemeClr val="bg2"/>
            </a:solidFill>
            <a:round/>
            <a:headEnd type="triangle" w="med" len="me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9991" name="Line 1031"/>
          <p:cNvSpPr>
            <a:spLocks noChangeShapeType="1"/>
          </p:cNvSpPr>
          <p:nvPr/>
        </p:nvSpPr>
        <p:spPr bwMode="auto">
          <a:xfrm>
            <a:off x="5410200" y="1562100"/>
            <a:ext cx="2533650" cy="0"/>
          </a:xfrm>
          <a:prstGeom prst="line">
            <a:avLst/>
          </a:prstGeom>
          <a:noFill/>
          <a:ln w="254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9992" name="Line 1032"/>
          <p:cNvSpPr>
            <a:spLocks noChangeShapeType="1"/>
          </p:cNvSpPr>
          <p:nvPr/>
        </p:nvSpPr>
        <p:spPr bwMode="auto">
          <a:xfrm>
            <a:off x="1114425" y="2428875"/>
            <a:ext cx="0" cy="409575"/>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9993" name="Line 1033"/>
          <p:cNvSpPr>
            <a:spLocks noChangeShapeType="1"/>
          </p:cNvSpPr>
          <p:nvPr/>
        </p:nvSpPr>
        <p:spPr bwMode="auto">
          <a:xfrm>
            <a:off x="2266950" y="2609850"/>
            <a:ext cx="0" cy="201930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9994" name="Line 1034"/>
          <p:cNvSpPr>
            <a:spLocks noChangeShapeType="1"/>
          </p:cNvSpPr>
          <p:nvPr/>
        </p:nvSpPr>
        <p:spPr bwMode="auto">
          <a:xfrm>
            <a:off x="3400425" y="2457450"/>
            <a:ext cx="0" cy="40005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9995" name="Line 1035"/>
          <p:cNvSpPr>
            <a:spLocks noChangeShapeType="1"/>
          </p:cNvSpPr>
          <p:nvPr/>
        </p:nvSpPr>
        <p:spPr bwMode="auto">
          <a:xfrm>
            <a:off x="4610100" y="2667000"/>
            <a:ext cx="0" cy="196215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9996" name="Line 1036"/>
          <p:cNvSpPr>
            <a:spLocks noChangeShapeType="1"/>
          </p:cNvSpPr>
          <p:nvPr/>
        </p:nvSpPr>
        <p:spPr bwMode="auto">
          <a:xfrm>
            <a:off x="5686425" y="2495550"/>
            <a:ext cx="0" cy="352425"/>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9997" name="Line 1037"/>
          <p:cNvSpPr>
            <a:spLocks noChangeShapeType="1"/>
          </p:cNvSpPr>
          <p:nvPr/>
        </p:nvSpPr>
        <p:spPr bwMode="auto">
          <a:xfrm>
            <a:off x="6877050" y="2700338"/>
            <a:ext cx="0" cy="1924050"/>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9998" name="Line 1038"/>
          <p:cNvSpPr>
            <a:spLocks noChangeShapeType="1"/>
          </p:cNvSpPr>
          <p:nvPr/>
        </p:nvSpPr>
        <p:spPr bwMode="auto">
          <a:xfrm>
            <a:off x="7962900" y="2543175"/>
            <a:ext cx="0" cy="390525"/>
          </a:xfrm>
          <a:prstGeom prst="line">
            <a:avLst/>
          </a:prstGeom>
          <a:noFill/>
          <a:ln w="25400">
            <a:solidFill>
              <a:schemeClr val="bg2"/>
            </a:solidFill>
            <a:prstDash val="sysDot"/>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nvGrpSpPr>
          <p:cNvPr id="46094" name="Group 1039"/>
          <p:cNvGrpSpPr>
            <a:grpSpLocks/>
          </p:cNvGrpSpPr>
          <p:nvPr/>
        </p:nvGrpSpPr>
        <p:grpSpPr bwMode="auto">
          <a:xfrm>
            <a:off x="6977063" y="2970213"/>
            <a:ext cx="2006600" cy="1928812"/>
            <a:chOff x="4395" y="1871"/>
            <a:chExt cx="1264" cy="1215"/>
          </a:xfrm>
        </p:grpSpPr>
        <p:sp>
          <p:nvSpPr>
            <p:cNvPr id="170000" name="Oval 1040"/>
            <p:cNvSpPr>
              <a:spLocks noChangeArrowheads="1"/>
            </p:cNvSpPr>
            <p:nvPr/>
          </p:nvSpPr>
          <p:spPr bwMode="auto">
            <a:xfrm>
              <a:off x="4395" y="1871"/>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01" name="Oval 1041"/>
            <p:cNvSpPr>
              <a:spLocks noChangeArrowheads="1"/>
            </p:cNvSpPr>
            <p:nvPr/>
          </p:nvSpPr>
          <p:spPr bwMode="auto">
            <a:xfrm>
              <a:off x="4448" y="1916"/>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02" name="Oval 1042"/>
            <p:cNvSpPr>
              <a:spLocks noChangeArrowheads="1"/>
            </p:cNvSpPr>
            <p:nvPr/>
          </p:nvSpPr>
          <p:spPr bwMode="auto">
            <a:xfrm>
              <a:off x="4592" y="2047"/>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03" name="Oval 1043"/>
            <p:cNvSpPr>
              <a:spLocks noChangeArrowheads="1"/>
            </p:cNvSpPr>
            <p:nvPr/>
          </p:nvSpPr>
          <p:spPr bwMode="auto">
            <a:xfrm>
              <a:off x="4656" y="2110"/>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04" name="Oval 1044"/>
            <p:cNvSpPr>
              <a:spLocks noChangeArrowheads="1"/>
            </p:cNvSpPr>
            <p:nvPr/>
          </p:nvSpPr>
          <p:spPr bwMode="auto">
            <a:xfrm>
              <a:off x="4941" y="2382"/>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05" name="Oval 1045"/>
            <p:cNvSpPr>
              <a:spLocks noChangeArrowheads="1"/>
            </p:cNvSpPr>
            <p:nvPr/>
          </p:nvSpPr>
          <p:spPr bwMode="auto">
            <a:xfrm>
              <a:off x="4532" y="2183"/>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06" name="Oval 1046"/>
            <p:cNvSpPr>
              <a:spLocks noChangeArrowheads="1"/>
            </p:cNvSpPr>
            <p:nvPr/>
          </p:nvSpPr>
          <p:spPr bwMode="auto">
            <a:xfrm>
              <a:off x="4974" y="1931"/>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07" name="Oval 1047"/>
            <p:cNvSpPr>
              <a:spLocks noChangeArrowheads="1"/>
            </p:cNvSpPr>
            <p:nvPr/>
          </p:nvSpPr>
          <p:spPr bwMode="auto">
            <a:xfrm>
              <a:off x="5428" y="2192"/>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08" name="Oval 1048"/>
            <p:cNvSpPr>
              <a:spLocks noChangeArrowheads="1"/>
            </p:cNvSpPr>
            <p:nvPr/>
          </p:nvSpPr>
          <p:spPr bwMode="auto">
            <a:xfrm>
              <a:off x="4529" y="2649"/>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09" name="Oval 1049"/>
            <p:cNvSpPr>
              <a:spLocks noChangeArrowheads="1"/>
            </p:cNvSpPr>
            <p:nvPr/>
          </p:nvSpPr>
          <p:spPr bwMode="auto">
            <a:xfrm>
              <a:off x="4981" y="2900"/>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10" name="Oval 1050"/>
            <p:cNvSpPr>
              <a:spLocks noChangeArrowheads="1"/>
            </p:cNvSpPr>
            <p:nvPr/>
          </p:nvSpPr>
          <p:spPr bwMode="auto">
            <a:xfrm>
              <a:off x="5412" y="2671"/>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6271" name="Rectangle 1051"/>
            <p:cNvSpPr>
              <a:spLocks noChangeArrowheads="1"/>
            </p:cNvSpPr>
            <p:nvPr/>
          </p:nvSpPr>
          <p:spPr bwMode="auto">
            <a:xfrm>
              <a:off x="4515" y="2131"/>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272" name="Rectangle 1052"/>
            <p:cNvSpPr>
              <a:spLocks noChangeArrowheads="1"/>
            </p:cNvSpPr>
            <p:nvPr/>
          </p:nvSpPr>
          <p:spPr bwMode="auto">
            <a:xfrm>
              <a:off x="4956" y="1881"/>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273" name="Rectangle 1053"/>
            <p:cNvSpPr>
              <a:spLocks noChangeArrowheads="1"/>
            </p:cNvSpPr>
            <p:nvPr/>
          </p:nvSpPr>
          <p:spPr bwMode="auto">
            <a:xfrm>
              <a:off x="5408" y="2144"/>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70014" name="Oval 1054"/>
            <p:cNvSpPr>
              <a:spLocks noChangeArrowheads="1"/>
            </p:cNvSpPr>
            <p:nvPr/>
          </p:nvSpPr>
          <p:spPr bwMode="auto">
            <a:xfrm>
              <a:off x="5438" y="269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15" name="Rectangle 1055"/>
            <p:cNvSpPr>
              <a:spLocks noChangeArrowheads="1"/>
            </p:cNvSpPr>
            <p:nvPr/>
          </p:nvSpPr>
          <p:spPr bwMode="auto">
            <a:xfrm rot="20220000">
              <a:off x="4597" y="1964"/>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016" name="Rectangle 1056"/>
            <p:cNvSpPr>
              <a:spLocks noChangeArrowheads="1"/>
            </p:cNvSpPr>
            <p:nvPr/>
          </p:nvSpPr>
          <p:spPr bwMode="auto">
            <a:xfrm rot="1860000">
              <a:off x="5110" y="1978"/>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017" name="Rectangle 1057"/>
            <p:cNvSpPr>
              <a:spLocks noChangeArrowheads="1"/>
            </p:cNvSpPr>
            <p:nvPr/>
          </p:nvSpPr>
          <p:spPr bwMode="auto">
            <a:xfrm rot="2460000">
              <a:off x="4559" y="2798"/>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018" name="Rectangle 1058"/>
            <p:cNvSpPr>
              <a:spLocks noChangeArrowheads="1"/>
            </p:cNvSpPr>
            <p:nvPr/>
          </p:nvSpPr>
          <p:spPr bwMode="auto">
            <a:xfrm rot="19800000">
              <a:off x="5103" y="2820"/>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019" name="Rectangle 1059"/>
            <p:cNvSpPr>
              <a:spLocks noChangeArrowheads="1"/>
            </p:cNvSpPr>
            <p:nvPr/>
          </p:nvSpPr>
          <p:spPr bwMode="auto">
            <a:xfrm>
              <a:off x="4851" y="2100"/>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020" name="Rectangle 1060"/>
            <p:cNvSpPr>
              <a:spLocks noChangeArrowheads="1"/>
            </p:cNvSpPr>
            <p:nvPr/>
          </p:nvSpPr>
          <p:spPr bwMode="auto">
            <a:xfrm>
              <a:off x="4852" y="2686"/>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021" name="Line 1061"/>
            <p:cNvSpPr>
              <a:spLocks noChangeShapeType="1"/>
            </p:cNvSpPr>
            <p:nvPr/>
          </p:nvSpPr>
          <p:spPr bwMode="auto">
            <a:xfrm>
              <a:off x="4694" y="2469"/>
              <a:ext cx="242" cy="0"/>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22" name="Arc 1062"/>
            <p:cNvSpPr>
              <a:spLocks/>
            </p:cNvSpPr>
            <p:nvPr/>
          </p:nvSpPr>
          <p:spPr bwMode="auto">
            <a:xfrm rot="1200000">
              <a:off x="5079" y="2173"/>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23" name="Arc 1063"/>
            <p:cNvSpPr>
              <a:spLocks/>
            </p:cNvSpPr>
            <p:nvPr/>
          </p:nvSpPr>
          <p:spPr bwMode="auto">
            <a:xfrm rot="12540000">
              <a:off x="4836" y="2727"/>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24" name="Oval 1064"/>
            <p:cNvSpPr>
              <a:spLocks noChangeArrowheads="1"/>
            </p:cNvSpPr>
            <p:nvPr/>
          </p:nvSpPr>
          <p:spPr bwMode="auto">
            <a:xfrm>
              <a:off x="5006" y="2924"/>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25" name="Oval 1065"/>
            <p:cNvSpPr>
              <a:spLocks noChangeArrowheads="1"/>
            </p:cNvSpPr>
            <p:nvPr/>
          </p:nvSpPr>
          <p:spPr bwMode="auto">
            <a:xfrm>
              <a:off x="4553" y="267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
        <p:nvSpPr>
          <p:cNvPr id="170026" name="Rectangle 1066"/>
          <p:cNvSpPr>
            <a:spLocks noChangeArrowheads="1"/>
          </p:cNvSpPr>
          <p:nvPr/>
        </p:nvSpPr>
        <p:spPr bwMode="auto">
          <a:xfrm>
            <a:off x="33338" y="1574800"/>
            <a:ext cx="625475" cy="1220788"/>
          </a:xfrm>
          <a:prstGeom prst="rect">
            <a:avLst/>
          </a:prstGeom>
          <a:noFill/>
          <a:ln w="12700">
            <a:noFill/>
            <a:miter lim="800000"/>
            <a:headEnd/>
            <a:tailEnd/>
          </a:ln>
          <a:effectLst/>
        </p:spPr>
        <p:txBody>
          <a:bodyPr lIns="90488" tIns="44450" rIns="90488" bIns="44450">
            <a:spAutoFit/>
          </a:bodyPr>
          <a:lstStyle/>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a:p>
            <a:pPr algn="ctr" eaLnBrk="0" hangingPunct="0">
              <a:lnSpc>
                <a:spcPct val="70000"/>
              </a:lnSpc>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70027" name="Rectangle 1067"/>
          <p:cNvSpPr>
            <a:spLocks noChangeArrowheads="1"/>
          </p:cNvSpPr>
          <p:nvPr/>
        </p:nvSpPr>
        <p:spPr bwMode="auto">
          <a:xfrm>
            <a:off x="3792538" y="1335088"/>
            <a:ext cx="17684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One Cycle*</a:t>
            </a:r>
          </a:p>
        </p:txBody>
      </p:sp>
      <p:sp>
        <p:nvSpPr>
          <p:cNvPr id="170028" name="Rectangle 1068"/>
          <p:cNvSpPr>
            <a:spLocks noChangeArrowheads="1"/>
          </p:cNvSpPr>
          <p:nvPr/>
        </p:nvSpPr>
        <p:spPr bwMode="auto">
          <a:xfrm>
            <a:off x="31750" y="6572250"/>
            <a:ext cx="1697038" cy="2714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200">
                <a:solidFill>
                  <a:schemeClr val="bg2"/>
                </a:solidFill>
                <a:effectLst>
                  <a:outerShdw blurRad="38100" dist="38100" dir="2700000" algn="tl">
                    <a:srgbClr val="FFFFFF"/>
                  </a:outerShdw>
                </a:effectLst>
                <a:latin typeface="Arial" pitchFamily="34" charset="0"/>
                <a:cs typeface="+mn-cs"/>
              </a:rPr>
              <a:t>* - current waveform</a:t>
            </a:r>
          </a:p>
        </p:txBody>
      </p:sp>
      <p:grpSp>
        <p:nvGrpSpPr>
          <p:cNvPr id="46098" name="Group 1069"/>
          <p:cNvGrpSpPr>
            <a:grpSpLocks/>
          </p:cNvGrpSpPr>
          <p:nvPr/>
        </p:nvGrpSpPr>
        <p:grpSpPr bwMode="auto">
          <a:xfrm>
            <a:off x="144463" y="2968625"/>
            <a:ext cx="2006600" cy="1928813"/>
            <a:chOff x="91" y="1870"/>
            <a:chExt cx="1264" cy="1215"/>
          </a:xfrm>
        </p:grpSpPr>
        <p:sp>
          <p:nvSpPr>
            <p:cNvPr id="170030" name="Oval 1070"/>
            <p:cNvSpPr>
              <a:spLocks noChangeArrowheads="1"/>
            </p:cNvSpPr>
            <p:nvPr/>
          </p:nvSpPr>
          <p:spPr bwMode="auto">
            <a:xfrm>
              <a:off x="91" y="1870"/>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31" name="Oval 1071"/>
            <p:cNvSpPr>
              <a:spLocks noChangeArrowheads="1"/>
            </p:cNvSpPr>
            <p:nvPr/>
          </p:nvSpPr>
          <p:spPr bwMode="auto">
            <a:xfrm>
              <a:off x="144" y="1915"/>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32" name="Oval 1072"/>
            <p:cNvSpPr>
              <a:spLocks noChangeArrowheads="1"/>
            </p:cNvSpPr>
            <p:nvPr/>
          </p:nvSpPr>
          <p:spPr bwMode="auto">
            <a:xfrm>
              <a:off x="288" y="2046"/>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33" name="Oval 1073"/>
            <p:cNvSpPr>
              <a:spLocks noChangeArrowheads="1"/>
            </p:cNvSpPr>
            <p:nvPr/>
          </p:nvSpPr>
          <p:spPr bwMode="auto">
            <a:xfrm>
              <a:off x="352" y="2109"/>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34" name="Oval 1074"/>
            <p:cNvSpPr>
              <a:spLocks noChangeArrowheads="1"/>
            </p:cNvSpPr>
            <p:nvPr/>
          </p:nvSpPr>
          <p:spPr bwMode="auto">
            <a:xfrm>
              <a:off x="637" y="2381"/>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35" name="Oval 1075"/>
            <p:cNvSpPr>
              <a:spLocks noChangeArrowheads="1"/>
            </p:cNvSpPr>
            <p:nvPr/>
          </p:nvSpPr>
          <p:spPr bwMode="auto">
            <a:xfrm>
              <a:off x="228" y="2182"/>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36" name="Oval 1076"/>
            <p:cNvSpPr>
              <a:spLocks noChangeArrowheads="1"/>
            </p:cNvSpPr>
            <p:nvPr/>
          </p:nvSpPr>
          <p:spPr bwMode="auto">
            <a:xfrm>
              <a:off x="670" y="1930"/>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37" name="Oval 1077"/>
            <p:cNvSpPr>
              <a:spLocks noChangeArrowheads="1"/>
            </p:cNvSpPr>
            <p:nvPr/>
          </p:nvSpPr>
          <p:spPr bwMode="auto">
            <a:xfrm>
              <a:off x="1124" y="2191"/>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38" name="Oval 1078"/>
            <p:cNvSpPr>
              <a:spLocks noChangeArrowheads="1"/>
            </p:cNvSpPr>
            <p:nvPr/>
          </p:nvSpPr>
          <p:spPr bwMode="auto">
            <a:xfrm>
              <a:off x="225" y="264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39" name="Oval 1079"/>
            <p:cNvSpPr>
              <a:spLocks noChangeArrowheads="1"/>
            </p:cNvSpPr>
            <p:nvPr/>
          </p:nvSpPr>
          <p:spPr bwMode="auto">
            <a:xfrm>
              <a:off x="677" y="2899"/>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40" name="Oval 1080"/>
            <p:cNvSpPr>
              <a:spLocks noChangeArrowheads="1"/>
            </p:cNvSpPr>
            <p:nvPr/>
          </p:nvSpPr>
          <p:spPr bwMode="auto">
            <a:xfrm>
              <a:off x="1108" y="2670"/>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6245" name="Rectangle 1081"/>
            <p:cNvSpPr>
              <a:spLocks noChangeArrowheads="1"/>
            </p:cNvSpPr>
            <p:nvPr/>
          </p:nvSpPr>
          <p:spPr bwMode="auto">
            <a:xfrm>
              <a:off x="211" y="213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246" name="Rectangle 1082"/>
            <p:cNvSpPr>
              <a:spLocks noChangeArrowheads="1"/>
            </p:cNvSpPr>
            <p:nvPr/>
          </p:nvSpPr>
          <p:spPr bwMode="auto">
            <a:xfrm>
              <a:off x="652" y="1880"/>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247" name="Rectangle 1083"/>
            <p:cNvSpPr>
              <a:spLocks noChangeArrowheads="1"/>
            </p:cNvSpPr>
            <p:nvPr/>
          </p:nvSpPr>
          <p:spPr bwMode="auto">
            <a:xfrm>
              <a:off x="1104" y="2143"/>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70044" name="Oval 1084"/>
            <p:cNvSpPr>
              <a:spLocks noChangeArrowheads="1"/>
            </p:cNvSpPr>
            <p:nvPr/>
          </p:nvSpPr>
          <p:spPr bwMode="auto">
            <a:xfrm>
              <a:off x="1134" y="269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45" name="Rectangle 1085"/>
            <p:cNvSpPr>
              <a:spLocks noChangeArrowheads="1"/>
            </p:cNvSpPr>
            <p:nvPr/>
          </p:nvSpPr>
          <p:spPr bwMode="auto">
            <a:xfrm rot="20220000">
              <a:off x="293" y="196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046" name="Rectangle 1086"/>
            <p:cNvSpPr>
              <a:spLocks noChangeArrowheads="1"/>
            </p:cNvSpPr>
            <p:nvPr/>
          </p:nvSpPr>
          <p:spPr bwMode="auto">
            <a:xfrm rot="1860000">
              <a:off x="806" y="197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047" name="Rectangle 1087"/>
            <p:cNvSpPr>
              <a:spLocks noChangeArrowheads="1"/>
            </p:cNvSpPr>
            <p:nvPr/>
          </p:nvSpPr>
          <p:spPr bwMode="auto">
            <a:xfrm rot="2460000">
              <a:off x="255" y="2797"/>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048" name="Rectangle 1088"/>
            <p:cNvSpPr>
              <a:spLocks noChangeArrowheads="1"/>
            </p:cNvSpPr>
            <p:nvPr/>
          </p:nvSpPr>
          <p:spPr bwMode="auto">
            <a:xfrm rot="19800000">
              <a:off x="799" y="281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049" name="Rectangle 1089"/>
            <p:cNvSpPr>
              <a:spLocks noChangeArrowheads="1"/>
            </p:cNvSpPr>
            <p:nvPr/>
          </p:nvSpPr>
          <p:spPr bwMode="auto">
            <a:xfrm>
              <a:off x="543" y="2103"/>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050" name="Rectangle 1090"/>
            <p:cNvSpPr>
              <a:spLocks noChangeArrowheads="1"/>
            </p:cNvSpPr>
            <p:nvPr/>
          </p:nvSpPr>
          <p:spPr bwMode="auto">
            <a:xfrm>
              <a:off x="544" y="2685"/>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051" name="Line 1091"/>
            <p:cNvSpPr>
              <a:spLocks noChangeShapeType="1"/>
            </p:cNvSpPr>
            <p:nvPr/>
          </p:nvSpPr>
          <p:spPr bwMode="auto">
            <a:xfrm>
              <a:off x="390" y="2468"/>
              <a:ext cx="242" cy="0"/>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52" name="Arc 1092"/>
            <p:cNvSpPr>
              <a:spLocks/>
            </p:cNvSpPr>
            <p:nvPr/>
          </p:nvSpPr>
          <p:spPr bwMode="auto">
            <a:xfrm rot="900000">
              <a:off x="771" y="2176"/>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53" name="Arc 1093"/>
            <p:cNvSpPr>
              <a:spLocks/>
            </p:cNvSpPr>
            <p:nvPr/>
          </p:nvSpPr>
          <p:spPr bwMode="auto">
            <a:xfrm rot="12540000">
              <a:off x="524" y="2734"/>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54" name="Oval 1094"/>
            <p:cNvSpPr>
              <a:spLocks noChangeArrowheads="1"/>
            </p:cNvSpPr>
            <p:nvPr/>
          </p:nvSpPr>
          <p:spPr bwMode="auto">
            <a:xfrm>
              <a:off x="702" y="292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55" name="Oval 1095"/>
            <p:cNvSpPr>
              <a:spLocks noChangeArrowheads="1"/>
            </p:cNvSpPr>
            <p:nvPr/>
          </p:nvSpPr>
          <p:spPr bwMode="auto">
            <a:xfrm>
              <a:off x="249" y="2671"/>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46099" name="Group 1096"/>
          <p:cNvGrpSpPr>
            <a:grpSpLocks/>
          </p:cNvGrpSpPr>
          <p:nvPr/>
        </p:nvGrpSpPr>
        <p:grpSpPr bwMode="auto">
          <a:xfrm>
            <a:off x="1284288" y="4697413"/>
            <a:ext cx="2006600" cy="1928812"/>
            <a:chOff x="809" y="2959"/>
            <a:chExt cx="1264" cy="1215"/>
          </a:xfrm>
        </p:grpSpPr>
        <p:sp>
          <p:nvSpPr>
            <p:cNvPr id="170057" name="Oval 1097"/>
            <p:cNvSpPr>
              <a:spLocks noChangeArrowheads="1"/>
            </p:cNvSpPr>
            <p:nvPr/>
          </p:nvSpPr>
          <p:spPr bwMode="auto">
            <a:xfrm>
              <a:off x="809" y="2959"/>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58" name="Oval 1098"/>
            <p:cNvSpPr>
              <a:spLocks noChangeArrowheads="1"/>
            </p:cNvSpPr>
            <p:nvPr/>
          </p:nvSpPr>
          <p:spPr bwMode="auto">
            <a:xfrm>
              <a:off x="862" y="3004"/>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59" name="Oval 1099"/>
            <p:cNvSpPr>
              <a:spLocks noChangeArrowheads="1"/>
            </p:cNvSpPr>
            <p:nvPr/>
          </p:nvSpPr>
          <p:spPr bwMode="auto">
            <a:xfrm>
              <a:off x="1006" y="3135"/>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60" name="Oval 1100"/>
            <p:cNvSpPr>
              <a:spLocks noChangeArrowheads="1"/>
            </p:cNvSpPr>
            <p:nvPr/>
          </p:nvSpPr>
          <p:spPr bwMode="auto">
            <a:xfrm>
              <a:off x="1074" y="3198"/>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61" name="Oval 1101"/>
            <p:cNvSpPr>
              <a:spLocks noChangeArrowheads="1"/>
            </p:cNvSpPr>
            <p:nvPr/>
          </p:nvSpPr>
          <p:spPr bwMode="auto">
            <a:xfrm>
              <a:off x="1355" y="3470"/>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62" name="Oval 1102"/>
            <p:cNvSpPr>
              <a:spLocks noChangeArrowheads="1"/>
            </p:cNvSpPr>
            <p:nvPr/>
          </p:nvSpPr>
          <p:spPr bwMode="auto">
            <a:xfrm>
              <a:off x="946" y="3271"/>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63" name="Oval 1103"/>
            <p:cNvSpPr>
              <a:spLocks noChangeArrowheads="1"/>
            </p:cNvSpPr>
            <p:nvPr/>
          </p:nvSpPr>
          <p:spPr bwMode="auto">
            <a:xfrm>
              <a:off x="1388" y="3019"/>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64" name="Oval 1104"/>
            <p:cNvSpPr>
              <a:spLocks noChangeArrowheads="1"/>
            </p:cNvSpPr>
            <p:nvPr/>
          </p:nvSpPr>
          <p:spPr bwMode="auto">
            <a:xfrm>
              <a:off x="1842" y="3280"/>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65" name="Oval 1105"/>
            <p:cNvSpPr>
              <a:spLocks noChangeArrowheads="1"/>
            </p:cNvSpPr>
            <p:nvPr/>
          </p:nvSpPr>
          <p:spPr bwMode="auto">
            <a:xfrm>
              <a:off x="943" y="3737"/>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66" name="Oval 1106"/>
            <p:cNvSpPr>
              <a:spLocks noChangeArrowheads="1"/>
            </p:cNvSpPr>
            <p:nvPr/>
          </p:nvSpPr>
          <p:spPr bwMode="auto">
            <a:xfrm>
              <a:off x="1395" y="3988"/>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67" name="Oval 1107"/>
            <p:cNvSpPr>
              <a:spLocks noChangeArrowheads="1"/>
            </p:cNvSpPr>
            <p:nvPr/>
          </p:nvSpPr>
          <p:spPr bwMode="auto">
            <a:xfrm>
              <a:off x="1826" y="3759"/>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6219" name="Rectangle 1108"/>
            <p:cNvSpPr>
              <a:spLocks noChangeArrowheads="1"/>
            </p:cNvSpPr>
            <p:nvPr/>
          </p:nvSpPr>
          <p:spPr bwMode="auto">
            <a:xfrm>
              <a:off x="1811" y="3702"/>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220" name="Rectangle 1109"/>
            <p:cNvSpPr>
              <a:spLocks noChangeArrowheads="1"/>
            </p:cNvSpPr>
            <p:nvPr/>
          </p:nvSpPr>
          <p:spPr bwMode="auto">
            <a:xfrm>
              <a:off x="1370" y="296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221" name="Rectangle 1110"/>
            <p:cNvSpPr>
              <a:spLocks noChangeArrowheads="1"/>
            </p:cNvSpPr>
            <p:nvPr/>
          </p:nvSpPr>
          <p:spPr bwMode="auto">
            <a:xfrm>
              <a:off x="1822" y="323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70071" name="Rectangle 1111"/>
            <p:cNvSpPr>
              <a:spLocks noChangeArrowheads="1"/>
            </p:cNvSpPr>
            <p:nvPr/>
          </p:nvSpPr>
          <p:spPr bwMode="auto">
            <a:xfrm rot="4920000">
              <a:off x="1775" y="3480"/>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072" name="Oval 1112"/>
            <p:cNvSpPr>
              <a:spLocks noChangeArrowheads="1"/>
            </p:cNvSpPr>
            <p:nvPr/>
          </p:nvSpPr>
          <p:spPr bwMode="auto">
            <a:xfrm>
              <a:off x="967" y="376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73" name="Rectangle 1113"/>
            <p:cNvSpPr>
              <a:spLocks noChangeArrowheads="1"/>
            </p:cNvSpPr>
            <p:nvPr/>
          </p:nvSpPr>
          <p:spPr bwMode="auto">
            <a:xfrm rot="5100000">
              <a:off x="735" y="3479"/>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074" name="Rectangle 1114"/>
            <p:cNvSpPr>
              <a:spLocks noChangeArrowheads="1"/>
            </p:cNvSpPr>
            <p:nvPr/>
          </p:nvSpPr>
          <p:spPr bwMode="auto">
            <a:xfrm rot="1860000">
              <a:off x="1524" y="3066"/>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075" name="Rectangle 1115"/>
            <p:cNvSpPr>
              <a:spLocks noChangeArrowheads="1"/>
            </p:cNvSpPr>
            <p:nvPr/>
          </p:nvSpPr>
          <p:spPr bwMode="auto">
            <a:xfrm rot="3300000">
              <a:off x="984" y="361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076" name="Rectangle 1116"/>
            <p:cNvSpPr>
              <a:spLocks noChangeArrowheads="1"/>
            </p:cNvSpPr>
            <p:nvPr/>
          </p:nvSpPr>
          <p:spPr bwMode="auto">
            <a:xfrm rot="3420000">
              <a:off x="1526" y="333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077" name="Rectangle 1117"/>
            <p:cNvSpPr>
              <a:spLocks noChangeArrowheads="1"/>
            </p:cNvSpPr>
            <p:nvPr/>
          </p:nvSpPr>
          <p:spPr bwMode="auto">
            <a:xfrm rot="2460000">
              <a:off x="981" y="3894"/>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078" name="Line 1118"/>
            <p:cNvSpPr>
              <a:spLocks noChangeShapeType="1"/>
            </p:cNvSpPr>
            <p:nvPr/>
          </p:nvSpPr>
          <p:spPr bwMode="auto">
            <a:xfrm>
              <a:off x="1255" y="3286"/>
              <a:ext cx="146" cy="194"/>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79" name="Arc 1119"/>
            <p:cNvSpPr>
              <a:spLocks/>
            </p:cNvSpPr>
            <p:nvPr/>
          </p:nvSpPr>
          <p:spPr bwMode="auto">
            <a:xfrm rot="5220000">
              <a:off x="1690" y="3524"/>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80" name="Arc 1120"/>
            <p:cNvSpPr>
              <a:spLocks/>
            </p:cNvSpPr>
            <p:nvPr/>
          </p:nvSpPr>
          <p:spPr bwMode="auto">
            <a:xfrm rot="16800000">
              <a:off x="1069" y="3546"/>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81" name="Oval 1121"/>
            <p:cNvSpPr>
              <a:spLocks noChangeArrowheads="1"/>
            </p:cNvSpPr>
            <p:nvPr/>
          </p:nvSpPr>
          <p:spPr bwMode="auto">
            <a:xfrm>
              <a:off x="1420" y="401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82" name="Oval 1122"/>
            <p:cNvSpPr>
              <a:spLocks noChangeArrowheads="1"/>
            </p:cNvSpPr>
            <p:nvPr/>
          </p:nvSpPr>
          <p:spPr bwMode="auto">
            <a:xfrm>
              <a:off x="970" y="329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46100" name="Group 1123"/>
          <p:cNvGrpSpPr>
            <a:grpSpLocks/>
          </p:cNvGrpSpPr>
          <p:nvPr/>
        </p:nvGrpSpPr>
        <p:grpSpPr bwMode="auto">
          <a:xfrm>
            <a:off x="2405063" y="2962275"/>
            <a:ext cx="2006600" cy="1928813"/>
            <a:chOff x="1515" y="1866"/>
            <a:chExt cx="1264" cy="1215"/>
          </a:xfrm>
        </p:grpSpPr>
        <p:sp>
          <p:nvSpPr>
            <p:cNvPr id="170084" name="Oval 1124"/>
            <p:cNvSpPr>
              <a:spLocks noChangeArrowheads="1"/>
            </p:cNvSpPr>
            <p:nvPr/>
          </p:nvSpPr>
          <p:spPr bwMode="auto">
            <a:xfrm>
              <a:off x="1515" y="1866"/>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85" name="Oval 1125"/>
            <p:cNvSpPr>
              <a:spLocks noChangeArrowheads="1"/>
            </p:cNvSpPr>
            <p:nvPr/>
          </p:nvSpPr>
          <p:spPr bwMode="auto">
            <a:xfrm>
              <a:off x="1568" y="1911"/>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86" name="Oval 1126"/>
            <p:cNvSpPr>
              <a:spLocks noChangeArrowheads="1"/>
            </p:cNvSpPr>
            <p:nvPr/>
          </p:nvSpPr>
          <p:spPr bwMode="auto">
            <a:xfrm>
              <a:off x="1712" y="2042"/>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87" name="Oval 1127"/>
            <p:cNvSpPr>
              <a:spLocks noChangeArrowheads="1"/>
            </p:cNvSpPr>
            <p:nvPr/>
          </p:nvSpPr>
          <p:spPr bwMode="auto">
            <a:xfrm>
              <a:off x="1776" y="2105"/>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88" name="Oval 1128"/>
            <p:cNvSpPr>
              <a:spLocks noChangeArrowheads="1"/>
            </p:cNvSpPr>
            <p:nvPr/>
          </p:nvSpPr>
          <p:spPr bwMode="auto">
            <a:xfrm>
              <a:off x="2061" y="2377"/>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89" name="Oval 1129"/>
            <p:cNvSpPr>
              <a:spLocks noChangeArrowheads="1"/>
            </p:cNvSpPr>
            <p:nvPr/>
          </p:nvSpPr>
          <p:spPr bwMode="auto">
            <a:xfrm>
              <a:off x="1652" y="2178"/>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90" name="Oval 1130"/>
            <p:cNvSpPr>
              <a:spLocks noChangeArrowheads="1"/>
            </p:cNvSpPr>
            <p:nvPr/>
          </p:nvSpPr>
          <p:spPr bwMode="auto">
            <a:xfrm>
              <a:off x="2094" y="1926"/>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91" name="Oval 1131"/>
            <p:cNvSpPr>
              <a:spLocks noChangeArrowheads="1"/>
            </p:cNvSpPr>
            <p:nvPr/>
          </p:nvSpPr>
          <p:spPr bwMode="auto">
            <a:xfrm>
              <a:off x="2548" y="2187"/>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92" name="Oval 1132"/>
            <p:cNvSpPr>
              <a:spLocks noChangeArrowheads="1"/>
            </p:cNvSpPr>
            <p:nvPr/>
          </p:nvSpPr>
          <p:spPr bwMode="auto">
            <a:xfrm>
              <a:off x="1649" y="2644"/>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93" name="Oval 1133"/>
            <p:cNvSpPr>
              <a:spLocks noChangeArrowheads="1"/>
            </p:cNvSpPr>
            <p:nvPr/>
          </p:nvSpPr>
          <p:spPr bwMode="auto">
            <a:xfrm>
              <a:off x="2101" y="2895"/>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94" name="Oval 1134"/>
            <p:cNvSpPr>
              <a:spLocks noChangeArrowheads="1"/>
            </p:cNvSpPr>
            <p:nvPr/>
          </p:nvSpPr>
          <p:spPr bwMode="auto">
            <a:xfrm>
              <a:off x="2532" y="2666"/>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6193" name="Rectangle 1135"/>
            <p:cNvSpPr>
              <a:spLocks noChangeArrowheads="1"/>
            </p:cNvSpPr>
            <p:nvPr/>
          </p:nvSpPr>
          <p:spPr bwMode="auto">
            <a:xfrm>
              <a:off x="2517" y="2609"/>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194" name="Rectangle 1136"/>
            <p:cNvSpPr>
              <a:spLocks noChangeArrowheads="1"/>
            </p:cNvSpPr>
            <p:nvPr/>
          </p:nvSpPr>
          <p:spPr bwMode="auto">
            <a:xfrm>
              <a:off x="2084" y="2844"/>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195" name="Rectangle 1137"/>
            <p:cNvSpPr>
              <a:spLocks noChangeArrowheads="1"/>
            </p:cNvSpPr>
            <p:nvPr/>
          </p:nvSpPr>
          <p:spPr bwMode="auto">
            <a:xfrm>
              <a:off x="2528" y="213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70098" name="Oval 1138"/>
            <p:cNvSpPr>
              <a:spLocks noChangeArrowheads="1"/>
            </p:cNvSpPr>
            <p:nvPr/>
          </p:nvSpPr>
          <p:spPr bwMode="auto">
            <a:xfrm>
              <a:off x="1673" y="2670"/>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099" name="Rectangle 1139"/>
            <p:cNvSpPr>
              <a:spLocks noChangeArrowheads="1"/>
            </p:cNvSpPr>
            <p:nvPr/>
          </p:nvSpPr>
          <p:spPr bwMode="auto">
            <a:xfrm rot="4920000">
              <a:off x="2469" y="234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100" name="Rectangle 1140"/>
            <p:cNvSpPr>
              <a:spLocks noChangeArrowheads="1"/>
            </p:cNvSpPr>
            <p:nvPr/>
          </p:nvSpPr>
          <p:spPr bwMode="auto">
            <a:xfrm rot="8460000">
              <a:off x="2245" y="2791"/>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101" name="Rectangle 1141"/>
            <p:cNvSpPr>
              <a:spLocks noChangeArrowheads="1"/>
            </p:cNvSpPr>
            <p:nvPr/>
          </p:nvSpPr>
          <p:spPr bwMode="auto">
            <a:xfrm rot="19380000">
              <a:off x="1658" y="1993"/>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102" name="Rectangle 1142"/>
            <p:cNvSpPr>
              <a:spLocks noChangeArrowheads="1"/>
            </p:cNvSpPr>
            <p:nvPr/>
          </p:nvSpPr>
          <p:spPr bwMode="auto">
            <a:xfrm rot="5100000">
              <a:off x="1445" y="238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103" name="Rectangle 1143"/>
            <p:cNvSpPr>
              <a:spLocks noChangeArrowheads="1"/>
            </p:cNvSpPr>
            <p:nvPr/>
          </p:nvSpPr>
          <p:spPr bwMode="auto">
            <a:xfrm rot="7320000">
              <a:off x="2225" y="2534"/>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104" name="Rectangle 1144"/>
            <p:cNvSpPr>
              <a:spLocks noChangeArrowheads="1"/>
            </p:cNvSpPr>
            <p:nvPr/>
          </p:nvSpPr>
          <p:spPr bwMode="auto">
            <a:xfrm rot="6900000">
              <a:off x="1682" y="2261"/>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105" name="Line 1145"/>
            <p:cNvSpPr>
              <a:spLocks noChangeShapeType="1"/>
            </p:cNvSpPr>
            <p:nvPr/>
          </p:nvSpPr>
          <p:spPr bwMode="auto">
            <a:xfrm flipH="1">
              <a:off x="2194" y="2188"/>
              <a:ext cx="144" cy="196"/>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06" name="Arc 1146"/>
            <p:cNvSpPr>
              <a:spLocks/>
            </p:cNvSpPr>
            <p:nvPr/>
          </p:nvSpPr>
          <p:spPr bwMode="auto">
            <a:xfrm rot="8940000">
              <a:off x="2251" y="2700"/>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07" name="Arc 1147"/>
            <p:cNvSpPr>
              <a:spLocks/>
            </p:cNvSpPr>
            <p:nvPr/>
          </p:nvSpPr>
          <p:spPr bwMode="auto">
            <a:xfrm rot="19080000">
              <a:off x="1896" y="2204"/>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08" name="Oval 1148"/>
            <p:cNvSpPr>
              <a:spLocks noChangeArrowheads="1"/>
            </p:cNvSpPr>
            <p:nvPr/>
          </p:nvSpPr>
          <p:spPr bwMode="auto">
            <a:xfrm>
              <a:off x="2118" y="1947"/>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09" name="Oval 1149"/>
            <p:cNvSpPr>
              <a:spLocks noChangeArrowheads="1"/>
            </p:cNvSpPr>
            <p:nvPr/>
          </p:nvSpPr>
          <p:spPr bwMode="auto">
            <a:xfrm>
              <a:off x="1676" y="220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46101" name="Group 1150"/>
          <p:cNvGrpSpPr>
            <a:grpSpLocks/>
          </p:cNvGrpSpPr>
          <p:nvPr/>
        </p:nvGrpSpPr>
        <p:grpSpPr bwMode="auto">
          <a:xfrm>
            <a:off x="3608388" y="4710113"/>
            <a:ext cx="2006600" cy="1928812"/>
            <a:chOff x="2273" y="2967"/>
            <a:chExt cx="1264" cy="1215"/>
          </a:xfrm>
        </p:grpSpPr>
        <p:sp>
          <p:nvSpPr>
            <p:cNvPr id="170111" name="Oval 1151"/>
            <p:cNvSpPr>
              <a:spLocks noChangeArrowheads="1"/>
            </p:cNvSpPr>
            <p:nvPr/>
          </p:nvSpPr>
          <p:spPr bwMode="auto">
            <a:xfrm>
              <a:off x="2273" y="2967"/>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12" name="Oval 1152"/>
            <p:cNvSpPr>
              <a:spLocks noChangeArrowheads="1"/>
            </p:cNvSpPr>
            <p:nvPr/>
          </p:nvSpPr>
          <p:spPr bwMode="auto">
            <a:xfrm>
              <a:off x="2326" y="3012"/>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13" name="Oval 1153"/>
            <p:cNvSpPr>
              <a:spLocks noChangeArrowheads="1"/>
            </p:cNvSpPr>
            <p:nvPr/>
          </p:nvSpPr>
          <p:spPr bwMode="auto">
            <a:xfrm>
              <a:off x="2470" y="3143"/>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14" name="Oval 1154"/>
            <p:cNvSpPr>
              <a:spLocks noChangeArrowheads="1"/>
            </p:cNvSpPr>
            <p:nvPr/>
          </p:nvSpPr>
          <p:spPr bwMode="auto">
            <a:xfrm>
              <a:off x="2534" y="3206"/>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15" name="Oval 1155"/>
            <p:cNvSpPr>
              <a:spLocks noChangeArrowheads="1"/>
            </p:cNvSpPr>
            <p:nvPr/>
          </p:nvSpPr>
          <p:spPr bwMode="auto">
            <a:xfrm>
              <a:off x="2819" y="3478"/>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16" name="Oval 1156"/>
            <p:cNvSpPr>
              <a:spLocks noChangeArrowheads="1"/>
            </p:cNvSpPr>
            <p:nvPr/>
          </p:nvSpPr>
          <p:spPr bwMode="auto">
            <a:xfrm>
              <a:off x="2410" y="3279"/>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17" name="Oval 1157"/>
            <p:cNvSpPr>
              <a:spLocks noChangeArrowheads="1"/>
            </p:cNvSpPr>
            <p:nvPr/>
          </p:nvSpPr>
          <p:spPr bwMode="auto">
            <a:xfrm>
              <a:off x="2852" y="3027"/>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18" name="Oval 1158"/>
            <p:cNvSpPr>
              <a:spLocks noChangeArrowheads="1"/>
            </p:cNvSpPr>
            <p:nvPr/>
          </p:nvSpPr>
          <p:spPr bwMode="auto">
            <a:xfrm>
              <a:off x="3306" y="3288"/>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19" name="Oval 1159"/>
            <p:cNvSpPr>
              <a:spLocks noChangeArrowheads="1"/>
            </p:cNvSpPr>
            <p:nvPr/>
          </p:nvSpPr>
          <p:spPr bwMode="auto">
            <a:xfrm>
              <a:off x="2407" y="3745"/>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20" name="Oval 1160"/>
            <p:cNvSpPr>
              <a:spLocks noChangeArrowheads="1"/>
            </p:cNvSpPr>
            <p:nvPr/>
          </p:nvSpPr>
          <p:spPr bwMode="auto">
            <a:xfrm>
              <a:off x="2859" y="3996"/>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21" name="Oval 1161"/>
            <p:cNvSpPr>
              <a:spLocks noChangeArrowheads="1"/>
            </p:cNvSpPr>
            <p:nvPr/>
          </p:nvSpPr>
          <p:spPr bwMode="auto">
            <a:xfrm>
              <a:off x="3290" y="3767"/>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6167" name="Rectangle 1162"/>
            <p:cNvSpPr>
              <a:spLocks noChangeArrowheads="1"/>
            </p:cNvSpPr>
            <p:nvPr/>
          </p:nvSpPr>
          <p:spPr bwMode="auto">
            <a:xfrm>
              <a:off x="3275" y="371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168" name="Rectangle 1163"/>
            <p:cNvSpPr>
              <a:spLocks noChangeArrowheads="1"/>
            </p:cNvSpPr>
            <p:nvPr/>
          </p:nvSpPr>
          <p:spPr bwMode="auto">
            <a:xfrm>
              <a:off x="2842" y="3945"/>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169" name="Rectangle 1164"/>
            <p:cNvSpPr>
              <a:spLocks noChangeArrowheads="1"/>
            </p:cNvSpPr>
            <p:nvPr/>
          </p:nvSpPr>
          <p:spPr bwMode="auto">
            <a:xfrm>
              <a:off x="2390" y="369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70125" name="Oval 1165"/>
            <p:cNvSpPr>
              <a:spLocks noChangeArrowheads="1"/>
            </p:cNvSpPr>
            <p:nvPr/>
          </p:nvSpPr>
          <p:spPr bwMode="auto">
            <a:xfrm>
              <a:off x="3331" y="331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26" name="Rectangle 1166"/>
            <p:cNvSpPr>
              <a:spLocks noChangeArrowheads="1"/>
            </p:cNvSpPr>
            <p:nvPr/>
          </p:nvSpPr>
          <p:spPr bwMode="auto">
            <a:xfrm rot="1860000">
              <a:off x="2454" y="3918"/>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127" name="Rectangle 1167"/>
            <p:cNvSpPr>
              <a:spLocks noChangeArrowheads="1"/>
            </p:cNvSpPr>
            <p:nvPr/>
          </p:nvSpPr>
          <p:spPr bwMode="auto">
            <a:xfrm rot="8460000">
              <a:off x="3003" y="389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128" name="Rectangle 1168"/>
            <p:cNvSpPr>
              <a:spLocks noChangeArrowheads="1"/>
            </p:cNvSpPr>
            <p:nvPr/>
          </p:nvSpPr>
          <p:spPr bwMode="auto">
            <a:xfrm rot="19380000">
              <a:off x="2416" y="3094"/>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129" name="Rectangle 1169"/>
            <p:cNvSpPr>
              <a:spLocks noChangeArrowheads="1"/>
            </p:cNvSpPr>
            <p:nvPr/>
          </p:nvSpPr>
          <p:spPr bwMode="auto">
            <a:xfrm rot="12600000">
              <a:off x="2983" y="3067"/>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130" name="Rectangle 1170"/>
            <p:cNvSpPr>
              <a:spLocks noChangeArrowheads="1"/>
            </p:cNvSpPr>
            <p:nvPr/>
          </p:nvSpPr>
          <p:spPr bwMode="auto">
            <a:xfrm>
              <a:off x="2735" y="3778"/>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131" name="Rectangle 1171"/>
            <p:cNvSpPr>
              <a:spLocks noChangeArrowheads="1"/>
            </p:cNvSpPr>
            <p:nvPr/>
          </p:nvSpPr>
          <p:spPr bwMode="auto">
            <a:xfrm>
              <a:off x="2725" y="3202"/>
              <a:ext cx="370"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132" name="Line 1172"/>
            <p:cNvSpPr>
              <a:spLocks noChangeShapeType="1"/>
            </p:cNvSpPr>
            <p:nvPr/>
          </p:nvSpPr>
          <p:spPr bwMode="auto">
            <a:xfrm flipH="1">
              <a:off x="3007" y="3563"/>
              <a:ext cx="242" cy="0"/>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33" name="Arc 1173"/>
            <p:cNvSpPr>
              <a:spLocks/>
            </p:cNvSpPr>
            <p:nvPr/>
          </p:nvSpPr>
          <p:spPr bwMode="auto">
            <a:xfrm rot="11820000">
              <a:off x="2716" y="3833"/>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34" name="Arc 1174"/>
            <p:cNvSpPr>
              <a:spLocks/>
            </p:cNvSpPr>
            <p:nvPr/>
          </p:nvSpPr>
          <p:spPr bwMode="auto">
            <a:xfrm rot="1380000">
              <a:off x="2958" y="3281"/>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35" name="Oval 1175"/>
            <p:cNvSpPr>
              <a:spLocks noChangeArrowheads="1"/>
            </p:cNvSpPr>
            <p:nvPr/>
          </p:nvSpPr>
          <p:spPr bwMode="auto">
            <a:xfrm>
              <a:off x="2876" y="3048"/>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36" name="Oval 1176"/>
            <p:cNvSpPr>
              <a:spLocks noChangeArrowheads="1"/>
            </p:cNvSpPr>
            <p:nvPr/>
          </p:nvSpPr>
          <p:spPr bwMode="auto">
            <a:xfrm>
              <a:off x="2434" y="330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46102" name="Group 1177"/>
          <p:cNvGrpSpPr>
            <a:grpSpLocks/>
          </p:cNvGrpSpPr>
          <p:nvPr/>
        </p:nvGrpSpPr>
        <p:grpSpPr bwMode="auto">
          <a:xfrm>
            <a:off x="4741863" y="2959100"/>
            <a:ext cx="2006600" cy="1928813"/>
            <a:chOff x="2987" y="1864"/>
            <a:chExt cx="1264" cy="1215"/>
          </a:xfrm>
        </p:grpSpPr>
        <p:sp>
          <p:nvSpPr>
            <p:cNvPr id="170138" name="Oval 1178"/>
            <p:cNvSpPr>
              <a:spLocks noChangeArrowheads="1"/>
            </p:cNvSpPr>
            <p:nvPr/>
          </p:nvSpPr>
          <p:spPr bwMode="auto">
            <a:xfrm>
              <a:off x="2987" y="1864"/>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39" name="Oval 1179"/>
            <p:cNvSpPr>
              <a:spLocks noChangeArrowheads="1"/>
            </p:cNvSpPr>
            <p:nvPr/>
          </p:nvSpPr>
          <p:spPr bwMode="auto">
            <a:xfrm>
              <a:off x="3040" y="1909"/>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40" name="Oval 1180"/>
            <p:cNvSpPr>
              <a:spLocks noChangeArrowheads="1"/>
            </p:cNvSpPr>
            <p:nvPr/>
          </p:nvSpPr>
          <p:spPr bwMode="auto">
            <a:xfrm>
              <a:off x="3184" y="2040"/>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41" name="Oval 1181"/>
            <p:cNvSpPr>
              <a:spLocks noChangeArrowheads="1"/>
            </p:cNvSpPr>
            <p:nvPr/>
          </p:nvSpPr>
          <p:spPr bwMode="auto">
            <a:xfrm>
              <a:off x="3248" y="2103"/>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42" name="Oval 1182"/>
            <p:cNvSpPr>
              <a:spLocks noChangeArrowheads="1"/>
            </p:cNvSpPr>
            <p:nvPr/>
          </p:nvSpPr>
          <p:spPr bwMode="auto">
            <a:xfrm>
              <a:off x="3533" y="2375"/>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43" name="Oval 1183"/>
            <p:cNvSpPr>
              <a:spLocks noChangeArrowheads="1"/>
            </p:cNvSpPr>
            <p:nvPr/>
          </p:nvSpPr>
          <p:spPr bwMode="auto">
            <a:xfrm>
              <a:off x="3124" y="2176"/>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44" name="Oval 1184"/>
            <p:cNvSpPr>
              <a:spLocks noChangeArrowheads="1"/>
            </p:cNvSpPr>
            <p:nvPr/>
          </p:nvSpPr>
          <p:spPr bwMode="auto">
            <a:xfrm>
              <a:off x="3566" y="1924"/>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45" name="Oval 1185"/>
            <p:cNvSpPr>
              <a:spLocks noChangeArrowheads="1"/>
            </p:cNvSpPr>
            <p:nvPr/>
          </p:nvSpPr>
          <p:spPr bwMode="auto">
            <a:xfrm>
              <a:off x="4020" y="2185"/>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46" name="Oval 1186"/>
            <p:cNvSpPr>
              <a:spLocks noChangeArrowheads="1"/>
            </p:cNvSpPr>
            <p:nvPr/>
          </p:nvSpPr>
          <p:spPr bwMode="auto">
            <a:xfrm>
              <a:off x="3121" y="2642"/>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47" name="Oval 1187"/>
            <p:cNvSpPr>
              <a:spLocks noChangeArrowheads="1"/>
            </p:cNvSpPr>
            <p:nvPr/>
          </p:nvSpPr>
          <p:spPr bwMode="auto">
            <a:xfrm>
              <a:off x="3573" y="2893"/>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48" name="Oval 1188"/>
            <p:cNvSpPr>
              <a:spLocks noChangeArrowheads="1"/>
            </p:cNvSpPr>
            <p:nvPr/>
          </p:nvSpPr>
          <p:spPr bwMode="auto">
            <a:xfrm>
              <a:off x="4004" y="2664"/>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6141" name="Rectangle 1189"/>
            <p:cNvSpPr>
              <a:spLocks noChangeArrowheads="1"/>
            </p:cNvSpPr>
            <p:nvPr/>
          </p:nvSpPr>
          <p:spPr bwMode="auto">
            <a:xfrm>
              <a:off x="3105" y="2119"/>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142" name="Rectangle 1190"/>
            <p:cNvSpPr>
              <a:spLocks noChangeArrowheads="1"/>
            </p:cNvSpPr>
            <p:nvPr/>
          </p:nvSpPr>
          <p:spPr bwMode="auto">
            <a:xfrm>
              <a:off x="3556" y="2842"/>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143" name="Rectangle 1191"/>
            <p:cNvSpPr>
              <a:spLocks noChangeArrowheads="1"/>
            </p:cNvSpPr>
            <p:nvPr/>
          </p:nvSpPr>
          <p:spPr bwMode="auto">
            <a:xfrm>
              <a:off x="3104" y="2589"/>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70152" name="Oval 1192"/>
            <p:cNvSpPr>
              <a:spLocks noChangeArrowheads="1"/>
            </p:cNvSpPr>
            <p:nvPr/>
          </p:nvSpPr>
          <p:spPr bwMode="auto">
            <a:xfrm>
              <a:off x="4045" y="2212"/>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53" name="Rectangle 1193"/>
            <p:cNvSpPr>
              <a:spLocks noChangeArrowheads="1"/>
            </p:cNvSpPr>
            <p:nvPr/>
          </p:nvSpPr>
          <p:spPr bwMode="auto">
            <a:xfrm rot="1860000">
              <a:off x="3168" y="2815"/>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154" name="Rectangle 1194"/>
            <p:cNvSpPr>
              <a:spLocks noChangeArrowheads="1"/>
            </p:cNvSpPr>
            <p:nvPr/>
          </p:nvSpPr>
          <p:spPr bwMode="auto">
            <a:xfrm rot="5400000">
              <a:off x="2919" y="2365"/>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155" name="Rectangle 1195"/>
            <p:cNvSpPr>
              <a:spLocks noChangeArrowheads="1"/>
            </p:cNvSpPr>
            <p:nvPr/>
          </p:nvSpPr>
          <p:spPr bwMode="auto">
            <a:xfrm rot="5160000">
              <a:off x="3947" y="2366"/>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156" name="Rectangle 1196"/>
            <p:cNvSpPr>
              <a:spLocks noChangeArrowheads="1"/>
            </p:cNvSpPr>
            <p:nvPr/>
          </p:nvSpPr>
          <p:spPr bwMode="auto">
            <a:xfrm rot="12600000">
              <a:off x="3697" y="1964"/>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157" name="Rectangle 1197"/>
            <p:cNvSpPr>
              <a:spLocks noChangeArrowheads="1"/>
            </p:cNvSpPr>
            <p:nvPr/>
          </p:nvSpPr>
          <p:spPr bwMode="auto">
            <a:xfrm rot="3540000">
              <a:off x="3140" y="248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158" name="Rectangle 1198"/>
            <p:cNvSpPr>
              <a:spLocks noChangeArrowheads="1"/>
            </p:cNvSpPr>
            <p:nvPr/>
          </p:nvSpPr>
          <p:spPr bwMode="auto">
            <a:xfrm rot="3300000">
              <a:off x="3722" y="226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159" name="Line 1199"/>
            <p:cNvSpPr>
              <a:spLocks noChangeShapeType="1"/>
            </p:cNvSpPr>
            <p:nvPr/>
          </p:nvSpPr>
          <p:spPr bwMode="auto">
            <a:xfrm flipH="1" flipV="1">
              <a:off x="3663" y="2540"/>
              <a:ext cx="110" cy="216"/>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60" name="Arc 1200"/>
            <p:cNvSpPr>
              <a:spLocks/>
            </p:cNvSpPr>
            <p:nvPr/>
          </p:nvSpPr>
          <p:spPr bwMode="auto">
            <a:xfrm rot="16080000">
              <a:off x="3241" y="2413"/>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61" name="Arc 1201"/>
            <p:cNvSpPr>
              <a:spLocks/>
            </p:cNvSpPr>
            <p:nvPr/>
          </p:nvSpPr>
          <p:spPr bwMode="auto">
            <a:xfrm rot="5040000">
              <a:off x="3867" y="2462"/>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62" name="Oval 1202"/>
            <p:cNvSpPr>
              <a:spLocks noChangeArrowheads="1"/>
            </p:cNvSpPr>
            <p:nvPr/>
          </p:nvSpPr>
          <p:spPr bwMode="auto">
            <a:xfrm>
              <a:off x="3590" y="1945"/>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63" name="Oval 1203"/>
            <p:cNvSpPr>
              <a:spLocks noChangeArrowheads="1"/>
            </p:cNvSpPr>
            <p:nvPr/>
          </p:nvSpPr>
          <p:spPr bwMode="auto">
            <a:xfrm>
              <a:off x="4032" y="2688"/>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46103" name="Group 1204"/>
          <p:cNvGrpSpPr>
            <a:grpSpLocks/>
          </p:cNvGrpSpPr>
          <p:nvPr/>
        </p:nvGrpSpPr>
        <p:grpSpPr bwMode="auto">
          <a:xfrm>
            <a:off x="5881688" y="4706938"/>
            <a:ext cx="2006600" cy="1928812"/>
            <a:chOff x="3705" y="2965"/>
            <a:chExt cx="1264" cy="1215"/>
          </a:xfrm>
        </p:grpSpPr>
        <p:sp>
          <p:nvSpPr>
            <p:cNvPr id="170165" name="Oval 1205"/>
            <p:cNvSpPr>
              <a:spLocks noChangeArrowheads="1"/>
            </p:cNvSpPr>
            <p:nvPr/>
          </p:nvSpPr>
          <p:spPr bwMode="auto">
            <a:xfrm>
              <a:off x="3705" y="2965"/>
              <a:ext cx="1264" cy="1215"/>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66" name="Oval 1206"/>
            <p:cNvSpPr>
              <a:spLocks noChangeArrowheads="1"/>
            </p:cNvSpPr>
            <p:nvPr/>
          </p:nvSpPr>
          <p:spPr bwMode="auto">
            <a:xfrm>
              <a:off x="3758" y="3010"/>
              <a:ext cx="1166" cy="1130"/>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67" name="Oval 1207"/>
            <p:cNvSpPr>
              <a:spLocks noChangeArrowheads="1"/>
            </p:cNvSpPr>
            <p:nvPr/>
          </p:nvSpPr>
          <p:spPr bwMode="auto">
            <a:xfrm>
              <a:off x="3902" y="3141"/>
              <a:ext cx="884" cy="844"/>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68" name="Oval 1208"/>
            <p:cNvSpPr>
              <a:spLocks noChangeArrowheads="1"/>
            </p:cNvSpPr>
            <p:nvPr/>
          </p:nvSpPr>
          <p:spPr bwMode="auto">
            <a:xfrm>
              <a:off x="3966" y="3204"/>
              <a:ext cx="750" cy="72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69" name="Oval 1209"/>
            <p:cNvSpPr>
              <a:spLocks noChangeArrowheads="1"/>
            </p:cNvSpPr>
            <p:nvPr/>
          </p:nvSpPr>
          <p:spPr bwMode="auto">
            <a:xfrm>
              <a:off x="4251" y="3476"/>
              <a:ext cx="182" cy="17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70" name="Oval 1210"/>
            <p:cNvSpPr>
              <a:spLocks noChangeArrowheads="1"/>
            </p:cNvSpPr>
            <p:nvPr/>
          </p:nvSpPr>
          <p:spPr bwMode="auto">
            <a:xfrm>
              <a:off x="3842" y="3277"/>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71" name="Oval 1211"/>
            <p:cNvSpPr>
              <a:spLocks noChangeArrowheads="1"/>
            </p:cNvSpPr>
            <p:nvPr/>
          </p:nvSpPr>
          <p:spPr bwMode="auto">
            <a:xfrm>
              <a:off x="4284" y="3025"/>
              <a:ext cx="113"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72" name="Oval 1212"/>
            <p:cNvSpPr>
              <a:spLocks noChangeArrowheads="1"/>
            </p:cNvSpPr>
            <p:nvPr/>
          </p:nvSpPr>
          <p:spPr bwMode="auto">
            <a:xfrm>
              <a:off x="4738" y="3286"/>
              <a:ext cx="114" cy="109"/>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73" name="Oval 1213"/>
            <p:cNvSpPr>
              <a:spLocks noChangeArrowheads="1"/>
            </p:cNvSpPr>
            <p:nvPr/>
          </p:nvSpPr>
          <p:spPr bwMode="auto">
            <a:xfrm>
              <a:off x="3839" y="3743"/>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74" name="Oval 1214"/>
            <p:cNvSpPr>
              <a:spLocks noChangeArrowheads="1"/>
            </p:cNvSpPr>
            <p:nvPr/>
          </p:nvSpPr>
          <p:spPr bwMode="auto">
            <a:xfrm>
              <a:off x="4291" y="3994"/>
              <a:ext cx="114" cy="108"/>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75" name="Oval 1215"/>
            <p:cNvSpPr>
              <a:spLocks noChangeArrowheads="1"/>
            </p:cNvSpPr>
            <p:nvPr/>
          </p:nvSpPr>
          <p:spPr bwMode="auto">
            <a:xfrm>
              <a:off x="4722" y="3765"/>
              <a:ext cx="114" cy="107"/>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6115" name="Rectangle 1216"/>
            <p:cNvSpPr>
              <a:spLocks noChangeArrowheads="1"/>
            </p:cNvSpPr>
            <p:nvPr/>
          </p:nvSpPr>
          <p:spPr bwMode="auto">
            <a:xfrm>
              <a:off x="3823" y="3220"/>
              <a:ext cx="154"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116" name="Rectangle 1217"/>
            <p:cNvSpPr>
              <a:spLocks noChangeArrowheads="1"/>
            </p:cNvSpPr>
            <p:nvPr/>
          </p:nvSpPr>
          <p:spPr bwMode="auto">
            <a:xfrm>
              <a:off x="4266" y="2975"/>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46117" name="Rectangle 1218"/>
            <p:cNvSpPr>
              <a:spLocks noChangeArrowheads="1"/>
            </p:cNvSpPr>
            <p:nvPr/>
          </p:nvSpPr>
          <p:spPr bwMode="auto">
            <a:xfrm>
              <a:off x="3822" y="3690"/>
              <a:ext cx="153" cy="237"/>
            </a:xfrm>
            <a:prstGeom prst="rect">
              <a:avLst/>
            </a:prstGeom>
            <a:noFill/>
            <a:ln w="12700">
              <a:noFill/>
              <a:miter lim="800000"/>
              <a:headEnd/>
              <a:tailEnd/>
            </a:ln>
          </p:spPr>
          <p:txBody>
            <a:bodyPr lIns="42863" tIns="20638" rIns="42863" bIns="20638">
              <a:spAutoFit/>
            </a:bodyPr>
            <a:lstStyle/>
            <a:p>
              <a:pPr defTabSz="187325" eaLnBrk="0" hangingPunct="0">
                <a:spcBef>
                  <a:spcPct val="50000"/>
                </a:spcBef>
              </a:pPr>
              <a:r>
                <a:rPr lang="en-US" altLang="en-US" sz="2200" b="1" i="0">
                  <a:solidFill>
                    <a:schemeClr val="bg2"/>
                  </a:solidFill>
                </a:rPr>
                <a:t>+</a:t>
              </a:r>
            </a:p>
          </p:txBody>
        </p:sp>
        <p:sp>
          <p:nvSpPr>
            <p:cNvPr id="170179" name="Oval 1219"/>
            <p:cNvSpPr>
              <a:spLocks noChangeArrowheads="1"/>
            </p:cNvSpPr>
            <p:nvPr/>
          </p:nvSpPr>
          <p:spPr bwMode="auto">
            <a:xfrm>
              <a:off x="4763" y="3313"/>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80" name="Rectangle 1220"/>
            <p:cNvSpPr>
              <a:spLocks noChangeArrowheads="1"/>
            </p:cNvSpPr>
            <p:nvPr/>
          </p:nvSpPr>
          <p:spPr bwMode="auto">
            <a:xfrm rot="19200000">
              <a:off x="3857" y="3096"/>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181" name="Rectangle 1221"/>
            <p:cNvSpPr>
              <a:spLocks noChangeArrowheads="1"/>
            </p:cNvSpPr>
            <p:nvPr/>
          </p:nvSpPr>
          <p:spPr bwMode="auto">
            <a:xfrm rot="5400000">
              <a:off x="3637" y="3466"/>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182" name="Rectangle 1222"/>
            <p:cNvSpPr>
              <a:spLocks noChangeArrowheads="1"/>
            </p:cNvSpPr>
            <p:nvPr/>
          </p:nvSpPr>
          <p:spPr bwMode="auto">
            <a:xfrm rot="5160000">
              <a:off x="4665" y="3466"/>
              <a:ext cx="377"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183" name="Rectangle 1223"/>
            <p:cNvSpPr>
              <a:spLocks noChangeArrowheads="1"/>
            </p:cNvSpPr>
            <p:nvPr/>
          </p:nvSpPr>
          <p:spPr bwMode="auto">
            <a:xfrm rot="9120000">
              <a:off x="4396" y="3925"/>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184" name="Rectangle 1224"/>
            <p:cNvSpPr>
              <a:spLocks noChangeArrowheads="1"/>
            </p:cNvSpPr>
            <p:nvPr/>
          </p:nvSpPr>
          <p:spPr bwMode="auto">
            <a:xfrm rot="17880000">
              <a:off x="3891" y="3313"/>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S</a:t>
              </a:r>
            </a:p>
          </p:txBody>
        </p:sp>
        <p:sp>
          <p:nvSpPr>
            <p:cNvPr id="170185" name="Rectangle 1225"/>
            <p:cNvSpPr>
              <a:spLocks noChangeArrowheads="1"/>
            </p:cNvSpPr>
            <p:nvPr/>
          </p:nvSpPr>
          <p:spPr bwMode="auto">
            <a:xfrm rot="18180000">
              <a:off x="4414" y="3632"/>
              <a:ext cx="378" cy="160"/>
            </a:xfrm>
            <a:prstGeom prst="rect">
              <a:avLst/>
            </a:prstGeom>
            <a:noFill/>
            <a:ln w="12700">
              <a:noFill/>
              <a:miter lim="800000"/>
              <a:headEnd/>
              <a:tailEnd/>
            </a:ln>
            <a:effectLst/>
          </p:spPr>
          <p:txBody>
            <a:bodyPr lIns="42863" tIns="20638" rIns="42863" bIns="20638">
              <a:spAutoFit/>
            </a:bodyPr>
            <a:lstStyle/>
            <a:p>
              <a:pPr algn="ctr" defTabSz="187325" eaLnBrk="0" hangingPunct="0">
                <a:spcBef>
                  <a:spcPct val="50000"/>
                </a:spcBef>
                <a:defRPr/>
              </a:pPr>
              <a:r>
                <a:rPr lang="en-US" altLang="en-US" sz="1400" i="0">
                  <a:solidFill>
                    <a:srgbClr val="005400"/>
                  </a:solidFill>
                  <a:effectLst>
                    <a:outerShdw blurRad="38100" dist="38100" dir="2700000" algn="tl">
                      <a:srgbClr val="000000"/>
                    </a:outerShdw>
                  </a:effectLst>
                  <a:latin typeface="Arial" pitchFamily="34" charset="0"/>
                  <a:cs typeface="+mn-cs"/>
                </a:rPr>
                <a:t>N</a:t>
              </a:r>
            </a:p>
          </p:txBody>
        </p:sp>
        <p:sp>
          <p:nvSpPr>
            <p:cNvPr id="170186" name="Line 1226"/>
            <p:cNvSpPr>
              <a:spLocks noChangeShapeType="1"/>
            </p:cNvSpPr>
            <p:nvPr/>
          </p:nvSpPr>
          <p:spPr bwMode="auto">
            <a:xfrm flipV="1">
              <a:off x="4148" y="3631"/>
              <a:ext cx="144" cy="196"/>
            </a:xfrm>
            <a:prstGeom prst="line">
              <a:avLst/>
            </a:prstGeom>
            <a:noFill/>
            <a:ln w="12700">
              <a:solidFill>
                <a:srgbClr val="F7668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87" name="Arc 1227"/>
            <p:cNvSpPr>
              <a:spLocks/>
            </p:cNvSpPr>
            <p:nvPr/>
          </p:nvSpPr>
          <p:spPr bwMode="auto">
            <a:xfrm rot="20160000">
              <a:off x="4106" y="3286"/>
              <a:ext cx="146" cy="30"/>
            </a:xfrm>
            <a:custGeom>
              <a:avLst/>
              <a:gdLst>
                <a:gd name="G0" fmla="+- 21588 0 0"/>
                <a:gd name="G1" fmla="+- 21600 0 0"/>
                <a:gd name="G2" fmla="+- 21600 0 0"/>
                <a:gd name="T0" fmla="*/ 0 w 21588"/>
                <a:gd name="T1" fmla="*/ 20871 h 21600"/>
                <a:gd name="T2" fmla="*/ 21443 w 21588"/>
                <a:gd name="T3" fmla="*/ 0 h 21600"/>
                <a:gd name="T4" fmla="*/ 21588 w 21588"/>
                <a:gd name="T5" fmla="*/ 21600 h 21600"/>
              </a:gdLst>
              <a:ahLst/>
              <a:cxnLst>
                <a:cxn ang="0">
                  <a:pos x="T0" y="T1"/>
                </a:cxn>
                <a:cxn ang="0">
                  <a:pos x="T2" y="T3"/>
                </a:cxn>
                <a:cxn ang="0">
                  <a:pos x="T4" y="T5"/>
                </a:cxn>
              </a:cxnLst>
              <a:rect l="0" t="0" r="r" b="b"/>
              <a:pathLst>
                <a:path w="21588" h="21600" fill="none" extrusionOk="0">
                  <a:moveTo>
                    <a:pt x="0" y="20871"/>
                  </a:moveTo>
                  <a:cubicBezTo>
                    <a:pt x="391" y="9288"/>
                    <a:pt x="9853" y="78"/>
                    <a:pt x="21443" y="0"/>
                  </a:cubicBezTo>
                </a:path>
                <a:path w="21588" h="21600" stroke="0" extrusionOk="0">
                  <a:moveTo>
                    <a:pt x="0" y="20871"/>
                  </a:moveTo>
                  <a:cubicBezTo>
                    <a:pt x="391" y="9288"/>
                    <a:pt x="9853" y="78"/>
                    <a:pt x="21443" y="0"/>
                  </a:cubicBezTo>
                  <a:lnTo>
                    <a:pt x="21588"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88" name="Arc 1228"/>
            <p:cNvSpPr>
              <a:spLocks/>
            </p:cNvSpPr>
            <p:nvPr/>
          </p:nvSpPr>
          <p:spPr bwMode="auto">
            <a:xfrm rot="9420000">
              <a:off x="4454" y="3795"/>
              <a:ext cx="146" cy="29"/>
            </a:xfrm>
            <a:custGeom>
              <a:avLst/>
              <a:gdLst>
                <a:gd name="G0" fmla="+- 21587 0 0"/>
                <a:gd name="G1" fmla="+- 21600 0 0"/>
                <a:gd name="G2" fmla="+- 21600 0 0"/>
                <a:gd name="T0" fmla="*/ 0 w 21587"/>
                <a:gd name="T1" fmla="*/ 20843 h 21600"/>
                <a:gd name="T2" fmla="*/ 21442 w 21587"/>
                <a:gd name="T3" fmla="*/ 0 h 21600"/>
                <a:gd name="T4" fmla="*/ 21587 w 21587"/>
                <a:gd name="T5" fmla="*/ 21600 h 21600"/>
              </a:gdLst>
              <a:ahLst/>
              <a:cxnLst>
                <a:cxn ang="0">
                  <a:pos x="T0" y="T1"/>
                </a:cxn>
                <a:cxn ang="0">
                  <a:pos x="T2" y="T3"/>
                </a:cxn>
                <a:cxn ang="0">
                  <a:pos x="T4" y="T5"/>
                </a:cxn>
              </a:cxnLst>
              <a:rect l="0" t="0" r="r" b="b"/>
              <a:pathLst>
                <a:path w="21587" h="21600" fill="none" extrusionOk="0">
                  <a:moveTo>
                    <a:pt x="0" y="20843"/>
                  </a:moveTo>
                  <a:cubicBezTo>
                    <a:pt x="406" y="9271"/>
                    <a:pt x="9863" y="78"/>
                    <a:pt x="21442" y="0"/>
                  </a:cubicBezTo>
                </a:path>
                <a:path w="21587" h="21600" stroke="0" extrusionOk="0">
                  <a:moveTo>
                    <a:pt x="0" y="20843"/>
                  </a:moveTo>
                  <a:cubicBezTo>
                    <a:pt x="406" y="9271"/>
                    <a:pt x="9863" y="78"/>
                    <a:pt x="21442" y="0"/>
                  </a:cubicBezTo>
                  <a:lnTo>
                    <a:pt x="21587" y="21600"/>
                  </a:lnTo>
                  <a:close/>
                </a:path>
              </a:pathLst>
            </a:custGeom>
            <a:noFill/>
            <a:ln w="12700" cap="rnd">
              <a:solidFill>
                <a:srgbClr val="00540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89" name="Oval 1229"/>
            <p:cNvSpPr>
              <a:spLocks noChangeArrowheads="1"/>
            </p:cNvSpPr>
            <p:nvPr/>
          </p:nvSpPr>
          <p:spPr bwMode="auto">
            <a:xfrm>
              <a:off x="4316" y="4018"/>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0190" name="Oval 1230"/>
            <p:cNvSpPr>
              <a:spLocks noChangeArrowheads="1"/>
            </p:cNvSpPr>
            <p:nvPr/>
          </p:nvSpPr>
          <p:spPr bwMode="auto">
            <a:xfrm>
              <a:off x="4750" y="3789"/>
              <a:ext cx="68" cy="61"/>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508000"/>
            <a:ext cx="9078913" cy="1162050"/>
          </a:xfrm>
        </p:spPr>
        <p:txBody>
          <a:bodyPr>
            <a:normAutofit fontScale="90000"/>
          </a:bodyPr>
          <a:lstStyle/>
          <a:p>
            <a:pPr fontAlgn="auto">
              <a:spcAft>
                <a:spcPts val="0"/>
              </a:spcAft>
              <a:defRPr/>
            </a:pPr>
            <a:r>
              <a:rPr lang="en-US" altLang="en-US" sz="4800"/>
              <a:t>Calculating Synchronous </a:t>
            </a:r>
            <a:br>
              <a:rPr lang="en-US" altLang="en-US" sz="4800"/>
            </a:br>
            <a:r>
              <a:rPr lang="en-US" altLang="en-US" sz="4800"/>
              <a:t>Speed of the Motor</a:t>
            </a:r>
          </a:p>
        </p:txBody>
      </p:sp>
      <p:graphicFrame>
        <p:nvGraphicFramePr>
          <p:cNvPr id="198659" name="Object 2051"/>
          <p:cNvGraphicFramePr>
            <a:graphicFrameLocks noChangeAspect="1"/>
          </p:cNvGraphicFramePr>
          <p:nvPr/>
        </p:nvGraphicFramePr>
        <p:xfrm>
          <a:off x="2393950" y="2867025"/>
          <a:ext cx="4014788" cy="2222500"/>
        </p:xfrm>
        <a:graphic>
          <a:graphicData uri="http://schemas.openxmlformats.org/presentationml/2006/ole">
            <mc:AlternateContent xmlns:mc="http://schemas.openxmlformats.org/markup-compatibility/2006">
              <mc:Choice xmlns:v="urn:schemas-microsoft-com:vml" Requires="v">
                <p:oleObj spid="_x0000_s198660" name="Equation" r:id="rId4" imgW="710891" imgH="393529" progId="Equation.3">
                  <p:embed/>
                </p:oleObj>
              </mc:Choice>
              <mc:Fallback>
                <p:oleObj name="Equation" r:id="rId4" imgW="710891" imgH="393529" progId="Equation.3">
                  <p:embed/>
                  <p:pic>
                    <p:nvPicPr>
                      <p:cNvPr id="0" name="Picture 2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3950" y="2867025"/>
                        <a:ext cx="4014788" cy="222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a:xfrm>
            <a:off x="0" y="228600"/>
            <a:ext cx="9078913" cy="1162050"/>
          </a:xfrm>
        </p:spPr>
        <p:txBody>
          <a:bodyPr>
            <a:normAutofit fontScale="90000"/>
          </a:bodyPr>
          <a:lstStyle/>
          <a:p>
            <a:pPr fontAlgn="auto">
              <a:spcAft>
                <a:spcPts val="0"/>
              </a:spcAft>
              <a:defRPr/>
            </a:pPr>
            <a:r>
              <a:rPr lang="en-US" altLang="en-US" sz="4800"/>
              <a:t>Poles &amp; Synchronous RPM @ 60Hz</a:t>
            </a:r>
          </a:p>
        </p:txBody>
      </p:sp>
      <p:graphicFrame>
        <p:nvGraphicFramePr>
          <p:cNvPr id="199683" name="Object 2051"/>
          <p:cNvGraphicFramePr>
            <a:graphicFrameLocks noChangeAspect="1"/>
          </p:cNvGraphicFramePr>
          <p:nvPr/>
        </p:nvGraphicFramePr>
        <p:xfrm>
          <a:off x="762000" y="1828800"/>
          <a:ext cx="7467600" cy="2309813"/>
        </p:xfrm>
        <a:graphic>
          <a:graphicData uri="http://schemas.openxmlformats.org/presentationml/2006/ole">
            <mc:AlternateContent xmlns:mc="http://schemas.openxmlformats.org/markup-compatibility/2006">
              <mc:Choice xmlns:v="urn:schemas-microsoft-com:vml" Requires="v">
                <p:oleObj spid="_x0000_s199684" name="Worksheet" r:id="rId4" imgW="4003200" imgH="1238400" progId="Excel.Sheet.8">
                  <p:embed/>
                </p:oleObj>
              </mc:Choice>
              <mc:Fallback>
                <p:oleObj name="Worksheet" r:id="rId4" imgW="4003200" imgH="1238400" progId="Excel.Sheet.8">
                  <p:embed/>
                  <p:pic>
                    <p:nvPicPr>
                      <p:cNvPr id="0" name="Picture 2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28800"/>
                        <a:ext cx="7467600"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9685" name="Group 1048"/>
          <p:cNvGrpSpPr>
            <a:grpSpLocks/>
          </p:cNvGrpSpPr>
          <p:nvPr/>
        </p:nvGrpSpPr>
        <p:grpSpPr bwMode="auto">
          <a:xfrm>
            <a:off x="1771650" y="4421188"/>
            <a:ext cx="4662488" cy="931862"/>
            <a:chOff x="384" y="3121"/>
            <a:chExt cx="2937" cy="587"/>
          </a:xfrm>
        </p:grpSpPr>
        <p:sp>
          <p:nvSpPr>
            <p:cNvPr id="199691" name="Text Box 1044"/>
            <p:cNvSpPr txBox="1">
              <a:spLocks noChangeArrowheads="1"/>
            </p:cNvSpPr>
            <p:nvPr/>
          </p:nvSpPr>
          <p:spPr bwMode="auto">
            <a:xfrm>
              <a:off x="498" y="3121"/>
              <a:ext cx="544" cy="288"/>
            </a:xfrm>
            <a:prstGeom prst="rect">
              <a:avLst/>
            </a:prstGeom>
            <a:noFill/>
            <a:ln w="12700">
              <a:noFill/>
              <a:miter lim="800000"/>
              <a:headEnd/>
              <a:tailEnd/>
            </a:ln>
          </p:spPr>
          <p:txBody>
            <a:bodyPr wrap="none">
              <a:spAutoFit/>
            </a:bodyPr>
            <a:lstStyle/>
            <a:p>
              <a:pPr algn="ctr" eaLnBrk="0" hangingPunct="0"/>
              <a:r>
                <a:rPr lang="en-US" altLang="en-US">
                  <a:solidFill>
                    <a:schemeClr val="bg2"/>
                  </a:solidFill>
                </a:rPr>
                <a:t>7200</a:t>
              </a:r>
            </a:p>
          </p:txBody>
        </p:sp>
        <p:sp>
          <p:nvSpPr>
            <p:cNvPr id="143381" name="Line 1045"/>
            <p:cNvSpPr>
              <a:spLocks noChangeShapeType="1"/>
            </p:cNvSpPr>
            <p:nvPr/>
          </p:nvSpPr>
          <p:spPr bwMode="auto">
            <a:xfrm>
              <a:off x="384" y="3408"/>
              <a:ext cx="816" cy="0"/>
            </a:xfrm>
            <a:prstGeom prst="line">
              <a:avLst/>
            </a:prstGeom>
            <a:noFill/>
            <a:ln w="127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99693" name="Text Box 1046"/>
            <p:cNvSpPr txBox="1">
              <a:spLocks noChangeArrowheads="1"/>
            </p:cNvSpPr>
            <p:nvPr/>
          </p:nvSpPr>
          <p:spPr bwMode="auto">
            <a:xfrm>
              <a:off x="1279" y="3264"/>
              <a:ext cx="2042" cy="288"/>
            </a:xfrm>
            <a:prstGeom prst="rect">
              <a:avLst/>
            </a:prstGeom>
            <a:noFill/>
            <a:ln w="12700">
              <a:noFill/>
              <a:miter lim="800000"/>
              <a:headEnd/>
              <a:tailEnd/>
            </a:ln>
          </p:spPr>
          <p:txBody>
            <a:bodyPr wrap="none">
              <a:spAutoFit/>
            </a:bodyPr>
            <a:lstStyle/>
            <a:p>
              <a:pPr algn="ctr" eaLnBrk="0" hangingPunct="0"/>
              <a:r>
                <a:rPr lang="en-US" altLang="en-US">
                  <a:solidFill>
                    <a:schemeClr val="bg2"/>
                  </a:solidFill>
                </a:rPr>
                <a:t>=    Synchronous RPM</a:t>
              </a:r>
            </a:p>
          </p:txBody>
        </p:sp>
        <p:sp>
          <p:nvSpPr>
            <p:cNvPr id="199694" name="Text Box 1047"/>
            <p:cNvSpPr txBox="1">
              <a:spLocks noChangeArrowheads="1"/>
            </p:cNvSpPr>
            <p:nvPr/>
          </p:nvSpPr>
          <p:spPr bwMode="auto">
            <a:xfrm>
              <a:off x="640" y="3420"/>
              <a:ext cx="244" cy="288"/>
            </a:xfrm>
            <a:prstGeom prst="rect">
              <a:avLst/>
            </a:prstGeom>
            <a:noFill/>
            <a:ln w="12700">
              <a:noFill/>
              <a:miter lim="800000"/>
              <a:headEnd/>
              <a:tailEnd/>
            </a:ln>
          </p:spPr>
          <p:txBody>
            <a:bodyPr wrap="none">
              <a:spAutoFit/>
            </a:bodyPr>
            <a:lstStyle/>
            <a:p>
              <a:pPr algn="ctr" eaLnBrk="0" hangingPunct="0"/>
              <a:r>
                <a:rPr lang="en-US" altLang="en-US">
                  <a:solidFill>
                    <a:schemeClr val="bg2"/>
                  </a:solidFill>
                </a:rPr>
                <a:t>P</a:t>
              </a:r>
            </a:p>
          </p:txBody>
        </p:sp>
      </p:grpSp>
      <p:grpSp>
        <p:nvGrpSpPr>
          <p:cNvPr id="199686" name="Group 1055"/>
          <p:cNvGrpSpPr>
            <a:grpSpLocks/>
          </p:cNvGrpSpPr>
          <p:nvPr/>
        </p:nvGrpSpPr>
        <p:grpSpPr bwMode="auto">
          <a:xfrm>
            <a:off x="2252663" y="5602288"/>
            <a:ext cx="3729037" cy="931862"/>
            <a:chOff x="627" y="3529"/>
            <a:chExt cx="2349" cy="587"/>
          </a:xfrm>
        </p:grpSpPr>
        <p:sp>
          <p:nvSpPr>
            <p:cNvPr id="199687" name="Text Box 1050"/>
            <p:cNvSpPr txBox="1">
              <a:spLocks noChangeArrowheads="1"/>
            </p:cNvSpPr>
            <p:nvPr/>
          </p:nvSpPr>
          <p:spPr bwMode="auto">
            <a:xfrm>
              <a:off x="1218" y="3529"/>
              <a:ext cx="544" cy="288"/>
            </a:xfrm>
            <a:prstGeom prst="rect">
              <a:avLst/>
            </a:prstGeom>
            <a:noFill/>
            <a:ln w="12700">
              <a:noFill/>
              <a:miter lim="800000"/>
              <a:headEnd/>
              <a:tailEnd/>
            </a:ln>
          </p:spPr>
          <p:txBody>
            <a:bodyPr wrap="none">
              <a:spAutoFit/>
            </a:bodyPr>
            <a:lstStyle/>
            <a:p>
              <a:pPr algn="ctr" eaLnBrk="0" hangingPunct="0"/>
              <a:r>
                <a:rPr lang="en-US" altLang="en-US">
                  <a:solidFill>
                    <a:schemeClr val="bg2"/>
                  </a:solidFill>
                </a:rPr>
                <a:t>7200</a:t>
              </a:r>
            </a:p>
          </p:txBody>
        </p:sp>
        <p:sp>
          <p:nvSpPr>
            <p:cNvPr id="143387" name="Line 1051"/>
            <p:cNvSpPr>
              <a:spLocks noChangeShapeType="1"/>
            </p:cNvSpPr>
            <p:nvPr/>
          </p:nvSpPr>
          <p:spPr bwMode="auto">
            <a:xfrm>
              <a:off x="657" y="3816"/>
              <a:ext cx="1675" cy="0"/>
            </a:xfrm>
            <a:prstGeom prst="line">
              <a:avLst/>
            </a:prstGeom>
            <a:noFill/>
            <a:ln w="127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99689" name="Text Box 1052"/>
            <p:cNvSpPr txBox="1">
              <a:spLocks noChangeArrowheads="1"/>
            </p:cNvSpPr>
            <p:nvPr/>
          </p:nvSpPr>
          <p:spPr bwMode="auto">
            <a:xfrm>
              <a:off x="2408" y="3672"/>
              <a:ext cx="568" cy="288"/>
            </a:xfrm>
            <a:prstGeom prst="rect">
              <a:avLst/>
            </a:prstGeom>
            <a:noFill/>
            <a:ln w="12700">
              <a:noFill/>
              <a:miter lim="800000"/>
              <a:headEnd/>
              <a:tailEnd/>
            </a:ln>
          </p:spPr>
          <p:txBody>
            <a:bodyPr wrap="none">
              <a:spAutoFit/>
            </a:bodyPr>
            <a:lstStyle/>
            <a:p>
              <a:pPr algn="ctr" eaLnBrk="0" hangingPunct="0"/>
              <a:r>
                <a:rPr lang="en-US" altLang="en-US">
                  <a:solidFill>
                    <a:schemeClr val="bg2"/>
                  </a:solidFill>
                </a:rPr>
                <a:t>=    P</a:t>
              </a:r>
            </a:p>
          </p:txBody>
        </p:sp>
        <p:sp>
          <p:nvSpPr>
            <p:cNvPr id="199690" name="Text Box 1053"/>
            <p:cNvSpPr txBox="1">
              <a:spLocks noChangeArrowheads="1"/>
            </p:cNvSpPr>
            <p:nvPr/>
          </p:nvSpPr>
          <p:spPr bwMode="auto">
            <a:xfrm>
              <a:off x="627" y="3828"/>
              <a:ext cx="1718" cy="288"/>
            </a:xfrm>
            <a:prstGeom prst="rect">
              <a:avLst/>
            </a:prstGeom>
            <a:noFill/>
            <a:ln w="12700">
              <a:noFill/>
              <a:miter lim="800000"/>
              <a:headEnd/>
              <a:tailEnd/>
            </a:ln>
          </p:spPr>
          <p:txBody>
            <a:bodyPr wrap="none">
              <a:spAutoFit/>
            </a:bodyPr>
            <a:lstStyle/>
            <a:p>
              <a:pPr algn="ctr" eaLnBrk="0" hangingPunct="0"/>
              <a:r>
                <a:rPr lang="en-US" altLang="en-US">
                  <a:solidFill>
                    <a:schemeClr val="bg2"/>
                  </a:solidFill>
                </a:rPr>
                <a:t>Synchronous RPM</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1026"/>
          <p:cNvSpPr>
            <a:spLocks noGrp="1" noChangeArrowheads="1"/>
          </p:cNvSpPr>
          <p:nvPr>
            <p:ph type="title"/>
          </p:nvPr>
        </p:nvSpPr>
        <p:spPr>
          <a:xfrm>
            <a:off x="14288" y="-25400"/>
            <a:ext cx="9086850" cy="1162050"/>
          </a:xfrm>
        </p:spPr>
        <p:txBody>
          <a:bodyPr>
            <a:normAutofit fontScale="90000"/>
          </a:bodyPr>
          <a:lstStyle/>
          <a:p>
            <a:pPr fontAlgn="auto">
              <a:spcAft>
                <a:spcPts val="0"/>
              </a:spcAft>
              <a:defRPr/>
            </a:pPr>
            <a:r>
              <a:rPr lang="en-US" altLang="en-US" sz="4800"/>
              <a:t>Three Phase Motor Construction</a:t>
            </a:r>
          </a:p>
        </p:txBody>
      </p:sp>
      <p:sp>
        <p:nvSpPr>
          <p:cNvPr id="174083" name="Rectangle 1027"/>
          <p:cNvSpPr>
            <a:spLocks noChangeArrowheads="1"/>
          </p:cNvSpPr>
          <p:nvPr/>
        </p:nvSpPr>
        <p:spPr bwMode="auto">
          <a:xfrm>
            <a:off x="4383088" y="1352550"/>
            <a:ext cx="5810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p:txBody>
      </p:sp>
      <p:sp>
        <p:nvSpPr>
          <p:cNvPr id="174084" name="Rectangle 1028"/>
          <p:cNvSpPr>
            <a:spLocks noChangeArrowheads="1"/>
          </p:cNvSpPr>
          <p:nvPr/>
        </p:nvSpPr>
        <p:spPr bwMode="auto">
          <a:xfrm>
            <a:off x="223838" y="6084888"/>
            <a:ext cx="2397125"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800" u="sng">
                <a:solidFill>
                  <a:schemeClr val="bg2"/>
                </a:solidFill>
                <a:effectLst>
                  <a:outerShdw blurRad="38100" dist="38100" dir="2700000" algn="tl">
                    <a:srgbClr val="FFFFFF"/>
                  </a:outerShdw>
                </a:effectLst>
                <a:latin typeface="Arial" pitchFamily="34" charset="0"/>
                <a:cs typeface="+mn-cs"/>
              </a:rPr>
              <a:t>End View</a:t>
            </a:r>
          </a:p>
        </p:txBody>
      </p:sp>
      <p:sp>
        <p:nvSpPr>
          <p:cNvPr id="174085" name="Oval 1029"/>
          <p:cNvSpPr>
            <a:spLocks noChangeArrowheads="1"/>
          </p:cNvSpPr>
          <p:nvPr/>
        </p:nvSpPr>
        <p:spPr bwMode="auto">
          <a:xfrm>
            <a:off x="2401888" y="1779588"/>
            <a:ext cx="4476750" cy="4303712"/>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4086" name="Oval 1030"/>
          <p:cNvSpPr>
            <a:spLocks noChangeArrowheads="1"/>
          </p:cNvSpPr>
          <p:nvPr/>
        </p:nvSpPr>
        <p:spPr bwMode="auto">
          <a:xfrm>
            <a:off x="2590800" y="1933575"/>
            <a:ext cx="4132263" cy="4011613"/>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4087" name="Oval 1031"/>
          <p:cNvSpPr>
            <a:spLocks noChangeArrowheads="1"/>
          </p:cNvSpPr>
          <p:nvPr/>
        </p:nvSpPr>
        <p:spPr bwMode="auto">
          <a:xfrm>
            <a:off x="3105150" y="2406650"/>
            <a:ext cx="3124200" cy="2984500"/>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4088" name="Oval 1032"/>
          <p:cNvSpPr>
            <a:spLocks noChangeArrowheads="1"/>
          </p:cNvSpPr>
          <p:nvPr/>
        </p:nvSpPr>
        <p:spPr bwMode="auto">
          <a:xfrm>
            <a:off x="3330575" y="2625725"/>
            <a:ext cx="2654300" cy="254952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4089" name="Oval 1033"/>
          <p:cNvSpPr>
            <a:spLocks noChangeArrowheads="1"/>
          </p:cNvSpPr>
          <p:nvPr/>
        </p:nvSpPr>
        <p:spPr bwMode="auto">
          <a:xfrm>
            <a:off x="4333875" y="3581400"/>
            <a:ext cx="654050" cy="61595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4090" name="Oval 1034"/>
          <p:cNvSpPr>
            <a:spLocks noChangeArrowheads="1"/>
          </p:cNvSpPr>
          <p:nvPr/>
        </p:nvSpPr>
        <p:spPr bwMode="auto">
          <a:xfrm>
            <a:off x="2892425" y="2882900"/>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4091" name="Oval 1035"/>
          <p:cNvSpPr>
            <a:spLocks noChangeArrowheads="1"/>
          </p:cNvSpPr>
          <p:nvPr/>
        </p:nvSpPr>
        <p:spPr bwMode="auto">
          <a:xfrm>
            <a:off x="4445000" y="1997075"/>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4092" name="Oval 1036"/>
          <p:cNvSpPr>
            <a:spLocks noChangeArrowheads="1"/>
          </p:cNvSpPr>
          <p:nvPr/>
        </p:nvSpPr>
        <p:spPr bwMode="auto">
          <a:xfrm>
            <a:off x="6045200" y="2916238"/>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4093" name="Oval 1037"/>
          <p:cNvSpPr>
            <a:spLocks noChangeArrowheads="1"/>
          </p:cNvSpPr>
          <p:nvPr/>
        </p:nvSpPr>
        <p:spPr bwMode="auto">
          <a:xfrm>
            <a:off x="2882900" y="4521200"/>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4094" name="Oval 1038"/>
          <p:cNvSpPr>
            <a:spLocks noChangeArrowheads="1"/>
          </p:cNvSpPr>
          <p:nvPr/>
        </p:nvSpPr>
        <p:spPr bwMode="auto">
          <a:xfrm>
            <a:off x="4473575" y="5407025"/>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4095" name="Oval 1039"/>
          <p:cNvSpPr>
            <a:spLocks noChangeArrowheads="1"/>
          </p:cNvSpPr>
          <p:nvPr/>
        </p:nvSpPr>
        <p:spPr bwMode="auto">
          <a:xfrm>
            <a:off x="5988050" y="4597400"/>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4096" name="Rectangle 1040"/>
          <p:cNvSpPr>
            <a:spLocks noChangeArrowheads="1"/>
          </p:cNvSpPr>
          <p:nvPr/>
        </p:nvSpPr>
        <p:spPr bwMode="auto">
          <a:xfrm>
            <a:off x="6503988" y="4992688"/>
            <a:ext cx="5810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74097" name="Rectangle 1041"/>
          <p:cNvSpPr>
            <a:spLocks noChangeArrowheads="1"/>
          </p:cNvSpPr>
          <p:nvPr/>
        </p:nvSpPr>
        <p:spPr bwMode="auto">
          <a:xfrm>
            <a:off x="2087563" y="2459038"/>
            <a:ext cx="6635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74098" name="Rectangle 1042"/>
          <p:cNvSpPr>
            <a:spLocks noChangeArrowheads="1"/>
          </p:cNvSpPr>
          <p:nvPr/>
        </p:nvSpPr>
        <p:spPr bwMode="auto">
          <a:xfrm>
            <a:off x="2108200" y="4797425"/>
            <a:ext cx="5810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p:txBody>
      </p:sp>
      <p:sp>
        <p:nvSpPr>
          <p:cNvPr id="174099" name="Rectangle 1043"/>
          <p:cNvSpPr>
            <a:spLocks noChangeArrowheads="1"/>
          </p:cNvSpPr>
          <p:nvPr/>
        </p:nvSpPr>
        <p:spPr bwMode="auto">
          <a:xfrm>
            <a:off x="4432300" y="6135688"/>
            <a:ext cx="7239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p:txBody>
      </p:sp>
      <p:sp>
        <p:nvSpPr>
          <p:cNvPr id="174100" name="Rectangle 1044"/>
          <p:cNvSpPr>
            <a:spLocks noChangeArrowheads="1"/>
          </p:cNvSpPr>
          <p:nvPr/>
        </p:nvSpPr>
        <p:spPr bwMode="auto">
          <a:xfrm>
            <a:off x="6565900" y="2554288"/>
            <a:ext cx="70485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9067800" cy="1162050"/>
          </a:xfrm>
        </p:spPr>
        <p:txBody>
          <a:bodyPr>
            <a:normAutofit fontScale="90000"/>
          </a:bodyPr>
          <a:lstStyle/>
          <a:p>
            <a:pPr fontAlgn="auto">
              <a:spcAft>
                <a:spcPts val="0"/>
              </a:spcAft>
              <a:defRPr/>
            </a:pPr>
            <a:r>
              <a:rPr lang="en-US" altLang="en-US" sz="4800"/>
              <a:t>Three Phase Motor Construction</a:t>
            </a:r>
          </a:p>
        </p:txBody>
      </p:sp>
      <p:grpSp>
        <p:nvGrpSpPr>
          <p:cNvPr id="17410" name="Group 84"/>
          <p:cNvGrpSpPr>
            <a:grpSpLocks/>
          </p:cNvGrpSpPr>
          <p:nvPr/>
        </p:nvGrpSpPr>
        <p:grpSpPr bwMode="auto">
          <a:xfrm>
            <a:off x="750888" y="2490788"/>
            <a:ext cx="3706812" cy="2767012"/>
            <a:chOff x="473" y="1569"/>
            <a:chExt cx="2335" cy="1743"/>
          </a:xfrm>
        </p:grpSpPr>
        <p:sp>
          <p:nvSpPr>
            <p:cNvPr id="8195" name="Freeform 3"/>
            <p:cNvSpPr>
              <a:spLocks/>
            </p:cNvSpPr>
            <p:nvPr/>
          </p:nvSpPr>
          <p:spPr bwMode="auto">
            <a:xfrm>
              <a:off x="484" y="1572"/>
              <a:ext cx="1789" cy="1581"/>
            </a:xfrm>
            <a:custGeom>
              <a:avLst/>
              <a:gdLst/>
              <a:ahLst/>
              <a:cxnLst>
                <a:cxn ang="0">
                  <a:pos x="1788" y="0"/>
                </a:cxn>
                <a:cxn ang="0">
                  <a:pos x="432" y="0"/>
                </a:cxn>
                <a:cxn ang="0">
                  <a:pos x="284" y="56"/>
                </a:cxn>
                <a:cxn ang="0">
                  <a:pos x="188" y="152"/>
                </a:cxn>
                <a:cxn ang="0">
                  <a:pos x="108" y="280"/>
                </a:cxn>
                <a:cxn ang="0">
                  <a:pos x="52" y="416"/>
                </a:cxn>
                <a:cxn ang="0">
                  <a:pos x="12" y="596"/>
                </a:cxn>
                <a:cxn ang="0">
                  <a:pos x="0" y="756"/>
                </a:cxn>
                <a:cxn ang="0">
                  <a:pos x="0" y="840"/>
                </a:cxn>
                <a:cxn ang="0">
                  <a:pos x="12" y="944"/>
                </a:cxn>
                <a:cxn ang="0">
                  <a:pos x="32" y="1064"/>
                </a:cxn>
                <a:cxn ang="0">
                  <a:pos x="72" y="1200"/>
                </a:cxn>
                <a:cxn ang="0">
                  <a:pos x="132" y="1312"/>
                </a:cxn>
                <a:cxn ang="0">
                  <a:pos x="180" y="1392"/>
                </a:cxn>
                <a:cxn ang="0">
                  <a:pos x="232" y="1456"/>
                </a:cxn>
                <a:cxn ang="0">
                  <a:pos x="380" y="1556"/>
                </a:cxn>
                <a:cxn ang="0">
                  <a:pos x="464" y="1572"/>
                </a:cxn>
                <a:cxn ang="0">
                  <a:pos x="1772" y="1580"/>
                </a:cxn>
                <a:cxn ang="0">
                  <a:pos x="1644" y="1512"/>
                </a:cxn>
                <a:cxn ang="0">
                  <a:pos x="1564" y="1444"/>
                </a:cxn>
                <a:cxn ang="0">
                  <a:pos x="1496" y="1344"/>
                </a:cxn>
                <a:cxn ang="0">
                  <a:pos x="1444" y="1240"/>
                </a:cxn>
                <a:cxn ang="0">
                  <a:pos x="1404" y="1108"/>
                </a:cxn>
                <a:cxn ang="0">
                  <a:pos x="1376" y="952"/>
                </a:cxn>
                <a:cxn ang="0">
                  <a:pos x="1368" y="812"/>
                </a:cxn>
                <a:cxn ang="0">
                  <a:pos x="1380" y="628"/>
                </a:cxn>
                <a:cxn ang="0">
                  <a:pos x="1420" y="420"/>
                </a:cxn>
                <a:cxn ang="0">
                  <a:pos x="1468" y="304"/>
                </a:cxn>
                <a:cxn ang="0">
                  <a:pos x="1540" y="184"/>
                </a:cxn>
                <a:cxn ang="0">
                  <a:pos x="1640" y="72"/>
                </a:cxn>
                <a:cxn ang="0">
                  <a:pos x="1756" y="16"/>
                </a:cxn>
                <a:cxn ang="0">
                  <a:pos x="1788" y="0"/>
                </a:cxn>
              </a:cxnLst>
              <a:rect l="0" t="0" r="r" b="b"/>
              <a:pathLst>
                <a:path w="1789" h="1581">
                  <a:moveTo>
                    <a:pt x="1788" y="0"/>
                  </a:moveTo>
                  <a:lnTo>
                    <a:pt x="432" y="0"/>
                  </a:lnTo>
                  <a:lnTo>
                    <a:pt x="284" y="56"/>
                  </a:lnTo>
                  <a:lnTo>
                    <a:pt x="188" y="152"/>
                  </a:lnTo>
                  <a:lnTo>
                    <a:pt x="108" y="280"/>
                  </a:lnTo>
                  <a:lnTo>
                    <a:pt x="52" y="416"/>
                  </a:lnTo>
                  <a:lnTo>
                    <a:pt x="12" y="596"/>
                  </a:lnTo>
                  <a:lnTo>
                    <a:pt x="0" y="756"/>
                  </a:lnTo>
                  <a:lnTo>
                    <a:pt x="0" y="840"/>
                  </a:lnTo>
                  <a:lnTo>
                    <a:pt x="12" y="944"/>
                  </a:lnTo>
                  <a:lnTo>
                    <a:pt x="32" y="1064"/>
                  </a:lnTo>
                  <a:lnTo>
                    <a:pt x="72" y="1200"/>
                  </a:lnTo>
                  <a:lnTo>
                    <a:pt x="132" y="1312"/>
                  </a:lnTo>
                  <a:lnTo>
                    <a:pt x="180" y="1392"/>
                  </a:lnTo>
                  <a:lnTo>
                    <a:pt x="232" y="1456"/>
                  </a:lnTo>
                  <a:lnTo>
                    <a:pt x="380" y="1556"/>
                  </a:lnTo>
                  <a:lnTo>
                    <a:pt x="464" y="1572"/>
                  </a:lnTo>
                  <a:lnTo>
                    <a:pt x="1772" y="1580"/>
                  </a:lnTo>
                  <a:lnTo>
                    <a:pt x="1644" y="1512"/>
                  </a:lnTo>
                  <a:lnTo>
                    <a:pt x="1564" y="1444"/>
                  </a:lnTo>
                  <a:lnTo>
                    <a:pt x="1496" y="1344"/>
                  </a:lnTo>
                  <a:lnTo>
                    <a:pt x="1444" y="1240"/>
                  </a:lnTo>
                  <a:lnTo>
                    <a:pt x="1404" y="1108"/>
                  </a:lnTo>
                  <a:lnTo>
                    <a:pt x="1376" y="952"/>
                  </a:lnTo>
                  <a:lnTo>
                    <a:pt x="1368" y="812"/>
                  </a:lnTo>
                  <a:lnTo>
                    <a:pt x="1380" y="628"/>
                  </a:lnTo>
                  <a:lnTo>
                    <a:pt x="1420" y="420"/>
                  </a:lnTo>
                  <a:lnTo>
                    <a:pt x="1468" y="304"/>
                  </a:lnTo>
                  <a:lnTo>
                    <a:pt x="1540" y="184"/>
                  </a:lnTo>
                  <a:lnTo>
                    <a:pt x="1640" y="72"/>
                  </a:lnTo>
                  <a:lnTo>
                    <a:pt x="1756" y="16"/>
                  </a:lnTo>
                  <a:lnTo>
                    <a:pt x="1788" y="0"/>
                  </a:lnTo>
                </a:path>
              </a:pathLst>
            </a:custGeom>
            <a:solidFill>
              <a:srgbClr val="919191"/>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196" name="Oval 4"/>
            <p:cNvSpPr>
              <a:spLocks noChangeArrowheads="1"/>
            </p:cNvSpPr>
            <p:nvPr/>
          </p:nvSpPr>
          <p:spPr bwMode="auto">
            <a:xfrm>
              <a:off x="1856" y="1580"/>
              <a:ext cx="944" cy="1568"/>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197" name="Oval 5"/>
            <p:cNvSpPr>
              <a:spLocks noChangeArrowheads="1"/>
            </p:cNvSpPr>
            <p:nvPr/>
          </p:nvSpPr>
          <p:spPr bwMode="auto">
            <a:xfrm>
              <a:off x="1912" y="1628"/>
              <a:ext cx="832" cy="1472"/>
            </a:xfrm>
            <a:prstGeom prst="ellipse">
              <a:avLst/>
            </a:prstGeom>
            <a:solidFill>
              <a:schemeClr val="tx2"/>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198" name="Rectangle 6"/>
            <p:cNvSpPr>
              <a:spLocks noChangeArrowheads="1"/>
            </p:cNvSpPr>
            <p:nvPr/>
          </p:nvSpPr>
          <p:spPr bwMode="auto">
            <a:xfrm>
              <a:off x="2246" y="2922"/>
              <a:ext cx="156" cy="152"/>
            </a:xfrm>
            <a:prstGeom prst="rect">
              <a:avLst/>
            </a:prstGeom>
            <a:solidFill>
              <a:srgbClr val="DADADA"/>
            </a:solidFill>
            <a:ln w="12700">
              <a:solidFill>
                <a:srgbClr val="676767"/>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199" name="Line 7"/>
            <p:cNvSpPr>
              <a:spLocks noChangeShapeType="1"/>
            </p:cNvSpPr>
            <p:nvPr/>
          </p:nvSpPr>
          <p:spPr bwMode="auto">
            <a:xfrm flipH="1">
              <a:off x="920" y="1572"/>
              <a:ext cx="1400" cy="0"/>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00" name="Line 8"/>
            <p:cNvSpPr>
              <a:spLocks noChangeShapeType="1"/>
            </p:cNvSpPr>
            <p:nvPr/>
          </p:nvSpPr>
          <p:spPr bwMode="auto">
            <a:xfrm flipH="1" flipV="1">
              <a:off x="972" y="3150"/>
              <a:ext cx="1360" cy="2"/>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01" name="Arc 9"/>
            <p:cNvSpPr>
              <a:spLocks/>
            </p:cNvSpPr>
            <p:nvPr/>
          </p:nvSpPr>
          <p:spPr bwMode="auto">
            <a:xfrm>
              <a:off x="477" y="1569"/>
              <a:ext cx="460" cy="780"/>
            </a:xfrm>
            <a:custGeom>
              <a:avLst/>
              <a:gdLst>
                <a:gd name="G0" fmla="+- 21600 0 0"/>
                <a:gd name="G1" fmla="+- 21600 0 0"/>
                <a:gd name="G2" fmla="+- 21600 0 0"/>
                <a:gd name="T0" fmla="*/ 0 w 21600"/>
                <a:gd name="T1" fmla="*/ 21600 h 21600"/>
                <a:gd name="T2" fmla="*/ 2155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8"/>
                    <a:pt x="9642" y="25"/>
                    <a:pt x="21553" y="0"/>
                  </a:cubicBezTo>
                </a:path>
                <a:path w="21600" h="21600" stroke="0" extrusionOk="0">
                  <a:moveTo>
                    <a:pt x="0" y="21600"/>
                  </a:moveTo>
                  <a:cubicBezTo>
                    <a:pt x="0" y="9688"/>
                    <a:pt x="9642" y="25"/>
                    <a:pt x="21553" y="0"/>
                  </a:cubicBezTo>
                  <a:lnTo>
                    <a:pt x="21600" y="21600"/>
                  </a:lnTo>
                  <a:close/>
                </a:path>
              </a:pathLst>
            </a:custGeom>
            <a:noFill/>
            <a:ln w="25400" cap="rnd">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02" name="Arc 10"/>
            <p:cNvSpPr>
              <a:spLocks/>
            </p:cNvSpPr>
            <p:nvPr/>
          </p:nvSpPr>
          <p:spPr bwMode="auto">
            <a:xfrm>
              <a:off x="473" y="2328"/>
              <a:ext cx="508" cy="82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03" name="Line 11"/>
            <p:cNvSpPr>
              <a:spLocks noChangeShapeType="1"/>
            </p:cNvSpPr>
            <p:nvPr/>
          </p:nvSpPr>
          <p:spPr bwMode="auto">
            <a:xfrm flipH="1">
              <a:off x="612" y="3156"/>
              <a:ext cx="318" cy="150"/>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04" name="Line 12"/>
            <p:cNvSpPr>
              <a:spLocks noChangeShapeType="1"/>
            </p:cNvSpPr>
            <p:nvPr/>
          </p:nvSpPr>
          <p:spPr bwMode="auto">
            <a:xfrm flipH="1">
              <a:off x="1974" y="3162"/>
              <a:ext cx="318" cy="150"/>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05" name="Line 13"/>
            <p:cNvSpPr>
              <a:spLocks noChangeShapeType="1"/>
            </p:cNvSpPr>
            <p:nvPr/>
          </p:nvSpPr>
          <p:spPr bwMode="auto">
            <a:xfrm>
              <a:off x="618" y="3310"/>
              <a:ext cx="1362" cy="0"/>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06" name="Line 14"/>
            <p:cNvSpPr>
              <a:spLocks noChangeShapeType="1"/>
            </p:cNvSpPr>
            <p:nvPr/>
          </p:nvSpPr>
          <p:spPr bwMode="auto">
            <a:xfrm flipH="1" flipV="1">
              <a:off x="2460" y="3126"/>
              <a:ext cx="348" cy="66"/>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07" name="Freeform 15"/>
            <p:cNvSpPr>
              <a:spLocks/>
            </p:cNvSpPr>
            <p:nvPr/>
          </p:nvSpPr>
          <p:spPr bwMode="auto">
            <a:xfrm>
              <a:off x="640" y="3156"/>
              <a:ext cx="1637" cy="145"/>
            </a:xfrm>
            <a:custGeom>
              <a:avLst/>
              <a:gdLst/>
              <a:ahLst/>
              <a:cxnLst>
                <a:cxn ang="0">
                  <a:pos x="296" y="0"/>
                </a:cxn>
                <a:cxn ang="0">
                  <a:pos x="0" y="140"/>
                </a:cxn>
                <a:cxn ang="0">
                  <a:pos x="1332" y="144"/>
                </a:cxn>
                <a:cxn ang="0">
                  <a:pos x="1636" y="0"/>
                </a:cxn>
                <a:cxn ang="0">
                  <a:pos x="296" y="0"/>
                </a:cxn>
              </a:cxnLst>
              <a:rect l="0" t="0" r="r" b="b"/>
              <a:pathLst>
                <a:path w="1637" h="145">
                  <a:moveTo>
                    <a:pt x="296" y="0"/>
                  </a:moveTo>
                  <a:lnTo>
                    <a:pt x="0" y="140"/>
                  </a:lnTo>
                  <a:lnTo>
                    <a:pt x="1332" y="144"/>
                  </a:lnTo>
                  <a:lnTo>
                    <a:pt x="1636" y="0"/>
                  </a:lnTo>
                  <a:lnTo>
                    <a:pt x="296" y="0"/>
                  </a:lnTo>
                </a:path>
              </a:pathLst>
            </a:custGeom>
            <a:solidFill>
              <a:srgbClr val="676767"/>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08" name="Freeform 16"/>
            <p:cNvSpPr>
              <a:spLocks/>
            </p:cNvSpPr>
            <p:nvPr/>
          </p:nvSpPr>
          <p:spPr bwMode="auto">
            <a:xfrm>
              <a:off x="2256" y="3132"/>
              <a:ext cx="521" cy="65"/>
            </a:xfrm>
            <a:custGeom>
              <a:avLst/>
              <a:gdLst/>
              <a:ahLst/>
              <a:cxnLst>
                <a:cxn ang="0">
                  <a:pos x="0" y="64"/>
                </a:cxn>
                <a:cxn ang="0">
                  <a:pos x="48" y="23"/>
                </a:cxn>
                <a:cxn ang="0">
                  <a:pos x="204" y="0"/>
                </a:cxn>
                <a:cxn ang="0">
                  <a:pos x="520" y="59"/>
                </a:cxn>
                <a:cxn ang="0">
                  <a:pos x="0" y="64"/>
                </a:cxn>
              </a:cxnLst>
              <a:rect l="0" t="0" r="r" b="b"/>
              <a:pathLst>
                <a:path w="521" h="65">
                  <a:moveTo>
                    <a:pt x="0" y="64"/>
                  </a:moveTo>
                  <a:lnTo>
                    <a:pt x="48" y="23"/>
                  </a:lnTo>
                  <a:lnTo>
                    <a:pt x="204" y="0"/>
                  </a:lnTo>
                  <a:lnTo>
                    <a:pt x="520" y="59"/>
                  </a:lnTo>
                  <a:lnTo>
                    <a:pt x="0" y="64"/>
                  </a:lnTo>
                </a:path>
              </a:pathLst>
            </a:custGeom>
            <a:solidFill>
              <a:srgbClr val="474747"/>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09" name="Line 17"/>
            <p:cNvSpPr>
              <a:spLocks noChangeShapeType="1"/>
            </p:cNvSpPr>
            <p:nvPr/>
          </p:nvSpPr>
          <p:spPr bwMode="auto">
            <a:xfrm flipH="1">
              <a:off x="2220" y="3204"/>
              <a:ext cx="582" cy="0"/>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10" name="Rectangle 18"/>
            <p:cNvSpPr>
              <a:spLocks noChangeArrowheads="1"/>
            </p:cNvSpPr>
            <p:nvPr/>
          </p:nvSpPr>
          <p:spPr bwMode="auto">
            <a:xfrm>
              <a:off x="2249" y="1654"/>
              <a:ext cx="156" cy="152"/>
            </a:xfrm>
            <a:prstGeom prst="rect">
              <a:avLst/>
            </a:prstGeom>
            <a:solidFill>
              <a:srgbClr val="DADADA"/>
            </a:solidFill>
            <a:ln w="12700">
              <a:solidFill>
                <a:srgbClr val="676767"/>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11" name="Freeform 19"/>
            <p:cNvSpPr>
              <a:spLocks/>
            </p:cNvSpPr>
            <p:nvPr/>
          </p:nvSpPr>
          <p:spPr bwMode="auto">
            <a:xfrm>
              <a:off x="2250" y="3075"/>
              <a:ext cx="154" cy="22"/>
            </a:xfrm>
            <a:custGeom>
              <a:avLst/>
              <a:gdLst/>
              <a:ahLst/>
              <a:cxnLst>
                <a:cxn ang="0">
                  <a:pos x="0" y="0"/>
                </a:cxn>
                <a:cxn ang="0">
                  <a:pos x="153" y="3"/>
                </a:cxn>
                <a:cxn ang="0">
                  <a:pos x="105" y="21"/>
                </a:cxn>
                <a:cxn ang="0">
                  <a:pos x="87" y="21"/>
                </a:cxn>
                <a:cxn ang="0">
                  <a:pos x="63" y="18"/>
                </a:cxn>
                <a:cxn ang="0">
                  <a:pos x="39" y="15"/>
                </a:cxn>
                <a:cxn ang="0">
                  <a:pos x="0" y="0"/>
                </a:cxn>
              </a:cxnLst>
              <a:rect l="0" t="0" r="r" b="b"/>
              <a:pathLst>
                <a:path w="154" h="22">
                  <a:moveTo>
                    <a:pt x="0" y="0"/>
                  </a:moveTo>
                  <a:lnTo>
                    <a:pt x="153" y="3"/>
                  </a:lnTo>
                  <a:lnTo>
                    <a:pt x="105" y="21"/>
                  </a:lnTo>
                  <a:lnTo>
                    <a:pt x="87" y="21"/>
                  </a:lnTo>
                  <a:lnTo>
                    <a:pt x="63" y="18"/>
                  </a:lnTo>
                  <a:lnTo>
                    <a:pt x="39" y="15"/>
                  </a:lnTo>
                  <a:lnTo>
                    <a:pt x="0" y="0"/>
                  </a:lnTo>
                </a:path>
              </a:pathLst>
            </a:custGeom>
            <a:solidFill>
              <a:srgbClr val="474747"/>
            </a:solidFill>
            <a:ln w="12700" cap="rnd" cmpd="sng">
              <a:solidFill>
                <a:srgbClr val="474747"/>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12" name="Freeform 20"/>
            <p:cNvSpPr>
              <a:spLocks/>
            </p:cNvSpPr>
            <p:nvPr/>
          </p:nvSpPr>
          <p:spPr bwMode="auto">
            <a:xfrm>
              <a:off x="2249" y="1629"/>
              <a:ext cx="155" cy="22"/>
            </a:xfrm>
            <a:custGeom>
              <a:avLst/>
              <a:gdLst/>
              <a:ahLst/>
              <a:cxnLst>
                <a:cxn ang="0">
                  <a:pos x="154" y="16"/>
                </a:cxn>
                <a:cxn ang="0">
                  <a:pos x="0" y="21"/>
                </a:cxn>
                <a:cxn ang="0">
                  <a:pos x="47" y="1"/>
                </a:cxn>
                <a:cxn ang="0">
                  <a:pos x="65" y="0"/>
                </a:cxn>
                <a:cxn ang="0">
                  <a:pos x="90" y="1"/>
                </a:cxn>
                <a:cxn ang="0">
                  <a:pos x="114" y="3"/>
                </a:cxn>
                <a:cxn ang="0">
                  <a:pos x="154" y="16"/>
                </a:cxn>
              </a:cxnLst>
              <a:rect l="0" t="0" r="r" b="b"/>
              <a:pathLst>
                <a:path w="155" h="22">
                  <a:moveTo>
                    <a:pt x="154" y="16"/>
                  </a:moveTo>
                  <a:lnTo>
                    <a:pt x="0" y="21"/>
                  </a:lnTo>
                  <a:lnTo>
                    <a:pt x="47" y="1"/>
                  </a:lnTo>
                  <a:lnTo>
                    <a:pt x="65" y="0"/>
                  </a:lnTo>
                  <a:lnTo>
                    <a:pt x="90" y="1"/>
                  </a:lnTo>
                  <a:lnTo>
                    <a:pt x="114" y="3"/>
                  </a:lnTo>
                  <a:lnTo>
                    <a:pt x="154" y="16"/>
                  </a:lnTo>
                </a:path>
              </a:pathLst>
            </a:custGeom>
            <a:solidFill>
              <a:srgbClr val="474747"/>
            </a:solidFill>
            <a:ln w="12700" cap="rnd" cmpd="sng">
              <a:solidFill>
                <a:srgbClr val="474747"/>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13" name="Line 21"/>
            <p:cNvSpPr>
              <a:spLocks noChangeShapeType="1"/>
            </p:cNvSpPr>
            <p:nvPr/>
          </p:nvSpPr>
          <p:spPr bwMode="auto">
            <a:xfrm flipH="1">
              <a:off x="2063" y="1805"/>
              <a:ext cx="189" cy="0"/>
            </a:xfrm>
            <a:prstGeom prst="line">
              <a:avLst/>
            </a:prstGeom>
            <a:noFill/>
            <a:ln w="12700">
              <a:solidFill>
                <a:srgbClr val="676767"/>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14" name="Freeform 22"/>
            <p:cNvSpPr>
              <a:spLocks/>
            </p:cNvSpPr>
            <p:nvPr/>
          </p:nvSpPr>
          <p:spPr bwMode="auto">
            <a:xfrm>
              <a:off x="2064" y="1650"/>
              <a:ext cx="183" cy="159"/>
            </a:xfrm>
            <a:custGeom>
              <a:avLst/>
              <a:gdLst/>
              <a:ahLst/>
              <a:cxnLst>
                <a:cxn ang="0">
                  <a:pos x="0" y="158"/>
                </a:cxn>
                <a:cxn ang="0">
                  <a:pos x="35" y="110"/>
                </a:cxn>
                <a:cxn ang="0">
                  <a:pos x="76" y="70"/>
                </a:cxn>
                <a:cxn ang="0">
                  <a:pos x="106" y="40"/>
                </a:cxn>
                <a:cxn ang="0">
                  <a:pos x="145" y="16"/>
                </a:cxn>
                <a:cxn ang="0">
                  <a:pos x="180" y="0"/>
                </a:cxn>
                <a:cxn ang="0">
                  <a:pos x="182" y="156"/>
                </a:cxn>
                <a:cxn ang="0">
                  <a:pos x="0" y="158"/>
                </a:cxn>
              </a:cxnLst>
              <a:rect l="0" t="0" r="r" b="b"/>
              <a:pathLst>
                <a:path w="183" h="159">
                  <a:moveTo>
                    <a:pt x="0" y="158"/>
                  </a:moveTo>
                  <a:lnTo>
                    <a:pt x="35" y="110"/>
                  </a:lnTo>
                  <a:lnTo>
                    <a:pt x="76" y="70"/>
                  </a:lnTo>
                  <a:lnTo>
                    <a:pt x="106" y="40"/>
                  </a:lnTo>
                  <a:lnTo>
                    <a:pt x="145" y="16"/>
                  </a:lnTo>
                  <a:lnTo>
                    <a:pt x="180" y="0"/>
                  </a:lnTo>
                  <a:lnTo>
                    <a:pt x="182" y="156"/>
                  </a:lnTo>
                  <a:lnTo>
                    <a:pt x="0" y="158"/>
                  </a:lnTo>
                </a:path>
              </a:pathLst>
            </a:custGeom>
            <a:solidFill>
              <a:srgbClr val="676767"/>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15" name="Line 23"/>
            <p:cNvSpPr>
              <a:spLocks noChangeShapeType="1"/>
            </p:cNvSpPr>
            <p:nvPr/>
          </p:nvSpPr>
          <p:spPr bwMode="auto">
            <a:xfrm flipH="1">
              <a:off x="2067" y="2922"/>
              <a:ext cx="174" cy="0"/>
            </a:xfrm>
            <a:prstGeom prst="line">
              <a:avLst/>
            </a:prstGeom>
            <a:noFill/>
            <a:ln w="12700">
              <a:solidFill>
                <a:srgbClr val="676767"/>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16" name="Freeform 24"/>
            <p:cNvSpPr>
              <a:spLocks/>
            </p:cNvSpPr>
            <p:nvPr/>
          </p:nvSpPr>
          <p:spPr bwMode="auto">
            <a:xfrm>
              <a:off x="2066" y="2926"/>
              <a:ext cx="179" cy="151"/>
            </a:xfrm>
            <a:custGeom>
              <a:avLst/>
              <a:gdLst/>
              <a:ahLst/>
              <a:cxnLst>
                <a:cxn ang="0">
                  <a:pos x="176" y="150"/>
                </a:cxn>
                <a:cxn ang="0">
                  <a:pos x="146" y="138"/>
                </a:cxn>
                <a:cxn ang="0">
                  <a:pos x="94" y="104"/>
                </a:cxn>
                <a:cxn ang="0">
                  <a:pos x="52" y="62"/>
                </a:cxn>
                <a:cxn ang="0">
                  <a:pos x="12" y="18"/>
                </a:cxn>
                <a:cxn ang="0">
                  <a:pos x="0" y="0"/>
                </a:cxn>
                <a:cxn ang="0">
                  <a:pos x="178" y="0"/>
                </a:cxn>
                <a:cxn ang="0">
                  <a:pos x="176" y="150"/>
                </a:cxn>
              </a:cxnLst>
              <a:rect l="0" t="0" r="r" b="b"/>
              <a:pathLst>
                <a:path w="179" h="151">
                  <a:moveTo>
                    <a:pt x="176" y="150"/>
                  </a:moveTo>
                  <a:lnTo>
                    <a:pt x="146" y="138"/>
                  </a:lnTo>
                  <a:lnTo>
                    <a:pt x="94" y="104"/>
                  </a:lnTo>
                  <a:lnTo>
                    <a:pt x="52" y="62"/>
                  </a:lnTo>
                  <a:lnTo>
                    <a:pt x="12" y="18"/>
                  </a:lnTo>
                  <a:lnTo>
                    <a:pt x="0" y="0"/>
                  </a:lnTo>
                  <a:lnTo>
                    <a:pt x="178" y="0"/>
                  </a:lnTo>
                  <a:lnTo>
                    <a:pt x="176" y="150"/>
                  </a:lnTo>
                </a:path>
              </a:pathLst>
            </a:custGeom>
            <a:solidFill>
              <a:srgbClr val="676767"/>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17" name="Rectangle 25"/>
            <p:cNvSpPr>
              <a:spLocks noChangeArrowheads="1"/>
            </p:cNvSpPr>
            <p:nvPr/>
          </p:nvSpPr>
          <p:spPr bwMode="auto">
            <a:xfrm rot="1380000">
              <a:off x="2501" y="2692"/>
              <a:ext cx="156" cy="152"/>
            </a:xfrm>
            <a:prstGeom prst="rect">
              <a:avLst/>
            </a:prstGeom>
            <a:solidFill>
              <a:srgbClr val="DADADA"/>
            </a:solidFill>
            <a:ln w="12700">
              <a:solidFill>
                <a:srgbClr val="676767"/>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18" name="Rectangle 26"/>
            <p:cNvSpPr>
              <a:spLocks noChangeArrowheads="1"/>
            </p:cNvSpPr>
            <p:nvPr/>
          </p:nvSpPr>
          <p:spPr bwMode="auto">
            <a:xfrm rot="20580000">
              <a:off x="2522" y="1945"/>
              <a:ext cx="156" cy="152"/>
            </a:xfrm>
            <a:prstGeom prst="rect">
              <a:avLst/>
            </a:prstGeom>
            <a:solidFill>
              <a:srgbClr val="DADADA"/>
            </a:solidFill>
            <a:ln w="12700">
              <a:solidFill>
                <a:srgbClr val="676767"/>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19" name="Rectangle 27"/>
            <p:cNvSpPr>
              <a:spLocks noChangeArrowheads="1"/>
            </p:cNvSpPr>
            <p:nvPr/>
          </p:nvSpPr>
          <p:spPr bwMode="auto">
            <a:xfrm>
              <a:off x="1925" y="2284"/>
              <a:ext cx="156" cy="152"/>
            </a:xfrm>
            <a:prstGeom prst="rect">
              <a:avLst/>
            </a:prstGeom>
            <a:solidFill>
              <a:srgbClr val="DADADA"/>
            </a:solidFill>
            <a:ln w="12700">
              <a:solidFill>
                <a:srgbClr val="676767"/>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20" name="Rectangle 28"/>
            <p:cNvSpPr>
              <a:spLocks noChangeArrowheads="1"/>
            </p:cNvSpPr>
            <p:nvPr/>
          </p:nvSpPr>
          <p:spPr bwMode="auto">
            <a:xfrm>
              <a:off x="2579" y="2290"/>
              <a:ext cx="156" cy="152"/>
            </a:xfrm>
            <a:prstGeom prst="rect">
              <a:avLst/>
            </a:prstGeom>
            <a:solidFill>
              <a:srgbClr val="DADADA"/>
            </a:solidFill>
            <a:ln w="12700">
              <a:solidFill>
                <a:srgbClr val="676767"/>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21" name="Rectangle 29"/>
            <p:cNvSpPr>
              <a:spLocks noChangeArrowheads="1"/>
            </p:cNvSpPr>
            <p:nvPr/>
          </p:nvSpPr>
          <p:spPr bwMode="auto">
            <a:xfrm rot="1080000">
              <a:off x="1979" y="1939"/>
              <a:ext cx="156" cy="152"/>
            </a:xfrm>
            <a:prstGeom prst="rect">
              <a:avLst/>
            </a:prstGeom>
            <a:solidFill>
              <a:srgbClr val="DADADA"/>
            </a:solidFill>
            <a:ln w="12700">
              <a:solidFill>
                <a:srgbClr val="676767"/>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22" name="Rectangle 30"/>
            <p:cNvSpPr>
              <a:spLocks noChangeArrowheads="1"/>
            </p:cNvSpPr>
            <p:nvPr/>
          </p:nvSpPr>
          <p:spPr bwMode="auto">
            <a:xfrm rot="20220000">
              <a:off x="2003" y="2692"/>
              <a:ext cx="156" cy="152"/>
            </a:xfrm>
            <a:prstGeom prst="rect">
              <a:avLst/>
            </a:prstGeom>
            <a:solidFill>
              <a:srgbClr val="DADADA"/>
            </a:solidFill>
            <a:ln w="12700">
              <a:solidFill>
                <a:srgbClr val="676767"/>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23" name="Line 31"/>
            <p:cNvSpPr>
              <a:spLocks noChangeShapeType="1"/>
            </p:cNvSpPr>
            <p:nvPr/>
          </p:nvSpPr>
          <p:spPr bwMode="auto">
            <a:xfrm flipH="1">
              <a:off x="2160" y="1972"/>
              <a:ext cx="340" cy="0"/>
            </a:xfrm>
            <a:prstGeom prst="line">
              <a:avLst/>
            </a:prstGeom>
            <a:noFill/>
            <a:ln w="12700">
              <a:solidFill>
                <a:srgbClr val="676767"/>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24" name="Line 32"/>
            <p:cNvSpPr>
              <a:spLocks noChangeShapeType="1"/>
            </p:cNvSpPr>
            <p:nvPr/>
          </p:nvSpPr>
          <p:spPr bwMode="auto">
            <a:xfrm flipH="1">
              <a:off x="2034" y="1926"/>
              <a:ext cx="618" cy="0"/>
            </a:xfrm>
            <a:prstGeom prst="line">
              <a:avLst/>
            </a:prstGeom>
            <a:noFill/>
            <a:ln w="12700">
              <a:solidFill>
                <a:srgbClr val="676767"/>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25" name="Freeform 33"/>
            <p:cNvSpPr>
              <a:spLocks/>
            </p:cNvSpPr>
            <p:nvPr/>
          </p:nvSpPr>
          <p:spPr bwMode="auto">
            <a:xfrm>
              <a:off x="2132" y="2668"/>
              <a:ext cx="395" cy="143"/>
            </a:xfrm>
            <a:custGeom>
              <a:avLst/>
              <a:gdLst/>
              <a:ahLst/>
              <a:cxnLst>
                <a:cxn ang="0">
                  <a:pos x="11" y="2"/>
                </a:cxn>
                <a:cxn ang="0">
                  <a:pos x="394" y="0"/>
                </a:cxn>
                <a:cxn ang="0">
                  <a:pos x="337" y="142"/>
                </a:cxn>
                <a:cxn ang="0">
                  <a:pos x="59" y="142"/>
                </a:cxn>
                <a:cxn ang="0">
                  <a:pos x="0" y="2"/>
                </a:cxn>
                <a:cxn ang="0">
                  <a:pos x="11" y="2"/>
                </a:cxn>
              </a:cxnLst>
              <a:rect l="0" t="0" r="r" b="b"/>
              <a:pathLst>
                <a:path w="395" h="143">
                  <a:moveTo>
                    <a:pt x="11" y="2"/>
                  </a:moveTo>
                  <a:lnTo>
                    <a:pt x="394" y="0"/>
                  </a:lnTo>
                  <a:lnTo>
                    <a:pt x="337" y="142"/>
                  </a:lnTo>
                  <a:lnTo>
                    <a:pt x="59" y="142"/>
                  </a:lnTo>
                  <a:lnTo>
                    <a:pt x="0" y="2"/>
                  </a:lnTo>
                  <a:lnTo>
                    <a:pt x="11" y="2"/>
                  </a:lnTo>
                </a:path>
              </a:pathLst>
            </a:custGeom>
            <a:solidFill>
              <a:srgbClr val="DADADA"/>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26" name="Line 34"/>
            <p:cNvSpPr>
              <a:spLocks noChangeShapeType="1"/>
            </p:cNvSpPr>
            <p:nvPr/>
          </p:nvSpPr>
          <p:spPr bwMode="auto">
            <a:xfrm flipH="1">
              <a:off x="1941" y="2121"/>
              <a:ext cx="600" cy="0"/>
            </a:xfrm>
            <a:prstGeom prst="line">
              <a:avLst/>
            </a:prstGeom>
            <a:noFill/>
            <a:ln w="12700">
              <a:solidFill>
                <a:srgbClr val="676767"/>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27" name="Line 35"/>
            <p:cNvSpPr>
              <a:spLocks noChangeShapeType="1"/>
            </p:cNvSpPr>
            <p:nvPr/>
          </p:nvSpPr>
          <p:spPr bwMode="auto">
            <a:xfrm flipH="1">
              <a:off x="2085" y="2289"/>
              <a:ext cx="489" cy="0"/>
            </a:xfrm>
            <a:prstGeom prst="line">
              <a:avLst/>
            </a:prstGeom>
            <a:noFill/>
            <a:ln w="12700">
              <a:solidFill>
                <a:srgbClr val="676767"/>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28" name="Line 36"/>
            <p:cNvSpPr>
              <a:spLocks noChangeShapeType="1"/>
            </p:cNvSpPr>
            <p:nvPr/>
          </p:nvSpPr>
          <p:spPr bwMode="auto">
            <a:xfrm flipH="1">
              <a:off x="1926" y="2442"/>
              <a:ext cx="651" cy="0"/>
            </a:xfrm>
            <a:prstGeom prst="line">
              <a:avLst/>
            </a:prstGeom>
            <a:noFill/>
            <a:ln w="12700">
              <a:solidFill>
                <a:srgbClr val="676767"/>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29" name="Line 37"/>
            <p:cNvSpPr>
              <a:spLocks noChangeShapeType="1"/>
            </p:cNvSpPr>
            <p:nvPr/>
          </p:nvSpPr>
          <p:spPr bwMode="auto">
            <a:xfrm flipH="1">
              <a:off x="1953" y="2667"/>
              <a:ext cx="585" cy="0"/>
            </a:xfrm>
            <a:prstGeom prst="line">
              <a:avLst/>
            </a:prstGeom>
            <a:noFill/>
            <a:ln w="12700">
              <a:solidFill>
                <a:srgbClr val="676767"/>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30" name="Line 38"/>
            <p:cNvSpPr>
              <a:spLocks noChangeShapeType="1"/>
            </p:cNvSpPr>
            <p:nvPr/>
          </p:nvSpPr>
          <p:spPr bwMode="auto">
            <a:xfrm flipH="1">
              <a:off x="2181" y="2814"/>
              <a:ext cx="291" cy="0"/>
            </a:xfrm>
            <a:prstGeom prst="line">
              <a:avLst/>
            </a:prstGeom>
            <a:noFill/>
            <a:ln w="12700">
              <a:solidFill>
                <a:srgbClr val="676767"/>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31" name="Line 39"/>
            <p:cNvSpPr>
              <a:spLocks noChangeShapeType="1"/>
            </p:cNvSpPr>
            <p:nvPr/>
          </p:nvSpPr>
          <p:spPr bwMode="auto">
            <a:xfrm flipH="1">
              <a:off x="2037" y="2877"/>
              <a:ext cx="579" cy="0"/>
            </a:xfrm>
            <a:prstGeom prst="line">
              <a:avLst/>
            </a:prstGeom>
            <a:noFill/>
            <a:ln w="12700">
              <a:solidFill>
                <a:srgbClr val="676767"/>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32" name="Freeform 40"/>
            <p:cNvSpPr>
              <a:spLocks/>
            </p:cNvSpPr>
            <p:nvPr/>
          </p:nvSpPr>
          <p:spPr bwMode="auto">
            <a:xfrm>
              <a:off x="1941" y="2064"/>
              <a:ext cx="163" cy="52"/>
            </a:xfrm>
            <a:custGeom>
              <a:avLst/>
              <a:gdLst/>
              <a:ahLst/>
              <a:cxnLst>
                <a:cxn ang="0">
                  <a:pos x="12" y="0"/>
                </a:cxn>
                <a:cxn ang="0">
                  <a:pos x="162" y="51"/>
                </a:cxn>
                <a:cxn ang="0">
                  <a:pos x="0" y="51"/>
                </a:cxn>
                <a:cxn ang="0">
                  <a:pos x="12" y="0"/>
                </a:cxn>
              </a:cxnLst>
              <a:rect l="0" t="0" r="r" b="b"/>
              <a:pathLst>
                <a:path w="163" h="52">
                  <a:moveTo>
                    <a:pt x="12" y="0"/>
                  </a:moveTo>
                  <a:lnTo>
                    <a:pt x="162" y="51"/>
                  </a:lnTo>
                  <a:lnTo>
                    <a:pt x="0" y="51"/>
                  </a:lnTo>
                  <a:lnTo>
                    <a:pt x="12" y="0"/>
                  </a:lnTo>
                </a:path>
              </a:pathLst>
            </a:custGeom>
            <a:solidFill>
              <a:srgbClr val="474747"/>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33" name="Freeform 41"/>
            <p:cNvSpPr>
              <a:spLocks/>
            </p:cNvSpPr>
            <p:nvPr/>
          </p:nvSpPr>
          <p:spPr bwMode="auto">
            <a:xfrm>
              <a:off x="2032" y="2811"/>
              <a:ext cx="599" cy="66"/>
            </a:xfrm>
            <a:custGeom>
              <a:avLst/>
              <a:gdLst/>
              <a:ahLst/>
              <a:cxnLst>
                <a:cxn ang="0">
                  <a:pos x="598" y="65"/>
                </a:cxn>
                <a:cxn ang="0">
                  <a:pos x="0" y="65"/>
                </a:cxn>
                <a:cxn ang="0">
                  <a:pos x="150" y="0"/>
                </a:cxn>
                <a:cxn ang="0">
                  <a:pos x="457" y="3"/>
                </a:cxn>
                <a:cxn ang="0">
                  <a:pos x="598" y="65"/>
                </a:cxn>
              </a:cxnLst>
              <a:rect l="0" t="0" r="r" b="b"/>
              <a:pathLst>
                <a:path w="599" h="66">
                  <a:moveTo>
                    <a:pt x="598" y="65"/>
                  </a:moveTo>
                  <a:lnTo>
                    <a:pt x="0" y="65"/>
                  </a:lnTo>
                  <a:lnTo>
                    <a:pt x="150" y="0"/>
                  </a:lnTo>
                  <a:lnTo>
                    <a:pt x="457" y="3"/>
                  </a:lnTo>
                  <a:lnTo>
                    <a:pt x="598" y="65"/>
                  </a:lnTo>
                </a:path>
              </a:pathLst>
            </a:custGeom>
            <a:solidFill>
              <a:srgbClr val="474747"/>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34" name="Freeform 42"/>
            <p:cNvSpPr>
              <a:spLocks/>
            </p:cNvSpPr>
            <p:nvPr/>
          </p:nvSpPr>
          <p:spPr bwMode="auto">
            <a:xfrm>
              <a:off x="1958" y="2670"/>
              <a:ext cx="151" cy="57"/>
            </a:xfrm>
            <a:custGeom>
              <a:avLst/>
              <a:gdLst/>
              <a:ahLst/>
              <a:cxnLst>
                <a:cxn ang="0">
                  <a:pos x="0" y="0"/>
                </a:cxn>
                <a:cxn ang="0">
                  <a:pos x="16" y="56"/>
                </a:cxn>
                <a:cxn ang="0">
                  <a:pos x="150" y="0"/>
                </a:cxn>
                <a:cxn ang="0">
                  <a:pos x="0" y="0"/>
                </a:cxn>
              </a:cxnLst>
              <a:rect l="0" t="0" r="r" b="b"/>
              <a:pathLst>
                <a:path w="151" h="57">
                  <a:moveTo>
                    <a:pt x="0" y="0"/>
                  </a:moveTo>
                  <a:lnTo>
                    <a:pt x="16" y="56"/>
                  </a:lnTo>
                  <a:lnTo>
                    <a:pt x="150" y="0"/>
                  </a:lnTo>
                  <a:lnTo>
                    <a:pt x="0" y="0"/>
                  </a:lnTo>
                </a:path>
              </a:pathLst>
            </a:custGeom>
            <a:solidFill>
              <a:srgbClr val="CECECE"/>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35" name="Freeform 43"/>
            <p:cNvSpPr>
              <a:spLocks/>
            </p:cNvSpPr>
            <p:nvPr/>
          </p:nvSpPr>
          <p:spPr bwMode="auto">
            <a:xfrm>
              <a:off x="2120" y="1974"/>
              <a:ext cx="409" cy="141"/>
            </a:xfrm>
            <a:custGeom>
              <a:avLst/>
              <a:gdLst/>
              <a:ahLst/>
              <a:cxnLst>
                <a:cxn ang="0">
                  <a:pos x="408" y="140"/>
                </a:cxn>
                <a:cxn ang="0">
                  <a:pos x="0" y="140"/>
                </a:cxn>
                <a:cxn ang="0">
                  <a:pos x="44" y="0"/>
                </a:cxn>
                <a:cxn ang="0">
                  <a:pos x="370" y="0"/>
                </a:cxn>
                <a:cxn ang="0">
                  <a:pos x="408" y="140"/>
                </a:cxn>
              </a:cxnLst>
              <a:rect l="0" t="0" r="r" b="b"/>
              <a:pathLst>
                <a:path w="409" h="141">
                  <a:moveTo>
                    <a:pt x="408" y="140"/>
                  </a:moveTo>
                  <a:lnTo>
                    <a:pt x="0" y="140"/>
                  </a:lnTo>
                  <a:lnTo>
                    <a:pt x="44" y="0"/>
                  </a:lnTo>
                  <a:lnTo>
                    <a:pt x="370" y="0"/>
                  </a:lnTo>
                  <a:lnTo>
                    <a:pt x="408" y="140"/>
                  </a:lnTo>
                </a:path>
              </a:pathLst>
            </a:custGeom>
            <a:solidFill>
              <a:srgbClr val="CECECE"/>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36" name="Freeform 44"/>
            <p:cNvSpPr>
              <a:spLocks/>
            </p:cNvSpPr>
            <p:nvPr/>
          </p:nvSpPr>
          <p:spPr bwMode="auto">
            <a:xfrm>
              <a:off x="2068" y="1930"/>
              <a:ext cx="555" cy="31"/>
            </a:xfrm>
            <a:custGeom>
              <a:avLst/>
              <a:gdLst/>
              <a:ahLst/>
              <a:cxnLst>
                <a:cxn ang="0">
                  <a:pos x="0" y="0"/>
                </a:cxn>
                <a:cxn ang="0">
                  <a:pos x="554" y="0"/>
                </a:cxn>
                <a:cxn ang="0">
                  <a:pos x="437" y="30"/>
                </a:cxn>
                <a:cxn ang="0">
                  <a:pos x="99" y="30"/>
                </a:cxn>
                <a:cxn ang="0">
                  <a:pos x="0" y="0"/>
                </a:cxn>
              </a:cxnLst>
              <a:rect l="0" t="0" r="r" b="b"/>
              <a:pathLst>
                <a:path w="555" h="31">
                  <a:moveTo>
                    <a:pt x="0" y="0"/>
                  </a:moveTo>
                  <a:lnTo>
                    <a:pt x="554" y="0"/>
                  </a:lnTo>
                  <a:lnTo>
                    <a:pt x="437" y="30"/>
                  </a:lnTo>
                  <a:lnTo>
                    <a:pt x="99" y="30"/>
                  </a:lnTo>
                  <a:lnTo>
                    <a:pt x="0" y="0"/>
                  </a:lnTo>
                </a:path>
              </a:pathLst>
            </a:custGeom>
            <a:solidFill>
              <a:srgbClr val="DADADA"/>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37" name="Freeform 45"/>
            <p:cNvSpPr>
              <a:spLocks/>
            </p:cNvSpPr>
            <p:nvPr/>
          </p:nvSpPr>
          <p:spPr bwMode="auto">
            <a:xfrm>
              <a:off x="2088" y="2296"/>
              <a:ext cx="481" cy="133"/>
            </a:xfrm>
            <a:custGeom>
              <a:avLst/>
              <a:gdLst/>
              <a:ahLst/>
              <a:cxnLst>
                <a:cxn ang="0">
                  <a:pos x="0" y="0"/>
                </a:cxn>
                <a:cxn ang="0">
                  <a:pos x="480" y="0"/>
                </a:cxn>
                <a:cxn ang="0">
                  <a:pos x="480" y="132"/>
                </a:cxn>
                <a:cxn ang="0">
                  <a:pos x="0" y="130"/>
                </a:cxn>
                <a:cxn ang="0">
                  <a:pos x="0" y="0"/>
                </a:cxn>
              </a:cxnLst>
              <a:rect l="0" t="0" r="r" b="b"/>
              <a:pathLst>
                <a:path w="481" h="133">
                  <a:moveTo>
                    <a:pt x="0" y="0"/>
                  </a:moveTo>
                  <a:lnTo>
                    <a:pt x="480" y="0"/>
                  </a:lnTo>
                  <a:lnTo>
                    <a:pt x="480" y="132"/>
                  </a:lnTo>
                  <a:lnTo>
                    <a:pt x="0" y="130"/>
                  </a:lnTo>
                  <a:lnTo>
                    <a:pt x="0" y="0"/>
                  </a:lnTo>
                </a:path>
              </a:pathLst>
            </a:custGeom>
            <a:solidFill>
              <a:srgbClr val="DADADA"/>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38" name="Line 46"/>
            <p:cNvSpPr>
              <a:spLocks noChangeShapeType="1"/>
            </p:cNvSpPr>
            <p:nvPr/>
          </p:nvSpPr>
          <p:spPr bwMode="auto">
            <a:xfrm>
              <a:off x="2606" y="2280"/>
              <a:ext cx="0" cy="168"/>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39" name="Line 47"/>
            <p:cNvSpPr>
              <a:spLocks noChangeShapeType="1"/>
            </p:cNvSpPr>
            <p:nvPr/>
          </p:nvSpPr>
          <p:spPr bwMode="auto">
            <a:xfrm>
              <a:off x="2644" y="2277"/>
              <a:ext cx="0" cy="168"/>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40" name="Line 48"/>
            <p:cNvSpPr>
              <a:spLocks noChangeShapeType="1"/>
            </p:cNvSpPr>
            <p:nvPr/>
          </p:nvSpPr>
          <p:spPr bwMode="auto">
            <a:xfrm>
              <a:off x="2672" y="2277"/>
              <a:ext cx="0" cy="168"/>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41" name="Line 49"/>
            <p:cNvSpPr>
              <a:spLocks noChangeShapeType="1"/>
            </p:cNvSpPr>
            <p:nvPr/>
          </p:nvSpPr>
          <p:spPr bwMode="auto">
            <a:xfrm>
              <a:off x="2708" y="2280"/>
              <a:ext cx="0" cy="168"/>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42" name="Line 50"/>
            <p:cNvSpPr>
              <a:spLocks noChangeShapeType="1"/>
            </p:cNvSpPr>
            <p:nvPr/>
          </p:nvSpPr>
          <p:spPr bwMode="auto">
            <a:xfrm>
              <a:off x="2533" y="1957"/>
              <a:ext cx="50" cy="160"/>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43" name="Line 51"/>
            <p:cNvSpPr>
              <a:spLocks noChangeShapeType="1"/>
            </p:cNvSpPr>
            <p:nvPr/>
          </p:nvSpPr>
          <p:spPr bwMode="auto">
            <a:xfrm>
              <a:off x="2054" y="2274"/>
              <a:ext cx="0" cy="168"/>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44" name="Line 52"/>
            <p:cNvSpPr>
              <a:spLocks noChangeShapeType="1"/>
            </p:cNvSpPr>
            <p:nvPr/>
          </p:nvSpPr>
          <p:spPr bwMode="auto">
            <a:xfrm>
              <a:off x="2566" y="1945"/>
              <a:ext cx="50" cy="160"/>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45" name="Line 53"/>
            <p:cNvSpPr>
              <a:spLocks noChangeShapeType="1"/>
            </p:cNvSpPr>
            <p:nvPr/>
          </p:nvSpPr>
          <p:spPr bwMode="auto">
            <a:xfrm>
              <a:off x="2596" y="1933"/>
              <a:ext cx="50" cy="160"/>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46" name="Line 54"/>
            <p:cNvSpPr>
              <a:spLocks noChangeShapeType="1"/>
            </p:cNvSpPr>
            <p:nvPr/>
          </p:nvSpPr>
          <p:spPr bwMode="auto">
            <a:xfrm>
              <a:off x="2626" y="1921"/>
              <a:ext cx="50" cy="160"/>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47" name="Line 55"/>
            <p:cNvSpPr>
              <a:spLocks noChangeShapeType="1"/>
            </p:cNvSpPr>
            <p:nvPr/>
          </p:nvSpPr>
          <p:spPr bwMode="auto">
            <a:xfrm>
              <a:off x="2012" y="2271"/>
              <a:ext cx="0" cy="168"/>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48" name="Line 56"/>
            <p:cNvSpPr>
              <a:spLocks noChangeShapeType="1"/>
            </p:cNvSpPr>
            <p:nvPr/>
          </p:nvSpPr>
          <p:spPr bwMode="auto">
            <a:xfrm>
              <a:off x="1970" y="2274"/>
              <a:ext cx="0" cy="168"/>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49" name="Line 57"/>
            <p:cNvSpPr>
              <a:spLocks noChangeShapeType="1"/>
            </p:cNvSpPr>
            <p:nvPr/>
          </p:nvSpPr>
          <p:spPr bwMode="auto">
            <a:xfrm>
              <a:off x="1937" y="2274"/>
              <a:ext cx="0" cy="168"/>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50" name="Line 58"/>
            <p:cNvSpPr>
              <a:spLocks noChangeShapeType="1"/>
            </p:cNvSpPr>
            <p:nvPr/>
          </p:nvSpPr>
          <p:spPr bwMode="auto">
            <a:xfrm flipH="1">
              <a:off x="2506" y="2674"/>
              <a:ext cx="68" cy="154"/>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51" name="Line 59"/>
            <p:cNvSpPr>
              <a:spLocks noChangeShapeType="1"/>
            </p:cNvSpPr>
            <p:nvPr/>
          </p:nvSpPr>
          <p:spPr bwMode="auto">
            <a:xfrm>
              <a:off x="2008" y="2713"/>
              <a:ext cx="62" cy="155"/>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52" name="Line 60"/>
            <p:cNvSpPr>
              <a:spLocks noChangeShapeType="1"/>
            </p:cNvSpPr>
            <p:nvPr/>
          </p:nvSpPr>
          <p:spPr bwMode="auto">
            <a:xfrm>
              <a:off x="2038" y="2695"/>
              <a:ext cx="62" cy="155"/>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53" name="Line 61"/>
            <p:cNvSpPr>
              <a:spLocks noChangeShapeType="1"/>
            </p:cNvSpPr>
            <p:nvPr/>
          </p:nvSpPr>
          <p:spPr bwMode="auto">
            <a:xfrm>
              <a:off x="2071" y="2683"/>
              <a:ext cx="62" cy="155"/>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54" name="Line 62"/>
            <p:cNvSpPr>
              <a:spLocks noChangeShapeType="1"/>
            </p:cNvSpPr>
            <p:nvPr/>
          </p:nvSpPr>
          <p:spPr bwMode="auto">
            <a:xfrm>
              <a:off x="2101" y="2665"/>
              <a:ext cx="62" cy="155"/>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55" name="Line 63"/>
            <p:cNvSpPr>
              <a:spLocks noChangeShapeType="1"/>
            </p:cNvSpPr>
            <p:nvPr/>
          </p:nvSpPr>
          <p:spPr bwMode="auto">
            <a:xfrm flipH="1">
              <a:off x="2542" y="2692"/>
              <a:ext cx="68" cy="154"/>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56" name="Line 64"/>
            <p:cNvSpPr>
              <a:spLocks noChangeShapeType="1"/>
            </p:cNvSpPr>
            <p:nvPr/>
          </p:nvSpPr>
          <p:spPr bwMode="auto">
            <a:xfrm flipH="1">
              <a:off x="2572" y="2710"/>
              <a:ext cx="68" cy="154"/>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57" name="Line 65"/>
            <p:cNvSpPr>
              <a:spLocks noChangeShapeType="1"/>
            </p:cNvSpPr>
            <p:nvPr/>
          </p:nvSpPr>
          <p:spPr bwMode="auto">
            <a:xfrm flipH="1">
              <a:off x="2602" y="2719"/>
              <a:ext cx="68" cy="154"/>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58" name="Line 66"/>
            <p:cNvSpPr>
              <a:spLocks noChangeShapeType="1"/>
            </p:cNvSpPr>
            <p:nvPr/>
          </p:nvSpPr>
          <p:spPr bwMode="auto">
            <a:xfrm flipH="1">
              <a:off x="1972" y="1911"/>
              <a:ext cx="62" cy="156"/>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59" name="Line 67"/>
            <p:cNvSpPr>
              <a:spLocks noChangeShapeType="1"/>
            </p:cNvSpPr>
            <p:nvPr/>
          </p:nvSpPr>
          <p:spPr bwMode="auto">
            <a:xfrm flipH="1">
              <a:off x="2011" y="1926"/>
              <a:ext cx="62" cy="156"/>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60" name="Line 68"/>
            <p:cNvSpPr>
              <a:spLocks noChangeShapeType="1"/>
            </p:cNvSpPr>
            <p:nvPr/>
          </p:nvSpPr>
          <p:spPr bwMode="auto">
            <a:xfrm flipH="1">
              <a:off x="2047" y="1938"/>
              <a:ext cx="62" cy="156"/>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61" name="Line 69"/>
            <p:cNvSpPr>
              <a:spLocks noChangeShapeType="1"/>
            </p:cNvSpPr>
            <p:nvPr/>
          </p:nvSpPr>
          <p:spPr bwMode="auto">
            <a:xfrm flipH="1">
              <a:off x="2080" y="1953"/>
              <a:ext cx="62" cy="156"/>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62" name="Line 70"/>
            <p:cNvSpPr>
              <a:spLocks noChangeShapeType="1"/>
            </p:cNvSpPr>
            <p:nvPr/>
          </p:nvSpPr>
          <p:spPr bwMode="auto">
            <a:xfrm flipV="1">
              <a:off x="2240" y="1676"/>
              <a:ext cx="168" cy="2"/>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63" name="Line 71"/>
            <p:cNvSpPr>
              <a:spLocks noChangeShapeType="1"/>
            </p:cNvSpPr>
            <p:nvPr/>
          </p:nvSpPr>
          <p:spPr bwMode="auto">
            <a:xfrm flipV="1">
              <a:off x="2240" y="1703"/>
              <a:ext cx="168" cy="2"/>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64" name="Line 72"/>
            <p:cNvSpPr>
              <a:spLocks noChangeShapeType="1"/>
            </p:cNvSpPr>
            <p:nvPr/>
          </p:nvSpPr>
          <p:spPr bwMode="auto">
            <a:xfrm flipV="1">
              <a:off x="2240" y="1769"/>
              <a:ext cx="168" cy="2"/>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65" name="Line 73"/>
            <p:cNvSpPr>
              <a:spLocks noChangeShapeType="1"/>
            </p:cNvSpPr>
            <p:nvPr/>
          </p:nvSpPr>
          <p:spPr bwMode="auto">
            <a:xfrm flipV="1">
              <a:off x="2243" y="1739"/>
              <a:ext cx="168" cy="2"/>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66" name="Line 74"/>
            <p:cNvSpPr>
              <a:spLocks noChangeShapeType="1"/>
            </p:cNvSpPr>
            <p:nvPr/>
          </p:nvSpPr>
          <p:spPr bwMode="auto">
            <a:xfrm flipV="1">
              <a:off x="2240" y="2948"/>
              <a:ext cx="168" cy="2"/>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67" name="Line 75"/>
            <p:cNvSpPr>
              <a:spLocks noChangeShapeType="1"/>
            </p:cNvSpPr>
            <p:nvPr/>
          </p:nvSpPr>
          <p:spPr bwMode="auto">
            <a:xfrm flipV="1">
              <a:off x="2249" y="2978"/>
              <a:ext cx="168" cy="2"/>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68" name="Line 76"/>
            <p:cNvSpPr>
              <a:spLocks noChangeShapeType="1"/>
            </p:cNvSpPr>
            <p:nvPr/>
          </p:nvSpPr>
          <p:spPr bwMode="auto">
            <a:xfrm flipV="1">
              <a:off x="2249" y="3020"/>
              <a:ext cx="168" cy="2"/>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69" name="Line 77"/>
            <p:cNvSpPr>
              <a:spLocks noChangeShapeType="1"/>
            </p:cNvSpPr>
            <p:nvPr/>
          </p:nvSpPr>
          <p:spPr bwMode="auto">
            <a:xfrm flipV="1">
              <a:off x="2243" y="3053"/>
              <a:ext cx="168" cy="2"/>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70" name="Line 78"/>
            <p:cNvSpPr>
              <a:spLocks noChangeShapeType="1"/>
            </p:cNvSpPr>
            <p:nvPr/>
          </p:nvSpPr>
          <p:spPr bwMode="auto">
            <a:xfrm flipH="1">
              <a:off x="1970" y="2716"/>
              <a:ext cx="34" cy="2"/>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71" name="Line 79"/>
            <p:cNvSpPr>
              <a:spLocks noChangeShapeType="1"/>
            </p:cNvSpPr>
            <p:nvPr/>
          </p:nvSpPr>
          <p:spPr bwMode="auto">
            <a:xfrm flipH="1">
              <a:off x="1968" y="2700"/>
              <a:ext cx="68" cy="0"/>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72" name="Line 80"/>
            <p:cNvSpPr>
              <a:spLocks noChangeShapeType="1"/>
            </p:cNvSpPr>
            <p:nvPr/>
          </p:nvSpPr>
          <p:spPr bwMode="auto">
            <a:xfrm flipH="1">
              <a:off x="1960" y="2684"/>
              <a:ext cx="106" cy="0"/>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73" name="Line 81"/>
            <p:cNvSpPr>
              <a:spLocks noChangeShapeType="1"/>
            </p:cNvSpPr>
            <p:nvPr/>
          </p:nvSpPr>
          <p:spPr bwMode="auto">
            <a:xfrm flipH="1">
              <a:off x="1960" y="2672"/>
              <a:ext cx="138" cy="0"/>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74" name="Line 82"/>
            <p:cNvSpPr>
              <a:spLocks noChangeShapeType="1"/>
            </p:cNvSpPr>
            <p:nvPr/>
          </p:nvSpPr>
          <p:spPr bwMode="auto">
            <a:xfrm flipH="1" flipV="1">
              <a:off x="2150" y="1954"/>
              <a:ext cx="384" cy="2"/>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75" name="Line 83"/>
            <p:cNvSpPr>
              <a:spLocks noChangeShapeType="1"/>
            </p:cNvSpPr>
            <p:nvPr/>
          </p:nvSpPr>
          <p:spPr bwMode="auto">
            <a:xfrm flipH="1">
              <a:off x="2112" y="1944"/>
              <a:ext cx="452" cy="0"/>
            </a:xfrm>
            <a:prstGeom prst="line">
              <a:avLst/>
            </a:prstGeom>
            <a:noFill/>
            <a:ln w="12700">
              <a:solidFill>
                <a:schemeClr val="accent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17411" name="Group 110"/>
          <p:cNvGrpSpPr>
            <a:grpSpLocks/>
          </p:cNvGrpSpPr>
          <p:nvPr/>
        </p:nvGrpSpPr>
        <p:grpSpPr bwMode="auto">
          <a:xfrm>
            <a:off x="5424488" y="3033713"/>
            <a:ext cx="2576512" cy="1660525"/>
            <a:chOff x="3417" y="1911"/>
            <a:chExt cx="1623" cy="1046"/>
          </a:xfrm>
        </p:grpSpPr>
        <p:grpSp>
          <p:nvGrpSpPr>
            <p:cNvPr id="17419" name="Group 102"/>
            <p:cNvGrpSpPr>
              <a:grpSpLocks/>
            </p:cNvGrpSpPr>
            <p:nvPr/>
          </p:nvGrpSpPr>
          <p:grpSpPr bwMode="auto">
            <a:xfrm>
              <a:off x="3417" y="1911"/>
              <a:ext cx="1623" cy="1046"/>
              <a:chOff x="3417" y="1911"/>
              <a:chExt cx="1623" cy="1046"/>
            </a:xfrm>
          </p:grpSpPr>
          <p:grpSp>
            <p:nvGrpSpPr>
              <p:cNvPr id="17427" name="Group 91"/>
              <p:cNvGrpSpPr>
                <a:grpSpLocks/>
              </p:cNvGrpSpPr>
              <p:nvPr/>
            </p:nvGrpSpPr>
            <p:grpSpPr bwMode="auto">
              <a:xfrm>
                <a:off x="3417" y="1911"/>
                <a:ext cx="1623" cy="1046"/>
                <a:chOff x="3417" y="1911"/>
                <a:chExt cx="1623" cy="1046"/>
              </a:xfrm>
            </p:grpSpPr>
            <p:sp>
              <p:nvSpPr>
                <p:cNvPr id="8277" name="Freeform 85"/>
                <p:cNvSpPr>
                  <a:spLocks/>
                </p:cNvSpPr>
                <p:nvPr/>
              </p:nvSpPr>
              <p:spPr bwMode="auto">
                <a:xfrm>
                  <a:off x="3422" y="1916"/>
                  <a:ext cx="1156" cy="1039"/>
                </a:xfrm>
                <a:custGeom>
                  <a:avLst/>
                  <a:gdLst/>
                  <a:ahLst/>
                  <a:cxnLst>
                    <a:cxn ang="0">
                      <a:pos x="1155" y="0"/>
                    </a:cxn>
                    <a:cxn ang="0">
                      <a:pos x="369" y="0"/>
                    </a:cxn>
                    <a:cxn ang="0">
                      <a:pos x="279" y="27"/>
                    </a:cxn>
                    <a:cxn ang="0">
                      <a:pos x="195" y="75"/>
                    </a:cxn>
                    <a:cxn ang="0">
                      <a:pos x="126" y="141"/>
                    </a:cxn>
                    <a:cxn ang="0">
                      <a:pos x="69" y="228"/>
                    </a:cxn>
                    <a:cxn ang="0">
                      <a:pos x="21" y="345"/>
                    </a:cxn>
                    <a:cxn ang="0">
                      <a:pos x="9" y="438"/>
                    </a:cxn>
                    <a:cxn ang="0">
                      <a:pos x="3" y="519"/>
                    </a:cxn>
                    <a:cxn ang="0">
                      <a:pos x="30" y="627"/>
                    </a:cxn>
                    <a:cxn ang="0">
                      <a:pos x="0" y="531"/>
                    </a:cxn>
                    <a:cxn ang="0">
                      <a:pos x="27" y="681"/>
                    </a:cxn>
                    <a:cxn ang="0">
                      <a:pos x="51" y="753"/>
                    </a:cxn>
                    <a:cxn ang="0">
                      <a:pos x="93" y="849"/>
                    </a:cxn>
                    <a:cxn ang="0">
                      <a:pos x="156" y="933"/>
                    </a:cxn>
                    <a:cxn ang="0">
                      <a:pos x="237" y="996"/>
                    </a:cxn>
                    <a:cxn ang="0">
                      <a:pos x="297" y="1020"/>
                    </a:cxn>
                    <a:cxn ang="0">
                      <a:pos x="372" y="1038"/>
                    </a:cxn>
                    <a:cxn ang="0">
                      <a:pos x="1140" y="1038"/>
                    </a:cxn>
                    <a:cxn ang="0">
                      <a:pos x="1026" y="993"/>
                    </a:cxn>
                    <a:cxn ang="0">
                      <a:pos x="987" y="954"/>
                    </a:cxn>
                    <a:cxn ang="0">
                      <a:pos x="933" y="897"/>
                    </a:cxn>
                    <a:cxn ang="0">
                      <a:pos x="891" y="837"/>
                    </a:cxn>
                    <a:cxn ang="0">
                      <a:pos x="861" y="771"/>
                    </a:cxn>
                    <a:cxn ang="0">
                      <a:pos x="825" y="669"/>
                    </a:cxn>
                    <a:cxn ang="0">
                      <a:pos x="810" y="546"/>
                    </a:cxn>
                    <a:cxn ang="0">
                      <a:pos x="819" y="408"/>
                    </a:cxn>
                    <a:cxn ang="0">
                      <a:pos x="849" y="285"/>
                    </a:cxn>
                    <a:cxn ang="0">
                      <a:pos x="909" y="177"/>
                    </a:cxn>
                    <a:cxn ang="0">
                      <a:pos x="972" y="99"/>
                    </a:cxn>
                    <a:cxn ang="0">
                      <a:pos x="1032" y="48"/>
                    </a:cxn>
                    <a:cxn ang="0">
                      <a:pos x="1101" y="21"/>
                    </a:cxn>
                    <a:cxn ang="0">
                      <a:pos x="1155" y="0"/>
                    </a:cxn>
                  </a:cxnLst>
                  <a:rect l="0" t="0" r="r" b="b"/>
                  <a:pathLst>
                    <a:path w="1156" h="1039">
                      <a:moveTo>
                        <a:pt x="1155" y="0"/>
                      </a:moveTo>
                      <a:lnTo>
                        <a:pt x="369" y="0"/>
                      </a:lnTo>
                      <a:lnTo>
                        <a:pt x="279" y="27"/>
                      </a:lnTo>
                      <a:lnTo>
                        <a:pt x="195" y="75"/>
                      </a:lnTo>
                      <a:lnTo>
                        <a:pt x="126" y="141"/>
                      </a:lnTo>
                      <a:lnTo>
                        <a:pt x="69" y="228"/>
                      </a:lnTo>
                      <a:lnTo>
                        <a:pt x="21" y="345"/>
                      </a:lnTo>
                      <a:lnTo>
                        <a:pt x="9" y="438"/>
                      </a:lnTo>
                      <a:lnTo>
                        <a:pt x="3" y="519"/>
                      </a:lnTo>
                      <a:lnTo>
                        <a:pt x="30" y="627"/>
                      </a:lnTo>
                      <a:lnTo>
                        <a:pt x="0" y="531"/>
                      </a:lnTo>
                      <a:lnTo>
                        <a:pt x="27" y="681"/>
                      </a:lnTo>
                      <a:lnTo>
                        <a:pt x="51" y="753"/>
                      </a:lnTo>
                      <a:lnTo>
                        <a:pt x="93" y="849"/>
                      </a:lnTo>
                      <a:lnTo>
                        <a:pt x="156" y="933"/>
                      </a:lnTo>
                      <a:lnTo>
                        <a:pt x="237" y="996"/>
                      </a:lnTo>
                      <a:lnTo>
                        <a:pt x="297" y="1020"/>
                      </a:lnTo>
                      <a:lnTo>
                        <a:pt x="372" y="1038"/>
                      </a:lnTo>
                      <a:lnTo>
                        <a:pt x="1140" y="1038"/>
                      </a:lnTo>
                      <a:lnTo>
                        <a:pt x="1026" y="993"/>
                      </a:lnTo>
                      <a:lnTo>
                        <a:pt x="987" y="954"/>
                      </a:lnTo>
                      <a:lnTo>
                        <a:pt x="933" y="897"/>
                      </a:lnTo>
                      <a:lnTo>
                        <a:pt x="891" y="837"/>
                      </a:lnTo>
                      <a:lnTo>
                        <a:pt x="861" y="771"/>
                      </a:lnTo>
                      <a:lnTo>
                        <a:pt x="825" y="669"/>
                      </a:lnTo>
                      <a:lnTo>
                        <a:pt x="810" y="546"/>
                      </a:lnTo>
                      <a:lnTo>
                        <a:pt x="819" y="408"/>
                      </a:lnTo>
                      <a:lnTo>
                        <a:pt x="849" y="285"/>
                      </a:lnTo>
                      <a:lnTo>
                        <a:pt x="909" y="177"/>
                      </a:lnTo>
                      <a:lnTo>
                        <a:pt x="972" y="99"/>
                      </a:lnTo>
                      <a:lnTo>
                        <a:pt x="1032" y="48"/>
                      </a:lnTo>
                      <a:lnTo>
                        <a:pt x="1101" y="21"/>
                      </a:lnTo>
                      <a:lnTo>
                        <a:pt x="1155" y="0"/>
                      </a:lnTo>
                    </a:path>
                  </a:pathLst>
                </a:custGeom>
                <a:solidFill>
                  <a:srgbClr val="919191"/>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78" name="Oval 86"/>
                <p:cNvSpPr>
                  <a:spLocks noChangeArrowheads="1"/>
                </p:cNvSpPr>
                <p:nvPr/>
              </p:nvSpPr>
              <p:spPr bwMode="auto">
                <a:xfrm>
                  <a:off x="4240" y="1916"/>
                  <a:ext cx="800" cy="104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79" name="Line 87"/>
                <p:cNvSpPr>
                  <a:spLocks noChangeShapeType="1"/>
                </p:cNvSpPr>
                <p:nvPr/>
              </p:nvSpPr>
              <p:spPr bwMode="auto">
                <a:xfrm flipH="1">
                  <a:off x="3812" y="1912"/>
                  <a:ext cx="828" cy="0"/>
                </a:xfrm>
                <a:prstGeom prst="line">
                  <a:avLst/>
                </a:prstGeom>
                <a:noFill/>
                <a:ln w="127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80" name="Arc 88"/>
                <p:cNvSpPr>
                  <a:spLocks/>
                </p:cNvSpPr>
                <p:nvPr/>
              </p:nvSpPr>
              <p:spPr bwMode="auto">
                <a:xfrm>
                  <a:off x="3420" y="1911"/>
                  <a:ext cx="402" cy="510"/>
                </a:xfrm>
                <a:custGeom>
                  <a:avLst/>
                  <a:gdLst>
                    <a:gd name="G0" fmla="+- 21600 0 0"/>
                    <a:gd name="G1" fmla="+- 21600 0 0"/>
                    <a:gd name="G2" fmla="+- 21600 0 0"/>
                    <a:gd name="T0" fmla="*/ 0 w 21600"/>
                    <a:gd name="T1" fmla="*/ 21600 h 21600"/>
                    <a:gd name="T2" fmla="*/ 21546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1"/>
                        <a:pt x="9637" y="29"/>
                        <a:pt x="21546" y="0"/>
                      </a:cubicBezTo>
                    </a:path>
                    <a:path w="21600" h="21600" stroke="0" extrusionOk="0">
                      <a:moveTo>
                        <a:pt x="0" y="21600"/>
                      </a:moveTo>
                      <a:cubicBezTo>
                        <a:pt x="0" y="9691"/>
                        <a:pt x="9637" y="29"/>
                        <a:pt x="21546" y="0"/>
                      </a:cubicBezTo>
                      <a:lnTo>
                        <a:pt x="21600" y="21600"/>
                      </a:lnTo>
                      <a:close/>
                    </a:path>
                  </a:pathLst>
                </a:custGeom>
                <a:noFill/>
                <a:ln w="12700" cap="rnd">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81" name="Arc 89"/>
                <p:cNvSpPr>
                  <a:spLocks/>
                </p:cNvSpPr>
                <p:nvPr/>
              </p:nvSpPr>
              <p:spPr bwMode="auto">
                <a:xfrm>
                  <a:off x="3417" y="2417"/>
                  <a:ext cx="393" cy="5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82" name="Line 90"/>
                <p:cNvSpPr>
                  <a:spLocks noChangeShapeType="1"/>
                </p:cNvSpPr>
                <p:nvPr/>
              </p:nvSpPr>
              <p:spPr bwMode="auto">
                <a:xfrm flipH="1">
                  <a:off x="3806" y="2957"/>
                  <a:ext cx="840" cy="0"/>
                </a:xfrm>
                <a:prstGeom prst="line">
                  <a:avLst/>
                </a:prstGeom>
                <a:noFill/>
                <a:ln w="127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
            <p:nvSpPr>
              <p:cNvPr id="8284" name="Line 92"/>
              <p:cNvSpPr>
                <a:spLocks noChangeShapeType="1"/>
              </p:cNvSpPr>
              <p:nvPr/>
            </p:nvSpPr>
            <p:spPr bwMode="auto">
              <a:xfrm>
                <a:off x="3692" y="1949"/>
                <a:ext cx="804" cy="0"/>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85" name="Line 93"/>
              <p:cNvSpPr>
                <a:spLocks noChangeShapeType="1"/>
              </p:cNvSpPr>
              <p:nvPr/>
            </p:nvSpPr>
            <p:spPr bwMode="auto">
              <a:xfrm>
                <a:off x="3584" y="2024"/>
                <a:ext cx="795" cy="0"/>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86" name="Line 94"/>
              <p:cNvSpPr>
                <a:spLocks noChangeShapeType="1"/>
              </p:cNvSpPr>
              <p:nvPr/>
            </p:nvSpPr>
            <p:spPr bwMode="auto">
              <a:xfrm>
                <a:off x="3521" y="2105"/>
                <a:ext cx="804" cy="0"/>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87" name="Line 95"/>
              <p:cNvSpPr>
                <a:spLocks noChangeShapeType="1"/>
              </p:cNvSpPr>
              <p:nvPr/>
            </p:nvSpPr>
            <p:spPr bwMode="auto">
              <a:xfrm>
                <a:off x="3470" y="2198"/>
                <a:ext cx="804" cy="0"/>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88" name="Line 96"/>
              <p:cNvSpPr>
                <a:spLocks noChangeShapeType="1"/>
              </p:cNvSpPr>
              <p:nvPr/>
            </p:nvSpPr>
            <p:spPr bwMode="auto">
              <a:xfrm>
                <a:off x="3443" y="2297"/>
                <a:ext cx="807" cy="0"/>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89" name="Line 97"/>
              <p:cNvSpPr>
                <a:spLocks noChangeShapeType="1"/>
              </p:cNvSpPr>
              <p:nvPr/>
            </p:nvSpPr>
            <p:spPr bwMode="auto">
              <a:xfrm>
                <a:off x="3425" y="2408"/>
                <a:ext cx="810" cy="0"/>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90" name="Line 98"/>
              <p:cNvSpPr>
                <a:spLocks noChangeShapeType="1"/>
              </p:cNvSpPr>
              <p:nvPr/>
            </p:nvSpPr>
            <p:spPr bwMode="auto">
              <a:xfrm>
                <a:off x="3434" y="2552"/>
                <a:ext cx="807" cy="0"/>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91" name="Line 99"/>
              <p:cNvSpPr>
                <a:spLocks noChangeShapeType="1"/>
              </p:cNvSpPr>
              <p:nvPr/>
            </p:nvSpPr>
            <p:spPr bwMode="auto">
              <a:xfrm>
                <a:off x="3470" y="2669"/>
                <a:ext cx="801" cy="0"/>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92" name="Line 100"/>
              <p:cNvSpPr>
                <a:spLocks noChangeShapeType="1"/>
              </p:cNvSpPr>
              <p:nvPr/>
            </p:nvSpPr>
            <p:spPr bwMode="auto">
              <a:xfrm>
                <a:off x="3530" y="2783"/>
                <a:ext cx="798" cy="0"/>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93" name="Line 101"/>
              <p:cNvSpPr>
                <a:spLocks noChangeShapeType="1"/>
              </p:cNvSpPr>
              <p:nvPr/>
            </p:nvSpPr>
            <p:spPr bwMode="auto">
              <a:xfrm>
                <a:off x="3620" y="2888"/>
                <a:ext cx="810" cy="0"/>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17420" name="Group 109"/>
            <p:cNvGrpSpPr>
              <a:grpSpLocks/>
            </p:cNvGrpSpPr>
            <p:nvPr/>
          </p:nvGrpSpPr>
          <p:grpSpPr bwMode="auto">
            <a:xfrm>
              <a:off x="4585" y="2273"/>
              <a:ext cx="361" cy="319"/>
              <a:chOff x="4585" y="2273"/>
              <a:chExt cx="361" cy="319"/>
            </a:xfrm>
          </p:grpSpPr>
          <p:sp>
            <p:nvSpPr>
              <p:cNvPr id="8295" name="Freeform 103"/>
              <p:cNvSpPr>
                <a:spLocks/>
              </p:cNvSpPr>
              <p:nvPr/>
            </p:nvSpPr>
            <p:spPr bwMode="auto">
              <a:xfrm>
                <a:off x="4586" y="2276"/>
                <a:ext cx="253" cy="309"/>
              </a:xfrm>
              <a:custGeom>
                <a:avLst/>
                <a:gdLst/>
                <a:ahLst/>
                <a:cxnLst>
                  <a:cxn ang="0">
                    <a:pos x="252" y="0"/>
                  </a:cxn>
                  <a:cxn ang="0">
                    <a:pos x="78" y="0"/>
                  </a:cxn>
                  <a:cxn ang="0">
                    <a:pos x="48" y="16"/>
                  </a:cxn>
                  <a:cxn ang="0">
                    <a:pos x="32" y="42"/>
                  </a:cxn>
                  <a:cxn ang="0">
                    <a:pos x="20" y="58"/>
                  </a:cxn>
                  <a:cxn ang="0">
                    <a:pos x="14" y="78"/>
                  </a:cxn>
                  <a:cxn ang="0">
                    <a:pos x="12" y="90"/>
                  </a:cxn>
                  <a:cxn ang="0">
                    <a:pos x="4" y="108"/>
                  </a:cxn>
                  <a:cxn ang="0">
                    <a:pos x="0" y="118"/>
                  </a:cxn>
                  <a:cxn ang="0">
                    <a:pos x="6" y="150"/>
                  </a:cxn>
                  <a:cxn ang="0">
                    <a:pos x="8" y="172"/>
                  </a:cxn>
                  <a:cxn ang="0">
                    <a:pos x="10" y="192"/>
                  </a:cxn>
                  <a:cxn ang="0">
                    <a:pos x="14" y="214"/>
                  </a:cxn>
                  <a:cxn ang="0">
                    <a:pos x="14" y="230"/>
                  </a:cxn>
                  <a:cxn ang="0">
                    <a:pos x="22" y="248"/>
                  </a:cxn>
                  <a:cxn ang="0">
                    <a:pos x="30" y="262"/>
                  </a:cxn>
                  <a:cxn ang="0">
                    <a:pos x="42" y="276"/>
                  </a:cxn>
                  <a:cxn ang="0">
                    <a:pos x="50" y="290"/>
                  </a:cxn>
                  <a:cxn ang="0">
                    <a:pos x="62" y="298"/>
                  </a:cxn>
                  <a:cxn ang="0">
                    <a:pos x="72" y="304"/>
                  </a:cxn>
                  <a:cxn ang="0">
                    <a:pos x="88" y="306"/>
                  </a:cxn>
                  <a:cxn ang="0">
                    <a:pos x="250" y="308"/>
                  </a:cxn>
                  <a:cxn ang="0">
                    <a:pos x="236" y="296"/>
                  </a:cxn>
                  <a:cxn ang="0">
                    <a:pos x="206" y="270"/>
                  </a:cxn>
                  <a:cxn ang="0">
                    <a:pos x="188" y="228"/>
                  </a:cxn>
                  <a:cxn ang="0">
                    <a:pos x="186" y="198"/>
                  </a:cxn>
                  <a:cxn ang="0">
                    <a:pos x="180" y="168"/>
                  </a:cxn>
                  <a:cxn ang="0">
                    <a:pos x="180" y="138"/>
                  </a:cxn>
                  <a:cxn ang="0">
                    <a:pos x="182" y="102"/>
                  </a:cxn>
                  <a:cxn ang="0">
                    <a:pos x="194" y="80"/>
                  </a:cxn>
                  <a:cxn ang="0">
                    <a:pos x="196" y="74"/>
                  </a:cxn>
                  <a:cxn ang="0">
                    <a:pos x="200" y="62"/>
                  </a:cxn>
                  <a:cxn ang="0">
                    <a:pos x="206" y="46"/>
                  </a:cxn>
                  <a:cxn ang="0">
                    <a:pos x="214" y="36"/>
                  </a:cxn>
                  <a:cxn ang="0">
                    <a:pos x="224" y="26"/>
                  </a:cxn>
                  <a:cxn ang="0">
                    <a:pos x="232" y="12"/>
                  </a:cxn>
                  <a:cxn ang="0">
                    <a:pos x="252" y="0"/>
                  </a:cxn>
                </a:cxnLst>
                <a:rect l="0" t="0" r="r" b="b"/>
                <a:pathLst>
                  <a:path w="253" h="309">
                    <a:moveTo>
                      <a:pt x="252" y="0"/>
                    </a:moveTo>
                    <a:lnTo>
                      <a:pt x="78" y="0"/>
                    </a:lnTo>
                    <a:lnTo>
                      <a:pt x="48" y="16"/>
                    </a:lnTo>
                    <a:lnTo>
                      <a:pt x="32" y="42"/>
                    </a:lnTo>
                    <a:lnTo>
                      <a:pt x="20" y="58"/>
                    </a:lnTo>
                    <a:lnTo>
                      <a:pt x="14" y="78"/>
                    </a:lnTo>
                    <a:lnTo>
                      <a:pt x="12" y="90"/>
                    </a:lnTo>
                    <a:lnTo>
                      <a:pt x="4" y="108"/>
                    </a:lnTo>
                    <a:lnTo>
                      <a:pt x="0" y="118"/>
                    </a:lnTo>
                    <a:lnTo>
                      <a:pt x="6" y="150"/>
                    </a:lnTo>
                    <a:lnTo>
                      <a:pt x="8" y="172"/>
                    </a:lnTo>
                    <a:lnTo>
                      <a:pt x="10" y="192"/>
                    </a:lnTo>
                    <a:lnTo>
                      <a:pt x="14" y="214"/>
                    </a:lnTo>
                    <a:lnTo>
                      <a:pt x="14" y="230"/>
                    </a:lnTo>
                    <a:lnTo>
                      <a:pt x="22" y="248"/>
                    </a:lnTo>
                    <a:lnTo>
                      <a:pt x="30" y="262"/>
                    </a:lnTo>
                    <a:lnTo>
                      <a:pt x="42" y="276"/>
                    </a:lnTo>
                    <a:lnTo>
                      <a:pt x="50" y="290"/>
                    </a:lnTo>
                    <a:lnTo>
                      <a:pt x="62" y="298"/>
                    </a:lnTo>
                    <a:lnTo>
                      <a:pt x="72" y="304"/>
                    </a:lnTo>
                    <a:lnTo>
                      <a:pt x="88" y="306"/>
                    </a:lnTo>
                    <a:lnTo>
                      <a:pt x="250" y="308"/>
                    </a:lnTo>
                    <a:lnTo>
                      <a:pt x="236" y="296"/>
                    </a:lnTo>
                    <a:lnTo>
                      <a:pt x="206" y="270"/>
                    </a:lnTo>
                    <a:lnTo>
                      <a:pt x="188" y="228"/>
                    </a:lnTo>
                    <a:lnTo>
                      <a:pt x="186" y="198"/>
                    </a:lnTo>
                    <a:lnTo>
                      <a:pt x="180" y="168"/>
                    </a:lnTo>
                    <a:lnTo>
                      <a:pt x="180" y="138"/>
                    </a:lnTo>
                    <a:lnTo>
                      <a:pt x="182" y="102"/>
                    </a:lnTo>
                    <a:lnTo>
                      <a:pt x="194" y="80"/>
                    </a:lnTo>
                    <a:lnTo>
                      <a:pt x="196" y="74"/>
                    </a:lnTo>
                    <a:lnTo>
                      <a:pt x="200" y="62"/>
                    </a:lnTo>
                    <a:lnTo>
                      <a:pt x="206" y="46"/>
                    </a:lnTo>
                    <a:lnTo>
                      <a:pt x="214" y="36"/>
                    </a:lnTo>
                    <a:lnTo>
                      <a:pt x="224" y="26"/>
                    </a:lnTo>
                    <a:lnTo>
                      <a:pt x="232" y="12"/>
                    </a:lnTo>
                    <a:lnTo>
                      <a:pt x="252" y="0"/>
                    </a:lnTo>
                  </a:path>
                </a:pathLst>
              </a:custGeom>
              <a:solidFill>
                <a:srgbClr val="919191"/>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96" name="Oval 104"/>
              <p:cNvSpPr>
                <a:spLocks noChangeArrowheads="1"/>
              </p:cNvSpPr>
              <p:nvPr/>
            </p:nvSpPr>
            <p:spPr bwMode="auto">
              <a:xfrm>
                <a:off x="4774" y="2276"/>
                <a:ext cx="172" cy="306"/>
              </a:xfrm>
              <a:prstGeom prst="ellipse">
                <a:avLst/>
              </a:prstGeom>
              <a:solidFill>
                <a:srgbClr val="CECECE"/>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97" name="Line 105"/>
              <p:cNvSpPr>
                <a:spLocks noChangeShapeType="1"/>
              </p:cNvSpPr>
              <p:nvPr/>
            </p:nvSpPr>
            <p:spPr bwMode="auto">
              <a:xfrm flipH="1">
                <a:off x="4662" y="2273"/>
                <a:ext cx="201" cy="0"/>
              </a:xfrm>
              <a:prstGeom prst="line">
                <a:avLst/>
              </a:prstGeom>
              <a:noFill/>
              <a:ln w="127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98" name="Line 106"/>
              <p:cNvSpPr>
                <a:spLocks noChangeShapeType="1"/>
              </p:cNvSpPr>
              <p:nvPr/>
            </p:nvSpPr>
            <p:spPr bwMode="auto">
              <a:xfrm flipH="1">
                <a:off x="4653" y="2586"/>
                <a:ext cx="201" cy="0"/>
              </a:xfrm>
              <a:prstGeom prst="line">
                <a:avLst/>
              </a:prstGeom>
              <a:noFill/>
              <a:ln w="127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299" name="Arc 107"/>
              <p:cNvSpPr>
                <a:spLocks/>
              </p:cNvSpPr>
              <p:nvPr/>
            </p:nvSpPr>
            <p:spPr bwMode="auto">
              <a:xfrm>
                <a:off x="4585" y="2273"/>
                <a:ext cx="84" cy="148"/>
              </a:xfrm>
              <a:custGeom>
                <a:avLst/>
                <a:gdLst>
                  <a:gd name="G0" fmla="+- 21600 0 0"/>
                  <a:gd name="G1" fmla="+- 21598 0 0"/>
                  <a:gd name="G2" fmla="+- 21600 0 0"/>
                  <a:gd name="T0" fmla="*/ 0 w 21600"/>
                  <a:gd name="T1" fmla="*/ 21598 h 21598"/>
                  <a:gd name="T2" fmla="*/ 21343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68"/>
                      <a:pt x="9514" y="140"/>
                      <a:pt x="21342" y="-1"/>
                    </a:cubicBezTo>
                  </a:path>
                  <a:path w="21600" h="21598" stroke="0" extrusionOk="0">
                    <a:moveTo>
                      <a:pt x="0" y="21598"/>
                    </a:moveTo>
                    <a:cubicBezTo>
                      <a:pt x="0" y="9768"/>
                      <a:pt x="9514" y="140"/>
                      <a:pt x="21342" y="-1"/>
                    </a:cubicBezTo>
                    <a:lnTo>
                      <a:pt x="21600" y="21598"/>
                    </a:lnTo>
                    <a:close/>
                  </a:path>
                </a:pathLst>
              </a:custGeom>
              <a:noFill/>
              <a:ln w="12700" cap="rnd">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300" name="Arc 108"/>
              <p:cNvSpPr>
                <a:spLocks/>
              </p:cNvSpPr>
              <p:nvPr/>
            </p:nvSpPr>
            <p:spPr bwMode="auto">
              <a:xfrm>
                <a:off x="4585" y="2426"/>
                <a:ext cx="84" cy="16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sp>
        <p:nvSpPr>
          <p:cNvPr id="8303" name="Rectangle 111"/>
          <p:cNvSpPr>
            <a:spLocks noChangeArrowheads="1"/>
          </p:cNvSpPr>
          <p:nvPr/>
        </p:nvSpPr>
        <p:spPr bwMode="auto">
          <a:xfrm>
            <a:off x="1787525" y="5559425"/>
            <a:ext cx="1368425" cy="515938"/>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800">
                <a:solidFill>
                  <a:schemeClr val="bg2"/>
                </a:solidFill>
                <a:effectLst>
                  <a:outerShdw blurRad="38100" dist="38100" dir="2700000" algn="tl">
                    <a:srgbClr val="FFFFFF"/>
                  </a:outerShdw>
                </a:effectLst>
                <a:latin typeface="Arial" pitchFamily="34" charset="0"/>
                <a:cs typeface="+mn-cs"/>
              </a:rPr>
              <a:t>Stator</a:t>
            </a:r>
          </a:p>
        </p:txBody>
      </p:sp>
      <p:sp>
        <p:nvSpPr>
          <p:cNvPr id="8304" name="Rectangle 112"/>
          <p:cNvSpPr>
            <a:spLocks noChangeArrowheads="1"/>
          </p:cNvSpPr>
          <p:nvPr/>
        </p:nvSpPr>
        <p:spPr bwMode="auto">
          <a:xfrm>
            <a:off x="6240463" y="4897438"/>
            <a:ext cx="1368425"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800">
                <a:solidFill>
                  <a:schemeClr val="bg2"/>
                </a:solidFill>
                <a:effectLst>
                  <a:outerShdw blurRad="38100" dist="38100" dir="2700000" algn="tl">
                    <a:srgbClr val="FFFFFF"/>
                  </a:outerShdw>
                </a:effectLst>
                <a:latin typeface="Arial" pitchFamily="34" charset="0"/>
                <a:cs typeface="+mn-cs"/>
              </a:rPr>
              <a:t>Rotor</a:t>
            </a:r>
          </a:p>
        </p:txBody>
      </p:sp>
      <p:sp>
        <p:nvSpPr>
          <p:cNvPr id="8305" name="Rectangle 113"/>
          <p:cNvSpPr>
            <a:spLocks noChangeArrowheads="1"/>
          </p:cNvSpPr>
          <p:nvPr/>
        </p:nvSpPr>
        <p:spPr bwMode="auto">
          <a:xfrm>
            <a:off x="230188" y="1901825"/>
            <a:ext cx="38258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Windings - Electromagnets</a:t>
            </a:r>
          </a:p>
        </p:txBody>
      </p:sp>
      <p:sp>
        <p:nvSpPr>
          <p:cNvPr id="8306" name="Line 114"/>
          <p:cNvSpPr>
            <a:spLocks noChangeShapeType="1"/>
          </p:cNvSpPr>
          <p:nvPr/>
        </p:nvSpPr>
        <p:spPr bwMode="auto">
          <a:xfrm>
            <a:off x="4100513" y="2143125"/>
            <a:ext cx="914400" cy="0"/>
          </a:xfrm>
          <a:prstGeom prst="line">
            <a:avLst/>
          </a:prstGeom>
          <a:noFill/>
          <a:ln w="127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307" name="Line 115"/>
          <p:cNvSpPr>
            <a:spLocks noChangeShapeType="1"/>
          </p:cNvSpPr>
          <p:nvPr/>
        </p:nvSpPr>
        <p:spPr bwMode="auto">
          <a:xfrm flipH="1">
            <a:off x="4187825" y="2146300"/>
            <a:ext cx="819150" cy="1400175"/>
          </a:xfrm>
          <a:prstGeom prst="line">
            <a:avLst/>
          </a:prstGeom>
          <a:noFill/>
          <a:ln w="127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8308" name="Rectangle 116"/>
          <p:cNvSpPr>
            <a:spLocks noChangeArrowheads="1"/>
          </p:cNvSpPr>
          <p:nvPr/>
        </p:nvSpPr>
        <p:spPr bwMode="auto">
          <a:xfrm>
            <a:off x="7083425" y="2254250"/>
            <a:ext cx="1716088"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Rotor bars</a:t>
            </a:r>
          </a:p>
        </p:txBody>
      </p:sp>
      <p:sp>
        <p:nvSpPr>
          <p:cNvPr id="8309" name="Line 117"/>
          <p:cNvSpPr>
            <a:spLocks noChangeShapeType="1"/>
          </p:cNvSpPr>
          <p:nvPr/>
        </p:nvSpPr>
        <p:spPr bwMode="auto">
          <a:xfrm flipH="1">
            <a:off x="6362700" y="2463800"/>
            <a:ext cx="781050" cy="679450"/>
          </a:xfrm>
          <a:prstGeom prst="line">
            <a:avLst/>
          </a:prstGeom>
          <a:noFill/>
          <a:ln w="127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288" y="-25400"/>
            <a:ext cx="9086850" cy="1162050"/>
          </a:xfrm>
        </p:spPr>
        <p:txBody>
          <a:bodyPr>
            <a:normAutofit fontScale="90000"/>
          </a:bodyPr>
          <a:lstStyle/>
          <a:p>
            <a:pPr fontAlgn="auto">
              <a:spcAft>
                <a:spcPts val="0"/>
              </a:spcAft>
              <a:defRPr/>
            </a:pPr>
            <a:r>
              <a:rPr lang="en-US" altLang="en-US" sz="4800"/>
              <a:t>Three Phase Motor Construction</a:t>
            </a:r>
          </a:p>
        </p:txBody>
      </p:sp>
      <p:sp>
        <p:nvSpPr>
          <p:cNvPr id="18435" name="Rectangle 3"/>
          <p:cNvSpPr>
            <a:spLocks noChangeArrowheads="1"/>
          </p:cNvSpPr>
          <p:nvPr/>
        </p:nvSpPr>
        <p:spPr bwMode="auto">
          <a:xfrm>
            <a:off x="4341813" y="1373188"/>
            <a:ext cx="5810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p:txBody>
      </p:sp>
      <p:sp>
        <p:nvSpPr>
          <p:cNvPr id="18436" name="Rectangle 4"/>
          <p:cNvSpPr>
            <a:spLocks noChangeArrowheads="1"/>
          </p:cNvSpPr>
          <p:nvPr/>
        </p:nvSpPr>
        <p:spPr bwMode="auto">
          <a:xfrm>
            <a:off x="223838" y="6084888"/>
            <a:ext cx="2397125"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800" u="sng">
                <a:solidFill>
                  <a:schemeClr val="bg2"/>
                </a:solidFill>
                <a:effectLst>
                  <a:outerShdw blurRad="38100" dist="38100" dir="2700000" algn="tl">
                    <a:srgbClr val="FFFFFF"/>
                  </a:outerShdw>
                </a:effectLst>
                <a:latin typeface="Arial" pitchFamily="34" charset="0"/>
                <a:cs typeface="+mn-cs"/>
              </a:rPr>
              <a:t>End View</a:t>
            </a:r>
          </a:p>
        </p:txBody>
      </p:sp>
      <p:sp>
        <p:nvSpPr>
          <p:cNvPr id="18437" name="Oval 5"/>
          <p:cNvSpPr>
            <a:spLocks noChangeArrowheads="1"/>
          </p:cNvSpPr>
          <p:nvPr/>
        </p:nvSpPr>
        <p:spPr bwMode="auto">
          <a:xfrm>
            <a:off x="2401888" y="1779588"/>
            <a:ext cx="4476750" cy="4303712"/>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438" name="Oval 6"/>
          <p:cNvSpPr>
            <a:spLocks noChangeArrowheads="1"/>
          </p:cNvSpPr>
          <p:nvPr/>
        </p:nvSpPr>
        <p:spPr bwMode="auto">
          <a:xfrm>
            <a:off x="2590800" y="1933575"/>
            <a:ext cx="4132263" cy="4011613"/>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439" name="Oval 7"/>
          <p:cNvSpPr>
            <a:spLocks noChangeArrowheads="1"/>
          </p:cNvSpPr>
          <p:nvPr/>
        </p:nvSpPr>
        <p:spPr bwMode="auto">
          <a:xfrm>
            <a:off x="3105150" y="2406650"/>
            <a:ext cx="3124200" cy="2984500"/>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440" name="Oval 8"/>
          <p:cNvSpPr>
            <a:spLocks noChangeArrowheads="1"/>
          </p:cNvSpPr>
          <p:nvPr/>
        </p:nvSpPr>
        <p:spPr bwMode="auto">
          <a:xfrm>
            <a:off x="3330575" y="2625725"/>
            <a:ext cx="2654300" cy="254952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441" name="Oval 9"/>
          <p:cNvSpPr>
            <a:spLocks noChangeArrowheads="1"/>
          </p:cNvSpPr>
          <p:nvPr/>
        </p:nvSpPr>
        <p:spPr bwMode="auto">
          <a:xfrm>
            <a:off x="4333875" y="3581400"/>
            <a:ext cx="654050" cy="61595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442" name="Oval 10"/>
          <p:cNvSpPr>
            <a:spLocks noChangeArrowheads="1"/>
          </p:cNvSpPr>
          <p:nvPr/>
        </p:nvSpPr>
        <p:spPr bwMode="auto">
          <a:xfrm>
            <a:off x="2892425" y="2882900"/>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443" name="Oval 11"/>
          <p:cNvSpPr>
            <a:spLocks noChangeArrowheads="1"/>
          </p:cNvSpPr>
          <p:nvPr/>
        </p:nvSpPr>
        <p:spPr bwMode="auto">
          <a:xfrm>
            <a:off x="4445000" y="1997075"/>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444" name="Oval 12"/>
          <p:cNvSpPr>
            <a:spLocks noChangeArrowheads="1"/>
          </p:cNvSpPr>
          <p:nvPr/>
        </p:nvSpPr>
        <p:spPr bwMode="auto">
          <a:xfrm>
            <a:off x="6045200" y="2916238"/>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445" name="Oval 13"/>
          <p:cNvSpPr>
            <a:spLocks noChangeArrowheads="1"/>
          </p:cNvSpPr>
          <p:nvPr/>
        </p:nvSpPr>
        <p:spPr bwMode="auto">
          <a:xfrm>
            <a:off x="2882900" y="4521200"/>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446" name="Oval 14"/>
          <p:cNvSpPr>
            <a:spLocks noChangeArrowheads="1"/>
          </p:cNvSpPr>
          <p:nvPr/>
        </p:nvSpPr>
        <p:spPr bwMode="auto">
          <a:xfrm>
            <a:off x="4473575" y="5407025"/>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447" name="Oval 15"/>
          <p:cNvSpPr>
            <a:spLocks noChangeArrowheads="1"/>
          </p:cNvSpPr>
          <p:nvPr/>
        </p:nvSpPr>
        <p:spPr bwMode="auto">
          <a:xfrm>
            <a:off x="5988050" y="4597400"/>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448" name="Rectangle 16"/>
          <p:cNvSpPr>
            <a:spLocks noChangeArrowheads="1"/>
          </p:cNvSpPr>
          <p:nvPr/>
        </p:nvSpPr>
        <p:spPr bwMode="auto">
          <a:xfrm>
            <a:off x="6503988" y="4992688"/>
            <a:ext cx="5810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8449" name="Rectangle 17"/>
          <p:cNvSpPr>
            <a:spLocks noChangeArrowheads="1"/>
          </p:cNvSpPr>
          <p:nvPr/>
        </p:nvSpPr>
        <p:spPr bwMode="auto">
          <a:xfrm>
            <a:off x="2087563" y="2459038"/>
            <a:ext cx="6635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8450" name="Rectangle 18"/>
          <p:cNvSpPr>
            <a:spLocks noChangeArrowheads="1"/>
          </p:cNvSpPr>
          <p:nvPr/>
        </p:nvSpPr>
        <p:spPr bwMode="auto">
          <a:xfrm>
            <a:off x="2108200" y="4797425"/>
            <a:ext cx="5810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p:txBody>
      </p:sp>
      <p:sp>
        <p:nvSpPr>
          <p:cNvPr id="18451" name="Rectangle 19"/>
          <p:cNvSpPr>
            <a:spLocks noChangeArrowheads="1"/>
          </p:cNvSpPr>
          <p:nvPr/>
        </p:nvSpPr>
        <p:spPr bwMode="auto">
          <a:xfrm>
            <a:off x="4432300" y="6135688"/>
            <a:ext cx="7239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p:txBody>
      </p:sp>
      <p:sp>
        <p:nvSpPr>
          <p:cNvPr id="18452" name="Rectangle 20"/>
          <p:cNvSpPr>
            <a:spLocks noChangeArrowheads="1"/>
          </p:cNvSpPr>
          <p:nvPr/>
        </p:nvSpPr>
        <p:spPr bwMode="auto">
          <a:xfrm>
            <a:off x="6565900" y="2554288"/>
            <a:ext cx="70485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p:txBody>
      </p:sp>
      <p:sp>
        <p:nvSpPr>
          <p:cNvPr id="18454" name="Oval 22"/>
          <p:cNvSpPr>
            <a:spLocks noChangeArrowheads="1"/>
          </p:cNvSpPr>
          <p:nvPr/>
        </p:nvSpPr>
        <p:spPr bwMode="auto">
          <a:xfrm>
            <a:off x="1625600" y="1270000"/>
            <a:ext cx="6045200" cy="2311400"/>
          </a:xfrm>
          <a:prstGeom prst="ellipse">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455" name="Oval 23"/>
          <p:cNvSpPr>
            <a:spLocks noChangeArrowheads="1"/>
          </p:cNvSpPr>
          <p:nvPr/>
        </p:nvSpPr>
        <p:spPr bwMode="auto">
          <a:xfrm>
            <a:off x="1625600" y="4216400"/>
            <a:ext cx="6045200" cy="2311400"/>
          </a:xfrm>
          <a:prstGeom prst="ellipse">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Rectangle 1026"/>
          <p:cNvSpPr>
            <a:spLocks noGrp="1" noChangeArrowheads="1"/>
          </p:cNvSpPr>
          <p:nvPr>
            <p:ph type="title"/>
          </p:nvPr>
        </p:nvSpPr>
        <p:spPr>
          <a:xfrm>
            <a:off x="14288" y="-25400"/>
            <a:ext cx="9086850" cy="1162050"/>
          </a:xfrm>
        </p:spPr>
        <p:txBody>
          <a:bodyPr>
            <a:normAutofit fontScale="90000"/>
          </a:bodyPr>
          <a:lstStyle/>
          <a:p>
            <a:pPr fontAlgn="auto">
              <a:spcAft>
                <a:spcPts val="0"/>
              </a:spcAft>
              <a:defRPr/>
            </a:pPr>
            <a:r>
              <a:rPr lang="en-US" altLang="en-US" sz="4800"/>
              <a:t>Three Phase Motor Construction</a:t>
            </a:r>
          </a:p>
        </p:txBody>
      </p:sp>
      <p:sp>
        <p:nvSpPr>
          <p:cNvPr id="176132" name="Rectangle 1028"/>
          <p:cNvSpPr>
            <a:spLocks noChangeArrowheads="1"/>
          </p:cNvSpPr>
          <p:nvPr/>
        </p:nvSpPr>
        <p:spPr bwMode="auto">
          <a:xfrm>
            <a:off x="-23813" y="6084888"/>
            <a:ext cx="2397126"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800" u="sng">
                <a:solidFill>
                  <a:schemeClr val="bg2"/>
                </a:solidFill>
                <a:effectLst>
                  <a:outerShdw blurRad="38100" dist="38100" dir="2700000" algn="tl">
                    <a:srgbClr val="FFFFFF"/>
                  </a:outerShdw>
                </a:effectLst>
                <a:latin typeface="Arial" pitchFamily="34" charset="0"/>
                <a:cs typeface="+mn-cs"/>
              </a:rPr>
              <a:t>End View</a:t>
            </a:r>
          </a:p>
        </p:txBody>
      </p:sp>
      <p:sp>
        <p:nvSpPr>
          <p:cNvPr id="176133" name="Oval 1029"/>
          <p:cNvSpPr>
            <a:spLocks noChangeArrowheads="1"/>
          </p:cNvSpPr>
          <p:nvPr/>
        </p:nvSpPr>
        <p:spPr bwMode="auto">
          <a:xfrm>
            <a:off x="2401888" y="1779588"/>
            <a:ext cx="4476750" cy="4303712"/>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34" name="Oval 1030"/>
          <p:cNvSpPr>
            <a:spLocks noChangeArrowheads="1"/>
          </p:cNvSpPr>
          <p:nvPr/>
        </p:nvSpPr>
        <p:spPr bwMode="auto">
          <a:xfrm>
            <a:off x="2590800" y="1933575"/>
            <a:ext cx="4132263" cy="4011613"/>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35" name="Oval 1031"/>
          <p:cNvSpPr>
            <a:spLocks noChangeArrowheads="1"/>
          </p:cNvSpPr>
          <p:nvPr/>
        </p:nvSpPr>
        <p:spPr bwMode="auto">
          <a:xfrm>
            <a:off x="3105150" y="2406650"/>
            <a:ext cx="3124200" cy="2984500"/>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36" name="Oval 1032"/>
          <p:cNvSpPr>
            <a:spLocks noChangeArrowheads="1"/>
          </p:cNvSpPr>
          <p:nvPr/>
        </p:nvSpPr>
        <p:spPr bwMode="auto">
          <a:xfrm>
            <a:off x="3330575" y="2625725"/>
            <a:ext cx="2654300" cy="254952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37" name="Oval 1033"/>
          <p:cNvSpPr>
            <a:spLocks noChangeArrowheads="1"/>
          </p:cNvSpPr>
          <p:nvPr/>
        </p:nvSpPr>
        <p:spPr bwMode="auto">
          <a:xfrm>
            <a:off x="4375150" y="3622675"/>
            <a:ext cx="654050" cy="615950"/>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38" name="Oval 1034"/>
          <p:cNvSpPr>
            <a:spLocks noChangeArrowheads="1"/>
          </p:cNvSpPr>
          <p:nvPr/>
        </p:nvSpPr>
        <p:spPr bwMode="auto">
          <a:xfrm>
            <a:off x="2665413" y="3440113"/>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39" name="Oval 1035"/>
          <p:cNvSpPr>
            <a:spLocks noChangeArrowheads="1"/>
          </p:cNvSpPr>
          <p:nvPr/>
        </p:nvSpPr>
        <p:spPr bwMode="auto">
          <a:xfrm>
            <a:off x="3997325" y="2038350"/>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40" name="Oval 1036"/>
          <p:cNvSpPr>
            <a:spLocks noChangeArrowheads="1"/>
          </p:cNvSpPr>
          <p:nvPr/>
        </p:nvSpPr>
        <p:spPr bwMode="auto">
          <a:xfrm>
            <a:off x="5781675" y="2511425"/>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41" name="Oval 1037"/>
          <p:cNvSpPr>
            <a:spLocks noChangeArrowheads="1"/>
          </p:cNvSpPr>
          <p:nvPr/>
        </p:nvSpPr>
        <p:spPr bwMode="auto">
          <a:xfrm>
            <a:off x="3130550" y="4892675"/>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42" name="Oval 1038"/>
          <p:cNvSpPr>
            <a:spLocks noChangeArrowheads="1"/>
          </p:cNvSpPr>
          <p:nvPr/>
        </p:nvSpPr>
        <p:spPr bwMode="auto">
          <a:xfrm>
            <a:off x="4948238" y="5386388"/>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43" name="Oval 1039"/>
          <p:cNvSpPr>
            <a:spLocks noChangeArrowheads="1"/>
          </p:cNvSpPr>
          <p:nvPr/>
        </p:nvSpPr>
        <p:spPr bwMode="auto">
          <a:xfrm>
            <a:off x="6235700" y="4081463"/>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52" name="Oval 1048"/>
          <p:cNvSpPr>
            <a:spLocks noChangeArrowheads="1"/>
          </p:cNvSpPr>
          <p:nvPr/>
        </p:nvSpPr>
        <p:spPr bwMode="auto">
          <a:xfrm>
            <a:off x="3997325" y="5384800"/>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53" name="Oval 1049"/>
          <p:cNvSpPr>
            <a:spLocks noChangeArrowheads="1"/>
          </p:cNvSpPr>
          <p:nvPr/>
        </p:nvSpPr>
        <p:spPr bwMode="auto">
          <a:xfrm>
            <a:off x="5773738" y="4900613"/>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54" name="Oval 1050"/>
          <p:cNvSpPr>
            <a:spLocks noChangeArrowheads="1"/>
          </p:cNvSpPr>
          <p:nvPr/>
        </p:nvSpPr>
        <p:spPr bwMode="auto">
          <a:xfrm>
            <a:off x="6246813" y="3435350"/>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55" name="Oval 1051"/>
          <p:cNvSpPr>
            <a:spLocks noChangeArrowheads="1"/>
          </p:cNvSpPr>
          <p:nvPr/>
        </p:nvSpPr>
        <p:spPr bwMode="auto">
          <a:xfrm>
            <a:off x="4956175" y="2039938"/>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56" name="Oval 1052"/>
          <p:cNvSpPr>
            <a:spLocks noChangeArrowheads="1"/>
          </p:cNvSpPr>
          <p:nvPr/>
        </p:nvSpPr>
        <p:spPr bwMode="auto">
          <a:xfrm>
            <a:off x="3135313" y="2517775"/>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61" name="Oval 1057"/>
          <p:cNvSpPr>
            <a:spLocks noChangeArrowheads="1"/>
          </p:cNvSpPr>
          <p:nvPr/>
        </p:nvSpPr>
        <p:spPr bwMode="auto">
          <a:xfrm>
            <a:off x="2673350" y="4083050"/>
            <a:ext cx="415925" cy="396875"/>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71" name="Text Box 1067"/>
          <p:cNvSpPr txBox="1">
            <a:spLocks noChangeArrowheads="1"/>
          </p:cNvSpPr>
          <p:nvPr/>
        </p:nvSpPr>
        <p:spPr bwMode="auto">
          <a:xfrm>
            <a:off x="7699375" y="3494088"/>
            <a:ext cx="1506538" cy="822325"/>
          </a:xfrm>
          <a:prstGeom prst="rect">
            <a:avLst/>
          </a:prstGeom>
          <a:noFill/>
          <a:ln w="12700">
            <a:noFill/>
            <a:miter lim="800000"/>
            <a:headEnd/>
            <a:tailEnd/>
          </a:ln>
          <a:effectLst/>
        </p:spPr>
        <p:txBody>
          <a:bodyPr wrap="none">
            <a:spAutoFit/>
          </a:bodyPr>
          <a:lstStyle/>
          <a:p>
            <a:pPr algn="ctr" eaLnBrk="0" hangingPunct="0">
              <a:defRPr/>
            </a:pPr>
            <a:r>
              <a:rPr lang="en-US" altLang="en-US">
                <a:solidFill>
                  <a:schemeClr val="bg2"/>
                </a:solidFill>
                <a:effectLst>
                  <a:outerShdw blurRad="38100" dist="38100" dir="2700000" algn="tl">
                    <a:srgbClr val="FFFFFF"/>
                  </a:outerShdw>
                </a:effectLst>
                <a:latin typeface="Arial" pitchFamily="34" charset="0"/>
                <a:cs typeface="+mn-cs"/>
              </a:rPr>
              <a:t>Magnetic </a:t>
            </a:r>
          </a:p>
          <a:p>
            <a:pPr algn="ctr" eaLnBrk="0" hangingPunct="0">
              <a:defRPr/>
            </a:pPr>
            <a:r>
              <a:rPr lang="en-US" altLang="en-US">
                <a:solidFill>
                  <a:schemeClr val="bg2"/>
                </a:solidFill>
                <a:effectLst>
                  <a:outerShdw blurRad="38100" dist="38100" dir="2700000" algn="tl">
                    <a:srgbClr val="FFFFFF"/>
                  </a:outerShdw>
                </a:effectLst>
                <a:latin typeface="Arial" pitchFamily="34" charset="0"/>
                <a:cs typeface="+mn-cs"/>
              </a:rPr>
              <a:t>Poles</a:t>
            </a:r>
          </a:p>
        </p:txBody>
      </p:sp>
      <p:sp>
        <p:nvSpPr>
          <p:cNvPr id="176174" name="Rectangle 1070"/>
          <p:cNvSpPr>
            <a:spLocks noChangeArrowheads="1"/>
          </p:cNvSpPr>
          <p:nvPr/>
        </p:nvSpPr>
        <p:spPr bwMode="auto">
          <a:xfrm>
            <a:off x="6223000" y="2133600"/>
            <a:ext cx="722313"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a:t>
            </a:r>
          </a:p>
        </p:txBody>
      </p:sp>
      <p:sp>
        <p:nvSpPr>
          <p:cNvPr id="176175" name="Rectangle 1071"/>
          <p:cNvSpPr>
            <a:spLocks noChangeArrowheads="1"/>
          </p:cNvSpPr>
          <p:nvPr/>
        </p:nvSpPr>
        <p:spPr bwMode="auto">
          <a:xfrm>
            <a:off x="6789738" y="4141788"/>
            <a:ext cx="74295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a:t>
            </a:r>
          </a:p>
        </p:txBody>
      </p:sp>
      <p:sp>
        <p:nvSpPr>
          <p:cNvPr id="176176" name="Rectangle 1072"/>
          <p:cNvSpPr>
            <a:spLocks noChangeArrowheads="1"/>
          </p:cNvSpPr>
          <p:nvPr/>
        </p:nvSpPr>
        <p:spPr bwMode="auto">
          <a:xfrm>
            <a:off x="3657600" y="6038850"/>
            <a:ext cx="9683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a:t>
            </a:r>
          </a:p>
        </p:txBody>
      </p:sp>
      <p:sp>
        <p:nvSpPr>
          <p:cNvPr id="176178" name="Rectangle 1074"/>
          <p:cNvSpPr>
            <a:spLocks noChangeArrowheads="1"/>
          </p:cNvSpPr>
          <p:nvPr/>
        </p:nvSpPr>
        <p:spPr bwMode="auto">
          <a:xfrm>
            <a:off x="6281738" y="5262563"/>
            <a:ext cx="9874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a:t>
            </a:r>
          </a:p>
        </p:txBody>
      </p:sp>
      <p:sp>
        <p:nvSpPr>
          <p:cNvPr id="176180" name="Rectangle 1076"/>
          <p:cNvSpPr>
            <a:spLocks noChangeArrowheads="1"/>
          </p:cNvSpPr>
          <p:nvPr/>
        </p:nvSpPr>
        <p:spPr bwMode="auto">
          <a:xfrm>
            <a:off x="2336800" y="5240338"/>
            <a:ext cx="906463"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T1b</a:t>
            </a:r>
          </a:p>
        </p:txBody>
      </p:sp>
      <p:sp>
        <p:nvSpPr>
          <p:cNvPr id="176181" name="Rectangle 1077"/>
          <p:cNvSpPr>
            <a:spLocks noChangeArrowheads="1"/>
          </p:cNvSpPr>
          <p:nvPr/>
        </p:nvSpPr>
        <p:spPr bwMode="auto">
          <a:xfrm>
            <a:off x="1689100" y="3359150"/>
            <a:ext cx="8731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T2b</a:t>
            </a:r>
          </a:p>
        </p:txBody>
      </p:sp>
      <p:sp>
        <p:nvSpPr>
          <p:cNvPr id="176182" name="Rectangle 1078"/>
          <p:cNvSpPr>
            <a:spLocks noChangeArrowheads="1"/>
          </p:cNvSpPr>
          <p:nvPr/>
        </p:nvSpPr>
        <p:spPr bwMode="auto">
          <a:xfrm>
            <a:off x="5167313" y="1452563"/>
            <a:ext cx="989012"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T2b’</a:t>
            </a:r>
          </a:p>
        </p:txBody>
      </p:sp>
      <p:sp>
        <p:nvSpPr>
          <p:cNvPr id="176183" name="Rectangle 1079"/>
          <p:cNvSpPr>
            <a:spLocks noChangeArrowheads="1"/>
          </p:cNvSpPr>
          <p:nvPr/>
        </p:nvSpPr>
        <p:spPr bwMode="auto">
          <a:xfrm>
            <a:off x="5160963" y="5967413"/>
            <a:ext cx="969962"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T3b</a:t>
            </a:r>
          </a:p>
        </p:txBody>
      </p:sp>
      <p:sp>
        <p:nvSpPr>
          <p:cNvPr id="176184" name="Rectangle 1080"/>
          <p:cNvSpPr>
            <a:spLocks noChangeArrowheads="1"/>
          </p:cNvSpPr>
          <p:nvPr/>
        </p:nvSpPr>
        <p:spPr bwMode="auto">
          <a:xfrm>
            <a:off x="2330450" y="2100263"/>
            <a:ext cx="9874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T1b’</a:t>
            </a:r>
          </a:p>
        </p:txBody>
      </p:sp>
      <p:sp>
        <p:nvSpPr>
          <p:cNvPr id="176185" name="Rectangle 1081"/>
          <p:cNvSpPr>
            <a:spLocks noChangeArrowheads="1"/>
          </p:cNvSpPr>
          <p:nvPr/>
        </p:nvSpPr>
        <p:spPr bwMode="auto">
          <a:xfrm>
            <a:off x="6823075" y="3165475"/>
            <a:ext cx="969963"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T3b’</a:t>
            </a:r>
          </a:p>
        </p:txBody>
      </p:sp>
      <p:sp>
        <p:nvSpPr>
          <p:cNvPr id="176186" name="Rectangle 1082"/>
          <p:cNvSpPr>
            <a:spLocks noChangeArrowheads="1"/>
          </p:cNvSpPr>
          <p:nvPr/>
        </p:nvSpPr>
        <p:spPr bwMode="auto">
          <a:xfrm>
            <a:off x="1655763" y="4170363"/>
            <a:ext cx="969962"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T3b’</a:t>
            </a:r>
          </a:p>
        </p:txBody>
      </p:sp>
      <p:sp>
        <p:nvSpPr>
          <p:cNvPr id="176187" name="Rectangle 1083"/>
          <p:cNvSpPr>
            <a:spLocks noChangeArrowheads="1"/>
          </p:cNvSpPr>
          <p:nvPr/>
        </p:nvSpPr>
        <p:spPr bwMode="auto">
          <a:xfrm>
            <a:off x="3600450" y="1374775"/>
            <a:ext cx="969963"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T3b</a:t>
            </a:r>
          </a:p>
        </p:txBody>
      </p:sp>
      <p:sp>
        <p:nvSpPr>
          <p:cNvPr id="176192" name="AutoShape 1088"/>
          <p:cNvSpPr>
            <a:spLocks noChangeArrowheads="1"/>
          </p:cNvSpPr>
          <p:nvPr/>
        </p:nvSpPr>
        <p:spPr bwMode="auto">
          <a:xfrm>
            <a:off x="4768850" y="1219200"/>
            <a:ext cx="2906713" cy="2662238"/>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93" name="AutoShape 1089"/>
          <p:cNvSpPr>
            <a:spLocks noChangeArrowheads="1"/>
          </p:cNvSpPr>
          <p:nvPr/>
        </p:nvSpPr>
        <p:spPr bwMode="auto">
          <a:xfrm>
            <a:off x="4776788" y="3992563"/>
            <a:ext cx="2906712" cy="2662237"/>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94" name="AutoShape 1090"/>
          <p:cNvSpPr>
            <a:spLocks noChangeArrowheads="1"/>
          </p:cNvSpPr>
          <p:nvPr/>
        </p:nvSpPr>
        <p:spPr bwMode="auto">
          <a:xfrm>
            <a:off x="1704975" y="3989388"/>
            <a:ext cx="2906713" cy="2662237"/>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95" name="AutoShape 1091"/>
          <p:cNvSpPr>
            <a:spLocks noChangeArrowheads="1"/>
          </p:cNvSpPr>
          <p:nvPr/>
        </p:nvSpPr>
        <p:spPr bwMode="auto">
          <a:xfrm>
            <a:off x="1709738" y="1214438"/>
            <a:ext cx="2906712" cy="2662237"/>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96" name="Arc 1092"/>
          <p:cNvSpPr>
            <a:spLocks/>
          </p:cNvSpPr>
          <p:nvPr/>
        </p:nvSpPr>
        <p:spPr bwMode="auto">
          <a:xfrm rot="10747983" flipH="1">
            <a:off x="7781925" y="4267200"/>
            <a:ext cx="630238" cy="1117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type="triangle" w="med" len="me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76197" name="Arc 1093"/>
          <p:cNvSpPr>
            <a:spLocks/>
          </p:cNvSpPr>
          <p:nvPr/>
        </p:nvSpPr>
        <p:spPr bwMode="auto">
          <a:xfrm rot="10730039" flipH="1" flipV="1">
            <a:off x="7824788" y="2112963"/>
            <a:ext cx="773112" cy="14636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type="triangle" w="med" len="me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9921" name="Picture 2"/>
          <p:cNvPicPr>
            <a:picLocks noChangeArrowheads="1"/>
          </p:cNvPicPr>
          <p:nvPr/>
        </p:nvPicPr>
        <p:blipFill>
          <a:blip r:embed="rId3"/>
          <a:srcRect/>
          <a:stretch>
            <a:fillRect/>
          </a:stretch>
        </p:blipFill>
        <p:spPr bwMode="auto">
          <a:xfrm>
            <a:off x="4002088" y="5005388"/>
            <a:ext cx="823912" cy="519112"/>
          </a:xfrm>
          <a:prstGeom prst="rect">
            <a:avLst/>
          </a:prstGeom>
          <a:noFill/>
          <a:ln w="12700">
            <a:noFill/>
            <a:miter lim="800000"/>
            <a:headEnd/>
            <a:tailEnd/>
          </a:ln>
        </p:spPr>
      </p:pic>
      <p:sp>
        <p:nvSpPr>
          <p:cNvPr id="49155" name="Rectangle 3"/>
          <p:cNvSpPr>
            <a:spLocks noGrp="1" noChangeArrowheads="1"/>
          </p:cNvSpPr>
          <p:nvPr>
            <p:ph type="title"/>
          </p:nvPr>
        </p:nvSpPr>
        <p:spPr>
          <a:xfrm>
            <a:off x="0" y="228600"/>
            <a:ext cx="9078913" cy="1162050"/>
          </a:xfrm>
        </p:spPr>
        <p:txBody>
          <a:bodyPr/>
          <a:lstStyle/>
          <a:p>
            <a:pPr fontAlgn="auto">
              <a:spcAft>
                <a:spcPts val="0"/>
              </a:spcAft>
              <a:defRPr/>
            </a:pPr>
            <a:r>
              <a:rPr lang="en-US" altLang="en-US" sz="4800"/>
              <a:t>What is Slip ? </a:t>
            </a:r>
          </a:p>
        </p:txBody>
      </p:sp>
      <p:sp>
        <p:nvSpPr>
          <p:cNvPr id="49156" name="Rectangle 4"/>
          <p:cNvSpPr>
            <a:spLocks noChangeArrowheads="1"/>
          </p:cNvSpPr>
          <p:nvPr/>
        </p:nvSpPr>
        <p:spPr bwMode="auto">
          <a:xfrm>
            <a:off x="668338" y="1641475"/>
            <a:ext cx="7467600" cy="2498725"/>
          </a:xfrm>
          <a:prstGeom prst="rect">
            <a:avLst/>
          </a:prstGeom>
          <a:noFill/>
          <a:ln w="12700">
            <a:noFill/>
            <a:miter lim="800000"/>
            <a:headEnd/>
            <a:tailEnd/>
          </a:ln>
          <a:effectLst/>
        </p:spPr>
        <p:txBody>
          <a:bodyPr lIns="90488" tIns="44450" rIns="90488" bIns="44450">
            <a:spAutoFit/>
          </a:bodyPr>
          <a:lstStyle/>
          <a:p>
            <a:pPr eaLnBrk="0" hangingPunct="0">
              <a:lnSpc>
                <a:spcPct val="80000"/>
              </a:lnSpc>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To produce torque in an induction motor, current                                                                                                                                                                                                                 must flow in the rotor.</a:t>
            </a:r>
          </a:p>
          <a:p>
            <a:pPr eaLnBrk="0" hangingPunct="0">
              <a:lnSpc>
                <a:spcPct val="80000"/>
              </a:lnSpc>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To induce current flow in the rotor, the rotor                                                                                                                                                                                                                  speed must be slightly slower than the                                                                                                                                                                                                                         synchronous speed.</a:t>
            </a:r>
          </a:p>
          <a:p>
            <a:pPr eaLnBrk="0" hangingPunct="0">
              <a:lnSpc>
                <a:spcPct val="80000"/>
              </a:lnSpc>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The difference between the synchronous speed                                                                                                                                                                                                                     and the rotor speed (rated speed) is called the slip.                                                                                                                                                                                                               </a:t>
            </a:r>
          </a:p>
        </p:txBody>
      </p:sp>
      <p:pic>
        <p:nvPicPr>
          <p:cNvPr id="209924" name="Picture 5"/>
          <p:cNvPicPr>
            <a:picLocks noChangeArrowheads="1"/>
          </p:cNvPicPr>
          <p:nvPr/>
        </p:nvPicPr>
        <p:blipFill>
          <a:blip r:embed="rId4"/>
          <a:srcRect/>
          <a:stretch>
            <a:fillRect/>
          </a:stretch>
        </p:blipFill>
        <p:spPr bwMode="auto">
          <a:xfrm>
            <a:off x="5846763" y="5164138"/>
            <a:ext cx="3043237" cy="877887"/>
          </a:xfrm>
          <a:prstGeom prst="rect">
            <a:avLst/>
          </a:prstGeom>
          <a:noFill/>
          <a:ln w="12700">
            <a:noFill/>
            <a:miter lim="800000"/>
            <a:headEnd/>
            <a:tailEnd/>
          </a:ln>
        </p:spPr>
      </p:pic>
      <p:pic>
        <p:nvPicPr>
          <p:cNvPr id="209925" name="Picture 6"/>
          <p:cNvPicPr>
            <a:picLocks noChangeArrowheads="1"/>
          </p:cNvPicPr>
          <p:nvPr/>
        </p:nvPicPr>
        <p:blipFill>
          <a:blip r:embed="rId5"/>
          <a:srcRect/>
          <a:stretch>
            <a:fillRect/>
          </a:stretch>
        </p:blipFill>
        <p:spPr bwMode="auto">
          <a:xfrm>
            <a:off x="352425" y="4672013"/>
            <a:ext cx="3411538" cy="1339850"/>
          </a:xfrm>
          <a:prstGeom prst="rect">
            <a:avLst/>
          </a:prstGeom>
          <a:noFill/>
          <a:ln w="12700">
            <a:noFill/>
            <a:miter lim="800000"/>
            <a:headEnd/>
            <a:tailEnd/>
          </a:ln>
        </p:spPr>
      </p:pic>
      <p:sp>
        <p:nvSpPr>
          <p:cNvPr id="49159" name="Line 7"/>
          <p:cNvSpPr>
            <a:spLocks noChangeShapeType="1"/>
          </p:cNvSpPr>
          <p:nvPr/>
        </p:nvSpPr>
        <p:spPr bwMode="auto">
          <a:xfrm>
            <a:off x="3714750" y="5143500"/>
            <a:ext cx="333375" cy="104775"/>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9160" name="Rectangle 8"/>
          <p:cNvSpPr>
            <a:spLocks noChangeArrowheads="1"/>
          </p:cNvSpPr>
          <p:nvPr/>
        </p:nvSpPr>
        <p:spPr bwMode="auto">
          <a:xfrm>
            <a:off x="1011238" y="6103938"/>
            <a:ext cx="1927225" cy="45402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Stator</a:t>
            </a:r>
          </a:p>
        </p:txBody>
      </p:sp>
      <p:sp>
        <p:nvSpPr>
          <p:cNvPr id="49161" name="Rectangle 9"/>
          <p:cNvSpPr>
            <a:spLocks noChangeArrowheads="1"/>
          </p:cNvSpPr>
          <p:nvPr/>
        </p:nvSpPr>
        <p:spPr bwMode="auto">
          <a:xfrm>
            <a:off x="3989388" y="4586288"/>
            <a:ext cx="892175" cy="45402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Flux</a:t>
            </a:r>
          </a:p>
        </p:txBody>
      </p:sp>
      <p:sp>
        <p:nvSpPr>
          <p:cNvPr id="49162" name="Rectangle 10"/>
          <p:cNvSpPr>
            <a:spLocks noChangeArrowheads="1"/>
          </p:cNvSpPr>
          <p:nvPr/>
        </p:nvSpPr>
        <p:spPr bwMode="auto">
          <a:xfrm>
            <a:off x="6491288" y="6142038"/>
            <a:ext cx="1927225" cy="45402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Rotor</a:t>
            </a:r>
          </a:p>
        </p:txBody>
      </p:sp>
      <p:sp>
        <p:nvSpPr>
          <p:cNvPr id="49163" name="Line 11"/>
          <p:cNvSpPr>
            <a:spLocks noChangeShapeType="1"/>
          </p:cNvSpPr>
          <p:nvPr/>
        </p:nvSpPr>
        <p:spPr bwMode="auto">
          <a:xfrm>
            <a:off x="3771900" y="6070600"/>
            <a:ext cx="0" cy="412750"/>
          </a:xfrm>
          <a:prstGeom prst="line">
            <a:avLst/>
          </a:prstGeom>
          <a:noFill/>
          <a:ln w="127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9164" name="Line 12"/>
          <p:cNvSpPr>
            <a:spLocks noChangeShapeType="1"/>
          </p:cNvSpPr>
          <p:nvPr/>
        </p:nvSpPr>
        <p:spPr bwMode="auto">
          <a:xfrm>
            <a:off x="5848350" y="6102350"/>
            <a:ext cx="0" cy="412750"/>
          </a:xfrm>
          <a:prstGeom prst="line">
            <a:avLst/>
          </a:prstGeom>
          <a:noFill/>
          <a:ln w="127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9165" name="Rectangle 13"/>
          <p:cNvSpPr>
            <a:spLocks noChangeArrowheads="1"/>
          </p:cNvSpPr>
          <p:nvPr/>
        </p:nvSpPr>
        <p:spPr bwMode="auto">
          <a:xfrm>
            <a:off x="4357688" y="6097588"/>
            <a:ext cx="955675" cy="45402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Slip</a:t>
            </a:r>
          </a:p>
        </p:txBody>
      </p:sp>
      <p:sp>
        <p:nvSpPr>
          <p:cNvPr id="49166" name="Line 14"/>
          <p:cNvSpPr>
            <a:spLocks noChangeShapeType="1"/>
          </p:cNvSpPr>
          <p:nvPr/>
        </p:nvSpPr>
        <p:spPr bwMode="auto">
          <a:xfrm>
            <a:off x="3778250" y="6280150"/>
            <a:ext cx="749300" cy="0"/>
          </a:xfrm>
          <a:prstGeom prst="line">
            <a:avLst/>
          </a:prstGeom>
          <a:noFill/>
          <a:ln w="12700">
            <a:solidFill>
              <a:schemeClr val="bg2"/>
            </a:solidFill>
            <a:round/>
            <a:headEnd type="triangle" w="med" len="me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49167" name="Line 15"/>
          <p:cNvSpPr>
            <a:spLocks noChangeShapeType="1"/>
          </p:cNvSpPr>
          <p:nvPr/>
        </p:nvSpPr>
        <p:spPr bwMode="auto">
          <a:xfrm>
            <a:off x="5156200" y="6273800"/>
            <a:ext cx="692150" cy="0"/>
          </a:xfrm>
          <a:prstGeom prst="line">
            <a:avLst/>
          </a:prstGeom>
          <a:noFill/>
          <a:ln w="127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228600"/>
            <a:ext cx="9078913" cy="1162050"/>
          </a:xfrm>
        </p:spPr>
        <p:txBody>
          <a:bodyPr>
            <a:normAutofit fontScale="90000"/>
          </a:bodyPr>
          <a:lstStyle/>
          <a:p>
            <a:pPr fontAlgn="auto">
              <a:spcAft>
                <a:spcPts val="0"/>
              </a:spcAft>
              <a:defRPr/>
            </a:pPr>
            <a:r>
              <a:rPr lang="en-US" altLang="en-US" sz="4800"/>
              <a:t>Calculating Motor Rated Speed</a:t>
            </a:r>
          </a:p>
        </p:txBody>
      </p:sp>
      <p:sp>
        <p:nvSpPr>
          <p:cNvPr id="55299" name="Rectangle 3"/>
          <p:cNvSpPr>
            <a:spLocks noChangeArrowheads="1"/>
          </p:cNvSpPr>
          <p:nvPr/>
        </p:nvSpPr>
        <p:spPr bwMode="auto">
          <a:xfrm>
            <a:off x="712788" y="1593850"/>
            <a:ext cx="7837487" cy="45402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Formula to find actual motor RPM</a:t>
            </a:r>
          </a:p>
        </p:txBody>
      </p:sp>
      <p:grpSp>
        <p:nvGrpSpPr>
          <p:cNvPr id="211971" name="Group 6"/>
          <p:cNvGrpSpPr>
            <a:grpSpLocks/>
          </p:cNvGrpSpPr>
          <p:nvPr/>
        </p:nvGrpSpPr>
        <p:grpSpPr bwMode="auto">
          <a:xfrm>
            <a:off x="2701925" y="2547938"/>
            <a:ext cx="1276350" cy="555625"/>
            <a:chOff x="1702" y="1605"/>
            <a:chExt cx="804" cy="350"/>
          </a:xfrm>
        </p:grpSpPr>
        <p:sp>
          <p:nvSpPr>
            <p:cNvPr id="55300" name="Rectangle 4"/>
            <p:cNvSpPr>
              <a:spLocks noChangeArrowheads="1"/>
            </p:cNvSpPr>
            <p:nvPr/>
          </p:nvSpPr>
          <p:spPr bwMode="auto">
            <a:xfrm>
              <a:off x="1702" y="1605"/>
              <a:ext cx="804" cy="3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800" i="0">
                  <a:solidFill>
                    <a:schemeClr val="bg2"/>
                  </a:solidFill>
                  <a:effectLst>
                    <a:outerShdw blurRad="38100" dist="38100" dir="2700000" algn="tl">
                      <a:srgbClr val="FFFFFF"/>
                    </a:outerShdw>
                  </a:effectLst>
                  <a:latin typeface="Arial" pitchFamily="34" charset="0"/>
                  <a:cs typeface="+mn-cs"/>
                </a:rPr>
                <a:t>N     =</a:t>
              </a:r>
            </a:p>
          </p:txBody>
        </p:sp>
        <p:sp>
          <p:nvSpPr>
            <p:cNvPr id="55301" name="Rectangle 5"/>
            <p:cNvSpPr>
              <a:spLocks noChangeArrowheads="1"/>
            </p:cNvSpPr>
            <p:nvPr/>
          </p:nvSpPr>
          <p:spPr bwMode="auto">
            <a:xfrm>
              <a:off x="1869" y="1743"/>
              <a:ext cx="295" cy="212"/>
            </a:xfrm>
            <a:prstGeom prst="rect">
              <a:avLst/>
            </a:prstGeom>
            <a:noFill/>
            <a:ln w="12700">
              <a:no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
        <p:nvSpPr>
          <p:cNvPr id="55303" name="Rectangle 7"/>
          <p:cNvSpPr>
            <a:spLocks noChangeArrowheads="1"/>
          </p:cNvSpPr>
          <p:nvPr/>
        </p:nvSpPr>
        <p:spPr bwMode="auto">
          <a:xfrm>
            <a:off x="3895725" y="2344738"/>
            <a:ext cx="27686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120 </a:t>
            </a:r>
            <a:r>
              <a:rPr lang="en-US" altLang="en-US">
                <a:solidFill>
                  <a:schemeClr val="bg2"/>
                </a:solidFill>
                <a:effectLst>
                  <a:outerShdw blurRad="38100" dist="38100" dir="2700000" algn="tl">
                    <a:srgbClr val="FFFFFF"/>
                  </a:outerShdw>
                </a:effectLst>
                <a:latin typeface="Times New Roman" pitchFamily="18" charset="0"/>
                <a:cs typeface="+mn-cs"/>
              </a:rPr>
              <a:t>f</a:t>
            </a:r>
          </a:p>
        </p:txBody>
      </p:sp>
      <p:sp>
        <p:nvSpPr>
          <p:cNvPr id="55304" name="Rectangle 8"/>
          <p:cNvSpPr>
            <a:spLocks noChangeArrowheads="1"/>
          </p:cNvSpPr>
          <p:nvPr/>
        </p:nvSpPr>
        <p:spPr bwMode="auto">
          <a:xfrm>
            <a:off x="4114800" y="2838450"/>
            <a:ext cx="93345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P</a:t>
            </a:r>
          </a:p>
        </p:txBody>
      </p:sp>
      <p:sp>
        <p:nvSpPr>
          <p:cNvPr id="55305" name="Line 9"/>
          <p:cNvSpPr>
            <a:spLocks noChangeShapeType="1"/>
          </p:cNvSpPr>
          <p:nvPr/>
        </p:nvSpPr>
        <p:spPr bwMode="auto">
          <a:xfrm>
            <a:off x="3978275" y="2819400"/>
            <a:ext cx="663575" cy="0"/>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5306" name="Rectangle 10"/>
          <p:cNvSpPr>
            <a:spLocks noChangeArrowheads="1"/>
          </p:cNvSpPr>
          <p:nvPr/>
        </p:nvSpPr>
        <p:spPr bwMode="auto">
          <a:xfrm>
            <a:off x="4795838" y="2632075"/>
            <a:ext cx="2989262"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  1 - s  )</a:t>
            </a:r>
          </a:p>
        </p:txBody>
      </p:sp>
      <p:sp>
        <p:nvSpPr>
          <p:cNvPr id="55307" name="Rectangle 11"/>
          <p:cNvSpPr>
            <a:spLocks noChangeArrowheads="1"/>
          </p:cNvSpPr>
          <p:nvPr/>
        </p:nvSpPr>
        <p:spPr bwMode="auto">
          <a:xfrm>
            <a:off x="2192338" y="3668713"/>
            <a:ext cx="5473700" cy="26447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Where:</a:t>
            </a:r>
            <a:endParaRPr lang="en-US" altLang="en-US">
              <a:solidFill>
                <a:schemeClr val="bg2"/>
              </a:solidFill>
              <a:effectLst>
                <a:outerShdw blurRad="38100" dist="38100" dir="2700000" algn="tl">
                  <a:srgbClr val="FFFFFF"/>
                </a:outerShdw>
              </a:effectLst>
              <a:latin typeface="Arial" pitchFamily="34" charset="0"/>
              <a:cs typeface="+mn-cs"/>
            </a:endParaRPr>
          </a:p>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N 	- RPM of the motor</a:t>
            </a:r>
          </a:p>
          <a:p>
            <a:pPr eaLnBrk="0" hangingPunct="0">
              <a:spcBef>
                <a:spcPct val="50000"/>
              </a:spcBef>
              <a:defRPr/>
            </a:pPr>
            <a:r>
              <a:rPr lang="en-US" altLang="en-US">
                <a:solidFill>
                  <a:schemeClr val="bg2"/>
                </a:solidFill>
                <a:effectLst>
                  <a:outerShdw blurRad="38100" dist="38100" dir="2700000" algn="tl">
                    <a:srgbClr val="FFFFFF"/>
                  </a:outerShdw>
                </a:effectLst>
                <a:latin typeface="Times New Roman" pitchFamily="18" charset="0"/>
                <a:cs typeface="+mn-cs"/>
              </a:rPr>
              <a:t>f</a:t>
            </a:r>
            <a:r>
              <a:rPr lang="en-US" altLang="en-US">
                <a:solidFill>
                  <a:schemeClr val="bg2"/>
                </a:solidFill>
                <a:effectLst>
                  <a:outerShdw blurRad="38100" dist="38100" dir="2700000" algn="tl">
                    <a:srgbClr val="FFFFFF"/>
                  </a:outerShdw>
                </a:effectLst>
                <a:latin typeface="Arial" pitchFamily="34" charset="0"/>
                <a:cs typeface="+mn-cs"/>
              </a:rPr>
              <a:t>	- Frequency in Hz</a:t>
            </a:r>
          </a:p>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P	- Number of poles of the motor</a:t>
            </a:r>
          </a:p>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s	- (N</a:t>
            </a:r>
            <a:r>
              <a:rPr lang="en-US" altLang="en-US" sz="2000">
                <a:solidFill>
                  <a:schemeClr val="bg2"/>
                </a:solidFill>
                <a:effectLst>
                  <a:outerShdw blurRad="38100" dist="38100" dir="2700000" algn="tl">
                    <a:srgbClr val="FFFFFF"/>
                  </a:outerShdw>
                </a:effectLst>
                <a:latin typeface="Arial" pitchFamily="34" charset="0"/>
                <a:cs typeface="+mn-cs"/>
              </a:rPr>
              <a:t>o</a:t>
            </a:r>
            <a:r>
              <a:rPr lang="en-US" altLang="en-US">
                <a:solidFill>
                  <a:schemeClr val="bg2"/>
                </a:solidFill>
                <a:effectLst>
                  <a:outerShdw blurRad="38100" dist="38100" dir="2700000" algn="tl">
                    <a:srgbClr val="FFFFFF"/>
                  </a:outerShdw>
                </a:effectLst>
                <a:latin typeface="Arial" pitchFamily="34" charset="0"/>
                <a:cs typeface="+mn-cs"/>
              </a:rPr>
              <a:t> - N) / N</a:t>
            </a:r>
            <a:r>
              <a:rPr lang="en-US" altLang="en-US" sz="2000">
                <a:solidFill>
                  <a:schemeClr val="bg2"/>
                </a:solidFill>
                <a:effectLst>
                  <a:outerShdw blurRad="38100" dist="38100" dir="2700000" algn="tl">
                    <a:srgbClr val="FFFFFF"/>
                  </a:outerShdw>
                </a:effectLst>
                <a:latin typeface="Arial" pitchFamily="34" charset="0"/>
                <a:cs typeface="+mn-cs"/>
              </a:rPr>
              <a:t>o</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Rectangle 1026"/>
          <p:cNvSpPr>
            <a:spLocks noGrp="1" noChangeArrowheads="1"/>
          </p:cNvSpPr>
          <p:nvPr>
            <p:ph type="title"/>
          </p:nvPr>
        </p:nvSpPr>
        <p:spPr>
          <a:xfrm>
            <a:off x="796925" y="-111125"/>
            <a:ext cx="7772400" cy="1162050"/>
          </a:xfrm>
        </p:spPr>
        <p:txBody>
          <a:bodyPr/>
          <a:lstStyle/>
          <a:p>
            <a:pPr fontAlgn="auto">
              <a:spcAft>
                <a:spcPts val="0"/>
              </a:spcAft>
              <a:defRPr/>
            </a:pPr>
            <a:r>
              <a:rPr lang="en-US" altLang="en-US" sz="4800"/>
              <a:t>Speed - Torque Curve </a:t>
            </a:r>
          </a:p>
        </p:txBody>
      </p:sp>
      <p:sp>
        <p:nvSpPr>
          <p:cNvPr id="186371" name="Line 1027"/>
          <p:cNvSpPr>
            <a:spLocks noChangeShapeType="1"/>
          </p:cNvSpPr>
          <p:nvPr/>
        </p:nvSpPr>
        <p:spPr bwMode="auto">
          <a:xfrm flipH="1">
            <a:off x="1866900" y="1357313"/>
            <a:ext cx="4763" cy="4891087"/>
          </a:xfrm>
          <a:prstGeom prst="line">
            <a:avLst/>
          </a:prstGeom>
          <a:noFill/>
          <a:ln w="508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6372" name="Line 1028"/>
          <p:cNvSpPr>
            <a:spLocks noChangeShapeType="1"/>
          </p:cNvSpPr>
          <p:nvPr/>
        </p:nvSpPr>
        <p:spPr bwMode="auto">
          <a:xfrm flipV="1">
            <a:off x="1843088" y="6286500"/>
            <a:ext cx="6134100" cy="1588"/>
          </a:xfrm>
          <a:prstGeom prst="line">
            <a:avLst/>
          </a:prstGeom>
          <a:noFill/>
          <a:ln w="508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6373" name="Arc 1029"/>
          <p:cNvSpPr>
            <a:spLocks/>
          </p:cNvSpPr>
          <p:nvPr/>
        </p:nvSpPr>
        <p:spPr bwMode="auto">
          <a:xfrm>
            <a:off x="6057900" y="3184525"/>
            <a:ext cx="1422400" cy="30829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rgbClr val="037C03"/>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6374" name="Freeform 1030"/>
          <p:cNvSpPr>
            <a:spLocks/>
          </p:cNvSpPr>
          <p:nvPr/>
        </p:nvSpPr>
        <p:spPr bwMode="auto">
          <a:xfrm>
            <a:off x="1876425" y="3197225"/>
            <a:ext cx="4168775" cy="1322388"/>
          </a:xfrm>
          <a:custGeom>
            <a:avLst/>
            <a:gdLst/>
            <a:ahLst/>
            <a:cxnLst>
              <a:cxn ang="0">
                <a:pos x="2594" y="0"/>
              </a:cxn>
              <a:cxn ang="0">
                <a:pos x="2547" y="16"/>
              </a:cxn>
              <a:cxn ang="0">
                <a:pos x="2512" y="31"/>
              </a:cxn>
              <a:cxn ang="0">
                <a:pos x="2471" y="60"/>
              </a:cxn>
              <a:cxn ang="0">
                <a:pos x="2435" y="97"/>
              </a:cxn>
              <a:cxn ang="0">
                <a:pos x="2399" y="128"/>
              </a:cxn>
              <a:cxn ang="0">
                <a:pos x="2347" y="174"/>
              </a:cxn>
              <a:cxn ang="0">
                <a:pos x="2312" y="211"/>
              </a:cxn>
              <a:cxn ang="0">
                <a:pos x="2271" y="255"/>
              </a:cxn>
              <a:cxn ang="0">
                <a:pos x="2235" y="300"/>
              </a:cxn>
              <a:cxn ang="0">
                <a:pos x="2204" y="329"/>
              </a:cxn>
              <a:cxn ang="0">
                <a:pos x="2158" y="383"/>
              </a:cxn>
              <a:cxn ang="0">
                <a:pos x="2117" y="420"/>
              </a:cxn>
              <a:cxn ang="0">
                <a:pos x="2076" y="465"/>
              </a:cxn>
              <a:cxn ang="0">
                <a:pos x="2030" y="503"/>
              </a:cxn>
              <a:cxn ang="0">
                <a:pos x="1978" y="555"/>
              </a:cxn>
              <a:cxn ang="0">
                <a:pos x="1933" y="584"/>
              </a:cxn>
              <a:cxn ang="0">
                <a:pos x="1886" y="621"/>
              </a:cxn>
              <a:cxn ang="0">
                <a:pos x="1851" y="644"/>
              </a:cxn>
              <a:cxn ang="0">
                <a:pos x="1810" y="675"/>
              </a:cxn>
              <a:cxn ang="0">
                <a:pos x="1763" y="697"/>
              </a:cxn>
              <a:cxn ang="0">
                <a:pos x="1717" y="718"/>
              </a:cxn>
              <a:cxn ang="0">
                <a:pos x="1676" y="735"/>
              </a:cxn>
              <a:cxn ang="0">
                <a:pos x="1640" y="749"/>
              </a:cxn>
              <a:cxn ang="0">
                <a:pos x="1594" y="764"/>
              </a:cxn>
              <a:cxn ang="0">
                <a:pos x="1547" y="778"/>
              </a:cxn>
              <a:cxn ang="0">
                <a:pos x="1496" y="795"/>
              </a:cxn>
              <a:cxn ang="0">
                <a:pos x="1461" y="801"/>
              </a:cxn>
              <a:cxn ang="0">
                <a:pos x="1420" y="809"/>
              </a:cxn>
              <a:cxn ang="0">
                <a:pos x="1384" y="809"/>
              </a:cxn>
              <a:cxn ang="0">
                <a:pos x="1347" y="816"/>
              </a:cxn>
              <a:cxn ang="0">
                <a:pos x="1286" y="816"/>
              </a:cxn>
              <a:cxn ang="0">
                <a:pos x="1251" y="824"/>
              </a:cxn>
              <a:cxn ang="0">
                <a:pos x="1204" y="824"/>
              </a:cxn>
              <a:cxn ang="0">
                <a:pos x="1169" y="824"/>
              </a:cxn>
              <a:cxn ang="0">
                <a:pos x="1118" y="832"/>
              </a:cxn>
              <a:cxn ang="0">
                <a:pos x="1066" y="832"/>
              </a:cxn>
              <a:cxn ang="0">
                <a:pos x="1025" y="832"/>
              </a:cxn>
              <a:cxn ang="0">
                <a:pos x="984" y="824"/>
              </a:cxn>
              <a:cxn ang="0">
                <a:pos x="953" y="824"/>
              </a:cxn>
              <a:cxn ang="0">
                <a:pos x="902" y="816"/>
              </a:cxn>
              <a:cxn ang="0">
                <a:pos x="861" y="809"/>
              </a:cxn>
              <a:cxn ang="0">
                <a:pos x="825" y="809"/>
              </a:cxn>
              <a:cxn ang="0">
                <a:pos x="784" y="801"/>
              </a:cxn>
              <a:cxn ang="0">
                <a:pos x="748" y="795"/>
              </a:cxn>
              <a:cxn ang="0">
                <a:pos x="707" y="778"/>
              </a:cxn>
              <a:cxn ang="0">
                <a:pos x="655" y="772"/>
              </a:cxn>
              <a:cxn ang="0">
                <a:pos x="610" y="764"/>
              </a:cxn>
              <a:cxn ang="0">
                <a:pos x="573" y="757"/>
              </a:cxn>
              <a:cxn ang="0">
                <a:pos x="518" y="735"/>
              </a:cxn>
              <a:cxn ang="0">
                <a:pos x="477" y="727"/>
              </a:cxn>
              <a:cxn ang="0">
                <a:pos x="430" y="712"/>
              </a:cxn>
              <a:cxn ang="0">
                <a:pos x="384" y="704"/>
              </a:cxn>
              <a:cxn ang="0">
                <a:pos x="348" y="689"/>
              </a:cxn>
              <a:cxn ang="0">
                <a:pos x="302" y="675"/>
              </a:cxn>
              <a:cxn ang="0">
                <a:pos x="261" y="660"/>
              </a:cxn>
              <a:cxn ang="0">
                <a:pos x="230" y="652"/>
              </a:cxn>
              <a:cxn ang="0">
                <a:pos x="194" y="644"/>
              </a:cxn>
              <a:cxn ang="0">
                <a:pos x="148" y="621"/>
              </a:cxn>
              <a:cxn ang="0">
                <a:pos x="107" y="615"/>
              </a:cxn>
              <a:cxn ang="0">
                <a:pos x="61" y="600"/>
              </a:cxn>
              <a:cxn ang="0">
                <a:pos x="20" y="584"/>
              </a:cxn>
            </a:cxnLst>
            <a:rect l="0" t="0" r="r" b="b"/>
            <a:pathLst>
              <a:path w="2626" h="833">
                <a:moveTo>
                  <a:pt x="2625" y="0"/>
                </a:moveTo>
                <a:lnTo>
                  <a:pt x="2594" y="0"/>
                </a:lnTo>
                <a:lnTo>
                  <a:pt x="2578" y="0"/>
                </a:lnTo>
                <a:lnTo>
                  <a:pt x="2547" y="16"/>
                </a:lnTo>
                <a:lnTo>
                  <a:pt x="2527" y="16"/>
                </a:lnTo>
                <a:lnTo>
                  <a:pt x="2512" y="31"/>
                </a:lnTo>
                <a:lnTo>
                  <a:pt x="2486" y="54"/>
                </a:lnTo>
                <a:lnTo>
                  <a:pt x="2471" y="60"/>
                </a:lnTo>
                <a:lnTo>
                  <a:pt x="2451" y="83"/>
                </a:lnTo>
                <a:lnTo>
                  <a:pt x="2435" y="97"/>
                </a:lnTo>
                <a:lnTo>
                  <a:pt x="2419" y="105"/>
                </a:lnTo>
                <a:lnTo>
                  <a:pt x="2399" y="128"/>
                </a:lnTo>
                <a:lnTo>
                  <a:pt x="2378" y="143"/>
                </a:lnTo>
                <a:lnTo>
                  <a:pt x="2347" y="174"/>
                </a:lnTo>
                <a:lnTo>
                  <a:pt x="2327" y="195"/>
                </a:lnTo>
                <a:lnTo>
                  <a:pt x="2312" y="211"/>
                </a:lnTo>
                <a:lnTo>
                  <a:pt x="2286" y="232"/>
                </a:lnTo>
                <a:lnTo>
                  <a:pt x="2271" y="255"/>
                </a:lnTo>
                <a:lnTo>
                  <a:pt x="2255" y="277"/>
                </a:lnTo>
                <a:lnTo>
                  <a:pt x="2235" y="300"/>
                </a:lnTo>
                <a:lnTo>
                  <a:pt x="2220" y="315"/>
                </a:lnTo>
                <a:lnTo>
                  <a:pt x="2204" y="329"/>
                </a:lnTo>
                <a:lnTo>
                  <a:pt x="2184" y="352"/>
                </a:lnTo>
                <a:lnTo>
                  <a:pt x="2158" y="383"/>
                </a:lnTo>
                <a:lnTo>
                  <a:pt x="2133" y="412"/>
                </a:lnTo>
                <a:lnTo>
                  <a:pt x="2117" y="420"/>
                </a:lnTo>
                <a:lnTo>
                  <a:pt x="2102" y="443"/>
                </a:lnTo>
                <a:lnTo>
                  <a:pt x="2076" y="465"/>
                </a:lnTo>
                <a:lnTo>
                  <a:pt x="2051" y="487"/>
                </a:lnTo>
                <a:lnTo>
                  <a:pt x="2030" y="503"/>
                </a:lnTo>
                <a:lnTo>
                  <a:pt x="2000" y="532"/>
                </a:lnTo>
                <a:lnTo>
                  <a:pt x="1978" y="555"/>
                </a:lnTo>
                <a:lnTo>
                  <a:pt x="1958" y="563"/>
                </a:lnTo>
                <a:lnTo>
                  <a:pt x="1933" y="584"/>
                </a:lnTo>
                <a:lnTo>
                  <a:pt x="1906" y="600"/>
                </a:lnTo>
                <a:lnTo>
                  <a:pt x="1886" y="621"/>
                </a:lnTo>
                <a:lnTo>
                  <a:pt x="1866" y="629"/>
                </a:lnTo>
                <a:lnTo>
                  <a:pt x="1851" y="644"/>
                </a:lnTo>
                <a:lnTo>
                  <a:pt x="1835" y="652"/>
                </a:lnTo>
                <a:lnTo>
                  <a:pt x="1810" y="675"/>
                </a:lnTo>
                <a:lnTo>
                  <a:pt x="1784" y="689"/>
                </a:lnTo>
                <a:lnTo>
                  <a:pt x="1763" y="697"/>
                </a:lnTo>
                <a:lnTo>
                  <a:pt x="1747" y="704"/>
                </a:lnTo>
                <a:lnTo>
                  <a:pt x="1717" y="718"/>
                </a:lnTo>
                <a:lnTo>
                  <a:pt x="1696" y="735"/>
                </a:lnTo>
                <a:lnTo>
                  <a:pt x="1676" y="735"/>
                </a:lnTo>
                <a:lnTo>
                  <a:pt x="1661" y="741"/>
                </a:lnTo>
                <a:lnTo>
                  <a:pt x="1640" y="749"/>
                </a:lnTo>
                <a:lnTo>
                  <a:pt x="1620" y="757"/>
                </a:lnTo>
                <a:lnTo>
                  <a:pt x="1594" y="764"/>
                </a:lnTo>
                <a:lnTo>
                  <a:pt x="1569" y="772"/>
                </a:lnTo>
                <a:lnTo>
                  <a:pt x="1547" y="778"/>
                </a:lnTo>
                <a:lnTo>
                  <a:pt x="1512" y="787"/>
                </a:lnTo>
                <a:lnTo>
                  <a:pt x="1496" y="795"/>
                </a:lnTo>
                <a:lnTo>
                  <a:pt x="1476" y="795"/>
                </a:lnTo>
                <a:lnTo>
                  <a:pt x="1461" y="801"/>
                </a:lnTo>
                <a:lnTo>
                  <a:pt x="1445" y="801"/>
                </a:lnTo>
                <a:lnTo>
                  <a:pt x="1420" y="809"/>
                </a:lnTo>
                <a:lnTo>
                  <a:pt x="1404" y="809"/>
                </a:lnTo>
                <a:lnTo>
                  <a:pt x="1384" y="809"/>
                </a:lnTo>
                <a:lnTo>
                  <a:pt x="1363" y="816"/>
                </a:lnTo>
                <a:lnTo>
                  <a:pt x="1347" y="816"/>
                </a:lnTo>
                <a:lnTo>
                  <a:pt x="1317" y="816"/>
                </a:lnTo>
                <a:lnTo>
                  <a:pt x="1286" y="816"/>
                </a:lnTo>
                <a:lnTo>
                  <a:pt x="1271" y="824"/>
                </a:lnTo>
                <a:lnTo>
                  <a:pt x="1251" y="824"/>
                </a:lnTo>
                <a:lnTo>
                  <a:pt x="1230" y="824"/>
                </a:lnTo>
                <a:lnTo>
                  <a:pt x="1204" y="824"/>
                </a:lnTo>
                <a:lnTo>
                  <a:pt x="1184" y="824"/>
                </a:lnTo>
                <a:lnTo>
                  <a:pt x="1169" y="824"/>
                </a:lnTo>
                <a:lnTo>
                  <a:pt x="1148" y="824"/>
                </a:lnTo>
                <a:lnTo>
                  <a:pt x="1118" y="832"/>
                </a:lnTo>
                <a:lnTo>
                  <a:pt x="1086" y="832"/>
                </a:lnTo>
                <a:lnTo>
                  <a:pt x="1066" y="832"/>
                </a:lnTo>
                <a:lnTo>
                  <a:pt x="1045" y="832"/>
                </a:lnTo>
                <a:lnTo>
                  <a:pt x="1025" y="832"/>
                </a:lnTo>
                <a:lnTo>
                  <a:pt x="1004" y="832"/>
                </a:lnTo>
                <a:lnTo>
                  <a:pt x="984" y="824"/>
                </a:lnTo>
                <a:lnTo>
                  <a:pt x="969" y="824"/>
                </a:lnTo>
                <a:lnTo>
                  <a:pt x="953" y="824"/>
                </a:lnTo>
                <a:lnTo>
                  <a:pt x="922" y="824"/>
                </a:lnTo>
                <a:lnTo>
                  <a:pt x="902" y="816"/>
                </a:lnTo>
                <a:lnTo>
                  <a:pt x="881" y="816"/>
                </a:lnTo>
                <a:lnTo>
                  <a:pt x="861" y="809"/>
                </a:lnTo>
                <a:lnTo>
                  <a:pt x="845" y="809"/>
                </a:lnTo>
                <a:lnTo>
                  <a:pt x="825" y="809"/>
                </a:lnTo>
                <a:lnTo>
                  <a:pt x="804" y="801"/>
                </a:lnTo>
                <a:lnTo>
                  <a:pt x="784" y="801"/>
                </a:lnTo>
                <a:lnTo>
                  <a:pt x="763" y="795"/>
                </a:lnTo>
                <a:lnTo>
                  <a:pt x="748" y="795"/>
                </a:lnTo>
                <a:lnTo>
                  <a:pt x="728" y="787"/>
                </a:lnTo>
                <a:lnTo>
                  <a:pt x="707" y="778"/>
                </a:lnTo>
                <a:lnTo>
                  <a:pt x="677" y="772"/>
                </a:lnTo>
                <a:lnTo>
                  <a:pt x="655" y="772"/>
                </a:lnTo>
                <a:lnTo>
                  <a:pt x="635" y="764"/>
                </a:lnTo>
                <a:lnTo>
                  <a:pt x="610" y="764"/>
                </a:lnTo>
                <a:lnTo>
                  <a:pt x="594" y="757"/>
                </a:lnTo>
                <a:lnTo>
                  <a:pt x="573" y="757"/>
                </a:lnTo>
                <a:lnTo>
                  <a:pt x="543" y="741"/>
                </a:lnTo>
                <a:lnTo>
                  <a:pt x="518" y="735"/>
                </a:lnTo>
                <a:lnTo>
                  <a:pt x="502" y="735"/>
                </a:lnTo>
                <a:lnTo>
                  <a:pt x="477" y="727"/>
                </a:lnTo>
                <a:lnTo>
                  <a:pt x="455" y="718"/>
                </a:lnTo>
                <a:lnTo>
                  <a:pt x="430" y="712"/>
                </a:lnTo>
                <a:lnTo>
                  <a:pt x="404" y="704"/>
                </a:lnTo>
                <a:lnTo>
                  <a:pt x="384" y="704"/>
                </a:lnTo>
                <a:lnTo>
                  <a:pt x="363" y="689"/>
                </a:lnTo>
                <a:lnTo>
                  <a:pt x="348" y="689"/>
                </a:lnTo>
                <a:lnTo>
                  <a:pt x="328" y="681"/>
                </a:lnTo>
                <a:lnTo>
                  <a:pt x="302" y="675"/>
                </a:lnTo>
                <a:lnTo>
                  <a:pt x="287" y="675"/>
                </a:lnTo>
                <a:lnTo>
                  <a:pt x="261" y="660"/>
                </a:lnTo>
                <a:lnTo>
                  <a:pt x="246" y="652"/>
                </a:lnTo>
                <a:lnTo>
                  <a:pt x="230" y="652"/>
                </a:lnTo>
                <a:lnTo>
                  <a:pt x="214" y="644"/>
                </a:lnTo>
                <a:lnTo>
                  <a:pt x="194" y="644"/>
                </a:lnTo>
                <a:lnTo>
                  <a:pt x="173" y="637"/>
                </a:lnTo>
                <a:lnTo>
                  <a:pt x="148" y="621"/>
                </a:lnTo>
                <a:lnTo>
                  <a:pt x="128" y="621"/>
                </a:lnTo>
                <a:lnTo>
                  <a:pt x="107" y="615"/>
                </a:lnTo>
                <a:lnTo>
                  <a:pt x="81" y="600"/>
                </a:lnTo>
                <a:lnTo>
                  <a:pt x="61" y="600"/>
                </a:lnTo>
                <a:lnTo>
                  <a:pt x="40" y="592"/>
                </a:lnTo>
                <a:lnTo>
                  <a:pt x="20" y="584"/>
                </a:lnTo>
                <a:lnTo>
                  <a:pt x="0" y="584"/>
                </a:lnTo>
              </a:path>
            </a:pathLst>
          </a:custGeom>
          <a:noFill/>
          <a:ln w="25400" cap="rnd" cmpd="sng">
            <a:solidFill>
              <a:srgbClr val="037C03"/>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86386" name="Rectangle 1042"/>
          <p:cNvSpPr>
            <a:spLocks noChangeArrowheads="1"/>
          </p:cNvSpPr>
          <p:nvPr/>
        </p:nvSpPr>
        <p:spPr bwMode="auto">
          <a:xfrm>
            <a:off x="3995738" y="6305550"/>
            <a:ext cx="12731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rgbClr val="9234DB"/>
                </a:solidFill>
                <a:effectLst>
                  <a:outerShdw blurRad="38100" dist="38100" dir="2700000" algn="tl">
                    <a:srgbClr val="000000"/>
                  </a:outerShdw>
                </a:effectLst>
                <a:latin typeface="Arial" pitchFamily="34" charset="0"/>
                <a:cs typeface="+mn-cs"/>
              </a:rPr>
              <a:t>SPEED</a:t>
            </a:r>
          </a:p>
        </p:txBody>
      </p:sp>
      <p:sp>
        <p:nvSpPr>
          <p:cNvPr id="186387" name="Rectangle 1043"/>
          <p:cNvSpPr>
            <a:spLocks noChangeArrowheads="1"/>
          </p:cNvSpPr>
          <p:nvPr/>
        </p:nvSpPr>
        <p:spPr bwMode="auto">
          <a:xfrm>
            <a:off x="520700" y="1687513"/>
            <a:ext cx="1647825"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000">
                <a:solidFill>
                  <a:srgbClr val="037C03"/>
                </a:solidFill>
                <a:effectLst>
                  <a:outerShdw blurRad="38100" dist="38100" dir="2700000" algn="tl">
                    <a:srgbClr val="000000"/>
                  </a:outerShdw>
                </a:effectLst>
                <a:latin typeface="Arial" pitchFamily="34" charset="0"/>
                <a:cs typeface="+mn-cs"/>
              </a:rPr>
              <a:t>TORQUE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96925" y="-111125"/>
            <a:ext cx="7772400" cy="1162050"/>
          </a:xfrm>
        </p:spPr>
        <p:txBody>
          <a:bodyPr/>
          <a:lstStyle/>
          <a:p>
            <a:pPr fontAlgn="auto">
              <a:spcAft>
                <a:spcPts val="0"/>
              </a:spcAft>
              <a:defRPr/>
            </a:pPr>
            <a:r>
              <a:rPr lang="en-US" altLang="en-US" sz="4800"/>
              <a:t>Speed - Torque Curve </a:t>
            </a:r>
          </a:p>
        </p:txBody>
      </p:sp>
      <p:sp>
        <p:nvSpPr>
          <p:cNvPr id="57347" name="Line 3"/>
          <p:cNvSpPr>
            <a:spLocks noChangeShapeType="1"/>
          </p:cNvSpPr>
          <p:nvPr/>
        </p:nvSpPr>
        <p:spPr bwMode="auto">
          <a:xfrm flipH="1">
            <a:off x="1866900" y="1357313"/>
            <a:ext cx="4763" cy="4891087"/>
          </a:xfrm>
          <a:prstGeom prst="line">
            <a:avLst/>
          </a:prstGeom>
          <a:noFill/>
          <a:ln w="508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48" name="Line 4"/>
          <p:cNvSpPr>
            <a:spLocks noChangeShapeType="1"/>
          </p:cNvSpPr>
          <p:nvPr/>
        </p:nvSpPr>
        <p:spPr bwMode="auto">
          <a:xfrm flipV="1">
            <a:off x="1843088" y="6286500"/>
            <a:ext cx="6134100" cy="1588"/>
          </a:xfrm>
          <a:prstGeom prst="line">
            <a:avLst/>
          </a:prstGeom>
          <a:noFill/>
          <a:ln w="508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49" name="Arc 5"/>
          <p:cNvSpPr>
            <a:spLocks/>
          </p:cNvSpPr>
          <p:nvPr/>
        </p:nvSpPr>
        <p:spPr bwMode="auto">
          <a:xfrm>
            <a:off x="6057900" y="3184525"/>
            <a:ext cx="1422400" cy="30829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rgbClr val="037C03"/>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50" name="Freeform 6"/>
          <p:cNvSpPr>
            <a:spLocks/>
          </p:cNvSpPr>
          <p:nvPr/>
        </p:nvSpPr>
        <p:spPr bwMode="auto">
          <a:xfrm>
            <a:off x="1876425" y="3197225"/>
            <a:ext cx="4168775" cy="1322388"/>
          </a:xfrm>
          <a:custGeom>
            <a:avLst/>
            <a:gdLst/>
            <a:ahLst/>
            <a:cxnLst>
              <a:cxn ang="0">
                <a:pos x="2594" y="0"/>
              </a:cxn>
              <a:cxn ang="0">
                <a:pos x="2547" y="16"/>
              </a:cxn>
              <a:cxn ang="0">
                <a:pos x="2512" y="31"/>
              </a:cxn>
              <a:cxn ang="0">
                <a:pos x="2471" y="60"/>
              </a:cxn>
              <a:cxn ang="0">
                <a:pos x="2435" y="97"/>
              </a:cxn>
              <a:cxn ang="0">
                <a:pos x="2399" y="128"/>
              </a:cxn>
              <a:cxn ang="0">
                <a:pos x="2347" y="174"/>
              </a:cxn>
              <a:cxn ang="0">
                <a:pos x="2312" y="211"/>
              </a:cxn>
              <a:cxn ang="0">
                <a:pos x="2271" y="255"/>
              </a:cxn>
              <a:cxn ang="0">
                <a:pos x="2235" y="300"/>
              </a:cxn>
              <a:cxn ang="0">
                <a:pos x="2204" y="329"/>
              </a:cxn>
              <a:cxn ang="0">
                <a:pos x="2158" y="383"/>
              </a:cxn>
              <a:cxn ang="0">
                <a:pos x="2117" y="420"/>
              </a:cxn>
              <a:cxn ang="0">
                <a:pos x="2076" y="465"/>
              </a:cxn>
              <a:cxn ang="0">
                <a:pos x="2030" y="503"/>
              </a:cxn>
              <a:cxn ang="0">
                <a:pos x="1978" y="555"/>
              </a:cxn>
              <a:cxn ang="0">
                <a:pos x="1933" y="584"/>
              </a:cxn>
              <a:cxn ang="0">
                <a:pos x="1886" y="621"/>
              </a:cxn>
              <a:cxn ang="0">
                <a:pos x="1851" y="644"/>
              </a:cxn>
              <a:cxn ang="0">
                <a:pos x="1810" y="675"/>
              </a:cxn>
              <a:cxn ang="0">
                <a:pos x="1763" y="697"/>
              </a:cxn>
              <a:cxn ang="0">
                <a:pos x="1717" y="718"/>
              </a:cxn>
              <a:cxn ang="0">
                <a:pos x="1676" y="735"/>
              </a:cxn>
              <a:cxn ang="0">
                <a:pos x="1640" y="749"/>
              </a:cxn>
              <a:cxn ang="0">
                <a:pos x="1594" y="764"/>
              </a:cxn>
              <a:cxn ang="0">
                <a:pos x="1547" y="778"/>
              </a:cxn>
              <a:cxn ang="0">
                <a:pos x="1496" y="795"/>
              </a:cxn>
              <a:cxn ang="0">
                <a:pos x="1461" y="801"/>
              </a:cxn>
              <a:cxn ang="0">
                <a:pos x="1420" y="809"/>
              </a:cxn>
              <a:cxn ang="0">
                <a:pos x="1384" y="809"/>
              </a:cxn>
              <a:cxn ang="0">
                <a:pos x="1347" y="816"/>
              </a:cxn>
              <a:cxn ang="0">
                <a:pos x="1286" y="816"/>
              </a:cxn>
              <a:cxn ang="0">
                <a:pos x="1251" y="824"/>
              </a:cxn>
              <a:cxn ang="0">
                <a:pos x="1204" y="824"/>
              </a:cxn>
              <a:cxn ang="0">
                <a:pos x="1169" y="824"/>
              </a:cxn>
              <a:cxn ang="0">
                <a:pos x="1118" y="832"/>
              </a:cxn>
              <a:cxn ang="0">
                <a:pos x="1066" y="832"/>
              </a:cxn>
              <a:cxn ang="0">
                <a:pos x="1025" y="832"/>
              </a:cxn>
              <a:cxn ang="0">
                <a:pos x="984" y="824"/>
              </a:cxn>
              <a:cxn ang="0">
                <a:pos x="953" y="824"/>
              </a:cxn>
              <a:cxn ang="0">
                <a:pos x="902" y="816"/>
              </a:cxn>
              <a:cxn ang="0">
                <a:pos x="861" y="809"/>
              </a:cxn>
              <a:cxn ang="0">
                <a:pos x="825" y="809"/>
              </a:cxn>
              <a:cxn ang="0">
                <a:pos x="784" y="801"/>
              </a:cxn>
              <a:cxn ang="0">
                <a:pos x="748" y="795"/>
              </a:cxn>
              <a:cxn ang="0">
                <a:pos x="707" y="778"/>
              </a:cxn>
              <a:cxn ang="0">
                <a:pos x="655" y="772"/>
              </a:cxn>
              <a:cxn ang="0">
                <a:pos x="610" y="764"/>
              </a:cxn>
              <a:cxn ang="0">
                <a:pos x="573" y="757"/>
              </a:cxn>
              <a:cxn ang="0">
                <a:pos x="518" y="735"/>
              </a:cxn>
              <a:cxn ang="0">
                <a:pos x="477" y="727"/>
              </a:cxn>
              <a:cxn ang="0">
                <a:pos x="430" y="712"/>
              </a:cxn>
              <a:cxn ang="0">
                <a:pos x="384" y="704"/>
              </a:cxn>
              <a:cxn ang="0">
                <a:pos x="348" y="689"/>
              </a:cxn>
              <a:cxn ang="0">
                <a:pos x="302" y="675"/>
              </a:cxn>
              <a:cxn ang="0">
                <a:pos x="261" y="660"/>
              </a:cxn>
              <a:cxn ang="0">
                <a:pos x="230" y="652"/>
              </a:cxn>
              <a:cxn ang="0">
                <a:pos x="194" y="644"/>
              </a:cxn>
              <a:cxn ang="0">
                <a:pos x="148" y="621"/>
              </a:cxn>
              <a:cxn ang="0">
                <a:pos x="107" y="615"/>
              </a:cxn>
              <a:cxn ang="0">
                <a:pos x="61" y="600"/>
              </a:cxn>
              <a:cxn ang="0">
                <a:pos x="20" y="584"/>
              </a:cxn>
            </a:cxnLst>
            <a:rect l="0" t="0" r="r" b="b"/>
            <a:pathLst>
              <a:path w="2626" h="833">
                <a:moveTo>
                  <a:pt x="2625" y="0"/>
                </a:moveTo>
                <a:lnTo>
                  <a:pt x="2594" y="0"/>
                </a:lnTo>
                <a:lnTo>
                  <a:pt x="2578" y="0"/>
                </a:lnTo>
                <a:lnTo>
                  <a:pt x="2547" y="16"/>
                </a:lnTo>
                <a:lnTo>
                  <a:pt x="2527" y="16"/>
                </a:lnTo>
                <a:lnTo>
                  <a:pt x="2512" y="31"/>
                </a:lnTo>
                <a:lnTo>
                  <a:pt x="2486" y="54"/>
                </a:lnTo>
                <a:lnTo>
                  <a:pt x="2471" y="60"/>
                </a:lnTo>
                <a:lnTo>
                  <a:pt x="2451" y="83"/>
                </a:lnTo>
                <a:lnTo>
                  <a:pt x="2435" y="97"/>
                </a:lnTo>
                <a:lnTo>
                  <a:pt x="2419" y="105"/>
                </a:lnTo>
                <a:lnTo>
                  <a:pt x="2399" y="128"/>
                </a:lnTo>
                <a:lnTo>
                  <a:pt x="2378" y="143"/>
                </a:lnTo>
                <a:lnTo>
                  <a:pt x="2347" y="174"/>
                </a:lnTo>
                <a:lnTo>
                  <a:pt x="2327" y="195"/>
                </a:lnTo>
                <a:lnTo>
                  <a:pt x="2312" y="211"/>
                </a:lnTo>
                <a:lnTo>
                  <a:pt x="2286" y="232"/>
                </a:lnTo>
                <a:lnTo>
                  <a:pt x="2271" y="255"/>
                </a:lnTo>
                <a:lnTo>
                  <a:pt x="2255" y="277"/>
                </a:lnTo>
                <a:lnTo>
                  <a:pt x="2235" y="300"/>
                </a:lnTo>
                <a:lnTo>
                  <a:pt x="2220" y="315"/>
                </a:lnTo>
                <a:lnTo>
                  <a:pt x="2204" y="329"/>
                </a:lnTo>
                <a:lnTo>
                  <a:pt x="2184" y="352"/>
                </a:lnTo>
                <a:lnTo>
                  <a:pt x="2158" y="383"/>
                </a:lnTo>
                <a:lnTo>
                  <a:pt x="2133" y="412"/>
                </a:lnTo>
                <a:lnTo>
                  <a:pt x="2117" y="420"/>
                </a:lnTo>
                <a:lnTo>
                  <a:pt x="2102" y="443"/>
                </a:lnTo>
                <a:lnTo>
                  <a:pt x="2076" y="465"/>
                </a:lnTo>
                <a:lnTo>
                  <a:pt x="2051" y="487"/>
                </a:lnTo>
                <a:lnTo>
                  <a:pt x="2030" y="503"/>
                </a:lnTo>
                <a:lnTo>
                  <a:pt x="2000" y="532"/>
                </a:lnTo>
                <a:lnTo>
                  <a:pt x="1978" y="555"/>
                </a:lnTo>
                <a:lnTo>
                  <a:pt x="1958" y="563"/>
                </a:lnTo>
                <a:lnTo>
                  <a:pt x="1933" y="584"/>
                </a:lnTo>
                <a:lnTo>
                  <a:pt x="1906" y="600"/>
                </a:lnTo>
                <a:lnTo>
                  <a:pt x="1886" y="621"/>
                </a:lnTo>
                <a:lnTo>
                  <a:pt x="1866" y="629"/>
                </a:lnTo>
                <a:lnTo>
                  <a:pt x="1851" y="644"/>
                </a:lnTo>
                <a:lnTo>
                  <a:pt x="1835" y="652"/>
                </a:lnTo>
                <a:lnTo>
                  <a:pt x="1810" y="675"/>
                </a:lnTo>
                <a:lnTo>
                  <a:pt x="1784" y="689"/>
                </a:lnTo>
                <a:lnTo>
                  <a:pt x="1763" y="697"/>
                </a:lnTo>
                <a:lnTo>
                  <a:pt x="1747" y="704"/>
                </a:lnTo>
                <a:lnTo>
                  <a:pt x="1717" y="718"/>
                </a:lnTo>
                <a:lnTo>
                  <a:pt x="1696" y="735"/>
                </a:lnTo>
                <a:lnTo>
                  <a:pt x="1676" y="735"/>
                </a:lnTo>
                <a:lnTo>
                  <a:pt x="1661" y="741"/>
                </a:lnTo>
                <a:lnTo>
                  <a:pt x="1640" y="749"/>
                </a:lnTo>
                <a:lnTo>
                  <a:pt x="1620" y="757"/>
                </a:lnTo>
                <a:lnTo>
                  <a:pt x="1594" y="764"/>
                </a:lnTo>
                <a:lnTo>
                  <a:pt x="1569" y="772"/>
                </a:lnTo>
                <a:lnTo>
                  <a:pt x="1547" y="778"/>
                </a:lnTo>
                <a:lnTo>
                  <a:pt x="1512" y="787"/>
                </a:lnTo>
                <a:lnTo>
                  <a:pt x="1496" y="795"/>
                </a:lnTo>
                <a:lnTo>
                  <a:pt x="1476" y="795"/>
                </a:lnTo>
                <a:lnTo>
                  <a:pt x="1461" y="801"/>
                </a:lnTo>
                <a:lnTo>
                  <a:pt x="1445" y="801"/>
                </a:lnTo>
                <a:lnTo>
                  <a:pt x="1420" y="809"/>
                </a:lnTo>
                <a:lnTo>
                  <a:pt x="1404" y="809"/>
                </a:lnTo>
                <a:lnTo>
                  <a:pt x="1384" y="809"/>
                </a:lnTo>
                <a:lnTo>
                  <a:pt x="1363" y="816"/>
                </a:lnTo>
                <a:lnTo>
                  <a:pt x="1347" y="816"/>
                </a:lnTo>
                <a:lnTo>
                  <a:pt x="1317" y="816"/>
                </a:lnTo>
                <a:lnTo>
                  <a:pt x="1286" y="816"/>
                </a:lnTo>
                <a:lnTo>
                  <a:pt x="1271" y="824"/>
                </a:lnTo>
                <a:lnTo>
                  <a:pt x="1251" y="824"/>
                </a:lnTo>
                <a:lnTo>
                  <a:pt x="1230" y="824"/>
                </a:lnTo>
                <a:lnTo>
                  <a:pt x="1204" y="824"/>
                </a:lnTo>
                <a:lnTo>
                  <a:pt x="1184" y="824"/>
                </a:lnTo>
                <a:lnTo>
                  <a:pt x="1169" y="824"/>
                </a:lnTo>
                <a:lnTo>
                  <a:pt x="1148" y="824"/>
                </a:lnTo>
                <a:lnTo>
                  <a:pt x="1118" y="832"/>
                </a:lnTo>
                <a:lnTo>
                  <a:pt x="1086" y="832"/>
                </a:lnTo>
                <a:lnTo>
                  <a:pt x="1066" y="832"/>
                </a:lnTo>
                <a:lnTo>
                  <a:pt x="1045" y="832"/>
                </a:lnTo>
                <a:lnTo>
                  <a:pt x="1025" y="832"/>
                </a:lnTo>
                <a:lnTo>
                  <a:pt x="1004" y="832"/>
                </a:lnTo>
                <a:lnTo>
                  <a:pt x="984" y="824"/>
                </a:lnTo>
                <a:lnTo>
                  <a:pt x="969" y="824"/>
                </a:lnTo>
                <a:lnTo>
                  <a:pt x="953" y="824"/>
                </a:lnTo>
                <a:lnTo>
                  <a:pt x="922" y="824"/>
                </a:lnTo>
                <a:lnTo>
                  <a:pt x="902" y="816"/>
                </a:lnTo>
                <a:lnTo>
                  <a:pt x="881" y="816"/>
                </a:lnTo>
                <a:lnTo>
                  <a:pt x="861" y="809"/>
                </a:lnTo>
                <a:lnTo>
                  <a:pt x="845" y="809"/>
                </a:lnTo>
                <a:lnTo>
                  <a:pt x="825" y="809"/>
                </a:lnTo>
                <a:lnTo>
                  <a:pt x="804" y="801"/>
                </a:lnTo>
                <a:lnTo>
                  <a:pt x="784" y="801"/>
                </a:lnTo>
                <a:lnTo>
                  <a:pt x="763" y="795"/>
                </a:lnTo>
                <a:lnTo>
                  <a:pt x="748" y="795"/>
                </a:lnTo>
                <a:lnTo>
                  <a:pt x="728" y="787"/>
                </a:lnTo>
                <a:lnTo>
                  <a:pt x="707" y="778"/>
                </a:lnTo>
                <a:lnTo>
                  <a:pt x="677" y="772"/>
                </a:lnTo>
                <a:lnTo>
                  <a:pt x="655" y="772"/>
                </a:lnTo>
                <a:lnTo>
                  <a:pt x="635" y="764"/>
                </a:lnTo>
                <a:lnTo>
                  <a:pt x="610" y="764"/>
                </a:lnTo>
                <a:lnTo>
                  <a:pt x="594" y="757"/>
                </a:lnTo>
                <a:lnTo>
                  <a:pt x="573" y="757"/>
                </a:lnTo>
                <a:lnTo>
                  <a:pt x="543" y="741"/>
                </a:lnTo>
                <a:lnTo>
                  <a:pt x="518" y="735"/>
                </a:lnTo>
                <a:lnTo>
                  <a:pt x="502" y="735"/>
                </a:lnTo>
                <a:lnTo>
                  <a:pt x="477" y="727"/>
                </a:lnTo>
                <a:lnTo>
                  <a:pt x="455" y="718"/>
                </a:lnTo>
                <a:lnTo>
                  <a:pt x="430" y="712"/>
                </a:lnTo>
                <a:lnTo>
                  <a:pt x="404" y="704"/>
                </a:lnTo>
                <a:lnTo>
                  <a:pt x="384" y="704"/>
                </a:lnTo>
                <a:lnTo>
                  <a:pt x="363" y="689"/>
                </a:lnTo>
                <a:lnTo>
                  <a:pt x="348" y="689"/>
                </a:lnTo>
                <a:lnTo>
                  <a:pt x="328" y="681"/>
                </a:lnTo>
                <a:lnTo>
                  <a:pt x="302" y="675"/>
                </a:lnTo>
                <a:lnTo>
                  <a:pt x="287" y="675"/>
                </a:lnTo>
                <a:lnTo>
                  <a:pt x="261" y="660"/>
                </a:lnTo>
                <a:lnTo>
                  <a:pt x="246" y="652"/>
                </a:lnTo>
                <a:lnTo>
                  <a:pt x="230" y="652"/>
                </a:lnTo>
                <a:lnTo>
                  <a:pt x="214" y="644"/>
                </a:lnTo>
                <a:lnTo>
                  <a:pt x="194" y="644"/>
                </a:lnTo>
                <a:lnTo>
                  <a:pt x="173" y="637"/>
                </a:lnTo>
                <a:lnTo>
                  <a:pt x="148" y="621"/>
                </a:lnTo>
                <a:lnTo>
                  <a:pt x="128" y="621"/>
                </a:lnTo>
                <a:lnTo>
                  <a:pt x="107" y="615"/>
                </a:lnTo>
                <a:lnTo>
                  <a:pt x="81" y="600"/>
                </a:lnTo>
                <a:lnTo>
                  <a:pt x="61" y="600"/>
                </a:lnTo>
                <a:lnTo>
                  <a:pt x="40" y="592"/>
                </a:lnTo>
                <a:lnTo>
                  <a:pt x="20" y="584"/>
                </a:lnTo>
                <a:lnTo>
                  <a:pt x="0" y="584"/>
                </a:lnTo>
              </a:path>
            </a:pathLst>
          </a:custGeom>
          <a:noFill/>
          <a:ln w="25400" cap="rnd" cmpd="sng">
            <a:solidFill>
              <a:srgbClr val="037C03"/>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51" name="Line 7"/>
          <p:cNvSpPr>
            <a:spLocks noChangeShapeType="1"/>
          </p:cNvSpPr>
          <p:nvPr/>
        </p:nvSpPr>
        <p:spPr bwMode="auto">
          <a:xfrm flipV="1">
            <a:off x="7500938" y="1697038"/>
            <a:ext cx="0" cy="4572000"/>
          </a:xfrm>
          <a:prstGeom prst="line">
            <a:avLst/>
          </a:prstGeom>
          <a:noFill/>
          <a:ln w="12700">
            <a:solidFill>
              <a:srgbClr val="9234DB"/>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52" name="Line 8"/>
          <p:cNvSpPr>
            <a:spLocks noChangeShapeType="1"/>
          </p:cNvSpPr>
          <p:nvPr/>
        </p:nvSpPr>
        <p:spPr bwMode="auto">
          <a:xfrm flipV="1">
            <a:off x="7310438" y="1706563"/>
            <a:ext cx="0" cy="4572000"/>
          </a:xfrm>
          <a:prstGeom prst="line">
            <a:avLst/>
          </a:prstGeom>
          <a:noFill/>
          <a:ln w="12700">
            <a:solidFill>
              <a:srgbClr val="9234DB"/>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53" name="Line 9"/>
          <p:cNvSpPr>
            <a:spLocks noChangeShapeType="1"/>
          </p:cNvSpPr>
          <p:nvPr/>
        </p:nvSpPr>
        <p:spPr bwMode="auto">
          <a:xfrm>
            <a:off x="1885950" y="4926013"/>
            <a:ext cx="5429250" cy="0"/>
          </a:xfrm>
          <a:prstGeom prst="line">
            <a:avLst/>
          </a:prstGeom>
          <a:noFill/>
          <a:ln w="12700">
            <a:solidFill>
              <a:srgbClr val="037C03"/>
            </a:solidFill>
            <a:prstDash val="lgDash"/>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54" name="Arc 10"/>
          <p:cNvSpPr>
            <a:spLocks/>
          </p:cNvSpPr>
          <p:nvPr/>
        </p:nvSpPr>
        <p:spPr bwMode="auto">
          <a:xfrm>
            <a:off x="2043113" y="1458913"/>
            <a:ext cx="5462587" cy="41719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rgbClr val="CF0E30"/>
            </a:solidFill>
            <a:prstDash val="dash"/>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55" name="Rectangle 11"/>
          <p:cNvSpPr>
            <a:spLocks noChangeArrowheads="1"/>
          </p:cNvSpPr>
          <p:nvPr/>
        </p:nvSpPr>
        <p:spPr bwMode="auto">
          <a:xfrm>
            <a:off x="1963738" y="1162050"/>
            <a:ext cx="841375" cy="3333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600">
                <a:solidFill>
                  <a:schemeClr val="bg2"/>
                </a:solidFill>
                <a:effectLst>
                  <a:outerShdw blurRad="38100" dist="38100" dir="2700000" algn="tl">
                    <a:srgbClr val="FFFFFF"/>
                  </a:outerShdw>
                </a:effectLst>
                <a:latin typeface="Arial" pitchFamily="34" charset="0"/>
                <a:cs typeface="+mn-cs"/>
              </a:rPr>
              <a:t>(600%)</a:t>
            </a:r>
          </a:p>
        </p:txBody>
      </p:sp>
      <p:sp>
        <p:nvSpPr>
          <p:cNvPr id="57356" name="Rectangle 12"/>
          <p:cNvSpPr>
            <a:spLocks noChangeArrowheads="1"/>
          </p:cNvSpPr>
          <p:nvPr/>
        </p:nvSpPr>
        <p:spPr bwMode="auto">
          <a:xfrm>
            <a:off x="338138" y="3549650"/>
            <a:ext cx="1543050" cy="9445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600">
                <a:solidFill>
                  <a:schemeClr val="bg2"/>
                </a:solidFill>
                <a:effectLst>
                  <a:outerShdw blurRad="38100" dist="38100" dir="2700000" algn="tl">
                    <a:srgbClr val="FFFFFF"/>
                  </a:outerShdw>
                </a:effectLst>
                <a:latin typeface="Arial" pitchFamily="34" charset="0"/>
                <a:cs typeface="+mn-cs"/>
              </a:rPr>
              <a:t>Locked Rotor Torque (150%)</a:t>
            </a:r>
          </a:p>
          <a:p>
            <a:pPr eaLnBrk="0" hangingPunct="0">
              <a:spcBef>
                <a:spcPct val="50000"/>
              </a:spcBef>
              <a:defRPr/>
            </a:pPr>
            <a:endParaRPr lang="en-US" altLang="en-US" sz="1600">
              <a:solidFill>
                <a:schemeClr val="bg2"/>
              </a:solidFill>
              <a:effectLst>
                <a:outerShdw blurRad="38100" dist="38100" dir="2700000" algn="tl">
                  <a:srgbClr val="FFFFFF"/>
                </a:outerShdw>
              </a:effectLst>
              <a:latin typeface="Arial" pitchFamily="34" charset="0"/>
              <a:cs typeface="+mn-cs"/>
            </a:endParaRPr>
          </a:p>
        </p:txBody>
      </p:sp>
      <p:sp>
        <p:nvSpPr>
          <p:cNvPr id="57357" name="Rectangle 13"/>
          <p:cNvSpPr>
            <a:spLocks noChangeArrowheads="1"/>
          </p:cNvSpPr>
          <p:nvPr/>
        </p:nvSpPr>
        <p:spPr bwMode="auto">
          <a:xfrm>
            <a:off x="331788" y="4376738"/>
            <a:ext cx="1543050" cy="944562"/>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600">
                <a:solidFill>
                  <a:schemeClr val="bg2"/>
                </a:solidFill>
                <a:effectLst>
                  <a:outerShdw blurRad="38100" dist="38100" dir="2700000" algn="tl">
                    <a:srgbClr val="FFFFFF"/>
                  </a:outerShdw>
                </a:effectLst>
                <a:latin typeface="Arial" pitchFamily="34" charset="0"/>
                <a:cs typeface="+mn-cs"/>
              </a:rPr>
              <a:t>Full Load Torque (100%)</a:t>
            </a:r>
          </a:p>
          <a:p>
            <a:pPr eaLnBrk="0" hangingPunct="0">
              <a:spcBef>
                <a:spcPct val="50000"/>
              </a:spcBef>
              <a:defRPr/>
            </a:pPr>
            <a:endParaRPr lang="en-US" altLang="en-US" sz="1600">
              <a:solidFill>
                <a:schemeClr val="bg2"/>
              </a:solidFill>
              <a:effectLst>
                <a:outerShdw blurRad="38100" dist="38100" dir="2700000" algn="tl">
                  <a:srgbClr val="FFFFFF"/>
                </a:outerShdw>
              </a:effectLst>
              <a:latin typeface="Arial" pitchFamily="34" charset="0"/>
              <a:cs typeface="+mn-cs"/>
            </a:endParaRPr>
          </a:p>
        </p:txBody>
      </p:sp>
      <p:sp>
        <p:nvSpPr>
          <p:cNvPr id="57358" name="Rectangle 14"/>
          <p:cNvSpPr>
            <a:spLocks noChangeArrowheads="1"/>
          </p:cNvSpPr>
          <p:nvPr/>
        </p:nvSpPr>
        <p:spPr bwMode="auto">
          <a:xfrm>
            <a:off x="2973388" y="3360738"/>
            <a:ext cx="1543050" cy="944562"/>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600">
                <a:solidFill>
                  <a:schemeClr val="bg2"/>
                </a:solidFill>
                <a:effectLst>
                  <a:outerShdw blurRad="38100" dist="38100" dir="2700000" algn="tl">
                    <a:srgbClr val="FFFFFF"/>
                  </a:outerShdw>
                </a:effectLst>
                <a:latin typeface="Arial" pitchFamily="34" charset="0"/>
                <a:cs typeface="+mn-cs"/>
              </a:rPr>
              <a:t>Pull Up Torque (125%)</a:t>
            </a:r>
          </a:p>
          <a:p>
            <a:pPr eaLnBrk="0" hangingPunct="0">
              <a:spcBef>
                <a:spcPct val="50000"/>
              </a:spcBef>
              <a:defRPr/>
            </a:pPr>
            <a:endParaRPr lang="en-US" altLang="en-US" sz="1600">
              <a:solidFill>
                <a:schemeClr val="bg2"/>
              </a:solidFill>
              <a:effectLst>
                <a:outerShdw blurRad="38100" dist="38100" dir="2700000" algn="tl">
                  <a:srgbClr val="FFFFFF"/>
                </a:outerShdw>
              </a:effectLst>
              <a:latin typeface="Arial" pitchFamily="34" charset="0"/>
              <a:cs typeface="+mn-cs"/>
            </a:endParaRPr>
          </a:p>
        </p:txBody>
      </p:sp>
      <p:sp>
        <p:nvSpPr>
          <p:cNvPr id="57359" name="Rectangle 15"/>
          <p:cNvSpPr>
            <a:spLocks noChangeArrowheads="1"/>
          </p:cNvSpPr>
          <p:nvPr/>
        </p:nvSpPr>
        <p:spPr bwMode="auto">
          <a:xfrm>
            <a:off x="3925888" y="2252663"/>
            <a:ext cx="1543050" cy="11890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600">
                <a:solidFill>
                  <a:schemeClr val="bg2"/>
                </a:solidFill>
                <a:effectLst>
                  <a:outerShdw blurRad="38100" dist="38100" dir="2700000" algn="tl">
                    <a:srgbClr val="FFFFFF"/>
                  </a:outerShdw>
                </a:effectLst>
                <a:latin typeface="Arial" pitchFamily="34" charset="0"/>
                <a:cs typeface="+mn-cs"/>
              </a:rPr>
              <a:t>Breakdown Torque     (200-250%)</a:t>
            </a:r>
          </a:p>
          <a:p>
            <a:pPr eaLnBrk="0" hangingPunct="0">
              <a:spcBef>
                <a:spcPct val="50000"/>
              </a:spcBef>
              <a:defRPr/>
            </a:pPr>
            <a:endParaRPr lang="en-US" altLang="en-US" sz="1600">
              <a:solidFill>
                <a:schemeClr val="bg2"/>
              </a:solidFill>
              <a:effectLst>
                <a:outerShdw blurRad="38100" dist="38100" dir="2700000" algn="tl">
                  <a:srgbClr val="FFFFFF"/>
                </a:outerShdw>
              </a:effectLst>
              <a:latin typeface="Arial" pitchFamily="34" charset="0"/>
              <a:cs typeface="+mn-cs"/>
            </a:endParaRPr>
          </a:p>
        </p:txBody>
      </p:sp>
      <p:sp>
        <p:nvSpPr>
          <p:cNvPr id="57360" name="Rectangle 16"/>
          <p:cNvSpPr>
            <a:spLocks noChangeArrowheads="1"/>
          </p:cNvSpPr>
          <p:nvPr/>
        </p:nvSpPr>
        <p:spPr bwMode="auto">
          <a:xfrm>
            <a:off x="6002338" y="6303963"/>
            <a:ext cx="1543050" cy="3333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600">
                <a:solidFill>
                  <a:schemeClr val="bg2"/>
                </a:solidFill>
                <a:effectLst>
                  <a:outerShdw blurRad="38100" dist="38100" dir="2700000" algn="tl">
                    <a:srgbClr val="FFFFFF"/>
                  </a:outerShdw>
                </a:effectLst>
                <a:latin typeface="Arial" pitchFamily="34" charset="0"/>
                <a:cs typeface="+mn-cs"/>
              </a:rPr>
              <a:t>Rated Speed</a:t>
            </a:r>
          </a:p>
        </p:txBody>
      </p:sp>
      <p:sp>
        <p:nvSpPr>
          <p:cNvPr id="57361" name="Rectangle 17"/>
          <p:cNvSpPr>
            <a:spLocks noChangeArrowheads="1"/>
          </p:cNvSpPr>
          <p:nvPr/>
        </p:nvSpPr>
        <p:spPr bwMode="auto">
          <a:xfrm>
            <a:off x="7380288" y="6300788"/>
            <a:ext cx="1543050" cy="3333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600">
                <a:solidFill>
                  <a:schemeClr val="bg2"/>
                </a:solidFill>
                <a:effectLst>
                  <a:outerShdw blurRad="38100" dist="38100" dir="2700000" algn="tl">
                    <a:srgbClr val="FFFFFF"/>
                  </a:outerShdw>
                </a:effectLst>
                <a:latin typeface="Arial" pitchFamily="34" charset="0"/>
                <a:cs typeface="+mn-cs"/>
              </a:rPr>
              <a:t>Synch Speed</a:t>
            </a:r>
          </a:p>
        </p:txBody>
      </p:sp>
      <p:sp>
        <p:nvSpPr>
          <p:cNvPr id="57362" name="Rectangle 18"/>
          <p:cNvSpPr>
            <a:spLocks noChangeArrowheads="1"/>
          </p:cNvSpPr>
          <p:nvPr/>
        </p:nvSpPr>
        <p:spPr bwMode="auto">
          <a:xfrm>
            <a:off x="3995738" y="6305550"/>
            <a:ext cx="12731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rgbClr val="9234DB"/>
                </a:solidFill>
                <a:effectLst>
                  <a:outerShdw blurRad="38100" dist="38100" dir="2700000" algn="tl">
                    <a:srgbClr val="000000"/>
                  </a:outerShdw>
                </a:effectLst>
                <a:latin typeface="Arial" pitchFamily="34" charset="0"/>
                <a:cs typeface="+mn-cs"/>
              </a:rPr>
              <a:t>SPEED</a:t>
            </a:r>
          </a:p>
        </p:txBody>
      </p:sp>
      <p:sp>
        <p:nvSpPr>
          <p:cNvPr id="57363" name="Rectangle 19"/>
          <p:cNvSpPr>
            <a:spLocks noChangeArrowheads="1"/>
          </p:cNvSpPr>
          <p:nvPr/>
        </p:nvSpPr>
        <p:spPr bwMode="auto">
          <a:xfrm>
            <a:off x="520700" y="1687513"/>
            <a:ext cx="1647825"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000">
                <a:solidFill>
                  <a:srgbClr val="037C03"/>
                </a:solidFill>
                <a:effectLst>
                  <a:outerShdw blurRad="38100" dist="38100" dir="2700000" algn="tl">
                    <a:srgbClr val="000000"/>
                  </a:outerShdw>
                </a:effectLst>
                <a:latin typeface="Arial" pitchFamily="34" charset="0"/>
                <a:cs typeface="+mn-cs"/>
              </a:rPr>
              <a:t>TORQUE</a:t>
            </a:r>
          </a:p>
        </p:txBody>
      </p:sp>
      <p:sp>
        <p:nvSpPr>
          <p:cNvPr id="57364" name="Rectangle 20"/>
          <p:cNvSpPr>
            <a:spLocks noChangeArrowheads="1"/>
          </p:cNvSpPr>
          <p:nvPr/>
        </p:nvSpPr>
        <p:spPr bwMode="auto">
          <a:xfrm>
            <a:off x="2001838" y="1679575"/>
            <a:ext cx="1819275"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000">
                <a:solidFill>
                  <a:srgbClr val="CF0E30"/>
                </a:solidFill>
                <a:effectLst>
                  <a:outerShdw blurRad="38100" dist="38100" dir="2700000" algn="tl">
                    <a:srgbClr val="000000"/>
                  </a:outerShdw>
                </a:effectLst>
                <a:latin typeface="Arial" pitchFamily="34" charset="0"/>
                <a:cs typeface="+mn-cs"/>
              </a:rPr>
              <a:t>CURRENT</a:t>
            </a:r>
          </a:p>
        </p:txBody>
      </p:sp>
      <p:sp>
        <p:nvSpPr>
          <p:cNvPr id="57365" name="Line 21"/>
          <p:cNvSpPr>
            <a:spLocks noChangeShapeType="1"/>
          </p:cNvSpPr>
          <p:nvPr/>
        </p:nvSpPr>
        <p:spPr bwMode="auto">
          <a:xfrm>
            <a:off x="7505700" y="5810250"/>
            <a:ext cx="476250" cy="0"/>
          </a:xfrm>
          <a:prstGeom prst="line">
            <a:avLst/>
          </a:prstGeom>
          <a:noFill/>
          <a:ln w="25400">
            <a:solidFill>
              <a:srgbClr val="CF0E30"/>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66" name="Rectangle 22"/>
          <p:cNvSpPr>
            <a:spLocks noChangeArrowheads="1"/>
          </p:cNvSpPr>
          <p:nvPr/>
        </p:nvSpPr>
        <p:spPr bwMode="auto">
          <a:xfrm>
            <a:off x="7966075" y="5154613"/>
            <a:ext cx="1135063" cy="8223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600">
                <a:solidFill>
                  <a:schemeClr val="bg2"/>
                </a:solidFill>
                <a:effectLst>
                  <a:outerShdw blurRad="38100" dist="38100" dir="2700000" algn="tl">
                    <a:srgbClr val="FFFFFF"/>
                  </a:outerShdw>
                </a:effectLst>
                <a:latin typeface="Arial" pitchFamily="34" charset="0"/>
                <a:cs typeface="+mn-cs"/>
              </a:rPr>
              <a:t>No Load Current (30%)</a:t>
            </a:r>
          </a:p>
        </p:txBody>
      </p:sp>
      <p:sp>
        <p:nvSpPr>
          <p:cNvPr id="57367" name="Line 23"/>
          <p:cNvSpPr>
            <a:spLocks noChangeShapeType="1"/>
          </p:cNvSpPr>
          <p:nvPr/>
        </p:nvSpPr>
        <p:spPr bwMode="auto">
          <a:xfrm>
            <a:off x="3551238" y="3922713"/>
            <a:ext cx="68262" cy="509587"/>
          </a:xfrm>
          <a:prstGeom prst="line">
            <a:avLst/>
          </a:prstGeom>
          <a:noFill/>
          <a:ln w="127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69" name="Line 25"/>
          <p:cNvSpPr>
            <a:spLocks noChangeShapeType="1"/>
          </p:cNvSpPr>
          <p:nvPr/>
        </p:nvSpPr>
        <p:spPr bwMode="auto">
          <a:xfrm>
            <a:off x="5065713" y="2595563"/>
            <a:ext cx="798512" cy="544512"/>
          </a:xfrm>
          <a:prstGeom prst="line">
            <a:avLst/>
          </a:prstGeom>
          <a:noFill/>
          <a:ln w="127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70" name="Line 26"/>
          <p:cNvSpPr>
            <a:spLocks noChangeShapeType="1"/>
          </p:cNvSpPr>
          <p:nvPr/>
        </p:nvSpPr>
        <p:spPr bwMode="auto">
          <a:xfrm>
            <a:off x="6851650" y="1936750"/>
            <a:ext cx="450850" cy="0"/>
          </a:xfrm>
          <a:prstGeom prst="line">
            <a:avLst/>
          </a:prstGeom>
          <a:noFill/>
          <a:ln w="127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71" name="Line 27"/>
          <p:cNvSpPr>
            <a:spLocks noChangeShapeType="1"/>
          </p:cNvSpPr>
          <p:nvPr/>
        </p:nvSpPr>
        <p:spPr bwMode="auto">
          <a:xfrm>
            <a:off x="7512050" y="1924050"/>
            <a:ext cx="438150" cy="0"/>
          </a:xfrm>
          <a:prstGeom prst="line">
            <a:avLst/>
          </a:prstGeom>
          <a:noFill/>
          <a:ln w="12700">
            <a:solidFill>
              <a:schemeClr val="bg2"/>
            </a:solidFill>
            <a:round/>
            <a:headEnd type="triangle" w="med" len="me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72" name="Rectangle 28"/>
          <p:cNvSpPr>
            <a:spLocks noChangeArrowheads="1"/>
          </p:cNvSpPr>
          <p:nvPr/>
        </p:nvSpPr>
        <p:spPr bwMode="auto">
          <a:xfrm>
            <a:off x="7137400" y="1376363"/>
            <a:ext cx="588963" cy="3333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600">
                <a:solidFill>
                  <a:schemeClr val="bg2"/>
                </a:solidFill>
                <a:effectLst>
                  <a:outerShdw blurRad="38100" dist="38100" dir="2700000" algn="tl">
                    <a:srgbClr val="FFFFFF"/>
                  </a:outerShdw>
                </a:effectLst>
                <a:latin typeface="Arial" pitchFamily="34" charset="0"/>
                <a:cs typeface="+mn-cs"/>
              </a:rPr>
              <a:t>Slip</a:t>
            </a:r>
          </a:p>
        </p:txBody>
      </p:sp>
      <p:sp>
        <p:nvSpPr>
          <p:cNvPr id="57373" name="Line 29"/>
          <p:cNvSpPr>
            <a:spLocks noChangeShapeType="1"/>
          </p:cNvSpPr>
          <p:nvPr/>
        </p:nvSpPr>
        <p:spPr bwMode="auto">
          <a:xfrm flipH="1">
            <a:off x="2009775" y="2435225"/>
            <a:ext cx="4763" cy="3835400"/>
          </a:xfrm>
          <a:prstGeom prst="line">
            <a:avLst/>
          </a:prstGeom>
          <a:noFill/>
          <a:ln w="508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74" name="Line 30"/>
          <p:cNvSpPr>
            <a:spLocks noChangeShapeType="1"/>
          </p:cNvSpPr>
          <p:nvPr/>
        </p:nvSpPr>
        <p:spPr bwMode="auto">
          <a:xfrm>
            <a:off x="2032000" y="1473200"/>
            <a:ext cx="165100" cy="0"/>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75" name="Line 31"/>
          <p:cNvSpPr>
            <a:spLocks noChangeShapeType="1"/>
          </p:cNvSpPr>
          <p:nvPr/>
        </p:nvSpPr>
        <p:spPr bwMode="auto">
          <a:xfrm>
            <a:off x="2046288" y="2763838"/>
            <a:ext cx="165100" cy="0"/>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76" name="Rectangle 32"/>
          <p:cNvSpPr>
            <a:spLocks noChangeArrowheads="1"/>
          </p:cNvSpPr>
          <p:nvPr/>
        </p:nvSpPr>
        <p:spPr bwMode="auto">
          <a:xfrm>
            <a:off x="2016125" y="2452688"/>
            <a:ext cx="841375" cy="3333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600">
                <a:solidFill>
                  <a:schemeClr val="bg2"/>
                </a:solidFill>
                <a:effectLst>
                  <a:outerShdw blurRad="38100" dist="38100" dir="2700000" algn="tl">
                    <a:srgbClr val="FFFFFF"/>
                  </a:outerShdw>
                </a:effectLst>
                <a:latin typeface="Arial" pitchFamily="34" charset="0"/>
                <a:cs typeface="+mn-cs"/>
              </a:rPr>
              <a:t>(300%)</a:t>
            </a:r>
          </a:p>
        </p:txBody>
      </p:sp>
      <p:sp>
        <p:nvSpPr>
          <p:cNvPr id="57377" name="Line 33"/>
          <p:cNvSpPr>
            <a:spLocks noChangeShapeType="1"/>
          </p:cNvSpPr>
          <p:nvPr/>
        </p:nvSpPr>
        <p:spPr bwMode="auto">
          <a:xfrm>
            <a:off x="2014538" y="1344613"/>
            <a:ext cx="0" cy="925512"/>
          </a:xfrm>
          <a:prstGeom prst="line">
            <a:avLst/>
          </a:prstGeom>
          <a:noFill/>
          <a:ln w="508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78" name="Freeform 34"/>
          <p:cNvSpPr>
            <a:spLocks/>
          </p:cNvSpPr>
          <p:nvPr/>
        </p:nvSpPr>
        <p:spPr bwMode="auto">
          <a:xfrm>
            <a:off x="1949450" y="2263775"/>
            <a:ext cx="279400" cy="50800"/>
          </a:xfrm>
          <a:custGeom>
            <a:avLst/>
            <a:gdLst/>
            <a:ahLst/>
            <a:cxnLst>
              <a:cxn ang="0">
                <a:pos x="0" y="30"/>
              </a:cxn>
              <a:cxn ang="0">
                <a:pos x="1" y="26"/>
              </a:cxn>
              <a:cxn ang="0">
                <a:pos x="3" y="22"/>
              </a:cxn>
              <a:cxn ang="0">
                <a:pos x="4" y="19"/>
              </a:cxn>
              <a:cxn ang="0">
                <a:pos x="8" y="14"/>
              </a:cxn>
              <a:cxn ang="0">
                <a:pos x="11" y="10"/>
              </a:cxn>
              <a:cxn ang="0">
                <a:pos x="15" y="8"/>
              </a:cxn>
              <a:cxn ang="0">
                <a:pos x="19" y="5"/>
              </a:cxn>
              <a:cxn ang="0">
                <a:pos x="23" y="3"/>
              </a:cxn>
              <a:cxn ang="0">
                <a:pos x="27" y="2"/>
              </a:cxn>
              <a:cxn ang="0">
                <a:pos x="30" y="2"/>
              </a:cxn>
              <a:cxn ang="0">
                <a:pos x="33" y="1"/>
              </a:cxn>
              <a:cxn ang="0">
                <a:pos x="37" y="1"/>
              </a:cxn>
              <a:cxn ang="0">
                <a:pos x="41" y="1"/>
              </a:cxn>
              <a:cxn ang="0">
                <a:pos x="44" y="1"/>
              </a:cxn>
              <a:cxn ang="0">
                <a:pos x="47" y="1"/>
              </a:cxn>
              <a:cxn ang="0">
                <a:pos x="53" y="1"/>
              </a:cxn>
              <a:cxn ang="0">
                <a:pos x="58" y="4"/>
              </a:cxn>
              <a:cxn ang="0">
                <a:pos x="61" y="6"/>
              </a:cxn>
              <a:cxn ang="0">
                <a:pos x="63" y="9"/>
              </a:cxn>
              <a:cxn ang="0">
                <a:pos x="67" y="12"/>
              </a:cxn>
              <a:cxn ang="0">
                <a:pos x="70" y="14"/>
              </a:cxn>
              <a:cxn ang="0">
                <a:pos x="73" y="16"/>
              </a:cxn>
              <a:cxn ang="0">
                <a:pos x="76" y="17"/>
              </a:cxn>
              <a:cxn ang="0">
                <a:pos x="79" y="19"/>
              </a:cxn>
              <a:cxn ang="0">
                <a:pos x="83" y="21"/>
              </a:cxn>
              <a:cxn ang="0">
                <a:pos x="87" y="23"/>
              </a:cxn>
              <a:cxn ang="0">
                <a:pos x="90" y="24"/>
              </a:cxn>
              <a:cxn ang="0">
                <a:pos x="93" y="26"/>
              </a:cxn>
              <a:cxn ang="0">
                <a:pos x="97" y="27"/>
              </a:cxn>
              <a:cxn ang="0">
                <a:pos x="102" y="29"/>
              </a:cxn>
              <a:cxn ang="0">
                <a:pos x="106" y="30"/>
              </a:cxn>
              <a:cxn ang="0">
                <a:pos x="109" y="30"/>
              </a:cxn>
              <a:cxn ang="0">
                <a:pos x="112" y="31"/>
              </a:cxn>
              <a:cxn ang="0">
                <a:pos x="115" y="31"/>
              </a:cxn>
              <a:cxn ang="0">
                <a:pos x="119" y="31"/>
              </a:cxn>
              <a:cxn ang="0">
                <a:pos x="123" y="31"/>
              </a:cxn>
              <a:cxn ang="0">
                <a:pos x="127" y="31"/>
              </a:cxn>
              <a:cxn ang="0">
                <a:pos x="130" y="31"/>
              </a:cxn>
              <a:cxn ang="0">
                <a:pos x="134" y="31"/>
              </a:cxn>
              <a:cxn ang="0">
                <a:pos x="139" y="31"/>
              </a:cxn>
              <a:cxn ang="0">
                <a:pos x="143" y="30"/>
              </a:cxn>
              <a:cxn ang="0">
                <a:pos x="146" y="29"/>
              </a:cxn>
              <a:cxn ang="0">
                <a:pos x="150" y="28"/>
              </a:cxn>
              <a:cxn ang="0">
                <a:pos x="153" y="27"/>
              </a:cxn>
              <a:cxn ang="0">
                <a:pos x="157" y="25"/>
              </a:cxn>
              <a:cxn ang="0">
                <a:pos x="163" y="23"/>
              </a:cxn>
              <a:cxn ang="0">
                <a:pos x="166" y="21"/>
              </a:cxn>
              <a:cxn ang="0">
                <a:pos x="169" y="18"/>
              </a:cxn>
              <a:cxn ang="0">
                <a:pos x="171" y="15"/>
              </a:cxn>
              <a:cxn ang="0">
                <a:pos x="173" y="12"/>
              </a:cxn>
              <a:cxn ang="0">
                <a:pos x="174" y="9"/>
              </a:cxn>
              <a:cxn ang="0">
                <a:pos x="175" y="6"/>
              </a:cxn>
              <a:cxn ang="0">
                <a:pos x="175" y="3"/>
              </a:cxn>
              <a:cxn ang="0">
                <a:pos x="175" y="0"/>
              </a:cxn>
            </a:cxnLst>
            <a:rect l="0" t="0" r="r" b="b"/>
            <a:pathLst>
              <a:path w="176" h="32">
                <a:moveTo>
                  <a:pt x="0" y="30"/>
                </a:moveTo>
                <a:lnTo>
                  <a:pt x="1" y="26"/>
                </a:lnTo>
                <a:lnTo>
                  <a:pt x="3" y="22"/>
                </a:lnTo>
                <a:lnTo>
                  <a:pt x="4" y="19"/>
                </a:lnTo>
                <a:lnTo>
                  <a:pt x="8" y="14"/>
                </a:lnTo>
                <a:lnTo>
                  <a:pt x="11" y="10"/>
                </a:lnTo>
                <a:lnTo>
                  <a:pt x="15" y="8"/>
                </a:lnTo>
                <a:lnTo>
                  <a:pt x="19" y="5"/>
                </a:lnTo>
                <a:lnTo>
                  <a:pt x="23" y="3"/>
                </a:lnTo>
                <a:lnTo>
                  <a:pt x="27" y="2"/>
                </a:lnTo>
                <a:lnTo>
                  <a:pt x="30" y="2"/>
                </a:lnTo>
                <a:lnTo>
                  <a:pt x="33" y="1"/>
                </a:lnTo>
                <a:lnTo>
                  <a:pt x="37" y="1"/>
                </a:lnTo>
                <a:lnTo>
                  <a:pt x="41" y="1"/>
                </a:lnTo>
                <a:lnTo>
                  <a:pt x="44" y="1"/>
                </a:lnTo>
                <a:lnTo>
                  <a:pt x="47" y="1"/>
                </a:lnTo>
                <a:lnTo>
                  <a:pt x="53" y="1"/>
                </a:lnTo>
                <a:lnTo>
                  <a:pt x="58" y="4"/>
                </a:lnTo>
                <a:lnTo>
                  <a:pt x="61" y="6"/>
                </a:lnTo>
                <a:lnTo>
                  <a:pt x="63" y="9"/>
                </a:lnTo>
                <a:lnTo>
                  <a:pt x="67" y="12"/>
                </a:lnTo>
                <a:lnTo>
                  <a:pt x="70" y="14"/>
                </a:lnTo>
                <a:lnTo>
                  <a:pt x="73" y="16"/>
                </a:lnTo>
                <a:lnTo>
                  <a:pt x="76" y="17"/>
                </a:lnTo>
                <a:lnTo>
                  <a:pt x="79" y="19"/>
                </a:lnTo>
                <a:lnTo>
                  <a:pt x="83" y="21"/>
                </a:lnTo>
                <a:lnTo>
                  <a:pt x="87" y="23"/>
                </a:lnTo>
                <a:lnTo>
                  <a:pt x="90" y="24"/>
                </a:lnTo>
                <a:lnTo>
                  <a:pt x="93" y="26"/>
                </a:lnTo>
                <a:lnTo>
                  <a:pt x="97" y="27"/>
                </a:lnTo>
                <a:lnTo>
                  <a:pt x="102" y="29"/>
                </a:lnTo>
                <a:lnTo>
                  <a:pt x="106" y="30"/>
                </a:lnTo>
                <a:lnTo>
                  <a:pt x="109" y="30"/>
                </a:lnTo>
                <a:lnTo>
                  <a:pt x="112" y="31"/>
                </a:lnTo>
                <a:lnTo>
                  <a:pt x="115" y="31"/>
                </a:lnTo>
                <a:lnTo>
                  <a:pt x="119" y="31"/>
                </a:lnTo>
                <a:lnTo>
                  <a:pt x="123" y="31"/>
                </a:lnTo>
                <a:lnTo>
                  <a:pt x="127" y="31"/>
                </a:lnTo>
                <a:lnTo>
                  <a:pt x="130" y="31"/>
                </a:lnTo>
                <a:lnTo>
                  <a:pt x="134" y="31"/>
                </a:lnTo>
                <a:lnTo>
                  <a:pt x="139" y="31"/>
                </a:lnTo>
                <a:lnTo>
                  <a:pt x="143" y="30"/>
                </a:lnTo>
                <a:lnTo>
                  <a:pt x="146" y="29"/>
                </a:lnTo>
                <a:lnTo>
                  <a:pt x="150" y="28"/>
                </a:lnTo>
                <a:lnTo>
                  <a:pt x="153" y="27"/>
                </a:lnTo>
                <a:lnTo>
                  <a:pt x="157" y="25"/>
                </a:lnTo>
                <a:lnTo>
                  <a:pt x="163" y="23"/>
                </a:lnTo>
                <a:lnTo>
                  <a:pt x="166" y="21"/>
                </a:lnTo>
                <a:lnTo>
                  <a:pt x="169" y="18"/>
                </a:lnTo>
                <a:lnTo>
                  <a:pt x="171" y="15"/>
                </a:lnTo>
                <a:lnTo>
                  <a:pt x="173" y="12"/>
                </a:lnTo>
                <a:lnTo>
                  <a:pt x="174" y="9"/>
                </a:lnTo>
                <a:lnTo>
                  <a:pt x="175" y="6"/>
                </a:lnTo>
                <a:lnTo>
                  <a:pt x="175" y="3"/>
                </a:lnTo>
                <a:lnTo>
                  <a:pt x="175" y="0"/>
                </a:lnTo>
              </a:path>
            </a:pathLst>
          </a:custGeom>
          <a:noFill/>
          <a:ln w="12700" cap="rnd" cmpd="sng">
            <a:solidFill>
              <a:schemeClr val="bg2"/>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79" name="Freeform 35"/>
          <p:cNvSpPr>
            <a:spLocks/>
          </p:cNvSpPr>
          <p:nvPr/>
        </p:nvSpPr>
        <p:spPr bwMode="auto">
          <a:xfrm>
            <a:off x="1939925" y="2428875"/>
            <a:ext cx="279400" cy="50800"/>
          </a:xfrm>
          <a:custGeom>
            <a:avLst/>
            <a:gdLst/>
            <a:ahLst/>
            <a:cxnLst>
              <a:cxn ang="0">
                <a:pos x="0" y="30"/>
              </a:cxn>
              <a:cxn ang="0">
                <a:pos x="1" y="26"/>
              </a:cxn>
              <a:cxn ang="0">
                <a:pos x="3" y="22"/>
              </a:cxn>
              <a:cxn ang="0">
                <a:pos x="4" y="19"/>
              </a:cxn>
              <a:cxn ang="0">
                <a:pos x="8" y="14"/>
              </a:cxn>
              <a:cxn ang="0">
                <a:pos x="11" y="10"/>
              </a:cxn>
              <a:cxn ang="0">
                <a:pos x="15" y="8"/>
              </a:cxn>
              <a:cxn ang="0">
                <a:pos x="19" y="5"/>
              </a:cxn>
              <a:cxn ang="0">
                <a:pos x="23" y="3"/>
              </a:cxn>
              <a:cxn ang="0">
                <a:pos x="27" y="2"/>
              </a:cxn>
              <a:cxn ang="0">
                <a:pos x="30" y="2"/>
              </a:cxn>
              <a:cxn ang="0">
                <a:pos x="33" y="1"/>
              </a:cxn>
              <a:cxn ang="0">
                <a:pos x="37" y="1"/>
              </a:cxn>
              <a:cxn ang="0">
                <a:pos x="41" y="1"/>
              </a:cxn>
              <a:cxn ang="0">
                <a:pos x="44" y="1"/>
              </a:cxn>
              <a:cxn ang="0">
                <a:pos x="47" y="1"/>
              </a:cxn>
              <a:cxn ang="0">
                <a:pos x="53" y="1"/>
              </a:cxn>
              <a:cxn ang="0">
                <a:pos x="58" y="4"/>
              </a:cxn>
              <a:cxn ang="0">
                <a:pos x="61" y="6"/>
              </a:cxn>
              <a:cxn ang="0">
                <a:pos x="63" y="9"/>
              </a:cxn>
              <a:cxn ang="0">
                <a:pos x="67" y="12"/>
              </a:cxn>
              <a:cxn ang="0">
                <a:pos x="70" y="14"/>
              </a:cxn>
              <a:cxn ang="0">
                <a:pos x="73" y="16"/>
              </a:cxn>
              <a:cxn ang="0">
                <a:pos x="76" y="17"/>
              </a:cxn>
              <a:cxn ang="0">
                <a:pos x="79" y="19"/>
              </a:cxn>
              <a:cxn ang="0">
                <a:pos x="83" y="21"/>
              </a:cxn>
              <a:cxn ang="0">
                <a:pos x="87" y="23"/>
              </a:cxn>
              <a:cxn ang="0">
                <a:pos x="90" y="24"/>
              </a:cxn>
              <a:cxn ang="0">
                <a:pos x="93" y="26"/>
              </a:cxn>
              <a:cxn ang="0">
                <a:pos x="97" y="27"/>
              </a:cxn>
              <a:cxn ang="0">
                <a:pos x="102" y="29"/>
              </a:cxn>
              <a:cxn ang="0">
                <a:pos x="106" y="30"/>
              </a:cxn>
              <a:cxn ang="0">
                <a:pos x="109" y="30"/>
              </a:cxn>
              <a:cxn ang="0">
                <a:pos x="112" y="31"/>
              </a:cxn>
              <a:cxn ang="0">
                <a:pos x="115" y="31"/>
              </a:cxn>
              <a:cxn ang="0">
                <a:pos x="119" y="31"/>
              </a:cxn>
              <a:cxn ang="0">
                <a:pos x="123" y="31"/>
              </a:cxn>
              <a:cxn ang="0">
                <a:pos x="127" y="31"/>
              </a:cxn>
              <a:cxn ang="0">
                <a:pos x="130" y="31"/>
              </a:cxn>
              <a:cxn ang="0">
                <a:pos x="134" y="31"/>
              </a:cxn>
              <a:cxn ang="0">
                <a:pos x="139" y="31"/>
              </a:cxn>
              <a:cxn ang="0">
                <a:pos x="143" y="30"/>
              </a:cxn>
              <a:cxn ang="0">
                <a:pos x="146" y="29"/>
              </a:cxn>
              <a:cxn ang="0">
                <a:pos x="150" y="28"/>
              </a:cxn>
              <a:cxn ang="0">
                <a:pos x="153" y="27"/>
              </a:cxn>
              <a:cxn ang="0">
                <a:pos x="157" y="25"/>
              </a:cxn>
              <a:cxn ang="0">
                <a:pos x="163" y="23"/>
              </a:cxn>
              <a:cxn ang="0">
                <a:pos x="166" y="21"/>
              </a:cxn>
              <a:cxn ang="0">
                <a:pos x="169" y="18"/>
              </a:cxn>
              <a:cxn ang="0">
                <a:pos x="171" y="15"/>
              </a:cxn>
              <a:cxn ang="0">
                <a:pos x="173" y="12"/>
              </a:cxn>
              <a:cxn ang="0">
                <a:pos x="174" y="9"/>
              </a:cxn>
              <a:cxn ang="0">
                <a:pos x="175" y="6"/>
              </a:cxn>
              <a:cxn ang="0">
                <a:pos x="175" y="3"/>
              </a:cxn>
              <a:cxn ang="0">
                <a:pos x="175" y="0"/>
              </a:cxn>
            </a:cxnLst>
            <a:rect l="0" t="0" r="r" b="b"/>
            <a:pathLst>
              <a:path w="176" h="32">
                <a:moveTo>
                  <a:pt x="0" y="30"/>
                </a:moveTo>
                <a:lnTo>
                  <a:pt x="1" y="26"/>
                </a:lnTo>
                <a:lnTo>
                  <a:pt x="3" y="22"/>
                </a:lnTo>
                <a:lnTo>
                  <a:pt x="4" y="19"/>
                </a:lnTo>
                <a:lnTo>
                  <a:pt x="8" y="14"/>
                </a:lnTo>
                <a:lnTo>
                  <a:pt x="11" y="10"/>
                </a:lnTo>
                <a:lnTo>
                  <a:pt x="15" y="8"/>
                </a:lnTo>
                <a:lnTo>
                  <a:pt x="19" y="5"/>
                </a:lnTo>
                <a:lnTo>
                  <a:pt x="23" y="3"/>
                </a:lnTo>
                <a:lnTo>
                  <a:pt x="27" y="2"/>
                </a:lnTo>
                <a:lnTo>
                  <a:pt x="30" y="2"/>
                </a:lnTo>
                <a:lnTo>
                  <a:pt x="33" y="1"/>
                </a:lnTo>
                <a:lnTo>
                  <a:pt x="37" y="1"/>
                </a:lnTo>
                <a:lnTo>
                  <a:pt x="41" y="1"/>
                </a:lnTo>
                <a:lnTo>
                  <a:pt x="44" y="1"/>
                </a:lnTo>
                <a:lnTo>
                  <a:pt x="47" y="1"/>
                </a:lnTo>
                <a:lnTo>
                  <a:pt x="53" y="1"/>
                </a:lnTo>
                <a:lnTo>
                  <a:pt x="58" y="4"/>
                </a:lnTo>
                <a:lnTo>
                  <a:pt x="61" y="6"/>
                </a:lnTo>
                <a:lnTo>
                  <a:pt x="63" y="9"/>
                </a:lnTo>
                <a:lnTo>
                  <a:pt x="67" y="12"/>
                </a:lnTo>
                <a:lnTo>
                  <a:pt x="70" y="14"/>
                </a:lnTo>
                <a:lnTo>
                  <a:pt x="73" y="16"/>
                </a:lnTo>
                <a:lnTo>
                  <a:pt x="76" y="17"/>
                </a:lnTo>
                <a:lnTo>
                  <a:pt x="79" y="19"/>
                </a:lnTo>
                <a:lnTo>
                  <a:pt x="83" y="21"/>
                </a:lnTo>
                <a:lnTo>
                  <a:pt x="87" y="23"/>
                </a:lnTo>
                <a:lnTo>
                  <a:pt x="90" y="24"/>
                </a:lnTo>
                <a:lnTo>
                  <a:pt x="93" y="26"/>
                </a:lnTo>
                <a:lnTo>
                  <a:pt x="97" y="27"/>
                </a:lnTo>
                <a:lnTo>
                  <a:pt x="102" y="29"/>
                </a:lnTo>
                <a:lnTo>
                  <a:pt x="106" y="30"/>
                </a:lnTo>
                <a:lnTo>
                  <a:pt x="109" y="30"/>
                </a:lnTo>
                <a:lnTo>
                  <a:pt x="112" y="31"/>
                </a:lnTo>
                <a:lnTo>
                  <a:pt x="115" y="31"/>
                </a:lnTo>
                <a:lnTo>
                  <a:pt x="119" y="31"/>
                </a:lnTo>
                <a:lnTo>
                  <a:pt x="123" y="31"/>
                </a:lnTo>
                <a:lnTo>
                  <a:pt x="127" y="31"/>
                </a:lnTo>
                <a:lnTo>
                  <a:pt x="130" y="31"/>
                </a:lnTo>
                <a:lnTo>
                  <a:pt x="134" y="31"/>
                </a:lnTo>
                <a:lnTo>
                  <a:pt x="139" y="31"/>
                </a:lnTo>
                <a:lnTo>
                  <a:pt x="143" y="30"/>
                </a:lnTo>
                <a:lnTo>
                  <a:pt x="146" y="29"/>
                </a:lnTo>
                <a:lnTo>
                  <a:pt x="150" y="28"/>
                </a:lnTo>
                <a:lnTo>
                  <a:pt x="153" y="27"/>
                </a:lnTo>
                <a:lnTo>
                  <a:pt x="157" y="25"/>
                </a:lnTo>
                <a:lnTo>
                  <a:pt x="163" y="23"/>
                </a:lnTo>
                <a:lnTo>
                  <a:pt x="166" y="21"/>
                </a:lnTo>
                <a:lnTo>
                  <a:pt x="169" y="18"/>
                </a:lnTo>
                <a:lnTo>
                  <a:pt x="171" y="15"/>
                </a:lnTo>
                <a:lnTo>
                  <a:pt x="173" y="12"/>
                </a:lnTo>
                <a:lnTo>
                  <a:pt x="174" y="9"/>
                </a:lnTo>
                <a:lnTo>
                  <a:pt x="175" y="6"/>
                </a:lnTo>
                <a:lnTo>
                  <a:pt x="175" y="3"/>
                </a:lnTo>
                <a:lnTo>
                  <a:pt x="175" y="0"/>
                </a:lnTo>
              </a:path>
            </a:pathLst>
          </a:custGeom>
          <a:noFill/>
          <a:ln w="12700" cap="rnd" cmpd="sng">
            <a:solidFill>
              <a:schemeClr val="bg2"/>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80" name="Line 36"/>
          <p:cNvSpPr>
            <a:spLocks noChangeShapeType="1"/>
          </p:cNvSpPr>
          <p:nvPr/>
        </p:nvSpPr>
        <p:spPr bwMode="auto">
          <a:xfrm>
            <a:off x="1684338" y="3187700"/>
            <a:ext cx="165100" cy="0"/>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81" name="Line 37"/>
          <p:cNvSpPr>
            <a:spLocks noChangeShapeType="1"/>
          </p:cNvSpPr>
          <p:nvPr/>
        </p:nvSpPr>
        <p:spPr bwMode="auto">
          <a:xfrm>
            <a:off x="1679575" y="1482725"/>
            <a:ext cx="165100" cy="0"/>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82" name="Line 38"/>
          <p:cNvSpPr>
            <a:spLocks noChangeShapeType="1"/>
          </p:cNvSpPr>
          <p:nvPr/>
        </p:nvSpPr>
        <p:spPr bwMode="auto">
          <a:xfrm>
            <a:off x="1689100" y="4935538"/>
            <a:ext cx="165100" cy="0"/>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57383" name="Rectangle 39"/>
          <p:cNvSpPr>
            <a:spLocks noChangeArrowheads="1"/>
          </p:cNvSpPr>
          <p:nvPr/>
        </p:nvSpPr>
        <p:spPr bwMode="auto">
          <a:xfrm>
            <a:off x="1011238" y="1162050"/>
            <a:ext cx="841375" cy="3333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600">
                <a:solidFill>
                  <a:schemeClr val="bg2"/>
                </a:solidFill>
                <a:effectLst>
                  <a:outerShdw blurRad="38100" dist="38100" dir="2700000" algn="tl">
                    <a:srgbClr val="FFFFFF"/>
                  </a:outerShdw>
                </a:effectLst>
                <a:latin typeface="Arial" pitchFamily="34" charset="0"/>
                <a:cs typeface="+mn-cs"/>
              </a:rPr>
              <a:t>(300%)</a:t>
            </a:r>
          </a:p>
        </p:txBody>
      </p:sp>
      <p:sp>
        <p:nvSpPr>
          <p:cNvPr id="57384" name="Rectangle 40"/>
          <p:cNvSpPr>
            <a:spLocks noChangeArrowheads="1"/>
          </p:cNvSpPr>
          <p:nvPr/>
        </p:nvSpPr>
        <p:spPr bwMode="auto">
          <a:xfrm>
            <a:off x="1011238" y="2862263"/>
            <a:ext cx="841375" cy="3333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1600">
                <a:solidFill>
                  <a:schemeClr val="bg2"/>
                </a:solidFill>
                <a:effectLst>
                  <a:outerShdw blurRad="38100" dist="38100" dir="2700000" algn="tl">
                    <a:srgbClr val="FFFFFF"/>
                  </a:outerShdw>
                </a:effectLst>
                <a:latin typeface="Arial" pitchFamily="34" charset="0"/>
                <a:cs typeface="+mn-cs"/>
              </a:rPr>
              <a:t>(200%)</a:t>
            </a:r>
          </a:p>
        </p:txBody>
      </p:sp>
      <p:sp>
        <p:nvSpPr>
          <p:cNvPr id="57385" name="Line 41"/>
          <p:cNvSpPr>
            <a:spLocks noChangeShapeType="1"/>
          </p:cNvSpPr>
          <p:nvPr/>
        </p:nvSpPr>
        <p:spPr bwMode="auto">
          <a:xfrm>
            <a:off x="1679575" y="4125913"/>
            <a:ext cx="165100" cy="0"/>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4288" y="-19050"/>
            <a:ext cx="9082087" cy="1162050"/>
          </a:xfrm>
        </p:spPr>
        <p:txBody>
          <a:bodyPr>
            <a:normAutofit fontScale="90000"/>
          </a:bodyPr>
          <a:lstStyle/>
          <a:p>
            <a:pPr fontAlgn="auto">
              <a:spcAft>
                <a:spcPts val="0"/>
              </a:spcAft>
              <a:defRPr/>
            </a:pPr>
            <a:r>
              <a:rPr lang="en-US" altLang="en-US"/>
              <a:t>Typical NEMA Design Characteristics</a:t>
            </a:r>
          </a:p>
        </p:txBody>
      </p:sp>
      <p:pic>
        <p:nvPicPr>
          <p:cNvPr id="218114" name="Picture 3"/>
          <p:cNvPicPr>
            <a:picLocks noChangeArrowheads="1"/>
          </p:cNvPicPr>
          <p:nvPr/>
        </p:nvPicPr>
        <p:blipFill>
          <a:blip r:embed="rId3"/>
          <a:srcRect/>
          <a:stretch>
            <a:fillRect/>
          </a:stretch>
        </p:blipFill>
        <p:spPr bwMode="auto">
          <a:xfrm>
            <a:off x="5156200" y="1843088"/>
            <a:ext cx="3411538" cy="3965575"/>
          </a:xfrm>
          <a:prstGeom prst="rect">
            <a:avLst/>
          </a:prstGeom>
          <a:noFill/>
          <a:ln w="12700">
            <a:noFill/>
            <a:miter lim="800000"/>
            <a:headEnd/>
            <a:tailEnd/>
          </a:ln>
        </p:spPr>
      </p:pic>
      <p:sp>
        <p:nvSpPr>
          <p:cNvPr id="59396" name="Rectangle 4"/>
          <p:cNvSpPr>
            <a:spLocks noChangeArrowheads="1"/>
          </p:cNvSpPr>
          <p:nvPr/>
        </p:nvSpPr>
        <p:spPr bwMode="auto">
          <a:xfrm>
            <a:off x="4949825" y="5827713"/>
            <a:ext cx="506413"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0</a:t>
            </a:r>
          </a:p>
        </p:txBody>
      </p:sp>
      <p:sp>
        <p:nvSpPr>
          <p:cNvPr id="59397" name="Rectangle 5"/>
          <p:cNvSpPr>
            <a:spLocks noChangeArrowheads="1"/>
          </p:cNvSpPr>
          <p:nvPr/>
        </p:nvSpPr>
        <p:spPr bwMode="auto">
          <a:xfrm>
            <a:off x="4184650" y="4246563"/>
            <a:ext cx="17653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100%</a:t>
            </a:r>
          </a:p>
        </p:txBody>
      </p:sp>
      <p:sp>
        <p:nvSpPr>
          <p:cNvPr id="59398" name="Rectangle 6"/>
          <p:cNvSpPr>
            <a:spLocks noChangeArrowheads="1"/>
          </p:cNvSpPr>
          <p:nvPr/>
        </p:nvSpPr>
        <p:spPr bwMode="auto">
          <a:xfrm>
            <a:off x="6224588" y="5810250"/>
            <a:ext cx="1765300"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000" i="0">
                <a:solidFill>
                  <a:schemeClr val="bg2"/>
                </a:solidFill>
                <a:effectLst>
                  <a:outerShdw blurRad="38100" dist="38100" dir="2700000" algn="tl">
                    <a:srgbClr val="FFFFFF"/>
                  </a:outerShdw>
                </a:effectLst>
                <a:latin typeface="Arial" pitchFamily="34" charset="0"/>
                <a:cs typeface="+mn-cs"/>
              </a:rPr>
              <a:t>SPEED</a:t>
            </a:r>
          </a:p>
        </p:txBody>
      </p:sp>
      <p:sp>
        <p:nvSpPr>
          <p:cNvPr id="59399" name="Rectangle 7"/>
          <p:cNvSpPr>
            <a:spLocks noChangeArrowheads="1"/>
          </p:cNvSpPr>
          <p:nvPr/>
        </p:nvSpPr>
        <p:spPr bwMode="auto">
          <a:xfrm rot="16200000">
            <a:off x="3217863" y="3359150"/>
            <a:ext cx="1778000"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000" i="0">
                <a:solidFill>
                  <a:schemeClr val="bg2"/>
                </a:solidFill>
                <a:effectLst>
                  <a:outerShdw blurRad="38100" dist="38100" dir="2700000" algn="tl">
                    <a:srgbClr val="FFFFFF"/>
                  </a:outerShdw>
                </a:effectLst>
                <a:latin typeface="Arial" pitchFamily="34" charset="0"/>
                <a:cs typeface="+mn-cs"/>
              </a:rPr>
              <a:t>TORQUE</a:t>
            </a:r>
          </a:p>
        </p:txBody>
      </p:sp>
      <p:sp>
        <p:nvSpPr>
          <p:cNvPr id="59400" name="Rectangle 8"/>
          <p:cNvSpPr>
            <a:spLocks noChangeArrowheads="1"/>
          </p:cNvSpPr>
          <p:nvPr/>
        </p:nvSpPr>
        <p:spPr bwMode="auto">
          <a:xfrm>
            <a:off x="4183063" y="2954338"/>
            <a:ext cx="17653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200%</a:t>
            </a:r>
          </a:p>
        </p:txBody>
      </p:sp>
      <p:sp>
        <p:nvSpPr>
          <p:cNvPr id="59401" name="Rectangle 9"/>
          <p:cNvSpPr>
            <a:spLocks noChangeArrowheads="1"/>
          </p:cNvSpPr>
          <p:nvPr/>
        </p:nvSpPr>
        <p:spPr bwMode="auto">
          <a:xfrm>
            <a:off x="4217988" y="1662113"/>
            <a:ext cx="17653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300%</a:t>
            </a:r>
          </a:p>
        </p:txBody>
      </p:sp>
      <p:sp>
        <p:nvSpPr>
          <p:cNvPr id="59402" name="Rectangle 10"/>
          <p:cNvSpPr>
            <a:spLocks noChangeArrowheads="1"/>
          </p:cNvSpPr>
          <p:nvPr/>
        </p:nvSpPr>
        <p:spPr bwMode="auto">
          <a:xfrm>
            <a:off x="8010525" y="5810250"/>
            <a:ext cx="11017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100%</a:t>
            </a:r>
          </a:p>
        </p:txBody>
      </p:sp>
      <p:sp>
        <p:nvSpPr>
          <p:cNvPr id="59404" name="Rectangle 12"/>
          <p:cNvSpPr>
            <a:spLocks noChangeArrowheads="1"/>
          </p:cNvSpPr>
          <p:nvPr/>
        </p:nvSpPr>
        <p:spPr bwMode="auto">
          <a:xfrm>
            <a:off x="388938" y="1644650"/>
            <a:ext cx="3875087" cy="465296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NEMA Design A</a:t>
            </a:r>
            <a:endParaRPr lang="en-US" altLang="en-US" sz="2000">
              <a:solidFill>
                <a:schemeClr val="bg2"/>
              </a:solidFill>
              <a:effectLst>
                <a:outerShdw blurRad="38100" dist="38100" dir="2700000" algn="tl">
                  <a:srgbClr val="FFFFFF"/>
                </a:outerShdw>
              </a:effectLst>
              <a:latin typeface="Arial" pitchFamily="34" charset="0"/>
              <a:cs typeface="+mn-cs"/>
            </a:endParaRPr>
          </a:p>
          <a:p>
            <a:pPr eaLnBrk="0" hangingPunct="0">
              <a:spcBef>
                <a:spcPct val="50000"/>
              </a:spcBef>
              <a:buClr>
                <a:schemeClr val="accent1"/>
              </a:buClr>
              <a:buSzPct val="75000"/>
              <a:buFont typeface="Monotype Sorts" pitchFamily="2" charset="2"/>
              <a:buChar char="n"/>
              <a:defRPr/>
            </a:pPr>
            <a:r>
              <a:rPr lang="en-US" altLang="en-US" sz="2200">
                <a:solidFill>
                  <a:schemeClr val="bg2"/>
                </a:solidFill>
                <a:effectLst>
                  <a:outerShdw blurRad="38100" dist="38100" dir="2700000" algn="tl">
                    <a:srgbClr val="FFFFFF"/>
                  </a:outerShdw>
                </a:effectLst>
                <a:latin typeface="Arial" pitchFamily="34" charset="0"/>
                <a:cs typeface="+mn-cs"/>
              </a:rPr>
              <a:t> </a:t>
            </a:r>
            <a:r>
              <a:rPr lang="en-US" altLang="en-US">
                <a:solidFill>
                  <a:schemeClr val="bg2"/>
                </a:solidFill>
                <a:effectLst>
                  <a:outerShdw blurRad="38100" dist="38100" dir="2700000" algn="tl">
                    <a:srgbClr val="FFFFFF"/>
                  </a:outerShdw>
                </a:effectLst>
                <a:latin typeface="Arial" pitchFamily="34" charset="0"/>
                <a:cs typeface="+mn-cs"/>
              </a:rPr>
              <a:t>High breakdown torque</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Normal starting torque</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High starting current</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Low full load slip</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Used in applications                                                                                                                                                                                                                                             that require:</a:t>
            </a:r>
          </a:p>
          <a:p>
            <a:pPr lvl="1" eaLnBrk="0" hangingPunct="0">
              <a:spcBef>
                <a:spcPct val="50000"/>
              </a:spcBef>
              <a:buClr>
                <a:srgbClr val="037C03"/>
              </a:buClr>
              <a:buSzPct val="75000"/>
              <a:buFont typeface="Monotype Sorts" pitchFamily="2" charset="2"/>
              <a:buChar char="l"/>
              <a:defRPr/>
            </a:pPr>
            <a:r>
              <a:rPr lang="en-US" altLang="en-US">
                <a:solidFill>
                  <a:schemeClr val="bg2"/>
                </a:solidFill>
                <a:effectLst>
                  <a:outerShdw blurRad="38100" dist="38100" dir="2700000" algn="tl">
                    <a:srgbClr val="FFFFFF"/>
                  </a:outerShdw>
                </a:effectLst>
                <a:latin typeface="Arial" pitchFamily="34" charset="0"/>
                <a:cs typeface="+mn-cs"/>
              </a:rPr>
              <a:t> Occasional overloads</a:t>
            </a:r>
          </a:p>
          <a:p>
            <a:pPr lvl="1" eaLnBrk="0" hangingPunct="0">
              <a:spcBef>
                <a:spcPct val="50000"/>
              </a:spcBef>
              <a:buClr>
                <a:srgbClr val="037C03"/>
              </a:buClr>
              <a:buSzPct val="75000"/>
              <a:buFont typeface="Monotype Sorts" pitchFamily="2" charset="2"/>
              <a:buChar char="l"/>
              <a:defRPr/>
            </a:pPr>
            <a:r>
              <a:rPr lang="en-US" altLang="en-US">
                <a:solidFill>
                  <a:schemeClr val="bg2"/>
                </a:solidFill>
                <a:effectLst>
                  <a:outerShdw blurRad="38100" dist="38100" dir="2700000" algn="tl">
                    <a:srgbClr val="FFFFFF"/>
                  </a:outerShdw>
                </a:effectLst>
                <a:latin typeface="Arial" pitchFamily="34" charset="0"/>
                <a:cs typeface="+mn-cs"/>
              </a:rPr>
              <a:t> Better efficiency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4288" y="-19050"/>
            <a:ext cx="9082087" cy="1162050"/>
          </a:xfrm>
        </p:spPr>
        <p:txBody>
          <a:bodyPr>
            <a:normAutofit fontScale="90000"/>
          </a:bodyPr>
          <a:lstStyle/>
          <a:p>
            <a:pPr fontAlgn="auto">
              <a:spcAft>
                <a:spcPts val="0"/>
              </a:spcAft>
              <a:defRPr/>
            </a:pPr>
            <a:r>
              <a:rPr lang="en-US" altLang="en-US"/>
              <a:t>Typical NEMA Design Characteristics</a:t>
            </a:r>
          </a:p>
        </p:txBody>
      </p:sp>
      <p:pic>
        <p:nvPicPr>
          <p:cNvPr id="220162" name="Picture 3"/>
          <p:cNvPicPr>
            <a:picLocks noChangeArrowheads="1"/>
          </p:cNvPicPr>
          <p:nvPr/>
        </p:nvPicPr>
        <p:blipFill>
          <a:blip r:embed="rId3"/>
          <a:srcRect/>
          <a:stretch>
            <a:fillRect/>
          </a:stretch>
        </p:blipFill>
        <p:spPr bwMode="auto">
          <a:xfrm>
            <a:off x="5137150" y="1827213"/>
            <a:ext cx="3440113" cy="4000500"/>
          </a:xfrm>
          <a:prstGeom prst="rect">
            <a:avLst/>
          </a:prstGeom>
          <a:noFill/>
          <a:ln w="12700">
            <a:noFill/>
            <a:miter lim="800000"/>
            <a:headEnd/>
            <a:tailEnd/>
          </a:ln>
        </p:spPr>
      </p:pic>
      <p:sp>
        <p:nvSpPr>
          <p:cNvPr id="61444" name="Rectangle 4"/>
          <p:cNvSpPr>
            <a:spLocks noChangeArrowheads="1"/>
          </p:cNvSpPr>
          <p:nvPr/>
        </p:nvSpPr>
        <p:spPr bwMode="auto">
          <a:xfrm>
            <a:off x="4949825" y="5827713"/>
            <a:ext cx="506413"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0</a:t>
            </a:r>
          </a:p>
        </p:txBody>
      </p:sp>
      <p:sp>
        <p:nvSpPr>
          <p:cNvPr id="61445" name="Rectangle 5"/>
          <p:cNvSpPr>
            <a:spLocks noChangeArrowheads="1"/>
          </p:cNvSpPr>
          <p:nvPr/>
        </p:nvSpPr>
        <p:spPr bwMode="auto">
          <a:xfrm>
            <a:off x="4184650" y="4246563"/>
            <a:ext cx="17653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100%</a:t>
            </a:r>
          </a:p>
        </p:txBody>
      </p:sp>
      <p:sp>
        <p:nvSpPr>
          <p:cNvPr id="61446" name="Rectangle 6"/>
          <p:cNvSpPr>
            <a:spLocks noChangeArrowheads="1"/>
          </p:cNvSpPr>
          <p:nvPr/>
        </p:nvSpPr>
        <p:spPr bwMode="auto">
          <a:xfrm>
            <a:off x="6224588" y="5810250"/>
            <a:ext cx="1765300"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000" i="0">
                <a:solidFill>
                  <a:schemeClr val="bg2"/>
                </a:solidFill>
                <a:effectLst>
                  <a:outerShdw blurRad="38100" dist="38100" dir="2700000" algn="tl">
                    <a:srgbClr val="FFFFFF"/>
                  </a:outerShdw>
                </a:effectLst>
                <a:latin typeface="Arial" pitchFamily="34" charset="0"/>
                <a:cs typeface="+mn-cs"/>
              </a:rPr>
              <a:t>SPEED</a:t>
            </a:r>
          </a:p>
        </p:txBody>
      </p:sp>
      <p:sp>
        <p:nvSpPr>
          <p:cNvPr id="61447" name="Rectangle 7"/>
          <p:cNvSpPr>
            <a:spLocks noChangeArrowheads="1"/>
          </p:cNvSpPr>
          <p:nvPr/>
        </p:nvSpPr>
        <p:spPr bwMode="auto">
          <a:xfrm rot="16200000">
            <a:off x="3217863" y="3359150"/>
            <a:ext cx="1778000"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000" i="0">
                <a:solidFill>
                  <a:schemeClr val="bg2"/>
                </a:solidFill>
                <a:effectLst>
                  <a:outerShdw blurRad="38100" dist="38100" dir="2700000" algn="tl">
                    <a:srgbClr val="FFFFFF"/>
                  </a:outerShdw>
                </a:effectLst>
                <a:latin typeface="Arial" pitchFamily="34" charset="0"/>
                <a:cs typeface="+mn-cs"/>
              </a:rPr>
              <a:t>TORQUE</a:t>
            </a:r>
          </a:p>
        </p:txBody>
      </p:sp>
      <p:sp>
        <p:nvSpPr>
          <p:cNvPr id="61448" name="Rectangle 8"/>
          <p:cNvSpPr>
            <a:spLocks noChangeArrowheads="1"/>
          </p:cNvSpPr>
          <p:nvPr/>
        </p:nvSpPr>
        <p:spPr bwMode="auto">
          <a:xfrm>
            <a:off x="4183063" y="2954338"/>
            <a:ext cx="17653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200%</a:t>
            </a:r>
          </a:p>
        </p:txBody>
      </p:sp>
      <p:sp>
        <p:nvSpPr>
          <p:cNvPr id="61449" name="Rectangle 9"/>
          <p:cNvSpPr>
            <a:spLocks noChangeArrowheads="1"/>
          </p:cNvSpPr>
          <p:nvPr/>
        </p:nvSpPr>
        <p:spPr bwMode="auto">
          <a:xfrm>
            <a:off x="4217988" y="1662113"/>
            <a:ext cx="17653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300%</a:t>
            </a:r>
          </a:p>
        </p:txBody>
      </p:sp>
      <p:sp>
        <p:nvSpPr>
          <p:cNvPr id="61450" name="Rectangle 10"/>
          <p:cNvSpPr>
            <a:spLocks noChangeArrowheads="1"/>
          </p:cNvSpPr>
          <p:nvPr/>
        </p:nvSpPr>
        <p:spPr bwMode="auto">
          <a:xfrm>
            <a:off x="8010525" y="5810250"/>
            <a:ext cx="11017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100%</a:t>
            </a:r>
          </a:p>
        </p:txBody>
      </p:sp>
      <p:sp>
        <p:nvSpPr>
          <p:cNvPr id="220170" name="Rectangle 11"/>
          <p:cNvSpPr>
            <a:spLocks noChangeArrowheads="1"/>
          </p:cNvSpPr>
          <p:nvPr/>
        </p:nvSpPr>
        <p:spPr bwMode="auto">
          <a:xfrm>
            <a:off x="5730875" y="4602163"/>
            <a:ext cx="1731963"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2000">
                <a:solidFill>
                  <a:srgbClr val="CF0E30"/>
                </a:solidFill>
              </a:rPr>
              <a:t>Design B</a:t>
            </a:r>
          </a:p>
        </p:txBody>
      </p:sp>
      <p:sp>
        <p:nvSpPr>
          <p:cNvPr id="61452" name="Line 12"/>
          <p:cNvSpPr>
            <a:spLocks noChangeShapeType="1"/>
          </p:cNvSpPr>
          <p:nvPr/>
        </p:nvSpPr>
        <p:spPr bwMode="auto">
          <a:xfrm flipH="1" flipV="1">
            <a:off x="6188075" y="3887788"/>
            <a:ext cx="169863" cy="766762"/>
          </a:xfrm>
          <a:prstGeom prst="line">
            <a:avLst/>
          </a:prstGeom>
          <a:noFill/>
          <a:ln w="28575">
            <a:solidFill>
              <a:srgbClr val="CF0E30"/>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61454" name="Rectangle 14"/>
          <p:cNvSpPr>
            <a:spLocks noChangeArrowheads="1"/>
          </p:cNvSpPr>
          <p:nvPr/>
        </p:nvSpPr>
        <p:spPr bwMode="auto">
          <a:xfrm>
            <a:off x="388938" y="1644650"/>
            <a:ext cx="4130675" cy="374015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NEMA Design B</a:t>
            </a:r>
            <a:endParaRPr lang="en-US" altLang="en-US" sz="2000">
              <a:solidFill>
                <a:schemeClr val="bg2"/>
              </a:solidFill>
              <a:effectLst>
                <a:outerShdw blurRad="38100" dist="38100" dir="2700000" algn="tl">
                  <a:srgbClr val="FFFFFF"/>
                </a:outerShdw>
              </a:effectLst>
              <a:latin typeface="Arial" pitchFamily="34" charset="0"/>
              <a:cs typeface="+mn-cs"/>
            </a:endParaRP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Normal breakdown torque</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Normal starting torque</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Low starting current</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Normal full load slip</a:t>
            </a:r>
          </a:p>
          <a:p>
            <a:pPr lvl="1" eaLnBrk="0" hangingPunct="0">
              <a:spcBef>
                <a:spcPct val="50000"/>
              </a:spcBef>
              <a:buClr>
                <a:srgbClr val="037C03"/>
              </a:buClr>
              <a:buSzPct val="75000"/>
              <a:buFont typeface="Monotype Sorts" pitchFamily="2" charset="2"/>
              <a:buChar char="l"/>
              <a:defRPr/>
            </a:pPr>
            <a:r>
              <a:rPr lang="en-US" altLang="en-US">
                <a:solidFill>
                  <a:schemeClr val="bg2"/>
                </a:solidFill>
                <a:effectLst>
                  <a:outerShdw blurRad="38100" dist="38100" dir="2700000" algn="tl">
                    <a:srgbClr val="FFFFFF"/>
                  </a:outerShdw>
                </a:effectLst>
                <a:latin typeface="Arial" pitchFamily="34" charset="0"/>
                <a:cs typeface="+mn-cs"/>
              </a:rPr>
              <a:t> less than 5%</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General Purpose Motor  </a:t>
            </a:r>
          </a:p>
        </p:txBody>
      </p:sp>
      <p:sp>
        <p:nvSpPr>
          <p:cNvPr id="220173" name="Rectangle 16"/>
          <p:cNvSpPr>
            <a:spLocks noChangeArrowheads="1"/>
          </p:cNvSpPr>
          <p:nvPr/>
        </p:nvSpPr>
        <p:spPr bwMode="auto">
          <a:xfrm>
            <a:off x="5511800" y="2443163"/>
            <a:ext cx="1731963"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2000">
                <a:solidFill>
                  <a:srgbClr val="CF0E30"/>
                </a:solidFill>
              </a:rPr>
              <a:t>Design A</a:t>
            </a:r>
          </a:p>
        </p:txBody>
      </p:sp>
      <p:sp>
        <p:nvSpPr>
          <p:cNvPr id="61457" name="Line 17"/>
          <p:cNvSpPr>
            <a:spLocks noChangeShapeType="1"/>
          </p:cNvSpPr>
          <p:nvPr/>
        </p:nvSpPr>
        <p:spPr bwMode="auto">
          <a:xfrm>
            <a:off x="6765925" y="2682875"/>
            <a:ext cx="528638" cy="425450"/>
          </a:xfrm>
          <a:prstGeom prst="line">
            <a:avLst/>
          </a:prstGeom>
          <a:noFill/>
          <a:ln w="28575">
            <a:solidFill>
              <a:schemeClr val="accent1"/>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4288" y="-19050"/>
            <a:ext cx="9082087" cy="1162050"/>
          </a:xfrm>
        </p:spPr>
        <p:txBody>
          <a:bodyPr>
            <a:normAutofit fontScale="90000"/>
          </a:bodyPr>
          <a:lstStyle/>
          <a:p>
            <a:pPr fontAlgn="auto">
              <a:spcAft>
                <a:spcPts val="0"/>
              </a:spcAft>
              <a:defRPr/>
            </a:pPr>
            <a:r>
              <a:rPr lang="en-US" altLang="en-US"/>
              <a:t>Typical NEMA Design Characteristics</a:t>
            </a:r>
          </a:p>
        </p:txBody>
      </p:sp>
      <p:pic>
        <p:nvPicPr>
          <p:cNvPr id="222210" name="Picture 3"/>
          <p:cNvPicPr>
            <a:picLocks noChangeArrowheads="1"/>
          </p:cNvPicPr>
          <p:nvPr/>
        </p:nvPicPr>
        <p:blipFill>
          <a:blip r:embed="rId3"/>
          <a:srcRect/>
          <a:stretch>
            <a:fillRect/>
          </a:stretch>
        </p:blipFill>
        <p:spPr bwMode="auto">
          <a:xfrm>
            <a:off x="5172075" y="1844675"/>
            <a:ext cx="3424238" cy="3983038"/>
          </a:xfrm>
          <a:prstGeom prst="rect">
            <a:avLst/>
          </a:prstGeom>
          <a:noFill/>
          <a:ln w="12700">
            <a:noFill/>
            <a:miter lim="800000"/>
            <a:headEnd/>
            <a:tailEnd/>
          </a:ln>
        </p:spPr>
      </p:pic>
      <p:sp>
        <p:nvSpPr>
          <p:cNvPr id="63492" name="Rectangle 4"/>
          <p:cNvSpPr>
            <a:spLocks noChangeArrowheads="1"/>
          </p:cNvSpPr>
          <p:nvPr/>
        </p:nvSpPr>
        <p:spPr bwMode="auto">
          <a:xfrm>
            <a:off x="4949825" y="5827713"/>
            <a:ext cx="506413"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0</a:t>
            </a:r>
          </a:p>
        </p:txBody>
      </p:sp>
      <p:sp>
        <p:nvSpPr>
          <p:cNvPr id="63493" name="Rectangle 5"/>
          <p:cNvSpPr>
            <a:spLocks noChangeArrowheads="1"/>
          </p:cNvSpPr>
          <p:nvPr/>
        </p:nvSpPr>
        <p:spPr bwMode="auto">
          <a:xfrm>
            <a:off x="4184650" y="4246563"/>
            <a:ext cx="17653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100%</a:t>
            </a:r>
          </a:p>
        </p:txBody>
      </p:sp>
      <p:sp>
        <p:nvSpPr>
          <p:cNvPr id="63494" name="Rectangle 6"/>
          <p:cNvSpPr>
            <a:spLocks noChangeArrowheads="1"/>
          </p:cNvSpPr>
          <p:nvPr/>
        </p:nvSpPr>
        <p:spPr bwMode="auto">
          <a:xfrm>
            <a:off x="6224588" y="5810250"/>
            <a:ext cx="1765300"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000" i="0">
                <a:solidFill>
                  <a:schemeClr val="bg2"/>
                </a:solidFill>
                <a:effectLst>
                  <a:outerShdw blurRad="38100" dist="38100" dir="2700000" algn="tl">
                    <a:srgbClr val="FFFFFF"/>
                  </a:outerShdw>
                </a:effectLst>
                <a:latin typeface="Arial" pitchFamily="34" charset="0"/>
                <a:cs typeface="+mn-cs"/>
              </a:rPr>
              <a:t>SPEED</a:t>
            </a:r>
          </a:p>
        </p:txBody>
      </p:sp>
      <p:sp>
        <p:nvSpPr>
          <p:cNvPr id="63495" name="Rectangle 7"/>
          <p:cNvSpPr>
            <a:spLocks noChangeArrowheads="1"/>
          </p:cNvSpPr>
          <p:nvPr/>
        </p:nvSpPr>
        <p:spPr bwMode="auto">
          <a:xfrm rot="16200000">
            <a:off x="3217863" y="3359150"/>
            <a:ext cx="1778000"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000" i="0">
                <a:solidFill>
                  <a:schemeClr val="bg2"/>
                </a:solidFill>
                <a:effectLst>
                  <a:outerShdw blurRad="38100" dist="38100" dir="2700000" algn="tl">
                    <a:srgbClr val="FFFFFF"/>
                  </a:outerShdw>
                </a:effectLst>
                <a:latin typeface="Arial" pitchFamily="34" charset="0"/>
                <a:cs typeface="+mn-cs"/>
              </a:rPr>
              <a:t>TORQUE</a:t>
            </a:r>
          </a:p>
        </p:txBody>
      </p:sp>
      <p:sp>
        <p:nvSpPr>
          <p:cNvPr id="63496" name="Rectangle 8"/>
          <p:cNvSpPr>
            <a:spLocks noChangeArrowheads="1"/>
          </p:cNvSpPr>
          <p:nvPr/>
        </p:nvSpPr>
        <p:spPr bwMode="auto">
          <a:xfrm>
            <a:off x="4183063" y="2954338"/>
            <a:ext cx="17653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200%</a:t>
            </a:r>
          </a:p>
        </p:txBody>
      </p:sp>
      <p:sp>
        <p:nvSpPr>
          <p:cNvPr id="63497" name="Rectangle 9"/>
          <p:cNvSpPr>
            <a:spLocks noChangeArrowheads="1"/>
          </p:cNvSpPr>
          <p:nvPr/>
        </p:nvSpPr>
        <p:spPr bwMode="auto">
          <a:xfrm>
            <a:off x="4217988" y="1662113"/>
            <a:ext cx="17653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300%</a:t>
            </a:r>
          </a:p>
        </p:txBody>
      </p:sp>
      <p:sp>
        <p:nvSpPr>
          <p:cNvPr id="63498" name="Rectangle 10"/>
          <p:cNvSpPr>
            <a:spLocks noChangeArrowheads="1"/>
          </p:cNvSpPr>
          <p:nvPr/>
        </p:nvSpPr>
        <p:spPr bwMode="auto">
          <a:xfrm>
            <a:off x="8010525" y="5810250"/>
            <a:ext cx="11017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100%</a:t>
            </a:r>
          </a:p>
        </p:txBody>
      </p:sp>
      <p:grpSp>
        <p:nvGrpSpPr>
          <p:cNvPr id="222218" name="Group 24"/>
          <p:cNvGrpSpPr>
            <a:grpSpLocks/>
          </p:cNvGrpSpPr>
          <p:nvPr/>
        </p:nvGrpSpPr>
        <p:grpSpPr bwMode="auto">
          <a:xfrm>
            <a:off x="5567363" y="1946275"/>
            <a:ext cx="1731962" cy="1004888"/>
            <a:chOff x="3507" y="1226"/>
            <a:chExt cx="1091" cy="633"/>
          </a:xfrm>
        </p:grpSpPr>
        <p:sp>
          <p:nvSpPr>
            <p:cNvPr id="222224" name="Rectangle 11"/>
            <p:cNvSpPr>
              <a:spLocks noChangeArrowheads="1"/>
            </p:cNvSpPr>
            <p:nvPr/>
          </p:nvSpPr>
          <p:spPr bwMode="auto">
            <a:xfrm>
              <a:off x="3507" y="1226"/>
              <a:ext cx="1091" cy="24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2000">
                  <a:solidFill>
                    <a:srgbClr val="CF0E30"/>
                  </a:solidFill>
                </a:rPr>
                <a:t>Design C</a:t>
              </a:r>
            </a:p>
          </p:txBody>
        </p:sp>
        <p:sp>
          <p:nvSpPr>
            <p:cNvPr id="63500" name="Line 12"/>
            <p:cNvSpPr>
              <a:spLocks noChangeShapeType="1"/>
            </p:cNvSpPr>
            <p:nvPr/>
          </p:nvSpPr>
          <p:spPr bwMode="auto">
            <a:xfrm flipV="1">
              <a:off x="3527" y="1430"/>
              <a:ext cx="311" cy="429"/>
            </a:xfrm>
            <a:prstGeom prst="line">
              <a:avLst/>
            </a:prstGeom>
            <a:noFill/>
            <a:ln w="28575">
              <a:solidFill>
                <a:srgbClr val="CF0E30"/>
              </a:solidFill>
              <a:round/>
              <a:headEnd type="triangle" w="med" len="me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
        <p:nvSpPr>
          <p:cNvPr id="63502" name="Rectangle 14"/>
          <p:cNvSpPr>
            <a:spLocks noChangeArrowheads="1"/>
          </p:cNvSpPr>
          <p:nvPr/>
        </p:nvSpPr>
        <p:spPr bwMode="auto">
          <a:xfrm>
            <a:off x="388938" y="1644650"/>
            <a:ext cx="4130675" cy="465296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NEMA Design C</a:t>
            </a:r>
            <a:endParaRPr lang="en-US" altLang="en-US" sz="2000">
              <a:solidFill>
                <a:schemeClr val="bg2"/>
              </a:solidFill>
              <a:effectLst>
                <a:outerShdw blurRad="38100" dist="38100" dir="2700000" algn="tl">
                  <a:srgbClr val="FFFFFF"/>
                </a:outerShdw>
              </a:effectLst>
              <a:latin typeface="Arial" pitchFamily="34" charset="0"/>
              <a:cs typeface="+mn-cs"/>
            </a:endParaRP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Low breakdown torque</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High starting torque</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Low starting current</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Normal full load slip</a:t>
            </a:r>
          </a:p>
          <a:p>
            <a:pPr lvl="1" eaLnBrk="0" hangingPunct="0">
              <a:spcBef>
                <a:spcPct val="50000"/>
              </a:spcBef>
              <a:buClr>
                <a:srgbClr val="037C03"/>
              </a:buClr>
              <a:buSzPct val="75000"/>
              <a:buFont typeface="Monotype Sorts" pitchFamily="2" charset="2"/>
              <a:buChar char="l"/>
              <a:defRPr/>
            </a:pPr>
            <a:r>
              <a:rPr lang="en-US" altLang="en-US">
                <a:solidFill>
                  <a:schemeClr val="bg2"/>
                </a:solidFill>
                <a:effectLst>
                  <a:outerShdw blurRad="38100" dist="38100" dir="2700000" algn="tl">
                    <a:srgbClr val="FFFFFF"/>
                  </a:outerShdw>
                </a:effectLst>
                <a:latin typeface="Arial" pitchFamily="34" charset="0"/>
                <a:cs typeface="+mn-cs"/>
              </a:rPr>
              <a:t> less than 5%</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Used in applications                                                                                                                                                                                                                                             that require:</a:t>
            </a:r>
          </a:p>
          <a:p>
            <a:pPr lvl="1" eaLnBrk="0" hangingPunct="0">
              <a:spcBef>
                <a:spcPct val="50000"/>
              </a:spcBef>
              <a:buClr>
                <a:srgbClr val="037C03"/>
              </a:buClr>
              <a:buSzPct val="75000"/>
              <a:buFont typeface="Monotype Sorts" pitchFamily="2" charset="2"/>
              <a:buChar char="l"/>
              <a:defRPr/>
            </a:pPr>
            <a:r>
              <a:rPr lang="en-US" altLang="en-US">
                <a:solidFill>
                  <a:schemeClr val="bg2"/>
                </a:solidFill>
                <a:effectLst>
                  <a:outerShdw blurRad="38100" dist="38100" dir="2700000" algn="tl">
                    <a:srgbClr val="FFFFFF"/>
                  </a:outerShdw>
                </a:effectLst>
                <a:latin typeface="Arial" pitchFamily="34" charset="0"/>
                <a:cs typeface="+mn-cs"/>
              </a:rPr>
              <a:t> high breakaway torque</a:t>
            </a:r>
          </a:p>
        </p:txBody>
      </p:sp>
      <p:sp>
        <p:nvSpPr>
          <p:cNvPr id="222220" name="Rectangle 17"/>
          <p:cNvSpPr>
            <a:spLocks noChangeArrowheads="1"/>
          </p:cNvSpPr>
          <p:nvPr/>
        </p:nvSpPr>
        <p:spPr bwMode="auto">
          <a:xfrm>
            <a:off x="7061200" y="1892300"/>
            <a:ext cx="1731963"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2000">
                <a:solidFill>
                  <a:srgbClr val="CF0E30"/>
                </a:solidFill>
              </a:rPr>
              <a:t>Design A</a:t>
            </a:r>
          </a:p>
        </p:txBody>
      </p:sp>
      <p:sp>
        <p:nvSpPr>
          <p:cNvPr id="222221" name="Rectangle 20"/>
          <p:cNvSpPr>
            <a:spLocks noChangeArrowheads="1"/>
          </p:cNvSpPr>
          <p:nvPr/>
        </p:nvSpPr>
        <p:spPr bwMode="auto">
          <a:xfrm>
            <a:off x="6057900" y="4314825"/>
            <a:ext cx="1731963"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2000">
                <a:solidFill>
                  <a:srgbClr val="CF0E30"/>
                </a:solidFill>
              </a:rPr>
              <a:t>Design B</a:t>
            </a:r>
          </a:p>
        </p:txBody>
      </p:sp>
      <p:sp>
        <p:nvSpPr>
          <p:cNvPr id="63510" name="Line 22"/>
          <p:cNvSpPr>
            <a:spLocks noChangeShapeType="1"/>
          </p:cNvSpPr>
          <p:nvPr/>
        </p:nvSpPr>
        <p:spPr bwMode="auto">
          <a:xfrm flipV="1">
            <a:off x="6400800" y="3846513"/>
            <a:ext cx="325438" cy="563562"/>
          </a:xfrm>
          <a:prstGeom prst="line">
            <a:avLst/>
          </a:prstGeom>
          <a:noFill/>
          <a:ln w="28575">
            <a:solidFill>
              <a:schemeClr val="accent1"/>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63511" name="Line 23"/>
          <p:cNvSpPr>
            <a:spLocks noChangeShapeType="1"/>
          </p:cNvSpPr>
          <p:nvPr/>
        </p:nvSpPr>
        <p:spPr bwMode="auto">
          <a:xfrm>
            <a:off x="7315200" y="2235200"/>
            <a:ext cx="284163" cy="492125"/>
          </a:xfrm>
          <a:prstGeom prst="line">
            <a:avLst/>
          </a:prstGeom>
          <a:noFill/>
          <a:ln w="28575">
            <a:solidFill>
              <a:schemeClr val="accent1"/>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4288" y="-19050"/>
            <a:ext cx="9082087" cy="1162050"/>
          </a:xfrm>
        </p:spPr>
        <p:txBody>
          <a:bodyPr>
            <a:normAutofit fontScale="90000"/>
          </a:bodyPr>
          <a:lstStyle/>
          <a:p>
            <a:pPr fontAlgn="auto">
              <a:spcAft>
                <a:spcPts val="0"/>
              </a:spcAft>
              <a:defRPr/>
            </a:pPr>
            <a:r>
              <a:rPr lang="en-US" altLang="en-US"/>
              <a:t>Typical NEMA Design Characteristics</a:t>
            </a:r>
          </a:p>
        </p:txBody>
      </p:sp>
      <p:pic>
        <p:nvPicPr>
          <p:cNvPr id="224258" name="Picture 3"/>
          <p:cNvPicPr>
            <a:picLocks noChangeArrowheads="1"/>
          </p:cNvPicPr>
          <p:nvPr/>
        </p:nvPicPr>
        <p:blipFill>
          <a:blip r:embed="rId3"/>
          <a:srcRect/>
          <a:stretch>
            <a:fillRect/>
          </a:stretch>
        </p:blipFill>
        <p:spPr bwMode="auto">
          <a:xfrm>
            <a:off x="5154613" y="1844675"/>
            <a:ext cx="3409950" cy="3965575"/>
          </a:xfrm>
          <a:prstGeom prst="rect">
            <a:avLst/>
          </a:prstGeom>
          <a:noFill/>
          <a:ln w="12700">
            <a:noFill/>
            <a:miter lim="800000"/>
            <a:headEnd/>
            <a:tailEnd/>
          </a:ln>
        </p:spPr>
      </p:pic>
      <p:sp>
        <p:nvSpPr>
          <p:cNvPr id="65540" name="Rectangle 4"/>
          <p:cNvSpPr>
            <a:spLocks noChangeArrowheads="1"/>
          </p:cNvSpPr>
          <p:nvPr/>
        </p:nvSpPr>
        <p:spPr bwMode="auto">
          <a:xfrm>
            <a:off x="4949825" y="5827713"/>
            <a:ext cx="506413"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0</a:t>
            </a:r>
          </a:p>
        </p:txBody>
      </p:sp>
      <p:sp>
        <p:nvSpPr>
          <p:cNvPr id="65541" name="Rectangle 5"/>
          <p:cNvSpPr>
            <a:spLocks noChangeArrowheads="1"/>
          </p:cNvSpPr>
          <p:nvPr/>
        </p:nvSpPr>
        <p:spPr bwMode="auto">
          <a:xfrm>
            <a:off x="4184650" y="4246563"/>
            <a:ext cx="17653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100%</a:t>
            </a:r>
          </a:p>
        </p:txBody>
      </p:sp>
      <p:sp>
        <p:nvSpPr>
          <p:cNvPr id="65542" name="Rectangle 6"/>
          <p:cNvSpPr>
            <a:spLocks noChangeArrowheads="1"/>
          </p:cNvSpPr>
          <p:nvPr/>
        </p:nvSpPr>
        <p:spPr bwMode="auto">
          <a:xfrm>
            <a:off x="6224588" y="5810250"/>
            <a:ext cx="1765300"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000" i="0">
                <a:solidFill>
                  <a:schemeClr val="bg2"/>
                </a:solidFill>
                <a:effectLst>
                  <a:outerShdw blurRad="38100" dist="38100" dir="2700000" algn="tl">
                    <a:srgbClr val="FFFFFF"/>
                  </a:outerShdw>
                </a:effectLst>
                <a:latin typeface="Arial" pitchFamily="34" charset="0"/>
                <a:cs typeface="+mn-cs"/>
              </a:rPr>
              <a:t>SPEED</a:t>
            </a:r>
          </a:p>
        </p:txBody>
      </p:sp>
      <p:sp>
        <p:nvSpPr>
          <p:cNvPr id="65543" name="Rectangle 7"/>
          <p:cNvSpPr>
            <a:spLocks noChangeArrowheads="1"/>
          </p:cNvSpPr>
          <p:nvPr/>
        </p:nvSpPr>
        <p:spPr bwMode="auto">
          <a:xfrm rot="16200000">
            <a:off x="3217863" y="3359150"/>
            <a:ext cx="1778000"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000" i="0">
                <a:solidFill>
                  <a:schemeClr val="bg2"/>
                </a:solidFill>
                <a:effectLst>
                  <a:outerShdw blurRad="38100" dist="38100" dir="2700000" algn="tl">
                    <a:srgbClr val="FFFFFF"/>
                  </a:outerShdw>
                </a:effectLst>
                <a:latin typeface="Arial" pitchFamily="34" charset="0"/>
                <a:cs typeface="+mn-cs"/>
              </a:rPr>
              <a:t>TORQUE</a:t>
            </a:r>
          </a:p>
        </p:txBody>
      </p:sp>
      <p:sp>
        <p:nvSpPr>
          <p:cNvPr id="65544" name="Rectangle 8"/>
          <p:cNvSpPr>
            <a:spLocks noChangeArrowheads="1"/>
          </p:cNvSpPr>
          <p:nvPr/>
        </p:nvSpPr>
        <p:spPr bwMode="auto">
          <a:xfrm>
            <a:off x="4183063" y="2954338"/>
            <a:ext cx="17653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200%</a:t>
            </a:r>
          </a:p>
        </p:txBody>
      </p:sp>
      <p:sp>
        <p:nvSpPr>
          <p:cNvPr id="65545" name="Rectangle 9"/>
          <p:cNvSpPr>
            <a:spLocks noChangeArrowheads="1"/>
          </p:cNvSpPr>
          <p:nvPr/>
        </p:nvSpPr>
        <p:spPr bwMode="auto">
          <a:xfrm>
            <a:off x="4217988" y="1662113"/>
            <a:ext cx="17653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300%</a:t>
            </a:r>
          </a:p>
        </p:txBody>
      </p:sp>
      <p:sp>
        <p:nvSpPr>
          <p:cNvPr id="65546" name="Rectangle 10"/>
          <p:cNvSpPr>
            <a:spLocks noChangeArrowheads="1"/>
          </p:cNvSpPr>
          <p:nvPr/>
        </p:nvSpPr>
        <p:spPr bwMode="auto">
          <a:xfrm>
            <a:off x="8010525" y="5810250"/>
            <a:ext cx="11017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100%</a:t>
            </a:r>
          </a:p>
        </p:txBody>
      </p:sp>
      <p:sp>
        <p:nvSpPr>
          <p:cNvPr id="224266" name="Rectangle 11"/>
          <p:cNvSpPr>
            <a:spLocks noChangeArrowheads="1"/>
          </p:cNvSpPr>
          <p:nvPr/>
        </p:nvSpPr>
        <p:spPr bwMode="auto">
          <a:xfrm>
            <a:off x="6654800" y="1995488"/>
            <a:ext cx="1731963"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2000">
                <a:solidFill>
                  <a:srgbClr val="CF0E30"/>
                </a:solidFill>
              </a:rPr>
              <a:t>Design D</a:t>
            </a:r>
          </a:p>
        </p:txBody>
      </p:sp>
      <p:sp>
        <p:nvSpPr>
          <p:cNvPr id="65550" name="Rectangle 14"/>
          <p:cNvSpPr>
            <a:spLocks noChangeArrowheads="1"/>
          </p:cNvSpPr>
          <p:nvPr/>
        </p:nvSpPr>
        <p:spPr bwMode="auto">
          <a:xfrm>
            <a:off x="388938" y="1644650"/>
            <a:ext cx="4130675" cy="465296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NEMA Design D</a:t>
            </a:r>
            <a:endParaRPr lang="en-US" altLang="en-US" sz="2000">
              <a:solidFill>
                <a:schemeClr val="bg2"/>
              </a:solidFill>
              <a:effectLst>
                <a:outerShdw blurRad="38100" dist="38100" dir="2700000" algn="tl">
                  <a:srgbClr val="FFFFFF"/>
                </a:outerShdw>
              </a:effectLst>
              <a:latin typeface="Arial" pitchFamily="34" charset="0"/>
              <a:cs typeface="+mn-cs"/>
            </a:endParaRP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High breakdown torque</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High starting torque</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Normal starting current</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High full load slip</a:t>
            </a:r>
          </a:p>
          <a:p>
            <a:pPr lvl="1" eaLnBrk="0" hangingPunct="0">
              <a:spcBef>
                <a:spcPct val="50000"/>
              </a:spcBef>
              <a:buClr>
                <a:srgbClr val="037C03"/>
              </a:buClr>
              <a:buSzPct val="75000"/>
              <a:buFont typeface="Monotype Sorts" pitchFamily="2" charset="2"/>
              <a:buChar char="l"/>
              <a:defRPr/>
            </a:pPr>
            <a:r>
              <a:rPr lang="en-US" altLang="en-US">
                <a:solidFill>
                  <a:schemeClr val="bg2"/>
                </a:solidFill>
                <a:effectLst>
                  <a:outerShdw blurRad="38100" dist="38100" dir="2700000" algn="tl">
                    <a:srgbClr val="FFFFFF"/>
                  </a:outerShdw>
                </a:effectLst>
                <a:latin typeface="Arial" pitchFamily="34" charset="0"/>
                <a:cs typeface="+mn-cs"/>
              </a:rPr>
              <a:t> 5 - 13%</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Used in applications                                                                                                                                                                                                                                             that require:</a:t>
            </a:r>
          </a:p>
          <a:p>
            <a:pPr lvl="1" eaLnBrk="0" hangingPunct="0">
              <a:spcBef>
                <a:spcPct val="50000"/>
              </a:spcBef>
              <a:buClr>
                <a:srgbClr val="037C03"/>
              </a:buClr>
              <a:buSzPct val="75000"/>
              <a:buFont typeface="Monotype Sorts" pitchFamily="2" charset="2"/>
              <a:buChar char="l"/>
              <a:defRPr/>
            </a:pPr>
            <a:r>
              <a:rPr lang="en-US" altLang="en-US">
                <a:solidFill>
                  <a:schemeClr val="bg2"/>
                </a:solidFill>
                <a:effectLst>
                  <a:outerShdw blurRad="38100" dist="38100" dir="2700000" algn="tl">
                    <a:srgbClr val="FFFFFF"/>
                  </a:outerShdw>
                </a:effectLst>
                <a:latin typeface="Arial" pitchFamily="34" charset="0"/>
                <a:cs typeface="+mn-cs"/>
              </a:rPr>
              <a:t> high breakaway torque</a:t>
            </a:r>
          </a:p>
        </p:txBody>
      </p:sp>
      <p:sp>
        <p:nvSpPr>
          <p:cNvPr id="224268" name="Rectangle 17"/>
          <p:cNvSpPr>
            <a:spLocks noChangeArrowheads="1"/>
          </p:cNvSpPr>
          <p:nvPr/>
        </p:nvSpPr>
        <p:spPr bwMode="auto">
          <a:xfrm>
            <a:off x="5299075" y="2524125"/>
            <a:ext cx="1731963"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2000">
                <a:solidFill>
                  <a:srgbClr val="CF0E30"/>
                </a:solidFill>
              </a:rPr>
              <a:t>Design C</a:t>
            </a:r>
          </a:p>
        </p:txBody>
      </p:sp>
      <p:sp>
        <p:nvSpPr>
          <p:cNvPr id="65555" name="Line 19"/>
          <p:cNvSpPr>
            <a:spLocks noChangeShapeType="1"/>
          </p:cNvSpPr>
          <p:nvPr/>
        </p:nvSpPr>
        <p:spPr bwMode="auto">
          <a:xfrm>
            <a:off x="6097588" y="2865438"/>
            <a:ext cx="222250" cy="385762"/>
          </a:xfrm>
          <a:prstGeom prst="line">
            <a:avLst/>
          </a:prstGeom>
          <a:noFill/>
          <a:ln w="28575">
            <a:solidFill>
              <a:schemeClr val="accent1"/>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65556" name="Line 20"/>
          <p:cNvSpPr>
            <a:spLocks noChangeShapeType="1"/>
          </p:cNvSpPr>
          <p:nvPr/>
        </p:nvSpPr>
        <p:spPr bwMode="auto">
          <a:xfrm flipH="1">
            <a:off x="6354763" y="2174875"/>
            <a:ext cx="350837" cy="203200"/>
          </a:xfrm>
          <a:prstGeom prst="line">
            <a:avLst/>
          </a:prstGeom>
          <a:noFill/>
          <a:ln w="28575">
            <a:solidFill>
              <a:schemeClr val="accent1"/>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24271" name="Rectangle 21"/>
          <p:cNvSpPr>
            <a:spLocks noChangeArrowheads="1"/>
          </p:cNvSpPr>
          <p:nvPr/>
        </p:nvSpPr>
        <p:spPr bwMode="auto">
          <a:xfrm>
            <a:off x="7637463" y="1479550"/>
            <a:ext cx="1731962"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2000">
                <a:solidFill>
                  <a:srgbClr val="CF0E30"/>
                </a:solidFill>
              </a:rPr>
              <a:t>Design A</a:t>
            </a:r>
          </a:p>
        </p:txBody>
      </p:sp>
      <p:sp>
        <p:nvSpPr>
          <p:cNvPr id="224272" name="Rectangle 22"/>
          <p:cNvSpPr>
            <a:spLocks noChangeArrowheads="1"/>
          </p:cNvSpPr>
          <p:nvPr/>
        </p:nvSpPr>
        <p:spPr bwMode="auto">
          <a:xfrm>
            <a:off x="5445125" y="4322763"/>
            <a:ext cx="1731963"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2000">
                <a:solidFill>
                  <a:srgbClr val="CF0E30"/>
                </a:solidFill>
              </a:rPr>
              <a:t>Design B</a:t>
            </a:r>
          </a:p>
        </p:txBody>
      </p:sp>
      <p:sp>
        <p:nvSpPr>
          <p:cNvPr id="65559" name="Line 23"/>
          <p:cNvSpPr>
            <a:spLocks noChangeShapeType="1"/>
          </p:cNvSpPr>
          <p:nvPr/>
        </p:nvSpPr>
        <p:spPr bwMode="auto">
          <a:xfrm flipH="1">
            <a:off x="8047038" y="1870075"/>
            <a:ext cx="427037" cy="739775"/>
          </a:xfrm>
          <a:prstGeom prst="line">
            <a:avLst/>
          </a:prstGeom>
          <a:noFill/>
          <a:ln w="28575">
            <a:solidFill>
              <a:schemeClr val="accent1"/>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65560" name="Line 24"/>
          <p:cNvSpPr>
            <a:spLocks noChangeShapeType="1"/>
          </p:cNvSpPr>
          <p:nvPr/>
        </p:nvSpPr>
        <p:spPr bwMode="auto">
          <a:xfrm flipV="1">
            <a:off x="6238875" y="3819525"/>
            <a:ext cx="328613" cy="569913"/>
          </a:xfrm>
          <a:prstGeom prst="line">
            <a:avLst/>
          </a:prstGeom>
          <a:noFill/>
          <a:ln w="28575">
            <a:solidFill>
              <a:schemeClr val="accent1"/>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288" y="228600"/>
            <a:ext cx="9086850" cy="1162050"/>
          </a:xfrm>
        </p:spPr>
        <p:txBody>
          <a:bodyPr>
            <a:normAutofit fontScale="90000"/>
          </a:bodyPr>
          <a:lstStyle/>
          <a:p>
            <a:pPr fontAlgn="auto">
              <a:spcAft>
                <a:spcPts val="0"/>
              </a:spcAft>
              <a:defRPr/>
            </a:pPr>
            <a:r>
              <a:rPr lang="en-US" altLang="en-US" sz="4800"/>
              <a:t>Three Phase Motor Construction</a:t>
            </a:r>
          </a:p>
        </p:txBody>
      </p:sp>
      <p:sp>
        <p:nvSpPr>
          <p:cNvPr id="10244" name="Rectangle 4"/>
          <p:cNvSpPr>
            <a:spLocks noChangeArrowheads="1"/>
          </p:cNvSpPr>
          <p:nvPr/>
        </p:nvSpPr>
        <p:spPr bwMode="auto">
          <a:xfrm>
            <a:off x="706438" y="5830888"/>
            <a:ext cx="2397125"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800" u="sng">
                <a:solidFill>
                  <a:schemeClr val="bg2"/>
                </a:solidFill>
                <a:effectLst>
                  <a:outerShdw blurRad="38100" dist="38100" dir="2700000" algn="tl">
                    <a:srgbClr val="FFFFFF"/>
                  </a:outerShdw>
                </a:effectLst>
                <a:latin typeface="Arial" pitchFamily="34" charset="0"/>
                <a:cs typeface="+mn-cs"/>
              </a:rPr>
              <a:t>End View</a:t>
            </a:r>
          </a:p>
        </p:txBody>
      </p:sp>
      <p:sp>
        <p:nvSpPr>
          <p:cNvPr id="10245" name="Rectangle 5"/>
          <p:cNvSpPr>
            <a:spLocks noChangeArrowheads="1"/>
          </p:cNvSpPr>
          <p:nvPr/>
        </p:nvSpPr>
        <p:spPr bwMode="auto">
          <a:xfrm>
            <a:off x="639763" y="4754563"/>
            <a:ext cx="11969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Rotor</a:t>
            </a:r>
          </a:p>
        </p:txBody>
      </p:sp>
      <p:sp>
        <p:nvSpPr>
          <p:cNvPr id="10246" name="Rectangle 6"/>
          <p:cNvSpPr>
            <a:spLocks noChangeArrowheads="1"/>
          </p:cNvSpPr>
          <p:nvPr/>
        </p:nvSpPr>
        <p:spPr bwMode="auto">
          <a:xfrm>
            <a:off x="623888" y="4090988"/>
            <a:ext cx="12287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Stator</a:t>
            </a:r>
          </a:p>
        </p:txBody>
      </p:sp>
      <p:sp>
        <p:nvSpPr>
          <p:cNvPr id="10247" name="Rectangle 7"/>
          <p:cNvSpPr>
            <a:spLocks noChangeArrowheads="1"/>
          </p:cNvSpPr>
          <p:nvPr/>
        </p:nvSpPr>
        <p:spPr bwMode="auto">
          <a:xfrm>
            <a:off x="7380288" y="2808288"/>
            <a:ext cx="15589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Enclosure</a:t>
            </a:r>
          </a:p>
        </p:txBody>
      </p:sp>
      <p:sp>
        <p:nvSpPr>
          <p:cNvPr id="10248" name="Rectangle 8"/>
          <p:cNvSpPr>
            <a:spLocks noChangeArrowheads="1"/>
          </p:cNvSpPr>
          <p:nvPr/>
        </p:nvSpPr>
        <p:spPr bwMode="auto">
          <a:xfrm>
            <a:off x="7545388" y="3646488"/>
            <a:ext cx="12287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Air Gap</a:t>
            </a:r>
          </a:p>
        </p:txBody>
      </p:sp>
      <p:grpSp>
        <p:nvGrpSpPr>
          <p:cNvPr id="19463" name="Group 122"/>
          <p:cNvGrpSpPr>
            <a:grpSpLocks/>
          </p:cNvGrpSpPr>
          <p:nvPr/>
        </p:nvGrpSpPr>
        <p:grpSpPr bwMode="auto">
          <a:xfrm>
            <a:off x="2401888" y="1779588"/>
            <a:ext cx="4476750" cy="4303712"/>
            <a:chOff x="1513" y="1121"/>
            <a:chExt cx="2820" cy="2711"/>
          </a:xfrm>
        </p:grpSpPr>
        <p:sp>
          <p:nvSpPr>
            <p:cNvPr id="10249" name="Oval 9"/>
            <p:cNvSpPr>
              <a:spLocks noChangeArrowheads="1"/>
            </p:cNvSpPr>
            <p:nvPr/>
          </p:nvSpPr>
          <p:spPr bwMode="auto">
            <a:xfrm>
              <a:off x="1513" y="1121"/>
              <a:ext cx="2820" cy="2711"/>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50" name="Oval 10"/>
            <p:cNvSpPr>
              <a:spLocks noChangeArrowheads="1"/>
            </p:cNvSpPr>
            <p:nvPr/>
          </p:nvSpPr>
          <p:spPr bwMode="auto">
            <a:xfrm>
              <a:off x="1632" y="1218"/>
              <a:ext cx="2603" cy="2527"/>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51" name="Oval 11"/>
            <p:cNvSpPr>
              <a:spLocks noChangeArrowheads="1"/>
            </p:cNvSpPr>
            <p:nvPr/>
          </p:nvSpPr>
          <p:spPr bwMode="auto">
            <a:xfrm>
              <a:off x="1956" y="1516"/>
              <a:ext cx="1968" cy="1880"/>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52" name="Oval 12"/>
            <p:cNvSpPr>
              <a:spLocks noChangeArrowheads="1"/>
            </p:cNvSpPr>
            <p:nvPr/>
          </p:nvSpPr>
          <p:spPr bwMode="auto">
            <a:xfrm>
              <a:off x="2098" y="1654"/>
              <a:ext cx="1672" cy="1606"/>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53" name="Oval 13"/>
            <p:cNvSpPr>
              <a:spLocks noChangeArrowheads="1"/>
            </p:cNvSpPr>
            <p:nvPr/>
          </p:nvSpPr>
          <p:spPr bwMode="auto">
            <a:xfrm>
              <a:off x="2730" y="2256"/>
              <a:ext cx="412" cy="388"/>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nvGrpSpPr>
            <p:cNvPr id="19477" name="Group 31"/>
            <p:cNvGrpSpPr>
              <a:grpSpLocks/>
            </p:cNvGrpSpPr>
            <p:nvPr/>
          </p:nvGrpSpPr>
          <p:grpSpPr bwMode="auto">
            <a:xfrm>
              <a:off x="1751" y="1621"/>
              <a:ext cx="520" cy="757"/>
              <a:chOff x="1751" y="1621"/>
              <a:chExt cx="520" cy="757"/>
            </a:xfrm>
          </p:grpSpPr>
          <p:sp>
            <p:nvSpPr>
              <p:cNvPr id="10254" name="AutoShape 14"/>
              <p:cNvSpPr>
                <a:spLocks noChangeArrowheads="1"/>
              </p:cNvSpPr>
              <p:nvPr/>
            </p:nvSpPr>
            <p:spPr bwMode="auto">
              <a:xfrm rot="18120000">
                <a:off x="1640" y="1886"/>
                <a:ext cx="757" cy="226"/>
              </a:xfrm>
              <a:prstGeom prst="roundRect">
                <a:avLst>
                  <a:gd name="adj" fmla="val 12495"/>
                </a:avLst>
              </a:prstGeom>
              <a:solidFill>
                <a:srgbClr val="919191"/>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55" name="Oval 15"/>
              <p:cNvSpPr>
                <a:spLocks noChangeArrowheads="1"/>
              </p:cNvSpPr>
              <p:nvPr/>
            </p:nvSpPr>
            <p:spPr bwMode="auto">
              <a:xfrm>
                <a:off x="2102" y="165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56" name="Oval 16"/>
              <p:cNvSpPr>
                <a:spLocks noChangeArrowheads="1"/>
              </p:cNvSpPr>
              <p:nvPr/>
            </p:nvSpPr>
            <p:spPr bwMode="auto">
              <a:xfrm>
                <a:off x="2048" y="173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57" name="Oval 17"/>
              <p:cNvSpPr>
                <a:spLocks noChangeArrowheads="1"/>
              </p:cNvSpPr>
              <p:nvPr/>
            </p:nvSpPr>
            <p:spPr bwMode="auto">
              <a:xfrm>
                <a:off x="2000" y="180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58" name="Oval 18"/>
              <p:cNvSpPr>
                <a:spLocks noChangeArrowheads="1"/>
              </p:cNvSpPr>
              <p:nvPr/>
            </p:nvSpPr>
            <p:spPr bwMode="auto">
              <a:xfrm>
                <a:off x="1952" y="189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59" name="Oval 19"/>
              <p:cNvSpPr>
                <a:spLocks noChangeArrowheads="1"/>
              </p:cNvSpPr>
              <p:nvPr/>
            </p:nvSpPr>
            <p:spPr bwMode="auto">
              <a:xfrm>
                <a:off x="1904" y="197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60" name="Oval 20"/>
              <p:cNvSpPr>
                <a:spLocks noChangeArrowheads="1"/>
              </p:cNvSpPr>
              <p:nvPr/>
            </p:nvSpPr>
            <p:spPr bwMode="auto">
              <a:xfrm>
                <a:off x="1850" y="204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61" name="Oval 21"/>
              <p:cNvSpPr>
                <a:spLocks noChangeArrowheads="1"/>
              </p:cNvSpPr>
              <p:nvPr/>
            </p:nvSpPr>
            <p:spPr bwMode="auto">
              <a:xfrm>
                <a:off x="1802" y="212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62" name="Oval 22"/>
              <p:cNvSpPr>
                <a:spLocks noChangeArrowheads="1"/>
              </p:cNvSpPr>
              <p:nvPr/>
            </p:nvSpPr>
            <p:spPr bwMode="auto">
              <a:xfrm>
                <a:off x="1751" y="220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63" name="Oval 23"/>
              <p:cNvSpPr>
                <a:spLocks noChangeArrowheads="1"/>
              </p:cNvSpPr>
              <p:nvPr/>
            </p:nvSpPr>
            <p:spPr bwMode="auto">
              <a:xfrm>
                <a:off x="2186" y="170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64" name="Oval 24"/>
              <p:cNvSpPr>
                <a:spLocks noChangeArrowheads="1"/>
              </p:cNvSpPr>
              <p:nvPr/>
            </p:nvSpPr>
            <p:spPr bwMode="auto">
              <a:xfrm>
                <a:off x="2132" y="178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65" name="Oval 25"/>
              <p:cNvSpPr>
                <a:spLocks noChangeArrowheads="1"/>
              </p:cNvSpPr>
              <p:nvPr/>
            </p:nvSpPr>
            <p:spPr bwMode="auto">
              <a:xfrm>
                <a:off x="2087" y="186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66" name="Oval 26"/>
              <p:cNvSpPr>
                <a:spLocks noChangeArrowheads="1"/>
              </p:cNvSpPr>
              <p:nvPr/>
            </p:nvSpPr>
            <p:spPr bwMode="auto">
              <a:xfrm>
                <a:off x="2039" y="194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67" name="Oval 27"/>
              <p:cNvSpPr>
                <a:spLocks noChangeArrowheads="1"/>
              </p:cNvSpPr>
              <p:nvPr/>
            </p:nvSpPr>
            <p:spPr bwMode="auto">
              <a:xfrm>
                <a:off x="1991" y="203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68" name="Oval 28"/>
              <p:cNvSpPr>
                <a:spLocks noChangeArrowheads="1"/>
              </p:cNvSpPr>
              <p:nvPr/>
            </p:nvSpPr>
            <p:spPr bwMode="auto">
              <a:xfrm>
                <a:off x="1934" y="210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69" name="Oval 29"/>
              <p:cNvSpPr>
                <a:spLocks noChangeArrowheads="1"/>
              </p:cNvSpPr>
              <p:nvPr/>
            </p:nvSpPr>
            <p:spPr bwMode="auto">
              <a:xfrm>
                <a:off x="1889" y="218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70" name="Oval 30"/>
              <p:cNvSpPr>
                <a:spLocks noChangeArrowheads="1"/>
              </p:cNvSpPr>
              <p:nvPr/>
            </p:nvSpPr>
            <p:spPr bwMode="auto">
              <a:xfrm>
                <a:off x="1835" y="225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19478" name="Group 49"/>
            <p:cNvGrpSpPr>
              <a:grpSpLocks/>
            </p:cNvGrpSpPr>
            <p:nvPr/>
          </p:nvGrpSpPr>
          <p:grpSpPr bwMode="auto">
            <a:xfrm>
              <a:off x="3641" y="1630"/>
              <a:ext cx="489" cy="757"/>
              <a:chOff x="3641" y="1630"/>
              <a:chExt cx="489" cy="757"/>
            </a:xfrm>
          </p:grpSpPr>
          <p:sp>
            <p:nvSpPr>
              <p:cNvPr id="10272" name="AutoShape 32"/>
              <p:cNvSpPr>
                <a:spLocks noChangeArrowheads="1"/>
              </p:cNvSpPr>
              <p:nvPr/>
            </p:nvSpPr>
            <p:spPr bwMode="auto">
              <a:xfrm rot="3600000">
                <a:off x="3499" y="1896"/>
                <a:ext cx="757" cy="226"/>
              </a:xfrm>
              <a:prstGeom prst="roundRect">
                <a:avLst>
                  <a:gd name="adj" fmla="val 12495"/>
                </a:avLst>
              </a:prstGeom>
              <a:solidFill>
                <a:srgbClr val="919191"/>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73" name="Oval 33"/>
              <p:cNvSpPr>
                <a:spLocks noChangeArrowheads="1"/>
              </p:cNvSpPr>
              <p:nvPr/>
            </p:nvSpPr>
            <p:spPr bwMode="auto">
              <a:xfrm rot="7080000">
                <a:off x="4048" y="222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74" name="Oval 34"/>
              <p:cNvSpPr>
                <a:spLocks noChangeArrowheads="1"/>
              </p:cNvSpPr>
              <p:nvPr/>
            </p:nvSpPr>
            <p:spPr bwMode="auto">
              <a:xfrm rot="7080000">
                <a:off x="4005" y="214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75" name="Oval 35"/>
              <p:cNvSpPr>
                <a:spLocks noChangeArrowheads="1"/>
              </p:cNvSpPr>
              <p:nvPr/>
            </p:nvSpPr>
            <p:spPr bwMode="auto">
              <a:xfrm rot="7080000">
                <a:off x="3958" y="206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76" name="Oval 36"/>
              <p:cNvSpPr>
                <a:spLocks noChangeArrowheads="1"/>
              </p:cNvSpPr>
              <p:nvPr/>
            </p:nvSpPr>
            <p:spPr bwMode="auto">
              <a:xfrm rot="7080000">
                <a:off x="3909" y="1982"/>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77" name="Oval 37"/>
              <p:cNvSpPr>
                <a:spLocks noChangeArrowheads="1"/>
              </p:cNvSpPr>
              <p:nvPr/>
            </p:nvSpPr>
            <p:spPr bwMode="auto">
              <a:xfrm rot="7080000">
                <a:off x="3860" y="190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78" name="Oval 38"/>
              <p:cNvSpPr>
                <a:spLocks noChangeArrowheads="1"/>
              </p:cNvSpPr>
              <p:nvPr/>
            </p:nvSpPr>
            <p:spPr bwMode="auto">
              <a:xfrm rot="7080000">
                <a:off x="3819" y="181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79" name="Oval 39"/>
              <p:cNvSpPr>
                <a:spLocks noChangeArrowheads="1"/>
              </p:cNvSpPr>
              <p:nvPr/>
            </p:nvSpPr>
            <p:spPr bwMode="auto">
              <a:xfrm rot="7080000">
                <a:off x="3770" y="173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80" name="Oval 40"/>
              <p:cNvSpPr>
                <a:spLocks noChangeArrowheads="1"/>
              </p:cNvSpPr>
              <p:nvPr/>
            </p:nvSpPr>
            <p:spPr bwMode="auto">
              <a:xfrm rot="7080000">
                <a:off x="3726" y="165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81" name="Oval 41"/>
              <p:cNvSpPr>
                <a:spLocks noChangeArrowheads="1"/>
              </p:cNvSpPr>
              <p:nvPr/>
            </p:nvSpPr>
            <p:spPr bwMode="auto">
              <a:xfrm rot="7080000">
                <a:off x="3961" y="227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82" name="Oval 42"/>
              <p:cNvSpPr>
                <a:spLocks noChangeArrowheads="1"/>
              </p:cNvSpPr>
              <p:nvPr/>
            </p:nvSpPr>
            <p:spPr bwMode="auto">
              <a:xfrm rot="7080000">
                <a:off x="3918" y="219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83" name="Oval 43"/>
              <p:cNvSpPr>
                <a:spLocks noChangeArrowheads="1"/>
              </p:cNvSpPr>
              <p:nvPr/>
            </p:nvSpPr>
            <p:spPr bwMode="auto">
              <a:xfrm rot="7080000">
                <a:off x="3867" y="211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84" name="Oval 44"/>
              <p:cNvSpPr>
                <a:spLocks noChangeArrowheads="1"/>
              </p:cNvSpPr>
              <p:nvPr/>
            </p:nvSpPr>
            <p:spPr bwMode="auto">
              <a:xfrm rot="7080000">
                <a:off x="3817" y="203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85" name="Oval 45"/>
              <p:cNvSpPr>
                <a:spLocks noChangeArrowheads="1"/>
              </p:cNvSpPr>
              <p:nvPr/>
            </p:nvSpPr>
            <p:spPr bwMode="auto">
              <a:xfrm rot="7080000">
                <a:off x="3766" y="195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86" name="Oval 46"/>
              <p:cNvSpPr>
                <a:spLocks noChangeArrowheads="1"/>
              </p:cNvSpPr>
              <p:nvPr/>
            </p:nvSpPr>
            <p:spPr bwMode="auto">
              <a:xfrm rot="7080000">
                <a:off x="3729" y="186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87" name="Oval 47"/>
              <p:cNvSpPr>
                <a:spLocks noChangeArrowheads="1"/>
              </p:cNvSpPr>
              <p:nvPr/>
            </p:nvSpPr>
            <p:spPr bwMode="auto">
              <a:xfrm rot="7080000">
                <a:off x="3679" y="178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88" name="Oval 48"/>
              <p:cNvSpPr>
                <a:spLocks noChangeArrowheads="1"/>
              </p:cNvSpPr>
              <p:nvPr/>
            </p:nvSpPr>
            <p:spPr bwMode="auto">
              <a:xfrm rot="7080000">
                <a:off x="3638" y="170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19479" name="Group 67"/>
            <p:cNvGrpSpPr>
              <a:grpSpLocks/>
            </p:cNvGrpSpPr>
            <p:nvPr/>
          </p:nvGrpSpPr>
          <p:grpSpPr bwMode="auto">
            <a:xfrm>
              <a:off x="2580" y="1341"/>
              <a:ext cx="757" cy="226"/>
              <a:chOff x="2580" y="1341"/>
              <a:chExt cx="757" cy="226"/>
            </a:xfrm>
          </p:grpSpPr>
          <p:sp>
            <p:nvSpPr>
              <p:cNvPr id="10290" name="AutoShape 50"/>
              <p:cNvSpPr>
                <a:spLocks noChangeArrowheads="1"/>
              </p:cNvSpPr>
              <p:nvPr/>
            </p:nvSpPr>
            <p:spPr bwMode="auto">
              <a:xfrm>
                <a:off x="2580" y="1341"/>
                <a:ext cx="757" cy="226"/>
              </a:xfrm>
              <a:prstGeom prst="roundRect">
                <a:avLst>
                  <a:gd name="adj" fmla="val 12495"/>
                </a:avLst>
              </a:prstGeom>
              <a:solidFill>
                <a:srgbClr val="919191"/>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91" name="Oval 51"/>
              <p:cNvSpPr>
                <a:spLocks noChangeArrowheads="1"/>
              </p:cNvSpPr>
              <p:nvPr/>
            </p:nvSpPr>
            <p:spPr bwMode="auto">
              <a:xfrm rot="3480000">
                <a:off x="3244" y="135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92" name="Oval 52"/>
              <p:cNvSpPr>
                <a:spLocks noChangeArrowheads="1"/>
              </p:cNvSpPr>
              <p:nvPr/>
            </p:nvSpPr>
            <p:spPr bwMode="auto">
              <a:xfrm rot="3480000">
                <a:off x="3149" y="135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93" name="Oval 53"/>
              <p:cNvSpPr>
                <a:spLocks noChangeArrowheads="1"/>
              </p:cNvSpPr>
              <p:nvPr/>
            </p:nvSpPr>
            <p:spPr bwMode="auto">
              <a:xfrm rot="3480000">
                <a:off x="3058" y="135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94" name="Oval 54"/>
              <p:cNvSpPr>
                <a:spLocks noChangeArrowheads="1"/>
              </p:cNvSpPr>
              <p:nvPr/>
            </p:nvSpPr>
            <p:spPr bwMode="auto">
              <a:xfrm rot="3480000">
                <a:off x="2963" y="135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95" name="Oval 55"/>
              <p:cNvSpPr>
                <a:spLocks noChangeArrowheads="1"/>
              </p:cNvSpPr>
              <p:nvPr/>
            </p:nvSpPr>
            <p:spPr bwMode="auto">
              <a:xfrm rot="3480000">
                <a:off x="2869" y="135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96" name="Oval 56"/>
              <p:cNvSpPr>
                <a:spLocks noChangeArrowheads="1"/>
              </p:cNvSpPr>
              <p:nvPr/>
            </p:nvSpPr>
            <p:spPr bwMode="auto">
              <a:xfrm rot="3480000">
                <a:off x="2777" y="135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97" name="Oval 57"/>
              <p:cNvSpPr>
                <a:spLocks noChangeArrowheads="1"/>
              </p:cNvSpPr>
              <p:nvPr/>
            </p:nvSpPr>
            <p:spPr bwMode="auto">
              <a:xfrm rot="3480000">
                <a:off x="2683" y="135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98" name="Oval 58"/>
              <p:cNvSpPr>
                <a:spLocks noChangeArrowheads="1"/>
              </p:cNvSpPr>
              <p:nvPr/>
            </p:nvSpPr>
            <p:spPr bwMode="auto">
              <a:xfrm rot="3480000">
                <a:off x="2590" y="135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299" name="Oval 59"/>
              <p:cNvSpPr>
                <a:spLocks noChangeArrowheads="1"/>
              </p:cNvSpPr>
              <p:nvPr/>
            </p:nvSpPr>
            <p:spPr bwMode="auto">
              <a:xfrm rot="3480000">
                <a:off x="3242" y="145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00" name="Oval 60"/>
              <p:cNvSpPr>
                <a:spLocks noChangeArrowheads="1"/>
              </p:cNvSpPr>
              <p:nvPr/>
            </p:nvSpPr>
            <p:spPr bwMode="auto">
              <a:xfrm rot="3480000">
                <a:off x="3148" y="145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01" name="Oval 61"/>
              <p:cNvSpPr>
                <a:spLocks noChangeArrowheads="1"/>
              </p:cNvSpPr>
              <p:nvPr/>
            </p:nvSpPr>
            <p:spPr bwMode="auto">
              <a:xfrm rot="3480000">
                <a:off x="3055" y="145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02" name="Oval 62"/>
              <p:cNvSpPr>
                <a:spLocks noChangeArrowheads="1"/>
              </p:cNvSpPr>
              <p:nvPr/>
            </p:nvSpPr>
            <p:spPr bwMode="auto">
              <a:xfrm rot="3480000">
                <a:off x="2961" y="146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03" name="Oval 63"/>
              <p:cNvSpPr>
                <a:spLocks noChangeArrowheads="1"/>
              </p:cNvSpPr>
              <p:nvPr/>
            </p:nvSpPr>
            <p:spPr bwMode="auto">
              <a:xfrm rot="3480000">
                <a:off x="2864" y="146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04" name="Oval 64"/>
              <p:cNvSpPr>
                <a:spLocks noChangeArrowheads="1"/>
              </p:cNvSpPr>
              <p:nvPr/>
            </p:nvSpPr>
            <p:spPr bwMode="auto">
              <a:xfrm rot="3480000">
                <a:off x="2773" y="145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05" name="Oval 65"/>
              <p:cNvSpPr>
                <a:spLocks noChangeArrowheads="1"/>
              </p:cNvSpPr>
              <p:nvPr/>
            </p:nvSpPr>
            <p:spPr bwMode="auto">
              <a:xfrm rot="3480000">
                <a:off x="2681" y="145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06" name="Oval 66"/>
              <p:cNvSpPr>
                <a:spLocks noChangeArrowheads="1"/>
              </p:cNvSpPr>
              <p:nvPr/>
            </p:nvSpPr>
            <p:spPr bwMode="auto">
              <a:xfrm rot="3480000">
                <a:off x="2588" y="145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19480" name="Group 85"/>
            <p:cNvGrpSpPr>
              <a:grpSpLocks/>
            </p:cNvGrpSpPr>
            <p:nvPr/>
          </p:nvGrpSpPr>
          <p:grpSpPr bwMode="auto">
            <a:xfrm>
              <a:off x="2540" y="3333"/>
              <a:ext cx="757" cy="226"/>
              <a:chOff x="2540" y="3333"/>
              <a:chExt cx="757" cy="226"/>
            </a:xfrm>
          </p:grpSpPr>
          <p:sp>
            <p:nvSpPr>
              <p:cNvPr id="10308" name="AutoShape 68"/>
              <p:cNvSpPr>
                <a:spLocks noChangeArrowheads="1"/>
              </p:cNvSpPr>
              <p:nvPr/>
            </p:nvSpPr>
            <p:spPr bwMode="auto">
              <a:xfrm>
                <a:off x="2540" y="3333"/>
                <a:ext cx="757" cy="226"/>
              </a:xfrm>
              <a:prstGeom prst="roundRect">
                <a:avLst>
                  <a:gd name="adj" fmla="val 12495"/>
                </a:avLst>
              </a:prstGeom>
              <a:solidFill>
                <a:srgbClr val="919191"/>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09" name="Oval 69"/>
              <p:cNvSpPr>
                <a:spLocks noChangeArrowheads="1"/>
              </p:cNvSpPr>
              <p:nvPr/>
            </p:nvSpPr>
            <p:spPr bwMode="auto">
              <a:xfrm rot="3480000">
                <a:off x="3204" y="335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10" name="Oval 70"/>
              <p:cNvSpPr>
                <a:spLocks noChangeArrowheads="1"/>
              </p:cNvSpPr>
              <p:nvPr/>
            </p:nvSpPr>
            <p:spPr bwMode="auto">
              <a:xfrm rot="3480000">
                <a:off x="3109" y="334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11" name="Oval 71"/>
              <p:cNvSpPr>
                <a:spLocks noChangeArrowheads="1"/>
              </p:cNvSpPr>
              <p:nvPr/>
            </p:nvSpPr>
            <p:spPr bwMode="auto">
              <a:xfrm rot="3480000">
                <a:off x="3018" y="334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12" name="Oval 72"/>
              <p:cNvSpPr>
                <a:spLocks noChangeArrowheads="1"/>
              </p:cNvSpPr>
              <p:nvPr/>
            </p:nvSpPr>
            <p:spPr bwMode="auto">
              <a:xfrm rot="3480000">
                <a:off x="2923" y="334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13" name="Oval 73"/>
              <p:cNvSpPr>
                <a:spLocks noChangeArrowheads="1"/>
              </p:cNvSpPr>
              <p:nvPr/>
            </p:nvSpPr>
            <p:spPr bwMode="auto">
              <a:xfrm rot="3480000">
                <a:off x="2829" y="335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14" name="Oval 74"/>
              <p:cNvSpPr>
                <a:spLocks noChangeArrowheads="1"/>
              </p:cNvSpPr>
              <p:nvPr/>
            </p:nvSpPr>
            <p:spPr bwMode="auto">
              <a:xfrm rot="3480000">
                <a:off x="2737" y="334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15" name="Oval 75"/>
              <p:cNvSpPr>
                <a:spLocks noChangeArrowheads="1"/>
              </p:cNvSpPr>
              <p:nvPr/>
            </p:nvSpPr>
            <p:spPr bwMode="auto">
              <a:xfrm rot="3480000">
                <a:off x="2643" y="334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16" name="Oval 76"/>
              <p:cNvSpPr>
                <a:spLocks noChangeArrowheads="1"/>
              </p:cNvSpPr>
              <p:nvPr/>
            </p:nvSpPr>
            <p:spPr bwMode="auto">
              <a:xfrm rot="3480000">
                <a:off x="2550" y="334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17" name="Oval 77"/>
              <p:cNvSpPr>
                <a:spLocks noChangeArrowheads="1"/>
              </p:cNvSpPr>
              <p:nvPr/>
            </p:nvSpPr>
            <p:spPr bwMode="auto">
              <a:xfrm rot="3480000">
                <a:off x="3202" y="345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18" name="Oval 78"/>
              <p:cNvSpPr>
                <a:spLocks noChangeArrowheads="1"/>
              </p:cNvSpPr>
              <p:nvPr/>
            </p:nvSpPr>
            <p:spPr bwMode="auto">
              <a:xfrm rot="3480000">
                <a:off x="3108" y="344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19" name="Oval 79"/>
              <p:cNvSpPr>
                <a:spLocks noChangeArrowheads="1"/>
              </p:cNvSpPr>
              <p:nvPr/>
            </p:nvSpPr>
            <p:spPr bwMode="auto">
              <a:xfrm rot="3480000">
                <a:off x="3015" y="345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20" name="Oval 80"/>
              <p:cNvSpPr>
                <a:spLocks noChangeArrowheads="1"/>
              </p:cNvSpPr>
              <p:nvPr/>
            </p:nvSpPr>
            <p:spPr bwMode="auto">
              <a:xfrm rot="3480000">
                <a:off x="2921" y="3452"/>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21" name="Oval 81"/>
              <p:cNvSpPr>
                <a:spLocks noChangeArrowheads="1"/>
              </p:cNvSpPr>
              <p:nvPr/>
            </p:nvSpPr>
            <p:spPr bwMode="auto">
              <a:xfrm rot="3480000">
                <a:off x="2824" y="345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22" name="Oval 82"/>
              <p:cNvSpPr>
                <a:spLocks noChangeArrowheads="1"/>
              </p:cNvSpPr>
              <p:nvPr/>
            </p:nvSpPr>
            <p:spPr bwMode="auto">
              <a:xfrm rot="3480000">
                <a:off x="2733" y="344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23" name="Oval 83"/>
              <p:cNvSpPr>
                <a:spLocks noChangeArrowheads="1"/>
              </p:cNvSpPr>
              <p:nvPr/>
            </p:nvSpPr>
            <p:spPr bwMode="auto">
              <a:xfrm rot="3480000">
                <a:off x="2641" y="345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24" name="Oval 84"/>
              <p:cNvSpPr>
                <a:spLocks noChangeArrowheads="1"/>
              </p:cNvSpPr>
              <p:nvPr/>
            </p:nvSpPr>
            <p:spPr bwMode="auto">
              <a:xfrm rot="3480000">
                <a:off x="2548" y="344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19481" name="Group 103"/>
            <p:cNvGrpSpPr>
              <a:grpSpLocks/>
            </p:cNvGrpSpPr>
            <p:nvPr/>
          </p:nvGrpSpPr>
          <p:grpSpPr bwMode="auto">
            <a:xfrm>
              <a:off x="3567" y="2549"/>
              <a:ext cx="520" cy="757"/>
              <a:chOff x="3567" y="2549"/>
              <a:chExt cx="520" cy="757"/>
            </a:xfrm>
          </p:grpSpPr>
          <p:sp>
            <p:nvSpPr>
              <p:cNvPr id="10326" name="AutoShape 86"/>
              <p:cNvSpPr>
                <a:spLocks noChangeArrowheads="1"/>
              </p:cNvSpPr>
              <p:nvPr/>
            </p:nvSpPr>
            <p:spPr bwMode="auto">
              <a:xfrm rot="18120000">
                <a:off x="3456" y="2815"/>
                <a:ext cx="757" cy="226"/>
              </a:xfrm>
              <a:prstGeom prst="roundRect">
                <a:avLst>
                  <a:gd name="adj" fmla="val 12495"/>
                </a:avLst>
              </a:prstGeom>
              <a:solidFill>
                <a:srgbClr val="919191"/>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27" name="Oval 87"/>
              <p:cNvSpPr>
                <a:spLocks noChangeArrowheads="1"/>
              </p:cNvSpPr>
              <p:nvPr/>
            </p:nvSpPr>
            <p:spPr bwMode="auto">
              <a:xfrm>
                <a:off x="3918" y="258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28" name="Oval 88"/>
              <p:cNvSpPr>
                <a:spLocks noChangeArrowheads="1"/>
              </p:cNvSpPr>
              <p:nvPr/>
            </p:nvSpPr>
            <p:spPr bwMode="auto">
              <a:xfrm>
                <a:off x="3864" y="265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29" name="Oval 89"/>
              <p:cNvSpPr>
                <a:spLocks noChangeArrowheads="1"/>
              </p:cNvSpPr>
              <p:nvPr/>
            </p:nvSpPr>
            <p:spPr bwMode="auto">
              <a:xfrm>
                <a:off x="3816" y="273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30" name="Oval 90"/>
              <p:cNvSpPr>
                <a:spLocks noChangeArrowheads="1"/>
              </p:cNvSpPr>
              <p:nvPr/>
            </p:nvSpPr>
            <p:spPr bwMode="auto">
              <a:xfrm>
                <a:off x="3768" y="281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31" name="Oval 91"/>
              <p:cNvSpPr>
                <a:spLocks noChangeArrowheads="1"/>
              </p:cNvSpPr>
              <p:nvPr/>
            </p:nvSpPr>
            <p:spPr bwMode="auto">
              <a:xfrm>
                <a:off x="3720" y="289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32" name="Oval 92"/>
              <p:cNvSpPr>
                <a:spLocks noChangeArrowheads="1"/>
              </p:cNvSpPr>
              <p:nvPr/>
            </p:nvSpPr>
            <p:spPr bwMode="auto">
              <a:xfrm>
                <a:off x="3666" y="297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33" name="Oval 93"/>
              <p:cNvSpPr>
                <a:spLocks noChangeArrowheads="1"/>
              </p:cNvSpPr>
              <p:nvPr/>
            </p:nvSpPr>
            <p:spPr bwMode="auto">
              <a:xfrm>
                <a:off x="3618" y="305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34" name="Oval 94"/>
              <p:cNvSpPr>
                <a:spLocks noChangeArrowheads="1"/>
              </p:cNvSpPr>
              <p:nvPr/>
            </p:nvSpPr>
            <p:spPr bwMode="auto">
              <a:xfrm>
                <a:off x="3567" y="313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35" name="Oval 95"/>
              <p:cNvSpPr>
                <a:spLocks noChangeArrowheads="1"/>
              </p:cNvSpPr>
              <p:nvPr/>
            </p:nvSpPr>
            <p:spPr bwMode="auto">
              <a:xfrm>
                <a:off x="4002" y="263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36" name="Oval 96"/>
              <p:cNvSpPr>
                <a:spLocks noChangeArrowheads="1"/>
              </p:cNvSpPr>
              <p:nvPr/>
            </p:nvSpPr>
            <p:spPr bwMode="auto">
              <a:xfrm>
                <a:off x="3948" y="271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37" name="Oval 97"/>
              <p:cNvSpPr>
                <a:spLocks noChangeArrowheads="1"/>
              </p:cNvSpPr>
              <p:nvPr/>
            </p:nvSpPr>
            <p:spPr bwMode="auto">
              <a:xfrm>
                <a:off x="3903" y="279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38" name="Oval 98"/>
              <p:cNvSpPr>
                <a:spLocks noChangeArrowheads="1"/>
              </p:cNvSpPr>
              <p:nvPr/>
            </p:nvSpPr>
            <p:spPr bwMode="auto">
              <a:xfrm>
                <a:off x="3855" y="287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39" name="Oval 99"/>
              <p:cNvSpPr>
                <a:spLocks noChangeArrowheads="1"/>
              </p:cNvSpPr>
              <p:nvPr/>
            </p:nvSpPr>
            <p:spPr bwMode="auto">
              <a:xfrm>
                <a:off x="3807" y="295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40" name="Oval 100"/>
              <p:cNvSpPr>
                <a:spLocks noChangeArrowheads="1"/>
              </p:cNvSpPr>
              <p:nvPr/>
            </p:nvSpPr>
            <p:spPr bwMode="auto">
              <a:xfrm>
                <a:off x="3750" y="303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41" name="Oval 101"/>
              <p:cNvSpPr>
                <a:spLocks noChangeArrowheads="1"/>
              </p:cNvSpPr>
              <p:nvPr/>
            </p:nvSpPr>
            <p:spPr bwMode="auto">
              <a:xfrm>
                <a:off x="3705" y="3112"/>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42" name="Oval 102"/>
              <p:cNvSpPr>
                <a:spLocks noChangeArrowheads="1"/>
              </p:cNvSpPr>
              <p:nvPr/>
            </p:nvSpPr>
            <p:spPr bwMode="auto">
              <a:xfrm>
                <a:off x="3651" y="318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19482" name="Group 121"/>
            <p:cNvGrpSpPr>
              <a:grpSpLocks/>
            </p:cNvGrpSpPr>
            <p:nvPr/>
          </p:nvGrpSpPr>
          <p:grpSpPr bwMode="auto">
            <a:xfrm>
              <a:off x="1785" y="2550"/>
              <a:ext cx="489" cy="757"/>
              <a:chOff x="1785" y="2550"/>
              <a:chExt cx="489" cy="757"/>
            </a:xfrm>
          </p:grpSpPr>
          <p:sp>
            <p:nvSpPr>
              <p:cNvPr id="10344" name="AutoShape 104"/>
              <p:cNvSpPr>
                <a:spLocks noChangeArrowheads="1"/>
              </p:cNvSpPr>
              <p:nvPr/>
            </p:nvSpPr>
            <p:spPr bwMode="auto">
              <a:xfrm rot="3600000">
                <a:off x="1643" y="2816"/>
                <a:ext cx="757" cy="226"/>
              </a:xfrm>
              <a:prstGeom prst="roundRect">
                <a:avLst>
                  <a:gd name="adj" fmla="val 12495"/>
                </a:avLst>
              </a:prstGeom>
              <a:solidFill>
                <a:srgbClr val="919191"/>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45" name="Oval 105"/>
              <p:cNvSpPr>
                <a:spLocks noChangeArrowheads="1"/>
              </p:cNvSpPr>
              <p:nvPr/>
            </p:nvSpPr>
            <p:spPr bwMode="auto">
              <a:xfrm rot="7080000">
                <a:off x="2192" y="314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46" name="Oval 106"/>
              <p:cNvSpPr>
                <a:spLocks noChangeArrowheads="1"/>
              </p:cNvSpPr>
              <p:nvPr/>
            </p:nvSpPr>
            <p:spPr bwMode="auto">
              <a:xfrm rot="7080000">
                <a:off x="2149" y="306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47" name="Oval 107"/>
              <p:cNvSpPr>
                <a:spLocks noChangeArrowheads="1"/>
              </p:cNvSpPr>
              <p:nvPr/>
            </p:nvSpPr>
            <p:spPr bwMode="auto">
              <a:xfrm rot="7080000">
                <a:off x="2102" y="298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48" name="Oval 108"/>
              <p:cNvSpPr>
                <a:spLocks noChangeArrowheads="1"/>
              </p:cNvSpPr>
              <p:nvPr/>
            </p:nvSpPr>
            <p:spPr bwMode="auto">
              <a:xfrm rot="7080000">
                <a:off x="2053" y="2902"/>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49" name="Oval 109"/>
              <p:cNvSpPr>
                <a:spLocks noChangeArrowheads="1"/>
              </p:cNvSpPr>
              <p:nvPr/>
            </p:nvSpPr>
            <p:spPr bwMode="auto">
              <a:xfrm rot="7080000">
                <a:off x="2004" y="282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50" name="Oval 110"/>
              <p:cNvSpPr>
                <a:spLocks noChangeArrowheads="1"/>
              </p:cNvSpPr>
              <p:nvPr/>
            </p:nvSpPr>
            <p:spPr bwMode="auto">
              <a:xfrm rot="7080000">
                <a:off x="1963" y="273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51" name="Oval 111"/>
              <p:cNvSpPr>
                <a:spLocks noChangeArrowheads="1"/>
              </p:cNvSpPr>
              <p:nvPr/>
            </p:nvSpPr>
            <p:spPr bwMode="auto">
              <a:xfrm rot="7080000">
                <a:off x="1914" y="265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52" name="Oval 112"/>
              <p:cNvSpPr>
                <a:spLocks noChangeArrowheads="1"/>
              </p:cNvSpPr>
              <p:nvPr/>
            </p:nvSpPr>
            <p:spPr bwMode="auto">
              <a:xfrm rot="7080000">
                <a:off x="1870" y="257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53" name="Oval 113"/>
              <p:cNvSpPr>
                <a:spLocks noChangeArrowheads="1"/>
              </p:cNvSpPr>
              <p:nvPr/>
            </p:nvSpPr>
            <p:spPr bwMode="auto">
              <a:xfrm rot="7080000">
                <a:off x="2105" y="319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54" name="Oval 114"/>
              <p:cNvSpPr>
                <a:spLocks noChangeArrowheads="1"/>
              </p:cNvSpPr>
              <p:nvPr/>
            </p:nvSpPr>
            <p:spPr bwMode="auto">
              <a:xfrm rot="7080000">
                <a:off x="2062" y="311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55" name="Oval 115"/>
              <p:cNvSpPr>
                <a:spLocks noChangeArrowheads="1"/>
              </p:cNvSpPr>
              <p:nvPr/>
            </p:nvSpPr>
            <p:spPr bwMode="auto">
              <a:xfrm rot="7080000">
                <a:off x="2011" y="303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56" name="Oval 116"/>
              <p:cNvSpPr>
                <a:spLocks noChangeArrowheads="1"/>
              </p:cNvSpPr>
              <p:nvPr/>
            </p:nvSpPr>
            <p:spPr bwMode="auto">
              <a:xfrm rot="7080000">
                <a:off x="1961" y="295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57" name="Oval 117"/>
              <p:cNvSpPr>
                <a:spLocks noChangeArrowheads="1"/>
              </p:cNvSpPr>
              <p:nvPr/>
            </p:nvSpPr>
            <p:spPr bwMode="auto">
              <a:xfrm rot="7080000">
                <a:off x="1910" y="287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58" name="Oval 118"/>
              <p:cNvSpPr>
                <a:spLocks noChangeArrowheads="1"/>
              </p:cNvSpPr>
              <p:nvPr/>
            </p:nvSpPr>
            <p:spPr bwMode="auto">
              <a:xfrm rot="7080000">
                <a:off x="1873" y="278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59" name="Oval 119"/>
              <p:cNvSpPr>
                <a:spLocks noChangeArrowheads="1"/>
              </p:cNvSpPr>
              <p:nvPr/>
            </p:nvSpPr>
            <p:spPr bwMode="auto">
              <a:xfrm rot="7080000">
                <a:off x="1823" y="270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60" name="Oval 120"/>
              <p:cNvSpPr>
                <a:spLocks noChangeArrowheads="1"/>
              </p:cNvSpPr>
              <p:nvPr/>
            </p:nvSpPr>
            <p:spPr bwMode="auto">
              <a:xfrm rot="7080000">
                <a:off x="1782" y="262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sp>
        <p:nvSpPr>
          <p:cNvPr id="10363" name="Line 123"/>
          <p:cNvSpPr>
            <a:spLocks noChangeShapeType="1"/>
          </p:cNvSpPr>
          <p:nvPr/>
        </p:nvSpPr>
        <p:spPr bwMode="auto">
          <a:xfrm flipV="1">
            <a:off x="1600200" y="3914775"/>
            <a:ext cx="1228725" cy="428625"/>
          </a:xfrm>
          <a:prstGeom prst="line">
            <a:avLst/>
          </a:prstGeom>
          <a:noFill/>
          <a:ln w="127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64" name="Line 124"/>
          <p:cNvSpPr>
            <a:spLocks noChangeShapeType="1"/>
          </p:cNvSpPr>
          <p:nvPr/>
        </p:nvSpPr>
        <p:spPr bwMode="auto">
          <a:xfrm flipV="1">
            <a:off x="1571625" y="4200525"/>
            <a:ext cx="2014538" cy="771525"/>
          </a:xfrm>
          <a:prstGeom prst="line">
            <a:avLst/>
          </a:prstGeom>
          <a:noFill/>
          <a:ln w="127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65" name="Line 125"/>
          <p:cNvSpPr>
            <a:spLocks noChangeShapeType="1"/>
          </p:cNvSpPr>
          <p:nvPr/>
        </p:nvSpPr>
        <p:spPr bwMode="auto">
          <a:xfrm flipH="1">
            <a:off x="6786563" y="3028950"/>
            <a:ext cx="628650" cy="157163"/>
          </a:xfrm>
          <a:prstGeom prst="line">
            <a:avLst/>
          </a:prstGeom>
          <a:noFill/>
          <a:ln w="127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66" name="Line 126"/>
          <p:cNvSpPr>
            <a:spLocks noChangeShapeType="1"/>
          </p:cNvSpPr>
          <p:nvPr/>
        </p:nvSpPr>
        <p:spPr bwMode="auto">
          <a:xfrm flipH="1">
            <a:off x="6100763" y="3886200"/>
            <a:ext cx="1471612" cy="0"/>
          </a:xfrm>
          <a:prstGeom prst="line">
            <a:avLst/>
          </a:prstGeom>
          <a:noFill/>
          <a:ln w="127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67" name="Rectangle 127"/>
          <p:cNvSpPr>
            <a:spLocks noChangeArrowheads="1"/>
          </p:cNvSpPr>
          <p:nvPr/>
        </p:nvSpPr>
        <p:spPr bwMode="auto">
          <a:xfrm>
            <a:off x="876300" y="1957388"/>
            <a:ext cx="1450975" cy="81915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Stator Windings</a:t>
            </a:r>
          </a:p>
        </p:txBody>
      </p:sp>
      <p:sp>
        <p:nvSpPr>
          <p:cNvPr id="10368" name="Line 128"/>
          <p:cNvSpPr>
            <a:spLocks noChangeShapeType="1"/>
          </p:cNvSpPr>
          <p:nvPr/>
        </p:nvSpPr>
        <p:spPr bwMode="auto">
          <a:xfrm>
            <a:off x="2228850" y="2328863"/>
            <a:ext cx="900113" cy="814387"/>
          </a:xfrm>
          <a:prstGeom prst="line">
            <a:avLst/>
          </a:prstGeom>
          <a:noFill/>
          <a:ln w="127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0370" name="Rectangle 130"/>
          <p:cNvSpPr>
            <a:spLocks noChangeArrowheads="1"/>
          </p:cNvSpPr>
          <p:nvPr/>
        </p:nvSpPr>
        <p:spPr bwMode="auto">
          <a:xfrm>
            <a:off x="7024688" y="5211763"/>
            <a:ext cx="1196975" cy="45402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Shaft</a:t>
            </a:r>
          </a:p>
        </p:txBody>
      </p:sp>
      <p:sp>
        <p:nvSpPr>
          <p:cNvPr id="10371" name="Line 131"/>
          <p:cNvSpPr>
            <a:spLocks noChangeShapeType="1"/>
          </p:cNvSpPr>
          <p:nvPr/>
        </p:nvSpPr>
        <p:spPr bwMode="auto">
          <a:xfrm flipH="1" flipV="1">
            <a:off x="4978400" y="4208463"/>
            <a:ext cx="2073275" cy="1196975"/>
          </a:xfrm>
          <a:prstGeom prst="line">
            <a:avLst/>
          </a:prstGeom>
          <a:noFill/>
          <a:ln w="12700">
            <a:solidFill>
              <a:schemeClr val="bg2"/>
            </a:solidFill>
            <a:round/>
            <a:headEnd/>
            <a:tailEnd type="triangle" w="med" len="me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163" y="-19050"/>
            <a:ext cx="9101137" cy="1162050"/>
          </a:xfrm>
        </p:spPr>
        <p:txBody>
          <a:bodyPr>
            <a:normAutofit fontScale="90000"/>
          </a:bodyPr>
          <a:lstStyle/>
          <a:p>
            <a:pPr fontAlgn="auto">
              <a:spcAft>
                <a:spcPts val="0"/>
              </a:spcAft>
              <a:defRPr/>
            </a:pPr>
            <a:r>
              <a:rPr lang="en-US" altLang="en-US" sz="4800"/>
              <a:t>Rotational Horsepower Formula</a:t>
            </a:r>
          </a:p>
        </p:txBody>
      </p:sp>
      <p:sp>
        <p:nvSpPr>
          <p:cNvPr id="83972" name="Rectangle 4"/>
          <p:cNvSpPr>
            <a:spLocks noChangeArrowheads="1"/>
          </p:cNvSpPr>
          <p:nvPr/>
        </p:nvSpPr>
        <p:spPr bwMode="auto">
          <a:xfrm>
            <a:off x="1257300" y="1746250"/>
            <a:ext cx="6613525" cy="45402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The horsepower formula in simplified form</a:t>
            </a:r>
          </a:p>
        </p:txBody>
      </p:sp>
      <p:grpSp>
        <p:nvGrpSpPr>
          <p:cNvPr id="226307" name="Group 20"/>
          <p:cNvGrpSpPr>
            <a:grpSpLocks/>
          </p:cNvGrpSpPr>
          <p:nvPr/>
        </p:nvGrpSpPr>
        <p:grpSpPr bwMode="auto">
          <a:xfrm>
            <a:off x="-201613" y="2628900"/>
            <a:ext cx="5321301" cy="995363"/>
            <a:chOff x="-127" y="1620"/>
            <a:chExt cx="3352" cy="627"/>
          </a:xfrm>
        </p:grpSpPr>
        <p:sp>
          <p:nvSpPr>
            <p:cNvPr id="83973" name="Rectangle 5"/>
            <p:cNvSpPr>
              <a:spLocks noChangeArrowheads="1"/>
            </p:cNvSpPr>
            <p:nvPr/>
          </p:nvSpPr>
          <p:spPr bwMode="auto">
            <a:xfrm>
              <a:off x="12" y="1766"/>
              <a:ext cx="919" cy="286"/>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HP  = </a:t>
              </a:r>
            </a:p>
          </p:txBody>
        </p:sp>
        <p:grpSp>
          <p:nvGrpSpPr>
            <p:cNvPr id="226317" name="Group 9"/>
            <p:cNvGrpSpPr>
              <a:grpSpLocks/>
            </p:cNvGrpSpPr>
            <p:nvPr/>
          </p:nvGrpSpPr>
          <p:grpSpPr bwMode="auto">
            <a:xfrm>
              <a:off x="-127" y="1620"/>
              <a:ext cx="3352" cy="627"/>
              <a:chOff x="1229" y="1680"/>
              <a:chExt cx="3352" cy="627"/>
            </a:xfrm>
          </p:grpSpPr>
          <p:sp>
            <p:nvSpPr>
              <p:cNvPr id="83974" name="Rectangle 6"/>
              <p:cNvSpPr>
                <a:spLocks noChangeArrowheads="1"/>
              </p:cNvSpPr>
              <p:nvPr/>
            </p:nvSpPr>
            <p:spPr bwMode="auto">
              <a:xfrm>
                <a:off x="1229" y="1680"/>
                <a:ext cx="3352" cy="286"/>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  Torque  x  RPM</a:t>
                </a:r>
              </a:p>
            </p:txBody>
          </p:sp>
          <p:sp>
            <p:nvSpPr>
              <p:cNvPr id="83975" name="Rectangle 7"/>
              <p:cNvSpPr>
                <a:spLocks noChangeArrowheads="1"/>
              </p:cNvSpPr>
              <p:nvPr/>
            </p:nvSpPr>
            <p:spPr bwMode="auto">
              <a:xfrm>
                <a:off x="1970" y="2021"/>
                <a:ext cx="1873" cy="286"/>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5250</a:t>
                </a:r>
              </a:p>
            </p:txBody>
          </p:sp>
          <p:sp>
            <p:nvSpPr>
              <p:cNvPr id="83976" name="Line 8"/>
              <p:cNvSpPr>
                <a:spLocks noChangeShapeType="1"/>
              </p:cNvSpPr>
              <p:nvPr/>
            </p:nvSpPr>
            <p:spPr bwMode="auto">
              <a:xfrm>
                <a:off x="2149" y="1966"/>
                <a:ext cx="1662" cy="1"/>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sp>
        <p:nvSpPr>
          <p:cNvPr id="83978" name="Rectangle 10"/>
          <p:cNvSpPr>
            <a:spLocks noChangeArrowheads="1"/>
          </p:cNvSpPr>
          <p:nvPr/>
        </p:nvSpPr>
        <p:spPr bwMode="auto">
          <a:xfrm>
            <a:off x="1401763" y="4087813"/>
            <a:ext cx="6630987" cy="30099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Where:</a:t>
            </a:r>
            <a:endParaRPr lang="en-US" altLang="en-US">
              <a:solidFill>
                <a:schemeClr val="bg2"/>
              </a:solidFill>
              <a:effectLst>
                <a:outerShdw blurRad="38100" dist="38100" dir="2700000" algn="tl">
                  <a:srgbClr val="FFFFFF"/>
                </a:outerShdw>
              </a:effectLst>
              <a:latin typeface="Arial" pitchFamily="34" charset="0"/>
              <a:cs typeface="+mn-cs"/>
            </a:endParaRPr>
          </a:p>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Torque  -  Amount of torque in lb.ft.</a:t>
            </a:r>
          </a:p>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RPM  -  RPM of the motor</a:t>
            </a:r>
          </a:p>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5250  -  constant obtained by dividing  33,000    	  by 6.28</a:t>
            </a:r>
          </a:p>
          <a:p>
            <a:pPr>
              <a:spcBef>
                <a:spcPct val="50000"/>
              </a:spcBef>
              <a:defRPr/>
            </a:pPr>
            <a:endParaRPr lang="en-US" altLang="en-US">
              <a:solidFill>
                <a:schemeClr val="bg2"/>
              </a:solidFill>
              <a:effectLst>
                <a:outerShdw blurRad="38100" dist="38100" dir="2700000" algn="tl">
                  <a:srgbClr val="FFFFFF"/>
                </a:outerShdw>
              </a:effectLst>
              <a:latin typeface="Arial" pitchFamily="34" charset="0"/>
              <a:cs typeface="+mn-cs"/>
            </a:endParaRPr>
          </a:p>
        </p:txBody>
      </p:sp>
      <p:grpSp>
        <p:nvGrpSpPr>
          <p:cNvPr id="226309" name="Group 19"/>
          <p:cNvGrpSpPr>
            <a:grpSpLocks/>
          </p:cNvGrpSpPr>
          <p:nvPr/>
        </p:nvGrpSpPr>
        <p:grpSpPr bwMode="auto">
          <a:xfrm>
            <a:off x="4797425" y="2628900"/>
            <a:ext cx="5599113" cy="995363"/>
            <a:chOff x="2770" y="1620"/>
            <a:chExt cx="3527" cy="627"/>
          </a:xfrm>
        </p:grpSpPr>
        <p:sp>
          <p:nvSpPr>
            <p:cNvPr id="83983" name="Rectangle 15"/>
            <p:cNvSpPr>
              <a:spLocks noChangeArrowheads="1"/>
            </p:cNvSpPr>
            <p:nvPr/>
          </p:nvSpPr>
          <p:spPr bwMode="auto">
            <a:xfrm>
              <a:off x="2770" y="1620"/>
              <a:ext cx="3527" cy="286"/>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  HP  x  5250</a:t>
              </a:r>
            </a:p>
          </p:txBody>
        </p:sp>
        <p:sp>
          <p:nvSpPr>
            <p:cNvPr id="83984" name="Rectangle 16"/>
            <p:cNvSpPr>
              <a:spLocks noChangeArrowheads="1"/>
            </p:cNvSpPr>
            <p:nvPr/>
          </p:nvSpPr>
          <p:spPr bwMode="auto">
            <a:xfrm>
              <a:off x="3550" y="1961"/>
              <a:ext cx="1970" cy="286"/>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RPM</a:t>
              </a:r>
            </a:p>
          </p:txBody>
        </p:sp>
        <p:grpSp>
          <p:nvGrpSpPr>
            <p:cNvPr id="226313" name="Group 18"/>
            <p:cNvGrpSpPr>
              <a:grpSpLocks/>
            </p:cNvGrpSpPr>
            <p:nvPr/>
          </p:nvGrpSpPr>
          <p:grpSpPr bwMode="auto">
            <a:xfrm>
              <a:off x="3037" y="1766"/>
              <a:ext cx="2062" cy="286"/>
              <a:chOff x="3037" y="1766"/>
              <a:chExt cx="2062" cy="286"/>
            </a:xfrm>
          </p:grpSpPr>
          <p:sp>
            <p:nvSpPr>
              <p:cNvPr id="83981" name="Rectangle 13"/>
              <p:cNvSpPr>
                <a:spLocks noChangeArrowheads="1"/>
              </p:cNvSpPr>
              <p:nvPr/>
            </p:nvSpPr>
            <p:spPr bwMode="auto">
              <a:xfrm>
                <a:off x="3037" y="1766"/>
                <a:ext cx="967" cy="286"/>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i="0">
                    <a:solidFill>
                      <a:schemeClr val="bg2"/>
                    </a:solidFill>
                    <a:effectLst>
                      <a:outerShdw blurRad="38100" dist="38100" dir="2700000" algn="tl">
                        <a:srgbClr val="FFFFFF"/>
                      </a:outerShdw>
                    </a:effectLst>
                    <a:latin typeface="Arial" pitchFamily="34" charset="0"/>
                    <a:cs typeface="+mn-cs"/>
                  </a:rPr>
                  <a:t>Torque  = </a:t>
                </a:r>
              </a:p>
            </p:txBody>
          </p:sp>
          <p:sp>
            <p:nvSpPr>
              <p:cNvPr id="83985" name="Line 17"/>
              <p:cNvSpPr>
                <a:spLocks noChangeShapeType="1"/>
              </p:cNvSpPr>
              <p:nvPr/>
            </p:nvSpPr>
            <p:spPr bwMode="auto">
              <a:xfrm>
                <a:off x="3985" y="1906"/>
                <a:ext cx="1114" cy="1"/>
              </a:xfrm>
              <a:prstGeom prst="line">
                <a:avLst/>
              </a:prstGeom>
              <a:noFill/>
              <a:ln w="25400">
                <a:solidFill>
                  <a:schemeClr val="bg2"/>
                </a:solidFill>
                <a:round/>
                <a:headEnd/>
                <a:tailEnd/>
              </a:ln>
              <a:effectLst/>
            </p:spPr>
            <p:txBody>
              <a:bodyP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sp>
        <p:nvSpPr>
          <p:cNvPr id="83989" name="Text Box 21"/>
          <p:cNvSpPr txBox="1">
            <a:spLocks noChangeArrowheads="1"/>
          </p:cNvSpPr>
          <p:nvPr/>
        </p:nvSpPr>
        <p:spPr bwMode="auto">
          <a:xfrm>
            <a:off x="4259263" y="2857500"/>
            <a:ext cx="641350" cy="457200"/>
          </a:xfrm>
          <a:prstGeom prst="rect">
            <a:avLst/>
          </a:prstGeom>
          <a:noFill/>
          <a:ln w="12700">
            <a:noFill/>
            <a:miter lim="800000"/>
            <a:headEnd/>
            <a:tailEnd/>
          </a:ln>
          <a:effectLst/>
        </p:spPr>
        <p:txBody>
          <a:bodyPr wrap="none">
            <a:spAutoFit/>
          </a:bodyPr>
          <a:lstStyle/>
          <a:p>
            <a:pPr algn="ctr" eaLnBrk="0" hangingPunct="0">
              <a:defRPr/>
            </a:pPr>
            <a:r>
              <a:rPr lang="en-US" altLang="en-US" u="sng">
                <a:solidFill>
                  <a:schemeClr val="accent1"/>
                </a:solidFill>
                <a:effectLst>
                  <a:outerShdw blurRad="38100" dist="38100" dir="2700000" algn="tl">
                    <a:srgbClr val="000000"/>
                  </a:outerShdw>
                </a:effectLst>
                <a:latin typeface="Arial" pitchFamily="34" charset="0"/>
                <a:cs typeface="+mn-cs"/>
              </a:rPr>
              <a:t>OR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fontAlgn="auto">
              <a:spcAft>
                <a:spcPts val="0"/>
              </a:spcAft>
              <a:defRPr/>
            </a:pPr>
            <a:r>
              <a:rPr lang="en-US" altLang="en-US" sz="4800"/>
              <a:t>Motor Nameplate Data</a:t>
            </a:r>
          </a:p>
        </p:txBody>
      </p:sp>
      <p:pic>
        <p:nvPicPr>
          <p:cNvPr id="228354" name="Picture 36" descr="D:\nameplate.gif"/>
          <p:cNvPicPr>
            <a:picLocks noChangeAspect="1" noChangeArrowheads="1"/>
          </p:cNvPicPr>
          <p:nvPr/>
        </p:nvPicPr>
        <p:blipFill>
          <a:blip r:embed="rId3"/>
          <a:srcRect/>
          <a:stretch>
            <a:fillRect/>
          </a:stretch>
        </p:blipFill>
        <p:spPr bwMode="auto">
          <a:xfrm>
            <a:off x="1443038" y="1704975"/>
            <a:ext cx="6257925" cy="4878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30401" name="Picture 40" descr="D:\nameplate.gif"/>
          <p:cNvPicPr>
            <a:picLocks noChangeAspect="1" noChangeArrowheads="1"/>
          </p:cNvPicPr>
          <p:nvPr/>
        </p:nvPicPr>
        <p:blipFill>
          <a:blip r:embed="rId3"/>
          <a:srcRect/>
          <a:stretch>
            <a:fillRect/>
          </a:stretch>
        </p:blipFill>
        <p:spPr bwMode="auto">
          <a:xfrm>
            <a:off x="284163" y="2263775"/>
            <a:ext cx="4643437" cy="3621088"/>
          </a:xfrm>
          <a:prstGeom prst="rect">
            <a:avLst/>
          </a:prstGeom>
          <a:noFill/>
          <a:ln w="9525">
            <a:noFill/>
            <a:miter lim="800000"/>
            <a:headEnd/>
            <a:tailEnd/>
          </a:ln>
        </p:spPr>
      </p:pic>
      <p:sp>
        <p:nvSpPr>
          <p:cNvPr id="79874" name="Rectangle 2"/>
          <p:cNvSpPr>
            <a:spLocks noGrp="1" noChangeArrowheads="1"/>
          </p:cNvSpPr>
          <p:nvPr>
            <p:ph type="title"/>
          </p:nvPr>
        </p:nvSpPr>
        <p:spPr/>
        <p:txBody>
          <a:bodyPr/>
          <a:lstStyle/>
          <a:p>
            <a:pPr fontAlgn="auto">
              <a:spcAft>
                <a:spcPts val="0"/>
              </a:spcAft>
              <a:defRPr/>
            </a:pPr>
            <a:r>
              <a:rPr lang="en-US" altLang="en-US" dirty="0"/>
              <a:t>Understanding the Nameplate</a:t>
            </a:r>
          </a:p>
        </p:txBody>
      </p:sp>
      <p:sp>
        <p:nvSpPr>
          <p:cNvPr id="79875" name="Rectangle 3"/>
          <p:cNvSpPr>
            <a:spLocks noChangeArrowheads="1"/>
          </p:cNvSpPr>
          <p:nvPr/>
        </p:nvSpPr>
        <p:spPr bwMode="auto">
          <a:xfrm>
            <a:off x="5167313" y="1666875"/>
            <a:ext cx="3348037" cy="5018088"/>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HP- Horsepower</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The horsepower                                                                                                                                                                                                                                                   figure stamped on                                                                                                                                                                                                                                              the nameplate is the                                                                                                                                                                                                                                           horsepower the                                                                                                                                                                                                                                                 motor is rated to                                                                                                                                                                                                                                              develop when                                                                                                                                                                                                                                                   connected to a circuit                                                                                                                                                                                                                                         of the voltage,                                                                                                                                                                                                                                                frequency and                                                                                                                                                                                                                                                  number of phases                                                                                                                                                                                                                                               specified on the                                                                                                                                                                                                                                               motor nameplate.</a:t>
            </a:r>
          </a:p>
        </p:txBody>
      </p:sp>
      <p:sp>
        <p:nvSpPr>
          <p:cNvPr id="79911" name="AutoShape 39"/>
          <p:cNvSpPr>
            <a:spLocks noChangeArrowheads="1"/>
          </p:cNvSpPr>
          <p:nvPr/>
        </p:nvSpPr>
        <p:spPr bwMode="auto">
          <a:xfrm>
            <a:off x="1073150" y="4129088"/>
            <a:ext cx="711200" cy="1036637"/>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pPr fontAlgn="auto">
              <a:spcAft>
                <a:spcPts val="0"/>
              </a:spcAft>
              <a:defRPr/>
            </a:pPr>
            <a:r>
              <a:rPr lang="en-US" altLang="en-US" sz="4800"/>
              <a:t>Understanding the Nameplate</a:t>
            </a:r>
          </a:p>
        </p:txBody>
      </p:sp>
      <p:sp>
        <p:nvSpPr>
          <p:cNvPr id="86019" name="Rectangle 3"/>
          <p:cNvSpPr>
            <a:spLocks noChangeArrowheads="1"/>
          </p:cNvSpPr>
          <p:nvPr/>
        </p:nvSpPr>
        <p:spPr bwMode="auto">
          <a:xfrm>
            <a:off x="4611688" y="2360613"/>
            <a:ext cx="4713287" cy="2462212"/>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RPM - Revolutions per Minute</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The RPM value represents                                                                                                                                                                                                                                         the approximate speed at which the motor will run when properly connected and delivering its rated output</a:t>
            </a:r>
          </a:p>
        </p:txBody>
      </p:sp>
      <p:grpSp>
        <p:nvGrpSpPr>
          <p:cNvPr id="232451" name="Group 42"/>
          <p:cNvGrpSpPr>
            <a:grpSpLocks/>
          </p:cNvGrpSpPr>
          <p:nvPr/>
        </p:nvGrpSpPr>
        <p:grpSpPr bwMode="auto">
          <a:xfrm>
            <a:off x="182563" y="1909763"/>
            <a:ext cx="4332287" cy="3376612"/>
            <a:chOff x="115" y="1203"/>
            <a:chExt cx="2729" cy="2127"/>
          </a:xfrm>
        </p:grpSpPr>
        <p:pic>
          <p:nvPicPr>
            <p:cNvPr id="232452" name="Picture 40" descr="D:\nameplate.gif"/>
            <p:cNvPicPr>
              <a:picLocks noChangeAspect="1" noChangeArrowheads="1"/>
            </p:cNvPicPr>
            <p:nvPr/>
          </p:nvPicPr>
          <p:blipFill>
            <a:blip r:embed="rId3"/>
            <a:srcRect/>
            <a:stretch>
              <a:fillRect/>
            </a:stretch>
          </p:blipFill>
          <p:spPr bwMode="auto">
            <a:xfrm>
              <a:off x="115" y="1203"/>
              <a:ext cx="2729" cy="2127"/>
            </a:xfrm>
            <a:prstGeom prst="rect">
              <a:avLst/>
            </a:prstGeom>
            <a:noFill/>
            <a:ln w="9525">
              <a:noFill/>
              <a:miter lim="800000"/>
              <a:headEnd/>
              <a:tailEnd/>
            </a:ln>
          </p:spPr>
        </p:pic>
        <p:sp>
          <p:nvSpPr>
            <p:cNvPr id="86057" name="AutoShape 41"/>
            <p:cNvSpPr>
              <a:spLocks noChangeArrowheads="1"/>
            </p:cNvSpPr>
            <p:nvPr/>
          </p:nvSpPr>
          <p:spPr bwMode="auto">
            <a:xfrm>
              <a:off x="1002" y="2274"/>
              <a:ext cx="504" cy="642"/>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1554" name="Rectangle 1026"/>
          <p:cNvSpPr>
            <a:spLocks noGrp="1" noChangeArrowheads="1"/>
          </p:cNvSpPr>
          <p:nvPr>
            <p:ph type="title"/>
          </p:nvPr>
        </p:nvSpPr>
        <p:spPr/>
        <p:txBody>
          <a:bodyPr>
            <a:normAutofit fontScale="90000"/>
          </a:bodyPr>
          <a:lstStyle/>
          <a:p>
            <a:pPr fontAlgn="auto">
              <a:spcAft>
                <a:spcPts val="0"/>
              </a:spcAft>
              <a:defRPr/>
            </a:pPr>
            <a:r>
              <a:rPr lang="en-US" altLang="en-US" sz="4800"/>
              <a:t>Understanding the Nameplate</a:t>
            </a:r>
          </a:p>
        </p:txBody>
      </p:sp>
      <p:graphicFrame>
        <p:nvGraphicFramePr>
          <p:cNvPr id="200707" name="Object 2051"/>
          <p:cNvGraphicFramePr>
            <a:graphicFrameLocks noChangeAspect="1"/>
          </p:cNvGraphicFramePr>
          <p:nvPr/>
        </p:nvGraphicFramePr>
        <p:xfrm>
          <a:off x="638175" y="4748213"/>
          <a:ext cx="7840663" cy="1873250"/>
        </p:xfrm>
        <a:graphic>
          <a:graphicData uri="http://schemas.openxmlformats.org/presentationml/2006/ole">
            <mc:AlternateContent xmlns:mc="http://schemas.openxmlformats.org/markup-compatibility/2006">
              <mc:Choice xmlns:v="urn:schemas-microsoft-com:vml" Requires="v">
                <p:oleObj spid="_x0000_s200708" name="Worksheet" r:id="rId4" imgW="5184000" imgH="1238400" progId="Excel.Sheet.8">
                  <p:embed/>
                </p:oleObj>
              </mc:Choice>
              <mc:Fallback>
                <p:oleObj name="Worksheet" r:id="rId4" imgW="5184000" imgH="1238400" progId="Excel.Sheet.8">
                  <p:embed/>
                  <p:pic>
                    <p:nvPicPr>
                      <p:cNvPr id="0" name="Picture 2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4748213"/>
                        <a:ext cx="7840663"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0709" name="Group 1065"/>
          <p:cNvGrpSpPr>
            <a:grpSpLocks/>
          </p:cNvGrpSpPr>
          <p:nvPr/>
        </p:nvGrpSpPr>
        <p:grpSpPr bwMode="auto">
          <a:xfrm>
            <a:off x="2363788" y="1492250"/>
            <a:ext cx="3967162" cy="3051175"/>
            <a:chOff x="115" y="1203"/>
            <a:chExt cx="2729" cy="2127"/>
          </a:xfrm>
        </p:grpSpPr>
        <p:pic>
          <p:nvPicPr>
            <p:cNvPr id="200710" name="Picture 1066" descr="D:\nameplate.gif"/>
            <p:cNvPicPr>
              <a:picLocks noChangeAspect="1" noChangeArrowheads="1"/>
            </p:cNvPicPr>
            <p:nvPr/>
          </p:nvPicPr>
          <p:blipFill>
            <a:blip r:embed="rId6"/>
            <a:srcRect/>
            <a:stretch>
              <a:fillRect/>
            </a:stretch>
          </p:blipFill>
          <p:spPr bwMode="auto">
            <a:xfrm>
              <a:off x="115" y="1203"/>
              <a:ext cx="2729" cy="2127"/>
            </a:xfrm>
            <a:prstGeom prst="rect">
              <a:avLst/>
            </a:prstGeom>
            <a:noFill/>
            <a:ln w="9525">
              <a:noFill/>
              <a:miter lim="800000"/>
              <a:headEnd/>
              <a:tailEnd/>
            </a:ln>
          </p:spPr>
        </p:pic>
        <p:sp>
          <p:nvSpPr>
            <p:cNvPr id="151595" name="AutoShape 1067"/>
            <p:cNvSpPr>
              <a:spLocks noChangeArrowheads="1"/>
            </p:cNvSpPr>
            <p:nvPr/>
          </p:nvSpPr>
          <p:spPr bwMode="auto">
            <a:xfrm>
              <a:off x="1002" y="2274"/>
              <a:ext cx="505" cy="642"/>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pPr fontAlgn="auto">
              <a:spcAft>
                <a:spcPts val="0"/>
              </a:spcAft>
              <a:defRPr/>
            </a:pPr>
            <a:r>
              <a:rPr lang="en-US" altLang="en-US" sz="4800"/>
              <a:t>Understanding the Nameplate</a:t>
            </a:r>
          </a:p>
        </p:txBody>
      </p:sp>
      <p:sp>
        <p:nvSpPr>
          <p:cNvPr id="88067" name="Rectangle 3"/>
          <p:cNvSpPr>
            <a:spLocks noChangeArrowheads="1"/>
          </p:cNvSpPr>
          <p:nvPr/>
        </p:nvSpPr>
        <p:spPr bwMode="auto">
          <a:xfrm>
            <a:off x="5151438" y="1968500"/>
            <a:ext cx="3482975" cy="392271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Voltage</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The rated voltage                                                                                                                                                                                                                                                figure on the motor                                                                                                                                                                                                                                            nameplate refers to                                                                                                                                                                                                                                            the voltage of the                                                                                                                                                                                                                                             supply circuit to                                                                                                                                                                                                                                              which the motor                                                                                                                                                                                                                                                should be connected,                                                                                                                                                                                                                                           to produce rated                                                                                                                                                                                                                                               horsepower and RPM.                                                                                                                                                                                                                                                </a:t>
            </a:r>
          </a:p>
        </p:txBody>
      </p:sp>
      <p:pic>
        <p:nvPicPr>
          <p:cNvPr id="236547" name="Picture 44" descr="D:\nameplate.gif"/>
          <p:cNvPicPr>
            <a:picLocks noChangeAspect="1" noChangeArrowheads="1"/>
          </p:cNvPicPr>
          <p:nvPr/>
        </p:nvPicPr>
        <p:blipFill>
          <a:blip r:embed="rId3"/>
          <a:srcRect/>
          <a:stretch>
            <a:fillRect/>
          </a:stretch>
        </p:blipFill>
        <p:spPr bwMode="auto">
          <a:xfrm>
            <a:off x="182563" y="1909763"/>
            <a:ext cx="4332287" cy="3376612"/>
          </a:xfrm>
          <a:prstGeom prst="rect">
            <a:avLst/>
          </a:prstGeom>
          <a:noFill/>
          <a:ln w="9525">
            <a:noFill/>
            <a:miter lim="800000"/>
            <a:headEnd/>
            <a:tailEnd/>
          </a:ln>
        </p:spPr>
      </p:pic>
      <p:sp>
        <p:nvSpPr>
          <p:cNvPr id="88106" name="AutoShape 42"/>
          <p:cNvSpPr>
            <a:spLocks noChangeArrowheads="1"/>
          </p:cNvSpPr>
          <p:nvPr/>
        </p:nvSpPr>
        <p:spPr bwMode="auto">
          <a:xfrm>
            <a:off x="187325" y="2776538"/>
            <a:ext cx="1606550" cy="344487"/>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pPr fontAlgn="auto">
              <a:spcAft>
                <a:spcPts val="0"/>
              </a:spcAft>
              <a:defRPr/>
            </a:pPr>
            <a:r>
              <a:rPr lang="en-US" altLang="en-US" sz="4800"/>
              <a:t>Understanding the Nameplate</a:t>
            </a:r>
          </a:p>
        </p:txBody>
      </p:sp>
      <p:sp>
        <p:nvSpPr>
          <p:cNvPr id="94211" name="Rectangle 3"/>
          <p:cNvSpPr>
            <a:spLocks noChangeArrowheads="1"/>
          </p:cNvSpPr>
          <p:nvPr/>
        </p:nvSpPr>
        <p:spPr bwMode="auto">
          <a:xfrm>
            <a:off x="5151438" y="1968500"/>
            <a:ext cx="3992562" cy="4287838"/>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Hz-Frequency</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The frequency figure                                                                                                                                                                                                                                             on the motor                                                                                                                                                                                                                                     nameplate describes                                                                                                                                                                                                                                            the alternating                                                                                                                                                                                                                                                current system                                                                                                                                                                                                                                                 frequency that must                                                                                                                                                                                                                                            be applied to the                                                                                                                                                                                                                                              motor to achieve                                                                                                                                                                                                                                               rated speed and                                                                                                                                                                                                                                                horsepower.</a:t>
            </a:r>
          </a:p>
        </p:txBody>
      </p:sp>
      <p:pic>
        <p:nvPicPr>
          <p:cNvPr id="238595" name="Picture 41" descr="D:\nameplate.gif"/>
          <p:cNvPicPr>
            <a:picLocks noChangeAspect="1" noChangeArrowheads="1"/>
          </p:cNvPicPr>
          <p:nvPr/>
        </p:nvPicPr>
        <p:blipFill>
          <a:blip r:embed="rId3"/>
          <a:srcRect/>
          <a:stretch>
            <a:fillRect/>
          </a:stretch>
        </p:blipFill>
        <p:spPr bwMode="auto">
          <a:xfrm>
            <a:off x="182563" y="1909763"/>
            <a:ext cx="4332287" cy="3376612"/>
          </a:xfrm>
          <a:prstGeom prst="rect">
            <a:avLst/>
          </a:prstGeom>
          <a:noFill/>
          <a:ln w="9525">
            <a:noFill/>
            <a:miter lim="800000"/>
            <a:headEnd/>
            <a:tailEnd/>
          </a:ln>
        </p:spPr>
      </p:pic>
      <p:sp>
        <p:nvSpPr>
          <p:cNvPr id="94247" name="AutoShape 39"/>
          <p:cNvSpPr>
            <a:spLocks noChangeArrowheads="1"/>
          </p:cNvSpPr>
          <p:nvPr/>
        </p:nvSpPr>
        <p:spPr bwMode="auto">
          <a:xfrm>
            <a:off x="241300" y="3654425"/>
            <a:ext cx="711200" cy="933450"/>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pPr fontAlgn="auto">
              <a:spcAft>
                <a:spcPts val="0"/>
              </a:spcAft>
              <a:defRPr/>
            </a:pPr>
            <a:r>
              <a:rPr lang="en-US" altLang="en-US" sz="4800"/>
              <a:t>Understanding the Nameplate</a:t>
            </a:r>
          </a:p>
        </p:txBody>
      </p:sp>
      <p:sp>
        <p:nvSpPr>
          <p:cNvPr id="96259" name="Rectangle 3"/>
          <p:cNvSpPr>
            <a:spLocks noChangeArrowheads="1"/>
          </p:cNvSpPr>
          <p:nvPr/>
        </p:nvSpPr>
        <p:spPr bwMode="auto">
          <a:xfrm>
            <a:off x="5151438" y="1968500"/>
            <a:ext cx="3348037" cy="465296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Amps</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The amp figure on                                                                                                                                                                                                                                                the motor nameplate                                                                                                                                                                                                                                            represents the                                                                                                                                                                                                                                                 approximate current                                                                                                                                                                                                                                            draw by the motor                                                                                                                                                                                                                                              when developing                                                                                                                                                                                                                                                rated horsepower on                                                                                                                                                                                                                                            a circuit of the                                                                                                                                                                                                                                               voltage and                                                                                                                                                                                                                                                    frequency specified                                                                                                                                                                                                                                            on the nameplate.</a:t>
            </a:r>
          </a:p>
        </p:txBody>
      </p:sp>
      <p:pic>
        <p:nvPicPr>
          <p:cNvPr id="240643" name="Picture 46" descr="D:\nameplate.gif"/>
          <p:cNvPicPr>
            <a:picLocks noChangeAspect="1" noChangeArrowheads="1"/>
          </p:cNvPicPr>
          <p:nvPr/>
        </p:nvPicPr>
        <p:blipFill>
          <a:blip r:embed="rId3"/>
          <a:srcRect/>
          <a:stretch>
            <a:fillRect/>
          </a:stretch>
        </p:blipFill>
        <p:spPr bwMode="auto">
          <a:xfrm>
            <a:off x="182563" y="1909763"/>
            <a:ext cx="4332287" cy="3376612"/>
          </a:xfrm>
          <a:prstGeom prst="rect">
            <a:avLst/>
          </a:prstGeom>
          <a:noFill/>
          <a:ln w="9525">
            <a:noFill/>
            <a:miter lim="800000"/>
            <a:headEnd/>
            <a:tailEnd/>
          </a:ln>
        </p:spPr>
      </p:pic>
      <p:sp>
        <p:nvSpPr>
          <p:cNvPr id="96299" name="AutoShape 43"/>
          <p:cNvSpPr>
            <a:spLocks noChangeArrowheads="1"/>
          </p:cNvSpPr>
          <p:nvPr/>
        </p:nvSpPr>
        <p:spPr bwMode="auto">
          <a:xfrm>
            <a:off x="3698875" y="3646488"/>
            <a:ext cx="750888" cy="976312"/>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96298" name="AutoShape 42"/>
          <p:cNvSpPr>
            <a:spLocks noChangeArrowheads="1"/>
          </p:cNvSpPr>
          <p:nvPr/>
        </p:nvSpPr>
        <p:spPr bwMode="auto">
          <a:xfrm>
            <a:off x="2705100" y="2760663"/>
            <a:ext cx="1381125" cy="323850"/>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pPr fontAlgn="auto">
              <a:spcAft>
                <a:spcPts val="0"/>
              </a:spcAft>
              <a:defRPr/>
            </a:pPr>
            <a:r>
              <a:rPr lang="en-US" altLang="en-US" sz="4800"/>
              <a:t>Understanding the Nameplate</a:t>
            </a:r>
          </a:p>
        </p:txBody>
      </p:sp>
      <p:sp>
        <p:nvSpPr>
          <p:cNvPr id="98307" name="Rectangle 3"/>
          <p:cNvSpPr>
            <a:spLocks noChangeArrowheads="1"/>
          </p:cNvSpPr>
          <p:nvPr/>
        </p:nvSpPr>
        <p:spPr bwMode="auto">
          <a:xfrm>
            <a:off x="5151438" y="1968500"/>
            <a:ext cx="3348037" cy="246221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NEMA Design</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The NEMA Design                                                                                                                                                                                                                                                  rating specifies the                                                                                                                                                                                                                                           speed torque curve                                                                                                                                                                                                                                             that will be produced                                                                                                                                                                                                                                          by the motor.</a:t>
            </a:r>
          </a:p>
        </p:txBody>
      </p:sp>
      <p:pic>
        <p:nvPicPr>
          <p:cNvPr id="242691" name="Picture 46" descr="D:\nameplate.gif"/>
          <p:cNvPicPr>
            <a:picLocks noChangeAspect="1" noChangeArrowheads="1"/>
          </p:cNvPicPr>
          <p:nvPr/>
        </p:nvPicPr>
        <p:blipFill>
          <a:blip r:embed="rId3"/>
          <a:srcRect/>
          <a:stretch>
            <a:fillRect/>
          </a:stretch>
        </p:blipFill>
        <p:spPr bwMode="auto">
          <a:xfrm>
            <a:off x="182563" y="1909763"/>
            <a:ext cx="4332287" cy="3376612"/>
          </a:xfrm>
          <a:prstGeom prst="rect">
            <a:avLst/>
          </a:prstGeom>
          <a:noFill/>
          <a:ln w="9525">
            <a:noFill/>
            <a:miter lim="800000"/>
            <a:headEnd/>
            <a:tailEnd/>
          </a:ln>
        </p:spPr>
      </p:pic>
      <p:sp>
        <p:nvSpPr>
          <p:cNvPr id="98347" name="AutoShape 43"/>
          <p:cNvSpPr>
            <a:spLocks noChangeArrowheads="1"/>
          </p:cNvSpPr>
          <p:nvPr/>
        </p:nvSpPr>
        <p:spPr bwMode="auto">
          <a:xfrm>
            <a:off x="2266950" y="2543175"/>
            <a:ext cx="711200" cy="365125"/>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fontScale="90000"/>
          </a:bodyPr>
          <a:lstStyle/>
          <a:p>
            <a:pPr fontAlgn="auto">
              <a:spcAft>
                <a:spcPts val="0"/>
              </a:spcAft>
              <a:defRPr/>
            </a:pPr>
            <a:r>
              <a:rPr lang="en-US" altLang="en-US" sz="4800"/>
              <a:t>Understanding the Nameplate</a:t>
            </a:r>
          </a:p>
        </p:txBody>
      </p:sp>
      <p:sp>
        <p:nvSpPr>
          <p:cNvPr id="100355" name="Rectangle 3"/>
          <p:cNvSpPr>
            <a:spLocks noChangeArrowheads="1"/>
          </p:cNvSpPr>
          <p:nvPr/>
        </p:nvSpPr>
        <p:spPr bwMode="auto">
          <a:xfrm>
            <a:off x="5151438" y="1968500"/>
            <a:ext cx="3348037" cy="3557588"/>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Insulation Class</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The insulation class                                                                                                                                                                                                                                             letter designates  the                                                                                                                                                                                                                                         amount of  allowable                                                                                                                                                                                                                                           temperature rise                                                                                                                                                                                                                                               based on the                                                                                                                                                                                                                                                   insulation system                                                                                                                                                                                                                                              and the motor                                                                                                                                                                                                                                                  service factor.</a:t>
            </a:r>
          </a:p>
        </p:txBody>
      </p:sp>
      <p:pic>
        <p:nvPicPr>
          <p:cNvPr id="244739" name="Picture 41" descr="D:\nameplate.gif"/>
          <p:cNvPicPr>
            <a:picLocks noChangeAspect="1" noChangeArrowheads="1"/>
          </p:cNvPicPr>
          <p:nvPr/>
        </p:nvPicPr>
        <p:blipFill>
          <a:blip r:embed="rId3"/>
          <a:srcRect/>
          <a:stretch>
            <a:fillRect/>
          </a:stretch>
        </p:blipFill>
        <p:spPr bwMode="auto">
          <a:xfrm>
            <a:off x="182563" y="1909763"/>
            <a:ext cx="4332287" cy="3376612"/>
          </a:xfrm>
          <a:prstGeom prst="rect">
            <a:avLst/>
          </a:prstGeom>
          <a:noFill/>
          <a:ln w="9525">
            <a:noFill/>
            <a:miter lim="800000"/>
            <a:headEnd/>
            <a:tailEnd/>
          </a:ln>
        </p:spPr>
      </p:pic>
      <p:sp>
        <p:nvSpPr>
          <p:cNvPr id="100390" name="AutoShape 38"/>
          <p:cNvSpPr>
            <a:spLocks noChangeArrowheads="1"/>
          </p:cNvSpPr>
          <p:nvPr/>
        </p:nvSpPr>
        <p:spPr bwMode="auto">
          <a:xfrm>
            <a:off x="3771900" y="2573338"/>
            <a:ext cx="690563" cy="322262"/>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288" y="228600"/>
            <a:ext cx="9086850" cy="1162050"/>
          </a:xfrm>
        </p:spPr>
        <p:txBody>
          <a:bodyPr>
            <a:normAutofit fontScale="90000"/>
          </a:bodyPr>
          <a:lstStyle/>
          <a:p>
            <a:pPr fontAlgn="auto">
              <a:spcAft>
                <a:spcPts val="0"/>
              </a:spcAft>
              <a:defRPr/>
            </a:pPr>
            <a:r>
              <a:rPr lang="en-US" altLang="en-US" sz="4800"/>
              <a:t>Three Phase Motor Construction</a:t>
            </a:r>
          </a:p>
        </p:txBody>
      </p:sp>
      <p:sp>
        <p:nvSpPr>
          <p:cNvPr id="16387" name="Rectangle 3"/>
          <p:cNvSpPr>
            <a:spLocks noChangeArrowheads="1"/>
          </p:cNvSpPr>
          <p:nvPr/>
        </p:nvSpPr>
        <p:spPr bwMode="auto">
          <a:xfrm>
            <a:off x="706438" y="5830888"/>
            <a:ext cx="2397125"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800" u="sng">
                <a:solidFill>
                  <a:schemeClr val="bg2"/>
                </a:solidFill>
                <a:effectLst>
                  <a:outerShdw blurRad="38100" dist="38100" dir="2700000" algn="tl">
                    <a:srgbClr val="FFFFFF"/>
                  </a:outerShdw>
                </a:effectLst>
                <a:latin typeface="Arial" pitchFamily="34" charset="0"/>
                <a:cs typeface="+mn-cs"/>
              </a:rPr>
              <a:t>End View</a:t>
            </a:r>
          </a:p>
        </p:txBody>
      </p:sp>
      <p:grpSp>
        <p:nvGrpSpPr>
          <p:cNvPr id="21507" name="Group 117"/>
          <p:cNvGrpSpPr>
            <a:grpSpLocks/>
          </p:cNvGrpSpPr>
          <p:nvPr/>
        </p:nvGrpSpPr>
        <p:grpSpPr bwMode="auto">
          <a:xfrm>
            <a:off x="2401888" y="1779588"/>
            <a:ext cx="4476750" cy="4303712"/>
            <a:chOff x="1513" y="1121"/>
            <a:chExt cx="2820" cy="2711"/>
          </a:xfrm>
        </p:grpSpPr>
        <p:sp>
          <p:nvSpPr>
            <p:cNvPr id="16388" name="Oval 4"/>
            <p:cNvSpPr>
              <a:spLocks noChangeArrowheads="1"/>
            </p:cNvSpPr>
            <p:nvPr/>
          </p:nvSpPr>
          <p:spPr bwMode="auto">
            <a:xfrm>
              <a:off x="1513" y="1121"/>
              <a:ext cx="2820" cy="2711"/>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89" name="Oval 5"/>
            <p:cNvSpPr>
              <a:spLocks noChangeArrowheads="1"/>
            </p:cNvSpPr>
            <p:nvPr/>
          </p:nvSpPr>
          <p:spPr bwMode="auto">
            <a:xfrm>
              <a:off x="1632" y="1218"/>
              <a:ext cx="2603" cy="2527"/>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0" name="Oval 6"/>
            <p:cNvSpPr>
              <a:spLocks noChangeArrowheads="1"/>
            </p:cNvSpPr>
            <p:nvPr/>
          </p:nvSpPr>
          <p:spPr bwMode="auto">
            <a:xfrm>
              <a:off x="1956" y="1516"/>
              <a:ext cx="1968" cy="1880"/>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1" name="Oval 7"/>
            <p:cNvSpPr>
              <a:spLocks noChangeArrowheads="1"/>
            </p:cNvSpPr>
            <p:nvPr/>
          </p:nvSpPr>
          <p:spPr bwMode="auto">
            <a:xfrm>
              <a:off x="2098" y="1654"/>
              <a:ext cx="1672" cy="1606"/>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2" name="Oval 8"/>
            <p:cNvSpPr>
              <a:spLocks noChangeArrowheads="1"/>
            </p:cNvSpPr>
            <p:nvPr/>
          </p:nvSpPr>
          <p:spPr bwMode="auto">
            <a:xfrm>
              <a:off x="2730" y="2256"/>
              <a:ext cx="412" cy="388"/>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nvGrpSpPr>
            <p:cNvPr id="21519" name="Group 26"/>
            <p:cNvGrpSpPr>
              <a:grpSpLocks/>
            </p:cNvGrpSpPr>
            <p:nvPr/>
          </p:nvGrpSpPr>
          <p:grpSpPr bwMode="auto">
            <a:xfrm>
              <a:off x="1751" y="1621"/>
              <a:ext cx="520" cy="757"/>
              <a:chOff x="1751" y="1621"/>
              <a:chExt cx="520" cy="757"/>
            </a:xfrm>
          </p:grpSpPr>
          <p:sp>
            <p:nvSpPr>
              <p:cNvPr id="16393" name="AutoShape 9"/>
              <p:cNvSpPr>
                <a:spLocks noChangeArrowheads="1"/>
              </p:cNvSpPr>
              <p:nvPr/>
            </p:nvSpPr>
            <p:spPr bwMode="auto">
              <a:xfrm rot="18120000">
                <a:off x="1640" y="1886"/>
                <a:ext cx="757" cy="226"/>
              </a:xfrm>
              <a:prstGeom prst="roundRect">
                <a:avLst>
                  <a:gd name="adj" fmla="val 12495"/>
                </a:avLst>
              </a:prstGeom>
              <a:solidFill>
                <a:srgbClr val="919191"/>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4" name="Oval 10"/>
              <p:cNvSpPr>
                <a:spLocks noChangeArrowheads="1"/>
              </p:cNvSpPr>
              <p:nvPr/>
            </p:nvSpPr>
            <p:spPr bwMode="auto">
              <a:xfrm>
                <a:off x="2102" y="165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5" name="Oval 11"/>
              <p:cNvSpPr>
                <a:spLocks noChangeArrowheads="1"/>
              </p:cNvSpPr>
              <p:nvPr/>
            </p:nvSpPr>
            <p:spPr bwMode="auto">
              <a:xfrm>
                <a:off x="2048" y="173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6" name="Oval 12"/>
              <p:cNvSpPr>
                <a:spLocks noChangeArrowheads="1"/>
              </p:cNvSpPr>
              <p:nvPr/>
            </p:nvSpPr>
            <p:spPr bwMode="auto">
              <a:xfrm>
                <a:off x="2000" y="180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7" name="Oval 13"/>
              <p:cNvSpPr>
                <a:spLocks noChangeArrowheads="1"/>
              </p:cNvSpPr>
              <p:nvPr/>
            </p:nvSpPr>
            <p:spPr bwMode="auto">
              <a:xfrm>
                <a:off x="1952" y="189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8" name="Oval 14"/>
              <p:cNvSpPr>
                <a:spLocks noChangeArrowheads="1"/>
              </p:cNvSpPr>
              <p:nvPr/>
            </p:nvSpPr>
            <p:spPr bwMode="auto">
              <a:xfrm>
                <a:off x="1904" y="197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399" name="Oval 15"/>
              <p:cNvSpPr>
                <a:spLocks noChangeArrowheads="1"/>
              </p:cNvSpPr>
              <p:nvPr/>
            </p:nvSpPr>
            <p:spPr bwMode="auto">
              <a:xfrm>
                <a:off x="1850" y="204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00" name="Oval 16"/>
              <p:cNvSpPr>
                <a:spLocks noChangeArrowheads="1"/>
              </p:cNvSpPr>
              <p:nvPr/>
            </p:nvSpPr>
            <p:spPr bwMode="auto">
              <a:xfrm>
                <a:off x="1802" y="212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01" name="Oval 17"/>
              <p:cNvSpPr>
                <a:spLocks noChangeArrowheads="1"/>
              </p:cNvSpPr>
              <p:nvPr/>
            </p:nvSpPr>
            <p:spPr bwMode="auto">
              <a:xfrm>
                <a:off x="1751" y="220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02" name="Oval 18"/>
              <p:cNvSpPr>
                <a:spLocks noChangeArrowheads="1"/>
              </p:cNvSpPr>
              <p:nvPr/>
            </p:nvSpPr>
            <p:spPr bwMode="auto">
              <a:xfrm>
                <a:off x="2186" y="170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03" name="Oval 19"/>
              <p:cNvSpPr>
                <a:spLocks noChangeArrowheads="1"/>
              </p:cNvSpPr>
              <p:nvPr/>
            </p:nvSpPr>
            <p:spPr bwMode="auto">
              <a:xfrm>
                <a:off x="2132" y="178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04" name="Oval 20"/>
              <p:cNvSpPr>
                <a:spLocks noChangeArrowheads="1"/>
              </p:cNvSpPr>
              <p:nvPr/>
            </p:nvSpPr>
            <p:spPr bwMode="auto">
              <a:xfrm>
                <a:off x="2087" y="186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05" name="Oval 21"/>
              <p:cNvSpPr>
                <a:spLocks noChangeArrowheads="1"/>
              </p:cNvSpPr>
              <p:nvPr/>
            </p:nvSpPr>
            <p:spPr bwMode="auto">
              <a:xfrm>
                <a:off x="2039" y="194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06" name="Oval 22"/>
              <p:cNvSpPr>
                <a:spLocks noChangeArrowheads="1"/>
              </p:cNvSpPr>
              <p:nvPr/>
            </p:nvSpPr>
            <p:spPr bwMode="auto">
              <a:xfrm>
                <a:off x="1991" y="203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07" name="Oval 23"/>
              <p:cNvSpPr>
                <a:spLocks noChangeArrowheads="1"/>
              </p:cNvSpPr>
              <p:nvPr/>
            </p:nvSpPr>
            <p:spPr bwMode="auto">
              <a:xfrm>
                <a:off x="1934" y="210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08" name="Oval 24"/>
              <p:cNvSpPr>
                <a:spLocks noChangeArrowheads="1"/>
              </p:cNvSpPr>
              <p:nvPr/>
            </p:nvSpPr>
            <p:spPr bwMode="auto">
              <a:xfrm>
                <a:off x="1889" y="218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09" name="Oval 25"/>
              <p:cNvSpPr>
                <a:spLocks noChangeArrowheads="1"/>
              </p:cNvSpPr>
              <p:nvPr/>
            </p:nvSpPr>
            <p:spPr bwMode="auto">
              <a:xfrm>
                <a:off x="1835" y="225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21520" name="Group 44"/>
            <p:cNvGrpSpPr>
              <a:grpSpLocks/>
            </p:cNvGrpSpPr>
            <p:nvPr/>
          </p:nvGrpSpPr>
          <p:grpSpPr bwMode="auto">
            <a:xfrm>
              <a:off x="3641" y="1630"/>
              <a:ext cx="489" cy="757"/>
              <a:chOff x="3641" y="1630"/>
              <a:chExt cx="489" cy="757"/>
            </a:xfrm>
          </p:grpSpPr>
          <p:sp>
            <p:nvSpPr>
              <p:cNvPr id="16411" name="AutoShape 27"/>
              <p:cNvSpPr>
                <a:spLocks noChangeArrowheads="1"/>
              </p:cNvSpPr>
              <p:nvPr/>
            </p:nvSpPr>
            <p:spPr bwMode="auto">
              <a:xfrm rot="3600000">
                <a:off x="3499" y="1896"/>
                <a:ext cx="757" cy="226"/>
              </a:xfrm>
              <a:prstGeom prst="roundRect">
                <a:avLst>
                  <a:gd name="adj" fmla="val 12495"/>
                </a:avLst>
              </a:prstGeom>
              <a:solidFill>
                <a:srgbClr val="919191"/>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12" name="Oval 28"/>
              <p:cNvSpPr>
                <a:spLocks noChangeArrowheads="1"/>
              </p:cNvSpPr>
              <p:nvPr/>
            </p:nvSpPr>
            <p:spPr bwMode="auto">
              <a:xfrm rot="7080000">
                <a:off x="4048" y="222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13" name="Oval 29"/>
              <p:cNvSpPr>
                <a:spLocks noChangeArrowheads="1"/>
              </p:cNvSpPr>
              <p:nvPr/>
            </p:nvSpPr>
            <p:spPr bwMode="auto">
              <a:xfrm rot="7080000">
                <a:off x="4005" y="214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14" name="Oval 30"/>
              <p:cNvSpPr>
                <a:spLocks noChangeArrowheads="1"/>
              </p:cNvSpPr>
              <p:nvPr/>
            </p:nvSpPr>
            <p:spPr bwMode="auto">
              <a:xfrm rot="7080000">
                <a:off x="3958" y="206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15" name="Oval 31"/>
              <p:cNvSpPr>
                <a:spLocks noChangeArrowheads="1"/>
              </p:cNvSpPr>
              <p:nvPr/>
            </p:nvSpPr>
            <p:spPr bwMode="auto">
              <a:xfrm rot="7080000">
                <a:off x="3909" y="1982"/>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16" name="Oval 32"/>
              <p:cNvSpPr>
                <a:spLocks noChangeArrowheads="1"/>
              </p:cNvSpPr>
              <p:nvPr/>
            </p:nvSpPr>
            <p:spPr bwMode="auto">
              <a:xfrm rot="7080000">
                <a:off x="3860" y="190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17" name="Oval 33"/>
              <p:cNvSpPr>
                <a:spLocks noChangeArrowheads="1"/>
              </p:cNvSpPr>
              <p:nvPr/>
            </p:nvSpPr>
            <p:spPr bwMode="auto">
              <a:xfrm rot="7080000">
                <a:off x="3819" y="181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18" name="Oval 34"/>
              <p:cNvSpPr>
                <a:spLocks noChangeArrowheads="1"/>
              </p:cNvSpPr>
              <p:nvPr/>
            </p:nvSpPr>
            <p:spPr bwMode="auto">
              <a:xfrm rot="7080000">
                <a:off x="3770" y="173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19" name="Oval 35"/>
              <p:cNvSpPr>
                <a:spLocks noChangeArrowheads="1"/>
              </p:cNvSpPr>
              <p:nvPr/>
            </p:nvSpPr>
            <p:spPr bwMode="auto">
              <a:xfrm rot="7080000">
                <a:off x="3726" y="165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20" name="Oval 36"/>
              <p:cNvSpPr>
                <a:spLocks noChangeArrowheads="1"/>
              </p:cNvSpPr>
              <p:nvPr/>
            </p:nvSpPr>
            <p:spPr bwMode="auto">
              <a:xfrm rot="7080000">
                <a:off x="3961" y="227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21" name="Oval 37"/>
              <p:cNvSpPr>
                <a:spLocks noChangeArrowheads="1"/>
              </p:cNvSpPr>
              <p:nvPr/>
            </p:nvSpPr>
            <p:spPr bwMode="auto">
              <a:xfrm rot="7080000">
                <a:off x="3918" y="219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22" name="Oval 38"/>
              <p:cNvSpPr>
                <a:spLocks noChangeArrowheads="1"/>
              </p:cNvSpPr>
              <p:nvPr/>
            </p:nvSpPr>
            <p:spPr bwMode="auto">
              <a:xfrm rot="7080000">
                <a:off x="3867" y="211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23" name="Oval 39"/>
              <p:cNvSpPr>
                <a:spLocks noChangeArrowheads="1"/>
              </p:cNvSpPr>
              <p:nvPr/>
            </p:nvSpPr>
            <p:spPr bwMode="auto">
              <a:xfrm rot="7080000">
                <a:off x="3817" y="203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24" name="Oval 40"/>
              <p:cNvSpPr>
                <a:spLocks noChangeArrowheads="1"/>
              </p:cNvSpPr>
              <p:nvPr/>
            </p:nvSpPr>
            <p:spPr bwMode="auto">
              <a:xfrm rot="7080000">
                <a:off x="3766" y="195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25" name="Oval 41"/>
              <p:cNvSpPr>
                <a:spLocks noChangeArrowheads="1"/>
              </p:cNvSpPr>
              <p:nvPr/>
            </p:nvSpPr>
            <p:spPr bwMode="auto">
              <a:xfrm rot="7080000">
                <a:off x="3729" y="186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26" name="Oval 42"/>
              <p:cNvSpPr>
                <a:spLocks noChangeArrowheads="1"/>
              </p:cNvSpPr>
              <p:nvPr/>
            </p:nvSpPr>
            <p:spPr bwMode="auto">
              <a:xfrm rot="7080000">
                <a:off x="3679" y="178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27" name="Oval 43"/>
              <p:cNvSpPr>
                <a:spLocks noChangeArrowheads="1"/>
              </p:cNvSpPr>
              <p:nvPr/>
            </p:nvSpPr>
            <p:spPr bwMode="auto">
              <a:xfrm rot="7080000">
                <a:off x="3638" y="170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21521" name="Group 62"/>
            <p:cNvGrpSpPr>
              <a:grpSpLocks/>
            </p:cNvGrpSpPr>
            <p:nvPr/>
          </p:nvGrpSpPr>
          <p:grpSpPr bwMode="auto">
            <a:xfrm>
              <a:off x="2580" y="1341"/>
              <a:ext cx="757" cy="226"/>
              <a:chOff x="2580" y="1341"/>
              <a:chExt cx="757" cy="226"/>
            </a:xfrm>
          </p:grpSpPr>
          <p:sp>
            <p:nvSpPr>
              <p:cNvPr id="16429" name="AutoShape 45"/>
              <p:cNvSpPr>
                <a:spLocks noChangeArrowheads="1"/>
              </p:cNvSpPr>
              <p:nvPr/>
            </p:nvSpPr>
            <p:spPr bwMode="auto">
              <a:xfrm>
                <a:off x="2580" y="1341"/>
                <a:ext cx="757" cy="226"/>
              </a:xfrm>
              <a:prstGeom prst="roundRect">
                <a:avLst>
                  <a:gd name="adj" fmla="val 12495"/>
                </a:avLst>
              </a:prstGeom>
              <a:solidFill>
                <a:srgbClr val="919191"/>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30" name="Oval 46"/>
              <p:cNvSpPr>
                <a:spLocks noChangeArrowheads="1"/>
              </p:cNvSpPr>
              <p:nvPr/>
            </p:nvSpPr>
            <p:spPr bwMode="auto">
              <a:xfrm rot="3480000">
                <a:off x="3244" y="135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31" name="Oval 47"/>
              <p:cNvSpPr>
                <a:spLocks noChangeArrowheads="1"/>
              </p:cNvSpPr>
              <p:nvPr/>
            </p:nvSpPr>
            <p:spPr bwMode="auto">
              <a:xfrm rot="3480000">
                <a:off x="3149" y="135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32" name="Oval 48"/>
              <p:cNvSpPr>
                <a:spLocks noChangeArrowheads="1"/>
              </p:cNvSpPr>
              <p:nvPr/>
            </p:nvSpPr>
            <p:spPr bwMode="auto">
              <a:xfrm rot="3480000">
                <a:off x="3058" y="135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33" name="Oval 49"/>
              <p:cNvSpPr>
                <a:spLocks noChangeArrowheads="1"/>
              </p:cNvSpPr>
              <p:nvPr/>
            </p:nvSpPr>
            <p:spPr bwMode="auto">
              <a:xfrm rot="3480000">
                <a:off x="2963" y="135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34" name="Oval 50"/>
              <p:cNvSpPr>
                <a:spLocks noChangeArrowheads="1"/>
              </p:cNvSpPr>
              <p:nvPr/>
            </p:nvSpPr>
            <p:spPr bwMode="auto">
              <a:xfrm rot="3480000">
                <a:off x="2869" y="135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35" name="Oval 51"/>
              <p:cNvSpPr>
                <a:spLocks noChangeArrowheads="1"/>
              </p:cNvSpPr>
              <p:nvPr/>
            </p:nvSpPr>
            <p:spPr bwMode="auto">
              <a:xfrm rot="3480000">
                <a:off x="2777" y="135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36" name="Oval 52"/>
              <p:cNvSpPr>
                <a:spLocks noChangeArrowheads="1"/>
              </p:cNvSpPr>
              <p:nvPr/>
            </p:nvSpPr>
            <p:spPr bwMode="auto">
              <a:xfrm rot="3480000">
                <a:off x="2683" y="135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37" name="Oval 53"/>
              <p:cNvSpPr>
                <a:spLocks noChangeArrowheads="1"/>
              </p:cNvSpPr>
              <p:nvPr/>
            </p:nvSpPr>
            <p:spPr bwMode="auto">
              <a:xfrm rot="3480000">
                <a:off x="2590" y="135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38" name="Oval 54"/>
              <p:cNvSpPr>
                <a:spLocks noChangeArrowheads="1"/>
              </p:cNvSpPr>
              <p:nvPr/>
            </p:nvSpPr>
            <p:spPr bwMode="auto">
              <a:xfrm rot="3480000">
                <a:off x="3242" y="145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39" name="Oval 55"/>
              <p:cNvSpPr>
                <a:spLocks noChangeArrowheads="1"/>
              </p:cNvSpPr>
              <p:nvPr/>
            </p:nvSpPr>
            <p:spPr bwMode="auto">
              <a:xfrm rot="3480000">
                <a:off x="3148" y="145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40" name="Oval 56"/>
              <p:cNvSpPr>
                <a:spLocks noChangeArrowheads="1"/>
              </p:cNvSpPr>
              <p:nvPr/>
            </p:nvSpPr>
            <p:spPr bwMode="auto">
              <a:xfrm rot="3480000">
                <a:off x="3055" y="145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41" name="Oval 57"/>
              <p:cNvSpPr>
                <a:spLocks noChangeArrowheads="1"/>
              </p:cNvSpPr>
              <p:nvPr/>
            </p:nvSpPr>
            <p:spPr bwMode="auto">
              <a:xfrm rot="3480000">
                <a:off x="2961" y="146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42" name="Oval 58"/>
              <p:cNvSpPr>
                <a:spLocks noChangeArrowheads="1"/>
              </p:cNvSpPr>
              <p:nvPr/>
            </p:nvSpPr>
            <p:spPr bwMode="auto">
              <a:xfrm rot="3480000">
                <a:off x="2864" y="146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43" name="Oval 59"/>
              <p:cNvSpPr>
                <a:spLocks noChangeArrowheads="1"/>
              </p:cNvSpPr>
              <p:nvPr/>
            </p:nvSpPr>
            <p:spPr bwMode="auto">
              <a:xfrm rot="3480000">
                <a:off x="2773" y="145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44" name="Oval 60"/>
              <p:cNvSpPr>
                <a:spLocks noChangeArrowheads="1"/>
              </p:cNvSpPr>
              <p:nvPr/>
            </p:nvSpPr>
            <p:spPr bwMode="auto">
              <a:xfrm rot="3480000">
                <a:off x="2681" y="145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45" name="Oval 61"/>
              <p:cNvSpPr>
                <a:spLocks noChangeArrowheads="1"/>
              </p:cNvSpPr>
              <p:nvPr/>
            </p:nvSpPr>
            <p:spPr bwMode="auto">
              <a:xfrm rot="3480000">
                <a:off x="2588" y="145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21522" name="Group 80"/>
            <p:cNvGrpSpPr>
              <a:grpSpLocks/>
            </p:cNvGrpSpPr>
            <p:nvPr/>
          </p:nvGrpSpPr>
          <p:grpSpPr bwMode="auto">
            <a:xfrm>
              <a:off x="2540" y="3333"/>
              <a:ext cx="757" cy="226"/>
              <a:chOff x="2540" y="3333"/>
              <a:chExt cx="757" cy="226"/>
            </a:xfrm>
          </p:grpSpPr>
          <p:sp>
            <p:nvSpPr>
              <p:cNvPr id="16447" name="AutoShape 63"/>
              <p:cNvSpPr>
                <a:spLocks noChangeArrowheads="1"/>
              </p:cNvSpPr>
              <p:nvPr/>
            </p:nvSpPr>
            <p:spPr bwMode="auto">
              <a:xfrm>
                <a:off x="2540" y="3333"/>
                <a:ext cx="757" cy="226"/>
              </a:xfrm>
              <a:prstGeom prst="roundRect">
                <a:avLst>
                  <a:gd name="adj" fmla="val 12495"/>
                </a:avLst>
              </a:prstGeom>
              <a:solidFill>
                <a:srgbClr val="919191"/>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48" name="Oval 64"/>
              <p:cNvSpPr>
                <a:spLocks noChangeArrowheads="1"/>
              </p:cNvSpPr>
              <p:nvPr/>
            </p:nvSpPr>
            <p:spPr bwMode="auto">
              <a:xfrm rot="3480000">
                <a:off x="3204" y="335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49" name="Oval 65"/>
              <p:cNvSpPr>
                <a:spLocks noChangeArrowheads="1"/>
              </p:cNvSpPr>
              <p:nvPr/>
            </p:nvSpPr>
            <p:spPr bwMode="auto">
              <a:xfrm rot="3480000">
                <a:off x="3109" y="334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50" name="Oval 66"/>
              <p:cNvSpPr>
                <a:spLocks noChangeArrowheads="1"/>
              </p:cNvSpPr>
              <p:nvPr/>
            </p:nvSpPr>
            <p:spPr bwMode="auto">
              <a:xfrm rot="3480000">
                <a:off x="3018" y="334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51" name="Oval 67"/>
              <p:cNvSpPr>
                <a:spLocks noChangeArrowheads="1"/>
              </p:cNvSpPr>
              <p:nvPr/>
            </p:nvSpPr>
            <p:spPr bwMode="auto">
              <a:xfrm rot="3480000">
                <a:off x="2923" y="334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52" name="Oval 68"/>
              <p:cNvSpPr>
                <a:spLocks noChangeArrowheads="1"/>
              </p:cNvSpPr>
              <p:nvPr/>
            </p:nvSpPr>
            <p:spPr bwMode="auto">
              <a:xfrm rot="3480000">
                <a:off x="2829" y="335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53" name="Oval 69"/>
              <p:cNvSpPr>
                <a:spLocks noChangeArrowheads="1"/>
              </p:cNvSpPr>
              <p:nvPr/>
            </p:nvSpPr>
            <p:spPr bwMode="auto">
              <a:xfrm rot="3480000">
                <a:off x="2737" y="334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54" name="Oval 70"/>
              <p:cNvSpPr>
                <a:spLocks noChangeArrowheads="1"/>
              </p:cNvSpPr>
              <p:nvPr/>
            </p:nvSpPr>
            <p:spPr bwMode="auto">
              <a:xfrm rot="3480000">
                <a:off x="2643" y="334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55" name="Oval 71"/>
              <p:cNvSpPr>
                <a:spLocks noChangeArrowheads="1"/>
              </p:cNvSpPr>
              <p:nvPr/>
            </p:nvSpPr>
            <p:spPr bwMode="auto">
              <a:xfrm rot="3480000">
                <a:off x="2550" y="334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56" name="Oval 72"/>
              <p:cNvSpPr>
                <a:spLocks noChangeArrowheads="1"/>
              </p:cNvSpPr>
              <p:nvPr/>
            </p:nvSpPr>
            <p:spPr bwMode="auto">
              <a:xfrm rot="3480000">
                <a:off x="3202" y="345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57" name="Oval 73"/>
              <p:cNvSpPr>
                <a:spLocks noChangeArrowheads="1"/>
              </p:cNvSpPr>
              <p:nvPr/>
            </p:nvSpPr>
            <p:spPr bwMode="auto">
              <a:xfrm rot="3480000">
                <a:off x="3108" y="344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58" name="Oval 74"/>
              <p:cNvSpPr>
                <a:spLocks noChangeArrowheads="1"/>
              </p:cNvSpPr>
              <p:nvPr/>
            </p:nvSpPr>
            <p:spPr bwMode="auto">
              <a:xfrm rot="3480000">
                <a:off x="3015" y="345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59" name="Oval 75"/>
              <p:cNvSpPr>
                <a:spLocks noChangeArrowheads="1"/>
              </p:cNvSpPr>
              <p:nvPr/>
            </p:nvSpPr>
            <p:spPr bwMode="auto">
              <a:xfrm rot="3480000">
                <a:off x="2921" y="3452"/>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60" name="Oval 76"/>
              <p:cNvSpPr>
                <a:spLocks noChangeArrowheads="1"/>
              </p:cNvSpPr>
              <p:nvPr/>
            </p:nvSpPr>
            <p:spPr bwMode="auto">
              <a:xfrm rot="3480000">
                <a:off x="2824" y="345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61" name="Oval 77"/>
              <p:cNvSpPr>
                <a:spLocks noChangeArrowheads="1"/>
              </p:cNvSpPr>
              <p:nvPr/>
            </p:nvSpPr>
            <p:spPr bwMode="auto">
              <a:xfrm rot="3480000">
                <a:off x="2733" y="344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62" name="Oval 78"/>
              <p:cNvSpPr>
                <a:spLocks noChangeArrowheads="1"/>
              </p:cNvSpPr>
              <p:nvPr/>
            </p:nvSpPr>
            <p:spPr bwMode="auto">
              <a:xfrm rot="3480000">
                <a:off x="2641" y="345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63" name="Oval 79"/>
              <p:cNvSpPr>
                <a:spLocks noChangeArrowheads="1"/>
              </p:cNvSpPr>
              <p:nvPr/>
            </p:nvSpPr>
            <p:spPr bwMode="auto">
              <a:xfrm rot="3480000">
                <a:off x="2548" y="344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21523" name="Group 98"/>
            <p:cNvGrpSpPr>
              <a:grpSpLocks/>
            </p:cNvGrpSpPr>
            <p:nvPr/>
          </p:nvGrpSpPr>
          <p:grpSpPr bwMode="auto">
            <a:xfrm>
              <a:off x="3567" y="2549"/>
              <a:ext cx="520" cy="757"/>
              <a:chOff x="3567" y="2549"/>
              <a:chExt cx="520" cy="757"/>
            </a:xfrm>
          </p:grpSpPr>
          <p:sp>
            <p:nvSpPr>
              <p:cNvPr id="16465" name="AutoShape 81"/>
              <p:cNvSpPr>
                <a:spLocks noChangeArrowheads="1"/>
              </p:cNvSpPr>
              <p:nvPr/>
            </p:nvSpPr>
            <p:spPr bwMode="auto">
              <a:xfrm rot="18120000">
                <a:off x="3456" y="2815"/>
                <a:ext cx="757" cy="226"/>
              </a:xfrm>
              <a:prstGeom prst="roundRect">
                <a:avLst>
                  <a:gd name="adj" fmla="val 12495"/>
                </a:avLst>
              </a:prstGeom>
              <a:solidFill>
                <a:srgbClr val="919191"/>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66" name="Oval 82"/>
              <p:cNvSpPr>
                <a:spLocks noChangeArrowheads="1"/>
              </p:cNvSpPr>
              <p:nvPr/>
            </p:nvSpPr>
            <p:spPr bwMode="auto">
              <a:xfrm>
                <a:off x="3918" y="258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67" name="Oval 83"/>
              <p:cNvSpPr>
                <a:spLocks noChangeArrowheads="1"/>
              </p:cNvSpPr>
              <p:nvPr/>
            </p:nvSpPr>
            <p:spPr bwMode="auto">
              <a:xfrm>
                <a:off x="3864" y="265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68" name="Oval 84"/>
              <p:cNvSpPr>
                <a:spLocks noChangeArrowheads="1"/>
              </p:cNvSpPr>
              <p:nvPr/>
            </p:nvSpPr>
            <p:spPr bwMode="auto">
              <a:xfrm>
                <a:off x="3816" y="273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69" name="Oval 85"/>
              <p:cNvSpPr>
                <a:spLocks noChangeArrowheads="1"/>
              </p:cNvSpPr>
              <p:nvPr/>
            </p:nvSpPr>
            <p:spPr bwMode="auto">
              <a:xfrm>
                <a:off x="3768" y="281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70" name="Oval 86"/>
              <p:cNvSpPr>
                <a:spLocks noChangeArrowheads="1"/>
              </p:cNvSpPr>
              <p:nvPr/>
            </p:nvSpPr>
            <p:spPr bwMode="auto">
              <a:xfrm>
                <a:off x="3720" y="289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71" name="Oval 87"/>
              <p:cNvSpPr>
                <a:spLocks noChangeArrowheads="1"/>
              </p:cNvSpPr>
              <p:nvPr/>
            </p:nvSpPr>
            <p:spPr bwMode="auto">
              <a:xfrm>
                <a:off x="3666" y="297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72" name="Oval 88"/>
              <p:cNvSpPr>
                <a:spLocks noChangeArrowheads="1"/>
              </p:cNvSpPr>
              <p:nvPr/>
            </p:nvSpPr>
            <p:spPr bwMode="auto">
              <a:xfrm>
                <a:off x="3618" y="305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73" name="Oval 89"/>
              <p:cNvSpPr>
                <a:spLocks noChangeArrowheads="1"/>
              </p:cNvSpPr>
              <p:nvPr/>
            </p:nvSpPr>
            <p:spPr bwMode="auto">
              <a:xfrm>
                <a:off x="3567" y="313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74" name="Oval 90"/>
              <p:cNvSpPr>
                <a:spLocks noChangeArrowheads="1"/>
              </p:cNvSpPr>
              <p:nvPr/>
            </p:nvSpPr>
            <p:spPr bwMode="auto">
              <a:xfrm>
                <a:off x="4002" y="263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75" name="Oval 91"/>
              <p:cNvSpPr>
                <a:spLocks noChangeArrowheads="1"/>
              </p:cNvSpPr>
              <p:nvPr/>
            </p:nvSpPr>
            <p:spPr bwMode="auto">
              <a:xfrm>
                <a:off x="3948" y="271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76" name="Oval 92"/>
              <p:cNvSpPr>
                <a:spLocks noChangeArrowheads="1"/>
              </p:cNvSpPr>
              <p:nvPr/>
            </p:nvSpPr>
            <p:spPr bwMode="auto">
              <a:xfrm>
                <a:off x="3903" y="279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77" name="Oval 93"/>
              <p:cNvSpPr>
                <a:spLocks noChangeArrowheads="1"/>
              </p:cNvSpPr>
              <p:nvPr/>
            </p:nvSpPr>
            <p:spPr bwMode="auto">
              <a:xfrm>
                <a:off x="3855" y="287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78" name="Oval 94"/>
              <p:cNvSpPr>
                <a:spLocks noChangeArrowheads="1"/>
              </p:cNvSpPr>
              <p:nvPr/>
            </p:nvSpPr>
            <p:spPr bwMode="auto">
              <a:xfrm>
                <a:off x="3807" y="2959"/>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79" name="Oval 95"/>
              <p:cNvSpPr>
                <a:spLocks noChangeArrowheads="1"/>
              </p:cNvSpPr>
              <p:nvPr/>
            </p:nvSpPr>
            <p:spPr bwMode="auto">
              <a:xfrm>
                <a:off x="3750" y="303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80" name="Oval 96"/>
              <p:cNvSpPr>
                <a:spLocks noChangeArrowheads="1"/>
              </p:cNvSpPr>
              <p:nvPr/>
            </p:nvSpPr>
            <p:spPr bwMode="auto">
              <a:xfrm>
                <a:off x="3705" y="3112"/>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81" name="Oval 97"/>
              <p:cNvSpPr>
                <a:spLocks noChangeArrowheads="1"/>
              </p:cNvSpPr>
              <p:nvPr/>
            </p:nvSpPr>
            <p:spPr bwMode="auto">
              <a:xfrm>
                <a:off x="3651" y="318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21524" name="Group 116"/>
            <p:cNvGrpSpPr>
              <a:grpSpLocks/>
            </p:cNvGrpSpPr>
            <p:nvPr/>
          </p:nvGrpSpPr>
          <p:grpSpPr bwMode="auto">
            <a:xfrm>
              <a:off x="1785" y="2550"/>
              <a:ext cx="489" cy="757"/>
              <a:chOff x="1785" y="2550"/>
              <a:chExt cx="489" cy="757"/>
            </a:xfrm>
          </p:grpSpPr>
          <p:sp>
            <p:nvSpPr>
              <p:cNvPr id="16483" name="AutoShape 99"/>
              <p:cNvSpPr>
                <a:spLocks noChangeArrowheads="1"/>
              </p:cNvSpPr>
              <p:nvPr/>
            </p:nvSpPr>
            <p:spPr bwMode="auto">
              <a:xfrm rot="3600000">
                <a:off x="1643" y="2816"/>
                <a:ext cx="757" cy="226"/>
              </a:xfrm>
              <a:prstGeom prst="roundRect">
                <a:avLst>
                  <a:gd name="adj" fmla="val 12495"/>
                </a:avLst>
              </a:prstGeom>
              <a:solidFill>
                <a:srgbClr val="919191"/>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84" name="Oval 100"/>
              <p:cNvSpPr>
                <a:spLocks noChangeArrowheads="1"/>
              </p:cNvSpPr>
              <p:nvPr/>
            </p:nvSpPr>
            <p:spPr bwMode="auto">
              <a:xfrm rot="7080000">
                <a:off x="2192" y="3145"/>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85" name="Oval 101"/>
              <p:cNvSpPr>
                <a:spLocks noChangeArrowheads="1"/>
              </p:cNvSpPr>
              <p:nvPr/>
            </p:nvSpPr>
            <p:spPr bwMode="auto">
              <a:xfrm rot="7080000">
                <a:off x="2149" y="306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86" name="Oval 102"/>
              <p:cNvSpPr>
                <a:spLocks noChangeArrowheads="1"/>
              </p:cNvSpPr>
              <p:nvPr/>
            </p:nvSpPr>
            <p:spPr bwMode="auto">
              <a:xfrm rot="7080000">
                <a:off x="2102" y="298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87" name="Oval 103"/>
              <p:cNvSpPr>
                <a:spLocks noChangeArrowheads="1"/>
              </p:cNvSpPr>
              <p:nvPr/>
            </p:nvSpPr>
            <p:spPr bwMode="auto">
              <a:xfrm rot="7080000">
                <a:off x="2053" y="2902"/>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88" name="Oval 104"/>
              <p:cNvSpPr>
                <a:spLocks noChangeArrowheads="1"/>
              </p:cNvSpPr>
              <p:nvPr/>
            </p:nvSpPr>
            <p:spPr bwMode="auto">
              <a:xfrm rot="7080000">
                <a:off x="2004" y="282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89" name="Oval 105"/>
              <p:cNvSpPr>
                <a:spLocks noChangeArrowheads="1"/>
              </p:cNvSpPr>
              <p:nvPr/>
            </p:nvSpPr>
            <p:spPr bwMode="auto">
              <a:xfrm rot="7080000">
                <a:off x="1963" y="273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90" name="Oval 106"/>
              <p:cNvSpPr>
                <a:spLocks noChangeArrowheads="1"/>
              </p:cNvSpPr>
              <p:nvPr/>
            </p:nvSpPr>
            <p:spPr bwMode="auto">
              <a:xfrm rot="7080000">
                <a:off x="1914" y="265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91" name="Oval 107"/>
              <p:cNvSpPr>
                <a:spLocks noChangeArrowheads="1"/>
              </p:cNvSpPr>
              <p:nvPr/>
            </p:nvSpPr>
            <p:spPr bwMode="auto">
              <a:xfrm rot="7080000">
                <a:off x="1870" y="2577"/>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92" name="Oval 108"/>
              <p:cNvSpPr>
                <a:spLocks noChangeArrowheads="1"/>
              </p:cNvSpPr>
              <p:nvPr/>
            </p:nvSpPr>
            <p:spPr bwMode="auto">
              <a:xfrm rot="7080000">
                <a:off x="2105" y="3194"/>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93" name="Oval 109"/>
              <p:cNvSpPr>
                <a:spLocks noChangeArrowheads="1"/>
              </p:cNvSpPr>
              <p:nvPr/>
            </p:nvSpPr>
            <p:spPr bwMode="auto">
              <a:xfrm rot="7080000">
                <a:off x="2062" y="3111"/>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94" name="Oval 110"/>
              <p:cNvSpPr>
                <a:spLocks noChangeArrowheads="1"/>
              </p:cNvSpPr>
              <p:nvPr/>
            </p:nvSpPr>
            <p:spPr bwMode="auto">
              <a:xfrm rot="7080000">
                <a:off x="2011" y="303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95" name="Oval 111"/>
              <p:cNvSpPr>
                <a:spLocks noChangeArrowheads="1"/>
              </p:cNvSpPr>
              <p:nvPr/>
            </p:nvSpPr>
            <p:spPr bwMode="auto">
              <a:xfrm rot="7080000">
                <a:off x="1961" y="2953"/>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96" name="Oval 112"/>
              <p:cNvSpPr>
                <a:spLocks noChangeArrowheads="1"/>
              </p:cNvSpPr>
              <p:nvPr/>
            </p:nvSpPr>
            <p:spPr bwMode="auto">
              <a:xfrm rot="7080000">
                <a:off x="1910" y="2870"/>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97" name="Oval 113"/>
              <p:cNvSpPr>
                <a:spLocks noChangeArrowheads="1"/>
              </p:cNvSpPr>
              <p:nvPr/>
            </p:nvSpPr>
            <p:spPr bwMode="auto">
              <a:xfrm rot="7080000">
                <a:off x="1873" y="278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98" name="Oval 114"/>
              <p:cNvSpPr>
                <a:spLocks noChangeArrowheads="1"/>
              </p:cNvSpPr>
              <p:nvPr/>
            </p:nvSpPr>
            <p:spPr bwMode="auto">
              <a:xfrm rot="7080000">
                <a:off x="1823" y="2708"/>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16499" name="Oval 115"/>
              <p:cNvSpPr>
                <a:spLocks noChangeArrowheads="1"/>
              </p:cNvSpPr>
              <p:nvPr/>
            </p:nvSpPr>
            <p:spPr bwMode="auto">
              <a:xfrm rot="7080000">
                <a:off x="1782" y="2626"/>
                <a:ext cx="85" cy="79"/>
              </a:xfrm>
              <a:prstGeom prst="ellipse">
                <a:avLst/>
              </a:prstGeom>
              <a:solidFill>
                <a:srgbClr val="F76681"/>
              </a:solidFill>
              <a:ln w="127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sp>
        <p:nvSpPr>
          <p:cNvPr id="16502" name="Rectangle 118"/>
          <p:cNvSpPr>
            <a:spLocks noChangeArrowheads="1"/>
          </p:cNvSpPr>
          <p:nvPr/>
        </p:nvSpPr>
        <p:spPr bwMode="auto">
          <a:xfrm>
            <a:off x="4341813" y="1373188"/>
            <a:ext cx="5810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p:txBody>
      </p:sp>
      <p:sp>
        <p:nvSpPr>
          <p:cNvPr id="16503" name="Rectangle 119"/>
          <p:cNvSpPr>
            <a:spLocks noChangeArrowheads="1"/>
          </p:cNvSpPr>
          <p:nvPr/>
        </p:nvSpPr>
        <p:spPr bwMode="auto">
          <a:xfrm>
            <a:off x="6503988" y="4992688"/>
            <a:ext cx="5810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6504" name="Rectangle 120"/>
          <p:cNvSpPr>
            <a:spLocks noChangeArrowheads="1"/>
          </p:cNvSpPr>
          <p:nvPr/>
        </p:nvSpPr>
        <p:spPr bwMode="auto">
          <a:xfrm>
            <a:off x="2087563" y="2459038"/>
            <a:ext cx="66357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16505" name="Rectangle 121"/>
          <p:cNvSpPr>
            <a:spLocks noChangeArrowheads="1"/>
          </p:cNvSpPr>
          <p:nvPr/>
        </p:nvSpPr>
        <p:spPr bwMode="auto">
          <a:xfrm>
            <a:off x="2108200" y="4797425"/>
            <a:ext cx="581025"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p:txBody>
      </p:sp>
      <p:sp>
        <p:nvSpPr>
          <p:cNvPr id="16506" name="Rectangle 122"/>
          <p:cNvSpPr>
            <a:spLocks noChangeArrowheads="1"/>
          </p:cNvSpPr>
          <p:nvPr/>
        </p:nvSpPr>
        <p:spPr bwMode="auto">
          <a:xfrm>
            <a:off x="4432300" y="6135688"/>
            <a:ext cx="7239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p:txBody>
      </p:sp>
      <p:sp>
        <p:nvSpPr>
          <p:cNvPr id="16507" name="Rectangle 123"/>
          <p:cNvSpPr>
            <a:spLocks noChangeArrowheads="1"/>
          </p:cNvSpPr>
          <p:nvPr/>
        </p:nvSpPr>
        <p:spPr bwMode="auto">
          <a:xfrm>
            <a:off x="6565900" y="2554288"/>
            <a:ext cx="70485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pPr fontAlgn="auto">
              <a:spcAft>
                <a:spcPts val="0"/>
              </a:spcAft>
              <a:defRPr/>
            </a:pPr>
            <a:r>
              <a:rPr lang="en-US" altLang="en-US" sz="4800"/>
              <a:t>Insulation Class Information</a:t>
            </a:r>
          </a:p>
        </p:txBody>
      </p:sp>
      <p:sp>
        <p:nvSpPr>
          <p:cNvPr id="102403" name="Rectangle 3"/>
          <p:cNvSpPr>
            <a:spLocks noChangeArrowheads="1"/>
          </p:cNvSpPr>
          <p:nvPr/>
        </p:nvSpPr>
        <p:spPr bwMode="auto">
          <a:xfrm>
            <a:off x="1001713" y="1662113"/>
            <a:ext cx="73787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buClr>
                <a:schemeClr val="accent1"/>
              </a:buClr>
              <a:buSzPct val="75000"/>
              <a:buFont typeface="Monotype Sorts" pitchFamily="2" charset="2"/>
              <a:buChar char="n"/>
              <a:defRPr/>
            </a:pPr>
            <a:r>
              <a:rPr lang="en-US" altLang="en-US">
                <a:effectLst>
                  <a:outerShdw blurRad="38100" dist="38100" dir="2700000" algn="tl">
                    <a:srgbClr val="000000"/>
                  </a:outerShdw>
                </a:effectLst>
                <a:latin typeface="Arial" pitchFamily="34" charset="0"/>
                <a:cs typeface="+mn-cs"/>
              </a:rPr>
              <a:t> Most common insulation classes are class B and F</a:t>
            </a:r>
          </a:p>
        </p:txBody>
      </p:sp>
      <p:graphicFrame>
        <p:nvGraphicFramePr>
          <p:cNvPr id="201731" name="Object 1027"/>
          <p:cNvGraphicFramePr>
            <a:graphicFrameLocks noChangeAspect="1"/>
          </p:cNvGraphicFramePr>
          <p:nvPr/>
        </p:nvGraphicFramePr>
        <p:xfrm>
          <a:off x="185738" y="2981325"/>
          <a:ext cx="8780462" cy="1993900"/>
        </p:xfrm>
        <a:graphic>
          <a:graphicData uri="http://schemas.openxmlformats.org/presentationml/2006/ole">
            <mc:AlternateContent xmlns:mc="http://schemas.openxmlformats.org/markup-compatibility/2006">
              <mc:Choice xmlns:v="urn:schemas-microsoft-com:vml" Requires="v">
                <p:oleObj spid="_x0000_s201732" name="Worksheet" r:id="rId4" imgW="5961600" imgH="1353600" progId="Excel.Sheet.8">
                  <p:embed/>
                </p:oleObj>
              </mc:Choice>
              <mc:Fallback>
                <p:oleObj name="Worksheet" r:id="rId4" imgW="5961600" imgH="1353600" progId="Excel.Sheet.8">
                  <p:embed/>
                  <p:pic>
                    <p:nvPicPr>
                      <p:cNvPr id="0" name="Picture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8" y="2981325"/>
                        <a:ext cx="8780462"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pPr fontAlgn="auto">
              <a:spcAft>
                <a:spcPts val="0"/>
              </a:spcAft>
              <a:defRPr/>
            </a:pPr>
            <a:r>
              <a:rPr lang="en-US" altLang="en-US" sz="4800"/>
              <a:t>Understanding the Nameplate</a:t>
            </a:r>
          </a:p>
        </p:txBody>
      </p:sp>
      <p:sp>
        <p:nvSpPr>
          <p:cNvPr id="104451" name="Rectangle 3"/>
          <p:cNvSpPr>
            <a:spLocks noChangeArrowheads="1"/>
          </p:cNvSpPr>
          <p:nvPr/>
        </p:nvSpPr>
        <p:spPr bwMode="auto">
          <a:xfrm>
            <a:off x="5133975" y="1697038"/>
            <a:ext cx="3586163" cy="49784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S.F. - Service Factor</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The number by which the horsepower rating is multiplied to determine the maximum safe load that a motor may be expected to carry continuously </a:t>
            </a:r>
          </a:p>
          <a:p>
            <a:pPr eaLnBrk="0" hangingPunct="0">
              <a:spcBef>
                <a:spcPct val="50000"/>
              </a:spcBef>
              <a:buClr>
                <a:srgbClr val="037C03"/>
              </a:buClr>
              <a:buSzPct val="75000"/>
              <a:buFont typeface="Symbol" pitchFamily="18" charset="2"/>
              <a:buChar char="·"/>
              <a:defRPr/>
            </a:pPr>
            <a:r>
              <a:rPr lang="en-US" altLang="en-US" sz="1800">
                <a:solidFill>
                  <a:schemeClr val="bg2"/>
                </a:solidFill>
                <a:effectLst>
                  <a:outerShdw blurRad="38100" dist="38100" dir="2700000" algn="tl">
                    <a:srgbClr val="FFFFFF"/>
                  </a:outerShdw>
                </a:effectLst>
                <a:latin typeface="Arial" pitchFamily="34" charset="0"/>
                <a:cs typeface="+mn-cs"/>
              </a:rPr>
              <a:t> Example - a 10HP motor with a                                                                                                                                                                                                                                    service factor of 1.15 will                                                                                                                                                                                                                                    deliver 11.5 horsepower                                                                                                                                                                                                                                        continuously without exceeding                                                                                                                                                                                                                                 the allowable temperature rise                                                                                                                                                                                                                                 of its insulation class</a:t>
            </a:r>
          </a:p>
        </p:txBody>
      </p:sp>
      <p:pic>
        <p:nvPicPr>
          <p:cNvPr id="249859" name="Picture 47" descr="D:\nameplate.gif"/>
          <p:cNvPicPr>
            <a:picLocks noChangeAspect="1" noChangeArrowheads="1"/>
          </p:cNvPicPr>
          <p:nvPr/>
        </p:nvPicPr>
        <p:blipFill>
          <a:blip r:embed="rId3"/>
          <a:srcRect/>
          <a:stretch>
            <a:fillRect/>
          </a:stretch>
        </p:blipFill>
        <p:spPr bwMode="auto">
          <a:xfrm>
            <a:off x="347663" y="1909763"/>
            <a:ext cx="4332287" cy="3376612"/>
          </a:xfrm>
          <a:prstGeom prst="rect">
            <a:avLst/>
          </a:prstGeom>
          <a:noFill/>
          <a:ln w="9525">
            <a:noFill/>
            <a:miter lim="800000"/>
            <a:headEnd/>
            <a:tailEnd/>
          </a:ln>
        </p:spPr>
      </p:pic>
      <p:sp>
        <p:nvSpPr>
          <p:cNvPr id="104493" name="AutoShape 45"/>
          <p:cNvSpPr>
            <a:spLocks noChangeArrowheads="1"/>
          </p:cNvSpPr>
          <p:nvPr/>
        </p:nvSpPr>
        <p:spPr bwMode="auto">
          <a:xfrm>
            <a:off x="346075" y="3001963"/>
            <a:ext cx="688975" cy="325437"/>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pPr fontAlgn="auto">
              <a:spcAft>
                <a:spcPts val="0"/>
              </a:spcAft>
              <a:defRPr/>
            </a:pPr>
            <a:r>
              <a:rPr lang="en-US" altLang="en-US" sz="4800"/>
              <a:t>Understanding the Nameplate</a:t>
            </a:r>
          </a:p>
        </p:txBody>
      </p:sp>
      <p:sp>
        <p:nvSpPr>
          <p:cNvPr id="106499" name="Rectangle 3"/>
          <p:cNvSpPr>
            <a:spLocks noChangeArrowheads="1"/>
          </p:cNvSpPr>
          <p:nvPr/>
        </p:nvSpPr>
        <p:spPr bwMode="auto">
          <a:xfrm>
            <a:off x="5151438" y="1968500"/>
            <a:ext cx="3484562" cy="319246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altLang="en-US" u="sng">
                <a:solidFill>
                  <a:schemeClr val="bg2"/>
                </a:solidFill>
                <a:effectLst>
                  <a:outerShdw blurRad="38100" dist="38100" dir="2700000" algn="tl">
                    <a:srgbClr val="FFFFFF"/>
                  </a:outerShdw>
                </a:effectLst>
                <a:latin typeface="Arial" pitchFamily="34" charset="0"/>
                <a:cs typeface="+mn-cs"/>
              </a:rPr>
              <a:t>Frame</a:t>
            </a:r>
          </a:p>
          <a:p>
            <a:pPr eaLnBrk="0" hangingPunct="0">
              <a:spcBef>
                <a:spcPct val="50000"/>
              </a:spcBef>
              <a:buClr>
                <a:schemeClr val="accent1"/>
              </a:buClr>
              <a:buSzPct val="75000"/>
              <a:buFont typeface="Monotype Sorts" pitchFamily="2" charset="2"/>
              <a:buChar char="n"/>
              <a:defRPr/>
            </a:pPr>
            <a:r>
              <a:rPr lang="en-US" altLang="en-US">
                <a:solidFill>
                  <a:schemeClr val="bg2"/>
                </a:solidFill>
                <a:effectLst>
                  <a:outerShdw blurRad="38100" dist="38100" dir="2700000" algn="tl">
                    <a:srgbClr val="FFFFFF"/>
                  </a:outerShdw>
                </a:effectLst>
                <a:latin typeface="Arial" pitchFamily="34" charset="0"/>
                <a:cs typeface="+mn-cs"/>
              </a:rPr>
              <a:t> The frame designation                                                                                                                                                                                                                                            refers to the physical                                                                                                                                                                                                                                         size of the motor as                                                                                                                                                                                                                                           well as certain                                                                                                                                                                                                                                                construction features                                                                                                                                                                                                                                          such as the shaft and                                                                                                                                                                                                                                          mounting dimensions.</a:t>
            </a:r>
          </a:p>
        </p:txBody>
      </p:sp>
      <p:pic>
        <p:nvPicPr>
          <p:cNvPr id="251907" name="Picture 44" descr="D:\nameplate.gif"/>
          <p:cNvPicPr>
            <a:picLocks noChangeAspect="1" noChangeArrowheads="1"/>
          </p:cNvPicPr>
          <p:nvPr/>
        </p:nvPicPr>
        <p:blipFill>
          <a:blip r:embed="rId3"/>
          <a:srcRect/>
          <a:stretch>
            <a:fillRect/>
          </a:stretch>
        </p:blipFill>
        <p:spPr bwMode="auto">
          <a:xfrm>
            <a:off x="182563" y="1909763"/>
            <a:ext cx="4332287" cy="3376612"/>
          </a:xfrm>
          <a:prstGeom prst="rect">
            <a:avLst/>
          </a:prstGeom>
          <a:noFill/>
          <a:ln w="9525">
            <a:noFill/>
            <a:miter lim="800000"/>
            <a:headEnd/>
            <a:tailEnd/>
          </a:ln>
        </p:spPr>
      </p:pic>
      <p:sp>
        <p:nvSpPr>
          <p:cNvPr id="106538" name="AutoShape 42"/>
          <p:cNvSpPr>
            <a:spLocks noChangeArrowheads="1"/>
          </p:cNvSpPr>
          <p:nvPr/>
        </p:nvSpPr>
        <p:spPr bwMode="auto">
          <a:xfrm>
            <a:off x="3195638" y="2366963"/>
            <a:ext cx="1238250" cy="303212"/>
          </a:xfrm>
          <a:prstGeom prst="roundRect">
            <a:avLst>
              <a:gd name="adj" fmla="val 16667"/>
            </a:avLst>
          </a:prstGeom>
          <a:noFill/>
          <a:ln w="38100">
            <a:solidFill>
              <a:schemeClr val="accent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pPr fontAlgn="auto">
              <a:spcAft>
                <a:spcPts val="0"/>
              </a:spcAft>
              <a:defRPr/>
            </a:pPr>
            <a:r>
              <a:rPr lang="en-US" altLang="en-US" sz="4800" dirty="0" smtClean="0"/>
              <a:t>Common Types </a:t>
            </a:r>
            <a:r>
              <a:rPr lang="en-US" altLang="en-US" sz="4800" dirty="0"/>
              <a:t>of Motor </a:t>
            </a:r>
            <a:r>
              <a:rPr lang="en-US" altLang="en-US" sz="4800" dirty="0" smtClean="0"/>
              <a:t>Enclosures</a:t>
            </a:r>
            <a:endParaRPr lang="en-US" altLang="en-US" sz="4800" dirty="0"/>
          </a:p>
        </p:txBody>
      </p:sp>
      <p:sp>
        <p:nvSpPr>
          <p:cNvPr id="108547" name="Rectangle 3"/>
          <p:cNvSpPr>
            <a:spLocks noGrp="1" noChangeArrowheads="1"/>
          </p:cNvSpPr>
          <p:nvPr>
            <p:ph idx="1"/>
          </p:nvPr>
        </p:nvSpPr>
        <p:spPr>
          <a:xfrm>
            <a:off x="1193800" y="2254250"/>
            <a:ext cx="7772400" cy="2638425"/>
          </a:xfrm>
        </p:spPr>
        <p:txBody>
          <a:bodyPr>
            <a:normAutofit/>
          </a:bodyPr>
          <a:lstStyle/>
          <a:p>
            <a:pPr marL="548640" indent="-411480" fontAlgn="auto">
              <a:spcAft>
                <a:spcPts val="0"/>
              </a:spcAft>
              <a:buClr>
                <a:schemeClr val="tx1">
                  <a:shade val="95000"/>
                </a:schemeClr>
              </a:buClr>
              <a:buFont typeface="Wingdings 2"/>
              <a:buChar char=""/>
              <a:defRPr/>
            </a:pPr>
            <a:r>
              <a:rPr lang="en-US" altLang="en-US" dirty="0">
                <a:solidFill>
                  <a:schemeClr val="bg2"/>
                </a:solidFill>
                <a:effectLst>
                  <a:outerShdw blurRad="38100" dist="38100" dir="2700000" algn="tl">
                    <a:srgbClr val="FFFFFF"/>
                  </a:outerShdw>
                </a:effectLst>
              </a:rPr>
              <a:t>Open Drip-proof (ODP)</a:t>
            </a:r>
          </a:p>
          <a:p>
            <a:pPr marL="548640" indent="-411480" fontAlgn="auto">
              <a:spcAft>
                <a:spcPts val="0"/>
              </a:spcAft>
              <a:buClr>
                <a:schemeClr val="tx1">
                  <a:shade val="95000"/>
                </a:schemeClr>
              </a:buClr>
              <a:buFont typeface="Wingdings 2"/>
              <a:buChar char=""/>
              <a:defRPr/>
            </a:pPr>
            <a:r>
              <a:rPr lang="en-US" altLang="en-US" dirty="0">
                <a:solidFill>
                  <a:schemeClr val="bg2"/>
                </a:solidFill>
                <a:effectLst>
                  <a:outerShdw blurRad="38100" dist="38100" dir="2700000" algn="tl">
                    <a:srgbClr val="FFFFFF"/>
                  </a:outerShdw>
                </a:effectLst>
              </a:rPr>
              <a:t>Totally enclosed non-ventilated (TENV)</a:t>
            </a:r>
          </a:p>
          <a:p>
            <a:pPr marL="548640" indent="-411480" fontAlgn="auto">
              <a:spcAft>
                <a:spcPts val="0"/>
              </a:spcAft>
              <a:buClr>
                <a:schemeClr val="tx1">
                  <a:shade val="95000"/>
                </a:schemeClr>
              </a:buClr>
              <a:buFont typeface="Wingdings 2"/>
              <a:buChar char=""/>
              <a:defRPr/>
            </a:pPr>
            <a:r>
              <a:rPr lang="en-US" altLang="en-US" dirty="0">
                <a:solidFill>
                  <a:schemeClr val="bg2"/>
                </a:solidFill>
                <a:effectLst>
                  <a:outerShdw blurRad="38100" dist="38100" dir="2700000" algn="tl">
                    <a:srgbClr val="FFFFFF"/>
                  </a:outerShdw>
                </a:effectLst>
              </a:rPr>
              <a:t>Totally enclosed fan cooled (TEFC</a:t>
            </a:r>
            <a:r>
              <a:rPr lang="en-US" altLang="en-US" dirty="0" smtClean="0">
                <a:solidFill>
                  <a:schemeClr val="bg2"/>
                </a:solidFill>
                <a:effectLst>
                  <a:outerShdw blurRad="38100" dist="38100" dir="2700000" algn="tl">
                    <a:srgbClr val="FFFFFF"/>
                  </a:outerShdw>
                </a:effectLst>
              </a:rPr>
              <a:t>)	</a:t>
            </a:r>
            <a:endParaRPr lang="en-US" altLang="en-US" dirty="0">
              <a:solidFill>
                <a:schemeClr val="bg2"/>
              </a:solidFill>
              <a:effectLst>
                <a:outerShdw blurRad="38100" dist="38100" dir="2700000" algn="tl">
                  <a:srgbClr val="FFFFFF"/>
                </a:outerShdw>
              </a:effectLst>
            </a:endParaRPr>
          </a:p>
          <a:p>
            <a:pPr marL="548640" indent="-411480" fontAlgn="auto">
              <a:spcAft>
                <a:spcPts val="0"/>
              </a:spcAft>
              <a:buClr>
                <a:schemeClr val="tx1">
                  <a:shade val="95000"/>
                </a:schemeClr>
              </a:buClr>
              <a:buFont typeface="Wingdings 2"/>
              <a:buChar char=""/>
              <a:defRPr/>
            </a:pPr>
            <a:r>
              <a:rPr lang="en-US" altLang="en-US" dirty="0">
                <a:solidFill>
                  <a:schemeClr val="bg2"/>
                </a:solidFill>
                <a:effectLst>
                  <a:outerShdw blurRad="38100" dist="38100" dir="2700000" algn="tl">
                    <a:srgbClr val="FFFFFF"/>
                  </a:outerShdw>
                </a:effectLst>
              </a:rPr>
              <a:t>Totally enclosed blower cooled (TEBC</a:t>
            </a:r>
            <a:r>
              <a:rPr lang="en-US" altLang="en-US" dirty="0" smtClean="0">
                <a:solidFill>
                  <a:schemeClr val="bg2"/>
                </a:solidFill>
                <a:effectLst>
                  <a:outerShdw blurRad="38100" dist="38100" dir="2700000" algn="tl">
                    <a:srgbClr val="FFFFFF"/>
                  </a:outerShdw>
                </a:effectLst>
              </a:rPr>
              <a:t>)</a:t>
            </a:r>
          </a:p>
          <a:p>
            <a:pPr marL="548640" indent="-411480" fontAlgn="auto">
              <a:spcAft>
                <a:spcPts val="0"/>
              </a:spcAft>
              <a:buClr>
                <a:schemeClr val="tx1">
                  <a:shade val="95000"/>
                </a:schemeClr>
              </a:buClr>
              <a:buFont typeface="Wingdings 2"/>
              <a:buNone/>
              <a:defRPr/>
            </a:pPr>
            <a:endParaRPr lang="en-US" altLang="en-US" dirty="0">
              <a:solidFill>
                <a:schemeClr val="bg2"/>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8547">
                                            <p:txEl>
                                              <p:pRg st="2" end="2"/>
                                            </p:txEl>
                                          </p:spTgt>
                                        </p:tgtEl>
                                        <p:attrNameLst>
                                          <p:attrName>style.visibility</p:attrName>
                                        </p:attrNameLst>
                                      </p:cBhvr>
                                      <p:to>
                                        <p:strVal val="visible"/>
                                      </p:to>
                                    </p:set>
                                    <p:anim calcmode="lin" valueType="num">
                                      <p:cBhvr additive="base">
                                        <p:cTn id="19" dur="500" fill="hold"/>
                                        <p:tgtEl>
                                          <p:spTgt spid="1085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85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8547">
                                            <p:txEl>
                                              <p:pRg st="3" end="3"/>
                                            </p:txEl>
                                          </p:spTgt>
                                        </p:tgtEl>
                                        <p:attrNameLst>
                                          <p:attrName>style.visibility</p:attrName>
                                        </p:attrNameLst>
                                      </p:cBhvr>
                                      <p:to>
                                        <p:strVal val="visible"/>
                                      </p:to>
                                    </p:set>
                                    <p:anim calcmode="lin" valueType="num">
                                      <p:cBhvr additive="base">
                                        <p:cTn id="25" dur="500" fill="hold"/>
                                        <p:tgtEl>
                                          <p:spTgt spid="10854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85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pPr fontAlgn="auto">
              <a:spcAft>
                <a:spcPts val="0"/>
              </a:spcAft>
              <a:defRPr/>
            </a:pPr>
            <a:r>
              <a:rPr lang="en-US" altLang="en-US" sz="4800"/>
              <a:t>Types of Motor Enclosures</a:t>
            </a:r>
          </a:p>
        </p:txBody>
      </p:sp>
      <p:sp>
        <p:nvSpPr>
          <p:cNvPr id="110595" name="Rectangle 3"/>
          <p:cNvSpPr>
            <a:spLocks noGrp="1" noChangeArrowheads="1"/>
          </p:cNvSpPr>
          <p:nvPr>
            <p:ph type="body" sz="half" idx="1"/>
          </p:nvPr>
        </p:nvSpPr>
        <p:spPr>
          <a:xfrm>
            <a:off x="503238" y="2035175"/>
            <a:ext cx="3810000" cy="4114800"/>
          </a:xfrm>
        </p:spPr>
        <p:txBody>
          <a:bodyPr>
            <a:normAutofit lnSpcReduction="10000"/>
          </a:bodyPr>
          <a:lstStyle/>
          <a:p>
            <a:pPr marL="548640" indent="-411480" algn="ctr" fontAlgn="auto">
              <a:lnSpc>
                <a:spcPct val="90000"/>
              </a:lnSpc>
              <a:spcAft>
                <a:spcPts val="0"/>
              </a:spcAft>
              <a:buClr>
                <a:schemeClr val="tx1">
                  <a:shade val="95000"/>
                </a:schemeClr>
              </a:buClr>
              <a:buFont typeface="Monotype Sorts" pitchFamily="2" charset="2"/>
              <a:buNone/>
              <a:defRPr/>
            </a:pPr>
            <a:r>
              <a:rPr lang="en-US" altLang="en-US" u="sng">
                <a:solidFill>
                  <a:schemeClr val="bg2"/>
                </a:solidFill>
                <a:effectLst>
                  <a:outerShdw blurRad="38100" dist="38100" dir="2700000" algn="tl">
                    <a:srgbClr val="FFFFFF"/>
                  </a:outerShdw>
                </a:effectLst>
              </a:rPr>
              <a:t>ODP</a:t>
            </a:r>
            <a:endParaRPr lang="en-US" altLang="en-US">
              <a:solidFill>
                <a:schemeClr val="bg2"/>
              </a:solidFill>
              <a:effectLst>
                <a:outerShdw blurRad="38100" dist="38100" dir="2700000" algn="tl">
                  <a:srgbClr val="FFFFFF"/>
                </a:outerShdw>
              </a:effectLst>
            </a:endParaRPr>
          </a:p>
          <a:p>
            <a:pPr marL="548640" indent="-411480" fontAlgn="auto">
              <a:lnSpc>
                <a:spcPct val="90000"/>
              </a:lnSpc>
              <a:spcAft>
                <a:spcPts val="0"/>
              </a:spcAft>
              <a:buClr>
                <a:schemeClr val="tx1">
                  <a:shade val="95000"/>
                </a:schemeClr>
              </a:buClr>
              <a:buFont typeface="Wingdings 2"/>
              <a:buChar char=""/>
              <a:defRPr/>
            </a:pPr>
            <a:r>
              <a:rPr lang="en-US" altLang="en-US" sz="2400">
                <a:solidFill>
                  <a:schemeClr val="bg2"/>
                </a:solidFill>
                <a:effectLst>
                  <a:outerShdw blurRad="38100" dist="38100" dir="2700000" algn="tl">
                    <a:srgbClr val="FFFFFF"/>
                  </a:outerShdw>
                </a:effectLst>
              </a:rPr>
              <a:t>Open drip-proof</a:t>
            </a:r>
          </a:p>
          <a:p>
            <a:pPr marL="548640" indent="-411480" fontAlgn="auto">
              <a:lnSpc>
                <a:spcPct val="90000"/>
              </a:lnSpc>
              <a:spcAft>
                <a:spcPts val="0"/>
              </a:spcAft>
              <a:buClr>
                <a:schemeClr val="tx1">
                  <a:shade val="95000"/>
                </a:schemeClr>
              </a:buClr>
              <a:buFont typeface="Wingdings 2"/>
              <a:buChar char=""/>
              <a:defRPr/>
            </a:pPr>
            <a:r>
              <a:rPr lang="en-US" altLang="en-US" sz="2400">
                <a:solidFill>
                  <a:schemeClr val="bg2"/>
                </a:solidFill>
                <a:effectLst>
                  <a:outerShdw blurRad="38100" dist="38100" dir="2700000" algn="tl">
                    <a:srgbClr val="FFFFFF"/>
                  </a:outerShdw>
                </a:effectLst>
              </a:rPr>
              <a:t>Ventilating openings permit passage of external cooling air over and around the windings of the motor.  Small degree of protection against liquid or solid particles entering the enclosure.</a:t>
            </a:r>
          </a:p>
        </p:txBody>
      </p:sp>
      <p:pic>
        <p:nvPicPr>
          <p:cNvPr id="256003" name="Picture 6" descr="A:\motors\ODP.jpg"/>
          <p:cNvPicPr>
            <a:picLocks noChangeAspect="1" noChangeArrowheads="1"/>
          </p:cNvPicPr>
          <p:nvPr/>
        </p:nvPicPr>
        <p:blipFill>
          <a:blip r:embed="rId3"/>
          <a:srcRect/>
          <a:stretch>
            <a:fillRect/>
          </a:stretch>
        </p:blipFill>
        <p:spPr bwMode="auto">
          <a:xfrm>
            <a:off x="4679950" y="2254250"/>
            <a:ext cx="3935413" cy="35544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pPr fontAlgn="auto">
              <a:spcAft>
                <a:spcPts val="0"/>
              </a:spcAft>
              <a:defRPr/>
            </a:pPr>
            <a:r>
              <a:rPr lang="en-US" altLang="en-US" sz="4800"/>
              <a:t>Types of Motor Enclosures</a:t>
            </a:r>
          </a:p>
        </p:txBody>
      </p:sp>
      <p:sp>
        <p:nvSpPr>
          <p:cNvPr id="112643" name="Rectangle 3"/>
          <p:cNvSpPr>
            <a:spLocks noGrp="1" noChangeArrowheads="1"/>
          </p:cNvSpPr>
          <p:nvPr>
            <p:ph type="body" sz="half" idx="1"/>
          </p:nvPr>
        </p:nvSpPr>
        <p:spPr>
          <a:xfrm>
            <a:off x="606425" y="2055813"/>
            <a:ext cx="3810000" cy="4114800"/>
          </a:xfrm>
        </p:spPr>
        <p:txBody>
          <a:bodyPr>
            <a:normAutofit/>
          </a:bodyPr>
          <a:lstStyle/>
          <a:p>
            <a:pPr marL="548640" indent="-411480" algn="ctr" fontAlgn="auto">
              <a:spcAft>
                <a:spcPts val="0"/>
              </a:spcAft>
              <a:buClr>
                <a:schemeClr val="tx1">
                  <a:shade val="95000"/>
                </a:schemeClr>
              </a:buClr>
              <a:buFont typeface="Monotype Sorts" pitchFamily="2" charset="2"/>
              <a:buNone/>
              <a:defRPr/>
            </a:pPr>
            <a:r>
              <a:rPr lang="en-US" altLang="en-US" u="sng">
                <a:solidFill>
                  <a:schemeClr val="bg2"/>
                </a:solidFill>
                <a:effectLst>
                  <a:outerShdw blurRad="38100" dist="38100" dir="2700000" algn="tl">
                    <a:srgbClr val="FFFFFF"/>
                  </a:outerShdw>
                </a:effectLst>
              </a:rPr>
              <a:t>TENV</a:t>
            </a:r>
          </a:p>
          <a:p>
            <a:pPr marL="548640" indent="-411480" fontAlgn="auto">
              <a:spcAft>
                <a:spcPts val="0"/>
              </a:spcAft>
              <a:buClr>
                <a:schemeClr val="tx1">
                  <a:shade val="95000"/>
                </a:schemeClr>
              </a:buClr>
              <a:buFont typeface="Wingdings 2"/>
              <a:buChar char=""/>
              <a:defRPr/>
            </a:pPr>
            <a:r>
              <a:rPr lang="en-US" altLang="en-US">
                <a:solidFill>
                  <a:schemeClr val="bg2"/>
                </a:solidFill>
                <a:effectLst>
                  <a:outerShdw blurRad="38100" dist="38100" dir="2700000" algn="tl">
                    <a:srgbClr val="FFFFFF"/>
                  </a:outerShdw>
                </a:effectLst>
              </a:rPr>
              <a:t>Totally enclosed non-ventilated</a:t>
            </a:r>
          </a:p>
          <a:p>
            <a:pPr marL="548640" indent="-411480" fontAlgn="auto">
              <a:spcAft>
                <a:spcPts val="0"/>
              </a:spcAft>
              <a:buClr>
                <a:schemeClr val="tx1">
                  <a:shade val="95000"/>
                </a:schemeClr>
              </a:buClr>
              <a:buFont typeface="Wingdings 2"/>
              <a:buChar char=""/>
              <a:defRPr/>
            </a:pPr>
            <a:r>
              <a:rPr lang="en-US" altLang="en-US">
                <a:solidFill>
                  <a:schemeClr val="bg2"/>
                </a:solidFill>
                <a:effectLst>
                  <a:outerShdw blurRad="38100" dist="38100" dir="2700000" algn="tl">
                    <a:srgbClr val="FFFFFF"/>
                  </a:outerShdw>
                </a:effectLst>
              </a:rPr>
              <a:t>Totally enclosed enclosure with no means of external cooling.</a:t>
            </a:r>
          </a:p>
        </p:txBody>
      </p:sp>
      <p:pic>
        <p:nvPicPr>
          <p:cNvPr id="258051" name="Picture 6" descr="A:\motors\BLACK.jpg"/>
          <p:cNvPicPr>
            <a:picLocks noChangeAspect="1" noChangeArrowheads="1"/>
          </p:cNvPicPr>
          <p:nvPr/>
        </p:nvPicPr>
        <p:blipFill>
          <a:blip r:embed="rId3"/>
          <a:srcRect/>
          <a:stretch>
            <a:fillRect/>
          </a:stretch>
        </p:blipFill>
        <p:spPr bwMode="auto">
          <a:xfrm>
            <a:off x="4610100" y="2055813"/>
            <a:ext cx="4208463" cy="36195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pPr fontAlgn="auto">
              <a:spcAft>
                <a:spcPts val="0"/>
              </a:spcAft>
              <a:defRPr/>
            </a:pPr>
            <a:r>
              <a:rPr lang="en-US" altLang="en-US" sz="4800"/>
              <a:t>Types of Motor Enclosures</a:t>
            </a:r>
          </a:p>
        </p:txBody>
      </p:sp>
      <p:sp>
        <p:nvSpPr>
          <p:cNvPr id="114691" name="Rectangle 3"/>
          <p:cNvSpPr>
            <a:spLocks noGrp="1" noChangeArrowheads="1"/>
          </p:cNvSpPr>
          <p:nvPr>
            <p:ph type="body" sz="half" idx="1"/>
          </p:nvPr>
        </p:nvSpPr>
        <p:spPr>
          <a:xfrm>
            <a:off x="420688" y="1828800"/>
            <a:ext cx="3810000" cy="4114800"/>
          </a:xfrm>
        </p:spPr>
        <p:txBody>
          <a:bodyPr>
            <a:normAutofit/>
          </a:bodyPr>
          <a:lstStyle/>
          <a:p>
            <a:pPr marL="548640" indent="-411480" algn="ctr" fontAlgn="auto">
              <a:spcAft>
                <a:spcPts val="0"/>
              </a:spcAft>
              <a:buClr>
                <a:schemeClr val="tx1">
                  <a:shade val="95000"/>
                </a:schemeClr>
              </a:buClr>
              <a:buFont typeface="Monotype Sorts" pitchFamily="2" charset="2"/>
              <a:buNone/>
              <a:defRPr/>
            </a:pPr>
            <a:r>
              <a:rPr lang="en-US" altLang="en-US" u="sng">
                <a:solidFill>
                  <a:schemeClr val="bg2"/>
                </a:solidFill>
                <a:effectLst>
                  <a:outerShdw blurRad="38100" dist="38100" dir="2700000" algn="tl">
                    <a:srgbClr val="FFFFFF"/>
                  </a:outerShdw>
                </a:effectLst>
              </a:rPr>
              <a:t>TEFC</a:t>
            </a:r>
          </a:p>
          <a:p>
            <a:pPr marL="548640" indent="-411480" fontAlgn="auto">
              <a:spcAft>
                <a:spcPts val="0"/>
              </a:spcAft>
              <a:buClr>
                <a:schemeClr val="tx1">
                  <a:shade val="95000"/>
                </a:schemeClr>
              </a:buClr>
              <a:buFont typeface="Wingdings 2"/>
              <a:buChar char=""/>
              <a:defRPr/>
            </a:pPr>
            <a:r>
              <a:rPr lang="en-US" altLang="en-US">
                <a:solidFill>
                  <a:schemeClr val="bg2"/>
                </a:solidFill>
                <a:effectLst>
                  <a:outerShdw blurRad="38100" dist="38100" dir="2700000" algn="tl">
                    <a:srgbClr val="FFFFFF"/>
                  </a:outerShdw>
                </a:effectLst>
              </a:rPr>
              <a:t>Totally enclosed  fan-cooled</a:t>
            </a:r>
          </a:p>
          <a:p>
            <a:pPr marL="548640" indent="-411480" fontAlgn="auto">
              <a:spcAft>
                <a:spcPts val="0"/>
              </a:spcAft>
              <a:buClr>
                <a:schemeClr val="tx1">
                  <a:shade val="95000"/>
                </a:schemeClr>
              </a:buClr>
              <a:buFont typeface="Wingdings 2"/>
              <a:buChar char=""/>
              <a:defRPr/>
            </a:pPr>
            <a:r>
              <a:rPr lang="en-US" altLang="en-US">
                <a:solidFill>
                  <a:schemeClr val="bg2"/>
                </a:solidFill>
                <a:effectLst>
                  <a:outerShdw blurRad="38100" dist="38100" dir="2700000" algn="tl">
                    <a:srgbClr val="FFFFFF"/>
                  </a:outerShdw>
                </a:effectLst>
              </a:rPr>
              <a:t>Totally enclosed enclosure with external cooling means, such as a shaft connected fan</a:t>
            </a:r>
          </a:p>
        </p:txBody>
      </p:sp>
      <p:pic>
        <p:nvPicPr>
          <p:cNvPr id="260099" name="Picture 6" descr="A:\motors\CONSTT.jpg"/>
          <p:cNvPicPr>
            <a:picLocks noChangeAspect="1" noChangeArrowheads="1"/>
          </p:cNvPicPr>
          <p:nvPr/>
        </p:nvPicPr>
        <p:blipFill>
          <a:blip r:embed="rId3"/>
          <a:srcRect/>
          <a:stretch>
            <a:fillRect/>
          </a:stretch>
        </p:blipFill>
        <p:spPr bwMode="auto">
          <a:xfrm>
            <a:off x="4224338" y="1828800"/>
            <a:ext cx="4287837" cy="35575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fontScale="90000"/>
          </a:bodyPr>
          <a:lstStyle/>
          <a:p>
            <a:pPr fontAlgn="auto">
              <a:spcAft>
                <a:spcPts val="0"/>
              </a:spcAft>
              <a:defRPr/>
            </a:pPr>
            <a:r>
              <a:rPr lang="en-US" altLang="en-US" sz="4800"/>
              <a:t>Types of Motor Enclosures</a:t>
            </a:r>
          </a:p>
        </p:txBody>
      </p:sp>
      <p:sp>
        <p:nvSpPr>
          <p:cNvPr id="116739" name="Rectangle 3"/>
          <p:cNvSpPr>
            <a:spLocks noGrp="1" noChangeArrowheads="1"/>
          </p:cNvSpPr>
          <p:nvPr>
            <p:ph type="body" sz="half" idx="1"/>
          </p:nvPr>
        </p:nvSpPr>
        <p:spPr>
          <a:xfrm>
            <a:off x="441325" y="1768475"/>
            <a:ext cx="3810000" cy="4114800"/>
          </a:xfrm>
        </p:spPr>
        <p:txBody>
          <a:bodyPr>
            <a:normAutofit lnSpcReduction="10000"/>
          </a:bodyPr>
          <a:lstStyle/>
          <a:p>
            <a:pPr marL="548640" indent="-411480" algn="ctr" fontAlgn="auto">
              <a:lnSpc>
                <a:spcPct val="90000"/>
              </a:lnSpc>
              <a:spcAft>
                <a:spcPts val="0"/>
              </a:spcAft>
              <a:buClr>
                <a:schemeClr val="tx1">
                  <a:shade val="95000"/>
                </a:schemeClr>
              </a:buClr>
              <a:buFont typeface="Monotype Sorts" pitchFamily="2" charset="2"/>
              <a:buNone/>
              <a:defRPr/>
            </a:pPr>
            <a:r>
              <a:rPr lang="en-US" altLang="en-US" u="sng">
                <a:solidFill>
                  <a:schemeClr val="bg2"/>
                </a:solidFill>
                <a:effectLst>
                  <a:outerShdw blurRad="38100" dist="38100" dir="2700000" algn="tl">
                    <a:srgbClr val="FFFFFF"/>
                  </a:outerShdw>
                </a:effectLst>
              </a:rPr>
              <a:t>TEBC</a:t>
            </a:r>
          </a:p>
          <a:p>
            <a:pPr marL="548640" indent="-411480" fontAlgn="auto">
              <a:lnSpc>
                <a:spcPct val="90000"/>
              </a:lnSpc>
              <a:spcAft>
                <a:spcPts val="0"/>
              </a:spcAft>
              <a:buClr>
                <a:schemeClr val="tx1">
                  <a:shade val="95000"/>
                </a:schemeClr>
              </a:buClr>
              <a:buFont typeface="Wingdings 2"/>
              <a:buChar char=""/>
              <a:defRPr/>
            </a:pPr>
            <a:r>
              <a:rPr lang="en-US" altLang="en-US">
                <a:solidFill>
                  <a:schemeClr val="bg2"/>
                </a:solidFill>
                <a:effectLst>
                  <a:outerShdw blurRad="38100" dist="38100" dir="2700000" algn="tl">
                    <a:srgbClr val="FFFFFF"/>
                  </a:outerShdw>
                </a:effectLst>
              </a:rPr>
              <a:t>Totally enclosed blower-cooled</a:t>
            </a:r>
            <a:br>
              <a:rPr lang="en-US" altLang="en-US">
                <a:solidFill>
                  <a:schemeClr val="bg2"/>
                </a:solidFill>
                <a:effectLst>
                  <a:outerShdw blurRad="38100" dist="38100" dir="2700000" algn="tl">
                    <a:srgbClr val="FFFFFF"/>
                  </a:outerShdw>
                </a:effectLst>
              </a:rPr>
            </a:br>
            <a:endParaRPr lang="en-US" altLang="en-US">
              <a:solidFill>
                <a:schemeClr val="bg2"/>
              </a:solidFill>
              <a:effectLst>
                <a:outerShdw blurRad="38100" dist="38100" dir="2700000" algn="tl">
                  <a:srgbClr val="FFFFFF"/>
                </a:outerShdw>
              </a:effectLst>
            </a:endParaRPr>
          </a:p>
          <a:p>
            <a:pPr marL="548640" indent="-411480" fontAlgn="auto">
              <a:lnSpc>
                <a:spcPct val="90000"/>
              </a:lnSpc>
              <a:spcAft>
                <a:spcPts val="0"/>
              </a:spcAft>
              <a:buClr>
                <a:schemeClr val="tx1">
                  <a:shade val="95000"/>
                </a:schemeClr>
              </a:buClr>
              <a:buFont typeface="Wingdings 2"/>
              <a:buChar char=""/>
              <a:defRPr/>
            </a:pPr>
            <a:r>
              <a:rPr lang="en-US" altLang="en-US">
                <a:solidFill>
                  <a:schemeClr val="bg2"/>
                </a:solidFill>
                <a:effectLst>
                  <a:outerShdw blurRad="38100" dist="38100" dir="2700000" algn="tl">
                    <a:srgbClr val="FFFFFF"/>
                  </a:outerShdw>
                </a:effectLst>
              </a:rPr>
              <a:t>Totally enclosed enclosure with external cooling means such as a separately controlled motor/blower</a:t>
            </a:r>
          </a:p>
        </p:txBody>
      </p:sp>
      <p:pic>
        <p:nvPicPr>
          <p:cNvPr id="262147" name="Picture 7" descr="A:\motors\DRIPPR.jpg"/>
          <p:cNvPicPr>
            <a:picLocks noChangeAspect="1" noChangeArrowheads="1"/>
          </p:cNvPicPr>
          <p:nvPr/>
        </p:nvPicPr>
        <p:blipFill>
          <a:blip r:embed="rId3"/>
          <a:srcRect/>
          <a:stretch>
            <a:fillRect/>
          </a:stretch>
        </p:blipFill>
        <p:spPr bwMode="auto">
          <a:xfrm>
            <a:off x="4383088" y="1768475"/>
            <a:ext cx="2781300" cy="2384425"/>
          </a:xfrm>
          <a:prstGeom prst="rect">
            <a:avLst/>
          </a:prstGeom>
          <a:noFill/>
          <a:ln w="9525">
            <a:noFill/>
            <a:miter lim="800000"/>
            <a:headEnd/>
            <a:tailEnd/>
          </a:ln>
        </p:spPr>
      </p:pic>
      <p:pic>
        <p:nvPicPr>
          <p:cNvPr id="262148" name="Picture 8" descr="A:\motors\BLUE.jpg"/>
          <p:cNvPicPr>
            <a:picLocks noChangeAspect="1" noChangeArrowheads="1"/>
          </p:cNvPicPr>
          <p:nvPr/>
        </p:nvPicPr>
        <p:blipFill>
          <a:blip r:embed="rId4"/>
          <a:srcRect/>
          <a:stretch>
            <a:fillRect/>
          </a:stretch>
        </p:blipFill>
        <p:spPr bwMode="auto">
          <a:xfrm>
            <a:off x="5721350" y="4367213"/>
            <a:ext cx="2987675" cy="2181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Application Driven Enclosures</a:t>
            </a:r>
            <a:endParaRPr lang="en-US" dirty="0"/>
          </a:p>
        </p:txBody>
      </p:sp>
      <p:sp>
        <p:nvSpPr>
          <p:cNvPr id="264194" name="Content Placeholder 7"/>
          <p:cNvSpPr>
            <a:spLocks noGrp="1"/>
          </p:cNvSpPr>
          <p:nvPr>
            <p:ph idx="1"/>
          </p:nvPr>
        </p:nvSpPr>
        <p:spPr/>
        <p:txBody>
          <a:bodyPr/>
          <a:lstStyle/>
          <a:p>
            <a:r>
              <a:rPr lang="en-US" smtClean="0"/>
              <a:t>Washdown</a:t>
            </a:r>
          </a:p>
          <a:p>
            <a:r>
              <a:rPr lang="en-US" smtClean="0"/>
              <a:t>Stainless Steel</a:t>
            </a:r>
          </a:p>
          <a:p>
            <a:r>
              <a:rPr lang="en-US" smtClean="0"/>
              <a:t>Explosion Proof</a:t>
            </a:r>
          </a:p>
          <a:p>
            <a:r>
              <a:rPr lang="en-US" smtClean="0"/>
              <a:t>Totally Enclosed Air Over</a:t>
            </a:r>
          </a:p>
          <a:p>
            <a:r>
              <a:rPr lang="en-US" smtClean="0"/>
              <a:t>Weather Protected</a:t>
            </a:r>
          </a:p>
          <a:p>
            <a:pPr lvl="1"/>
            <a:r>
              <a:rPr lang="en-US" smtClean="0"/>
              <a:t>Type I</a:t>
            </a:r>
          </a:p>
          <a:p>
            <a:pPr lvl="1"/>
            <a:r>
              <a:rPr lang="en-US" smtClean="0"/>
              <a:t>Type II</a:t>
            </a:r>
          </a:p>
          <a:p>
            <a:pPr>
              <a:buFont typeface="Wingdings 2" pitchFamily="18" charset="2"/>
              <a:buNone/>
            </a:pPr>
            <a:endParaRPr lang="en-US" smtClean="0"/>
          </a:p>
          <a:p>
            <a:endParaRPr lang="en-US"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DSCN3968"/>
          <p:cNvPicPr>
            <a:picLocks noChangeAspect="1" noChangeArrowheads="1"/>
          </p:cNvPicPr>
          <p:nvPr/>
        </p:nvPicPr>
        <p:blipFill>
          <a:blip r:embed="rId2"/>
          <a:srcRect/>
          <a:stretch>
            <a:fillRect/>
          </a:stretch>
        </p:blipFill>
        <p:spPr bwMode="auto">
          <a:xfrm>
            <a:off x="4495800" y="3505200"/>
            <a:ext cx="3810000" cy="2857500"/>
          </a:xfrm>
          <a:prstGeom prst="rect">
            <a:avLst/>
          </a:prstGeom>
          <a:noFill/>
          <a:ln w="9525">
            <a:noFill/>
            <a:miter lim="800000"/>
            <a:headEnd/>
            <a:tailEnd/>
          </a:ln>
        </p:spPr>
      </p:pic>
      <p:sp>
        <p:nvSpPr>
          <p:cNvPr id="4" name="Title 3"/>
          <p:cNvSpPr>
            <a:spLocks noGrp="1"/>
          </p:cNvSpPr>
          <p:nvPr>
            <p:ph type="title"/>
          </p:nvPr>
        </p:nvSpPr>
        <p:spPr/>
        <p:txBody>
          <a:bodyPr/>
          <a:lstStyle/>
          <a:p>
            <a:pPr fontAlgn="auto">
              <a:spcAft>
                <a:spcPts val="0"/>
              </a:spcAft>
              <a:defRPr/>
            </a:pPr>
            <a:r>
              <a:rPr lang="en-US" dirty="0" smtClean="0"/>
              <a:t>Something you can’t see</a:t>
            </a:r>
            <a:endParaRPr lang="en-US" dirty="0"/>
          </a:p>
        </p:txBody>
      </p:sp>
      <p:sp>
        <p:nvSpPr>
          <p:cNvPr id="5" name="Text Placeholder 4"/>
          <p:cNvSpPr>
            <a:spLocks noGrp="1"/>
          </p:cNvSpPr>
          <p:nvPr>
            <p:ph type="body" idx="1"/>
          </p:nvPr>
        </p:nvSpPr>
        <p:spPr>
          <a:xfrm>
            <a:off x="457200" y="1535113"/>
            <a:ext cx="4040188" cy="750887"/>
          </a:xfrm>
        </p:spPr>
        <p:txBody>
          <a:bodyPr>
            <a:normAutofit lnSpcReduction="10000"/>
          </a:bodyPr>
          <a:lstStyle/>
          <a:p>
            <a:pPr fontAlgn="auto">
              <a:spcAft>
                <a:spcPts val="0"/>
              </a:spcAft>
              <a:buClr>
                <a:schemeClr val="tx1">
                  <a:shade val="95000"/>
                </a:schemeClr>
              </a:buClr>
              <a:buFont typeface="Wingdings 2"/>
              <a:buNone/>
              <a:defRPr/>
            </a:pPr>
            <a:r>
              <a:rPr lang="en-US" dirty="0" smtClean="0"/>
              <a:t>Stator and Rotor Laminations</a:t>
            </a:r>
            <a:endParaRPr lang="en-US" dirty="0"/>
          </a:p>
        </p:txBody>
      </p:sp>
      <p:sp>
        <p:nvSpPr>
          <p:cNvPr id="265221" name="Content Placeholder 5"/>
          <p:cNvSpPr>
            <a:spLocks noGrp="1"/>
          </p:cNvSpPr>
          <p:nvPr>
            <p:ph sz="quarter" idx="2"/>
          </p:nvPr>
        </p:nvSpPr>
        <p:spPr/>
        <p:txBody>
          <a:bodyPr/>
          <a:lstStyle/>
          <a:p>
            <a:r>
              <a:rPr lang="en-US" smtClean="0"/>
              <a:t>C5 or C3 Lamination Steel</a:t>
            </a:r>
          </a:p>
          <a:p>
            <a:pPr lvl="1"/>
            <a:r>
              <a:rPr lang="en-US" smtClean="0"/>
              <a:t>C5 rated for 1000 Degrees F</a:t>
            </a:r>
          </a:p>
          <a:p>
            <a:pPr lvl="1"/>
            <a:r>
              <a:rPr lang="en-US" smtClean="0"/>
              <a:t>C3 rated for 750 Degrees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4288" y="-25400"/>
            <a:ext cx="9086850" cy="1162050"/>
          </a:xfrm>
        </p:spPr>
        <p:txBody>
          <a:bodyPr/>
          <a:lstStyle/>
          <a:p>
            <a:pPr fontAlgn="auto">
              <a:spcAft>
                <a:spcPts val="0"/>
              </a:spcAft>
              <a:defRPr/>
            </a:pPr>
            <a:r>
              <a:rPr lang="en-US" altLang="en-US" sz="4800"/>
              <a:t>Motor Operation</a:t>
            </a:r>
          </a:p>
        </p:txBody>
      </p:sp>
      <p:pic>
        <p:nvPicPr>
          <p:cNvPr id="23554" name="Picture 72" descr="D:\earth.bmp"/>
          <p:cNvPicPr>
            <a:picLocks noChangeAspect="1" noChangeArrowheads="1"/>
          </p:cNvPicPr>
          <p:nvPr/>
        </p:nvPicPr>
        <p:blipFill>
          <a:blip r:embed="rId3"/>
          <a:srcRect/>
          <a:stretch>
            <a:fillRect/>
          </a:stretch>
        </p:blipFill>
        <p:spPr bwMode="auto">
          <a:xfrm>
            <a:off x="1584325" y="1212850"/>
            <a:ext cx="5713413" cy="5583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fontAlgn="auto">
              <a:spcAft>
                <a:spcPts val="0"/>
              </a:spcAft>
              <a:defRPr/>
            </a:pPr>
            <a:r>
              <a:rPr lang="en-US" dirty="0" smtClean="0"/>
              <a:t>How Does Everything Add Up?</a:t>
            </a:r>
            <a:endParaRPr lang="en-US" dirty="0"/>
          </a:p>
        </p:txBody>
      </p:sp>
      <p:graphicFrame>
        <p:nvGraphicFramePr>
          <p:cNvPr id="293893" name="Object 5">
            <a:hlinkClick r:id="" action="ppaction://ole?verb=0"/>
          </p:cNvPr>
          <p:cNvGraphicFramePr>
            <a:graphicFrameLocks noGrp="1"/>
          </p:cNvGraphicFramePr>
          <p:nvPr>
            <p:ph idx="1"/>
          </p:nvPr>
        </p:nvGraphicFramePr>
        <p:xfrm>
          <a:off x="1066800" y="1727200"/>
          <a:ext cx="7162800" cy="4011613"/>
        </p:xfrm>
        <a:graphic>
          <a:graphicData uri="http://schemas.openxmlformats.org/presentationml/2006/ole">
            <mc:AlternateContent xmlns:mc="http://schemas.openxmlformats.org/markup-compatibility/2006">
              <mc:Choice xmlns:v="urn:schemas-microsoft-com:vml" Requires="v">
                <p:oleObj spid="_x0000_s293894" name="Microsoft Excel Chart" r:id="rId3" imgW="4610100" imgH="2581275" progId="ExcelChart">
                  <p:embed/>
                </p:oleObj>
              </mc:Choice>
              <mc:Fallback>
                <p:oleObj name="Microsoft Excel Chart" r:id="rId3" imgW="4610100" imgH="2581275" progId="ExcelChart">
                  <p:embed/>
                  <p:pic>
                    <p:nvPicPr>
                      <p:cNvPr id="0" name="Picture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27200"/>
                        <a:ext cx="7162800" cy="4011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Questions and Comments</a:t>
            </a:r>
            <a:endParaRPr lang="en-US" dirty="0"/>
          </a:p>
        </p:txBody>
      </p:sp>
      <p:sp>
        <p:nvSpPr>
          <p:cNvPr id="294914" name="Text Placeholder 2"/>
          <p:cNvSpPr>
            <a:spLocks noGrp="1"/>
          </p:cNvSpPr>
          <p:nvPr>
            <p:ph type="body" sz="half" idx="1"/>
          </p:nvPr>
        </p:nvSpPr>
        <p:spPr/>
        <p:txBody>
          <a:bodyPr/>
          <a:lstStyle/>
          <a:p>
            <a:endParaRPr lang="en-US" smtClean="0"/>
          </a:p>
        </p:txBody>
      </p:sp>
      <p:sp>
        <p:nvSpPr>
          <p:cNvPr id="294915" name="ClipArt Placeholder 3"/>
          <p:cNvSpPr>
            <a:spLocks noGrp="1"/>
          </p:cNvSpPr>
          <p:nvPr>
            <p:ph type="clipArt" sz="half" idx="2"/>
          </p:nvPr>
        </p:nvSpPr>
        <p:spPr/>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3074"/>
          <p:cNvSpPr>
            <a:spLocks noGrp="1" noChangeArrowheads="1"/>
          </p:cNvSpPr>
          <p:nvPr>
            <p:ph type="title"/>
          </p:nvPr>
        </p:nvSpPr>
        <p:spPr>
          <a:xfrm>
            <a:off x="14288" y="-25400"/>
            <a:ext cx="9086850" cy="1162050"/>
          </a:xfrm>
        </p:spPr>
        <p:txBody>
          <a:bodyPr/>
          <a:lstStyle/>
          <a:p>
            <a:pPr fontAlgn="auto">
              <a:spcAft>
                <a:spcPts val="0"/>
              </a:spcAft>
              <a:defRPr/>
            </a:pPr>
            <a:r>
              <a:rPr lang="en-US" altLang="en-US" sz="4800"/>
              <a:t>Motor Operation</a:t>
            </a:r>
          </a:p>
        </p:txBody>
      </p:sp>
      <p:pic>
        <p:nvPicPr>
          <p:cNvPr id="25602" name="Picture 3076" descr="D:\poles.bmp"/>
          <p:cNvPicPr>
            <a:picLocks noChangeAspect="1" noChangeArrowheads="1"/>
          </p:cNvPicPr>
          <p:nvPr/>
        </p:nvPicPr>
        <p:blipFill>
          <a:blip r:embed="rId3"/>
          <a:srcRect/>
          <a:stretch>
            <a:fillRect/>
          </a:stretch>
        </p:blipFill>
        <p:spPr bwMode="auto">
          <a:xfrm>
            <a:off x="531813" y="1422400"/>
            <a:ext cx="8062912" cy="4999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80226" name="Rectangle 2050"/>
          <p:cNvSpPr>
            <a:spLocks noGrp="1" noChangeArrowheads="1"/>
          </p:cNvSpPr>
          <p:nvPr>
            <p:ph type="title"/>
          </p:nvPr>
        </p:nvSpPr>
        <p:spPr>
          <a:xfrm>
            <a:off x="14288" y="-25400"/>
            <a:ext cx="9086850" cy="1162050"/>
          </a:xfrm>
        </p:spPr>
        <p:txBody>
          <a:bodyPr/>
          <a:lstStyle/>
          <a:p>
            <a:pPr fontAlgn="auto">
              <a:spcAft>
                <a:spcPts val="0"/>
              </a:spcAft>
              <a:defRPr/>
            </a:pPr>
            <a:r>
              <a:rPr lang="en-US" altLang="en-US" sz="4800"/>
              <a:t>Motor Operation</a:t>
            </a:r>
          </a:p>
        </p:txBody>
      </p:sp>
      <p:pic>
        <p:nvPicPr>
          <p:cNvPr id="27650" name="Picture 2052" descr="D:\current_flow.bmp"/>
          <p:cNvPicPr>
            <a:picLocks noChangeAspect="1" noChangeArrowheads="1"/>
          </p:cNvPicPr>
          <p:nvPr/>
        </p:nvPicPr>
        <p:blipFill>
          <a:blip r:embed="rId3"/>
          <a:srcRect/>
          <a:stretch>
            <a:fillRect/>
          </a:stretch>
        </p:blipFill>
        <p:spPr bwMode="auto">
          <a:xfrm>
            <a:off x="2241550" y="1195388"/>
            <a:ext cx="4548188" cy="5621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050"/>
          <p:cNvSpPr>
            <a:spLocks noGrp="1" noChangeArrowheads="1"/>
          </p:cNvSpPr>
          <p:nvPr>
            <p:ph type="title"/>
          </p:nvPr>
        </p:nvSpPr>
        <p:spPr>
          <a:xfrm>
            <a:off x="14288" y="-25400"/>
            <a:ext cx="9086850" cy="1162050"/>
          </a:xfrm>
        </p:spPr>
        <p:txBody>
          <a:bodyPr/>
          <a:lstStyle/>
          <a:p>
            <a:pPr fontAlgn="auto">
              <a:spcAft>
                <a:spcPts val="0"/>
              </a:spcAft>
              <a:defRPr/>
            </a:pPr>
            <a:r>
              <a:rPr lang="en-US" altLang="en-US" sz="4800"/>
              <a:t>Motor Operation</a:t>
            </a:r>
          </a:p>
        </p:txBody>
      </p:sp>
      <p:pic>
        <p:nvPicPr>
          <p:cNvPr id="29698" name="Picture 2052" descr="D:\rotor.bmp"/>
          <p:cNvPicPr>
            <a:picLocks noChangeAspect="1" noChangeArrowheads="1"/>
          </p:cNvPicPr>
          <p:nvPr/>
        </p:nvPicPr>
        <p:blipFill>
          <a:blip r:embed="rId3"/>
          <a:srcRect/>
          <a:stretch>
            <a:fillRect/>
          </a:stretch>
        </p:blipFill>
        <p:spPr bwMode="auto">
          <a:xfrm>
            <a:off x="808038" y="1371600"/>
            <a:ext cx="7396162" cy="5187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288" y="228600"/>
            <a:ext cx="9086850" cy="1162050"/>
          </a:xfrm>
        </p:spPr>
        <p:txBody>
          <a:bodyPr>
            <a:normAutofit fontScale="90000"/>
          </a:bodyPr>
          <a:lstStyle/>
          <a:p>
            <a:pPr fontAlgn="auto">
              <a:spcAft>
                <a:spcPts val="0"/>
              </a:spcAft>
              <a:defRPr/>
            </a:pPr>
            <a:r>
              <a:rPr lang="en-US" altLang="en-US" sz="4800"/>
              <a:t>Three Phase Motor Construction</a:t>
            </a:r>
          </a:p>
        </p:txBody>
      </p:sp>
      <p:grpSp>
        <p:nvGrpSpPr>
          <p:cNvPr id="31746" name="Group 21"/>
          <p:cNvGrpSpPr>
            <a:grpSpLocks/>
          </p:cNvGrpSpPr>
          <p:nvPr/>
        </p:nvGrpSpPr>
        <p:grpSpPr bwMode="auto">
          <a:xfrm>
            <a:off x="706438" y="1373188"/>
            <a:ext cx="6564312" cy="5216525"/>
            <a:chOff x="445" y="865"/>
            <a:chExt cx="4135" cy="3286"/>
          </a:xfrm>
        </p:grpSpPr>
        <p:sp>
          <p:nvSpPr>
            <p:cNvPr id="20483" name="Rectangle 3"/>
            <p:cNvSpPr>
              <a:spLocks noChangeArrowheads="1"/>
            </p:cNvSpPr>
            <p:nvPr/>
          </p:nvSpPr>
          <p:spPr bwMode="auto">
            <a:xfrm>
              <a:off x="2735" y="865"/>
              <a:ext cx="366" cy="286"/>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p:txBody>
        </p:sp>
        <p:sp>
          <p:nvSpPr>
            <p:cNvPr id="20484" name="Rectangle 4"/>
            <p:cNvSpPr>
              <a:spLocks noChangeArrowheads="1"/>
            </p:cNvSpPr>
            <p:nvPr/>
          </p:nvSpPr>
          <p:spPr bwMode="auto">
            <a:xfrm>
              <a:off x="445" y="3673"/>
              <a:ext cx="1510" cy="3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sz="2800" u="sng">
                  <a:solidFill>
                    <a:schemeClr val="bg2"/>
                  </a:solidFill>
                  <a:effectLst>
                    <a:outerShdw blurRad="38100" dist="38100" dir="2700000" algn="tl">
                      <a:srgbClr val="FFFFFF"/>
                    </a:outerShdw>
                  </a:effectLst>
                  <a:latin typeface="Arial" pitchFamily="34" charset="0"/>
                  <a:cs typeface="+mn-cs"/>
                </a:rPr>
                <a:t>End View</a:t>
              </a:r>
            </a:p>
          </p:txBody>
        </p:sp>
        <p:sp>
          <p:nvSpPr>
            <p:cNvPr id="20485" name="Oval 5"/>
            <p:cNvSpPr>
              <a:spLocks noChangeArrowheads="1"/>
            </p:cNvSpPr>
            <p:nvPr/>
          </p:nvSpPr>
          <p:spPr bwMode="auto">
            <a:xfrm>
              <a:off x="1513" y="1121"/>
              <a:ext cx="2820" cy="2711"/>
            </a:xfrm>
            <a:prstGeom prst="ellipse">
              <a:avLst/>
            </a:prstGeom>
            <a:solidFill>
              <a:srgbClr val="CECECE"/>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486" name="Oval 6"/>
            <p:cNvSpPr>
              <a:spLocks noChangeArrowheads="1"/>
            </p:cNvSpPr>
            <p:nvPr/>
          </p:nvSpPr>
          <p:spPr bwMode="auto">
            <a:xfrm>
              <a:off x="1632" y="1218"/>
              <a:ext cx="2603" cy="2527"/>
            </a:xfrm>
            <a:prstGeom prst="ellipse">
              <a:avLst/>
            </a:prstGeom>
            <a:solidFill>
              <a:srgbClr val="B3B900"/>
            </a:solidFill>
            <a:ln w="254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487" name="Oval 7"/>
            <p:cNvSpPr>
              <a:spLocks noChangeArrowheads="1"/>
            </p:cNvSpPr>
            <p:nvPr/>
          </p:nvSpPr>
          <p:spPr bwMode="auto">
            <a:xfrm>
              <a:off x="1956" y="1516"/>
              <a:ext cx="1968" cy="1880"/>
            </a:xfrm>
            <a:prstGeom prst="ellipse">
              <a:avLst/>
            </a:prstGeom>
            <a:solidFill>
              <a:schemeClr val="tx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488" name="Oval 8"/>
            <p:cNvSpPr>
              <a:spLocks noChangeArrowheads="1"/>
            </p:cNvSpPr>
            <p:nvPr/>
          </p:nvSpPr>
          <p:spPr bwMode="auto">
            <a:xfrm>
              <a:off x="2098" y="1654"/>
              <a:ext cx="1672" cy="1606"/>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489" name="Oval 9"/>
            <p:cNvSpPr>
              <a:spLocks noChangeArrowheads="1"/>
            </p:cNvSpPr>
            <p:nvPr/>
          </p:nvSpPr>
          <p:spPr bwMode="auto">
            <a:xfrm>
              <a:off x="2730" y="2256"/>
              <a:ext cx="412" cy="388"/>
            </a:xfrm>
            <a:prstGeom prst="ellipse">
              <a:avLst/>
            </a:prstGeom>
            <a:solidFill>
              <a:srgbClr val="676767"/>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490" name="Oval 10"/>
            <p:cNvSpPr>
              <a:spLocks noChangeArrowheads="1"/>
            </p:cNvSpPr>
            <p:nvPr/>
          </p:nvSpPr>
          <p:spPr bwMode="auto">
            <a:xfrm>
              <a:off x="1822" y="1816"/>
              <a:ext cx="262" cy="25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491" name="Oval 11"/>
            <p:cNvSpPr>
              <a:spLocks noChangeArrowheads="1"/>
            </p:cNvSpPr>
            <p:nvPr/>
          </p:nvSpPr>
          <p:spPr bwMode="auto">
            <a:xfrm>
              <a:off x="2800" y="1258"/>
              <a:ext cx="262" cy="25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492" name="Oval 12"/>
            <p:cNvSpPr>
              <a:spLocks noChangeArrowheads="1"/>
            </p:cNvSpPr>
            <p:nvPr/>
          </p:nvSpPr>
          <p:spPr bwMode="auto">
            <a:xfrm>
              <a:off x="3808" y="1837"/>
              <a:ext cx="262" cy="25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493" name="Oval 13"/>
            <p:cNvSpPr>
              <a:spLocks noChangeArrowheads="1"/>
            </p:cNvSpPr>
            <p:nvPr/>
          </p:nvSpPr>
          <p:spPr bwMode="auto">
            <a:xfrm>
              <a:off x="1816" y="2848"/>
              <a:ext cx="262" cy="25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494" name="Oval 14"/>
            <p:cNvSpPr>
              <a:spLocks noChangeArrowheads="1"/>
            </p:cNvSpPr>
            <p:nvPr/>
          </p:nvSpPr>
          <p:spPr bwMode="auto">
            <a:xfrm>
              <a:off x="2818" y="3406"/>
              <a:ext cx="262" cy="25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495" name="Oval 15"/>
            <p:cNvSpPr>
              <a:spLocks noChangeArrowheads="1"/>
            </p:cNvSpPr>
            <p:nvPr/>
          </p:nvSpPr>
          <p:spPr bwMode="auto">
            <a:xfrm>
              <a:off x="3772" y="2896"/>
              <a:ext cx="262" cy="250"/>
            </a:xfrm>
            <a:prstGeom prst="ellipse">
              <a:avLst/>
            </a:prstGeom>
            <a:solidFill>
              <a:srgbClr val="DADADA"/>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496" name="Rectangle 16"/>
            <p:cNvSpPr>
              <a:spLocks noChangeArrowheads="1"/>
            </p:cNvSpPr>
            <p:nvPr/>
          </p:nvSpPr>
          <p:spPr bwMode="auto">
            <a:xfrm>
              <a:off x="4097" y="3145"/>
              <a:ext cx="366" cy="286"/>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20497" name="Rectangle 17"/>
            <p:cNvSpPr>
              <a:spLocks noChangeArrowheads="1"/>
            </p:cNvSpPr>
            <p:nvPr/>
          </p:nvSpPr>
          <p:spPr bwMode="auto">
            <a:xfrm>
              <a:off x="1315" y="1549"/>
              <a:ext cx="418" cy="286"/>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T2’</a:t>
              </a:r>
            </a:p>
          </p:txBody>
        </p:sp>
        <p:sp>
          <p:nvSpPr>
            <p:cNvPr id="20498" name="Rectangle 18"/>
            <p:cNvSpPr>
              <a:spLocks noChangeArrowheads="1"/>
            </p:cNvSpPr>
            <p:nvPr/>
          </p:nvSpPr>
          <p:spPr bwMode="auto">
            <a:xfrm>
              <a:off x="1328" y="3022"/>
              <a:ext cx="366" cy="286"/>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p:txBody>
        </p:sp>
        <p:sp>
          <p:nvSpPr>
            <p:cNvPr id="20499" name="Rectangle 19"/>
            <p:cNvSpPr>
              <a:spLocks noChangeArrowheads="1"/>
            </p:cNvSpPr>
            <p:nvPr/>
          </p:nvSpPr>
          <p:spPr bwMode="auto">
            <a:xfrm>
              <a:off x="2792" y="3865"/>
              <a:ext cx="456" cy="286"/>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T1’</a:t>
              </a:r>
            </a:p>
          </p:txBody>
        </p:sp>
        <p:sp>
          <p:nvSpPr>
            <p:cNvPr id="20500" name="Rectangle 20"/>
            <p:cNvSpPr>
              <a:spLocks noChangeArrowheads="1"/>
            </p:cNvSpPr>
            <p:nvPr/>
          </p:nvSpPr>
          <p:spPr bwMode="auto">
            <a:xfrm>
              <a:off x="4136" y="1609"/>
              <a:ext cx="444" cy="286"/>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T3’</a:t>
              </a:r>
            </a:p>
          </p:txBody>
        </p:sp>
      </p:grpSp>
      <p:grpSp>
        <p:nvGrpSpPr>
          <p:cNvPr id="31747" name="Group 28"/>
          <p:cNvGrpSpPr>
            <a:grpSpLocks/>
          </p:cNvGrpSpPr>
          <p:nvPr/>
        </p:nvGrpSpPr>
        <p:grpSpPr bwMode="auto">
          <a:xfrm>
            <a:off x="2827338" y="1843088"/>
            <a:ext cx="3679825" cy="3929062"/>
            <a:chOff x="1781" y="1161"/>
            <a:chExt cx="2318" cy="2475"/>
          </a:xfrm>
        </p:grpSpPr>
        <p:sp>
          <p:nvSpPr>
            <p:cNvPr id="31754" name="Rectangle 22"/>
            <p:cNvSpPr>
              <a:spLocks noChangeArrowheads="1"/>
            </p:cNvSpPr>
            <p:nvPr/>
          </p:nvSpPr>
          <p:spPr bwMode="auto">
            <a:xfrm>
              <a:off x="1781" y="1697"/>
              <a:ext cx="334" cy="51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4800" b="1" i="0">
                  <a:solidFill>
                    <a:schemeClr val="bg2"/>
                  </a:solidFill>
                </a:rPr>
                <a:t>+</a:t>
              </a:r>
            </a:p>
          </p:txBody>
        </p:sp>
        <p:sp>
          <p:nvSpPr>
            <p:cNvPr id="31755" name="Rectangle 23"/>
            <p:cNvSpPr>
              <a:spLocks noChangeArrowheads="1"/>
            </p:cNvSpPr>
            <p:nvPr/>
          </p:nvSpPr>
          <p:spPr bwMode="auto">
            <a:xfrm>
              <a:off x="2769" y="1161"/>
              <a:ext cx="334" cy="51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4800" b="1" i="0">
                  <a:solidFill>
                    <a:schemeClr val="bg2"/>
                  </a:solidFill>
                </a:rPr>
                <a:t>+</a:t>
              </a:r>
            </a:p>
          </p:txBody>
        </p:sp>
        <p:sp>
          <p:nvSpPr>
            <p:cNvPr id="31756" name="Rectangle 24"/>
            <p:cNvSpPr>
              <a:spLocks noChangeArrowheads="1"/>
            </p:cNvSpPr>
            <p:nvPr/>
          </p:nvSpPr>
          <p:spPr bwMode="auto">
            <a:xfrm>
              <a:off x="3765" y="1729"/>
              <a:ext cx="334" cy="51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4800" b="1" i="0">
                  <a:solidFill>
                    <a:schemeClr val="bg2"/>
                  </a:solidFill>
                </a:rPr>
                <a:t>+</a:t>
              </a:r>
            </a:p>
          </p:txBody>
        </p:sp>
        <p:sp>
          <p:nvSpPr>
            <p:cNvPr id="20505" name="Oval 25"/>
            <p:cNvSpPr>
              <a:spLocks noChangeArrowheads="1"/>
            </p:cNvSpPr>
            <p:nvPr/>
          </p:nvSpPr>
          <p:spPr bwMode="auto">
            <a:xfrm>
              <a:off x="3800" y="2928"/>
              <a:ext cx="196" cy="196"/>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506" name="Oval 26"/>
            <p:cNvSpPr>
              <a:spLocks noChangeArrowheads="1"/>
            </p:cNvSpPr>
            <p:nvPr/>
          </p:nvSpPr>
          <p:spPr bwMode="auto">
            <a:xfrm>
              <a:off x="2852" y="3440"/>
              <a:ext cx="196" cy="196"/>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sp>
          <p:nvSpPr>
            <p:cNvPr id="20507" name="Oval 27"/>
            <p:cNvSpPr>
              <a:spLocks noChangeArrowheads="1"/>
            </p:cNvSpPr>
            <p:nvPr/>
          </p:nvSpPr>
          <p:spPr bwMode="auto">
            <a:xfrm>
              <a:off x="1844" y="2880"/>
              <a:ext cx="196" cy="196"/>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grpSp>
        <p:nvGrpSpPr>
          <p:cNvPr id="31748" name="Group 31"/>
          <p:cNvGrpSpPr>
            <a:grpSpLocks/>
          </p:cNvGrpSpPr>
          <p:nvPr/>
        </p:nvGrpSpPr>
        <p:grpSpPr bwMode="auto">
          <a:xfrm>
            <a:off x="96838" y="1382713"/>
            <a:ext cx="2535237" cy="1193800"/>
            <a:chOff x="61" y="871"/>
            <a:chExt cx="1597" cy="752"/>
          </a:xfrm>
        </p:grpSpPr>
        <p:sp>
          <p:nvSpPr>
            <p:cNvPr id="31752" name="Rectangle 29"/>
            <p:cNvSpPr>
              <a:spLocks noChangeArrowheads="1"/>
            </p:cNvSpPr>
            <p:nvPr/>
          </p:nvSpPr>
          <p:spPr bwMode="auto">
            <a:xfrm>
              <a:off x="61" y="871"/>
              <a:ext cx="334" cy="51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en-US" sz="4800" b="1" i="0">
                  <a:solidFill>
                    <a:schemeClr val="bg2"/>
                  </a:solidFill>
                </a:rPr>
                <a:t>+</a:t>
              </a:r>
            </a:p>
          </p:txBody>
        </p:sp>
        <p:sp>
          <p:nvSpPr>
            <p:cNvPr id="20510" name="Rectangle 30"/>
            <p:cNvSpPr>
              <a:spLocks noChangeArrowheads="1"/>
            </p:cNvSpPr>
            <p:nvPr/>
          </p:nvSpPr>
          <p:spPr bwMode="auto">
            <a:xfrm>
              <a:off x="246" y="953"/>
              <a:ext cx="1412" cy="67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effectLst>
                    <a:outerShdw blurRad="38100" dist="38100" dir="2700000" algn="tl">
                      <a:srgbClr val="000000"/>
                    </a:outerShdw>
                  </a:effectLst>
                  <a:latin typeface="Arial" pitchFamily="34" charset="0"/>
                  <a:cs typeface="+mn-cs"/>
                </a:rPr>
                <a:t> </a:t>
              </a:r>
              <a:r>
                <a:rPr lang="en-US" altLang="en-US" sz="2000">
                  <a:solidFill>
                    <a:schemeClr val="bg2"/>
                  </a:solidFill>
                  <a:effectLst>
                    <a:outerShdw blurRad="38100" dist="38100" dir="2700000" algn="tl">
                      <a:srgbClr val="FFFFFF"/>
                    </a:outerShdw>
                  </a:effectLst>
                  <a:latin typeface="Arial" pitchFamily="34" charset="0"/>
                  <a:cs typeface="+mn-cs"/>
                </a:rPr>
                <a:t>denotes current                                                                                                                                                                                                                                                is moving away                                                                                                                                                                                                                                                 from you</a:t>
              </a:r>
            </a:p>
          </p:txBody>
        </p:sp>
      </p:grpSp>
      <p:grpSp>
        <p:nvGrpSpPr>
          <p:cNvPr id="31749" name="Group 34"/>
          <p:cNvGrpSpPr>
            <a:grpSpLocks/>
          </p:cNvGrpSpPr>
          <p:nvPr/>
        </p:nvGrpSpPr>
        <p:grpSpPr bwMode="auto">
          <a:xfrm>
            <a:off x="6805613" y="5767388"/>
            <a:ext cx="2324100" cy="1063625"/>
            <a:chOff x="4287" y="3633"/>
            <a:chExt cx="1464" cy="670"/>
          </a:xfrm>
        </p:grpSpPr>
        <p:sp>
          <p:nvSpPr>
            <p:cNvPr id="20512" name="Rectangle 32"/>
            <p:cNvSpPr>
              <a:spLocks noChangeArrowheads="1"/>
            </p:cNvSpPr>
            <p:nvPr/>
          </p:nvSpPr>
          <p:spPr bwMode="auto">
            <a:xfrm>
              <a:off x="4457" y="3633"/>
              <a:ext cx="1294" cy="67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altLang="en-US">
                  <a:solidFill>
                    <a:schemeClr val="bg2"/>
                  </a:solidFill>
                  <a:effectLst>
                    <a:outerShdw blurRad="38100" dist="38100" dir="2700000" algn="tl">
                      <a:srgbClr val="FFFFFF"/>
                    </a:outerShdw>
                  </a:effectLst>
                  <a:latin typeface="Arial" pitchFamily="34" charset="0"/>
                  <a:cs typeface="+mn-cs"/>
                </a:rPr>
                <a:t> </a:t>
              </a:r>
              <a:r>
                <a:rPr lang="en-US" altLang="en-US" sz="2000">
                  <a:solidFill>
                    <a:schemeClr val="bg2"/>
                  </a:solidFill>
                  <a:effectLst>
                    <a:outerShdw blurRad="38100" dist="38100" dir="2700000" algn="tl">
                      <a:srgbClr val="FFFFFF"/>
                    </a:outerShdw>
                  </a:effectLst>
                  <a:latin typeface="Arial" pitchFamily="34" charset="0"/>
                  <a:cs typeface="+mn-cs"/>
                </a:rPr>
                <a:t>denotes current                                                                                                                                                                                                                                                is moving                                                                                                                                                                                                                                                      towards you</a:t>
              </a:r>
            </a:p>
          </p:txBody>
        </p:sp>
        <p:sp>
          <p:nvSpPr>
            <p:cNvPr id="20513" name="Oval 33"/>
            <p:cNvSpPr>
              <a:spLocks noChangeArrowheads="1"/>
            </p:cNvSpPr>
            <p:nvPr/>
          </p:nvSpPr>
          <p:spPr bwMode="auto">
            <a:xfrm>
              <a:off x="4287" y="3681"/>
              <a:ext cx="196" cy="196"/>
            </a:xfrm>
            <a:prstGeom prst="ellipse">
              <a:avLst/>
            </a:prstGeom>
            <a:solidFill>
              <a:schemeClr val="bg2"/>
            </a:solidFill>
            <a:ln w="12700">
              <a:solidFill>
                <a:schemeClr val="bg2"/>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pitchFamily="34" charset="0"/>
                <a:cs typeface="+mn-cs"/>
              </a:endParaRPr>
            </a:p>
          </p:txBody>
        </p:sp>
      </p:gr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rgbClr val="000000"/>
      </a:dk1>
      <a:lt1>
        <a:srgbClr val="000000"/>
      </a:lt1>
      <a:dk2>
        <a:srgbClr val="000000"/>
      </a:dk2>
      <a:lt2>
        <a:srgbClr val="000000"/>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2314</TotalTime>
  <Pages>68</Pages>
  <Words>4736</Words>
  <Application>Microsoft Office PowerPoint</Application>
  <PresentationFormat>On-screen Show (4:3)</PresentationFormat>
  <Paragraphs>722</Paragraphs>
  <Slides>51</Slides>
  <Notes>46</Notes>
  <HiddenSlides>17</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64" baseType="lpstr">
      <vt:lpstr>Arial</vt:lpstr>
      <vt:lpstr>Monotype Sorts</vt:lpstr>
      <vt:lpstr>Symbol</vt:lpstr>
      <vt:lpstr>Wingdings 3</vt:lpstr>
      <vt:lpstr>Times New Roman</vt:lpstr>
      <vt:lpstr>Book Antiqua</vt:lpstr>
      <vt:lpstr>Wingdings</vt:lpstr>
      <vt:lpstr>Wingdings 2</vt:lpstr>
      <vt:lpstr>Lucida Sans</vt:lpstr>
      <vt:lpstr>Apex</vt:lpstr>
      <vt:lpstr>Equation</vt:lpstr>
      <vt:lpstr>Worksheet</vt:lpstr>
      <vt:lpstr>Microsoft Excel Chart</vt:lpstr>
      <vt:lpstr>Fundamentals of AC Motors</vt:lpstr>
      <vt:lpstr>Three Phase Motor Construction</vt:lpstr>
      <vt:lpstr>Three Phase Motor Construction</vt:lpstr>
      <vt:lpstr>Three Phase Motor Construction</vt:lpstr>
      <vt:lpstr>Motor Operation</vt:lpstr>
      <vt:lpstr>Motor Operation</vt:lpstr>
      <vt:lpstr>Motor Operation</vt:lpstr>
      <vt:lpstr>Motor Operation</vt:lpstr>
      <vt:lpstr>Three Phase Motor Construction</vt:lpstr>
      <vt:lpstr>Rotation of the motor</vt:lpstr>
      <vt:lpstr>Rotation of the motor</vt:lpstr>
      <vt:lpstr>Rotation of the motor</vt:lpstr>
      <vt:lpstr>Rotation of the motor</vt:lpstr>
      <vt:lpstr>Rotation of the motor</vt:lpstr>
      <vt:lpstr>Rotation of the motor</vt:lpstr>
      <vt:lpstr>Rotation of the motor</vt:lpstr>
      <vt:lpstr>Calculating Synchronous  Speed of the Motor</vt:lpstr>
      <vt:lpstr>Poles &amp; Synchronous RPM @ 60Hz</vt:lpstr>
      <vt:lpstr>Three Phase Motor Construction</vt:lpstr>
      <vt:lpstr>Three Phase Motor Construction</vt:lpstr>
      <vt:lpstr>Three Phase Motor Construction</vt:lpstr>
      <vt:lpstr>What is Slip ? </vt:lpstr>
      <vt:lpstr>Calculating Motor Rated Speed</vt:lpstr>
      <vt:lpstr>Speed - Torque Curve </vt:lpstr>
      <vt:lpstr>Speed - Torque Curve </vt:lpstr>
      <vt:lpstr>Typical NEMA Design Characteristics</vt:lpstr>
      <vt:lpstr>Typical NEMA Design Characteristics</vt:lpstr>
      <vt:lpstr>Typical NEMA Design Characteristics</vt:lpstr>
      <vt:lpstr>Typical NEMA Design Characteristics</vt:lpstr>
      <vt:lpstr>Rotational Horsepower Formula</vt:lpstr>
      <vt:lpstr>Motor Nameplate Data</vt:lpstr>
      <vt:lpstr>Understanding the Nameplate</vt:lpstr>
      <vt:lpstr>Understanding the Nameplate</vt:lpstr>
      <vt:lpstr>Understanding the Nameplate</vt:lpstr>
      <vt:lpstr>Understanding the Nameplate</vt:lpstr>
      <vt:lpstr>Understanding the Nameplate</vt:lpstr>
      <vt:lpstr>Understanding the Nameplate</vt:lpstr>
      <vt:lpstr>Understanding the Nameplate</vt:lpstr>
      <vt:lpstr>Understanding the Nameplate</vt:lpstr>
      <vt:lpstr>Insulation Class Information</vt:lpstr>
      <vt:lpstr>Understanding the Nameplate</vt:lpstr>
      <vt:lpstr>Understanding the Nameplate</vt:lpstr>
      <vt:lpstr>Common Types of Motor Enclosures</vt:lpstr>
      <vt:lpstr>Types of Motor Enclosures</vt:lpstr>
      <vt:lpstr>Types of Motor Enclosures</vt:lpstr>
      <vt:lpstr>Types of Motor Enclosures</vt:lpstr>
      <vt:lpstr>Types of Motor Enclosures</vt:lpstr>
      <vt:lpstr>Application Driven Enclosures</vt:lpstr>
      <vt:lpstr>Something you can’t see</vt:lpstr>
      <vt:lpstr>How Does Everything Add Up?</vt:lpstr>
      <vt:lpstr>Questions and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Autero</dc:creator>
  <cp:lastModifiedBy>James Balderson</cp:lastModifiedBy>
  <cp:revision>128</cp:revision>
  <cp:lastPrinted>1995-04-24T15:56:48Z</cp:lastPrinted>
  <dcterms:created xsi:type="dcterms:W3CDTF">1995-09-19T09:33:44Z</dcterms:created>
  <dcterms:modified xsi:type="dcterms:W3CDTF">2018-05-03T17:55:19Z</dcterms:modified>
</cp:coreProperties>
</file>