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6" r:id="rId3"/>
  </p:sldMasterIdLst>
  <p:sldIdLst>
    <p:sldId id="271" r:id="rId4"/>
    <p:sldId id="272" r:id="rId5"/>
    <p:sldId id="273" r:id="rId6"/>
    <p:sldId id="274" r:id="rId7"/>
    <p:sldId id="275" r:id="rId8"/>
    <p:sldId id="269" r:id="rId9"/>
    <p:sldId id="270" r:id="rId10"/>
    <p:sldId id="258" r:id="rId11"/>
    <p:sldId id="276" r:id="rId12"/>
    <p:sldId id="277" r:id="rId13"/>
    <p:sldId id="281" r:id="rId14"/>
    <p:sldId id="282" r:id="rId15"/>
    <p:sldId id="279" r:id="rId16"/>
    <p:sldId id="263" r:id="rId17"/>
    <p:sldId id="262" r:id="rId18"/>
    <p:sldId id="264" r:id="rId19"/>
    <p:sldId id="260" r:id="rId20"/>
    <p:sldId id="286" r:id="rId21"/>
    <p:sldId id="283" r:id="rId22"/>
    <p:sldId id="284" r:id="rId23"/>
    <p:sldId id="285" r:id="rId24"/>
    <p:sldId id="265" r:id="rId25"/>
    <p:sldId id="266" r:id="rId26"/>
    <p:sldId id="278" r:id="rId27"/>
    <p:sldId id="280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903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8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31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DD9E7F1-A013-48F8-90F5-AB48E80BF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3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4709-E45E-47C8-B8E0-3B386D4C8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3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B140-E386-4208-81E2-776A27E29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1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B232-953C-4739-B86B-BC8054A1EB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7190-A310-4505-845B-A3B4C7487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0831-12B5-4F06-B18A-DE9C30716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8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81F9-4E1F-4C47-B38E-85D73A8CB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79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CE9E-519D-419E-B797-158F35128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443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C5FF-DBC5-4A67-83B3-B96B2B85B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92F0-B3F2-4ABF-8DAB-AD8DED3D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4A6C-EDC5-4FEB-9909-D4E724749A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3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3DF2-2A55-4CAA-A4F9-5A942C189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30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E45E-ED66-4F8D-8C3A-0302E1387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64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6CB7-265F-4610-A926-6B4F3AAE1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0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800" y="1652588"/>
            <a:ext cx="4316413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7800" y="3932238"/>
            <a:ext cx="4316413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BC85-E888-4436-A568-FA8E951C09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DD9E7F1-A013-48F8-90F5-AB48E80BF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78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4709-E45E-47C8-B8E0-3B386D4C8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72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B140-E386-4208-81E2-776A27E29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507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B232-953C-4739-B86B-BC8054A1EB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5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7190-A310-4505-845B-A3B4C7487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85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0831-12B5-4F06-B18A-DE9C30716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8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81F9-4E1F-4C47-B38E-85D73A8CB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21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CE9E-519D-419E-B797-158F35128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2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C5FF-DBC5-4A67-83B3-B96B2B85B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59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92F0-B3F2-4ABF-8DAB-AD8DED3D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36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4A6C-EDC5-4FEB-9909-D4E724749A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74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3DF2-2A55-4CAA-A4F9-5A942C189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66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E45E-ED66-4F8D-8C3A-0302E1387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462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6CB7-265F-4610-A926-6B4F3AAE1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800" y="1652588"/>
            <a:ext cx="4316413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7800" y="3932238"/>
            <a:ext cx="4316413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BC85-E888-4436-A568-FA8E951C09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89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9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12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396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80EE-DA83-42EF-A6ED-C47B747CE647}" type="datetimeFigureOut">
              <a:rPr lang="ar-SA" smtClean="0"/>
              <a:t>18/08/1439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84B0-4BB0-40EE-A84E-7DCA737B6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5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921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921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9ABDE80-FF67-4F22-B18D-BEB81D001558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921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921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9ABDE80-FF67-4F22-B18D-BEB81D001558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BA42D-DBB9-46DF-99C1-DB8997E279E4}" type="slidenum">
              <a:rPr lang="en-US" altLang="ar-SA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ar-SA" sz="1400" smtClean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573016"/>
            <a:ext cx="7924800" cy="2238375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Induction Motor</a:t>
            </a:r>
            <a:b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(Asynchronous Motor)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27584" y="116632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ar-S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altLang="ar-S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en-US" altLang="ar-S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EE389 MACHINES 2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ar-SA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ar-SA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ar-SA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9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CAA38-823D-4BEF-8F39-96A31ACF2842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ar-SA" smtClean="0"/>
              <a:t>Construction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0582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300" smtClean="0"/>
              <a:t>The three basic parts of an AC motor are the </a:t>
            </a:r>
            <a:r>
              <a:rPr lang="en-US" altLang="ar-SA" sz="2300" smtClean="0">
                <a:solidFill>
                  <a:srgbClr val="0000CC"/>
                </a:solidFill>
              </a:rPr>
              <a:t>rotor, stator, and enclosure.</a:t>
            </a:r>
          </a:p>
          <a:p>
            <a:pPr>
              <a:lnSpc>
                <a:spcPct val="80000"/>
              </a:lnSpc>
            </a:pPr>
            <a:r>
              <a:rPr lang="en-US" altLang="ar-SA" sz="2300" smtClean="0"/>
              <a:t>The stator and the rotor are electrical circuits that </a:t>
            </a:r>
            <a:r>
              <a:rPr lang="en-US" altLang="ar-SA" sz="2300" smtClean="0">
                <a:solidFill>
                  <a:srgbClr val="0000CC"/>
                </a:solidFill>
              </a:rPr>
              <a:t>perform as electromagnets.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ar-SA" sz="210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endParaRPr lang="en-US" altLang="ar-SA" sz="210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76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20C03-B08A-4CBF-8E9E-7A2FA792A7F2}" type="slidenum">
              <a:rPr lang="en-US" altLang="ar-SA" sz="13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ar-SA" sz="13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ar-SA" smtClean="0"/>
              <a:t>Construction (Enclosure)</a:t>
            </a:r>
            <a:endParaRPr lang="en-US" altLang="ar-SA" b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2005012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en-US" sz="2500" dirty="0" smtClean="0"/>
              <a:t>The enclosure consists of a frame (or yoke) and two end brackets (or bearing housings). The stator is mounted inside the frame. </a:t>
            </a:r>
            <a:r>
              <a:rPr lang="en-US" sz="2500" dirty="0" smtClean="0">
                <a:solidFill>
                  <a:srgbClr val="409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rotor</a:t>
            </a:r>
            <a:r>
              <a:rPr lang="en-US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fits inside </a:t>
            </a:r>
            <a:r>
              <a:rPr lang="en-US" sz="2500" dirty="0" smtClean="0">
                <a:solidFill>
                  <a:srgbClr val="409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stator</a:t>
            </a:r>
            <a:r>
              <a:rPr lang="en-US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 slight </a:t>
            </a:r>
            <a:r>
              <a:rPr lang="en-US" sz="2500" dirty="0" smtClean="0">
                <a:solidFill>
                  <a:srgbClr val="409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gap</a:t>
            </a:r>
            <a:r>
              <a:rPr lang="en-US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separating it from the stator. There is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en-US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 physical connection between the rotor and the stator.</a:t>
            </a:r>
            <a:endParaRPr lang="en-US" sz="2500" dirty="0" smtClean="0"/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6477000" y="3505200"/>
            <a:ext cx="2590800" cy="2133600"/>
            <a:chOff x="4361" y="2386"/>
            <a:chExt cx="1143" cy="887"/>
          </a:xfrm>
        </p:grpSpPr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4361" y="2386"/>
              <a:ext cx="1143" cy="88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17417" name="Group 7"/>
            <p:cNvGrpSpPr>
              <a:grpSpLocks/>
            </p:cNvGrpSpPr>
            <p:nvPr/>
          </p:nvGrpSpPr>
          <p:grpSpPr bwMode="auto">
            <a:xfrm>
              <a:off x="4419" y="2484"/>
              <a:ext cx="947" cy="636"/>
              <a:chOff x="3980" y="518"/>
              <a:chExt cx="1260" cy="846"/>
            </a:xfrm>
          </p:grpSpPr>
          <p:grpSp>
            <p:nvGrpSpPr>
              <p:cNvPr id="17418" name="Group 8"/>
              <p:cNvGrpSpPr>
                <a:grpSpLocks/>
              </p:cNvGrpSpPr>
              <p:nvPr/>
            </p:nvGrpSpPr>
            <p:grpSpPr bwMode="auto">
              <a:xfrm>
                <a:off x="3980" y="692"/>
                <a:ext cx="673" cy="672"/>
                <a:chOff x="2167" y="1582"/>
                <a:chExt cx="1143" cy="1143"/>
              </a:xfrm>
            </p:grpSpPr>
            <p:sp>
              <p:nvSpPr>
                <p:cNvPr id="17428" name="Oval 9"/>
                <p:cNvSpPr>
                  <a:spLocks noChangeArrowheads="1"/>
                </p:cNvSpPr>
                <p:nvPr/>
              </p:nvSpPr>
              <p:spPr bwMode="auto">
                <a:xfrm>
                  <a:off x="2167" y="1582"/>
                  <a:ext cx="1143" cy="1143"/>
                </a:xfrm>
                <a:prstGeom prst="ellipse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9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2400"/>
                </a:p>
              </p:txBody>
            </p:sp>
            <p:sp>
              <p:nvSpPr>
                <p:cNvPr id="17429" name="Oval 10"/>
                <p:cNvSpPr>
                  <a:spLocks noChangeArrowheads="1"/>
                </p:cNvSpPr>
                <p:nvPr/>
              </p:nvSpPr>
              <p:spPr bwMode="auto">
                <a:xfrm>
                  <a:off x="2349" y="1756"/>
                  <a:ext cx="786" cy="786"/>
                </a:xfrm>
                <a:prstGeom prst="ellipse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9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2400"/>
                </a:p>
              </p:txBody>
            </p:sp>
          </p:grpSp>
          <p:sp>
            <p:nvSpPr>
              <p:cNvPr id="17419" name="Oval 11"/>
              <p:cNvSpPr>
                <a:spLocks noChangeArrowheads="1"/>
              </p:cNvSpPr>
              <p:nvPr/>
            </p:nvSpPr>
            <p:spPr bwMode="auto">
              <a:xfrm>
                <a:off x="4158" y="859"/>
                <a:ext cx="317" cy="317"/>
              </a:xfrm>
              <a:prstGeom prst="ellipse">
                <a:avLst/>
              </a:prstGeom>
              <a:solidFill>
                <a:srgbClr val="FFFF99"/>
              </a:solidFill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9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2400"/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4571" y="518"/>
                <a:ext cx="429" cy="2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9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1800">
                    <a:latin typeface="Times New Roman" pitchFamily="18" charset="0"/>
                  </a:rPr>
                  <a:t>Stator</a:t>
                </a:r>
              </a:p>
            </p:txBody>
          </p:sp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>
                <a:off x="4743" y="783"/>
                <a:ext cx="414" cy="2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9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1800">
                    <a:latin typeface="Times New Roman" pitchFamily="18" charset="0"/>
                  </a:rPr>
                  <a:t>Rotor</a:t>
                </a: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 flipH="1">
                <a:off x="4478" y="916"/>
                <a:ext cx="296" cy="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 flipH="1">
                <a:off x="4507" y="596"/>
                <a:ext cx="76" cy="1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7424" name="Group 16"/>
              <p:cNvGrpSpPr>
                <a:grpSpLocks/>
              </p:cNvGrpSpPr>
              <p:nvPr/>
            </p:nvGrpSpPr>
            <p:grpSpPr bwMode="auto">
              <a:xfrm>
                <a:off x="4470" y="1111"/>
                <a:ext cx="276" cy="84"/>
                <a:chOff x="3730" y="2194"/>
                <a:chExt cx="811" cy="247"/>
              </a:xfrm>
            </p:grpSpPr>
            <p:sp>
              <p:nvSpPr>
                <p:cNvPr id="17426" name="Line 17"/>
                <p:cNvSpPr>
                  <a:spLocks noChangeShapeType="1"/>
                </p:cNvSpPr>
                <p:nvPr/>
              </p:nvSpPr>
              <p:spPr bwMode="auto">
                <a:xfrm>
                  <a:off x="3758" y="2231"/>
                  <a:ext cx="783" cy="21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7427" name="Oval 18"/>
                <p:cNvSpPr>
                  <a:spLocks noChangeArrowheads="1"/>
                </p:cNvSpPr>
                <p:nvPr/>
              </p:nvSpPr>
              <p:spPr bwMode="auto">
                <a:xfrm>
                  <a:off x="3730" y="2194"/>
                  <a:ext cx="56" cy="56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9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2400"/>
                </a:p>
              </p:txBody>
            </p:sp>
          </p:grpSp>
          <p:sp>
            <p:nvSpPr>
              <p:cNvPr id="17425" name="Text Box 19"/>
              <p:cNvSpPr txBox="1">
                <a:spLocks noChangeArrowheads="1"/>
              </p:cNvSpPr>
              <p:nvPr/>
            </p:nvSpPr>
            <p:spPr bwMode="auto">
              <a:xfrm>
                <a:off x="4725" y="1055"/>
                <a:ext cx="515" cy="20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9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1800">
                    <a:latin typeface="Times New Roman" pitchFamily="18" charset="0"/>
                  </a:rPr>
                  <a:t>Air gap</a:t>
                </a:r>
              </a:p>
            </p:txBody>
          </p:sp>
        </p:grpSp>
      </p:grp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228600" y="3938588"/>
            <a:ext cx="60960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enclosure also </a:t>
            </a:r>
            <a:r>
              <a:rPr lang="en-US" sz="2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protects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the electrical and operating parts of the motor </a:t>
            </a:r>
            <a:r>
              <a:rPr lang="en-US" sz="2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from harmful effects of the environment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 which the motor operates. </a:t>
            </a:r>
            <a:r>
              <a:rPr lang="en-US" sz="2200" dirty="0">
                <a:solidFill>
                  <a:srgbClr val="409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Bearings, mounted on the shaft</a:t>
            </a:r>
            <a:r>
              <a:rPr lang="en-US" sz="2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support the rotor and allow it to turn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200" dirty="0">
                <a:solidFill>
                  <a:srgbClr val="409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fan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also mounted on the shaft, is used on the motor shown below </a:t>
            </a:r>
            <a:r>
              <a:rPr lang="en-US" sz="2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cooling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6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B5639-A321-42FB-9C4C-7F957A9491B2}" type="slidenum">
              <a:rPr lang="en-US" altLang="ar-SA" sz="13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ar-SA" sz="13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Construction (Enclosure)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6688"/>
            <a:ext cx="71628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300" smtClean="0"/>
              <a:t>MZS                                                                           FKEE, UMP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47231E-03A1-4389-B27A-9668F3072561}" type="slidenum">
              <a:rPr lang="en-US" altLang="ar-SA" sz="13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ar-SA" sz="1300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ar-SA" sz="3200" smtClean="0"/>
              <a:t>Construction (Stator construction)</a:t>
            </a:r>
            <a:endParaRPr lang="en-US" altLang="ar-SA" sz="3200" b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079500"/>
            <a:ext cx="8785225" cy="3035300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sz="2200" dirty="0" smtClean="0"/>
              <a:t>The stator is the </a:t>
            </a:r>
            <a:r>
              <a:rPr lang="en-US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stationary electrical part of the motor.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200" dirty="0" smtClean="0"/>
              <a:t>The stator core of a National Electrical Manufacturers Association (NEMA) motor is made up of </a:t>
            </a:r>
            <a:r>
              <a:rPr lang="en-US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hundred thin laminations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Stator laminations are </a:t>
            </a:r>
            <a:r>
              <a:rPr lang="en-US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stacked together</a:t>
            </a:r>
            <a:r>
              <a:rPr lang="en-US" sz="2200" dirty="0" smtClean="0"/>
              <a:t> forming a </a:t>
            </a:r>
            <a:r>
              <a:rPr lang="en-US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hollow cylinder</a:t>
            </a:r>
            <a:r>
              <a:rPr lang="en-US" sz="2200" dirty="0" smtClean="0"/>
              <a:t>. 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Coils of insulated wire</a:t>
            </a:r>
            <a:r>
              <a:rPr lang="en-US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inserted into slots of the stator core.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CC"/>
                </a:solidFill>
              </a:rPr>
              <a:t>Electromagnetism is the principle behind motor operation</a:t>
            </a:r>
            <a:r>
              <a:rPr lang="en-US" sz="2200" dirty="0" smtClean="0"/>
              <a:t>. </a:t>
            </a:r>
            <a:r>
              <a:rPr lang="en-US" sz="2200" dirty="0" smtClean="0">
                <a:solidFill>
                  <a:srgbClr val="409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grouping of coils</a:t>
            </a:r>
            <a:r>
              <a:rPr lang="en-US" sz="2200" dirty="0" smtClean="0"/>
              <a:t>, together with the steel core it surrounds, </a:t>
            </a:r>
            <a:r>
              <a:rPr lang="en-US" sz="2200" dirty="0" smtClean="0">
                <a:solidFill>
                  <a:srgbClr val="0000CC"/>
                </a:solidFill>
              </a:rPr>
              <a:t>form an electromagnet</a:t>
            </a:r>
            <a:r>
              <a:rPr lang="en-US" sz="2200" dirty="0" smtClean="0"/>
              <a:t>. The </a:t>
            </a:r>
            <a:r>
              <a:rPr lang="en-US" sz="2200" dirty="0" smtClean="0">
                <a:solidFill>
                  <a:srgbClr val="3333FF"/>
                </a:solidFill>
              </a:rPr>
              <a:t>stator windings</a:t>
            </a:r>
            <a:r>
              <a:rPr lang="en-US" sz="2200" dirty="0" smtClean="0"/>
              <a:t> are </a:t>
            </a:r>
            <a:r>
              <a:rPr lang="en-US" sz="2200" dirty="0" smtClean="0">
                <a:solidFill>
                  <a:srgbClr val="3333FF"/>
                </a:solidFill>
              </a:rPr>
              <a:t>connected directly</a:t>
            </a:r>
            <a:r>
              <a:rPr lang="en-US" sz="2200" dirty="0" smtClean="0"/>
              <a:t> to the power source.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2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8827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057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52963"/>
            <a:ext cx="2514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Fig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51325"/>
            <a:ext cx="2590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9752" y="0"/>
            <a:ext cx="145584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ar-SA" altLang="ar-SA" sz="1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Stator.</a:t>
            </a:r>
          </a:p>
        </p:txBody>
      </p:sp>
      <p:pic>
        <p:nvPicPr>
          <p:cNvPr id="4098" name="Picture 2" descr="http://www.energieplus-lesite.be/fileadmin/resources/04_technique/12_ascenseur/images/statorasync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268760"/>
            <a:ext cx="6066432" cy="45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nergieplus-lesite.be/fileadmin/resources/04_technique/12_ascenseur/images/motasynchsta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264696" cy="63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902"/>
            <a:ext cx="8136904" cy="60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49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nergieplus-lesite.be/fileadmin/resources/04_technique/12_ascenseur/images/pairepo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87849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7309" y="404664"/>
            <a:ext cx="562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ar-SA" sz="4400" dirty="0" smtClean="0"/>
              <a:t>Number </a:t>
            </a:r>
            <a:r>
              <a:rPr lang="en-CA" altLang="ar-SA" sz="4400" dirty="0"/>
              <a:t>of stator </a:t>
            </a:r>
            <a:r>
              <a:rPr lang="en-CA" altLang="ar-SA" sz="4400" dirty="0" err="1" smtClean="0"/>
              <a:t>poleS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99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7BF10-80E0-4184-98F9-1764DE5FC0DD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ar-SA" sz="3200" smtClean="0"/>
              <a:t>Construction (Rotor construction)</a:t>
            </a:r>
            <a:endParaRPr lang="en-US" altLang="ar-SA" sz="3200" b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dirty="0" smtClean="0"/>
              <a:t>The rotor is the </a:t>
            </a:r>
            <a:r>
              <a:rPr lang="en-US" altLang="ar-SA" dirty="0" smtClean="0">
                <a:solidFill>
                  <a:srgbClr val="3333FF"/>
                </a:solidFill>
              </a:rPr>
              <a:t>rotating part of the electromagnetic circuit.</a:t>
            </a:r>
          </a:p>
          <a:p>
            <a:r>
              <a:rPr lang="en-US" altLang="ar-SA" dirty="0" smtClean="0">
                <a:solidFill>
                  <a:srgbClr val="3333FF"/>
                </a:solidFill>
              </a:rPr>
              <a:t>It can be found in two types:</a:t>
            </a:r>
          </a:p>
          <a:p>
            <a:pPr lvl="1"/>
            <a:r>
              <a:rPr lang="en-US" altLang="ar-SA" dirty="0" smtClean="0"/>
              <a:t>Squirrel cage</a:t>
            </a:r>
          </a:p>
          <a:p>
            <a:pPr lvl="1"/>
            <a:r>
              <a:rPr lang="en-US" altLang="ar-SA" dirty="0" smtClean="0"/>
              <a:t>Wound rotor</a:t>
            </a:r>
          </a:p>
          <a:p>
            <a:r>
              <a:rPr lang="en-US" altLang="ar-SA" dirty="0" smtClean="0"/>
              <a:t>However, the most common type of rotor is the “squirrel cage” rotor.</a:t>
            </a:r>
          </a:p>
          <a:p>
            <a:endParaRPr lang="en-US" altLang="ar-SA" dirty="0" smtClean="0"/>
          </a:p>
          <a:p>
            <a:pPr lvl="1">
              <a:buFontTx/>
              <a:buNone/>
            </a:pPr>
            <a:endParaRPr lang="en-US" altLang="ar-SA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ar-SA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39925-A9F5-47EF-B22D-C287065E2AE7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200" smtClean="0"/>
              <a:t>Learning Outcomes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/>
              <a:t>At the end of the lecture, student should to:</a:t>
            </a:r>
          </a:p>
          <a:p>
            <a:pPr lvl="1" algn="just">
              <a:buClr>
                <a:schemeClr val="tx1"/>
              </a:buClr>
              <a:defRPr/>
            </a:pPr>
            <a:r>
              <a:rPr lang="en-US" sz="2600" dirty="0" smtClean="0"/>
              <a:t>Understand the </a:t>
            </a:r>
            <a:r>
              <a:rPr lang="en-US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principle and the nature of 3 phase induction machines.</a:t>
            </a:r>
          </a:p>
          <a:p>
            <a:pPr lvl="1" algn="just">
              <a:buClr>
                <a:srgbClr val="FFFF00"/>
              </a:buClr>
              <a:buFontTx/>
              <a:buNone/>
              <a:defRPr/>
            </a:pPr>
            <a:endParaRPr lang="en-US" sz="2600" dirty="0" smtClean="0">
              <a:solidFill>
                <a:schemeClr val="accent2"/>
              </a:solidFill>
            </a:endParaRPr>
          </a:p>
          <a:p>
            <a:pPr lvl="1" algn="just">
              <a:buClr>
                <a:schemeClr val="tx1"/>
              </a:buClr>
              <a:defRPr/>
            </a:pPr>
            <a:r>
              <a:rPr lang="en-US" sz="2600" dirty="0" smtClean="0"/>
              <a:t>Perform an analysis on induction machines which  is the </a:t>
            </a:r>
            <a:r>
              <a:rPr lang="en-US" sz="2600" dirty="0" smtClean="0">
                <a:solidFill>
                  <a:schemeClr val="accent2"/>
                </a:solidFill>
              </a:rPr>
              <a:t>most rugged and the </a:t>
            </a:r>
            <a:r>
              <a:rPr lang="en-US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widely used machine in industry.</a:t>
            </a:r>
          </a:p>
        </p:txBody>
      </p:sp>
    </p:spTree>
    <p:extLst>
      <p:ext uri="{BB962C8B-B14F-4D97-AF65-F5344CB8AC3E}">
        <p14:creationId xmlns:p14="http://schemas.microsoft.com/office/powerpoint/2010/main" val="39191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65B3D-A40E-4FD0-BDFD-D27D12DDC66E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52588"/>
            <a:ext cx="8429625" cy="47482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Induction motor types: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Squirrel cage type: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Rotor winding is composed of copper bars embedded in the rotor slots and </a:t>
            </a:r>
            <a:r>
              <a:rPr lang="en-US" dirty="0" smtClean="0">
                <a:solidFill>
                  <a:srgbClr val="3333FF"/>
                </a:solidFill>
              </a:rPr>
              <a:t>shorted at both end by end rings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3333FF"/>
                </a:solidFill>
              </a:rPr>
              <a:t>Simple, low cost, robust, low maintenance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Wound rotor type: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3333FF"/>
                </a:solidFill>
              </a:rPr>
              <a:t>Rotor winding is wound by wires</a:t>
            </a:r>
            <a:r>
              <a:rPr lang="en-US" dirty="0" smtClean="0"/>
              <a:t>. The winding terminals can be connected to external circuits through slip rings and brushes.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3333FF"/>
                </a:solidFill>
              </a:rPr>
              <a:t>Easy to control speed, more expensive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8404225" cy="846137"/>
          </a:xfrm>
          <a:noFill/>
        </p:spPr>
        <p:txBody>
          <a:bodyPr/>
          <a:lstStyle/>
          <a:p>
            <a:pPr marL="685800" indent="-685800"/>
            <a:r>
              <a:rPr lang="en-US" altLang="ar-SA" sz="3200" smtClean="0"/>
              <a:t>Construction (Rotor construction)</a:t>
            </a:r>
          </a:p>
        </p:txBody>
      </p:sp>
    </p:spTree>
    <p:extLst>
      <p:ext uri="{BB962C8B-B14F-4D97-AF65-F5344CB8AC3E}">
        <p14:creationId xmlns:p14="http://schemas.microsoft.com/office/powerpoint/2010/main" val="35819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300" smtClean="0">
                <a:solidFill>
                  <a:srgbClr val="000000"/>
                </a:solidFill>
              </a:rPr>
              <a:t>MZS                                                                           FKEE, UMP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9B13F-0E32-4DC7-92A0-7FEFE5870E04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ar-SA" sz="3200" smtClean="0"/>
              <a:t>Construction (Rotor construction)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9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611813"/>
            <a:ext cx="1371600" cy="1246187"/>
          </a:xfrm>
          <a:noFill/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4038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371600" y="12954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smtClean="0">
                <a:solidFill>
                  <a:srgbClr val="000000"/>
                </a:solidFill>
              </a:rPr>
              <a:t>Wound Rotor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28600" y="2743200"/>
            <a:ext cx="221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smtClean="0">
                <a:solidFill>
                  <a:srgbClr val="000000"/>
                </a:solidFill>
              </a:rPr>
              <a:t>Squirrel-Cage Rotor</a:t>
            </a:r>
          </a:p>
        </p:txBody>
      </p:sp>
      <p:grpSp>
        <p:nvGrpSpPr>
          <p:cNvPr id="16394" name="Group 13"/>
          <p:cNvGrpSpPr>
            <a:grpSpLocks/>
          </p:cNvGrpSpPr>
          <p:nvPr/>
        </p:nvGrpSpPr>
        <p:grpSpPr bwMode="auto">
          <a:xfrm>
            <a:off x="3352800" y="3429000"/>
            <a:ext cx="5757863" cy="3409950"/>
            <a:chOff x="1920" y="2208"/>
            <a:chExt cx="3532" cy="2100"/>
          </a:xfrm>
        </p:grpSpPr>
        <p:pic>
          <p:nvPicPr>
            <p:cNvPr id="16395" name="Picture 10" descr="Fig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208"/>
              <a:ext cx="3120" cy="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59" name="Text Box 11"/>
            <p:cNvSpPr txBox="1">
              <a:spLocks noChangeArrowheads="1"/>
            </p:cNvSpPr>
            <p:nvPr/>
          </p:nvSpPr>
          <p:spPr bwMode="auto">
            <a:xfrm>
              <a:off x="2711" y="4158"/>
              <a:ext cx="632" cy="1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/rotor winding</a:t>
              </a:r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4704" y="2610"/>
              <a:ext cx="748" cy="2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Short circuits all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rotor bars.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7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www.energieplus-lesite.be/fileadmin/resources/04_technique/12_ascenseur/images/cageecureu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76872"/>
            <a:ext cx="3060143" cy="19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energieplus-lesite.be/fileadmin/resources/04_technique/12_ascenseur/images/moteurasy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9541"/>
            <a:ext cx="3888432" cy="30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3500"/>
            <a:ext cx="86044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64" y="179287"/>
            <a:ext cx="17430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65" y="1511531"/>
            <a:ext cx="2200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99" y="2924944"/>
            <a:ext cx="6651931" cy="325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463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0AE246-6D4E-4A34-B95A-D21B9BEC4715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200" smtClean="0"/>
              <a:t>Contents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33450" lvl="1" indent="-476250"/>
            <a:endParaRPr lang="en-US" altLang="ar-SA" smtClean="0"/>
          </a:p>
          <a:p>
            <a:pPr marL="933450" lvl="1" indent="-476250"/>
            <a:r>
              <a:rPr lang="en-US" altLang="ar-SA" smtClean="0"/>
              <a:t>Overview of Three-Phase Induction Motor</a:t>
            </a:r>
          </a:p>
          <a:p>
            <a:pPr marL="933450" lvl="1" indent="-476250"/>
            <a:r>
              <a:rPr lang="en-US" altLang="ar-SA" smtClean="0"/>
              <a:t>Construction</a:t>
            </a:r>
          </a:p>
          <a:p>
            <a:pPr marL="933450" lvl="1" indent="-476250"/>
            <a:r>
              <a:rPr lang="en-US" altLang="ar-SA" smtClean="0"/>
              <a:t>Principle of Operation</a:t>
            </a:r>
          </a:p>
          <a:p>
            <a:pPr marL="933450" lvl="1" indent="-476250"/>
            <a:r>
              <a:rPr lang="en-US" altLang="ar-SA" smtClean="0"/>
              <a:t>Equivalent Circuit </a:t>
            </a:r>
          </a:p>
          <a:p>
            <a:pPr marL="1333500" lvl="2" indent="-419100"/>
            <a:r>
              <a:rPr lang="en-US" altLang="ar-SA" smtClean="0"/>
              <a:t>Power Flow, Losses and Efficiency</a:t>
            </a:r>
          </a:p>
          <a:p>
            <a:pPr marL="1333500" lvl="2" indent="-419100"/>
            <a:r>
              <a:rPr lang="en-US" altLang="ar-SA" smtClean="0"/>
              <a:t>Torque-Speed Characteristics</a:t>
            </a:r>
          </a:p>
          <a:p>
            <a:pPr marL="933450" lvl="1" indent="-476250"/>
            <a:r>
              <a:rPr lang="en-US" altLang="ar-SA" smtClean="0"/>
              <a:t>Speed Control </a:t>
            </a:r>
          </a:p>
          <a:p>
            <a:pPr marL="933450" lvl="1" indent="-476250"/>
            <a:r>
              <a:rPr lang="en-US" altLang="ar-SA" smtClean="0"/>
              <a:t>Overview of Single-Phase Induction Motor</a:t>
            </a:r>
          </a:p>
        </p:txBody>
      </p:sp>
    </p:spTree>
    <p:extLst>
      <p:ext uri="{BB962C8B-B14F-4D97-AF65-F5344CB8AC3E}">
        <p14:creationId xmlns:p14="http://schemas.microsoft.com/office/powerpoint/2010/main" val="36834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32CD12-C8AF-4DEC-84C3-2FCAA0E8B757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200" smtClean="0"/>
              <a:t>Overview of Three-Phase Induction Motor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785225" cy="3505200"/>
          </a:xfrm>
        </p:spPr>
        <p:txBody>
          <a:bodyPr/>
          <a:lstStyle/>
          <a:p>
            <a:pPr marL="552450" indent="-552450"/>
            <a:r>
              <a:rPr lang="en-US" altLang="ar-SA" sz="2600" dirty="0" smtClean="0"/>
              <a:t>Induction motors are </a:t>
            </a:r>
            <a:r>
              <a:rPr lang="en-US" altLang="ar-SA" sz="2600" dirty="0" smtClean="0">
                <a:solidFill>
                  <a:srgbClr val="0000CC"/>
                </a:solidFill>
              </a:rPr>
              <a:t>used worldwide in many residential, commercial, industrial, and utility applications. </a:t>
            </a:r>
          </a:p>
          <a:p>
            <a:pPr marL="552450" indent="-552450" algn="just"/>
            <a:r>
              <a:rPr lang="en-US" altLang="ar-SA" sz="2600" dirty="0" smtClean="0"/>
              <a:t>Induction Motors </a:t>
            </a:r>
            <a:r>
              <a:rPr lang="en-US" altLang="ar-SA" sz="2600" dirty="0" smtClean="0">
                <a:solidFill>
                  <a:srgbClr val="0000CC"/>
                </a:solidFill>
              </a:rPr>
              <a:t>transform electrical energy into mechanical energy. </a:t>
            </a:r>
          </a:p>
          <a:p>
            <a:pPr marL="552450" indent="-552450" algn="just"/>
            <a:r>
              <a:rPr lang="en-US" altLang="ar-SA" sz="2600" dirty="0" smtClean="0"/>
              <a:t>It can be part of a </a:t>
            </a:r>
            <a:r>
              <a:rPr lang="en-US" altLang="ar-SA" sz="2600" dirty="0" smtClean="0">
                <a:solidFill>
                  <a:srgbClr val="0000CC"/>
                </a:solidFill>
              </a:rPr>
              <a:t>pump or fan, or connected to some other form of mechanical equipment such as a winder, conveyor, or mixer.</a:t>
            </a:r>
            <a:r>
              <a:rPr lang="en-US" altLang="ar-S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4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5EE96-63A4-43E7-B37D-97B01DC0B164}" type="slidenum">
              <a:rPr lang="en-US" altLang="ar-SA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ar-SA" sz="1300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Introduction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just">
              <a:buFontTx/>
              <a:buNone/>
              <a:defRPr/>
            </a:pP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aspects</a:t>
            </a:r>
          </a:p>
          <a:p>
            <a:pPr marL="974725" lvl="1" indent="-307975" algn="just">
              <a:buFontTx/>
              <a:buChar char="•"/>
              <a:defRPr/>
            </a:pPr>
            <a:r>
              <a:rPr lang="en-US" dirty="0" smtClean="0"/>
              <a:t>A induction machine can be used as either a </a:t>
            </a:r>
            <a:r>
              <a:rPr lang="en-US" dirty="0" smtClean="0">
                <a:solidFill>
                  <a:srgbClr val="0000CC"/>
                </a:solidFill>
              </a:rPr>
              <a:t>induction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CC"/>
                </a:solidFill>
              </a:rPr>
              <a:t>generator or a induction motor</a:t>
            </a:r>
            <a:r>
              <a:rPr lang="en-US" dirty="0" smtClean="0"/>
              <a:t>. </a:t>
            </a:r>
          </a:p>
          <a:p>
            <a:pPr marL="974725" lvl="1" indent="-307975" algn="just">
              <a:buFontTx/>
              <a:buChar char="•"/>
              <a:defRPr/>
            </a:pPr>
            <a:r>
              <a:rPr lang="en-US" dirty="0" smtClean="0">
                <a:solidFill>
                  <a:srgbClr val="0000CC"/>
                </a:solidFill>
              </a:rPr>
              <a:t>Induction motors are popularly used in the industry</a:t>
            </a:r>
          </a:p>
          <a:p>
            <a:pPr marL="974725" lvl="1" indent="-307975" algn="just">
              <a:buFontTx/>
              <a:buChar char="•"/>
              <a:defRPr/>
            </a:pPr>
            <a:r>
              <a:rPr lang="en-US" dirty="0" smtClean="0"/>
              <a:t>Focus on three-phase induction motor</a:t>
            </a:r>
          </a:p>
          <a:p>
            <a:pPr marL="974725" lvl="1" indent="-307975" algn="just">
              <a:buFontTx/>
              <a:buChar char="•"/>
              <a:defRPr/>
            </a:pPr>
            <a:r>
              <a:rPr lang="en-US" dirty="0" smtClean="0">
                <a:solidFill>
                  <a:srgbClr val="0000CC"/>
                </a:solidFill>
              </a:rPr>
              <a:t>Main features</a:t>
            </a:r>
            <a:r>
              <a:rPr lang="en-US" dirty="0" smtClean="0"/>
              <a:t>: cheap and low maintenance</a:t>
            </a:r>
          </a:p>
          <a:p>
            <a:pPr marL="974725" lvl="1" indent="-307975" algn="just">
              <a:buFontTx/>
              <a:buChar char="•"/>
              <a:defRPr/>
            </a:pPr>
            <a:r>
              <a:rPr lang="en-US" dirty="0" smtClean="0">
                <a:solidFill>
                  <a:srgbClr val="0000CC"/>
                </a:solidFill>
              </a:rPr>
              <a:t>Main disadvantages</a:t>
            </a:r>
            <a:r>
              <a:rPr lang="en-US" dirty="0" smtClean="0"/>
              <a:t>: speed control is not easy</a:t>
            </a:r>
          </a:p>
          <a:p>
            <a:pPr marL="552450" indent="-55245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1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930" y="1052736"/>
            <a:ext cx="896461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900" dirty="0"/>
              <a:t>Induction Motor </a:t>
            </a:r>
          </a:p>
          <a:p>
            <a:pPr algn="ctr" rtl="0" eaLnBrk="1" hangingPunct="1"/>
            <a:endParaRPr lang="en-US" altLang="ar-SA" sz="2900" dirty="0"/>
          </a:p>
          <a:p>
            <a:pPr algn="l" rtl="0" eaLnBrk="1" hangingPunct="1"/>
            <a:r>
              <a:rPr lang="en-US" altLang="ar-SA" sz="2900" b="0" dirty="0"/>
              <a:t>•</a:t>
            </a:r>
            <a:r>
              <a:rPr lang="en-US" altLang="ar-SA" sz="2900" dirty="0"/>
              <a:t>Why induction motor (IM)? </a:t>
            </a:r>
            <a:endParaRPr lang="en-US" altLang="ar-SA" sz="2900" b="0" dirty="0"/>
          </a:p>
          <a:p>
            <a:pPr lvl="1" algn="l" rtl="0" eaLnBrk="1" hangingPunct="1"/>
            <a:r>
              <a:rPr lang="en-US" altLang="ar-SA" sz="2900" b="0" dirty="0"/>
              <a:t>–Robust; No brushes. No contacts on rotor shaft </a:t>
            </a:r>
          </a:p>
          <a:p>
            <a:pPr lvl="1" algn="l" rtl="0" eaLnBrk="1" hangingPunct="1"/>
            <a:r>
              <a:rPr lang="en-US" altLang="ar-SA" sz="2900" b="0" dirty="0"/>
              <a:t>–High Power/Weight ratio compared to Dc motor </a:t>
            </a:r>
          </a:p>
          <a:p>
            <a:pPr lvl="1" algn="l" rtl="0" eaLnBrk="1" hangingPunct="1"/>
            <a:r>
              <a:rPr lang="en-US" altLang="ar-SA" sz="2900" b="0" dirty="0"/>
              <a:t>–Lower Cost/Power </a:t>
            </a:r>
          </a:p>
          <a:p>
            <a:pPr lvl="1" algn="l" rtl="0" eaLnBrk="1" hangingPunct="1"/>
            <a:r>
              <a:rPr lang="en-US" altLang="ar-SA" sz="2900" b="0" dirty="0"/>
              <a:t>–Easy to manufacture </a:t>
            </a:r>
          </a:p>
          <a:p>
            <a:pPr lvl="1" algn="l" rtl="0" eaLnBrk="1" hangingPunct="1"/>
            <a:r>
              <a:rPr lang="en-US" altLang="ar-SA" sz="2900" b="0" dirty="0"/>
              <a:t>–Almost maintenance-free, except for bearing and other mechanical parts </a:t>
            </a:r>
          </a:p>
          <a:p>
            <a:pPr algn="l" rtl="0" eaLnBrk="1" hangingPunct="1"/>
            <a:endParaRPr lang="en-US" altLang="ar-SA" sz="2900" b="0" dirty="0">
              <a:latin typeface="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900" dirty="0"/>
              <a:t>Induction Motor </a:t>
            </a:r>
          </a:p>
          <a:p>
            <a:pPr algn="ctr" rtl="0" eaLnBrk="1" hangingPunct="1"/>
            <a:endParaRPr lang="en-US" altLang="ar-SA" sz="2900" dirty="0"/>
          </a:p>
          <a:p>
            <a:pPr algn="l" rtl="0" eaLnBrk="1" hangingPunct="1"/>
            <a:r>
              <a:rPr lang="en-US" altLang="ar-SA" sz="2900" b="0" dirty="0" smtClean="0"/>
              <a:t>•</a:t>
            </a:r>
            <a:r>
              <a:rPr lang="en-US" altLang="ar-SA" sz="2900" dirty="0"/>
              <a:t>Disadvantages </a:t>
            </a:r>
            <a:endParaRPr lang="en-US" altLang="ar-SA" sz="2900" dirty="0" smtClean="0"/>
          </a:p>
          <a:p>
            <a:pPr algn="l" rtl="0" eaLnBrk="1" hangingPunct="1"/>
            <a:endParaRPr lang="en-US" altLang="ar-SA" sz="2900" b="0" dirty="0"/>
          </a:p>
          <a:p>
            <a:pPr lvl="1" algn="l" rtl="0" eaLnBrk="1" hangingPunct="1"/>
            <a:r>
              <a:rPr lang="en-US" altLang="ar-SA" sz="2900" b="0" dirty="0"/>
              <a:t>–Essentially a “fixed-speed” machine </a:t>
            </a:r>
            <a:endParaRPr lang="en-US" altLang="ar-SA" sz="2900" b="0" dirty="0" smtClean="0"/>
          </a:p>
          <a:p>
            <a:pPr lvl="1" algn="l" rtl="0" eaLnBrk="1" hangingPunct="1"/>
            <a:endParaRPr lang="en-US" altLang="ar-SA" sz="2900" b="0" dirty="0"/>
          </a:p>
          <a:p>
            <a:pPr lvl="1" algn="l" rtl="0" eaLnBrk="1" hangingPunct="1"/>
            <a:r>
              <a:rPr lang="en-US" altLang="ar-SA" sz="2900" b="0" dirty="0"/>
              <a:t>–Speed is determined by the supply </a:t>
            </a:r>
            <a:r>
              <a:rPr lang="en-US" altLang="ar-SA" sz="2900" b="0" dirty="0" smtClean="0"/>
              <a:t>frequency</a:t>
            </a:r>
          </a:p>
          <a:p>
            <a:pPr lvl="1" algn="l" rtl="0" eaLnBrk="1" hangingPunct="1"/>
            <a:r>
              <a:rPr lang="en-US" altLang="ar-SA" sz="2900" b="0" dirty="0" smtClean="0"/>
              <a:t> </a:t>
            </a:r>
            <a:endParaRPr lang="en-US" altLang="ar-SA" sz="2900" b="0" dirty="0"/>
          </a:p>
          <a:p>
            <a:pPr lvl="1" algn="l" rtl="0" eaLnBrk="1" hangingPunct="1"/>
            <a:r>
              <a:rPr lang="en-US" altLang="ar-SA" sz="2900" b="0" dirty="0"/>
              <a:t>–To vary its speed need a variable frequency supply</a:t>
            </a:r>
            <a:endParaRPr lang="en-US" altLang="ar-SA" sz="2900" b="0" dirty="0">
              <a:latin typeface="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47"/>
            <a:ext cx="8784976" cy="62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ar-SA" altLang="ar-SA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613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Glass design template</vt:lpstr>
      <vt:lpstr>1_Glass design template</vt:lpstr>
      <vt:lpstr>Induction Motor (Asynchronous Motor)</vt:lpstr>
      <vt:lpstr>Learning Outcomes</vt:lpstr>
      <vt:lpstr>Contents</vt:lpstr>
      <vt:lpstr>Overview of Three-Phase Induction Motor</vt:lpstr>
      <vt:lpstr>Introduction</vt:lpstr>
      <vt:lpstr>PowerPoint Presentation</vt:lpstr>
      <vt:lpstr>PowerPoint Presentation</vt:lpstr>
      <vt:lpstr>PowerPoint Presentation</vt:lpstr>
      <vt:lpstr>PowerPoint Presentation</vt:lpstr>
      <vt:lpstr>Construction</vt:lpstr>
      <vt:lpstr>Construction (Enclosure)</vt:lpstr>
      <vt:lpstr>Construction (Enclosure)</vt:lpstr>
      <vt:lpstr>Construction (Stator construction)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(Rotor construction)</vt:lpstr>
      <vt:lpstr>Construction (Rotor construction)</vt:lpstr>
      <vt:lpstr>Construction (Rotor construction)</vt:lpstr>
      <vt:lpstr>PowerPoint Presentation</vt:lpstr>
      <vt:lpstr>Rotor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TAHAR TAFTICHT</dc:creator>
  <cp:lastModifiedBy>James Balderson</cp:lastModifiedBy>
  <cp:revision>11</cp:revision>
  <dcterms:created xsi:type="dcterms:W3CDTF">2014-02-10T09:07:31Z</dcterms:created>
  <dcterms:modified xsi:type="dcterms:W3CDTF">2018-05-03T18:16:12Z</dcterms:modified>
</cp:coreProperties>
</file>