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56" r:id="rId2"/>
    <p:sldId id="279" r:id="rId3"/>
    <p:sldId id="317" r:id="rId4"/>
    <p:sldId id="318" r:id="rId5"/>
    <p:sldId id="319" r:id="rId6"/>
    <p:sldId id="320" r:id="rId7"/>
    <p:sldId id="321" r:id="rId8"/>
    <p:sldId id="322" r:id="rId9"/>
    <p:sldId id="323" r:id="rId10"/>
    <p:sldId id="324" r:id="rId11"/>
    <p:sldId id="327" r:id="rId12"/>
    <p:sldId id="325" r:id="rId13"/>
    <p:sldId id="280" r:id="rId14"/>
    <p:sldId id="328" r:id="rId15"/>
    <p:sldId id="281" r:id="rId16"/>
    <p:sldId id="304" r:id="rId17"/>
    <p:sldId id="329" r:id="rId18"/>
    <p:sldId id="330" r:id="rId19"/>
    <p:sldId id="282" r:id="rId20"/>
    <p:sldId id="305" r:id="rId21"/>
    <p:sldId id="303" r:id="rId22"/>
    <p:sldId id="306" r:id="rId23"/>
    <p:sldId id="285" r:id="rId24"/>
    <p:sldId id="307" r:id="rId25"/>
    <p:sldId id="286" r:id="rId26"/>
    <p:sldId id="287" r:id="rId27"/>
    <p:sldId id="288" r:id="rId28"/>
    <p:sldId id="289" r:id="rId29"/>
    <p:sldId id="300" r:id="rId30"/>
    <p:sldId id="302" r:id="rId31"/>
    <p:sldId id="335" r:id="rId32"/>
    <p:sldId id="336" r:id="rId33"/>
    <p:sldId id="290" r:id="rId34"/>
    <p:sldId id="308" r:id="rId35"/>
    <p:sldId id="315" r:id="rId36"/>
    <p:sldId id="309" r:id="rId37"/>
    <p:sldId id="313" r:id="rId38"/>
    <p:sldId id="339" r:id="rId39"/>
    <p:sldId id="314" r:id="rId40"/>
    <p:sldId id="299" r:id="rId41"/>
    <p:sldId id="332" r:id="rId42"/>
    <p:sldId id="333" r:id="rId43"/>
    <p:sldId id="340" r:id="rId44"/>
    <p:sldId id="334" r:id="rId45"/>
    <p:sldId id="294" r:id="rId46"/>
    <p:sldId id="316" r:id="rId47"/>
    <p:sldId id="337" r:id="rId48"/>
    <p:sldId id="338" r:id="rId49"/>
  </p:sldIdLst>
  <p:sldSz cx="9906000" cy="6858000" type="A4"/>
  <p:notesSz cx="6858000" cy="9144000"/>
  <p:defaultTextStyle>
    <a:defPPr>
      <a:defRPr lang="sv-SE"/>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90795" autoAdjust="0"/>
  </p:normalViewPr>
  <p:slideViewPr>
    <p:cSldViewPr snapToObjects="1">
      <p:cViewPr>
        <p:scale>
          <a:sx n="73" d="100"/>
          <a:sy n="73" d="100"/>
        </p:scale>
        <p:origin x="-960" y="-66"/>
      </p:cViewPr>
      <p:guideLst>
        <p:guide orient="horz" pos="2160"/>
        <p:guide pos="3120"/>
      </p:guideLst>
    </p:cSldViewPr>
  </p:slideViewPr>
  <p:outlineViewPr>
    <p:cViewPr>
      <p:scale>
        <a:sx n="33" d="100"/>
        <a:sy n="33" d="100"/>
      </p:scale>
      <p:origin x="0" y="10440"/>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e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 charset="0"/>
              </a:defRPr>
            </a:lvl1pPr>
          </a:lstStyle>
          <a:p>
            <a:pPr>
              <a:defRPr/>
            </a:pPr>
            <a:endParaRPr lang="sv-SE"/>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defRPr>
            </a:lvl1pPr>
          </a:lstStyle>
          <a:p>
            <a:pPr>
              <a:defRPr/>
            </a:pPr>
            <a:endParaRPr lang="sv-SE"/>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 charset="0"/>
              </a:defRPr>
            </a:lvl1pPr>
          </a:lstStyle>
          <a:p>
            <a:pPr>
              <a:defRPr/>
            </a:pPr>
            <a:endParaRPr lang="sv-SE"/>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 charset="0"/>
              </a:defRPr>
            </a:lvl1pPr>
          </a:lstStyle>
          <a:p>
            <a:pPr>
              <a:defRPr/>
            </a:pPr>
            <a:fld id="{5DD96D93-8713-4441-AF53-F9CFE4B5E41C}" type="slidenum">
              <a:rPr lang="sv-SE"/>
              <a:pPr>
                <a:defRPr/>
              </a:pPr>
              <a:t>‹#›</a:t>
            </a:fld>
            <a:endParaRPr lang="sv-SE"/>
          </a:p>
        </p:txBody>
      </p:sp>
    </p:spTree>
    <p:extLst>
      <p:ext uri="{BB962C8B-B14F-4D97-AF65-F5344CB8AC3E}">
        <p14:creationId xmlns:p14="http://schemas.microsoft.com/office/powerpoint/2010/main" val="866256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 charset="0"/>
              </a:defRPr>
            </a:lvl1pPr>
          </a:lstStyle>
          <a:p>
            <a:pPr>
              <a:defRPr/>
            </a:pPr>
            <a:endParaRPr lang="sv-SE"/>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defRPr>
            </a:lvl1pPr>
          </a:lstStyle>
          <a:p>
            <a:pPr>
              <a:defRPr/>
            </a:pPr>
            <a:endParaRPr lang="sv-SE"/>
          </a:p>
        </p:txBody>
      </p:sp>
      <p:sp>
        <p:nvSpPr>
          <p:cNvPr id="4403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 charset="0"/>
              </a:defRPr>
            </a:lvl1pPr>
          </a:lstStyle>
          <a:p>
            <a:pPr>
              <a:defRPr/>
            </a:pPr>
            <a:endParaRPr lang="sv-SE"/>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 charset="0"/>
              </a:defRPr>
            </a:lvl1pPr>
          </a:lstStyle>
          <a:p>
            <a:pPr>
              <a:defRPr/>
            </a:pPr>
            <a:fld id="{99E11F66-F6E8-4184-BCDB-E130744D296F}" type="slidenum">
              <a:rPr lang="sv-SE"/>
              <a:pPr>
                <a:defRPr/>
              </a:pPr>
              <a:t>‹#›</a:t>
            </a:fld>
            <a:endParaRPr lang="sv-SE"/>
          </a:p>
        </p:txBody>
      </p:sp>
    </p:spTree>
    <p:extLst>
      <p:ext uri="{BB962C8B-B14F-4D97-AF65-F5344CB8AC3E}">
        <p14:creationId xmlns:p14="http://schemas.microsoft.com/office/powerpoint/2010/main" val="858208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32B2D87-FB49-43C1-9621-DBAAB9FAFB2A}" type="slidenum">
              <a:rPr lang="sv-SE" smtClean="0">
                <a:latin typeface="Times" pitchFamily="18" charset="0"/>
              </a:rPr>
              <a:pPr/>
              <a:t>1</a:t>
            </a:fld>
            <a:endParaRPr lang="sv-SE" smtClean="0">
              <a:latin typeface="Times"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smtClean="0">
              <a:latin typeface="Times" pitchFamily="18" charset="0"/>
            </a:endParaRPr>
          </a:p>
        </p:txBody>
      </p:sp>
    </p:spTree>
    <p:extLst>
      <p:ext uri="{BB962C8B-B14F-4D97-AF65-F5344CB8AC3E}">
        <p14:creationId xmlns:p14="http://schemas.microsoft.com/office/powerpoint/2010/main" val="61946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49156" name="Slide Number Placeholder 3"/>
          <p:cNvSpPr>
            <a:spLocks noGrp="1"/>
          </p:cNvSpPr>
          <p:nvPr>
            <p:ph type="sldNum" sz="quarter" idx="5"/>
          </p:nvPr>
        </p:nvSpPr>
        <p:spPr>
          <a:noFill/>
        </p:spPr>
        <p:txBody>
          <a:bodyPr/>
          <a:lstStyle/>
          <a:p>
            <a:fld id="{53143ABC-7256-4ABE-82C7-D2E89DCDE269}" type="slidenum">
              <a:rPr lang="sv-SE" smtClean="0">
                <a:latin typeface="Times" pitchFamily="18" charset="0"/>
              </a:rPr>
              <a:pPr/>
              <a:t>19</a:t>
            </a:fld>
            <a:endParaRPr lang="sv-SE" smtClean="0">
              <a:latin typeface="Times" pitchFamily="18" charset="0"/>
            </a:endParaRPr>
          </a:p>
        </p:txBody>
      </p:sp>
    </p:spTree>
    <p:extLst>
      <p:ext uri="{BB962C8B-B14F-4D97-AF65-F5344CB8AC3E}">
        <p14:creationId xmlns:p14="http://schemas.microsoft.com/office/powerpoint/2010/main" val="237464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50180" name="Slide Number Placeholder 3"/>
          <p:cNvSpPr>
            <a:spLocks noGrp="1"/>
          </p:cNvSpPr>
          <p:nvPr>
            <p:ph type="sldNum" sz="quarter" idx="5"/>
          </p:nvPr>
        </p:nvSpPr>
        <p:spPr>
          <a:noFill/>
        </p:spPr>
        <p:txBody>
          <a:bodyPr/>
          <a:lstStyle/>
          <a:p>
            <a:fld id="{8B646472-E487-4A83-9B8B-4CE3D9B5F964}" type="slidenum">
              <a:rPr lang="sv-SE" smtClean="0">
                <a:latin typeface="Times" pitchFamily="18" charset="0"/>
              </a:rPr>
              <a:pPr/>
              <a:t>21</a:t>
            </a:fld>
            <a:endParaRPr lang="sv-SE" smtClean="0">
              <a:latin typeface="Times" pitchFamily="18" charset="0"/>
            </a:endParaRPr>
          </a:p>
        </p:txBody>
      </p:sp>
    </p:spTree>
    <p:extLst>
      <p:ext uri="{BB962C8B-B14F-4D97-AF65-F5344CB8AC3E}">
        <p14:creationId xmlns:p14="http://schemas.microsoft.com/office/powerpoint/2010/main" val="48085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51204" name="Slide Number Placeholder 3"/>
          <p:cNvSpPr>
            <a:spLocks noGrp="1"/>
          </p:cNvSpPr>
          <p:nvPr>
            <p:ph type="sldNum" sz="quarter" idx="5"/>
          </p:nvPr>
        </p:nvSpPr>
        <p:spPr>
          <a:noFill/>
        </p:spPr>
        <p:txBody>
          <a:bodyPr/>
          <a:lstStyle/>
          <a:p>
            <a:fld id="{183B97C6-9239-45C7-A84F-84A26AFF3A3B}" type="slidenum">
              <a:rPr lang="sv-SE" smtClean="0">
                <a:latin typeface="Times" pitchFamily="18" charset="0"/>
              </a:rPr>
              <a:pPr/>
              <a:t>23</a:t>
            </a:fld>
            <a:endParaRPr lang="sv-SE" smtClean="0">
              <a:latin typeface="Times" pitchFamily="18" charset="0"/>
            </a:endParaRPr>
          </a:p>
        </p:txBody>
      </p:sp>
    </p:spTree>
    <p:extLst>
      <p:ext uri="{BB962C8B-B14F-4D97-AF65-F5344CB8AC3E}">
        <p14:creationId xmlns:p14="http://schemas.microsoft.com/office/powerpoint/2010/main" val="179079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52228" name="Slide Number Placeholder 3"/>
          <p:cNvSpPr>
            <a:spLocks noGrp="1"/>
          </p:cNvSpPr>
          <p:nvPr>
            <p:ph type="sldNum" sz="quarter" idx="5"/>
          </p:nvPr>
        </p:nvSpPr>
        <p:spPr>
          <a:noFill/>
        </p:spPr>
        <p:txBody>
          <a:bodyPr/>
          <a:lstStyle/>
          <a:p>
            <a:fld id="{0C292E57-0B21-4E4A-BC50-F909B1FC7199}" type="slidenum">
              <a:rPr lang="sv-SE" smtClean="0">
                <a:latin typeface="Times" pitchFamily="18" charset="0"/>
              </a:rPr>
              <a:pPr/>
              <a:t>25</a:t>
            </a:fld>
            <a:endParaRPr lang="sv-SE" smtClean="0">
              <a:latin typeface="Times" pitchFamily="18" charset="0"/>
            </a:endParaRPr>
          </a:p>
        </p:txBody>
      </p:sp>
    </p:spTree>
    <p:extLst>
      <p:ext uri="{BB962C8B-B14F-4D97-AF65-F5344CB8AC3E}">
        <p14:creationId xmlns:p14="http://schemas.microsoft.com/office/powerpoint/2010/main" val="902494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sv-SE" smtClean="0">
              <a:latin typeface="Times" pitchFamily="18" charset="0"/>
            </a:endParaRPr>
          </a:p>
        </p:txBody>
      </p:sp>
      <p:sp>
        <p:nvSpPr>
          <p:cNvPr id="53252" name="Slide Number Placeholder 3"/>
          <p:cNvSpPr>
            <a:spLocks noGrp="1"/>
          </p:cNvSpPr>
          <p:nvPr>
            <p:ph type="sldNum" sz="quarter" idx="5"/>
          </p:nvPr>
        </p:nvSpPr>
        <p:spPr>
          <a:noFill/>
        </p:spPr>
        <p:txBody>
          <a:bodyPr/>
          <a:lstStyle/>
          <a:p>
            <a:fld id="{63C3219C-E101-4A1A-A3C0-826BFE0B314D}" type="slidenum">
              <a:rPr lang="sv-SE" smtClean="0">
                <a:latin typeface="Times" pitchFamily="18" charset="0"/>
              </a:rPr>
              <a:pPr/>
              <a:t>26</a:t>
            </a:fld>
            <a:endParaRPr lang="sv-SE" smtClean="0">
              <a:latin typeface="Times" pitchFamily="18" charset="0"/>
            </a:endParaRPr>
          </a:p>
        </p:txBody>
      </p:sp>
    </p:spTree>
    <p:extLst>
      <p:ext uri="{BB962C8B-B14F-4D97-AF65-F5344CB8AC3E}">
        <p14:creationId xmlns:p14="http://schemas.microsoft.com/office/powerpoint/2010/main" val="273541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54276" name="Slide Number Placeholder 3"/>
          <p:cNvSpPr>
            <a:spLocks noGrp="1"/>
          </p:cNvSpPr>
          <p:nvPr>
            <p:ph type="sldNum" sz="quarter" idx="5"/>
          </p:nvPr>
        </p:nvSpPr>
        <p:spPr>
          <a:noFill/>
        </p:spPr>
        <p:txBody>
          <a:bodyPr/>
          <a:lstStyle/>
          <a:p>
            <a:fld id="{422AB2ED-2BB1-4429-A249-509D48893527}" type="slidenum">
              <a:rPr lang="sv-SE" smtClean="0">
                <a:latin typeface="Times" pitchFamily="18" charset="0"/>
              </a:rPr>
              <a:pPr/>
              <a:t>27</a:t>
            </a:fld>
            <a:endParaRPr lang="sv-SE" smtClean="0">
              <a:latin typeface="Times" pitchFamily="18" charset="0"/>
            </a:endParaRPr>
          </a:p>
        </p:txBody>
      </p:sp>
    </p:spTree>
    <p:extLst>
      <p:ext uri="{BB962C8B-B14F-4D97-AF65-F5344CB8AC3E}">
        <p14:creationId xmlns:p14="http://schemas.microsoft.com/office/powerpoint/2010/main" val="145597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55300" name="Slide Number Placeholder 3"/>
          <p:cNvSpPr>
            <a:spLocks noGrp="1"/>
          </p:cNvSpPr>
          <p:nvPr>
            <p:ph type="sldNum" sz="quarter" idx="5"/>
          </p:nvPr>
        </p:nvSpPr>
        <p:spPr>
          <a:noFill/>
        </p:spPr>
        <p:txBody>
          <a:bodyPr/>
          <a:lstStyle/>
          <a:p>
            <a:fld id="{BC93175E-DB55-4E8A-89CC-88EE4C03A5AC}" type="slidenum">
              <a:rPr lang="sv-SE" smtClean="0">
                <a:latin typeface="Times" pitchFamily="18" charset="0"/>
              </a:rPr>
              <a:pPr/>
              <a:t>28</a:t>
            </a:fld>
            <a:endParaRPr lang="sv-SE" smtClean="0">
              <a:latin typeface="Times" pitchFamily="18" charset="0"/>
            </a:endParaRPr>
          </a:p>
        </p:txBody>
      </p:sp>
    </p:spTree>
    <p:extLst>
      <p:ext uri="{BB962C8B-B14F-4D97-AF65-F5344CB8AC3E}">
        <p14:creationId xmlns:p14="http://schemas.microsoft.com/office/powerpoint/2010/main" val="1944288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56324" name="Slide Number Placeholder 3"/>
          <p:cNvSpPr>
            <a:spLocks noGrp="1"/>
          </p:cNvSpPr>
          <p:nvPr>
            <p:ph type="sldNum" sz="quarter" idx="5"/>
          </p:nvPr>
        </p:nvSpPr>
        <p:spPr>
          <a:noFill/>
        </p:spPr>
        <p:txBody>
          <a:bodyPr/>
          <a:lstStyle/>
          <a:p>
            <a:fld id="{43D957DE-D91A-4C92-AC08-B65609ECE0DB}" type="slidenum">
              <a:rPr lang="sv-SE" smtClean="0">
                <a:latin typeface="Times" pitchFamily="18" charset="0"/>
              </a:rPr>
              <a:pPr/>
              <a:t>29</a:t>
            </a:fld>
            <a:endParaRPr lang="sv-SE" smtClean="0">
              <a:latin typeface="Times" pitchFamily="18" charset="0"/>
            </a:endParaRPr>
          </a:p>
        </p:txBody>
      </p:sp>
    </p:spTree>
    <p:extLst>
      <p:ext uri="{BB962C8B-B14F-4D97-AF65-F5344CB8AC3E}">
        <p14:creationId xmlns:p14="http://schemas.microsoft.com/office/powerpoint/2010/main" val="121032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E2C5FD-8627-4293-AC96-19C9F3B4FCE1}" type="slidenum">
              <a:rPr lang="en-US" smtClean="0">
                <a:latin typeface="Times" pitchFamily="18" charset="0"/>
              </a:rPr>
              <a:pPr/>
              <a:t>30</a:t>
            </a:fld>
            <a:endParaRPr lang="en-US" smtClean="0">
              <a:latin typeface="Times"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sv-SE" smtClean="0">
              <a:latin typeface="Times" pitchFamily="18" charset="0"/>
            </a:endParaRPr>
          </a:p>
        </p:txBody>
      </p:sp>
    </p:spTree>
    <p:extLst>
      <p:ext uri="{BB962C8B-B14F-4D97-AF65-F5344CB8AC3E}">
        <p14:creationId xmlns:p14="http://schemas.microsoft.com/office/powerpoint/2010/main" val="1520234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58372" name="Slide Number Placeholder 3"/>
          <p:cNvSpPr>
            <a:spLocks noGrp="1"/>
          </p:cNvSpPr>
          <p:nvPr>
            <p:ph type="sldNum" sz="quarter" idx="5"/>
          </p:nvPr>
        </p:nvSpPr>
        <p:spPr>
          <a:noFill/>
        </p:spPr>
        <p:txBody>
          <a:bodyPr/>
          <a:lstStyle/>
          <a:p>
            <a:fld id="{781DA1AC-B959-440B-9B10-23E6F30EEA7A}" type="slidenum">
              <a:rPr lang="sv-SE" smtClean="0">
                <a:latin typeface="Times" pitchFamily="18" charset="0"/>
              </a:rPr>
              <a:pPr/>
              <a:t>33</a:t>
            </a:fld>
            <a:endParaRPr lang="sv-SE" smtClean="0">
              <a:latin typeface="Times" pitchFamily="18" charset="0"/>
            </a:endParaRPr>
          </a:p>
        </p:txBody>
      </p:sp>
    </p:spTree>
    <p:extLst>
      <p:ext uri="{BB962C8B-B14F-4D97-AF65-F5344CB8AC3E}">
        <p14:creationId xmlns:p14="http://schemas.microsoft.com/office/powerpoint/2010/main" val="199233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pPr>
              <a:defRPr/>
            </a:pPr>
            <a:fld id="{99E11F66-F6E8-4184-BCDB-E130744D296F}" type="slidenum">
              <a:rPr lang="sv-SE" smtClean="0"/>
              <a:pPr>
                <a:defRPr/>
              </a:pPr>
              <a:t>3</a:t>
            </a:fld>
            <a:endParaRPr lang="sv-SE"/>
          </a:p>
        </p:txBody>
      </p:sp>
    </p:spTree>
    <p:extLst>
      <p:ext uri="{BB962C8B-B14F-4D97-AF65-F5344CB8AC3E}">
        <p14:creationId xmlns:p14="http://schemas.microsoft.com/office/powerpoint/2010/main" val="124392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7D4EDE8-12AA-441C-BDA0-5AC783A9133A}" type="slidenum">
              <a:rPr lang="en-US" smtClean="0">
                <a:latin typeface="Times" pitchFamily="18" charset="0"/>
              </a:rPr>
              <a:pPr/>
              <a:t>40</a:t>
            </a:fld>
            <a:endParaRPr lang="en-US" smtClean="0">
              <a:latin typeface="Times"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sv-SE" smtClean="0">
              <a:latin typeface="Times" pitchFamily="18" charset="0"/>
            </a:endParaRPr>
          </a:p>
        </p:txBody>
      </p:sp>
    </p:spTree>
    <p:extLst>
      <p:ext uri="{BB962C8B-B14F-4D97-AF65-F5344CB8AC3E}">
        <p14:creationId xmlns:p14="http://schemas.microsoft.com/office/powerpoint/2010/main" val="378416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9E11F66-F6E8-4184-BCDB-E130744D296F}" type="slidenum">
              <a:rPr lang="sv-SE" smtClean="0"/>
              <a:pPr>
                <a:defRPr/>
              </a:pPr>
              <a:t>8</a:t>
            </a:fld>
            <a:endParaRPr lang="sv-SE"/>
          </a:p>
        </p:txBody>
      </p:sp>
    </p:spTree>
    <p:extLst>
      <p:ext uri="{BB962C8B-B14F-4D97-AF65-F5344CB8AC3E}">
        <p14:creationId xmlns:p14="http://schemas.microsoft.com/office/powerpoint/2010/main" val="410622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46084" name="Slide Number Placeholder 3"/>
          <p:cNvSpPr>
            <a:spLocks noGrp="1"/>
          </p:cNvSpPr>
          <p:nvPr>
            <p:ph type="sldNum" sz="quarter" idx="5"/>
          </p:nvPr>
        </p:nvSpPr>
        <p:spPr>
          <a:noFill/>
        </p:spPr>
        <p:txBody>
          <a:bodyPr/>
          <a:lstStyle/>
          <a:p>
            <a:fld id="{FEE19943-A193-4B33-822E-BC287FC40A01}" type="slidenum">
              <a:rPr lang="sv-SE" smtClean="0">
                <a:latin typeface="Times" pitchFamily="18" charset="0"/>
              </a:rPr>
              <a:pPr/>
              <a:t>13</a:t>
            </a:fld>
            <a:endParaRPr lang="sv-SE" smtClean="0">
              <a:latin typeface="Times" pitchFamily="18" charset="0"/>
            </a:endParaRPr>
          </a:p>
        </p:txBody>
      </p:sp>
    </p:spTree>
    <p:extLst>
      <p:ext uri="{BB962C8B-B14F-4D97-AF65-F5344CB8AC3E}">
        <p14:creationId xmlns:p14="http://schemas.microsoft.com/office/powerpoint/2010/main" val="52680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46084" name="Slide Number Placeholder 3"/>
          <p:cNvSpPr>
            <a:spLocks noGrp="1"/>
          </p:cNvSpPr>
          <p:nvPr>
            <p:ph type="sldNum" sz="quarter" idx="5"/>
          </p:nvPr>
        </p:nvSpPr>
        <p:spPr>
          <a:noFill/>
        </p:spPr>
        <p:txBody>
          <a:bodyPr/>
          <a:lstStyle/>
          <a:p>
            <a:fld id="{FEE19943-A193-4B33-822E-BC287FC40A01}" type="slidenum">
              <a:rPr lang="sv-SE" smtClean="0">
                <a:latin typeface="Times" pitchFamily="18" charset="0"/>
              </a:rPr>
              <a:pPr/>
              <a:t>14</a:t>
            </a:fld>
            <a:endParaRPr lang="sv-SE" smtClean="0">
              <a:latin typeface="Times" pitchFamily="18" charset="0"/>
            </a:endParaRPr>
          </a:p>
        </p:txBody>
      </p:sp>
    </p:spTree>
    <p:extLst>
      <p:ext uri="{BB962C8B-B14F-4D97-AF65-F5344CB8AC3E}">
        <p14:creationId xmlns:p14="http://schemas.microsoft.com/office/powerpoint/2010/main" val="186376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47108" name="Slide Number Placeholder 3"/>
          <p:cNvSpPr>
            <a:spLocks noGrp="1"/>
          </p:cNvSpPr>
          <p:nvPr>
            <p:ph type="sldNum" sz="quarter" idx="5"/>
          </p:nvPr>
        </p:nvSpPr>
        <p:spPr>
          <a:noFill/>
        </p:spPr>
        <p:txBody>
          <a:bodyPr/>
          <a:lstStyle/>
          <a:p>
            <a:fld id="{76F0C4B9-1450-43D7-B56D-CDAEB3B20589}" type="slidenum">
              <a:rPr lang="sv-SE" smtClean="0">
                <a:latin typeface="Times" pitchFamily="18" charset="0"/>
              </a:rPr>
              <a:pPr/>
              <a:t>15</a:t>
            </a:fld>
            <a:endParaRPr lang="sv-SE" smtClean="0">
              <a:latin typeface="Times" pitchFamily="18" charset="0"/>
            </a:endParaRPr>
          </a:p>
        </p:txBody>
      </p:sp>
    </p:spTree>
    <p:extLst>
      <p:ext uri="{BB962C8B-B14F-4D97-AF65-F5344CB8AC3E}">
        <p14:creationId xmlns:p14="http://schemas.microsoft.com/office/powerpoint/2010/main" val="277598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48132" name="Slide Number Placeholder 3"/>
          <p:cNvSpPr>
            <a:spLocks noGrp="1"/>
          </p:cNvSpPr>
          <p:nvPr>
            <p:ph type="sldNum" sz="quarter" idx="5"/>
          </p:nvPr>
        </p:nvSpPr>
        <p:spPr>
          <a:noFill/>
        </p:spPr>
        <p:txBody>
          <a:bodyPr/>
          <a:lstStyle/>
          <a:p>
            <a:fld id="{084A31F3-9F73-42AD-BDD2-61C3359AE0AB}" type="slidenum">
              <a:rPr lang="sv-SE" smtClean="0">
                <a:latin typeface="Times" pitchFamily="18" charset="0"/>
              </a:rPr>
              <a:pPr/>
              <a:t>16</a:t>
            </a:fld>
            <a:endParaRPr lang="sv-SE" smtClean="0">
              <a:latin typeface="Times" pitchFamily="18" charset="0"/>
            </a:endParaRPr>
          </a:p>
        </p:txBody>
      </p:sp>
    </p:spTree>
    <p:extLst>
      <p:ext uri="{BB962C8B-B14F-4D97-AF65-F5344CB8AC3E}">
        <p14:creationId xmlns:p14="http://schemas.microsoft.com/office/powerpoint/2010/main" val="279050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48132" name="Slide Number Placeholder 3"/>
          <p:cNvSpPr>
            <a:spLocks noGrp="1"/>
          </p:cNvSpPr>
          <p:nvPr>
            <p:ph type="sldNum" sz="quarter" idx="5"/>
          </p:nvPr>
        </p:nvSpPr>
        <p:spPr>
          <a:noFill/>
        </p:spPr>
        <p:txBody>
          <a:bodyPr/>
          <a:lstStyle/>
          <a:p>
            <a:fld id="{084A31F3-9F73-42AD-BDD2-61C3359AE0AB}" type="slidenum">
              <a:rPr lang="sv-SE" smtClean="0">
                <a:latin typeface="Times" pitchFamily="18" charset="0"/>
              </a:rPr>
              <a:pPr/>
              <a:t>17</a:t>
            </a:fld>
            <a:endParaRPr lang="sv-SE" smtClean="0">
              <a:latin typeface="Times" pitchFamily="18" charset="0"/>
            </a:endParaRPr>
          </a:p>
        </p:txBody>
      </p:sp>
    </p:spTree>
    <p:extLst>
      <p:ext uri="{BB962C8B-B14F-4D97-AF65-F5344CB8AC3E}">
        <p14:creationId xmlns:p14="http://schemas.microsoft.com/office/powerpoint/2010/main" val="199705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sv-SE" smtClean="0">
                <a:latin typeface="Times" pitchFamily="18" charset="0"/>
              </a:rPr>
              <a:t>Random topics just for revising some concepts.</a:t>
            </a:r>
          </a:p>
        </p:txBody>
      </p:sp>
      <p:sp>
        <p:nvSpPr>
          <p:cNvPr id="48132" name="Slide Number Placeholder 3"/>
          <p:cNvSpPr>
            <a:spLocks noGrp="1"/>
          </p:cNvSpPr>
          <p:nvPr>
            <p:ph type="sldNum" sz="quarter" idx="5"/>
          </p:nvPr>
        </p:nvSpPr>
        <p:spPr>
          <a:noFill/>
        </p:spPr>
        <p:txBody>
          <a:bodyPr/>
          <a:lstStyle/>
          <a:p>
            <a:fld id="{084A31F3-9F73-42AD-BDD2-61C3359AE0AB}" type="slidenum">
              <a:rPr lang="sv-SE" smtClean="0">
                <a:latin typeface="Times" pitchFamily="18" charset="0"/>
              </a:rPr>
              <a:pPr/>
              <a:t>18</a:t>
            </a:fld>
            <a:endParaRPr lang="sv-SE" smtClean="0">
              <a:latin typeface="Times" pitchFamily="18" charset="0"/>
            </a:endParaRPr>
          </a:p>
        </p:txBody>
      </p:sp>
    </p:spTree>
    <p:extLst>
      <p:ext uri="{BB962C8B-B14F-4D97-AF65-F5344CB8AC3E}">
        <p14:creationId xmlns:p14="http://schemas.microsoft.com/office/powerpoint/2010/main" val="308097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vl1pPr>
          </a:lstStyle>
          <a:p>
            <a:pPr>
              <a:defRPr/>
            </a:pPr>
            <a:fld id="{74D81DE1-49A3-4864-ADA6-765E62BDC860}" type="datetime1">
              <a:rPr lang="sv-SE" smtClean="0"/>
              <a:t>2018-04-15</a:t>
            </a:fld>
            <a:endParaRPr lang="sv-SE" sz="1400">
              <a:latin typeface="Times" pitchFamily="1" charset="0"/>
            </a:endParaRPr>
          </a:p>
        </p:txBody>
      </p:sp>
      <p:sp>
        <p:nvSpPr>
          <p:cNvPr id="5" name="Footer Placeholder 4"/>
          <p:cNvSpPr>
            <a:spLocks noGrp="1"/>
          </p:cNvSpPr>
          <p:nvPr>
            <p:ph type="ftr" sz="quarter" idx="11"/>
          </p:nvPr>
        </p:nvSpPr>
        <p:spPr/>
        <p:txBody>
          <a:bodyPr/>
          <a:lstStyle>
            <a:lvl1pPr>
              <a:defRPr/>
            </a:lvl1pPr>
          </a:lstStyle>
          <a:p>
            <a:pPr>
              <a:defRPr/>
            </a:pPr>
            <a:r>
              <a:rPr lang="sv-SE"/>
              <a:t>Muhammad Amir Yousaf                                            </a:t>
            </a:r>
          </a:p>
        </p:txBody>
      </p:sp>
      <p:sp>
        <p:nvSpPr>
          <p:cNvPr id="6" name="Slide Number Placeholder 5"/>
          <p:cNvSpPr>
            <a:spLocks noGrp="1"/>
          </p:cNvSpPr>
          <p:nvPr>
            <p:ph type="sldNum" sz="quarter" idx="12"/>
          </p:nvPr>
        </p:nvSpPr>
        <p:spPr/>
        <p:txBody>
          <a:bodyPr/>
          <a:lstStyle>
            <a:lvl1pPr>
              <a:defRPr/>
            </a:lvl1pPr>
          </a:lstStyle>
          <a:p>
            <a:pPr>
              <a:defRPr/>
            </a:pPr>
            <a:fld id="{82A108C5-41F9-46A3-AF81-8FA885E42758}" type="slidenum">
              <a:rPr lang="sv-SE"/>
              <a:pPr>
                <a:defRPr/>
              </a:pPr>
              <a:t>‹#›</a:t>
            </a:fld>
            <a:endParaRPr lang="sv-SE" sz="1400">
              <a:latin typeface="Times" pitchFamily="1"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fld id="{0DBFFBF7-7F35-4764-95FD-AAE3247F389C}" type="datetime1">
              <a:rPr lang="sv-SE" smtClean="0"/>
              <a:t>2018-04-15</a:t>
            </a:fld>
            <a:endParaRPr lang="sv-SE" sz="1400">
              <a:latin typeface="Times" pitchFamily="1" charset="0"/>
            </a:endParaRPr>
          </a:p>
        </p:txBody>
      </p:sp>
      <p:sp>
        <p:nvSpPr>
          <p:cNvPr id="5" name="Footer Placeholder 4"/>
          <p:cNvSpPr>
            <a:spLocks noGrp="1"/>
          </p:cNvSpPr>
          <p:nvPr>
            <p:ph type="ftr" sz="quarter" idx="11"/>
          </p:nvPr>
        </p:nvSpPr>
        <p:spPr/>
        <p:txBody>
          <a:bodyPr/>
          <a:lstStyle>
            <a:lvl1pPr>
              <a:defRPr/>
            </a:lvl1pPr>
          </a:lstStyle>
          <a:p>
            <a:pPr>
              <a:defRPr/>
            </a:pPr>
            <a:r>
              <a:rPr lang="sv-SE"/>
              <a:t>Muhammad Amir Yousaf                                            </a:t>
            </a:r>
          </a:p>
        </p:txBody>
      </p:sp>
      <p:sp>
        <p:nvSpPr>
          <p:cNvPr id="6" name="Slide Number Placeholder 5"/>
          <p:cNvSpPr>
            <a:spLocks noGrp="1"/>
          </p:cNvSpPr>
          <p:nvPr>
            <p:ph type="sldNum" sz="quarter" idx="12"/>
          </p:nvPr>
        </p:nvSpPr>
        <p:spPr/>
        <p:txBody>
          <a:bodyPr/>
          <a:lstStyle>
            <a:lvl1pPr>
              <a:defRPr/>
            </a:lvl1pPr>
          </a:lstStyle>
          <a:p>
            <a:pPr>
              <a:defRPr/>
            </a:pPr>
            <a:fld id="{C266D03C-84A2-406A-B3B5-BAB9DB39B253}" type="slidenum">
              <a:rPr lang="sv-SE"/>
              <a:pPr>
                <a:defRPr/>
              </a:pPr>
              <a:t>‹#›</a:t>
            </a:fld>
            <a:endParaRPr lang="sv-SE" sz="1400">
              <a:latin typeface="Times" pitchFamily="1"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28600"/>
            <a:ext cx="2105025" cy="5562600"/>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742950" y="228600"/>
            <a:ext cx="616267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fld id="{0976B023-630D-4ACB-A8E9-238DEA4B09FA}" type="datetime1">
              <a:rPr lang="sv-SE" smtClean="0"/>
              <a:t>2018-04-15</a:t>
            </a:fld>
            <a:endParaRPr lang="sv-SE" sz="1400">
              <a:latin typeface="Times" pitchFamily="1" charset="0"/>
            </a:endParaRPr>
          </a:p>
        </p:txBody>
      </p:sp>
      <p:sp>
        <p:nvSpPr>
          <p:cNvPr id="5" name="Footer Placeholder 4"/>
          <p:cNvSpPr>
            <a:spLocks noGrp="1"/>
          </p:cNvSpPr>
          <p:nvPr>
            <p:ph type="ftr" sz="quarter" idx="11"/>
          </p:nvPr>
        </p:nvSpPr>
        <p:spPr/>
        <p:txBody>
          <a:bodyPr/>
          <a:lstStyle>
            <a:lvl1pPr>
              <a:defRPr/>
            </a:lvl1pPr>
          </a:lstStyle>
          <a:p>
            <a:pPr>
              <a:defRPr/>
            </a:pPr>
            <a:r>
              <a:rPr lang="sv-SE"/>
              <a:t>Muhammad Amir Yousaf                                            </a:t>
            </a:r>
          </a:p>
        </p:txBody>
      </p:sp>
      <p:sp>
        <p:nvSpPr>
          <p:cNvPr id="6" name="Slide Number Placeholder 5"/>
          <p:cNvSpPr>
            <a:spLocks noGrp="1"/>
          </p:cNvSpPr>
          <p:nvPr>
            <p:ph type="sldNum" sz="quarter" idx="12"/>
          </p:nvPr>
        </p:nvSpPr>
        <p:spPr/>
        <p:txBody>
          <a:bodyPr/>
          <a:lstStyle>
            <a:lvl1pPr>
              <a:defRPr/>
            </a:lvl1pPr>
          </a:lstStyle>
          <a:p>
            <a:pPr>
              <a:defRPr/>
            </a:pPr>
            <a:fld id="{9A00AE3B-C596-44AE-BCC4-558DF7E2CC95}" type="slidenum">
              <a:rPr lang="sv-SE"/>
              <a:pPr>
                <a:defRPr/>
              </a:pPr>
              <a:t>‹#›</a:t>
            </a:fld>
            <a:endParaRPr lang="sv-SE" sz="1400">
              <a:latin typeface="Times" pitchFamily="1"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228600"/>
            <a:ext cx="8420100" cy="11430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742950" y="1752600"/>
            <a:ext cx="413385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5029200" y="1752600"/>
            <a:ext cx="413385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lvl1pPr>
              <a:defRPr/>
            </a:lvl1pPr>
          </a:lstStyle>
          <a:p>
            <a:pPr>
              <a:defRPr/>
            </a:pPr>
            <a:fld id="{F997740E-E31D-4E34-9695-2503635F1452}" type="datetime1">
              <a:rPr lang="sv-SE" smtClean="0"/>
              <a:t>2018-04-15</a:t>
            </a:fld>
            <a:endParaRPr lang="sv-SE" sz="1400">
              <a:latin typeface="Times" pitchFamily="1" charset="0"/>
            </a:endParaRPr>
          </a:p>
        </p:txBody>
      </p:sp>
      <p:sp>
        <p:nvSpPr>
          <p:cNvPr id="6" name="Footer Placeholder 5"/>
          <p:cNvSpPr>
            <a:spLocks noGrp="1"/>
          </p:cNvSpPr>
          <p:nvPr>
            <p:ph type="ftr" sz="quarter" idx="11"/>
          </p:nvPr>
        </p:nvSpPr>
        <p:spPr/>
        <p:txBody>
          <a:bodyPr/>
          <a:lstStyle>
            <a:lvl1pPr>
              <a:defRPr/>
            </a:lvl1pPr>
          </a:lstStyle>
          <a:p>
            <a:pPr>
              <a:defRPr/>
            </a:pPr>
            <a:r>
              <a:rPr lang="sv-SE"/>
              <a:t>Muhammad Amir Yousaf                                            </a:t>
            </a:r>
          </a:p>
        </p:txBody>
      </p:sp>
      <p:sp>
        <p:nvSpPr>
          <p:cNvPr id="7" name="Slide Number Placeholder 6"/>
          <p:cNvSpPr>
            <a:spLocks noGrp="1"/>
          </p:cNvSpPr>
          <p:nvPr>
            <p:ph type="sldNum" sz="quarter" idx="12"/>
          </p:nvPr>
        </p:nvSpPr>
        <p:spPr/>
        <p:txBody>
          <a:bodyPr/>
          <a:lstStyle>
            <a:lvl1pPr>
              <a:defRPr/>
            </a:lvl1pPr>
          </a:lstStyle>
          <a:p>
            <a:pPr>
              <a:defRPr/>
            </a:pPr>
            <a:fld id="{C248C90C-9643-49D2-B144-9ACFA1DD4896}" type="slidenum">
              <a:rPr lang="sv-SE"/>
              <a:pPr>
                <a:defRPr/>
              </a:pPr>
              <a:t>‹#›</a:t>
            </a:fld>
            <a:endParaRPr lang="sv-SE" sz="1400">
              <a:latin typeface="Times" pitchFamily="1"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228600"/>
            <a:ext cx="8420100" cy="11430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742950" y="1752600"/>
            <a:ext cx="413385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5029200" y="1752600"/>
            <a:ext cx="413385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5029200" y="3848100"/>
            <a:ext cx="413385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Date Placeholder 5"/>
          <p:cNvSpPr>
            <a:spLocks noGrp="1"/>
          </p:cNvSpPr>
          <p:nvPr>
            <p:ph type="dt" sz="half" idx="10"/>
          </p:nvPr>
        </p:nvSpPr>
        <p:spPr/>
        <p:txBody>
          <a:bodyPr/>
          <a:lstStyle>
            <a:lvl1pPr>
              <a:defRPr/>
            </a:lvl1pPr>
          </a:lstStyle>
          <a:p>
            <a:pPr>
              <a:defRPr/>
            </a:pPr>
            <a:fld id="{27DCF2BF-54AF-4A23-B883-361C611FE053}" type="datetime1">
              <a:rPr lang="sv-SE" smtClean="0"/>
              <a:t>2018-04-15</a:t>
            </a:fld>
            <a:endParaRPr lang="sv-SE" sz="1400">
              <a:latin typeface="Times" pitchFamily="1" charset="0"/>
            </a:endParaRPr>
          </a:p>
        </p:txBody>
      </p:sp>
      <p:sp>
        <p:nvSpPr>
          <p:cNvPr id="7" name="Footer Placeholder 6"/>
          <p:cNvSpPr>
            <a:spLocks noGrp="1"/>
          </p:cNvSpPr>
          <p:nvPr>
            <p:ph type="ftr" sz="quarter" idx="11"/>
          </p:nvPr>
        </p:nvSpPr>
        <p:spPr/>
        <p:txBody>
          <a:bodyPr/>
          <a:lstStyle>
            <a:lvl1pPr>
              <a:defRPr/>
            </a:lvl1pPr>
          </a:lstStyle>
          <a:p>
            <a:pPr>
              <a:defRPr/>
            </a:pPr>
            <a:r>
              <a:rPr lang="sv-SE"/>
              <a:t>Muhammad Amir Yousaf                                            </a:t>
            </a:r>
          </a:p>
        </p:txBody>
      </p:sp>
      <p:sp>
        <p:nvSpPr>
          <p:cNvPr id="8" name="Slide Number Placeholder 7"/>
          <p:cNvSpPr>
            <a:spLocks noGrp="1"/>
          </p:cNvSpPr>
          <p:nvPr>
            <p:ph type="sldNum" sz="quarter" idx="12"/>
          </p:nvPr>
        </p:nvSpPr>
        <p:spPr/>
        <p:txBody>
          <a:bodyPr/>
          <a:lstStyle>
            <a:lvl1pPr>
              <a:defRPr/>
            </a:lvl1pPr>
          </a:lstStyle>
          <a:p>
            <a:pPr>
              <a:defRPr/>
            </a:pPr>
            <a:fld id="{D5071064-B87E-4A2F-B223-DC3BC28595BF}" type="slidenum">
              <a:rPr lang="sv-SE"/>
              <a:pPr>
                <a:defRPr/>
              </a:pPr>
              <a:t>‹#›</a:t>
            </a:fld>
            <a:endParaRPr lang="sv-SE" sz="1400">
              <a:latin typeface="Times" pitchFamily="1"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vl1pPr>
          </a:lstStyle>
          <a:p>
            <a:pPr>
              <a:defRPr/>
            </a:pPr>
            <a:fld id="{26EA7105-4BCD-41D2-9839-7F9E7637944C}" type="datetime1">
              <a:rPr lang="sv-SE" smtClean="0"/>
              <a:t>2018-04-15</a:t>
            </a:fld>
            <a:endParaRPr lang="sv-SE" sz="1400">
              <a:latin typeface="Times" pitchFamily="1" charset="0"/>
            </a:endParaRPr>
          </a:p>
        </p:txBody>
      </p:sp>
      <p:sp>
        <p:nvSpPr>
          <p:cNvPr id="5" name="Footer Placeholder 4"/>
          <p:cNvSpPr>
            <a:spLocks noGrp="1"/>
          </p:cNvSpPr>
          <p:nvPr>
            <p:ph type="ftr" sz="quarter" idx="11"/>
          </p:nvPr>
        </p:nvSpPr>
        <p:spPr/>
        <p:txBody>
          <a:bodyPr/>
          <a:lstStyle>
            <a:lvl1pPr>
              <a:defRPr/>
            </a:lvl1pPr>
          </a:lstStyle>
          <a:p>
            <a:pPr>
              <a:defRPr/>
            </a:pPr>
            <a:r>
              <a:rPr lang="sv-SE"/>
              <a:t>Muhammad Amir Yousaf                                            </a:t>
            </a:r>
          </a:p>
        </p:txBody>
      </p:sp>
      <p:sp>
        <p:nvSpPr>
          <p:cNvPr id="6" name="Slide Number Placeholder 5"/>
          <p:cNvSpPr>
            <a:spLocks noGrp="1"/>
          </p:cNvSpPr>
          <p:nvPr>
            <p:ph type="sldNum" sz="quarter" idx="12"/>
          </p:nvPr>
        </p:nvSpPr>
        <p:spPr/>
        <p:txBody>
          <a:bodyPr/>
          <a:lstStyle>
            <a:lvl1pPr>
              <a:defRPr/>
            </a:lvl1pPr>
          </a:lstStyle>
          <a:p>
            <a:pPr>
              <a:defRPr/>
            </a:pPr>
            <a:fld id="{2FBE52A7-A142-4E2F-B714-90A2647D9D72}" type="slidenum">
              <a:rPr lang="sv-SE"/>
              <a:pPr>
                <a:defRPr/>
              </a:pPr>
              <a:t>‹#›</a:t>
            </a:fld>
            <a:endParaRPr lang="sv-SE" sz="1400">
              <a:latin typeface="Times" pitchFamily="1"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2B2E84-73FE-43C3-A7BF-283E7B18A7C3}" type="datetime1">
              <a:rPr lang="sv-SE" smtClean="0"/>
              <a:t>2018-04-15</a:t>
            </a:fld>
            <a:endParaRPr lang="sv-SE" sz="1400">
              <a:latin typeface="Times" pitchFamily="1" charset="0"/>
            </a:endParaRPr>
          </a:p>
        </p:txBody>
      </p:sp>
      <p:sp>
        <p:nvSpPr>
          <p:cNvPr id="5" name="Footer Placeholder 4"/>
          <p:cNvSpPr>
            <a:spLocks noGrp="1"/>
          </p:cNvSpPr>
          <p:nvPr>
            <p:ph type="ftr" sz="quarter" idx="11"/>
          </p:nvPr>
        </p:nvSpPr>
        <p:spPr/>
        <p:txBody>
          <a:bodyPr/>
          <a:lstStyle>
            <a:lvl1pPr>
              <a:defRPr/>
            </a:lvl1pPr>
          </a:lstStyle>
          <a:p>
            <a:pPr>
              <a:defRPr/>
            </a:pPr>
            <a:r>
              <a:rPr lang="sv-SE"/>
              <a:t>Muhammad Amir Yousaf                                            </a:t>
            </a:r>
          </a:p>
        </p:txBody>
      </p:sp>
      <p:sp>
        <p:nvSpPr>
          <p:cNvPr id="6" name="Slide Number Placeholder 5"/>
          <p:cNvSpPr>
            <a:spLocks noGrp="1"/>
          </p:cNvSpPr>
          <p:nvPr>
            <p:ph type="sldNum" sz="quarter" idx="12"/>
          </p:nvPr>
        </p:nvSpPr>
        <p:spPr/>
        <p:txBody>
          <a:bodyPr/>
          <a:lstStyle>
            <a:lvl1pPr>
              <a:defRPr/>
            </a:lvl1pPr>
          </a:lstStyle>
          <a:p>
            <a:pPr>
              <a:defRPr/>
            </a:pPr>
            <a:fld id="{C6BFC8D0-2E8B-4029-BEF7-F50072B70A18}" type="slidenum">
              <a:rPr lang="sv-SE"/>
              <a:pPr>
                <a:defRPr/>
              </a:pPr>
              <a:t>‹#›</a:t>
            </a:fld>
            <a:endParaRPr lang="sv-SE" sz="1400">
              <a:latin typeface="Times" pitchFamily="1"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742950" y="1752600"/>
            <a:ext cx="413385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5029200" y="1752600"/>
            <a:ext cx="413385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lvl1pPr>
              <a:defRPr/>
            </a:lvl1pPr>
          </a:lstStyle>
          <a:p>
            <a:pPr>
              <a:defRPr/>
            </a:pPr>
            <a:fld id="{C719229E-4A14-4A8F-AEC5-AA9B55F48213}" type="datetime1">
              <a:rPr lang="sv-SE" smtClean="0"/>
              <a:t>2018-04-15</a:t>
            </a:fld>
            <a:endParaRPr lang="sv-SE" sz="1400">
              <a:latin typeface="Times" pitchFamily="1" charset="0"/>
            </a:endParaRPr>
          </a:p>
        </p:txBody>
      </p:sp>
      <p:sp>
        <p:nvSpPr>
          <p:cNvPr id="6" name="Footer Placeholder 5"/>
          <p:cNvSpPr>
            <a:spLocks noGrp="1"/>
          </p:cNvSpPr>
          <p:nvPr>
            <p:ph type="ftr" sz="quarter" idx="11"/>
          </p:nvPr>
        </p:nvSpPr>
        <p:spPr/>
        <p:txBody>
          <a:bodyPr/>
          <a:lstStyle>
            <a:lvl1pPr>
              <a:defRPr/>
            </a:lvl1pPr>
          </a:lstStyle>
          <a:p>
            <a:pPr>
              <a:defRPr/>
            </a:pPr>
            <a:r>
              <a:rPr lang="sv-SE"/>
              <a:t>Muhammad Amir Yousaf                                            </a:t>
            </a:r>
          </a:p>
        </p:txBody>
      </p:sp>
      <p:sp>
        <p:nvSpPr>
          <p:cNvPr id="7" name="Slide Number Placeholder 6"/>
          <p:cNvSpPr>
            <a:spLocks noGrp="1"/>
          </p:cNvSpPr>
          <p:nvPr>
            <p:ph type="sldNum" sz="quarter" idx="12"/>
          </p:nvPr>
        </p:nvSpPr>
        <p:spPr/>
        <p:txBody>
          <a:bodyPr/>
          <a:lstStyle>
            <a:lvl1pPr>
              <a:defRPr/>
            </a:lvl1pPr>
          </a:lstStyle>
          <a:p>
            <a:pPr>
              <a:defRPr/>
            </a:pPr>
            <a:fld id="{74AC15C9-1A08-40FD-A4D6-A70901AA1109}" type="slidenum">
              <a:rPr lang="sv-SE"/>
              <a:pPr>
                <a:defRPr/>
              </a:pPr>
              <a:t>‹#›</a:t>
            </a:fld>
            <a:endParaRPr lang="sv-SE" sz="1400">
              <a:latin typeface="Times" pitchFamily="1"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vl1pPr>
          </a:lstStyle>
          <a:p>
            <a:pPr>
              <a:defRPr/>
            </a:pPr>
            <a:fld id="{D2BA3E4D-9945-4CB3-A231-205E5F3BB6CC}" type="datetime1">
              <a:rPr lang="sv-SE" smtClean="0"/>
              <a:t>2018-04-15</a:t>
            </a:fld>
            <a:endParaRPr lang="sv-SE" sz="1400">
              <a:latin typeface="Times" pitchFamily="1" charset="0"/>
            </a:endParaRPr>
          </a:p>
        </p:txBody>
      </p:sp>
      <p:sp>
        <p:nvSpPr>
          <p:cNvPr id="8" name="Footer Placeholder 7"/>
          <p:cNvSpPr>
            <a:spLocks noGrp="1"/>
          </p:cNvSpPr>
          <p:nvPr>
            <p:ph type="ftr" sz="quarter" idx="11"/>
          </p:nvPr>
        </p:nvSpPr>
        <p:spPr/>
        <p:txBody>
          <a:bodyPr/>
          <a:lstStyle>
            <a:lvl1pPr>
              <a:defRPr/>
            </a:lvl1pPr>
          </a:lstStyle>
          <a:p>
            <a:pPr>
              <a:defRPr/>
            </a:pPr>
            <a:r>
              <a:rPr lang="sv-SE"/>
              <a:t>Muhammad Amir Yousaf                                            </a:t>
            </a:r>
          </a:p>
        </p:txBody>
      </p:sp>
      <p:sp>
        <p:nvSpPr>
          <p:cNvPr id="9" name="Slide Number Placeholder 8"/>
          <p:cNvSpPr>
            <a:spLocks noGrp="1"/>
          </p:cNvSpPr>
          <p:nvPr>
            <p:ph type="sldNum" sz="quarter" idx="12"/>
          </p:nvPr>
        </p:nvSpPr>
        <p:spPr/>
        <p:txBody>
          <a:bodyPr/>
          <a:lstStyle>
            <a:lvl1pPr>
              <a:defRPr/>
            </a:lvl1pPr>
          </a:lstStyle>
          <a:p>
            <a:pPr>
              <a:defRPr/>
            </a:pPr>
            <a:fld id="{6F72420B-AD59-4F0B-80B2-9CABC456D159}" type="slidenum">
              <a:rPr lang="sv-SE"/>
              <a:pPr>
                <a:defRPr/>
              </a:pPr>
              <a:t>‹#›</a:t>
            </a:fld>
            <a:endParaRPr lang="sv-SE" sz="1400">
              <a:latin typeface="Times" pitchFamily="1"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lvl1pPr>
              <a:defRPr/>
            </a:lvl1pPr>
          </a:lstStyle>
          <a:p>
            <a:pPr>
              <a:defRPr/>
            </a:pPr>
            <a:fld id="{D25933D6-4413-4628-8E90-43D51B190B9F}" type="datetime1">
              <a:rPr lang="sv-SE" smtClean="0"/>
              <a:t>2018-04-15</a:t>
            </a:fld>
            <a:endParaRPr lang="sv-SE" sz="1400">
              <a:latin typeface="Times" pitchFamily="1" charset="0"/>
            </a:endParaRPr>
          </a:p>
        </p:txBody>
      </p:sp>
      <p:sp>
        <p:nvSpPr>
          <p:cNvPr id="4" name="Footer Placeholder 3"/>
          <p:cNvSpPr>
            <a:spLocks noGrp="1"/>
          </p:cNvSpPr>
          <p:nvPr>
            <p:ph type="ftr" sz="quarter" idx="11"/>
          </p:nvPr>
        </p:nvSpPr>
        <p:spPr/>
        <p:txBody>
          <a:bodyPr/>
          <a:lstStyle>
            <a:lvl1pPr>
              <a:defRPr/>
            </a:lvl1pPr>
          </a:lstStyle>
          <a:p>
            <a:pPr>
              <a:defRPr/>
            </a:pPr>
            <a:r>
              <a:rPr lang="sv-SE"/>
              <a:t>Muhammad Amir Yousaf                                            </a:t>
            </a:r>
          </a:p>
        </p:txBody>
      </p:sp>
      <p:sp>
        <p:nvSpPr>
          <p:cNvPr id="5" name="Slide Number Placeholder 4"/>
          <p:cNvSpPr>
            <a:spLocks noGrp="1"/>
          </p:cNvSpPr>
          <p:nvPr>
            <p:ph type="sldNum" sz="quarter" idx="12"/>
          </p:nvPr>
        </p:nvSpPr>
        <p:spPr/>
        <p:txBody>
          <a:bodyPr/>
          <a:lstStyle>
            <a:lvl1pPr>
              <a:defRPr/>
            </a:lvl1pPr>
          </a:lstStyle>
          <a:p>
            <a:pPr>
              <a:defRPr/>
            </a:pPr>
            <a:fld id="{4CCDEA30-01DF-407B-9B31-E778DC9A1201}" type="slidenum">
              <a:rPr lang="sv-SE"/>
              <a:pPr>
                <a:defRPr/>
              </a:pPr>
              <a:t>‹#›</a:t>
            </a:fld>
            <a:endParaRPr lang="sv-SE" sz="1400">
              <a:latin typeface="Times" pitchFamily="1"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3775965-EF54-406E-BDEF-C6A26FA4D018}" type="datetime1">
              <a:rPr lang="sv-SE" smtClean="0"/>
              <a:t>2018-04-15</a:t>
            </a:fld>
            <a:endParaRPr lang="sv-SE" sz="1400">
              <a:latin typeface="Times" pitchFamily="1" charset="0"/>
            </a:endParaRPr>
          </a:p>
        </p:txBody>
      </p:sp>
      <p:sp>
        <p:nvSpPr>
          <p:cNvPr id="3" name="Footer Placeholder 2"/>
          <p:cNvSpPr>
            <a:spLocks noGrp="1"/>
          </p:cNvSpPr>
          <p:nvPr>
            <p:ph type="ftr" sz="quarter" idx="11"/>
          </p:nvPr>
        </p:nvSpPr>
        <p:spPr/>
        <p:txBody>
          <a:bodyPr/>
          <a:lstStyle>
            <a:lvl1pPr>
              <a:defRPr/>
            </a:lvl1pPr>
          </a:lstStyle>
          <a:p>
            <a:pPr>
              <a:defRPr/>
            </a:pPr>
            <a:r>
              <a:rPr lang="sv-SE"/>
              <a:t>Muhammad Amir Yousaf                                            </a:t>
            </a:r>
          </a:p>
        </p:txBody>
      </p:sp>
      <p:sp>
        <p:nvSpPr>
          <p:cNvPr id="4" name="Slide Number Placeholder 3"/>
          <p:cNvSpPr>
            <a:spLocks noGrp="1"/>
          </p:cNvSpPr>
          <p:nvPr>
            <p:ph type="sldNum" sz="quarter" idx="12"/>
          </p:nvPr>
        </p:nvSpPr>
        <p:spPr/>
        <p:txBody>
          <a:bodyPr/>
          <a:lstStyle>
            <a:lvl1pPr>
              <a:defRPr/>
            </a:lvl1pPr>
          </a:lstStyle>
          <a:p>
            <a:pPr>
              <a:defRPr/>
            </a:pPr>
            <a:fld id="{D757A104-755D-4BBE-8986-E717025318B6}" type="slidenum">
              <a:rPr lang="sv-SE"/>
              <a:pPr>
                <a:defRPr/>
              </a:pPr>
              <a:t>‹#›</a:t>
            </a:fld>
            <a:endParaRPr lang="sv-SE" sz="1400">
              <a:latin typeface="Times" pitchFamily="1"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3F1105B-F22F-44FE-9F5C-52BAD5584DF4}" type="datetime1">
              <a:rPr lang="sv-SE" smtClean="0"/>
              <a:t>2018-04-15</a:t>
            </a:fld>
            <a:endParaRPr lang="sv-SE" sz="1400">
              <a:latin typeface="Times" pitchFamily="1" charset="0"/>
            </a:endParaRPr>
          </a:p>
        </p:txBody>
      </p:sp>
      <p:sp>
        <p:nvSpPr>
          <p:cNvPr id="6" name="Footer Placeholder 5"/>
          <p:cNvSpPr>
            <a:spLocks noGrp="1"/>
          </p:cNvSpPr>
          <p:nvPr>
            <p:ph type="ftr" sz="quarter" idx="11"/>
          </p:nvPr>
        </p:nvSpPr>
        <p:spPr/>
        <p:txBody>
          <a:bodyPr/>
          <a:lstStyle>
            <a:lvl1pPr>
              <a:defRPr/>
            </a:lvl1pPr>
          </a:lstStyle>
          <a:p>
            <a:pPr>
              <a:defRPr/>
            </a:pPr>
            <a:r>
              <a:rPr lang="sv-SE"/>
              <a:t>Muhammad Amir Yousaf                                            </a:t>
            </a:r>
          </a:p>
        </p:txBody>
      </p:sp>
      <p:sp>
        <p:nvSpPr>
          <p:cNvPr id="7" name="Slide Number Placeholder 6"/>
          <p:cNvSpPr>
            <a:spLocks noGrp="1"/>
          </p:cNvSpPr>
          <p:nvPr>
            <p:ph type="sldNum" sz="quarter" idx="12"/>
          </p:nvPr>
        </p:nvSpPr>
        <p:spPr/>
        <p:txBody>
          <a:bodyPr/>
          <a:lstStyle>
            <a:lvl1pPr>
              <a:defRPr/>
            </a:lvl1pPr>
          </a:lstStyle>
          <a:p>
            <a:pPr>
              <a:defRPr/>
            </a:pPr>
            <a:fld id="{FA6FE244-21A4-462C-8062-9FE86517CE17}" type="slidenum">
              <a:rPr lang="sv-SE"/>
              <a:pPr>
                <a:defRPr/>
              </a:pPr>
              <a:t>‹#›</a:t>
            </a:fld>
            <a:endParaRPr lang="sv-SE" sz="1400">
              <a:latin typeface="Times" pitchFamily="1"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6335B1C-B862-4031-A5B8-F70075177357}" type="datetime1">
              <a:rPr lang="sv-SE" smtClean="0"/>
              <a:t>2018-04-15</a:t>
            </a:fld>
            <a:endParaRPr lang="sv-SE" sz="1400">
              <a:latin typeface="Times" pitchFamily="1" charset="0"/>
            </a:endParaRPr>
          </a:p>
        </p:txBody>
      </p:sp>
      <p:sp>
        <p:nvSpPr>
          <p:cNvPr id="6" name="Footer Placeholder 5"/>
          <p:cNvSpPr>
            <a:spLocks noGrp="1"/>
          </p:cNvSpPr>
          <p:nvPr>
            <p:ph type="ftr" sz="quarter" idx="11"/>
          </p:nvPr>
        </p:nvSpPr>
        <p:spPr/>
        <p:txBody>
          <a:bodyPr/>
          <a:lstStyle>
            <a:lvl1pPr>
              <a:defRPr/>
            </a:lvl1pPr>
          </a:lstStyle>
          <a:p>
            <a:pPr>
              <a:defRPr/>
            </a:pPr>
            <a:r>
              <a:rPr lang="sv-SE"/>
              <a:t>Muhammad Amir Yousaf                                            </a:t>
            </a:r>
          </a:p>
        </p:txBody>
      </p:sp>
      <p:sp>
        <p:nvSpPr>
          <p:cNvPr id="7" name="Slide Number Placeholder 6"/>
          <p:cNvSpPr>
            <a:spLocks noGrp="1"/>
          </p:cNvSpPr>
          <p:nvPr>
            <p:ph type="sldNum" sz="quarter" idx="12"/>
          </p:nvPr>
        </p:nvSpPr>
        <p:spPr/>
        <p:txBody>
          <a:bodyPr/>
          <a:lstStyle>
            <a:lvl1pPr>
              <a:defRPr/>
            </a:lvl1pPr>
          </a:lstStyle>
          <a:p>
            <a:pPr>
              <a:defRPr/>
            </a:pPr>
            <a:fld id="{D81B3A03-1487-40B6-997B-2BE119280E77}" type="slidenum">
              <a:rPr lang="sv-SE"/>
              <a:pPr>
                <a:defRPr/>
              </a:pPr>
              <a:t>‹#›</a:t>
            </a:fld>
            <a:endParaRPr lang="sv-SE" sz="1400">
              <a:latin typeface="Times" pitchFamily="1"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2"/>
          <p:cNvPicPr>
            <a:picLocks noChangeAspect="1" noChangeArrowheads="1"/>
          </p:cNvPicPr>
          <p:nvPr/>
        </p:nvPicPr>
        <p:blipFill>
          <a:blip r:embed="rId15" cstate="print"/>
          <a:srcRect l="3127" t="-2307" r="3619" b="11281"/>
          <a:stretch>
            <a:fillRect/>
          </a:stretch>
        </p:blipFill>
        <p:spPr bwMode="auto">
          <a:xfrm>
            <a:off x="-14288" y="5119688"/>
            <a:ext cx="9918701" cy="1844675"/>
          </a:xfrm>
          <a:prstGeom prst="rect">
            <a:avLst/>
          </a:prstGeom>
          <a:noFill/>
          <a:ln w="9525">
            <a:noFill/>
            <a:miter lim="800000"/>
            <a:headEnd/>
            <a:tailEnd/>
          </a:ln>
        </p:spPr>
      </p:pic>
      <p:sp>
        <p:nvSpPr>
          <p:cNvPr id="13315" name="Rectangle 2"/>
          <p:cNvSpPr>
            <a:spLocks noGrp="1" noChangeArrowheads="1"/>
          </p:cNvSpPr>
          <p:nvPr>
            <p:ph type="title"/>
          </p:nvPr>
        </p:nvSpPr>
        <p:spPr bwMode="auto">
          <a:xfrm>
            <a:off x="742950" y="228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3316" name="Rectangle 3"/>
          <p:cNvSpPr>
            <a:spLocks noGrp="1" noChangeArrowheads="1"/>
          </p:cNvSpPr>
          <p:nvPr>
            <p:ph type="body" idx="1"/>
          </p:nvPr>
        </p:nvSpPr>
        <p:spPr bwMode="auto">
          <a:xfrm>
            <a:off x="742950" y="1752600"/>
            <a:ext cx="84201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 name="Rectangle 4"/>
          <p:cNvSpPr>
            <a:spLocks noGrp="1" noChangeArrowheads="1"/>
          </p:cNvSpPr>
          <p:nvPr>
            <p:ph type="dt" sz="half" idx="2"/>
          </p:nvPr>
        </p:nvSpPr>
        <p:spPr bwMode="auto">
          <a:xfrm>
            <a:off x="3200400" y="6096000"/>
            <a:ext cx="2784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mn-lt"/>
              </a:defRPr>
            </a:lvl1pPr>
          </a:lstStyle>
          <a:p>
            <a:pPr>
              <a:defRPr/>
            </a:pPr>
            <a:fld id="{B419181F-26BD-4B60-87F8-EA619B9BE2E5}" type="datetime1">
              <a:rPr lang="sv-SE" smtClean="0"/>
              <a:t>2018-04-15</a:t>
            </a:fld>
            <a:endParaRPr lang="sv-SE" sz="1400"/>
          </a:p>
        </p:txBody>
      </p:sp>
      <p:sp>
        <p:nvSpPr>
          <p:cNvPr id="1029" name="Rectangle 5"/>
          <p:cNvSpPr>
            <a:spLocks noGrp="1" noChangeArrowheads="1"/>
          </p:cNvSpPr>
          <p:nvPr>
            <p:ph type="ftr" sz="quarter" idx="3"/>
          </p:nvPr>
        </p:nvSpPr>
        <p:spPr bwMode="auto">
          <a:xfrm>
            <a:off x="1219200" y="6096000"/>
            <a:ext cx="2362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1" charset="0"/>
              </a:defRPr>
            </a:lvl1pPr>
          </a:lstStyle>
          <a:p>
            <a:pPr>
              <a:defRPr/>
            </a:pPr>
            <a:r>
              <a:rPr lang="sv-SE"/>
              <a:t>Muhammad Amir Yousaf                                            </a:t>
            </a:r>
          </a:p>
        </p:txBody>
      </p:sp>
      <p:sp>
        <p:nvSpPr>
          <p:cNvPr id="1030" name="Rectangle 6"/>
          <p:cNvSpPr>
            <a:spLocks noGrp="1" noChangeArrowheads="1"/>
          </p:cNvSpPr>
          <p:nvPr>
            <p:ph type="sldNum" sz="quarter" idx="4"/>
          </p:nvPr>
        </p:nvSpPr>
        <p:spPr bwMode="auto">
          <a:xfrm>
            <a:off x="7543800" y="63246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fld id="{2FF9D4DB-3935-466B-A64E-FA2C634F811E}" type="slidenum">
              <a:rPr lang="sv-SE"/>
              <a:pPr>
                <a:defRPr/>
              </a:pPr>
              <a:t>‹#›</a:t>
            </a:fld>
            <a:endParaRPr lang="sv-SE" sz="140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hf hdr="0" ftr="0" dt="0"/>
  <p:txStyles>
    <p:titleStyle>
      <a:lvl1pPr algn="ctr" rtl="0" eaLnBrk="0" fontAlgn="base" hangingPunct="0">
        <a:spcBef>
          <a:spcPct val="0"/>
        </a:spcBef>
        <a:spcAft>
          <a:spcPct val="0"/>
        </a:spcAft>
        <a:defRPr sz="2800">
          <a:solidFill>
            <a:srgbClr val="808080"/>
          </a:solidFill>
          <a:latin typeface="+mj-lt"/>
          <a:ea typeface="+mj-ea"/>
          <a:cs typeface="+mj-cs"/>
        </a:defRPr>
      </a:lvl1pPr>
      <a:lvl2pPr algn="ctr" rtl="0" eaLnBrk="0" fontAlgn="base" hangingPunct="0">
        <a:spcBef>
          <a:spcPct val="0"/>
        </a:spcBef>
        <a:spcAft>
          <a:spcPct val="0"/>
        </a:spcAft>
        <a:defRPr sz="2800">
          <a:solidFill>
            <a:srgbClr val="808080"/>
          </a:solidFill>
          <a:latin typeface="Arial Black" pitchFamily="34" charset="0"/>
        </a:defRPr>
      </a:lvl2pPr>
      <a:lvl3pPr algn="ctr" rtl="0" eaLnBrk="0" fontAlgn="base" hangingPunct="0">
        <a:spcBef>
          <a:spcPct val="0"/>
        </a:spcBef>
        <a:spcAft>
          <a:spcPct val="0"/>
        </a:spcAft>
        <a:defRPr sz="2800">
          <a:solidFill>
            <a:srgbClr val="808080"/>
          </a:solidFill>
          <a:latin typeface="Arial Black" pitchFamily="34" charset="0"/>
        </a:defRPr>
      </a:lvl3pPr>
      <a:lvl4pPr algn="ctr" rtl="0" eaLnBrk="0" fontAlgn="base" hangingPunct="0">
        <a:spcBef>
          <a:spcPct val="0"/>
        </a:spcBef>
        <a:spcAft>
          <a:spcPct val="0"/>
        </a:spcAft>
        <a:defRPr sz="2800">
          <a:solidFill>
            <a:srgbClr val="808080"/>
          </a:solidFill>
          <a:latin typeface="Arial Black" pitchFamily="34" charset="0"/>
        </a:defRPr>
      </a:lvl4pPr>
      <a:lvl5pPr algn="ctr" rtl="0" eaLnBrk="0" fontAlgn="base" hangingPunct="0">
        <a:spcBef>
          <a:spcPct val="0"/>
        </a:spcBef>
        <a:spcAft>
          <a:spcPct val="0"/>
        </a:spcAft>
        <a:defRPr sz="2800">
          <a:solidFill>
            <a:srgbClr val="808080"/>
          </a:solidFill>
          <a:latin typeface="Arial Black" pitchFamily="34" charset="0"/>
        </a:defRPr>
      </a:lvl5pPr>
      <a:lvl6pPr marL="457200" algn="ctr" rtl="0" fontAlgn="base">
        <a:spcBef>
          <a:spcPct val="0"/>
        </a:spcBef>
        <a:spcAft>
          <a:spcPct val="0"/>
        </a:spcAft>
        <a:defRPr sz="2800">
          <a:solidFill>
            <a:srgbClr val="808080"/>
          </a:solidFill>
          <a:latin typeface="Arial Black" pitchFamily="34" charset="0"/>
        </a:defRPr>
      </a:lvl6pPr>
      <a:lvl7pPr marL="914400" algn="ctr" rtl="0" fontAlgn="base">
        <a:spcBef>
          <a:spcPct val="0"/>
        </a:spcBef>
        <a:spcAft>
          <a:spcPct val="0"/>
        </a:spcAft>
        <a:defRPr sz="2800">
          <a:solidFill>
            <a:srgbClr val="808080"/>
          </a:solidFill>
          <a:latin typeface="Arial Black" pitchFamily="34" charset="0"/>
        </a:defRPr>
      </a:lvl7pPr>
      <a:lvl8pPr marL="1371600" algn="ctr" rtl="0" fontAlgn="base">
        <a:spcBef>
          <a:spcPct val="0"/>
        </a:spcBef>
        <a:spcAft>
          <a:spcPct val="0"/>
        </a:spcAft>
        <a:defRPr sz="2800">
          <a:solidFill>
            <a:srgbClr val="808080"/>
          </a:solidFill>
          <a:latin typeface="Arial Black" pitchFamily="34" charset="0"/>
        </a:defRPr>
      </a:lvl8pPr>
      <a:lvl9pPr marL="1828800" algn="ctr" rtl="0" fontAlgn="base">
        <a:spcBef>
          <a:spcPct val="0"/>
        </a:spcBef>
        <a:spcAft>
          <a:spcPct val="0"/>
        </a:spcAft>
        <a:defRPr sz="2800">
          <a:solidFill>
            <a:srgbClr val="808080"/>
          </a:solidFill>
          <a:latin typeface="Arial Black" pitchFamily="34" charset="0"/>
        </a:defRPr>
      </a:lvl9pPr>
    </p:titleStyle>
    <p:bodyStyle>
      <a:lvl1pPr marL="342900" indent="-342900" algn="l" rtl="0" eaLnBrk="0" fontAlgn="base" hangingPunct="0">
        <a:spcBef>
          <a:spcPct val="20000"/>
        </a:spcBef>
        <a:spcAft>
          <a:spcPct val="0"/>
        </a:spcAft>
        <a:buClr>
          <a:srgbClr val="0066CC"/>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Char char="–"/>
        <a:defRPr sz="2000">
          <a:solidFill>
            <a:schemeClr val="tx1"/>
          </a:solidFill>
          <a:latin typeface="+mn-lt"/>
        </a:defRPr>
      </a:lvl2pPr>
      <a:lvl3pPr marL="1143000" indent="-228600" algn="l" rtl="0" eaLnBrk="0" fontAlgn="base" hangingPunct="0">
        <a:spcBef>
          <a:spcPct val="20000"/>
        </a:spcBef>
        <a:spcAft>
          <a:spcPct val="0"/>
        </a:spcAft>
        <a:buClr>
          <a:srgbClr val="0066CC"/>
        </a:buClr>
        <a:buChar char="•"/>
        <a:defRPr>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7.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3.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0.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6.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38.e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41.e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18.xml"/><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3.wmf"/><Relationship Id="rId11" Type="http://schemas.openxmlformats.org/officeDocument/2006/relationships/image" Target="../media/image40.png"/><Relationship Id="rId5" Type="http://schemas.openxmlformats.org/officeDocument/2006/relationships/oleObject" Target="../embeddings/oleObject14.bin"/><Relationship Id="rId10" Type="http://schemas.openxmlformats.org/officeDocument/2006/relationships/image" Target="../media/image45.wmf"/><Relationship Id="rId4" Type="http://schemas.openxmlformats.org/officeDocument/2006/relationships/image" Target="../media/image46.png"/><Relationship Id="rId9"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wmf"/><Relationship Id="rId5" Type="http://schemas.openxmlformats.org/officeDocument/2006/relationships/oleObject" Target="../embeddings/oleObject19.bin"/><Relationship Id="rId10" Type="http://schemas.openxmlformats.org/officeDocument/2006/relationships/image" Target="../media/image57.png"/><Relationship Id="rId4" Type="http://schemas.openxmlformats.org/officeDocument/2006/relationships/image" Target="../media/image54.emf"/><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62.emf"/><Relationship Id="rId5" Type="http://schemas.openxmlformats.org/officeDocument/2006/relationships/oleObject" Target="../embeddings/oleObject21.bin"/><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1.png"/><Relationship Id="rId5" Type="http://schemas.openxmlformats.org/officeDocument/2006/relationships/image" Target="../media/image40.png"/><Relationship Id="rId4" Type="http://schemas.openxmlformats.org/officeDocument/2006/relationships/image" Target="../media/image70.em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4.png"/><Relationship Id="rId5" Type="http://schemas.openxmlformats.org/officeDocument/2006/relationships/image" Target="../media/image73.emf"/><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8699" y="5085556"/>
            <a:ext cx="9906000" cy="1752600"/>
          </a:xfrm>
          <a:prstGeom prst="rect">
            <a:avLst/>
          </a:prstGeom>
          <a:solidFill>
            <a:schemeClr val="bg1"/>
          </a:solidFill>
          <a:ln w="0">
            <a:noFill/>
            <a:miter lim="800000"/>
            <a:headEnd/>
            <a:tailEnd/>
          </a:ln>
        </p:spPr>
        <p:txBody>
          <a:bodyPr wrap="none" anchor="ctr"/>
          <a:lstStyle/>
          <a:p>
            <a:endParaRPr lang="sv-SE"/>
          </a:p>
        </p:txBody>
      </p:sp>
      <p:pic>
        <p:nvPicPr>
          <p:cNvPr id="27651" name="Picture 3"/>
          <p:cNvPicPr>
            <a:picLocks noChangeAspect="1" noChangeArrowheads="1"/>
          </p:cNvPicPr>
          <p:nvPr/>
        </p:nvPicPr>
        <p:blipFill>
          <a:blip r:embed="rId3" cstate="print"/>
          <a:srcRect/>
          <a:stretch>
            <a:fillRect/>
          </a:stretch>
        </p:blipFill>
        <p:spPr bwMode="auto">
          <a:xfrm>
            <a:off x="1938338" y="233363"/>
            <a:ext cx="5314950" cy="2825750"/>
          </a:xfrm>
          <a:prstGeom prst="rect">
            <a:avLst/>
          </a:prstGeom>
          <a:noFill/>
          <a:ln w="9525">
            <a:noFill/>
            <a:miter lim="800000"/>
            <a:headEnd/>
            <a:tailEnd/>
          </a:ln>
        </p:spPr>
      </p:pic>
      <p:sp>
        <p:nvSpPr>
          <p:cNvPr id="7" name="Rectangle 2"/>
          <p:cNvSpPr txBox="1">
            <a:spLocks noChangeArrowheads="1"/>
          </p:cNvSpPr>
          <p:nvPr/>
        </p:nvSpPr>
        <p:spPr>
          <a:xfrm>
            <a:off x="407988" y="3068638"/>
            <a:ext cx="8420100" cy="1143000"/>
          </a:xfrm>
          <a:prstGeom prst="rect">
            <a:avLst/>
          </a:prstGeom>
        </p:spPr>
        <p:txBody>
          <a:bodyPr/>
          <a:lstStyle/>
          <a:p>
            <a:pPr eaLnBrk="1" hangingPunct="1">
              <a:defRPr/>
            </a:pPr>
            <a:r>
              <a:rPr lang="en-US" sz="4000" kern="0" dirty="0" smtClean="0">
                <a:solidFill>
                  <a:srgbClr val="808080"/>
                </a:solidFill>
                <a:latin typeface="+mj-lt"/>
                <a:ea typeface="+mj-ea"/>
                <a:cs typeface="+mj-cs"/>
              </a:rPr>
              <a:t>Semiconductor diodes</a:t>
            </a:r>
            <a:endParaRPr lang="en-US" sz="4000" kern="0" dirty="0">
              <a:solidFill>
                <a:srgbClr val="808080"/>
              </a:solidFill>
              <a:latin typeface="+mj-lt"/>
              <a:ea typeface="+mj-ea"/>
              <a:cs typeface="+mj-cs"/>
            </a:endParaRPr>
          </a:p>
        </p:txBody>
      </p:sp>
      <p:pic>
        <p:nvPicPr>
          <p:cNvPr id="27653" name="Picture 2"/>
          <p:cNvPicPr>
            <a:picLocks noChangeAspect="1"/>
          </p:cNvPicPr>
          <p:nvPr/>
        </p:nvPicPr>
        <p:blipFill>
          <a:blip r:embed="rId4" cstate="print"/>
          <a:srcRect/>
          <a:stretch>
            <a:fillRect/>
          </a:stretch>
        </p:blipFill>
        <p:spPr bwMode="auto">
          <a:xfrm>
            <a:off x="3197225" y="4401343"/>
            <a:ext cx="3074988" cy="1560513"/>
          </a:xfrm>
          <a:prstGeom prst="rect">
            <a:avLst/>
          </a:prstGeom>
          <a:noFill/>
          <a:ln w="9525">
            <a:noFill/>
            <a:miter lim="800000"/>
            <a:headEnd/>
            <a:tailEnd/>
          </a:ln>
        </p:spPr>
      </p:pic>
      <p:sp>
        <p:nvSpPr>
          <p:cNvPr id="27654" name="TextBox 7"/>
          <p:cNvSpPr txBox="1">
            <a:spLocks noChangeArrowheads="1"/>
          </p:cNvSpPr>
          <p:nvPr/>
        </p:nvSpPr>
        <p:spPr bwMode="auto">
          <a:xfrm>
            <a:off x="2478088" y="3789363"/>
            <a:ext cx="4775200" cy="461962"/>
          </a:xfrm>
          <a:prstGeom prst="rect">
            <a:avLst/>
          </a:prstGeom>
          <a:noFill/>
          <a:ln w="9525">
            <a:noFill/>
            <a:miter lim="800000"/>
            <a:headEnd/>
            <a:tailEnd/>
          </a:ln>
        </p:spPr>
        <p:txBody>
          <a:bodyPr>
            <a:spAutoFit/>
          </a:bodyPr>
          <a:lstStyle/>
          <a:p>
            <a:r>
              <a:rPr lang="en-US"/>
              <a:t>Lecture</a:t>
            </a:r>
            <a:r>
              <a:rPr lang="sv-SE"/>
              <a:t> 3</a:t>
            </a:r>
          </a:p>
        </p:txBody>
      </p:sp>
      <p:sp>
        <p:nvSpPr>
          <p:cNvPr id="2" name="Slide Number Placeholder 1"/>
          <p:cNvSpPr>
            <a:spLocks noGrp="1"/>
          </p:cNvSpPr>
          <p:nvPr>
            <p:ph type="sldNum" sz="quarter" idx="12"/>
          </p:nvPr>
        </p:nvSpPr>
        <p:spPr>
          <a:xfrm>
            <a:off x="0" y="6479822"/>
            <a:ext cx="2063750" cy="457200"/>
          </a:xfrm>
        </p:spPr>
        <p:txBody>
          <a:bodyPr/>
          <a:lstStyle/>
          <a:p>
            <a:pPr>
              <a:defRPr/>
            </a:pPr>
            <a:fld id="{D757A104-755D-4BBE-8986-E717025318B6}" type="slidenum">
              <a:rPr lang="sv-SE" smtClean="0"/>
              <a:pPr>
                <a:defRPr/>
              </a:pPr>
              <a:t>1</a:t>
            </a:fld>
            <a:endParaRPr lang="sv-SE" sz="1400" dirty="0">
              <a:latin typeface="Times" pitchFamily="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808080"/>
                </a:solidFill>
                <a:effectLst/>
                <a:uLnTx/>
                <a:uFillTx/>
                <a:latin typeface="+mj-lt"/>
                <a:ea typeface="+mj-ea"/>
                <a:cs typeface="+mj-cs"/>
              </a:rPr>
              <a:t>PN Junction</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70658" name="Picture 2"/>
          <p:cNvPicPr>
            <a:picLocks noChangeAspect="1" noChangeArrowheads="1"/>
          </p:cNvPicPr>
          <p:nvPr/>
        </p:nvPicPr>
        <p:blipFill>
          <a:blip r:embed="rId2" cstate="print"/>
          <a:srcRect b="30289"/>
          <a:stretch>
            <a:fillRect/>
          </a:stretch>
        </p:blipFill>
        <p:spPr bwMode="auto">
          <a:xfrm>
            <a:off x="895350" y="2483895"/>
            <a:ext cx="4635515" cy="3060340"/>
          </a:xfrm>
          <a:prstGeom prst="rect">
            <a:avLst/>
          </a:prstGeom>
          <a:noFill/>
          <a:ln w="9525">
            <a:noFill/>
            <a:miter lim="800000"/>
            <a:headEnd/>
            <a:tailEnd/>
          </a:ln>
        </p:spPr>
      </p:pic>
      <p:sp>
        <p:nvSpPr>
          <p:cNvPr id="6" name="Rectangle 5"/>
          <p:cNvSpPr/>
          <p:nvPr/>
        </p:nvSpPr>
        <p:spPr>
          <a:xfrm>
            <a:off x="677524" y="1155520"/>
            <a:ext cx="8637925" cy="923330"/>
          </a:xfrm>
          <a:prstGeom prst="rect">
            <a:avLst/>
          </a:prstGeom>
        </p:spPr>
        <p:txBody>
          <a:bodyPr wrap="square">
            <a:spAutoFit/>
          </a:bodyPr>
          <a:lstStyle/>
          <a:p>
            <a:r>
              <a:rPr lang="en-US" sz="1800" dirty="0" smtClean="0"/>
              <a:t>Although P-type material has holes in excess and N-type material has a number of free conduction electron however the net number of proton and electron are equal in each individual material keeping it just neutral.</a:t>
            </a:r>
            <a:endParaRPr lang="en-US" sz="1800" dirty="0"/>
          </a:p>
        </p:txBody>
      </p:sp>
      <p:sp>
        <p:nvSpPr>
          <p:cNvPr id="9" name="Rectangle 8"/>
          <p:cNvSpPr/>
          <p:nvPr/>
        </p:nvSpPr>
        <p:spPr>
          <a:xfrm>
            <a:off x="5268035" y="2663915"/>
            <a:ext cx="4320480" cy="2308324"/>
          </a:xfrm>
          <a:prstGeom prst="rect">
            <a:avLst/>
          </a:prstGeom>
        </p:spPr>
        <p:txBody>
          <a:bodyPr wrap="square">
            <a:spAutoFit/>
          </a:bodyPr>
          <a:lstStyle/>
          <a:p>
            <a:pPr algn="l"/>
            <a:r>
              <a:rPr lang="en-US" sz="1800" dirty="0" smtClean="0"/>
              <a:t>The basic silicon structure at the instant of junction formation showing only the majority and minority carriers. </a:t>
            </a:r>
          </a:p>
          <a:p>
            <a:pPr algn="l"/>
            <a:endParaRPr lang="en-US" sz="1800" dirty="0" smtClean="0"/>
          </a:p>
          <a:p>
            <a:pPr algn="l"/>
            <a:r>
              <a:rPr lang="en-US" sz="1800" dirty="0" smtClean="0"/>
              <a:t>Free electrons in the </a:t>
            </a:r>
            <a:r>
              <a:rPr lang="en-US" sz="1800" i="1" dirty="0" smtClean="0"/>
              <a:t>n region near the </a:t>
            </a:r>
            <a:r>
              <a:rPr lang="en-US" sz="1800" i="1" dirty="0" err="1" smtClean="0"/>
              <a:t>pn</a:t>
            </a:r>
            <a:r>
              <a:rPr lang="en-US" sz="1800" i="1" dirty="0" smtClean="0"/>
              <a:t> junction begin to diffuse across the </a:t>
            </a:r>
            <a:r>
              <a:rPr lang="en-US" sz="1800" dirty="0" smtClean="0"/>
              <a:t>junction and fall into holes near the junction in the </a:t>
            </a:r>
            <a:r>
              <a:rPr lang="en-US" sz="1800" i="1" dirty="0" smtClean="0"/>
              <a:t>p region.</a:t>
            </a:r>
            <a:endParaRPr lang="sv-SE" sz="1800" dirty="0"/>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10</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808080"/>
                </a:solidFill>
                <a:effectLst/>
                <a:uLnTx/>
                <a:uFillTx/>
                <a:latin typeface="+mj-lt"/>
                <a:ea typeface="+mj-ea"/>
                <a:cs typeface="+mj-cs"/>
              </a:rPr>
              <a:t>PN Junction</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70659" name="Picture 3"/>
          <p:cNvPicPr>
            <a:picLocks noChangeAspect="1" noChangeArrowheads="1"/>
          </p:cNvPicPr>
          <p:nvPr/>
        </p:nvPicPr>
        <p:blipFill>
          <a:blip r:embed="rId2" cstate="print"/>
          <a:srcRect b="30111"/>
          <a:stretch>
            <a:fillRect/>
          </a:stretch>
        </p:blipFill>
        <p:spPr bwMode="auto">
          <a:xfrm>
            <a:off x="722530" y="1911892"/>
            <a:ext cx="3838178" cy="2850105"/>
          </a:xfrm>
          <a:prstGeom prst="rect">
            <a:avLst/>
          </a:prstGeom>
          <a:noFill/>
          <a:ln w="9525">
            <a:noFill/>
            <a:miter lim="800000"/>
            <a:headEnd/>
            <a:tailEnd/>
          </a:ln>
        </p:spPr>
      </p:pic>
      <p:sp>
        <p:nvSpPr>
          <p:cNvPr id="8" name="Rectangle 7"/>
          <p:cNvSpPr/>
          <p:nvPr/>
        </p:nvSpPr>
        <p:spPr>
          <a:xfrm>
            <a:off x="4727975" y="1911892"/>
            <a:ext cx="4290678" cy="3693319"/>
          </a:xfrm>
          <a:prstGeom prst="rect">
            <a:avLst/>
          </a:prstGeom>
        </p:spPr>
        <p:txBody>
          <a:bodyPr wrap="square">
            <a:spAutoFit/>
          </a:bodyPr>
          <a:lstStyle/>
          <a:p>
            <a:pPr algn="l"/>
            <a:r>
              <a:rPr lang="en-US" sz="1800" dirty="0" smtClean="0"/>
              <a:t>For every electron that diffuses across the junction and</a:t>
            </a:r>
          </a:p>
          <a:p>
            <a:pPr algn="l"/>
            <a:r>
              <a:rPr lang="en-US" sz="1800" dirty="0" smtClean="0"/>
              <a:t>combines with a hole, a positive charge is left in the </a:t>
            </a:r>
            <a:r>
              <a:rPr lang="en-US" sz="1800" i="1" dirty="0" smtClean="0"/>
              <a:t>n region </a:t>
            </a:r>
            <a:r>
              <a:rPr lang="en-US" sz="1800" dirty="0" smtClean="0"/>
              <a:t>and a negative charge is created in the </a:t>
            </a:r>
            <a:r>
              <a:rPr lang="en-US" sz="1800" i="1" dirty="0" smtClean="0"/>
              <a:t>p region, forming a </a:t>
            </a:r>
            <a:r>
              <a:rPr lang="en-US" sz="1800" dirty="0" smtClean="0"/>
              <a:t>barrier potential. </a:t>
            </a:r>
          </a:p>
          <a:p>
            <a:pPr algn="l"/>
            <a:endParaRPr lang="en-US" sz="1800" dirty="0" smtClean="0"/>
          </a:p>
          <a:p>
            <a:pPr algn="l"/>
            <a:r>
              <a:rPr lang="en-US" sz="1800" dirty="0" smtClean="0"/>
              <a:t>This action continues until the voltage of the barrier repels further diffusion. </a:t>
            </a:r>
          </a:p>
          <a:p>
            <a:pPr algn="l"/>
            <a:endParaRPr lang="en-US" sz="1800" dirty="0" smtClean="0"/>
          </a:p>
          <a:p>
            <a:pPr algn="l"/>
            <a:r>
              <a:rPr lang="en-US" sz="1800" dirty="0" smtClean="0"/>
              <a:t>The blue arrows between the positive and negative charges in the depletion region </a:t>
            </a:r>
            <a:r>
              <a:rPr lang="sv-SE" sz="1800" dirty="0" err="1" smtClean="0"/>
              <a:t>represent</a:t>
            </a:r>
            <a:r>
              <a:rPr lang="sv-SE" sz="1800" dirty="0" smtClean="0"/>
              <a:t> the </a:t>
            </a:r>
            <a:r>
              <a:rPr lang="sv-SE" sz="1800" dirty="0" err="1" smtClean="0"/>
              <a:t>electric</a:t>
            </a:r>
            <a:r>
              <a:rPr lang="sv-SE" sz="1800" dirty="0" smtClean="0"/>
              <a:t> </a:t>
            </a:r>
            <a:r>
              <a:rPr lang="sv-SE" sz="1800" dirty="0" err="1" smtClean="0"/>
              <a:t>field</a:t>
            </a:r>
            <a:r>
              <a:rPr lang="sv-SE" sz="1800" dirty="0" smtClean="0"/>
              <a:t>.</a:t>
            </a:r>
            <a:endParaRPr lang="sv-SE" sz="1800" dirty="0"/>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11</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808080"/>
                </a:solidFill>
                <a:effectLst/>
                <a:uLnTx/>
                <a:uFillTx/>
                <a:latin typeface="+mj-lt"/>
                <a:ea typeface="+mj-ea"/>
                <a:cs typeface="+mj-cs"/>
              </a:rPr>
              <a:t>Energy band and potential barrier</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72706" name="Picture 2"/>
          <p:cNvPicPr>
            <a:picLocks noChangeAspect="1" noChangeArrowheads="1"/>
          </p:cNvPicPr>
          <p:nvPr/>
        </p:nvPicPr>
        <p:blipFill>
          <a:blip r:embed="rId2" cstate="print"/>
          <a:srcRect/>
          <a:stretch>
            <a:fillRect/>
          </a:stretch>
        </p:blipFill>
        <p:spPr bwMode="auto">
          <a:xfrm>
            <a:off x="1219199" y="2033845"/>
            <a:ext cx="8096251" cy="276108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12</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Diodes</a:t>
            </a:r>
          </a:p>
        </p:txBody>
      </p:sp>
      <p:sp>
        <p:nvSpPr>
          <p:cNvPr id="1028" name="Rectangle 3"/>
          <p:cNvSpPr>
            <a:spLocks noGrp="1" noChangeArrowheads="1"/>
          </p:cNvSpPr>
          <p:nvPr>
            <p:ph type="body" idx="1"/>
          </p:nvPr>
        </p:nvSpPr>
        <p:spPr>
          <a:xfrm>
            <a:off x="742950" y="1763814"/>
            <a:ext cx="8420100" cy="4027385"/>
          </a:xfrm>
        </p:spPr>
        <p:txBody>
          <a:bodyPr/>
          <a:lstStyle/>
          <a:p>
            <a:pPr>
              <a:buFont typeface="Wingdings" pitchFamily="2" charset="2"/>
              <a:buChar char="v"/>
            </a:pPr>
            <a:r>
              <a:rPr lang="en-US" sz="2000" dirty="0" smtClean="0"/>
              <a:t>Diode, semiconductor material, such as silicon, in which half is doped as p-region and half is doped as n-region with a </a:t>
            </a:r>
            <a:r>
              <a:rPr lang="en-US" sz="2000" dirty="0" err="1" smtClean="0"/>
              <a:t>pn</a:t>
            </a:r>
            <a:r>
              <a:rPr lang="en-US" sz="2000" dirty="0" smtClean="0"/>
              <a:t>-junction in between. </a:t>
            </a:r>
          </a:p>
          <a:p>
            <a:pPr>
              <a:buFont typeface="Wingdings" pitchFamily="2" charset="2"/>
              <a:buChar char="v"/>
            </a:pPr>
            <a:endParaRPr lang="en-US" sz="2000" dirty="0" smtClean="0"/>
          </a:p>
          <a:p>
            <a:pPr>
              <a:buFont typeface="Wingdings" pitchFamily="2" charset="2"/>
              <a:buChar char="v"/>
            </a:pPr>
            <a:r>
              <a:rPr lang="en-US" sz="2000" dirty="0" smtClean="0"/>
              <a:t>The p region is called </a:t>
            </a:r>
            <a:r>
              <a:rPr lang="en-US" sz="2000" b="1" dirty="0" smtClean="0"/>
              <a:t>anode </a:t>
            </a:r>
            <a:r>
              <a:rPr lang="en-US" sz="2000" dirty="0" smtClean="0"/>
              <a:t>and n type region is called </a:t>
            </a:r>
            <a:r>
              <a:rPr lang="en-US" sz="2000" b="1" dirty="0" smtClean="0"/>
              <a:t>cathode</a:t>
            </a:r>
            <a:r>
              <a:rPr lang="en-US" sz="2800" b="1" dirty="0" smtClean="0"/>
              <a:t>.</a:t>
            </a:r>
            <a:r>
              <a:rPr lang="en-US" sz="2800" dirty="0" smtClean="0"/>
              <a:t> </a:t>
            </a:r>
          </a:p>
          <a:p>
            <a:pPr>
              <a:buFont typeface="Wingdings" pitchFamily="2" charset="2"/>
              <a:buChar char="v"/>
            </a:pPr>
            <a:endParaRPr lang="en-US" sz="2200" dirty="0" smtClean="0"/>
          </a:p>
          <a:p>
            <a:pPr>
              <a:buFont typeface="Wingdings" pitchFamily="2" charset="2"/>
              <a:buChar char="v"/>
            </a:pPr>
            <a:endParaRPr lang="en-US" sz="2200" dirty="0" smtClean="0"/>
          </a:p>
          <a:p>
            <a:pPr>
              <a:buFont typeface="Wingdings" pitchFamily="2" charset="2"/>
              <a:buChar char="v"/>
            </a:pPr>
            <a:endParaRPr lang="en-US" sz="2200" dirty="0" smtClean="0"/>
          </a:p>
          <a:p>
            <a:pPr>
              <a:buFont typeface="Wingdings" pitchFamily="2" charset="2"/>
              <a:buChar char="v"/>
            </a:pPr>
            <a:endParaRPr lang="en-US" sz="2200" dirty="0" smtClean="0"/>
          </a:p>
          <a:p>
            <a:pPr>
              <a:buFont typeface="Wingdings" pitchFamily="2" charset="2"/>
              <a:buChar char="v"/>
            </a:pPr>
            <a:endParaRPr lang="en-US" sz="2000" dirty="0" smtClean="0"/>
          </a:p>
          <a:p>
            <a:pPr algn="just">
              <a:buFont typeface="Wingdings" pitchFamily="2" charset="2"/>
              <a:buChar char="v"/>
            </a:pPr>
            <a:endParaRPr lang="en-US" sz="2200" dirty="0" smtClean="0"/>
          </a:p>
          <a:p>
            <a:pPr algn="just">
              <a:buFont typeface="Wingdings" pitchFamily="2" charset="2"/>
              <a:buChar char="v"/>
            </a:pPr>
            <a:endParaRPr lang="en-US" sz="22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031" name="TextBox 6"/>
          <p:cNvSpPr txBox="1">
            <a:spLocks noChangeArrowheads="1"/>
          </p:cNvSpPr>
          <p:nvPr/>
        </p:nvSpPr>
        <p:spPr bwMode="auto">
          <a:xfrm>
            <a:off x="7293260" y="4388644"/>
            <a:ext cx="1304925" cy="307975"/>
          </a:xfrm>
          <a:prstGeom prst="rect">
            <a:avLst/>
          </a:prstGeom>
          <a:noFill/>
          <a:ln w="9525">
            <a:noFill/>
            <a:miter lim="800000"/>
            <a:headEnd/>
            <a:tailEnd/>
          </a:ln>
        </p:spPr>
        <p:txBody>
          <a:bodyPr>
            <a:spAutoFit/>
          </a:bodyPr>
          <a:lstStyle/>
          <a:p>
            <a:r>
              <a:rPr lang="en-US" sz="1400" dirty="0"/>
              <a:t>Diode symbol</a:t>
            </a:r>
          </a:p>
        </p:txBody>
      </p:sp>
      <p:graphicFrame>
        <p:nvGraphicFramePr>
          <p:cNvPr id="1026" name="Object 7"/>
          <p:cNvGraphicFramePr>
            <a:graphicFrameLocks noChangeAspect="1"/>
          </p:cNvGraphicFramePr>
          <p:nvPr/>
        </p:nvGraphicFramePr>
        <p:xfrm>
          <a:off x="1420813" y="4388644"/>
          <a:ext cx="2160587" cy="944563"/>
        </p:xfrm>
        <a:graphic>
          <a:graphicData uri="http://schemas.openxmlformats.org/presentationml/2006/ole">
            <mc:AlternateContent xmlns:mc="http://schemas.openxmlformats.org/markup-compatibility/2006">
              <mc:Choice xmlns:v="urn:schemas-microsoft-com:vml" Requires="v">
                <p:oleObj spid="_x0000_s1042" name="CorelDRAW" r:id="rId4" imgW="2826360" imgH="1251000" progId="">
                  <p:embed/>
                </p:oleObj>
              </mc:Choice>
              <mc:Fallback>
                <p:oleObj name="CorelDRAW" r:id="rId4" imgW="2826360" imgH="12510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4388644"/>
                        <a:ext cx="21605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9" descr="File:Diode pinout en fr.svg"/>
          <p:cNvPicPr>
            <a:picLocks noChangeAspect="1" noChangeArrowheads="1"/>
          </p:cNvPicPr>
          <p:nvPr/>
        </p:nvPicPr>
        <p:blipFill>
          <a:blip r:embed="rId6" cstate="print"/>
          <a:srcRect/>
          <a:stretch>
            <a:fillRect/>
          </a:stretch>
        </p:blipFill>
        <p:spPr bwMode="auto">
          <a:xfrm>
            <a:off x="4682970" y="4388644"/>
            <a:ext cx="2995613" cy="1422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13</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Diodes</a:t>
            </a:r>
          </a:p>
        </p:txBody>
      </p:sp>
      <p:sp>
        <p:nvSpPr>
          <p:cNvPr id="1028" name="Rectangle 3"/>
          <p:cNvSpPr>
            <a:spLocks noGrp="1" noChangeArrowheads="1"/>
          </p:cNvSpPr>
          <p:nvPr>
            <p:ph type="body" idx="1"/>
          </p:nvPr>
        </p:nvSpPr>
        <p:spPr>
          <a:xfrm>
            <a:off x="742950" y="1371600"/>
            <a:ext cx="8420100" cy="4419600"/>
          </a:xfrm>
        </p:spPr>
        <p:txBody>
          <a:bodyPr/>
          <a:lstStyle/>
          <a:p>
            <a:pPr>
              <a:buFont typeface="Wingdings" pitchFamily="2" charset="2"/>
              <a:buChar char="v"/>
            </a:pPr>
            <a:r>
              <a:rPr lang="en-US" sz="2000" dirty="0" smtClean="0"/>
              <a:t>Diode, semiconductor material, such as silicon, in which half is doped as p-region and half is doped as n-region with a </a:t>
            </a:r>
            <a:r>
              <a:rPr lang="en-US" sz="2000" dirty="0" err="1" smtClean="0"/>
              <a:t>pn</a:t>
            </a:r>
            <a:r>
              <a:rPr lang="en-US" sz="2000" dirty="0" smtClean="0"/>
              <a:t>-junction in between. </a:t>
            </a:r>
          </a:p>
          <a:p>
            <a:pPr>
              <a:buFont typeface="Wingdings" pitchFamily="2" charset="2"/>
              <a:buChar char="v"/>
            </a:pPr>
            <a:r>
              <a:rPr lang="en-US" sz="2000" dirty="0" smtClean="0"/>
              <a:t>The p region is called </a:t>
            </a:r>
            <a:r>
              <a:rPr lang="en-US" sz="2000" b="1" dirty="0" smtClean="0"/>
              <a:t>anode </a:t>
            </a:r>
            <a:r>
              <a:rPr lang="en-US" sz="2000" dirty="0" smtClean="0"/>
              <a:t>and n type region is called </a:t>
            </a:r>
            <a:r>
              <a:rPr lang="en-US" sz="2000" b="1" dirty="0" smtClean="0"/>
              <a:t>cathode</a:t>
            </a:r>
            <a:r>
              <a:rPr lang="en-US" sz="2800" b="1" dirty="0" smtClean="0"/>
              <a:t>.</a:t>
            </a:r>
            <a:r>
              <a:rPr lang="en-US" sz="2800" dirty="0" smtClean="0"/>
              <a:t> </a:t>
            </a:r>
          </a:p>
          <a:p>
            <a:pPr>
              <a:buFont typeface="Wingdings" pitchFamily="2" charset="2"/>
              <a:buChar char="v"/>
            </a:pPr>
            <a:endParaRPr lang="en-US" sz="2200" dirty="0" smtClean="0"/>
          </a:p>
          <a:p>
            <a:pPr>
              <a:buFont typeface="Wingdings" pitchFamily="2" charset="2"/>
              <a:buChar char="v"/>
            </a:pPr>
            <a:endParaRPr lang="en-US" sz="2200" dirty="0" smtClean="0"/>
          </a:p>
          <a:p>
            <a:pPr>
              <a:buFont typeface="Wingdings" pitchFamily="2" charset="2"/>
              <a:buChar char="v"/>
            </a:pPr>
            <a:endParaRPr lang="en-US" sz="2200" dirty="0" smtClean="0"/>
          </a:p>
          <a:p>
            <a:pPr>
              <a:buFont typeface="Wingdings" pitchFamily="2" charset="2"/>
              <a:buChar char="v"/>
            </a:pPr>
            <a:endParaRPr lang="en-US" sz="2200" dirty="0" smtClean="0"/>
          </a:p>
          <a:p>
            <a:pPr>
              <a:buFont typeface="Wingdings" pitchFamily="2" charset="2"/>
              <a:buChar char="v"/>
            </a:pPr>
            <a:endParaRPr lang="en-US" sz="2000" dirty="0" smtClean="0"/>
          </a:p>
          <a:p>
            <a:pPr algn="just">
              <a:buFont typeface="Wingdings" pitchFamily="2" charset="2"/>
              <a:buChar char="v"/>
            </a:pPr>
            <a:endParaRPr lang="en-US" sz="2200" dirty="0" smtClean="0"/>
          </a:p>
          <a:p>
            <a:pPr algn="just">
              <a:buFont typeface="Wingdings" pitchFamily="2" charset="2"/>
              <a:buChar char="v"/>
            </a:pPr>
            <a:r>
              <a:rPr lang="en-US" sz="2200" dirty="0" smtClean="0"/>
              <a:t>It conducts current in one direction and offers high (ideally infinite) resistance in other direction.</a:t>
            </a:r>
          </a:p>
          <a:p>
            <a:pPr algn="just">
              <a:buFont typeface="Wingdings" pitchFamily="2" charset="2"/>
              <a:buChar char="v"/>
            </a:pPr>
            <a:endParaRPr lang="en-US" sz="22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031" name="TextBox 6"/>
          <p:cNvSpPr txBox="1">
            <a:spLocks noChangeArrowheads="1"/>
          </p:cNvSpPr>
          <p:nvPr/>
        </p:nvSpPr>
        <p:spPr bwMode="auto">
          <a:xfrm>
            <a:off x="7293260" y="4388644"/>
            <a:ext cx="1304925" cy="307975"/>
          </a:xfrm>
          <a:prstGeom prst="rect">
            <a:avLst/>
          </a:prstGeom>
          <a:noFill/>
          <a:ln w="9525">
            <a:noFill/>
            <a:miter lim="800000"/>
            <a:headEnd/>
            <a:tailEnd/>
          </a:ln>
        </p:spPr>
        <p:txBody>
          <a:bodyPr>
            <a:spAutoFit/>
          </a:bodyPr>
          <a:lstStyle/>
          <a:p>
            <a:r>
              <a:rPr lang="en-US" sz="1400" dirty="0"/>
              <a:t>Diode symbol</a:t>
            </a:r>
          </a:p>
        </p:txBody>
      </p:sp>
      <p:graphicFrame>
        <p:nvGraphicFramePr>
          <p:cNvPr id="1026" name="Object 7"/>
          <p:cNvGraphicFramePr>
            <a:graphicFrameLocks noChangeAspect="1"/>
          </p:cNvGraphicFramePr>
          <p:nvPr/>
        </p:nvGraphicFramePr>
        <p:xfrm>
          <a:off x="1219200" y="3444081"/>
          <a:ext cx="2160587" cy="944563"/>
        </p:xfrm>
        <a:graphic>
          <a:graphicData uri="http://schemas.openxmlformats.org/presentationml/2006/ole">
            <mc:AlternateContent xmlns:mc="http://schemas.openxmlformats.org/markup-compatibility/2006">
              <mc:Choice xmlns:v="urn:schemas-microsoft-com:vml" Requires="v">
                <p:oleObj spid="_x0000_s73746" name="CorelDRAW" r:id="rId4" imgW="2826360" imgH="1251000" progId="">
                  <p:embed/>
                </p:oleObj>
              </mc:Choice>
              <mc:Fallback>
                <p:oleObj name="CorelDRAW" r:id="rId4" imgW="2826360" imgH="12510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44081"/>
                        <a:ext cx="21605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9" descr="File:Diode pinout en fr.svg"/>
          <p:cNvPicPr>
            <a:picLocks noChangeAspect="1" noChangeArrowheads="1"/>
          </p:cNvPicPr>
          <p:nvPr/>
        </p:nvPicPr>
        <p:blipFill>
          <a:blip r:embed="rId6" cstate="print"/>
          <a:srcRect/>
          <a:stretch>
            <a:fillRect/>
          </a:stretch>
        </p:blipFill>
        <p:spPr bwMode="auto">
          <a:xfrm>
            <a:off x="4490243" y="3677444"/>
            <a:ext cx="2995613" cy="1422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14</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4" cstate="print"/>
          <a:srcRect/>
          <a:stretch>
            <a:fillRect/>
          </a:stretch>
        </p:blipFill>
        <p:spPr bwMode="auto">
          <a:xfrm>
            <a:off x="6213140" y="1657440"/>
            <a:ext cx="3436264" cy="1485165"/>
          </a:xfrm>
          <a:prstGeom prst="rect">
            <a:avLst/>
          </a:prstGeom>
          <a:noFill/>
          <a:ln w="9525">
            <a:noFill/>
            <a:miter lim="800000"/>
            <a:headEnd/>
            <a:tailEnd/>
          </a:ln>
        </p:spPr>
      </p:pic>
      <p:sp>
        <p:nvSpPr>
          <p:cNvPr id="2052" name="Rectangle 2"/>
          <p:cNvSpPr>
            <a:spLocks noGrp="1" noChangeArrowheads="1"/>
          </p:cNvSpPr>
          <p:nvPr>
            <p:ph type="title"/>
          </p:nvPr>
        </p:nvSpPr>
        <p:spPr/>
        <p:txBody>
          <a:bodyPr/>
          <a:lstStyle/>
          <a:p>
            <a:pPr lvl="0">
              <a:defRPr/>
            </a:pPr>
            <a:r>
              <a:rPr lang="en-US" dirty="0" smtClean="0"/>
              <a:t>Forward Biased</a:t>
            </a:r>
            <a:endParaRPr lang="en-US" sz="2000" dirty="0" smtClean="0"/>
          </a:p>
        </p:txBody>
      </p:sp>
      <p:sp>
        <p:nvSpPr>
          <p:cNvPr id="16387" name="Rectangle 3"/>
          <p:cNvSpPr>
            <a:spLocks noGrp="1" noChangeArrowheads="1"/>
          </p:cNvSpPr>
          <p:nvPr>
            <p:ph type="body" idx="1"/>
          </p:nvPr>
        </p:nvSpPr>
        <p:spPr>
          <a:xfrm>
            <a:off x="742950" y="1371599"/>
            <a:ext cx="6143625" cy="4091735"/>
          </a:xfrm>
        </p:spPr>
        <p:txBody>
          <a:bodyPr/>
          <a:lstStyle/>
          <a:p>
            <a:pPr marL="342900" lvl="1" indent="-342900">
              <a:buFont typeface="Wingdings" pitchFamily="2" charset="2"/>
              <a:buChar char="v"/>
              <a:defRPr/>
            </a:pPr>
            <a:r>
              <a:rPr lang="en-US" sz="1800" dirty="0" smtClean="0"/>
              <a:t>Forward bias is a condition that allows current through </a:t>
            </a:r>
            <a:r>
              <a:rPr lang="en-US" sz="1800" dirty="0" err="1" smtClean="0"/>
              <a:t>pn</a:t>
            </a:r>
            <a:r>
              <a:rPr lang="en-US" sz="1800" dirty="0" smtClean="0"/>
              <a:t> junction.</a:t>
            </a:r>
          </a:p>
          <a:p>
            <a:pPr>
              <a:buFont typeface="Wingdings" pitchFamily="2" charset="2"/>
              <a:buChar char="v"/>
              <a:defRPr/>
            </a:pPr>
            <a:endParaRPr lang="en-US" sz="2200" dirty="0" smtClean="0"/>
          </a:p>
          <a:p>
            <a:pPr lvl="1">
              <a:buFont typeface="Wingdings" pitchFamily="2" charset="2"/>
              <a:buChar char="v"/>
              <a:defRPr/>
            </a:pPr>
            <a:r>
              <a:rPr lang="en-US" sz="1800" dirty="0" smtClean="0"/>
              <a:t>A dc voltage (</a:t>
            </a:r>
            <a:r>
              <a:rPr lang="en-US" sz="1800" dirty="0" err="1" smtClean="0"/>
              <a:t>V</a:t>
            </a:r>
            <a:r>
              <a:rPr lang="en-US" sz="1000" dirty="0" err="1" smtClean="0"/>
              <a:t>bais</a:t>
            </a:r>
            <a:r>
              <a:rPr lang="en-US" sz="1800" dirty="0" smtClean="0"/>
              <a:t>) is applied to bias a diode.</a:t>
            </a:r>
          </a:p>
          <a:p>
            <a:pPr lvl="1">
              <a:buFont typeface="Wingdings" pitchFamily="2" charset="2"/>
              <a:buChar char="v"/>
              <a:defRPr/>
            </a:pPr>
            <a:r>
              <a:rPr lang="en-US" sz="1800" dirty="0" smtClean="0"/>
              <a:t>Positive side is connected to p-region (anode) and negative side is connected with n-region.</a:t>
            </a:r>
          </a:p>
          <a:p>
            <a:pPr lvl="1">
              <a:buFont typeface="Wingdings" pitchFamily="2" charset="2"/>
              <a:buChar char="v"/>
              <a:defRPr/>
            </a:pPr>
            <a:r>
              <a:rPr lang="en-US" sz="1800" dirty="0" err="1" smtClean="0"/>
              <a:t>V</a:t>
            </a:r>
            <a:r>
              <a:rPr lang="en-US" sz="1200" dirty="0" err="1" smtClean="0"/>
              <a:t>bais</a:t>
            </a:r>
            <a:r>
              <a:rPr lang="en-US" sz="1800" dirty="0" smtClean="0"/>
              <a:t> must be greater than ‘barrier potential’</a:t>
            </a:r>
          </a:p>
          <a:p>
            <a:pPr marL="342900" lvl="1" indent="-342900">
              <a:buFont typeface="Wingdings" pitchFamily="2" charset="2"/>
              <a:buChar char="v"/>
              <a:defRPr/>
            </a:pPr>
            <a:endParaRPr lang="en-US" sz="1000" dirty="0" smtClean="0">
              <a:ea typeface="+mn-ea"/>
              <a:cs typeface="+mn-cs"/>
            </a:endParaRPr>
          </a:p>
          <a:p>
            <a:pPr>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a:p>
          <a:p>
            <a:pPr>
              <a:defRPr/>
            </a:pPr>
            <a:endParaRPr lang="en-US" dirty="0"/>
          </a:p>
          <a:p>
            <a:pPr>
              <a:defRPr/>
            </a:pPr>
            <a:endParaRPr lang="en-US" dirty="0"/>
          </a:p>
          <a:p>
            <a:pPr>
              <a:defRPr/>
            </a:pPr>
            <a:endParaRPr lang="en-US" dirty="0"/>
          </a:p>
        </p:txBody>
      </p:sp>
      <p:graphicFrame>
        <p:nvGraphicFramePr>
          <p:cNvPr id="2050" name="Object 8"/>
          <p:cNvGraphicFramePr>
            <a:graphicFrameLocks noChangeAspect="1"/>
          </p:cNvGraphicFramePr>
          <p:nvPr/>
        </p:nvGraphicFramePr>
        <p:xfrm>
          <a:off x="2110200" y="4149080"/>
          <a:ext cx="1717675" cy="2052637"/>
        </p:xfrm>
        <a:graphic>
          <a:graphicData uri="http://schemas.openxmlformats.org/presentationml/2006/ole">
            <mc:AlternateContent xmlns:mc="http://schemas.openxmlformats.org/markup-compatibility/2006">
              <mc:Choice xmlns:v="urn:schemas-microsoft-com:vml" Requires="v">
                <p:oleObj spid="_x0000_s2082" name="CorelDRAW" r:id="rId5" imgW="968040" imgH="1172520" progId="">
                  <p:embed/>
                </p:oleObj>
              </mc:Choice>
              <mc:Fallback>
                <p:oleObj name="CorelDRAW" r:id="rId5" imgW="968040" imgH="1172520"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200" y="4149080"/>
                        <a:ext cx="1717675"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
          <p:cNvGraphicFramePr>
            <a:graphicFrameLocks noChangeAspect="1"/>
          </p:cNvGraphicFramePr>
          <p:nvPr/>
        </p:nvGraphicFramePr>
        <p:xfrm>
          <a:off x="4610100" y="3884730"/>
          <a:ext cx="2276475" cy="2514600"/>
        </p:xfrm>
        <a:graphic>
          <a:graphicData uri="http://schemas.openxmlformats.org/presentationml/2006/ole">
            <mc:AlternateContent xmlns:mc="http://schemas.openxmlformats.org/markup-compatibility/2006">
              <mc:Choice xmlns:v="urn:schemas-microsoft-com:vml" Requires="v">
                <p:oleObj spid="_x0000_s2083" name="CorelDRAW" r:id="rId7" imgW="1927080" imgH="2156760" progId="">
                  <p:embed/>
                </p:oleObj>
              </mc:Choice>
              <mc:Fallback>
                <p:oleObj name="CorelDRAW" r:id="rId7" imgW="1927080" imgH="2156760" progId="">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100" y="3884730"/>
                        <a:ext cx="22764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Box 6"/>
          <p:cNvSpPr txBox="1">
            <a:spLocks noChangeArrowheads="1"/>
          </p:cNvSpPr>
          <p:nvPr/>
        </p:nvSpPr>
        <p:spPr bwMode="auto">
          <a:xfrm>
            <a:off x="221075" y="5195242"/>
            <a:ext cx="1347788" cy="461963"/>
          </a:xfrm>
          <a:prstGeom prst="rect">
            <a:avLst/>
          </a:prstGeom>
          <a:noFill/>
          <a:ln w="9525">
            <a:noFill/>
            <a:miter lim="800000"/>
            <a:headEnd/>
            <a:tailEnd/>
          </a:ln>
        </p:spPr>
        <p:txBody>
          <a:bodyPr>
            <a:spAutoFit/>
          </a:bodyPr>
          <a:lstStyle/>
          <a:p>
            <a:r>
              <a:rPr lang="en-US" sz="1200"/>
              <a:t>Current limiting resistance</a:t>
            </a:r>
          </a:p>
        </p:txBody>
      </p:sp>
      <p:cxnSp>
        <p:nvCxnSpPr>
          <p:cNvPr id="2056" name="Straight Arrow Connector 8"/>
          <p:cNvCxnSpPr>
            <a:cxnSpLocks noChangeShapeType="1"/>
          </p:cNvCxnSpPr>
          <p:nvPr/>
        </p:nvCxnSpPr>
        <p:spPr bwMode="auto">
          <a:xfrm flipV="1">
            <a:off x="1568863" y="5234930"/>
            <a:ext cx="541337" cy="192087"/>
          </a:xfrm>
          <a:prstGeom prst="straightConnector1">
            <a:avLst/>
          </a:prstGeom>
          <a:noFill/>
          <a:ln w="9525" algn="ctr">
            <a:solidFill>
              <a:schemeClr val="tx1"/>
            </a:solidFill>
            <a:round/>
            <a:headEnd/>
            <a:tailEnd type="arrow" w="med" len="med"/>
          </a:ln>
        </p:spPr>
      </p:cxnSp>
      <p:sp>
        <p:nvSpPr>
          <p:cNvPr id="16" name="Rectangle 15"/>
          <p:cNvSpPr/>
          <p:nvPr/>
        </p:nvSpPr>
        <p:spPr>
          <a:xfrm>
            <a:off x="6708195" y="3241139"/>
            <a:ext cx="2762829" cy="1815882"/>
          </a:xfrm>
          <a:prstGeom prst="rect">
            <a:avLst/>
          </a:prstGeom>
        </p:spPr>
        <p:txBody>
          <a:bodyPr wrap="square">
            <a:spAutoFit/>
          </a:bodyPr>
          <a:lstStyle/>
          <a:p>
            <a:pPr algn="l"/>
            <a:r>
              <a:rPr lang="en-US" sz="1400" dirty="0" smtClean="0">
                <a:solidFill>
                  <a:schemeClr val="accent2">
                    <a:lumMod val="75000"/>
                  </a:schemeClr>
                </a:solidFill>
              </a:rPr>
              <a:t>As more electrons flow into the depletion region reducing the number of positive ions and similarly more holes move in reducing the positive ions.</a:t>
            </a:r>
          </a:p>
          <a:p>
            <a:pPr algn="l"/>
            <a:endParaRPr lang="en-US" sz="1400" dirty="0" smtClean="0">
              <a:solidFill>
                <a:schemeClr val="accent2">
                  <a:lumMod val="75000"/>
                </a:schemeClr>
              </a:solidFill>
            </a:endParaRPr>
          </a:p>
          <a:p>
            <a:pPr algn="l"/>
            <a:r>
              <a:rPr lang="en-US" sz="1400" dirty="0" smtClean="0">
                <a:solidFill>
                  <a:schemeClr val="accent2">
                    <a:lumMod val="75000"/>
                  </a:schemeClr>
                </a:solidFill>
              </a:rPr>
              <a:t>This reduces the width of depletion region.</a:t>
            </a:r>
            <a:endParaRPr lang="sv-SE" sz="1400" dirty="0">
              <a:solidFill>
                <a:schemeClr val="accent2">
                  <a:lumMod val="75000"/>
                </a:schemeClr>
              </a:solidFill>
            </a:endParaRPr>
          </a:p>
        </p:txBody>
      </p:sp>
      <p:sp>
        <p:nvSpPr>
          <p:cNvPr id="3" name="Slide Number Placeholder 2"/>
          <p:cNvSpPr>
            <a:spLocks noGrp="1"/>
          </p:cNvSpPr>
          <p:nvPr>
            <p:ph type="sldNum" sz="quarter" idx="12"/>
          </p:nvPr>
        </p:nvSpPr>
        <p:spPr/>
        <p:txBody>
          <a:bodyPr/>
          <a:lstStyle/>
          <a:p>
            <a:pPr>
              <a:defRPr/>
            </a:pPr>
            <a:fld id="{2FBE52A7-A142-4E2F-B714-90A2647D9D72}" type="slidenum">
              <a:rPr lang="sv-SE" smtClean="0"/>
              <a:pPr>
                <a:defRPr/>
              </a:pPr>
              <a:t>15</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387">
                                            <p:txEl>
                                              <p:pRg st="3" end="3"/>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16387">
                                            <p:txEl>
                                              <p:pRg st="4" end="4"/>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a:defRPr/>
            </a:pPr>
            <a:r>
              <a:rPr lang="en-US" dirty="0" smtClean="0"/>
              <a:t>Reverse Biased</a:t>
            </a:r>
          </a:p>
        </p:txBody>
      </p:sp>
      <p:sp>
        <p:nvSpPr>
          <p:cNvPr id="16387" name="Rectangle 3"/>
          <p:cNvSpPr>
            <a:spLocks noGrp="1" noChangeArrowheads="1"/>
          </p:cNvSpPr>
          <p:nvPr>
            <p:ph type="body" idx="1"/>
          </p:nvPr>
        </p:nvSpPr>
        <p:spPr>
          <a:xfrm>
            <a:off x="742950" y="1718810"/>
            <a:ext cx="5497793" cy="2133600"/>
          </a:xfrm>
        </p:spPr>
        <p:txBody>
          <a:bodyPr/>
          <a:lstStyle/>
          <a:p>
            <a:pPr lvl="1">
              <a:buFont typeface="Wingdings" pitchFamily="2" charset="2"/>
              <a:buChar char="v"/>
              <a:defRPr/>
            </a:pPr>
            <a:r>
              <a:rPr lang="en-US" sz="1800" dirty="0" smtClean="0"/>
              <a:t>Reverse bias is a condition that prevents current through junction.</a:t>
            </a:r>
          </a:p>
          <a:p>
            <a:pPr lvl="1">
              <a:buFont typeface="Wingdings" pitchFamily="2" charset="2"/>
              <a:buChar char="v"/>
              <a:defRPr/>
            </a:pPr>
            <a:r>
              <a:rPr lang="en-US" sz="1800" dirty="0" smtClean="0"/>
              <a:t>Positive side of </a:t>
            </a:r>
            <a:r>
              <a:rPr lang="en-US" sz="1800" dirty="0" err="1" smtClean="0"/>
              <a:t>V</a:t>
            </a:r>
            <a:r>
              <a:rPr lang="en-US" sz="1200" dirty="0" err="1" smtClean="0"/>
              <a:t>bias</a:t>
            </a:r>
            <a:r>
              <a:rPr lang="en-US" sz="1800" dirty="0" smtClean="0"/>
              <a:t> is connected to the n-region whereas the negative side is connected with p-region.</a:t>
            </a:r>
          </a:p>
          <a:p>
            <a:pPr lvl="1">
              <a:buFont typeface="Wingdings" pitchFamily="2" charset="2"/>
              <a:buChar char="v"/>
              <a:defRPr/>
            </a:pPr>
            <a:r>
              <a:rPr lang="en-US" sz="1800" dirty="0" smtClean="0"/>
              <a:t> Depletion region get wider with this configuration.</a:t>
            </a:r>
          </a:p>
          <a:p>
            <a:pPr marL="342900" lvl="1" indent="-342900">
              <a:buFont typeface="Wingdings" pitchFamily="2" charset="2"/>
              <a:buChar char="v"/>
              <a:defRPr/>
            </a:pPr>
            <a:endParaRPr lang="en-US" sz="1000" dirty="0" smtClean="0">
              <a:ea typeface="+mn-ea"/>
              <a:cs typeface="+mn-cs"/>
            </a:endParaRPr>
          </a:p>
          <a:p>
            <a:pPr>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a:p>
          <a:p>
            <a:pPr>
              <a:defRPr/>
            </a:pPr>
            <a:endParaRPr lang="en-US" dirty="0"/>
          </a:p>
          <a:p>
            <a:pPr>
              <a:defRPr/>
            </a:pPr>
            <a:endParaRPr lang="en-US" dirty="0"/>
          </a:p>
          <a:p>
            <a:pPr>
              <a:defRPr/>
            </a:pPr>
            <a:endParaRPr lang="en-US" dirty="0"/>
          </a:p>
        </p:txBody>
      </p:sp>
      <p:graphicFrame>
        <p:nvGraphicFramePr>
          <p:cNvPr id="3074" name="Object 9"/>
          <p:cNvGraphicFramePr>
            <a:graphicFrameLocks noChangeAspect="1"/>
          </p:cNvGraphicFramePr>
          <p:nvPr/>
        </p:nvGraphicFramePr>
        <p:xfrm>
          <a:off x="1219200" y="3962400"/>
          <a:ext cx="1703388" cy="2133600"/>
        </p:xfrm>
        <a:graphic>
          <a:graphicData uri="http://schemas.openxmlformats.org/presentationml/2006/ole">
            <mc:AlternateContent xmlns:mc="http://schemas.openxmlformats.org/markup-compatibility/2006">
              <mc:Choice xmlns:v="urn:schemas-microsoft-com:vml" Requires="v">
                <p:oleObj spid="_x0000_s3106" name="CorelDRAW" r:id="rId4" imgW="956520" imgH="1215720" progId="">
                  <p:embed/>
                </p:oleObj>
              </mc:Choice>
              <mc:Fallback>
                <p:oleObj name="CorelDRAW" r:id="rId4" imgW="956520" imgH="121572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962400"/>
                        <a:ext cx="17033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0"/>
          <p:cNvGraphicFramePr>
            <a:graphicFrameLocks noChangeAspect="1"/>
          </p:cNvGraphicFramePr>
          <p:nvPr/>
        </p:nvGraphicFramePr>
        <p:xfrm>
          <a:off x="3581400" y="3962400"/>
          <a:ext cx="2156665" cy="2163494"/>
        </p:xfrm>
        <a:graphic>
          <a:graphicData uri="http://schemas.openxmlformats.org/presentationml/2006/ole">
            <mc:AlternateContent xmlns:mc="http://schemas.openxmlformats.org/markup-compatibility/2006">
              <mc:Choice xmlns:v="urn:schemas-microsoft-com:vml" Requires="v">
                <p:oleObj spid="_x0000_s3107" name="CorelDRAW" r:id="rId6" imgW="1629720" imgH="1658160" progId="">
                  <p:embed/>
                </p:oleObj>
              </mc:Choice>
              <mc:Fallback>
                <p:oleObj name="CorelDRAW" r:id="rId6" imgW="1629720" imgH="165816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962400"/>
                        <a:ext cx="2156665" cy="216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4"/>
          <p:cNvPicPr>
            <a:picLocks noChangeAspect="1" noChangeArrowheads="1"/>
          </p:cNvPicPr>
          <p:nvPr/>
        </p:nvPicPr>
        <p:blipFill>
          <a:blip r:embed="rId8" cstate="print"/>
          <a:srcRect/>
          <a:stretch>
            <a:fillRect/>
          </a:stretch>
        </p:blipFill>
        <p:spPr bwMode="auto">
          <a:xfrm>
            <a:off x="6240743" y="1718809"/>
            <a:ext cx="2922306" cy="1035115"/>
          </a:xfrm>
          <a:prstGeom prst="rect">
            <a:avLst/>
          </a:prstGeom>
          <a:noFill/>
          <a:ln w="9525">
            <a:noFill/>
            <a:miter lim="800000"/>
            <a:headEnd/>
            <a:tailEnd/>
          </a:ln>
        </p:spPr>
      </p:pic>
      <p:sp>
        <p:nvSpPr>
          <p:cNvPr id="8" name="Rectangle 7"/>
          <p:cNvSpPr/>
          <p:nvPr/>
        </p:nvSpPr>
        <p:spPr>
          <a:xfrm>
            <a:off x="6400220" y="3054459"/>
            <a:ext cx="2762829" cy="1384995"/>
          </a:xfrm>
          <a:prstGeom prst="rect">
            <a:avLst/>
          </a:prstGeom>
        </p:spPr>
        <p:txBody>
          <a:bodyPr wrap="square">
            <a:spAutoFit/>
          </a:bodyPr>
          <a:lstStyle/>
          <a:p>
            <a:pPr algn="l"/>
            <a:r>
              <a:rPr lang="en-US" sz="1400" dirty="0" smtClean="0">
                <a:solidFill>
                  <a:schemeClr val="accent2">
                    <a:lumMod val="75000"/>
                  </a:schemeClr>
                </a:solidFill>
              </a:rPr>
              <a:t>The positive side of bias voltage attracts the majority carriers of n-type creating more positive ions at the junction.</a:t>
            </a:r>
          </a:p>
          <a:p>
            <a:pPr algn="l"/>
            <a:endParaRPr lang="en-US" sz="1400" dirty="0" smtClean="0">
              <a:solidFill>
                <a:schemeClr val="accent2">
                  <a:lumMod val="75000"/>
                </a:schemeClr>
              </a:solidFill>
            </a:endParaRPr>
          </a:p>
          <a:p>
            <a:pPr algn="l"/>
            <a:r>
              <a:rPr lang="en-US" sz="1400" dirty="0" smtClean="0">
                <a:solidFill>
                  <a:schemeClr val="accent2">
                    <a:lumMod val="75000"/>
                  </a:schemeClr>
                </a:solidFill>
              </a:rPr>
              <a:t>This widens the depletion region.</a:t>
            </a:r>
            <a:endParaRPr lang="sv-SE" sz="1400" dirty="0">
              <a:solidFill>
                <a:schemeClr val="accent2">
                  <a:lumMod val="75000"/>
                </a:schemeClr>
              </a:solidFill>
            </a:endParaRPr>
          </a:p>
        </p:txBody>
      </p:sp>
      <p:sp>
        <p:nvSpPr>
          <p:cNvPr id="3" name="Slide Number Placeholder 2"/>
          <p:cNvSpPr>
            <a:spLocks noGrp="1"/>
          </p:cNvSpPr>
          <p:nvPr>
            <p:ph type="sldNum" sz="quarter" idx="12"/>
          </p:nvPr>
        </p:nvSpPr>
        <p:spPr/>
        <p:txBody>
          <a:bodyPr/>
          <a:lstStyle/>
          <a:p>
            <a:pPr>
              <a:defRPr/>
            </a:pPr>
            <a:fld id="{2FBE52A7-A142-4E2F-B714-90A2647D9D72}" type="slidenum">
              <a:rPr lang="sv-SE" smtClean="0"/>
              <a:pPr>
                <a:defRPr/>
              </a:pPr>
              <a:t>16</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387">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a:defRPr/>
            </a:pPr>
            <a:r>
              <a:rPr lang="en-US" dirty="0" smtClean="0"/>
              <a:t>Reverse Current</a:t>
            </a:r>
          </a:p>
        </p:txBody>
      </p:sp>
      <p:sp>
        <p:nvSpPr>
          <p:cNvPr id="16387" name="Rectangle 3"/>
          <p:cNvSpPr>
            <a:spLocks noGrp="1" noChangeArrowheads="1"/>
          </p:cNvSpPr>
          <p:nvPr>
            <p:ph type="body" idx="1"/>
          </p:nvPr>
        </p:nvSpPr>
        <p:spPr>
          <a:xfrm>
            <a:off x="832503" y="2933945"/>
            <a:ext cx="5497793" cy="2133600"/>
          </a:xfrm>
        </p:spPr>
        <p:txBody>
          <a:bodyPr/>
          <a:lstStyle/>
          <a:p>
            <a:pPr lvl="1">
              <a:buFont typeface="Wingdings" pitchFamily="2" charset="2"/>
              <a:buChar char="v"/>
              <a:defRPr/>
            </a:pPr>
            <a:r>
              <a:rPr lang="en-US" sz="1800" dirty="0" smtClean="0"/>
              <a:t>A small amount current is generated due to the minority carriers in p and n regions.</a:t>
            </a:r>
          </a:p>
          <a:p>
            <a:pPr lvl="1">
              <a:buFont typeface="Wingdings" pitchFamily="2" charset="2"/>
              <a:buChar char="v"/>
              <a:defRPr/>
            </a:pPr>
            <a:r>
              <a:rPr lang="en-US" sz="1800" dirty="0" smtClean="0"/>
              <a:t>These minority carriers are produced due to thermally generated hole-electron pairs.</a:t>
            </a:r>
          </a:p>
          <a:p>
            <a:pPr lvl="1">
              <a:buFont typeface="Wingdings" pitchFamily="2" charset="2"/>
              <a:buChar char="v"/>
              <a:defRPr/>
            </a:pPr>
            <a:r>
              <a:rPr lang="en-US" sz="1800" dirty="0" smtClean="0"/>
              <a:t>Minority electrons in p-region pushed towards +</a:t>
            </a:r>
            <a:r>
              <a:rPr lang="en-US" sz="1800" dirty="0" err="1" smtClean="0"/>
              <a:t>ve</a:t>
            </a:r>
            <a:r>
              <a:rPr lang="en-US" sz="1800" dirty="0" smtClean="0"/>
              <a:t> bias voltage, cross junction and then fall in the holes in n-region and still travel in valance band generating a hole current.</a:t>
            </a:r>
          </a:p>
          <a:p>
            <a:pPr marL="342900" lvl="1" indent="-342900">
              <a:buFont typeface="Wingdings" pitchFamily="2" charset="2"/>
              <a:buChar char="v"/>
              <a:defRPr/>
            </a:pPr>
            <a:endParaRPr lang="en-US" sz="1000" dirty="0" smtClean="0">
              <a:ea typeface="+mn-ea"/>
              <a:cs typeface="+mn-cs"/>
            </a:endParaRPr>
          </a:p>
          <a:p>
            <a:pPr>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a:p>
          <a:p>
            <a:pPr>
              <a:defRPr/>
            </a:pPr>
            <a:endParaRPr lang="en-US" dirty="0"/>
          </a:p>
          <a:p>
            <a:pPr>
              <a:defRPr/>
            </a:pPr>
            <a:endParaRPr lang="en-US" dirty="0"/>
          </a:p>
          <a:p>
            <a:pPr>
              <a:defRPr/>
            </a:pPr>
            <a:endParaRPr lang="en-US" dirty="0"/>
          </a:p>
        </p:txBody>
      </p:sp>
      <p:pic>
        <p:nvPicPr>
          <p:cNvPr id="2" name="Picture 4"/>
          <p:cNvPicPr>
            <a:picLocks noChangeAspect="1" noChangeArrowheads="1"/>
          </p:cNvPicPr>
          <p:nvPr/>
        </p:nvPicPr>
        <p:blipFill>
          <a:blip r:embed="rId3" cstate="print"/>
          <a:srcRect/>
          <a:stretch>
            <a:fillRect/>
          </a:stretch>
        </p:blipFill>
        <p:spPr bwMode="auto">
          <a:xfrm>
            <a:off x="3512876" y="1002435"/>
            <a:ext cx="5452982" cy="193151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FBE52A7-A142-4E2F-B714-90A2647D9D72}" type="slidenum">
              <a:rPr lang="sv-SE" smtClean="0"/>
              <a:pPr>
                <a:defRPr/>
              </a:pPr>
              <a:t>17</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a:defRPr/>
            </a:pPr>
            <a:r>
              <a:rPr lang="en-US" dirty="0" smtClean="0"/>
              <a:t>Reverse Breakdown</a:t>
            </a:r>
          </a:p>
        </p:txBody>
      </p:sp>
      <p:sp>
        <p:nvSpPr>
          <p:cNvPr id="16387" name="Rectangle 3"/>
          <p:cNvSpPr>
            <a:spLocks noGrp="1" noChangeArrowheads="1"/>
          </p:cNvSpPr>
          <p:nvPr>
            <p:ph type="body" idx="1"/>
          </p:nvPr>
        </p:nvSpPr>
        <p:spPr>
          <a:xfrm>
            <a:off x="3581400" y="2920625"/>
            <a:ext cx="4844168" cy="2133600"/>
          </a:xfrm>
        </p:spPr>
        <p:txBody>
          <a:bodyPr/>
          <a:lstStyle/>
          <a:p>
            <a:pPr lvl="1">
              <a:buFont typeface="Wingdings" pitchFamily="2" charset="2"/>
              <a:buChar char="v"/>
              <a:defRPr/>
            </a:pPr>
            <a:r>
              <a:rPr lang="en-US" sz="1800" dirty="0" smtClean="0"/>
              <a:t>If the external bias voltage is increased to a value call </a:t>
            </a:r>
            <a:r>
              <a:rPr lang="en-US" sz="1800" i="1" dirty="0" smtClean="0"/>
              <a:t>breakdown voltage </a:t>
            </a:r>
            <a:r>
              <a:rPr lang="en-US" sz="1800" dirty="0" smtClean="0"/>
              <a:t>the reverse current can increase drastically.</a:t>
            </a:r>
          </a:p>
          <a:p>
            <a:pPr lvl="1">
              <a:buFont typeface="Wingdings" pitchFamily="2" charset="2"/>
              <a:buChar char="v"/>
              <a:defRPr/>
            </a:pPr>
            <a:r>
              <a:rPr lang="en-US" sz="1800" dirty="0" smtClean="0"/>
              <a:t>Free minority electrons get enough energy to knock valance electron into the conduction band. </a:t>
            </a:r>
          </a:p>
          <a:p>
            <a:pPr lvl="1">
              <a:buFont typeface="Wingdings" pitchFamily="2" charset="2"/>
              <a:buChar char="v"/>
              <a:defRPr/>
            </a:pPr>
            <a:r>
              <a:rPr lang="en-US" sz="1800" dirty="0" smtClean="0"/>
              <a:t>The newly released electron can further strike with other atoms.</a:t>
            </a:r>
          </a:p>
          <a:p>
            <a:pPr lvl="1">
              <a:buFont typeface="Wingdings" pitchFamily="2" charset="2"/>
              <a:buChar char="v"/>
              <a:defRPr/>
            </a:pPr>
            <a:r>
              <a:rPr lang="en-US" sz="1800" dirty="0" smtClean="0"/>
              <a:t>The process is called </a:t>
            </a:r>
            <a:r>
              <a:rPr lang="en-US" sz="1800" b="1" i="1" dirty="0" smtClean="0"/>
              <a:t>avalanche effect. </a:t>
            </a:r>
          </a:p>
          <a:p>
            <a:pPr marL="342900" lvl="1" indent="-342900">
              <a:buFont typeface="Wingdings" pitchFamily="2" charset="2"/>
              <a:buChar char="v"/>
              <a:defRPr/>
            </a:pPr>
            <a:endParaRPr lang="en-US" sz="1000" dirty="0" smtClean="0">
              <a:ea typeface="+mn-ea"/>
              <a:cs typeface="+mn-cs"/>
            </a:endParaRPr>
          </a:p>
          <a:p>
            <a:pPr>
              <a:defRPr/>
            </a:pPr>
            <a:endParaRPr lang="en-US" dirty="0" smtClean="0"/>
          </a:p>
          <a:p>
            <a:pPr>
              <a:defRPr/>
            </a:pPr>
            <a:endParaRPr lang="en-US" dirty="0" smtClean="0"/>
          </a:p>
          <a:p>
            <a:pPr>
              <a:defRPr/>
            </a:pPr>
            <a:endParaRPr lang="en-US" dirty="0" smtClean="0"/>
          </a:p>
          <a:p>
            <a:pPr>
              <a:defRPr/>
            </a:pPr>
            <a:endParaRPr lang="en-US" dirty="0"/>
          </a:p>
          <a:p>
            <a:pPr>
              <a:defRPr/>
            </a:pPr>
            <a:endParaRPr lang="en-US" dirty="0"/>
          </a:p>
          <a:p>
            <a:pPr>
              <a:defRPr/>
            </a:pPr>
            <a:endParaRPr lang="en-US" dirty="0"/>
          </a:p>
          <a:p>
            <a:pPr>
              <a:defRPr/>
            </a:pPr>
            <a:endParaRPr lang="en-US" dirty="0"/>
          </a:p>
          <a:p>
            <a:pPr>
              <a:defRPr/>
            </a:pPr>
            <a:endParaRPr lang="en-US" dirty="0"/>
          </a:p>
        </p:txBody>
      </p:sp>
      <p:pic>
        <p:nvPicPr>
          <p:cNvPr id="2" name="Picture 4"/>
          <p:cNvPicPr>
            <a:picLocks noChangeAspect="1" noChangeArrowheads="1"/>
          </p:cNvPicPr>
          <p:nvPr/>
        </p:nvPicPr>
        <p:blipFill>
          <a:blip r:embed="rId3" cstate="print"/>
          <a:srcRect/>
          <a:stretch>
            <a:fillRect/>
          </a:stretch>
        </p:blipFill>
        <p:spPr bwMode="auto">
          <a:xfrm>
            <a:off x="742950" y="1371600"/>
            <a:ext cx="4192877" cy="148516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FBE52A7-A142-4E2F-B714-90A2647D9D72}" type="slidenum">
              <a:rPr lang="sv-SE" smtClean="0"/>
              <a:pPr>
                <a:defRPr/>
              </a:pPr>
              <a:t>18</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742950" y="228600"/>
            <a:ext cx="8420100" cy="769938"/>
          </a:xfrm>
        </p:spPr>
        <p:txBody>
          <a:bodyPr/>
          <a:lstStyle/>
          <a:p>
            <a:r>
              <a:rPr lang="en-US" smtClean="0"/>
              <a:t>Diode V-I Characteristic</a:t>
            </a:r>
          </a:p>
        </p:txBody>
      </p:sp>
      <p:sp>
        <p:nvSpPr>
          <p:cNvPr id="27651" name="Rectangle 3"/>
          <p:cNvSpPr>
            <a:spLocks noGrp="1" noChangeArrowheads="1"/>
          </p:cNvSpPr>
          <p:nvPr>
            <p:ph type="body" idx="1"/>
          </p:nvPr>
        </p:nvSpPr>
        <p:spPr>
          <a:xfrm>
            <a:off x="742950" y="998538"/>
            <a:ext cx="7183438" cy="4645025"/>
          </a:xfrm>
        </p:spPr>
        <p:txBody>
          <a:bodyPr/>
          <a:lstStyle/>
          <a:p>
            <a:pPr>
              <a:buFont typeface="Wingdings" pitchFamily="2" charset="2"/>
              <a:buChar char="v"/>
            </a:pPr>
            <a:r>
              <a:rPr lang="en-US" sz="2200" b="1" smtClean="0"/>
              <a:t>VI Characteristic for forward bias.</a:t>
            </a:r>
          </a:p>
          <a:p>
            <a:pPr>
              <a:buFont typeface="Wingdings" pitchFamily="2" charset="2"/>
              <a:buChar char="v"/>
            </a:pPr>
            <a:endParaRPr lang="en-US" sz="1000" b="1" smtClean="0"/>
          </a:p>
          <a:p>
            <a:pPr lvl="1" algn="just">
              <a:buFont typeface="Wingdings" pitchFamily="2" charset="2"/>
              <a:buChar char="v"/>
            </a:pPr>
            <a:r>
              <a:rPr lang="en-US" sz="1800" smtClean="0"/>
              <a:t>The current in forward biased called </a:t>
            </a:r>
            <a:r>
              <a:rPr lang="en-US" sz="1800" i="1" smtClean="0"/>
              <a:t>forward current </a:t>
            </a:r>
            <a:r>
              <a:rPr lang="en-US" sz="1800" smtClean="0"/>
              <a:t>and is designated </a:t>
            </a:r>
            <a:r>
              <a:rPr lang="en-US" i="1" smtClean="0"/>
              <a:t>I</a:t>
            </a:r>
            <a:r>
              <a:rPr lang="en-US" sz="900" i="1" smtClean="0"/>
              <a:t>f.</a:t>
            </a:r>
          </a:p>
          <a:p>
            <a:pPr lvl="1" algn="just">
              <a:buFont typeface="Wingdings" pitchFamily="2" charset="2"/>
              <a:buChar char="v"/>
            </a:pPr>
            <a:r>
              <a:rPr lang="en-US" sz="1800" smtClean="0"/>
              <a:t>At 0V (V</a:t>
            </a:r>
            <a:r>
              <a:rPr lang="en-US" sz="900" smtClean="0"/>
              <a:t>bias</a:t>
            </a:r>
            <a:r>
              <a:rPr lang="en-US" sz="1800" smtClean="0"/>
              <a:t>) across the diode, there is no forward current.</a:t>
            </a:r>
          </a:p>
          <a:p>
            <a:pPr lvl="1" algn="just">
              <a:buFont typeface="Wingdings" pitchFamily="2" charset="2"/>
              <a:buChar char="v"/>
            </a:pPr>
            <a:r>
              <a:rPr lang="en-US" sz="1800" smtClean="0"/>
              <a:t>With gradual increase of V</a:t>
            </a:r>
            <a:r>
              <a:rPr lang="en-US" sz="900" smtClean="0"/>
              <a:t>bias</a:t>
            </a:r>
            <a:r>
              <a:rPr lang="en-US" sz="1800" smtClean="0"/>
              <a:t>, the forward voltage and forward current increases</a:t>
            </a:r>
            <a:r>
              <a:rPr lang="en-US" smtClean="0"/>
              <a:t>.</a:t>
            </a:r>
            <a:endParaRPr lang="en-US" sz="2400" smtClean="0"/>
          </a:p>
          <a:p>
            <a:pPr lvl="1" algn="just">
              <a:buFont typeface="Wingdings" pitchFamily="2" charset="2"/>
              <a:buChar char="v"/>
            </a:pPr>
            <a:r>
              <a:rPr lang="en-US" sz="1800" smtClean="0"/>
              <a:t>A resistor in series will limit the forward current in order to protect the diode from overheating and permanent damage.</a:t>
            </a:r>
          </a:p>
          <a:p>
            <a:pPr lvl="1" algn="just">
              <a:buFont typeface="Wingdings" pitchFamily="2" charset="2"/>
              <a:buChar char="v"/>
            </a:pPr>
            <a:r>
              <a:rPr lang="en-US" sz="1800" smtClean="0"/>
              <a:t>A portion of forward-bias voltage drops across the limiting resistor.</a:t>
            </a:r>
          </a:p>
          <a:p>
            <a:pPr lvl="1" algn="just">
              <a:buFont typeface="Wingdings" pitchFamily="2" charset="2"/>
              <a:buChar char="v"/>
            </a:pPr>
            <a:r>
              <a:rPr lang="en-US" sz="1800" smtClean="0"/>
              <a:t>Continuing increase of V</a:t>
            </a:r>
            <a:r>
              <a:rPr lang="en-US" sz="1200" smtClean="0"/>
              <a:t>f</a:t>
            </a:r>
            <a:r>
              <a:rPr lang="en-US" sz="1800" smtClean="0"/>
              <a:t> causes rapid increase of forward current but only a gradual increase in voltage across diode.</a:t>
            </a:r>
          </a:p>
          <a:p>
            <a:pPr lvl="1" algn="just">
              <a:buFont typeface="Wingdings" pitchFamily="2" charset="2"/>
              <a:buChar char="v"/>
            </a:pPr>
            <a:endParaRPr lang="en-US" sz="900" smtClean="0"/>
          </a:p>
          <a:p>
            <a:pPr lvl="1" algn="just">
              <a:buFont typeface="Wingdings" pitchFamily="2" charset="2"/>
              <a:buChar char="v"/>
            </a:pPr>
            <a:endParaRPr lang="en-US" sz="1800" smtClean="0"/>
          </a:p>
          <a:p>
            <a:pPr>
              <a:buFont typeface="Wingdings" pitchFamily="2" charset="2"/>
              <a:buChar char="v"/>
            </a:pPr>
            <a:endParaRPr lang="en-US" smtClean="0"/>
          </a:p>
          <a:p>
            <a:pPr>
              <a:buFont typeface="Wingdings" pitchFamily="2" charset="2"/>
              <a:buChar char="v"/>
            </a:pPr>
            <a:endParaRPr lang="en-US" smtClean="0"/>
          </a:p>
          <a:p>
            <a:pPr>
              <a:buFont typeface="Wingdings" pitchFamily="2" charset="2"/>
              <a:buChar char="v"/>
            </a:pPr>
            <a:endParaRPr lang="en-US" smtClean="0"/>
          </a:p>
          <a:p>
            <a:pPr>
              <a:buFont typeface="Wingdings" pitchFamily="2" charset="2"/>
              <a:buChar char="v"/>
            </a:pPr>
            <a:endParaRPr lang="en-US" smtClean="0"/>
          </a:p>
          <a:p>
            <a:pPr>
              <a:buFont typeface="Wingdings" pitchFamily="2" charset="2"/>
              <a:buChar char="v"/>
            </a:pPr>
            <a:endParaRPr lang="en-US" smtClean="0"/>
          </a:p>
        </p:txBody>
      </p:sp>
      <p:graphicFrame>
        <p:nvGraphicFramePr>
          <p:cNvPr id="4098" name="Object 8"/>
          <p:cNvGraphicFramePr>
            <a:graphicFrameLocks noChangeAspect="1"/>
          </p:cNvGraphicFramePr>
          <p:nvPr/>
        </p:nvGraphicFramePr>
        <p:xfrm>
          <a:off x="7967663" y="3735388"/>
          <a:ext cx="1571625" cy="1878012"/>
        </p:xfrm>
        <a:graphic>
          <a:graphicData uri="http://schemas.openxmlformats.org/presentationml/2006/ole">
            <mc:AlternateContent xmlns:mc="http://schemas.openxmlformats.org/markup-compatibility/2006">
              <mc:Choice xmlns:v="urn:schemas-microsoft-com:vml" Requires="v">
                <p:oleObj spid="_x0000_s4130" name="CorelDRAW" r:id="rId4" imgW="968040" imgH="1172520" progId="">
                  <p:embed/>
                </p:oleObj>
              </mc:Choice>
              <mc:Fallback>
                <p:oleObj name="CorelDRAW" r:id="rId4" imgW="968040" imgH="117252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663" y="3735388"/>
                        <a:ext cx="157162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0"/>
          <p:cNvGraphicFramePr>
            <a:graphicFrameLocks noChangeAspect="1"/>
          </p:cNvGraphicFramePr>
          <p:nvPr/>
        </p:nvGraphicFramePr>
        <p:xfrm>
          <a:off x="8053388" y="1673225"/>
          <a:ext cx="1444625" cy="1597025"/>
        </p:xfrm>
        <a:graphic>
          <a:graphicData uri="http://schemas.openxmlformats.org/presentationml/2006/ole">
            <mc:AlternateContent xmlns:mc="http://schemas.openxmlformats.org/markup-compatibility/2006">
              <mc:Choice xmlns:v="urn:schemas-microsoft-com:vml" Requires="v">
                <p:oleObj spid="_x0000_s4131" name="CorelDRAW" r:id="rId6" imgW="1927080" imgH="2156760" progId="">
                  <p:embed/>
                </p:oleObj>
              </mc:Choice>
              <mc:Fallback>
                <p:oleObj name="CorelDRAW" r:id="rId6" imgW="1927080" imgH="215676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3388" y="1673225"/>
                        <a:ext cx="14446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19</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7" dur="500"/>
                                        <p:tgtEl>
                                          <p:spTgt spid="276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2" dur="500"/>
                                        <p:tgtEl>
                                          <p:spTgt spid="276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17" dur="500"/>
                                        <p:tgtEl>
                                          <p:spTgt spid="276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1">
                                            <p:txEl>
                                              <p:pRg st="5" end="5"/>
                                            </p:txEl>
                                          </p:spTgt>
                                        </p:tgtEl>
                                        <p:attrNameLst>
                                          <p:attrName>style.visibility</p:attrName>
                                        </p:attrNameLst>
                                      </p:cBhvr>
                                      <p:to>
                                        <p:strVal val="visible"/>
                                      </p:to>
                                    </p:set>
                                    <p:animEffect transition="in" filter="blinds(horizontal)">
                                      <p:cBhvr>
                                        <p:cTn id="22" dur="500"/>
                                        <p:tgtEl>
                                          <p:spTgt spid="276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blinds(horizontal)">
                                      <p:cBhvr>
                                        <p:cTn id="27" dur="500"/>
                                        <p:tgtEl>
                                          <p:spTgt spid="276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651">
                                            <p:txEl>
                                              <p:pRg st="7" end="7"/>
                                            </p:txEl>
                                          </p:spTgt>
                                        </p:tgtEl>
                                        <p:attrNameLst>
                                          <p:attrName>style.visibility</p:attrName>
                                        </p:attrNameLst>
                                      </p:cBhvr>
                                      <p:to>
                                        <p:strVal val="visible"/>
                                      </p:to>
                                    </p:set>
                                    <p:animEffect transition="in" filter="blinds(horizontal)">
                                      <p:cBhvr>
                                        <p:cTn id="32"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Discrete Semiconductor Devices</a:t>
            </a:r>
          </a:p>
        </p:txBody>
      </p:sp>
      <p:sp>
        <p:nvSpPr>
          <p:cNvPr id="16388" name="Rectangle 3"/>
          <p:cNvSpPr>
            <a:spLocks noGrp="1" noChangeArrowheads="1"/>
          </p:cNvSpPr>
          <p:nvPr>
            <p:ph type="body" idx="1"/>
          </p:nvPr>
        </p:nvSpPr>
        <p:spPr>
          <a:xfrm>
            <a:off x="742950" y="1538790"/>
            <a:ext cx="5470190" cy="4557210"/>
          </a:xfrm>
        </p:spPr>
        <p:txBody>
          <a:bodyPr/>
          <a:lstStyle/>
          <a:p>
            <a:pPr eaLnBrk="1" hangingPunct="1">
              <a:buFont typeface="Wingdings" pitchFamily="2" charset="2"/>
              <a:buChar char="v"/>
              <a:defRPr/>
            </a:pPr>
            <a:r>
              <a:rPr lang="en-US" sz="2000" dirty="0" smtClean="0"/>
              <a:t>Semiconductor Materials</a:t>
            </a:r>
          </a:p>
          <a:p>
            <a:pPr lvl="1" eaLnBrk="1" hangingPunct="1">
              <a:buFont typeface="Wingdings" pitchFamily="2" charset="2"/>
              <a:buChar char="v"/>
              <a:defRPr/>
            </a:pPr>
            <a:r>
              <a:rPr lang="en-US" sz="1800" dirty="0" smtClean="0">
                <a:ea typeface="+mn-ea"/>
                <a:cs typeface="+mn-cs"/>
              </a:rPr>
              <a:t>Conductor and Insulators.</a:t>
            </a:r>
          </a:p>
          <a:p>
            <a:pPr lvl="1" eaLnBrk="1" hangingPunct="1">
              <a:buFont typeface="Wingdings" pitchFamily="2" charset="2"/>
              <a:buChar char="v"/>
              <a:defRPr/>
            </a:pPr>
            <a:r>
              <a:rPr lang="en-US" sz="1800" dirty="0" smtClean="0">
                <a:ea typeface="+mn-ea"/>
                <a:cs typeface="+mn-cs"/>
              </a:rPr>
              <a:t>N-type, P-Type, electron, and hole current</a:t>
            </a:r>
          </a:p>
          <a:p>
            <a:pPr lvl="1" eaLnBrk="1" hangingPunct="1">
              <a:buFont typeface="Wingdings" pitchFamily="2" charset="2"/>
              <a:buChar char="v"/>
              <a:defRPr/>
            </a:pPr>
            <a:r>
              <a:rPr lang="en-US" sz="1800" dirty="0" smtClean="0">
                <a:ea typeface="+mn-ea"/>
                <a:cs typeface="+mn-cs"/>
              </a:rPr>
              <a:t>PN junction, depletion region, potential barrier.</a:t>
            </a:r>
          </a:p>
          <a:p>
            <a:pPr eaLnBrk="1" hangingPunct="1">
              <a:buFont typeface="Wingdings" pitchFamily="2" charset="2"/>
              <a:buChar char="v"/>
              <a:defRPr/>
            </a:pPr>
            <a:r>
              <a:rPr lang="en-US" sz="2000" dirty="0" smtClean="0"/>
              <a:t>Diodes</a:t>
            </a:r>
          </a:p>
          <a:p>
            <a:pPr lvl="1" eaLnBrk="1" hangingPunct="1">
              <a:buFont typeface="Wingdings" pitchFamily="2" charset="2"/>
              <a:buChar char="v"/>
              <a:defRPr/>
            </a:pPr>
            <a:endParaRPr lang="en-US" sz="900" dirty="0" smtClean="0">
              <a:latin typeface="Arial Black" pitchFamily="34" charset="0"/>
            </a:endParaRPr>
          </a:p>
          <a:p>
            <a:pPr marL="742950" lvl="2" indent="-342900" eaLnBrk="1" hangingPunct="1">
              <a:buFont typeface="Wingdings" pitchFamily="2" charset="2"/>
              <a:buChar char="v"/>
              <a:defRPr/>
            </a:pPr>
            <a:r>
              <a:rPr lang="en-US" dirty="0" smtClean="0">
                <a:ea typeface="+mn-ea"/>
                <a:cs typeface="+mn-cs"/>
              </a:rPr>
              <a:t>Forward Bias, reverse bias</a:t>
            </a:r>
          </a:p>
          <a:p>
            <a:pPr marL="742950" lvl="2" indent="-342900" eaLnBrk="1" hangingPunct="1">
              <a:buFont typeface="Wingdings" pitchFamily="2" charset="2"/>
              <a:buChar char="v"/>
              <a:defRPr/>
            </a:pPr>
            <a:r>
              <a:rPr lang="en-US" dirty="0" smtClean="0">
                <a:ea typeface="+mn-ea"/>
                <a:cs typeface="+mn-cs"/>
              </a:rPr>
              <a:t>Diode applications</a:t>
            </a:r>
          </a:p>
          <a:p>
            <a:pPr marL="742950" lvl="2" indent="-342900" eaLnBrk="1" hangingPunct="1">
              <a:buFont typeface="Wingdings" pitchFamily="2" charset="2"/>
              <a:buChar char="v"/>
              <a:defRPr/>
            </a:pPr>
            <a:r>
              <a:rPr lang="en-US" dirty="0" smtClean="0">
                <a:ea typeface="+mn-ea"/>
                <a:cs typeface="+mn-cs"/>
              </a:rPr>
              <a:t>Light Emitting Diodes</a:t>
            </a:r>
          </a:p>
          <a:p>
            <a:pPr marL="742950" lvl="2" indent="-342900" eaLnBrk="1" hangingPunct="1">
              <a:buFont typeface="Wingdings" pitchFamily="2" charset="2"/>
              <a:buChar char="v"/>
              <a:defRPr/>
            </a:pPr>
            <a:r>
              <a:rPr lang="en-US" dirty="0" smtClean="0">
                <a:ea typeface="+mn-ea"/>
                <a:cs typeface="+mn-cs"/>
              </a:rPr>
              <a:t>Zener Diodes</a:t>
            </a:r>
          </a:p>
          <a:p>
            <a:pPr marL="742950" lvl="2" indent="-342900" eaLnBrk="1" hangingPunct="1">
              <a:buFont typeface="Wingdings" pitchFamily="2" charset="2"/>
              <a:buChar char="v"/>
              <a:defRPr/>
            </a:pPr>
            <a:r>
              <a:rPr lang="en-US" dirty="0" smtClean="0">
                <a:ea typeface="+mn-ea"/>
                <a:cs typeface="+mn-cs"/>
              </a:rPr>
              <a:t>Photo Diodes</a:t>
            </a:r>
          </a:p>
          <a:p>
            <a:pPr marL="742950" lvl="2" indent="-342900" eaLnBrk="1" hangingPunct="1">
              <a:buFont typeface="Wingdings" pitchFamily="2" charset="2"/>
              <a:buChar char="v"/>
              <a:defRPr/>
            </a:pPr>
            <a:endParaRPr lang="en-US" dirty="0" smtClean="0">
              <a:ea typeface="+mn-ea"/>
              <a:cs typeface="+mn-cs"/>
            </a:endParaRPr>
          </a:p>
          <a:p>
            <a:pPr marL="342900" lvl="1" indent="-342900" eaLnBrk="1" hangingPunct="1">
              <a:buFont typeface="Wingdings" pitchFamily="2" charset="2"/>
              <a:buChar char="v"/>
              <a:defRPr/>
            </a:pPr>
            <a:endParaRPr lang="en-US" dirty="0" smtClean="0">
              <a:ea typeface="+mn-ea"/>
              <a:cs typeface="+mn-cs"/>
            </a:endParaRPr>
          </a:p>
          <a:p>
            <a:pPr marL="742950" lvl="2" indent="-342900" eaLnBrk="1" hangingPunct="1">
              <a:buFont typeface="Wingdings" pitchFamily="2" charset="2"/>
              <a:buChar char="v"/>
              <a:defRPr/>
            </a:pPr>
            <a:endParaRPr lang="en-US" dirty="0" smtClean="0">
              <a:ea typeface="+mn-ea"/>
              <a:cs typeface="+mn-cs"/>
            </a:endParaRPr>
          </a:p>
          <a:p>
            <a:pPr marL="742950" lvl="2" indent="-342900" eaLnBrk="1" hangingPunct="1">
              <a:buFont typeface="Wingdings" pitchFamily="2" charset="2"/>
              <a:buChar char="v"/>
              <a:defRPr/>
            </a:pPr>
            <a:endParaRPr lang="en-US" sz="2000" dirty="0" smtClean="0">
              <a:ea typeface="+mn-ea"/>
              <a:cs typeface="+mn-cs"/>
            </a:endParaRPr>
          </a:p>
          <a:p>
            <a:pPr lvl="1" eaLnBrk="1" hangingPunct="1">
              <a:buFont typeface="Wingdings" pitchFamily="2" charset="2"/>
              <a:buChar char="§"/>
              <a:defRPr/>
            </a:pPr>
            <a:endParaRPr lang="en-US" dirty="0" smtClean="0">
              <a:latin typeface="Arial Black" pitchFamily="34" charset="0"/>
            </a:endParaRP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Diode V-I Characteristic</a:t>
            </a:r>
            <a:endParaRPr lang="sv-SE" smtClean="0"/>
          </a:p>
        </p:txBody>
      </p:sp>
      <p:sp>
        <p:nvSpPr>
          <p:cNvPr id="29699" name="Content Placeholder 2"/>
          <p:cNvSpPr>
            <a:spLocks noGrp="1"/>
          </p:cNvSpPr>
          <p:nvPr>
            <p:ph idx="1"/>
          </p:nvPr>
        </p:nvSpPr>
        <p:spPr>
          <a:xfrm>
            <a:off x="742950" y="1989138"/>
            <a:ext cx="8420100" cy="3802062"/>
          </a:xfrm>
        </p:spPr>
        <p:txBody>
          <a:bodyPr/>
          <a:lstStyle/>
          <a:p>
            <a:pPr marL="342900" lvl="1" indent="-342900">
              <a:buFont typeface="Wingdings" pitchFamily="2" charset="2"/>
              <a:buChar char="v"/>
            </a:pPr>
            <a:r>
              <a:rPr lang="en-US" sz="1800" b="1" smtClean="0"/>
              <a:t>Dynamic Resistance:</a:t>
            </a:r>
          </a:p>
          <a:p>
            <a:pPr marL="342900" lvl="1" indent="-342900">
              <a:buFontTx/>
              <a:buChar char="•"/>
            </a:pPr>
            <a:r>
              <a:rPr lang="en-US" sz="1800" b="1" smtClean="0"/>
              <a:t> </a:t>
            </a:r>
            <a:r>
              <a:rPr lang="en-US" sz="1800" smtClean="0"/>
              <a:t>The resistance of diode is not constant but it changes over the entire curve. So it is called dynamic resistance.</a:t>
            </a:r>
          </a:p>
          <a:p>
            <a:endParaRPr lang="sv-SE" smtClean="0"/>
          </a:p>
        </p:txBody>
      </p:sp>
      <p:pic>
        <p:nvPicPr>
          <p:cNvPr id="29700" name="Picture 2"/>
          <p:cNvPicPr>
            <a:picLocks noChangeAspect="1" noChangeArrowheads="1"/>
          </p:cNvPicPr>
          <p:nvPr/>
        </p:nvPicPr>
        <p:blipFill>
          <a:blip r:embed="rId2" cstate="print"/>
          <a:srcRect/>
          <a:stretch>
            <a:fillRect/>
          </a:stretch>
        </p:blipFill>
        <p:spPr bwMode="auto">
          <a:xfrm>
            <a:off x="5267325" y="3086100"/>
            <a:ext cx="2705100" cy="2705100"/>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20</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742950" y="228600"/>
            <a:ext cx="8420100" cy="769938"/>
          </a:xfrm>
        </p:spPr>
        <p:txBody>
          <a:bodyPr/>
          <a:lstStyle/>
          <a:p>
            <a:r>
              <a:rPr lang="en-US" smtClean="0"/>
              <a:t>Diode V-I Characteristic</a:t>
            </a:r>
          </a:p>
        </p:txBody>
      </p:sp>
      <p:sp>
        <p:nvSpPr>
          <p:cNvPr id="28675" name="Rectangle 3"/>
          <p:cNvSpPr>
            <a:spLocks noGrp="1" noChangeArrowheads="1"/>
          </p:cNvSpPr>
          <p:nvPr>
            <p:ph type="body" idx="1"/>
          </p:nvPr>
        </p:nvSpPr>
        <p:spPr>
          <a:xfrm>
            <a:off x="742950" y="1166813"/>
            <a:ext cx="6731000" cy="5097462"/>
          </a:xfrm>
        </p:spPr>
        <p:txBody>
          <a:bodyPr/>
          <a:lstStyle/>
          <a:p>
            <a:pPr>
              <a:buFont typeface="Wingdings" pitchFamily="2" charset="2"/>
              <a:buChar char="v"/>
            </a:pPr>
            <a:r>
              <a:rPr lang="en-US" sz="2200" b="1" dirty="0" smtClean="0"/>
              <a:t>VI Characteristic for reverse bias.</a:t>
            </a:r>
          </a:p>
          <a:p>
            <a:pPr>
              <a:buFont typeface="Wingdings" pitchFamily="2" charset="2"/>
              <a:buChar char="v"/>
            </a:pPr>
            <a:endParaRPr lang="en-US" sz="1000" dirty="0" smtClean="0"/>
          </a:p>
          <a:p>
            <a:pPr lvl="1">
              <a:buFont typeface="Wingdings" pitchFamily="2" charset="2"/>
              <a:buChar char="v"/>
            </a:pPr>
            <a:r>
              <a:rPr lang="en-US" dirty="0" smtClean="0"/>
              <a:t>With 0V reverse voltage there is no reverse current.</a:t>
            </a:r>
          </a:p>
          <a:p>
            <a:pPr lvl="1">
              <a:buFont typeface="Wingdings" pitchFamily="2" charset="2"/>
              <a:buChar char="v"/>
            </a:pPr>
            <a:r>
              <a:rPr lang="en-US" dirty="0" smtClean="0"/>
              <a:t>There is only a small current through the junction as the reverse voltage increases.</a:t>
            </a:r>
          </a:p>
          <a:p>
            <a:pPr lvl="1">
              <a:buFont typeface="Wingdings" pitchFamily="2" charset="2"/>
              <a:buChar char="v"/>
            </a:pPr>
            <a:r>
              <a:rPr lang="en-US" dirty="0" smtClean="0"/>
              <a:t>At a point, reverse current shoots up with the break down of diode. The voltage called break down voltage. This is not normal mode of operation.</a:t>
            </a:r>
          </a:p>
          <a:p>
            <a:pPr lvl="1">
              <a:buFont typeface="Wingdings" pitchFamily="2" charset="2"/>
              <a:buChar char="v"/>
            </a:pPr>
            <a:r>
              <a:rPr lang="en-US" dirty="0" smtClean="0"/>
              <a:t>After this point the reverse voltage remains at approximately V</a:t>
            </a:r>
            <a:r>
              <a:rPr lang="en-US" sz="1200" dirty="0" smtClean="0"/>
              <a:t>BR</a:t>
            </a:r>
            <a:r>
              <a:rPr lang="en-US" dirty="0" smtClean="0"/>
              <a:t> but I</a:t>
            </a:r>
            <a:r>
              <a:rPr lang="en-US" sz="1200" dirty="0" smtClean="0"/>
              <a:t>R</a:t>
            </a:r>
            <a:r>
              <a:rPr lang="en-US" dirty="0" smtClean="0"/>
              <a:t> increase very rapidly.</a:t>
            </a:r>
          </a:p>
          <a:p>
            <a:pPr lvl="1">
              <a:buFont typeface="Wingdings" pitchFamily="2" charset="2"/>
              <a:buChar char="v"/>
            </a:pPr>
            <a:r>
              <a:rPr lang="en-US" dirty="0" smtClean="0"/>
              <a:t>Break down voltage depends on doping level, set by manufacturer.</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v"/>
            </a:pPr>
            <a:endParaRPr lang="en-US" dirty="0" smtClean="0"/>
          </a:p>
        </p:txBody>
      </p:sp>
      <p:graphicFrame>
        <p:nvGraphicFramePr>
          <p:cNvPr id="5122" name="Object 10"/>
          <p:cNvGraphicFramePr>
            <a:graphicFrameLocks noChangeAspect="1"/>
          </p:cNvGraphicFramePr>
          <p:nvPr/>
        </p:nvGraphicFramePr>
        <p:xfrm>
          <a:off x="7292975" y="2079625"/>
          <a:ext cx="2243138" cy="2249488"/>
        </p:xfrm>
        <a:graphic>
          <a:graphicData uri="http://schemas.openxmlformats.org/presentationml/2006/ole">
            <mc:AlternateContent xmlns:mc="http://schemas.openxmlformats.org/markup-compatibility/2006">
              <mc:Choice xmlns:v="urn:schemas-microsoft-com:vml" Requires="v">
                <p:oleObj spid="_x0000_s5138" name="CorelDRAW" r:id="rId4" imgW="1629720" imgH="1658160" progId="">
                  <p:embed/>
                </p:oleObj>
              </mc:Choice>
              <mc:Fallback>
                <p:oleObj name="CorelDRAW" r:id="rId4" imgW="1629720" imgH="1658160" progId="">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975" y="2079625"/>
                        <a:ext cx="2243138"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21</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7" dur="500"/>
                                        <p:tgtEl>
                                          <p:spTgt spid="286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12" dur="500"/>
                                        <p:tgtEl>
                                          <p:spTgt spid="286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17" dur="500"/>
                                        <p:tgtEl>
                                          <p:spTgt spid="286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5">
                                            <p:txEl>
                                              <p:pRg st="6" end="6"/>
                                            </p:txEl>
                                          </p:spTgt>
                                        </p:tgtEl>
                                        <p:attrNameLst>
                                          <p:attrName>style.visibility</p:attrName>
                                        </p:attrNameLst>
                                      </p:cBhvr>
                                      <p:to>
                                        <p:strVal val="visible"/>
                                      </p:to>
                                    </p:set>
                                    <p:animEffect transition="in" filter="blinds(horizontal)">
                                      <p:cBhvr>
                                        <p:cTn id="22"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42950" y="228600"/>
            <a:ext cx="8420100" cy="904875"/>
          </a:xfrm>
        </p:spPr>
        <p:txBody>
          <a:bodyPr/>
          <a:lstStyle/>
          <a:p>
            <a:r>
              <a:rPr lang="en-US" smtClean="0"/>
              <a:t>Diode V-I Characteristic</a:t>
            </a:r>
            <a:endParaRPr lang="sv-SE" smtClean="0"/>
          </a:p>
        </p:txBody>
      </p:sp>
      <p:sp>
        <p:nvSpPr>
          <p:cNvPr id="30723" name="Content Placeholder 2"/>
          <p:cNvSpPr>
            <a:spLocks noGrp="1"/>
          </p:cNvSpPr>
          <p:nvPr>
            <p:ph idx="1"/>
          </p:nvPr>
        </p:nvSpPr>
        <p:spPr>
          <a:xfrm>
            <a:off x="742950" y="1752600"/>
            <a:ext cx="5784850" cy="4038600"/>
          </a:xfrm>
        </p:spPr>
        <p:txBody>
          <a:bodyPr/>
          <a:lstStyle/>
          <a:p>
            <a:pPr>
              <a:buFont typeface="Wingdings" pitchFamily="2" charset="2"/>
              <a:buChar char="v"/>
            </a:pPr>
            <a:r>
              <a:rPr lang="en-US" smtClean="0"/>
              <a:t>The complete V-I characteristic curve</a:t>
            </a:r>
          </a:p>
        </p:txBody>
      </p:sp>
      <p:pic>
        <p:nvPicPr>
          <p:cNvPr id="30724" name="Picture 2"/>
          <p:cNvPicPr>
            <a:picLocks noChangeAspect="1" noChangeArrowheads="1"/>
          </p:cNvPicPr>
          <p:nvPr/>
        </p:nvPicPr>
        <p:blipFill>
          <a:blip r:embed="rId2" cstate="print"/>
          <a:srcRect/>
          <a:stretch>
            <a:fillRect/>
          </a:stretch>
        </p:blipFill>
        <p:spPr bwMode="auto">
          <a:xfrm>
            <a:off x="5273675" y="2303463"/>
            <a:ext cx="3162300" cy="3143250"/>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22</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Diode models</a:t>
            </a:r>
          </a:p>
        </p:txBody>
      </p:sp>
      <p:pic>
        <p:nvPicPr>
          <p:cNvPr id="30726" name="Picture 6"/>
          <p:cNvPicPr>
            <a:picLocks noChangeAspect="1" noChangeArrowheads="1"/>
          </p:cNvPicPr>
          <p:nvPr/>
        </p:nvPicPr>
        <p:blipFill>
          <a:blip r:embed="rId3" cstate="print"/>
          <a:srcRect/>
          <a:stretch>
            <a:fillRect/>
          </a:stretch>
        </p:blipFill>
        <p:spPr bwMode="auto">
          <a:xfrm>
            <a:off x="3817938" y="1943100"/>
            <a:ext cx="4822825" cy="2835275"/>
          </a:xfrm>
          <a:prstGeom prst="rect">
            <a:avLst/>
          </a:prstGeom>
          <a:noFill/>
          <a:ln w="9525" algn="ctr">
            <a:noFill/>
            <a:miter lim="800000"/>
            <a:headEnd/>
            <a:tailEnd/>
          </a:ln>
        </p:spPr>
      </p:pic>
      <p:sp>
        <p:nvSpPr>
          <p:cNvPr id="7" name="Rectangle 3"/>
          <p:cNvSpPr txBox="1">
            <a:spLocks noChangeArrowheads="1"/>
          </p:cNvSpPr>
          <p:nvPr/>
        </p:nvSpPr>
        <p:spPr bwMode="auto">
          <a:xfrm>
            <a:off x="596900" y="1943100"/>
            <a:ext cx="3141663" cy="3556000"/>
          </a:xfrm>
          <a:prstGeom prst="rect">
            <a:avLst/>
          </a:prstGeom>
          <a:noFill/>
          <a:ln w="9525">
            <a:noFill/>
            <a:miter lim="800000"/>
            <a:headEnd/>
            <a:tailEnd/>
          </a:ln>
        </p:spPr>
        <p:txBody>
          <a:bodyPr/>
          <a:lstStyle/>
          <a:p>
            <a:pPr marL="342900" indent="-342900" algn="l">
              <a:spcBef>
                <a:spcPct val="20000"/>
              </a:spcBef>
              <a:buClr>
                <a:srgbClr val="0066CC"/>
              </a:buClr>
              <a:buFont typeface="Wingdings" pitchFamily="2" charset="2"/>
              <a:buChar char="v"/>
              <a:defRPr/>
            </a:pPr>
            <a:r>
              <a:rPr lang="en-US" sz="2000" b="1" dirty="0"/>
              <a:t>Ideal Diode Model</a:t>
            </a:r>
          </a:p>
          <a:p>
            <a:pPr marL="342900" indent="-342900" algn="l">
              <a:spcBef>
                <a:spcPct val="20000"/>
              </a:spcBef>
              <a:buClr>
                <a:srgbClr val="0066CC"/>
              </a:buClr>
              <a:buFont typeface="Wingdings" pitchFamily="2" charset="2"/>
              <a:buChar char="v"/>
              <a:defRPr/>
            </a:pPr>
            <a:endParaRPr lang="en-US" sz="2000" dirty="0"/>
          </a:p>
          <a:p>
            <a:pPr marL="342900" indent="-342900" algn="l">
              <a:spcBef>
                <a:spcPct val="20000"/>
              </a:spcBef>
              <a:buClr>
                <a:srgbClr val="0066CC"/>
              </a:buClr>
              <a:buFont typeface="Wingdings" pitchFamily="2" charset="2"/>
              <a:buChar char="v"/>
              <a:defRPr/>
            </a:pPr>
            <a:endParaRPr lang="en-US" sz="2000" dirty="0"/>
          </a:p>
          <a:p>
            <a:pPr marL="342900" indent="-342900" algn="l">
              <a:spcBef>
                <a:spcPct val="20000"/>
              </a:spcBef>
              <a:buClr>
                <a:srgbClr val="0066CC"/>
              </a:buClr>
              <a:buFont typeface="Wingdings" pitchFamily="2" charset="2"/>
              <a:buChar char="v"/>
              <a:defRPr/>
            </a:pPr>
            <a:endParaRPr lang="en-US" sz="2000" dirty="0"/>
          </a:p>
          <a:p>
            <a:pPr marL="342900" indent="-342900" algn="l">
              <a:spcBef>
                <a:spcPct val="20000"/>
              </a:spcBef>
              <a:buClr>
                <a:srgbClr val="0066CC"/>
              </a:buClr>
              <a:buFont typeface="Wingdings" pitchFamily="2" charset="2"/>
              <a:buChar char="v"/>
              <a:defRPr/>
            </a:pPr>
            <a:r>
              <a:rPr lang="en-US" sz="2000" dirty="0"/>
              <a:t>Barrier potential, the forward dynamic resistance and reverse current all are neglected.</a:t>
            </a:r>
          </a:p>
          <a:p>
            <a:pPr marL="342900" indent="-342900" algn="l">
              <a:spcBef>
                <a:spcPct val="20000"/>
              </a:spcBef>
              <a:buClr>
                <a:srgbClr val="0066CC"/>
              </a:buClr>
              <a:buFont typeface="Wingdings" pitchFamily="2" charset="2"/>
              <a:buChar char="v"/>
              <a:defRPr/>
            </a:pPr>
            <a:endParaRPr lang="en-US" sz="2000" kern="0" dirty="0">
              <a:latin typeface="+mn-lt"/>
            </a:endParaRPr>
          </a:p>
          <a:p>
            <a:pPr marL="342900" indent="-342900" algn="l">
              <a:spcBef>
                <a:spcPct val="20000"/>
              </a:spcBef>
              <a:buClr>
                <a:srgbClr val="0066CC"/>
              </a:buClr>
              <a:buFont typeface="Wingdings" pitchFamily="2" charset="2"/>
              <a:buChar char="v"/>
              <a:defRPr/>
            </a:pPr>
            <a:endParaRPr lang="en-US" kern="0" dirty="0">
              <a:latin typeface="+mn-lt"/>
            </a:endParaRPr>
          </a:p>
          <a:p>
            <a:pPr marL="342900" indent="-342900" algn="l">
              <a:spcBef>
                <a:spcPct val="20000"/>
              </a:spcBef>
              <a:buClr>
                <a:srgbClr val="0066CC"/>
              </a:buClr>
              <a:buFont typeface="Wingdings" pitchFamily="2" charset="2"/>
              <a:buChar char="v"/>
              <a:defRPr/>
            </a:pPr>
            <a:endParaRPr lang="en-US" kern="0" dirty="0">
              <a:latin typeface="+mn-lt"/>
            </a:endParaRPr>
          </a:p>
          <a:p>
            <a:pPr marL="342900" indent="-342900" algn="l">
              <a:spcBef>
                <a:spcPct val="20000"/>
              </a:spcBef>
              <a:buClr>
                <a:srgbClr val="0066CC"/>
              </a:buClr>
              <a:buFont typeface="Wingdings" pitchFamily="2" charset="2"/>
              <a:buChar char="v"/>
              <a:defRPr/>
            </a:pPr>
            <a:endParaRPr lang="en-US" kern="0" dirty="0">
              <a:latin typeface="+mn-lt"/>
            </a:endParaRP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23</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30726"/>
                                        </p:tgtEl>
                                        <p:attrNameLst>
                                          <p:attrName>style.visibility</p:attrName>
                                        </p:attrNameLst>
                                      </p:cBhvr>
                                      <p:to>
                                        <p:strVal val="visible"/>
                                      </p:to>
                                    </p:set>
                                    <p:animEffect transition="in" filter="blinds(horizontal)">
                                      <p:cBhvr>
                                        <p:cTn id="10"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42950" y="228600"/>
            <a:ext cx="8420100" cy="679450"/>
          </a:xfrm>
        </p:spPr>
        <p:txBody>
          <a:bodyPr/>
          <a:lstStyle/>
          <a:p>
            <a:r>
              <a:rPr lang="en-US" smtClean="0"/>
              <a:t>Diode models</a:t>
            </a:r>
            <a:endParaRPr lang="sv-SE" smtClean="0"/>
          </a:p>
        </p:txBody>
      </p:sp>
      <p:sp>
        <p:nvSpPr>
          <p:cNvPr id="5" name="Rectangle 3"/>
          <p:cNvSpPr txBox="1">
            <a:spLocks noChangeArrowheads="1"/>
          </p:cNvSpPr>
          <p:nvPr/>
        </p:nvSpPr>
        <p:spPr bwMode="auto">
          <a:xfrm>
            <a:off x="3003550" y="1403350"/>
            <a:ext cx="4919663" cy="1687513"/>
          </a:xfrm>
          <a:prstGeom prst="rect">
            <a:avLst/>
          </a:prstGeom>
          <a:noFill/>
          <a:ln w="9525">
            <a:noFill/>
            <a:miter lim="800000"/>
            <a:headEnd/>
            <a:tailEnd/>
          </a:ln>
        </p:spPr>
        <p:txBody>
          <a:bodyPr/>
          <a:lstStyle/>
          <a:p>
            <a:pPr marL="342900" indent="-342900" algn="l">
              <a:spcBef>
                <a:spcPct val="20000"/>
              </a:spcBef>
              <a:buClr>
                <a:srgbClr val="0066CC"/>
              </a:buClr>
              <a:buFont typeface="Wingdings" pitchFamily="2" charset="2"/>
              <a:buChar char="v"/>
              <a:defRPr/>
            </a:pPr>
            <a:r>
              <a:rPr lang="en-US" sz="2000" b="1" dirty="0"/>
              <a:t>Practical Diode Model</a:t>
            </a:r>
          </a:p>
          <a:p>
            <a:pPr marL="342900" indent="-342900" algn="l">
              <a:spcBef>
                <a:spcPct val="20000"/>
              </a:spcBef>
              <a:buClr>
                <a:srgbClr val="0066CC"/>
              </a:buClr>
              <a:buFont typeface="Wingdings" pitchFamily="2" charset="2"/>
              <a:buChar char="v"/>
              <a:defRPr/>
            </a:pPr>
            <a:endParaRPr lang="en-US" sz="2000" kern="0" dirty="0">
              <a:latin typeface="+mn-lt"/>
            </a:endParaRPr>
          </a:p>
          <a:p>
            <a:pPr marL="342900" indent="-342900" algn="l">
              <a:spcBef>
                <a:spcPct val="20000"/>
              </a:spcBef>
              <a:buClr>
                <a:srgbClr val="0066CC"/>
              </a:buClr>
              <a:buFont typeface="Wingdings" pitchFamily="2" charset="2"/>
              <a:buChar char="v"/>
              <a:defRPr/>
            </a:pPr>
            <a:r>
              <a:rPr lang="en-US" sz="2000" dirty="0"/>
              <a:t>Barrier potential, the forward dynamic resistance and reverse current all are neglected.</a:t>
            </a:r>
          </a:p>
          <a:p>
            <a:pPr marL="342900" indent="-342900" algn="l">
              <a:spcBef>
                <a:spcPct val="20000"/>
              </a:spcBef>
              <a:buClr>
                <a:srgbClr val="0066CC"/>
              </a:buClr>
              <a:buFont typeface="Wingdings" pitchFamily="2" charset="2"/>
              <a:buChar char="v"/>
              <a:defRPr/>
            </a:pPr>
            <a:endParaRPr lang="en-US" kern="0" dirty="0">
              <a:latin typeface="+mn-lt"/>
            </a:endParaRPr>
          </a:p>
          <a:p>
            <a:pPr marL="342900" indent="-342900" algn="l">
              <a:spcBef>
                <a:spcPct val="20000"/>
              </a:spcBef>
              <a:buClr>
                <a:srgbClr val="0066CC"/>
              </a:buClr>
              <a:buFont typeface="Wingdings" pitchFamily="2" charset="2"/>
              <a:buChar char="v"/>
              <a:defRPr/>
            </a:pPr>
            <a:endParaRPr lang="en-US" kern="0" dirty="0">
              <a:latin typeface="+mn-lt"/>
            </a:endParaRPr>
          </a:p>
        </p:txBody>
      </p:sp>
      <p:pic>
        <p:nvPicPr>
          <p:cNvPr id="6" name="Picture 8"/>
          <p:cNvPicPr>
            <a:picLocks noChangeAspect="1" noChangeArrowheads="1"/>
          </p:cNvPicPr>
          <p:nvPr/>
        </p:nvPicPr>
        <p:blipFill>
          <a:blip r:embed="rId2" cstate="print"/>
          <a:srcRect/>
          <a:stretch>
            <a:fillRect/>
          </a:stretch>
        </p:blipFill>
        <p:spPr bwMode="auto">
          <a:xfrm>
            <a:off x="596900" y="773113"/>
            <a:ext cx="1611313" cy="1252537"/>
          </a:xfrm>
          <a:prstGeom prst="rect">
            <a:avLst/>
          </a:prstGeom>
          <a:noFill/>
          <a:ln w="9525" algn="ctr">
            <a:noFill/>
            <a:miter lim="800000"/>
            <a:headEnd/>
            <a:tailEnd/>
          </a:ln>
        </p:spPr>
      </p:pic>
      <p:pic>
        <p:nvPicPr>
          <p:cNvPr id="7" name="Picture 9"/>
          <p:cNvPicPr>
            <a:picLocks noChangeAspect="1" noChangeArrowheads="1"/>
          </p:cNvPicPr>
          <p:nvPr/>
        </p:nvPicPr>
        <p:blipFill>
          <a:blip r:embed="rId3" cstate="print"/>
          <a:srcRect/>
          <a:stretch>
            <a:fillRect/>
          </a:stretch>
        </p:blipFill>
        <p:spPr bwMode="auto">
          <a:xfrm>
            <a:off x="647700" y="2033588"/>
            <a:ext cx="1584325" cy="1274762"/>
          </a:xfrm>
          <a:prstGeom prst="rect">
            <a:avLst/>
          </a:prstGeom>
          <a:noFill/>
          <a:ln w="9525" algn="ctr">
            <a:noFill/>
            <a:miter lim="800000"/>
            <a:headEnd/>
            <a:tailEnd/>
          </a:ln>
        </p:spPr>
      </p:pic>
      <p:pic>
        <p:nvPicPr>
          <p:cNvPr id="8" name="Picture 10"/>
          <p:cNvPicPr>
            <a:picLocks noChangeAspect="1" noChangeArrowheads="1"/>
          </p:cNvPicPr>
          <p:nvPr/>
        </p:nvPicPr>
        <p:blipFill>
          <a:blip r:embed="rId4" cstate="print"/>
          <a:srcRect/>
          <a:stretch>
            <a:fillRect/>
          </a:stretch>
        </p:blipFill>
        <p:spPr bwMode="auto">
          <a:xfrm>
            <a:off x="7202488" y="908050"/>
            <a:ext cx="2219325" cy="2076450"/>
          </a:xfrm>
          <a:prstGeom prst="rect">
            <a:avLst/>
          </a:prstGeom>
          <a:noFill/>
          <a:ln w="9525" algn="ctr">
            <a:noFill/>
            <a:miter lim="800000"/>
            <a:headEnd/>
            <a:tailEnd/>
          </a:ln>
        </p:spPr>
      </p:pic>
      <p:sp>
        <p:nvSpPr>
          <p:cNvPr id="9" name="TextBox 8"/>
          <p:cNvSpPr txBox="1">
            <a:spLocks noChangeArrowheads="1"/>
          </p:cNvSpPr>
          <p:nvPr/>
        </p:nvSpPr>
        <p:spPr bwMode="auto">
          <a:xfrm>
            <a:off x="2232025" y="969963"/>
            <a:ext cx="1349375" cy="307975"/>
          </a:xfrm>
          <a:prstGeom prst="rect">
            <a:avLst/>
          </a:prstGeom>
          <a:noFill/>
          <a:ln w="9525">
            <a:noFill/>
            <a:miter lim="800000"/>
            <a:headEnd/>
            <a:tailEnd/>
          </a:ln>
        </p:spPr>
        <p:txBody>
          <a:bodyPr>
            <a:spAutoFit/>
          </a:bodyPr>
          <a:lstStyle/>
          <a:p>
            <a:r>
              <a:rPr lang="sv-SE" sz="1400"/>
              <a:t>V</a:t>
            </a:r>
            <a:r>
              <a:rPr lang="sv-SE" sz="800"/>
              <a:t>F</a:t>
            </a:r>
            <a:r>
              <a:rPr lang="sv-SE" sz="1400"/>
              <a:t> = 0.7V</a:t>
            </a:r>
          </a:p>
        </p:txBody>
      </p:sp>
      <p:sp>
        <p:nvSpPr>
          <p:cNvPr id="10" name="Rectangle 3"/>
          <p:cNvSpPr txBox="1">
            <a:spLocks noChangeArrowheads="1"/>
          </p:cNvSpPr>
          <p:nvPr/>
        </p:nvSpPr>
        <p:spPr bwMode="auto">
          <a:xfrm>
            <a:off x="742950" y="3294063"/>
            <a:ext cx="8259763" cy="539750"/>
          </a:xfrm>
          <a:prstGeom prst="rect">
            <a:avLst/>
          </a:prstGeom>
          <a:noFill/>
          <a:ln w="9525">
            <a:noFill/>
            <a:miter lim="800000"/>
            <a:headEnd/>
            <a:tailEnd/>
          </a:ln>
        </p:spPr>
        <p:txBody>
          <a:bodyPr/>
          <a:lstStyle/>
          <a:p>
            <a:pPr marL="342900" indent="-342900" algn="l">
              <a:spcBef>
                <a:spcPct val="20000"/>
              </a:spcBef>
              <a:buClr>
                <a:srgbClr val="0066CC"/>
              </a:buClr>
              <a:buFont typeface="Wingdings" pitchFamily="2" charset="2"/>
              <a:buChar char="v"/>
              <a:defRPr/>
            </a:pPr>
            <a:r>
              <a:rPr lang="en-US" sz="2000" dirty="0"/>
              <a:t>Forward current </a:t>
            </a:r>
            <a:r>
              <a:rPr lang="en-US" sz="2000" i="1" dirty="0"/>
              <a:t>I</a:t>
            </a:r>
            <a:r>
              <a:rPr lang="en-US" sz="1000" i="1" dirty="0"/>
              <a:t>F </a:t>
            </a:r>
            <a:r>
              <a:rPr lang="en-US" sz="2000" dirty="0"/>
              <a:t>is determined using Kirchhoff’s voltage as follows:</a:t>
            </a:r>
            <a:endParaRPr lang="en-US" sz="1000" i="1" dirty="0"/>
          </a:p>
          <a:p>
            <a:pPr marL="342900" indent="-342900" algn="l">
              <a:spcBef>
                <a:spcPct val="20000"/>
              </a:spcBef>
              <a:buClr>
                <a:srgbClr val="0066CC"/>
              </a:buClr>
              <a:buFont typeface="Wingdings" pitchFamily="2" charset="2"/>
              <a:buChar char="v"/>
              <a:defRPr/>
            </a:pPr>
            <a:endParaRPr lang="en-US" kern="0" dirty="0">
              <a:latin typeface="+mn-lt"/>
            </a:endParaRPr>
          </a:p>
          <a:p>
            <a:pPr marL="342900" indent="-342900" algn="l">
              <a:spcBef>
                <a:spcPct val="20000"/>
              </a:spcBef>
              <a:buClr>
                <a:srgbClr val="0066CC"/>
              </a:buClr>
              <a:buFont typeface="Wingdings" pitchFamily="2" charset="2"/>
              <a:buChar char="v"/>
              <a:defRPr/>
            </a:pPr>
            <a:endParaRPr lang="en-US" kern="0" dirty="0">
              <a:latin typeface="+mn-lt"/>
            </a:endParaRPr>
          </a:p>
          <a:p>
            <a:pPr marL="342900" indent="-342900" algn="l">
              <a:spcBef>
                <a:spcPct val="20000"/>
              </a:spcBef>
              <a:buClr>
                <a:srgbClr val="0066CC"/>
              </a:buClr>
              <a:buFont typeface="Wingdings" pitchFamily="2" charset="2"/>
              <a:buChar char="v"/>
              <a:defRPr/>
            </a:pPr>
            <a:endParaRPr lang="en-US" kern="0" dirty="0">
              <a:latin typeface="+mn-lt"/>
            </a:endParaRPr>
          </a:p>
        </p:txBody>
      </p:sp>
      <p:pic>
        <p:nvPicPr>
          <p:cNvPr id="32777" name="Picture 3"/>
          <p:cNvPicPr>
            <a:picLocks noChangeAspect="1" noChangeArrowheads="1"/>
          </p:cNvPicPr>
          <p:nvPr/>
        </p:nvPicPr>
        <p:blipFill>
          <a:blip r:embed="rId5" cstate="print"/>
          <a:srcRect/>
          <a:stretch>
            <a:fillRect/>
          </a:stretch>
        </p:blipFill>
        <p:spPr bwMode="auto">
          <a:xfrm>
            <a:off x="1173163" y="4787900"/>
            <a:ext cx="7546975" cy="1071563"/>
          </a:xfrm>
          <a:prstGeom prst="rect">
            <a:avLst/>
          </a:prstGeom>
          <a:noFill/>
          <a:ln w="9525" algn="ctr">
            <a:noFill/>
            <a:miter lim="800000"/>
            <a:headEnd/>
            <a:tailEnd/>
          </a:ln>
        </p:spPr>
      </p:pic>
      <p:pic>
        <p:nvPicPr>
          <p:cNvPr id="32778" name="Picture 4"/>
          <p:cNvPicPr>
            <a:picLocks noChangeAspect="1" noChangeArrowheads="1"/>
          </p:cNvPicPr>
          <p:nvPr/>
        </p:nvPicPr>
        <p:blipFill>
          <a:blip r:embed="rId6" cstate="print"/>
          <a:srcRect/>
          <a:stretch>
            <a:fillRect/>
          </a:stretch>
        </p:blipFill>
        <p:spPr bwMode="auto">
          <a:xfrm>
            <a:off x="2278063" y="3833813"/>
            <a:ext cx="4924425" cy="1047750"/>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24</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linds(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linds(horizontal)">
                                      <p:cBhvr>
                                        <p:cTn id="18" dur="500"/>
                                        <p:tgtEl>
                                          <p:spTgt spid="5">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linds(horizontal)">
                                      <p:cBhvr>
                                        <p:cTn id="29" dur="500"/>
                                        <p:tgtEl>
                                          <p:spTgt spid="10">
                                            <p:txEl>
                                              <p:pRg st="0" end="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blinds(horizontal)">
                                      <p:cBhvr>
                                        <p:cTn id="32" dur="500"/>
                                        <p:tgtEl>
                                          <p:spTgt spid="32777"/>
                                        </p:tgtEl>
                                      </p:cBhvr>
                                    </p:animEffect>
                                  </p:childTnLst>
                                </p:cTn>
                              </p:par>
                              <p:par>
                                <p:cTn id="33" presetID="3" presetClass="entr" presetSubtype="10" fill="hold" nodeType="withEffect">
                                  <p:stCondLst>
                                    <p:cond delay="0"/>
                                  </p:stCondLst>
                                  <p:childTnLst>
                                    <p:set>
                                      <p:cBhvr>
                                        <p:cTn id="34" dur="1" fill="hold">
                                          <p:stCondLst>
                                            <p:cond delay="0"/>
                                          </p:stCondLst>
                                        </p:cTn>
                                        <p:tgtEl>
                                          <p:spTgt spid="32778"/>
                                        </p:tgtEl>
                                        <p:attrNameLst>
                                          <p:attrName>style.visibility</p:attrName>
                                        </p:attrNameLst>
                                      </p:cBhvr>
                                      <p:to>
                                        <p:strVal val="visible"/>
                                      </p:to>
                                    </p:set>
                                    <p:animEffect transition="in" filter="blinds(horizontal)">
                                      <p:cBhvr>
                                        <p:cTn id="35"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cstate="print"/>
          <a:srcRect/>
          <a:stretch>
            <a:fillRect/>
          </a:stretch>
        </p:blipFill>
        <p:spPr bwMode="auto">
          <a:xfrm>
            <a:off x="3062288" y="4814888"/>
            <a:ext cx="4230687" cy="1281112"/>
          </a:xfrm>
          <a:prstGeom prst="rect">
            <a:avLst/>
          </a:prstGeom>
          <a:noFill/>
          <a:ln w="9525" algn="ctr">
            <a:noFill/>
            <a:miter lim="800000"/>
            <a:headEnd/>
            <a:tailEnd/>
          </a:ln>
        </p:spPr>
      </p:pic>
      <p:sp>
        <p:nvSpPr>
          <p:cNvPr id="33795" name="Rectangle 3"/>
          <p:cNvSpPr>
            <a:spLocks noGrp="1" noChangeArrowheads="1"/>
          </p:cNvSpPr>
          <p:nvPr>
            <p:ph type="body" idx="1"/>
          </p:nvPr>
        </p:nvSpPr>
        <p:spPr>
          <a:xfrm>
            <a:off x="742950" y="1371600"/>
            <a:ext cx="8420100" cy="4419600"/>
          </a:xfrm>
        </p:spPr>
        <p:txBody>
          <a:bodyPr/>
          <a:lstStyle/>
          <a:p>
            <a:pPr algn="just">
              <a:buFont typeface="Wingdings" pitchFamily="2" charset="2"/>
              <a:buChar char="v"/>
            </a:pPr>
            <a:r>
              <a:rPr lang="en-US" sz="2000" smtClean="0"/>
              <a:t>As diodes conduct current in one direction and block in other.</a:t>
            </a:r>
          </a:p>
          <a:p>
            <a:pPr algn="just">
              <a:buFont typeface="Wingdings" pitchFamily="2" charset="2"/>
              <a:buChar char="v"/>
            </a:pPr>
            <a:r>
              <a:rPr lang="en-US" sz="2000" smtClean="0"/>
              <a:t>When connected with ac voltage, diode only allows half cycle passing through it and hence convert ac into dc.</a:t>
            </a:r>
          </a:p>
          <a:p>
            <a:pPr algn="just">
              <a:buFont typeface="Wingdings" pitchFamily="2" charset="2"/>
              <a:buChar char="v"/>
            </a:pPr>
            <a:r>
              <a:rPr lang="en-US" sz="2000" smtClean="0"/>
              <a:t>As the half of the wave get rectified, the process called half wave rectification.</a:t>
            </a:r>
          </a:p>
          <a:p>
            <a:pPr>
              <a:buFont typeface="Wingdings" pitchFamily="2" charset="2"/>
              <a:buChar char="v"/>
            </a:pPr>
            <a:endParaRPr lang="en-US" sz="2000" smtClean="0"/>
          </a:p>
          <a:p>
            <a:pPr>
              <a:buFont typeface="Wingdings" pitchFamily="2" charset="2"/>
              <a:buChar char="v"/>
            </a:pPr>
            <a:endParaRPr lang="en-US" smtClean="0"/>
          </a:p>
          <a:p>
            <a:pPr>
              <a:buFont typeface="Wingdings" pitchFamily="2" charset="2"/>
              <a:buChar char="v"/>
            </a:pPr>
            <a:endParaRPr lang="en-US" smtClean="0"/>
          </a:p>
          <a:p>
            <a:pPr lvl="2">
              <a:buFont typeface="Wingdings" pitchFamily="2" charset="2"/>
              <a:buChar char="§"/>
            </a:pPr>
            <a:r>
              <a:rPr lang="en-US" sz="1400" smtClean="0"/>
              <a:t>A diode is connected to an ac source and a load resistor forming a half wave rectifier. </a:t>
            </a:r>
          </a:p>
          <a:p>
            <a:pPr lvl="2">
              <a:buFont typeface="Wingdings" pitchFamily="2" charset="2"/>
              <a:buChar char="§"/>
            </a:pPr>
            <a:r>
              <a:rPr lang="en-US" sz="1400" smtClean="0"/>
              <a:t>Positive half cycle causes current through diode, that causes voltage drop across resistor.</a:t>
            </a:r>
          </a:p>
          <a:p>
            <a:pPr>
              <a:buFont typeface="Wingdings" pitchFamily="2" charset="2"/>
              <a:buChar char="v"/>
            </a:pPr>
            <a:endParaRPr lang="en-US" smtClean="0"/>
          </a:p>
        </p:txBody>
      </p:sp>
      <p:sp>
        <p:nvSpPr>
          <p:cNvPr id="33796" name="Rectangle 2"/>
          <p:cNvSpPr>
            <a:spLocks noGrp="1" noChangeArrowheads="1"/>
          </p:cNvSpPr>
          <p:nvPr>
            <p:ph type="title"/>
          </p:nvPr>
        </p:nvSpPr>
        <p:spPr/>
        <p:txBody>
          <a:bodyPr/>
          <a:lstStyle/>
          <a:p>
            <a:r>
              <a:rPr lang="en-US" smtClean="0"/>
              <a:t>Half wave Rectifiers</a:t>
            </a:r>
          </a:p>
        </p:txBody>
      </p:sp>
      <p:pic>
        <p:nvPicPr>
          <p:cNvPr id="33798" name="Picture 2"/>
          <p:cNvPicPr>
            <a:picLocks noChangeAspect="1" noChangeArrowheads="1"/>
          </p:cNvPicPr>
          <p:nvPr/>
        </p:nvPicPr>
        <p:blipFill>
          <a:blip r:embed="rId4" cstate="print"/>
          <a:srcRect/>
          <a:stretch>
            <a:fillRect/>
          </a:stretch>
        </p:blipFill>
        <p:spPr bwMode="auto">
          <a:xfrm>
            <a:off x="3108325" y="2933700"/>
            <a:ext cx="4184650" cy="1228725"/>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25</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742950" y="1371600"/>
            <a:ext cx="8420100" cy="4419600"/>
          </a:xfrm>
        </p:spPr>
        <p:txBody>
          <a:bodyPr/>
          <a:lstStyle/>
          <a:p>
            <a:pPr>
              <a:buFont typeface="Wingdings" pitchFamily="2" charset="2"/>
              <a:buChar char="v"/>
            </a:pPr>
            <a:r>
              <a:rPr lang="en-US" sz="2000" dirty="0" smtClean="0"/>
              <a:t>Reversing diode.</a:t>
            </a:r>
          </a:p>
          <a:p>
            <a:pPr>
              <a:buFont typeface="Wingdings" pitchFamily="2" charset="2"/>
              <a:buChar char="v"/>
            </a:pPr>
            <a:endParaRPr lang="en-US" sz="2000" dirty="0" smtClean="0"/>
          </a:p>
          <a:p>
            <a:pPr>
              <a:buFont typeface="Wingdings" pitchFamily="2" charset="2"/>
              <a:buChar char="v"/>
            </a:pPr>
            <a:endParaRPr lang="en-US" sz="2000" dirty="0" smtClean="0"/>
          </a:p>
          <a:p>
            <a:pPr>
              <a:buFont typeface="Wingdings" pitchFamily="2" charset="2"/>
              <a:buChar char="v"/>
            </a:pPr>
            <a:endParaRPr lang="en-US" sz="2000" dirty="0" smtClean="0"/>
          </a:p>
          <a:p>
            <a:pPr>
              <a:buFont typeface="Wingdings" pitchFamily="2" charset="2"/>
              <a:buChar char="v"/>
            </a:pPr>
            <a:endParaRPr lang="en-US" sz="2000" dirty="0" smtClean="0"/>
          </a:p>
          <a:p>
            <a:pPr>
              <a:buFont typeface="Wingdings" pitchFamily="2" charset="2"/>
              <a:buChar char="v"/>
            </a:pPr>
            <a:endParaRPr lang="en-US" sz="2000" dirty="0" smtClean="0"/>
          </a:p>
          <a:p>
            <a:pPr>
              <a:buFont typeface="Wingdings" pitchFamily="2" charset="2"/>
              <a:buChar char="v"/>
            </a:pPr>
            <a:r>
              <a:rPr lang="en-US" sz="2000" dirty="0" smtClean="0"/>
              <a:t>Average value of Half wave output voltage:</a:t>
            </a:r>
          </a:p>
          <a:p>
            <a:pPr lvl="4">
              <a:buFontTx/>
              <a:buNone/>
            </a:pPr>
            <a:endParaRPr lang="en-US" sz="1000" dirty="0" smtClean="0"/>
          </a:p>
          <a:p>
            <a:pPr>
              <a:buFontTx/>
              <a:buNone/>
            </a:pPr>
            <a:r>
              <a:rPr lang="en-US" sz="2000" dirty="0" smtClean="0"/>
              <a:t>			V</a:t>
            </a:r>
            <a:r>
              <a:rPr lang="en-US" sz="1200" dirty="0" smtClean="0"/>
              <a:t>AVG </a:t>
            </a:r>
            <a:r>
              <a:rPr lang="en-US" sz="2000" dirty="0" smtClean="0"/>
              <a:t>= V</a:t>
            </a:r>
            <a:r>
              <a:rPr lang="en-US" sz="1200" dirty="0" smtClean="0"/>
              <a:t>P</a:t>
            </a:r>
            <a:r>
              <a:rPr lang="en-US" sz="2000" dirty="0" smtClean="0"/>
              <a:t> / pi</a:t>
            </a:r>
          </a:p>
          <a:p>
            <a:pPr>
              <a:buFont typeface="Wingdings" pitchFamily="2" charset="2"/>
              <a:buChar char="v"/>
            </a:pPr>
            <a:endParaRPr lang="en-US" sz="2000" dirty="0" smtClean="0"/>
          </a:p>
          <a:p>
            <a:pPr>
              <a:buFont typeface="Wingdings" pitchFamily="2" charset="2"/>
              <a:buChar char="v"/>
            </a:pPr>
            <a:r>
              <a:rPr lang="en-US" sz="2000" dirty="0" smtClean="0"/>
              <a:t>V</a:t>
            </a:r>
            <a:r>
              <a:rPr lang="en-US" sz="1200" dirty="0" smtClean="0"/>
              <a:t>AVG</a:t>
            </a:r>
            <a:r>
              <a:rPr lang="en-US" sz="2000" dirty="0" smtClean="0"/>
              <a:t> is approx 31.8% of </a:t>
            </a:r>
            <a:r>
              <a:rPr lang="en-US" sz="2000" dirty="0" err="1" smtClean="0"/>
              <a:t>V</a:t>
            </a:r>
            <a:r>
              <a:rPr lang="en-US" sz="1200" dirty="0" err="1" smtClean="0"/>
              <a:t>p</a:t>
            </a:r>
            <a:endParaRPr lang="en-US" sz="2000" dirty="0" smtClean="0"/>
          </a:p>
          <a:p>
            <a:pPr>
              <a:buFont typeface="Wingdings" pitchFamily="2" charset="2"/>
              <a:buChar char="v"/>
            </a:pPr>
            <a:endParaRPr lang="en-US" sz="2000" dirty="0" smtClean="0"/>
          </a:p>
          <a:p>
            <a:pPr>
              <a:buFont typeface="Wingdings" pitchFamily="2" charset="2"/>
              <a:buChar char="v"/>
            </a:pPr>
            <a:r>
              <a:rPr lang="en-US" sz="2000" dirty="0" smtClean="0"/>
              <a:t> PIV: Peak Inverse Voltage = </a:t>
            </a:r>
            <a:r>
              <a:rPr lang="en-US" sz="2000" dirty="0" err="1" smtClean="0"/>
              <a:t>V</a:t>
            </a:r>
            <a:r>
              <a:rPr lang="en-US" sz="1200" dirty="0" err="1" smtClean="0"/>
              <a:t>p</a:t>
            </a:r>
            <a:endParaRPr lang="en-US" sz="1200" dirty="0" smtClean="0"/>
          </a:p>
          <a:p>
            <a:pPr>
              <a:buFont typeface="Wingdings" pitchFamily="2" charset="2"/>
              <a:buChar char="v"/>
            </a:pPr>
            <a:endParaRPr lang="en-US" sz="1200" dirty="0" smtClean="0"/>
          </a:p>
          <a:p>
            <a:pPr>
              <a:buFont typeface="Wingdings" pitchFamily="2" charset="2"/>
              <a:buChar char="v"/>
            </a:pPr>
            <a:endParaRPr lang="en-US" sz="1200" dirty="0" smtClean="0"/>
          </a:p>
          <a:p>
            <a:pPr>
              <a:buFont typeface="Wingdings" pitchFamily="2" charset="2"/>
              <a:buChar char="v"/>
            </a:pPr>
            <a:endParaRPr lang="en-US" sz="2000" dirty="0" smtClean="0"/>
          </a:p>
          <a:p>
            <a:pPr>
              <a:buFont typeface="Wingdings" pitchFamily="2" charset="2"/>
              <a:buChar char="v"/>
            </a:pPr>
            <a:endParaRPr lang="en-US" sz="2000" dirty="0" smtClean="0"/>
          </a:p>
          <a:p>
            <a:pPr>
              <a:buFont typeface="Wingdings" pitchFamily="2" charset="2"/>
              <a:buChar char="v"/>
            </a:pPr>
            <a:endParaRPr lang="en-US" sz="2000" dirty="0" smtClean="0"/>
          </a:p>
          <a:p>
            <a:pPr>
              <a:buFont typeface="Wingdings" pitchFamily="2" charset="2"/>
              <a:buChar char="v"/>
            </a:pPr>
            <a:endParaRPr lang="en-US" dirty="0" smtClean="0"/>
          </a:p>
        </p:txBody>
      </p:sp>
      <p:sp>
        <p:nvSpPr>
          <p:cNvPr id="34819" name="Rectangle 2"/>
          <p:cNvSpPr>
            <a:spLocks noGrp="1" noChangeArrowheads="1"/>
          </p:cNvSpPr>
          <p:nvPr>
            <p:ph type="title"/>
          </p:nvPr>
        </p:nvSpPr>
        <p:spPr/>
        <p:txBody>
          <a:bodyPr/>
          <a:lstStyle/>
          <a:p>
            <a:r>
              <a:rPr lang="en-US" smtClean="0"/>
              <a:t>Diode as Rectifiers</a:t>
            </a:r>
          </a:p>
        </p:txBody>
      </p:sp>
      <p:pic>
        <p:nvPicPr>
          <p:cNvPr id="34821" name="Picture 2"/>
          <p:cNvPicPr>
            <a:picLocks noChangeAspect="1" noChangeArrowheads="1"/>
          </p:cNvPicPr>
          <p:nvPr/>
        </p:nvPicPr>
        <p:blipFill>
          <a:blip r:embed="rId3" cstate="print"/>
          <a:srcRect/>
          <a:stretch>
            <a:fillRect/>
          </a:stretch>
        </p:blipFill>
        <p:spPr bwMode="auto">
          <a:xfrm>
            <a:off x="2208213" y="2079625"/>
            <a:ext cx="3984625" cy="1100138"/>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26</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742950" y="1530350"/>
            <a:ext cx="8420100" cy="4419600"/>
          </a:xfrm>
        </p:spPr>
        <p:txBody>
          <a:bodyPr/>
          <a:lstStyle/>
          <a:p>
            <a:pPr algn="just">
              <a:buFont typeface="Wingdings" pitchFamily="2" charset="2"/>
              <a:buChar char="v"/>
            </a:pPr>
            <a:r>
              <a:rPr lang="en-US" sz="2000" smtClean="0"/>
              <a:t>A full wave rectifier allows unidirectional current through the load during the entire 360 degree of input cycle.</a:t>
            </a:r>
          </a:p>
          <a:p>
            <a:pPr>
              <a:buFont typeface="Wingdings" pitchFamily="2" charset="2"/>
              <a:buChar char="v"/>
            </a:pPr>
            <a:endParaRPr lang="en-US" sz="2000" smtClean="0"/>
          </a:p>
          <a:p>
            <a:pPr>
              <a:buFont typeface="Wingdings" pitchFamily="2" charset="2"/>
              <a:buChar char="v"/>
            </a:pPr>
            <a:endParaRPr lang="en-US" sz="2000" smtClean="0"/>
          </a:p>
          <a:p>
            <a:pPr>
              <a:buFont typeface="Wingdings" pitchFamily="2" charset="2"/>
              <a:buChar char="v"/>
            </a:pPr>
            <a:endParaRPr lang="en-US" sz="2000" smtClean="0"/>
          </a:p>
          <a:p>
            <a:pPr>
              <a:buFont typeface="Wingdings" pitchFamily="2" charset="2"/>
              <a:buChar char="v"/>
            </a:pPr>
            <a:endParaRPr lang="en-US" sz="2000" smtClean="0"/>
          </a:p>
          <a:p>
            <a:pPr>
              <a:buFont typeface="Wingdings" pitchFamily="2" charset="2"/>
              <a:buChar char="v"/>
            </a:pPr>
            <a:endParaRPr lang="en-US" sz="2000" smtClean="0"/>
          </a:p>
          <a:p>
            <a:pPr>
              <a:buFont typeface="Wingdings" pitchFamily="2" charset="2"/>
              <a:buChar char="v"/>
            </a:pPr>
            <a:r>
              <a:rPr lang="en-US" sz="2000" smtClean="0"/>
              <a:t>The output voltage have twice the input frequency. </a:t>
            </a:r>
          </a:p>
          <a:p>
            <a:pPr>
              <a:buFont typeface="Wingdings" pitchFamily="2" charset="2"/>
              <a:buChar char="v"/>
            </a:pPr>
            <a:endParaRPr lang="en-US" sz="2000" smtClean="0"/>
          </a:p>
          <a:p>
            <a:pPr>
              <a:buFont typeface="Wingdings" pitchFamily="2" charset="2"/>
              <a:buChar char="v"/>
            </a:pPr>
            <a:endParaRPr lang="en-US" smtClean="0"/>
          </a:p>
          <a:p>
            <a:pPr>
              <a:buFont typeface="Wingdings" pitchFamily="2" charset="2"/>
              <a:buChar char="v"/>
            </a:pPr>
            <a:r>
              <a:rPr lang="en-US" sz="2000" smtClean="0"/>
              <a:t>V</a:t>
            </a:r>
            <a:r>
              <a:rPr lang="en-US" sz="1200" smtClean="0"/>
              <a:t>AVG</a:t>
            </a:r>
            <a:r>
              <a:rPr lang="en-US" sz="2000" smtClean="0"/>
              <a:t> is 63.7% of Vp</a:t>
            </a:r>
          </a:p>
          <a:p>
            <a:pPr>
              <a:buFont typeface="Wingdings" pitchFamily="2" charset="2"/>
              <a:buChar char="v"/>
            </a:pPr>
            <a:endParaRPr lang="en-US" smtClean="0"/>
          </a:p>
          <a:p>
            <a:pPr>
              <a:buFont typeface="Wingdings" pitchFamily="2" charset="2"/>
              <a:buChar char="v"/>
            </a:pPr>
            <a:endParaRPr lang="en-US" smtClean="0"/>
          </a:p>
        </p:txBody>
      </p:sp>
      <p:sp>
        <p:nvSpPr>
          <p:cNvPr id="35843" name="Rectangle 2"/>
          <p:cNvSpPr>
            <a:spLocks noGrp="1" noChangeArrowheads="1"/>
          </p:cNvSpPr>
          <p:nvPr>
            <p:ph type="title"/>
          </p:nvPr>
        </p:nvSpPr>
        <p:spPr/>
        <p:txBody>
          <a:bodyPr/>
          <a:lstStyle/>
          <a:p>
            <a:r>
              <a:rPr lang="en-US" smtClean="0"/>
              <a:t>Full wave rectifiers</a:t>
            </a:r>
          </a:p>
        </p:txBody>
      </p:sp>
      <p:pic>
        <p:nvPicPr>
          <p:cNvPr id="35845" name="Picture 6" descr="http://hyperphysics.phy-astr.gsu.edu/hbase/electronic/ietron/rectct.gif"/>
          <p:cNvPicPr>
            <a:picLocks noChangeAspect="1" noChangeArrowheads="1"/>
          </p:cNvPicPr>
          <p:nvPr/>
        </p:nvPicPr>
        <p:blipFill>
          <a:blip r:embed="rId3" cstate="print"/>
          <a:srcRect l="75974"/>
          <a:stretch>
            <a:fillRect/>
          </a:stretch>
        </p:blipFill>
        <p:spPr bwMode="auto">
          <a:xfrm>
            <a:off x="6548438" y="2320925"/>
            <a:ext cx="1117600" cy="1752600"/>
          </a:xfrm>
          <a:prstGeom prst="rect">
            <a:avLst/>
          </a:prstGeom>
          <a:noFill/>
          <a:ln w="9525">
            <a:noFill/>
            <a:miter lim="800000"/>
            <a:headEnd/>
            <a:tailEnd/>
          </a:ln>
        </p:spPr>
      </p:pic>
      <p:pic>
        <p:nvPicPr>
          <p:cNvPr id="35846" name="Picture 8" descr="http://hyperphysics.phy-astr.gsu.edu/hbase/electronic/ietron/rectct.gif"/>
          <p:cNvPicPr>
            <a:picLocks noChangeAspect="1" noChangeArrowheads="1"/>
          </p:cNvPicPr>
          <p:nvPr/>
        </p:nvPicPr>
        <p:blipFill>
          <a:blip r:embed="rId3" cstate="print"/>
          <a:srcRect r="72945"/>
          <a:stretch>
            <a:fillRect/>
          </a:stretch>
        </p:blipFill>
        <p:spPr bwMode="auto">
          <a:xfrm>
            <a:off x="1219200" y="2124075"/>
            <a:ext cx="1260475" cy="1752600"/>
          </a:xfrm>
          <a:prstGeom prst="rect">
            <a:avLst/>
          </a:prstGeom>
          <a:noFill/>
          <a:ln w="9525">
            <a:noFill/>
            <a:miter lim="800000"/>
            <a:headEnd/>
            <a:tailEnd/>
          </a:ln>
        </p:spPr>
      </p:pic>
      <p:grpSp>
        <p:nvGrpSpPr>
          <p:cNvPr id="35847" name="Group 23"/>
          <p:cNvGrpSpPr>
            <a:grpSpLocks/>
          </p:cNvGrpSpPr>
          <p:nvPr/>
        </p:nvGrpSpPr>
        <p:grpSpPr bwMode="auto">
          <a:xfrm>
            <a:off x="2816225" y="2484438"/>
            <a:ext cx="3217863" cy="989012"/>
            <a:chOff x="2815601" y="2483895"/>
            <a:chExt cx="3218233" cy="990110"/>
          </a:xfrm>
        </p:grpSpPr>
        <p:sp>
          <p:nvSpPr>
            <p:cNvPr id="35849" name="Rounded Rectangle 7"/>
            <p:cNvSpPr>
              <a:spLocks noChangeArrowheads="1"/>
            </p:cNvSpPr>
            <p:nvPr/>
          </p:nvSpPr>
          <p:spPr bwMode="auto">
            <a:xfrm>
              <a:off x="3626405" y="2483895"/>
              <a:ext cx="1596625" cy="990110"/>
            </a:xfrm>
            <a:prstGeom prst="roundRect">
              <a:avLst>
                <a:gd name="adj" fmla="val 16667"/>
              </a:avLst>
            </a:prstGeom>
            <a:noFill/>
            <a:ln w="9525" algn="ctr">
              <a:solidFill>
                <a:schemeClr val="tx1"/>
              </a:solidFill>
              <a:round/>
              <a:headEnd/>
              <a:tailEnd/>
            </a:ln>
          </p:spPr>
          <p:txBody>
            <a:bodyPr wrap="none" anchor="ctr"/>
            <a:lstStyle/>
            <a:p>
              <a:r>
                <a:rPr lang="sv-SE" sz="1400" b="1"/>
                <a:t>Full Wave </a:t>
              </a:r>
              <a:r>
                <a:rPr lang="en-US" sz="1400" b="1"/>
                <a:t>Rectifier</a:t>
              </a:r>
            </a:p>
          </p:txBody>
        </p:sp>
        <p:cxnSp>
          <p:nvCxnSpPr>
            <p:cNvPr id="35850" name="Straight Connector 14"/>
            <p:cNvCxnSpPr>
              <a:cxnSpLocks noChangeShapeType="1"/>
            </p:cNvCxnSpPr>
            <p:nvPr/>
          </p:nvCxnSpPr>
          <p:spPr bwMode="auto">
            <a:xfrm>
              <a:off x="5223030" y="2788695"/>
              <a:ext cx="765085" cy="0"/>
            </a:xfrm>
            <a:prstGeom prst="line">
              <a:avLst/>
            </a:prstGeom>
            <a:noFill/>
            <a:ln w="28575" algn="ctr">
              <a:solidFill>
                <a:schemeClr val="tx1"/>
              </a:solidFill>
              <a:round/>
              <a:headEnd/>
              <a:tailEnd/>
            </a:ln>
          </p:spPr>
        </p:cxnSp>
        <p:sp>
          <p:nvSpPr>
            <p:cNvPr id="35851" name="Flowchart: Connector 15"/>
            <p:cNvSpPr>
              <a:spLocks noChangeArrowheads="1"/>
            </p:cNvSpPr>
            <p:nvPr/>
          </p:nvSpPr>
          <p:spPr bwMode="auto">
            <a:xfrm>
              <a:off x="5988115" y="2743690"/>
              <a:ext cx="45719" cy="90010"/>
            </a:xfrm>
            <a:prstGeom prst="flowChartConnector">
              <a:avLst/>
            </a:prstGeom>
            <a:solidFill>
              <a:schemeClr val="tx1"/>
            </a:solidFill>
            <a:ln w="28575" algn="ctr">
              <a:solidFill>
                <a:schemeClr val="tx1"/>
              </a:solidFill>
              <a:round/>
              <a:headEnd/>
              <a:tailEnd/>
            </a:ln>
          </p:spPr>
          <p:txBody>
            <a:bodyPr wrap="none" anchor="ctr"/>
            <a:lstStyle/>
            <a:p>
              <a:endParaRPr lang="sv-SE"/>
            </a:p>
          </p:txBody>
        </p:sp>
        <p:cxnSp>
          <p:nvCxnSpPr>
            <p:cNvPr id="35852" name="Straight Connector 16"/>
            <p:cNvCxnSpPr>
              <a:cxnSpLocks noChangeShapeType="1"/>
            </p:cNvCxnSpPr>
            <p:nvPr/>
          </p:nvCxnSpPr>
          <p:spPr bwMode="auto">
            <a:xfrm>
              <a:off x="5223030" y="3241830"/>
              <a:ext cx="765085" cy="0"/>
            </a:xfrm>
            <a:prstGeom prst="line">
              <a:avLst/>
            </a:prstGeom>
            <a:noFill/>
            <a:ln w="28575" algn="ctr">
              <a:solidFill>
                <a:schemeClr val="tx1"/>
              </a:solidFill>
              <a:round/>
              <a:headEnd/>
              <a:tailEnd/>
            </a:ln>
          </p:spPr>
        </p:cxnSp>
        <p:sp>
          <p:nvSpPr>
            <p:cNvPr id="35853" name="Flowchart: Connector 17"/>
            <p:cNvSpPr>
              <a:spLocks noChangeArrowheads="1"/>
            </p:cNvSpPr>
            <p:nvPr/>
          </p:nvSpPr>
          <p:spPr bwMode="auto">
            <a:xfrm>
              <a:off x="5988115" y="3196825"/>
              <a:ext cx="45719" cy="90010"/>
            </a:xfrm>
            <a:prstGeom prst="flowChartConnector">
              <a:avLst/>
            </a:prstGeom>
            <a:solidFill>
              <a:schemeClr val="tx1"/>
            </a:solidFill>
            <a:ln w="28575" algn="ctr">
              <a:solidFill>
                <a:schemeClr val="tx1"/>
              </a:solidFill>
              <a:round/>
              <a:headEnd/>
              <a:tailEnd/>
            </a:ln>
          </p:spPr>
          <p:txBody>
            <a:bodyPr wrap="none" anchor="ctr"/>
            <a:lstStyle/>
            <a:p>
              <a:endParaRPr lang="sv-SE"/>
            </a:p>
          </p:txBody>
        </p:sp>
        <p:cxnSp>
          <p:nvCxnSpPr>
            <p:cNvPr id="35854" name="Straight Connector 18"/>
            <p:cNvCxnSpPr>
              <a:cxnSpLocks noChangeShapeType="1"/>
            </p:cNvCxnSpPr>
            <p:nvPr/>
          </p:nvCxnSpPr>
          <p:spPr bwMode="auto">
            <a:xfrm>
              <a:off x="2861320" y="3248980"/>
              <a:ext cx="765085" cy="0"/>
            </a:xfrm>
            <a:prstGeom prst="line">
              <a:avLst/>
            </a:prstGeom>
            <a:noFill/>
            <a:ln w="28575" algn="ctr">
              <a:solidFill>
                <a:schemeClr val="tx1"/>
              </a:solidFill>
              <a:round/>
              <a:headEnd/>
              <a:tailEnd/>
            </a:ln>
          </p:spPr>
        </p:cxnSp>
        <p:sp>
          <p:nvSpPr>
            <p:cNvPr id="35855" name="Flowchart: Connector 19"/>
            <p:cNvSpPr>
              <a:spLocks noChangeArrowheads="1"/>
            </p:cNvSpPr>
            <p:nvPr/>
          </p:nvSpPr>
          <p:spPr bwMode="auto">
            <a:xfrm>
              <a:off x="2815601" y="3196825"/>
              <a:ext cx="45719" cy="90010"/>
            </a:xfrm>
            <a:prstGeom prst="flowChartConnector">
              <a:avLst/>
            </a:prstGeom>
            <a:solidFill>
              <a:schemeClr val="tx1"/>
            </a:solidFill>
            <a:ln w="28575" algn="ctr">
              <a:solidFill>
                <a:schemeClr val="tx1"/>
              </a:solidFill>
              <a:round/>
              <a:headEnd/>
              <a:tailEnd/>
            </a:ln>
          </p:spPr>
          <p:txBody>
            <a:bodyPr wrap="none" anchor="ctr"/>
            <a:lstStyle/>
            <a:p>
              <a:endParaRPr lang="sv-SE"/>
            </a:p>
          </p:txBody>
        </p:sp>
        <p:cxnSp>
          <p:nvCxnSpPr>
            <p:cNvPr id="35856" name="Straight Connector 21"/>
            <p:cNvCxnSpPr>
              <a:cxnSpLocks noChangeShapeType="1"/>
            </p:cNvCxnSpPr>
            <p:nvPr/>
          </p:nvCxnSpPr>
          <p:spPr bwMode="auto">
            <a:xfrm>
              <a:off x="2861320" y="2788695"/>
              <a:ext cx="765085" cy="0"/>
            </a:xfrm>
            <a:prstGeom prst="line">
              <a:avLst/>
            </a:prstGeom>
            <a:noFill/>
            <a:ln w="28575" algn="ctr">
              <a:solidFill>
                <a:schemeClr val="tx1"/>
              </a:solidFill>
              <a:round/>
              <a:headEnd/>
              <a:tailEnd/>
            </a:ln>
          </p:spPr>
        </p:cxnSp>
        <p:sp>
          <p:nvSpPr>
            <p:cNvPr id="35857" name="Flowchart: Connector 22"/>
            <p:cNvSpPr>
              <a:spLocks noChangeArrowheads="1"/>
            </p:cNvSpPr>
            <p:nvPr/>
          </p:nvSpPr>
          <p:spPr bwMode="auto">
            <a:xfrm>
              <a:off x="2815601" y="2736540"/>
              <a:ext cx="45719" cy="90010"/>
            </a:xfrm>
            <a:prstGeom prst="flowChartConnector">
              <a:avLst/>
            </a:prstGeom>
            <a:solidFill>
              <a:schemeClr val="tx1"/>
            </a:solidFill>
            <a:ln w="28575" algn="ctr">
              <a:solidFill>
                <a:schemeClr val="tx1"/>
              </a:solidFill>
              <a:round/>
              <a:headEnd/>
              <a:tailEnd/>
            </a:ln>
          </p:spPr>
          <p:txBody>
            <a:bodyPr wrap="none" anchor="ctr"/>
            <a:lstStyle/>
            <a:p>
              <a:endParaRPr lang="sv-SE"/>
            </a:p>
          </p:txBody>
        </p:sp>
      </p:grpSp>
      <p:sp>
        <p:nvSpPr>
          <p:cNvPr id="35848" name="Rectangle 24"/>
          <p:cNvSpPr>
            <a:spLocks noChangeArrowheads="1"/>
          </p:cNvSpPr>
          <p:nvPr/>
        </p:nvSpPr>
        <p:spPr bwMode="auto">
          <a:xfrm>
            <a:off x="3279775" y="4689475"/>
            <a:ext cx="2022475" cy="461963"/>
          </a:xfrm>
          <a:prstGeom prst="rect">
            <a:avLst/>
          </a:prstGeom>
          <a:noFill/>
          <a:ln w="9525">
            <a:noFill/>
            <a:miter lim="800000"/>
            <a:headEnd/>
            <a:tailEnd/>
          </a:ln>
        </p:spPr>
        <p:txBody>
          <a:bodyPr wrap="none">
            <a:spAutoFit/>
          </a:bodyPr>
          <a:lstStyle/>
          <a:p>
            <a:r>
              <a:rPr lang="en-US"/>
              <a:t>V</a:t>
            </a:r>
            <a:r>
              <a:rPr lang="en-US" sz="1400"/>
              <a:t>AVG </a:t>
            </a:r>
            <a:r>
              <a:rPr lang="en-US"/>
              <a:t>= 2V</a:t>
            </a:r>
            <a:r>
              <a:rPr lang="en-US" sz="1400"/>
              <a:t>P</a:t>
            </a:r>
            <a:r>
              <a:rPr lang="en-US"/>
              <a:t> / pi</a:t>
            </a:r>
            <a:endParaRPr lang="sv-SE"/>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27</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smtClean="0"/>
              <a:t>The Center-Tapped Full wave rectifiers</a:t>
            </a:r>
          </a:p>
        </p:txBody>
      </p:sp>
      <p:sp>
        <p:nvSpPr>
          <p:cNvPr id="6149" name="Rectangle 3"/>
          <p:cNvSpPr>
            <a:spLocks noGrp="1" noChangeArrowheads="1"/>
          </p:cNvSpPr>
          <p:nvPr>
            <p:ph type="body" idx="1"/>
          </p:nvPr>
        </p:nvSpPr>
        <p:spPr>
          <a:xfrm>
            <a:off x="742950" y="1371600"/>
            <a:ext cx="7989888" cy="4419600"/>
          </a:xfrm>
        </p:spPr>
        <p:txBody>
          <a:bodyPr/>
          <a:lstStyle/>
          <a:p>
            <a:pPr>
              <a:spcBef>
                <a:spcPct val="50000"/>
              </a:spcBef>
            </a:pPr>
            <a:r>
              <a:rPr lang="en-US" sz="2000" smtClean="0"/>
              <a:t>A center-tapped transformer is used with two diodes that conduct on alternating half-cycles. </a:t>
            </a:r>
          </a:p>
          <a:p>
            <a:pPr>
              <a:buFont typeface="Wingdings" pitchFamily="2" charset="2"/>
              <a:buChar char="v"/>
            </a:pPr>
            <a:endParaRPr lang="en-US" smtClean="0"/>
          </a:p>
          <a:p>
            <a:pPr>
              <a:buFont typeface="Wingdings" pitchFamily="2" charset="2"/>
              <a:buChar char="v"/>
            </a:pPr>
            <a:endParaRPr lang="en-US" smtClean="0"/>
          </a:p>
          <a:p>
            <a:pPr>
              <a:buFont typeface="Wingdings" pitchFamily="2" charset="2"/>
              <a:buChar char="v"/>
            </a:pPr>
            <a:endParaRPr lang="en-US" smtClean="0"/>
          </a:p>
          <a:p>
            <a:pPr>
              <a:buFont typeface="Wingdings" pitchFamily="2" charset="2"/>
              <a:buChar char="v"/>
            </a:pPr>
            <a:endParaRPr lang="en-US" smtClean="0"/>
          </a:p>
        </p:txBody>
      </p:sp>
      <p:graphicFrame>
        <p:nvGraphicFramePr>
          <p:cNvPr id="6146" name="Object 13"/>
          <p:cNvGraphicFramePr>
            <a:graphicFrameLocks noChangeAspect="1"/>
          </p:cNvGraphicFramePr>
          <p:nvPr/>
        </p:nvGraphicFramePr>
        <p:xfrm>
          <a:off x="1219200" y="2349500"/>
          <a:ext cx="4419600" cy="1570038"/>
        </p:xfrm>
        <a:graphic>
          <a:graphicData uri="http://schemas.openxmlformats.org/presentationml/2006/ole">
            <mc:AlternateContent xmlns:mc="http://schemas.openxmlformats.org/markup-compatibility/2006">
              <mc:Choice xmlns:v="urn:schemas-microsoft-com:vml" Requires="v">
                <p:oleObj spid="_x0000_s6178" name="CorelDRAW" r:id="rId4" imgW="4011120" imgH="1444320" progId="">
                  <p:embed/>
                </p:oleObj>
              </mc:Choice>
              <mc:Fallback>
                <p:oleObj name="CorelDRAW" r:id="rId4" imgW="4011120" imgH="144432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349500"/>
                        <a:ext cx="4419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5"/>
          <p:cNvSpPr txBox="1">
            <a:spLocks noChangeArrowheads="1"/>
          </p:cNvSpPr>
          <p:nvPr/>
        </p:nvSpPr>
        <p:spPr bwMode="auto">
          <a:xfrm>
            <a:off x="5897563" y="2393950"/>
            <a:ext cx="2544762" cy="1323975"/>
          </a:xfrm>
          <a:prstGeom prst="rect">
            <a:avLst/>
          </a:prstGeom>
          <a:noFill/>
          <a:ln w="9525">
            <a:noFill/>
            <a:miter lim="800000"/>
            <a:headEnd/>
            <a:tailEnd/>
          </a:ln>
        </p:spPr>
        <p:txBody>
          <a:bodyPr>
            <a:spAutoFit/>
          </a:bodyPr>
          <a:lstStyle/>
          <a:p>
            <a:pPr>
              <a:spcBef>
                <a:spcPct val="50000"/>
              </a:spcBef>
            </a:pPr>
            <a:r>
              <a:rPr lang="en-US" sz="1600"/>
              <a:t>During the positive half-cycle, the upper diode is forward-biased and the lower diode is reverse-biased.</a:t>
            </a:r>
          </a:p>
        </p:txBody>
      </p:sp>
      <p:graphicFrame>
        <p:nvGraphicFramePr>
          <p:cNvPr id="9230" name="Object 14"/>
          <p:cNvGraphicFramePr>
            <a:graphicFrameLocks noChangeAspect="1"/>
          </p:cNvGraphicFramePr>
          <p:nvPr/>
        </p:nvGraphicFramePr>
        <p:xfrm>
          <a:off x="4178300" y="4038600"/>
          <a:ext cx="4419600" cy="1571625"/>
        </p:xfrm>
        <a:graphic>
          <a:graphicData uri="http://schemas.openxmlformats.org/presentationml/2006/ole">
            <mc:AlternateContent xmlns:mc="http://schemas.openxmlformats.org/markup-compatibility/2006">
              <mc:Choice xmlns:v="urn:schemas-microsoft-com:vml" Requires="v">
                <p:oleObj spid="_x0000_s6179" name="CorelDRAW" r:id="rId6" imgW="4014216" imgH="1444752" progId="">
                  <p:embed/>
                </p:oleObj>
              </mc:Choice>
              <mc:Fallback>
                <p:oleObj name="CorelDRAW" r:id="rId6" imgW="4014216" imgH="1444752"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8300" y="4038600"/>
                        <a:ext cx="4419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7"/>
          <p:cNvSpPr txBox="1">
            <a:spLocks noChangeArrowheads="1"/>
          </p:cNvSpPr>
          <p:nvPr/>
        </p:nvSpPr>
        <p:spPr bwMode="auto">
          <a:xfrm>
            <a:off x="1219200" y="4238625"/>
            <a:ext cx="2608263" cy="1077913"/>
          </a:xfrm>
          <a:prstGeom prst="rect">
            <a:avLst/>
          </a:prstGeom>
          <a:noFill/>
          <a:ln w="9525">
            <a:noFill/>
            <a:miter lim="800000"/>
            <a:headEnd/>
            <a:tailEnd/>
          </a:ln>
        </p:spPr>
        <p:txBody>
          <a:bodyPr>
            <a:spAutoFit/>
          </a:bodyPr>
          <a:lstStyle/>
          <a:p>
            <a:pPr>
              <a:spcBef>
                <a:spcPct val="50000"/>
              </a:spcBef>
            </a:pPr>
            <a:r>
              <a:rPr lang="en-US" sz="1600"/>
              <a:t>During the negative half-cycle, the lower diode is forward-biased and the upper diode is reverse-biased.</a:t>
            </a:r>
          </a:p>
        </p:txBody>
      </p:sp>
      <p:pic>
        <p:nvPicPr>
          <p:cNvPr id="6153" name="Picture 10"/>
          <p:cNvPicPr>
            <a:picLocks noChangeAspect="1" noChangeArrowheads="1"/>
          </p:cNvPicPr>
          <p:nvPr/>
        </p:nvPicPr>
        <p:blipFill>
          <a:blip r:embed="rId8" cstate="print"/>
          <a:srcRect/>
          <a:stretch>
            <a:fillRect/>
          </a:stretch>
        </p:blipFill>
        <p:spPr bwMode="auto">
          <a:xfrm>
            <a:off x="6753225" y="6276975"/>
            <a:ext cx="1123950" cy="276225"/>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28</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230"/>
                                        </p:tgtEl>
                                        <p:attrNameLst>
                                          <p:attrName>style.visibility</p:attrName>
                                        </p:attrNameLst>
                                      </p:cBhvr>
                                      <p:to>
                                        <p:strVal val="visible"/>
                                      </p:to>
                                    </p:set>
                                    <p:animEffect transition="in" filter="dissolve">
                                      <p:cBhvr>
                                        <p:cTn id="13" dur="500"/>
                                        <p:tgtEl>
                                          <p:spTgt spid="923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dirty="0" smtClean="0"/>
              <a:t>The Bridge Full-wave rectifiers</a:t>
            </a:r>
          </a:p>
        </p:txBody>
      </p:sp>
      <p:sp>
        <p:nvSpPr>
          <p:cNvPr id="7173" name="Rectangle 3"/>
          <p:cNvSpPr>
            <a:spLocks noGrp="1" noChangeArrowheads="1"/>
          </p:cNvSpPr>
          <p:nvPr>
            <p:ph type="body" idx="1"/>
          </p:nvPr>
        </p:nvSpPr>
        <p:spPr>
          <a:xfrm>
            <a:off x="742950" y="1371600"/>
            <a:ext cx="8420100" cy="4419600"/>
          </a:xfrm>
        </p:spPr>
        <p:txBody>
          <a:bodyPr/>
          <a:lstStyle/>
          <a:p>
            <a:pPr>
              <a:buFont typeface="Wingdings" pitchFamily="2" charset="2"/>
              <a:buChar char="v"/>
            </a:pPr>
            <a:r>
              <a:rPr lang="en-US" sz="2000" smtClean="0"/>
              <a:t>The Bridge Full-Wave rectifier uses four diodes connected across the entire secondary as shown.  </a:t>
            </a:r>
          </a:p>
          <a:p>
            <a:pPr>
              <a:buFont typeface="Wingdings" pitchFamily="2" charset="2"/>
              <a:buChar char="v"/>
            </a:pPr>
            <a:endParaRPr lang="en-US" sz="2000" smtClean="0"/>
          </a:p>
          <a:p>
            <a:pPr>
              <a:buFont typeface="Wingdings" pitchFamily="2" charset="2"/>
              <a:buChar char="v"/>
            </a:pPr>
            <a:endParaRPr lang="en-US" smtClean="0"/>
          </a:p>
          <a:p>
            <a:pPr>
              <a:buFont typeface="Wingdings" pitchFamily="2" charset="2"/>
              <a:buChar char="v"/>
            </a:pPr>
            <a:endParaRPr lang="en-US" smtClean="0"/>
          </a:p>
          <a:p>
            <a:pPr>
              <a:buFont typeface="Wingdings" pitchFamily="2" charset="2"/>
              <a:buChar char="v"/>
            </a:pPr>
            <a:endParaRPr lang="en-US" smtClean="0"/>
          </a:p>
          <a:p>
            <a:pPr>
              <a:buFont typeface="Wingdings" pitchFamily="2" charset="2"/>
              <a:buChar char="v"/>
            </a:pPr>
            <a:endParaRPr lang="en-US" smtClean="0"/>
          </a:p>
        </p:txBody>
      </p:sp>
      <p:graphicFrame>
        <p:nvGraphicFramePr>
          <p:cNvPr id="7170" name="Object 13"/>
          <p:cNvGraphicFramePr>
            <a:graphicFrameLocks noChangeAspect="1"/>
          </p:cNvGraphicFramePr>
          <p:nvPr/>
        </p:nvGraphicFramePr>
        <p:xfrm>
          <a:off x="1219200" y="2286000"/>
          <a:ext cx="4191000" cy="1443038"/>
        </p:xfrm>
        <a:graphic>
          <a:graphicData uri="http://schemas.openxmlformats.org/presentationml/2006/ole">
            <mc:AlternateContent xmlns:mc="http://schemas.openxmlformats.org/markup-compatibility/2006">
              <mc:Choice xmlns:v="urn:schemas-microsoft-com:vml" Requires="v">
                <p:oleObj spid="_x0000_s7202" name="CorelDRAW" r:id="rId4" imgW="3851280" imgH="1343880" progId="">
                  <p:embed/>
                </p:oleObj>
              </mc:Choice>
              <mc:Fallback>
                <p:oleObj name="CorelDRAW" r:id="rId4" imgW="3851280" imgH="134388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286000"/>
                        <a:ext cx="4191000"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4"/>
          <p:cNvSpPr txBox="1">
            <a:spLocks noChangeArrowheads="1"/>
          </p:cNvSpPr>
          <p:nvPr/>
        </p:nvSpPr>
        <p:spPr bwMode="auto">
          <a:xfrm>
            <a:off x="5897563" y="2754313"/>
            <a:ext cx="2492375" cy="584200"/>
          </a:xfrm>
          <a:prstGeom prst="rect">
            <a:avLst/>
          </a:prstGeom>
          <a:noFill/>
          <a:ln w="9525">
            <a:noFill/>
            <a:miter lim="800000"/>
            <a:headEnd/>
            <a:tailEnd/>
          </a:ln>
        </p:spPr>
        <p:txBody>
          <a:bodyPr>
            <a:spAutoFit/>
          </a:bodyPr>
          <a:lstStyle/>
          <a:p>
            <a:pPr>
              <a:spcBef>
                <a:spcPct val="50000"/>
              </a:spcBef>
            </a:pPr>
            <a:r>
              <a:rPr lang="en-US" sz="1600"/>
              <a:t>Conduction path for the positive half-cycle.</a:t>
            </a:r>
          </a:p>
        </p:txBody>
      </p:sp>
      <p:graphicFrame>
        <p:nvGraphicFramePr>
          <p:cNvPr id="12303" name="Object 15"/>
          <p:cNvGraphicFramePr>
            <a:graphicFrameLocks noChangeAspect="1"/>
          </p:cNvGraphicFramePr>
          <p:nvPr/>
        </p:nvGraphicFramePr>
        <p:xfrm>
          <a:off x="4457700" y="4191000"/>
          <a:ext cx="4343400" cy="1450975"/>
        </p:xfrm>
        <a:graphic>
          <a:graphicData uri="http://schemas.openxmlformats.org/presentationml/2006/ole">
            <mc:AlternateContent xmlns:mc="http://schemas.openxmlformats.org/markup-compatibility/2006">
              <mc:Choice xmlns:v="urn:schemas-microsoft-com:vml" Requires="v">
                <p:oleObj spid="_x0000_s7203" name="CorelDRAW" r:id="rId6" imgW="3965400" imgH="1343160" progId="">
                  <p:embed/>
                </p:oleObj>
              </mc:Choice>
              <mc:Fallback>
                <p:oleObj name="CorelDRAW" r:id="rId6" imgW="3965400" imgH="1343160" progId="">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700" y="4191000"/>
                        <a:ext cx="43434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7"/>
          <p:cNvSpPr txBox="1">
            <a:spLocks noChangeArrowheads="1"/>
          </p:cNvSpPr>
          <p:nvPr/>
        </p:nvSpPr>
        <p:spPr bwMode="auto">
          <a:xfrm>
            <a:off x="1531938" y="4643438"/>
            <a:ext cx="2362200" cy="585787"/>
          </a:xfrm>
          <a:prstGeom prst="rect">
            <a:avLst/>
          </a:prstGeom>
          <a:noFill/>
          <a:ln w="9525">
            <a:noFill/>
            <a:miter lim="800000"/>
            <a:headEnd/>
            <a:tailEnd/>
          </a:ln>
        </p:spPr>
        <p:txBody>
          <a:bodyPr>
            <a:spAutoFit/>
          </a:bodyPr>
          <a:lstStyle/>
          <a:p>
            <a:pPr>
              <a:spcBef>
                <a:spcPct val="50000"/>
              </a:spcBef>
            </a:pPr>
            <a:r>
              <a:rPr lang="en-US" sz="1600"/>
              <a:t>Conduction path for the negative half-cycle.</a:t>
            </a: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29</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2303"/>
                                        </p:tgtEl>
                                        <p:attrNameLst>
                                          <p:attrName>style.visibility</p:attrName>
                                        </p:attrNameLst>
                                      </p:cBhvr>
                                      <p:to>
                                        <p:strVal val="visible"/>
                                      </p:to>
                                    </p:set>
                                    <p:animEffect transition="in" filter="fade">
                                      <p:cBhvr>
                                        <p:cTn id="12" dur="1000"/>
                                        <p:tgtEl>
                                          <p:spTgt spid="12303"/>
                                        </p:tgtEl>
                                      </p:cBhvr>
                                    </p:animEffect>
                                    <p:anim calcmode="lin" valueType="num">
                                      <p:cBhvr>
                                        <p:cTn id="13" dur="1000" fill="hold"/>
                                        <p:tgtEl>
                                          <p:spTgt spid="12303"/>
                                        </p:tgtEl>
                                        <p:attrNameLst>
                                          <p:attrName>ppt_x</p:attrName>
                                        </p:attrNameLst>
                                      </p:cBhvr>
                                      <p:tavLst>
                                        <p:tav tm="0">
                                          <p:val>
                                            <p:strVal val="#ppt_x"/>
                                          </p:val>
                                        </p:tav>
                                        <p:tav tm="100000">
                                          <p:val>
                                            <p:strVal val="#ppt_x"/>
                                          </p:val>
                                        </p:tav>
                                      </p:tavLst>
                                    </p:anim>
                                    <p:anim calcmode="lin" valueType="num">
                                      <p:cBhvr>
                                        <p:cTn id="14" dur="900" decel="100000" fill="hold"/>
                                        <p:tgtEl>
                                          <p:spTgt spid="1230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303"/>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902550" y="2438890"/>
            <a:ext cx="2434786" cy="2160240"/>
          </a:xfrm>
          <a:prstGeom prst="rect">
            <a:avLst/>
          </a:prstGeom>
          <a:noFill/>
          <a:ln w="9525">
            <a:noFill/>
            <a:miter lim="800000"/>
            <a:headEnd/>
            <a:tailEnd/>
          </a:ln>
        </p:spPr>
      </p:pic>
      <p:pic>
        <p:nvPicPr>
          <p:cNvPr id="61445" name="Picture 5"/>
          <p:cNvPicPr>
            <a:picLocks noChangeAspect="1" noChangeArrowheads="1"/>
          </p:cNvPicPr>
          <p:nvPr/>
        </p:nvPicPr>
        <p:blipFill>
          <a:blip r:embed="rId4" cstate="print"/>
          <a:srcRect/>
          <a:stretch>
            <a:fillRect/>
          </a:stretch>
        </p:blipFill>
        <p:spPr bwMode="auto">
          <a:xfrm>
            <a:off x="3267678" y="1705207"/>
            <a:ext cx="5881085" cy="2983933"/>
          </a:xfrm>
          <a:prstGeom prst="rect">
            <a:avLst/>
          </a:prstGeom>
          <a:noFill/>
          <a:ln w="9525">
            <a:noFill/>
            <a:miter lim="800000"/>
            <a:headEnd/>
            <a:tailEnd/>
          </a:ln>
        </p:spPr>
      </p:pic>
      <p:sp>
        <p:nvSpPr>
          <p:cNvPr id="28674" name="Rectangle 2"/>
          <p:cNvSpPr>
            <a:spLocks noGrp="1" noChangeArrowheads="1"/>
          </p:cNvSpPr>
          <p:nvPr>
            <p:ph type="title"/>
          </p:nvPr>
        </p:nvSpPr>
        <p:spPr/>
        <p:txBody>
          <a:bodyPr/>
          <a:lstStyle/>
          <a:p>
            <a:pPr lvl="1" eaLnBrk="1" hangingPunct="1"/>
            <a:r>
              <a:rPr lang="en-US" dirty="0" smtClean="0">
                <a:latin typeface="+mj-lt"/>
                <a:ea typeface="+mj-ea"/>
                <a:cs typeface="+mj-cs"/>
              </a:rPr>
              <a:t>Conductor and Insulators.</a:t>
            </a:r>
            <a:r>
              <a:rPr lang="en-US" sz="1800" dirty="0" smtClean="0">
                <a:solidFill>
                  <a:schemeClr val="bg1">
                    <a:lumMod val="50000"/>
                  </a:schemeClr>
                </a:solidFill>
              </a:rPr>
              <a:t/>
            </a:r>
            <a:br>
              <a:rPr lang="en-US" sz="1800" dirty="0" smtClean="0">
                <a:solidFill>
                  <a:schemeClr val="bg1">
                    <a:lumMod val="50000"/>
                  </a:schemeClr>
                </a:solidFill>
              </a:rPr>
            </a:br>
            <a:r>
              <a:rPr lang="en-US" sz="1800" dirty="0" smtClean="0">
                <a:solidFill>
                  <a:schemeClr val="bg1">
                    <a:lumMod val="50000"/>
                  </a:schemeClr>
                </a:solidFill>
              </a:rPr>
              <a:t>Atomic Model</a:t>
            </a:r>
            <a:endParaRPr lang="en-US" dirty="0" smtClean="0"/>
          </a:p>
        </p:txBody>
      </p:sp>
      <p:pic>
        <p:nvPicPr>
          <p:cNvPr id="61446" name="Picture 6"/>
          <p:cNvPicPr>
            <a:picLocks noChangeAspect="1" noChangeArrowheads="1"/>
          </p:cNvPicPr>
          <p:nvPr/>
        </p:nvPicPr>
        <p:blipFill>
          <a:blip r:embed="rId5" cstate="print"/>
          <a:srcRect/>
          <a:stretch>
            <a:fillRect/>
          </a:stretch>
        </p:blipFill>
        <p:spPr bwMode="auto">
          <a:xfrm>
            <a:off x="1590675" y="1552393"/>
            <a:ext cx="6724650" cy="4171950"/>
          </a:xfrm>
          <a:prstGeom prst="rect">
            <a:avLst/>
          </a:prstGeom>
          <a:noFill/>
          <a:ln w="9525">
            <a:noFill/>
            <a:miter lim="800000"/>
            <a:headEnd/>
            <a:tailEnd/>
          </a:ln>
        </p:spPr>
      </p:pic>
      <p:sp>
        <p:nvSpPr>
          <p:cNvPr id="17" name="Line Callout 1 16"/>
          <p:cNvSpPr/>
          <p:nvPr/>
        </p:nvSpPr>
        <p:spPr bwMode="auto">
          <a:xfrm>
            <a:off x="317485" y="1995641"/>
            <a:ext cx="1273190" cy="623269"/>
          </a:xfrm>
          <a:prstGeom prst="borderCallout1">
            <a:avLst>
              <a:gd name="adj1" fmla="val 56422"/>
              <a:gd name="adj2" fmla="val 104264"/>
              <a:gd name="adj3" fmla="val 231770"/>
              <a:gd name="adj4" fmla="val 161752"/>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000" dirty="0" smtClean="0"/>
              <a:t>the gap can be crossed</a:t>
            </a:r>
          </a:p>
          <a:p>
            <a:r>
              <a:rPr lang="en-US" sz="1000" dirty="0" smtClean="0"/>
              <a:t> only when breakdown</a:t>
            </a:r>
          </a:p>
          <a:p>
            <a:r>
              <a:rPr lang="en-US" sz="1000" dirty="0" smtClean="0"/>
              <a:t> conditions </a:t>
            </a:r>
            <a:r>
              <a:rPr lang="sv-SE" sz="1000" dirty="0" smtClean="0"/>
              <a:t>occur</a:t>
            </a:r>
          </a:p>
          <a:p>
            <a:pPr marL="0" marR="0" indent="0" algn="ctr" defTabSz="914400" rtl="0" eaLnBrk="0" fontAlgn="base" latinLnBrk="0" hangingPunct="0">
              <a:lnSpc>
                <a:spcPct val="100000"/>
              </a:lnSpc>
              <a:spcBef>
                <a:spcPct val="0"/>
              </a:spcBef>
              <a:spcAft>
                <a:spcPct val="0"/>
              </a:spcAft>
              <a:buClrTx/>
              <a:buSzTx/>
              <a:buFontTx/>
              <a:buNone/>
              <a:tabLst/>
            </a:pPr>
            <a:endParaRPr kumimoji="0" lang="sv-SE" sz="800" b="0" i="0" u="none" strike="noStrike" cap="none" normalizeH="0" baseline="0" dirty="0" smtClean="0">
              <a:ln>
                <a:noFill/>
              </a:ln>
              <a:solidFill>
                <a:schemeClr val="tx1"/>
              </a:solidFill>
              <a:effectLst/>
              <a:latin typeface="Times" pitchFamily="1" charset="0"/>
            </a:endParaRPr>
          </a:p>
        </p:txBody>
      </p:sp>
      <p:sp>
        <p:nvSpPr>
          <p:cNvPr id="18" name="Line Callout 1 17"/>
          <p:cNvSpPr/>
          <p:nvPr/>
        </p:nvSpPr>
        <p:spPr bwMode="auto">
          <a:xfrm>
            <a:off x="4217995" y="2217265"/>
            <a:ext cx="1273190" cy="803289"/>
          </a:xfrm>
          <a:prstGeom prst="borderCallout1">
            <a:avLst>
              <a:gd name="adj1" fmla="val 56422"/>
              <a:gd name="adj2" fmla="val 104264"/>
              <a:gd name="adj3" fmla="val 231770"/>
              <a:gd name="adj4" fmla="val 49670"/>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000" dirty="0" smtClean="0"/>
              <a:t>the gap is smaller</a:t>
            </a:r>
          </a:p>
          <a:p>
            <a:r>
              <a:rPr lang="en-US" sz="1000" dirty="0" smtClean="0"/>
              <a:t> and can be crossed</a:t>
            </a:r>
          </a:p>
          <a:p>
            <a:r>
              <a:rPr lang="en-US" sz="1000" dirty="0" smtClean="0"/>
              <a:t> when a photon </a:t>
            </a:r>
          </a:p>
          <a:p>
            <a:r>
              <a:rPr lang="en-US" sz="1000" dirty="0" smtClean="0"/>
              <a:t>is absorbed</a:t>
            </a:r>
          </a:p>
        </p:txBody>
      </p:sp>
      <p:sp>
        <p:nvSpPr>
          <p:cNvPr id="19" name="Line Callout 1 18"/>
          <p:cNvSpPr/>
          <p:nvPr/>
        </p:nvSpPr>
        <p:spPr bwMode="auto">
          <a:xfrm>
            <a:off x="7653300" y="2445691"/>
            <a:ext cx="1509750" cy="623269"/>
          </a:xfrm>
          <a:prstGeom prst="borderCallout1">
            <a:avLst>
              <a:gd name="adj1" fmla="val 56422"/>
              <a:gd name="adj2" fmla="val -6774"/>
              <a:gd name="adj3" fmla="val 262890"/>
              <a:gd name="adj4" fmla="val -50230"/>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000" dirty="0" smtClean="0"/>
              <a:t>the conduction band </a:t>
            </a:r>
          </a:p>
          <a:p>
            <a:r>
              <a:rPr lang="en-US" sz="1000" dirty="0" smtClean="0"/>
              <a:t>and valence band </a:t>
            </a:r>
          </a:p>
          <a:p>
            <a:r>
              <a:rPr lang="en-US" sz="1000" dirty="0" smtClean="0"/>
              <a:t>overlap, so there is no gap</a:t>
            </a:r>
            <a:endParaRPr kumimoji="0" lang="sv-SE" sz="800" b="0" i="0" u="none" strike="noStrike" cap="none" normalizeH="0" baseline="0" dirty="0" smtClean="0">
              <a:ln>
                <a:noFill/>
              </a:ln>
              <a:solidFill>
                <a:schemeClr val="tx1"/>
              </a:solidFill>
              <a:effectLst/>
              <a:latin typeface="Times" pitchFamily="1" charset="0"/>
            </a:endParaRP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blinds(horizontal)">
                                      <p:cBhvr>
                                        <p:cTn id="7" dur="500"/>
                                        <p:tgtEl>
                                          <p:spTgt spid="614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7" name="Picture 18"/>
          <p:cNvPicPr>
            <a:picLocks noChangeAspect="1" noChangeArrowheads="1"/>
          </p:cNvPicPr>
          <p:nvPr/>
        </p:nvPicPr>
        <p:blipFill>
          <a:blip r:embed="rId4" cstate="print"/>
          <a:srcRect/>
          <a:stretch>
            <a:fillRect/>
          </a:stretch>
        </p:blipFill>
        <p:spPr bwMode="auto">
          <a:xfrm>
            <a:off x="247650" y="279400"/>
            <a:ext cx="9174163" cy="5740400"/>
          </a:xfrm>
          <a:prstGeom prst="rect">
            <a:avLst/>
          </a:prstGeom>
          <a:noFill/>
          <a:ln w="9525">
            <a:noFill/>
            <a:miter lim="800000"/>
            <a:headEnd/>
            <a:tailEnd/>
          </a:ln>
        </p:spPr>
      </p:pic>
      <p:sp>
        <p:nvSpPr>
          <p:cNvPr id="8198" name="Text Box 5"/>
          <p:cNvSpPr txBox="1">
            <a:spLocks noChangeArrowheads="1"/>
          </p:cNvSpPr>
          <p:nvPr/>
        </p:nvSpPr>
        <p:spPr bwMode="auto">
          <a:xfrm>
            <a:off x="1073150" y="1898650"/>
            <a:ext cx="8172450" cy="707886"/>
          </a:xfrm>
          <a:prstGeom prst="rect">
            <a:avLst/>
          </a:prstGeom>
          <a:noFill/>
          <a:ln w="9525">
            <a:noFill/>
            <a:miter lim="800000"/>
            <a:headEnd/>
            <a:tailEnd/>
          </a:ln>
        </p:spPr>
        <p:txBody>
          <a:bodyPr>
            <a:spAutoFit/>
          </a:bodyPr>
          <a:lstStyle/>
          <a:p>
            <a:pPr>
              <a:spcBef>
                <a:spcPct val="50000"/>
              </a:spcBef>
            </a:pPr>
            <a:r>
              <a:rPr lang="en-US" sz="2000" dirty="0"/>
              <a:t>Determine the peak output voltage and current in the 3.3 k</a:t>
            </a:r>
            <a:r>
              <a:rPr lang="en-US" sz="2000" dirty="0">
                <a:latin typeface="Symbol" pitchFamily="18" charset="2"/>
              </a:rPr>
              <a:t>W</a:t>
            </a:r>
            <a:r>
              <a:rPr lang="en-US" sz="2000" dirty="0"/>
              <a:t> load resistor if </a:t>
            </a:r>
            <a:r>
              <a:rPr lang="en-US" sz="2000" i="1" dirty="0" err="1"/>
              <a:t>V</a:t>
            </a:r>
            <a:r>
              <a:rPr lang="en-US" sz="2000" i="1" baseline="-25000" dirty="0" err="1"/>
              <a:t>sec</a:t>
            </a:r>
            <a:r>
              <a:rPr lang="en-US" sz="2000" dirty="0"/>
              <a:t> = 24 </a:t>
            </a:r>
            <a:r>
              <a:rPr lang="en-US" sz="2000" dirty="0" err="1"/>
              <a:t>V</a:t>
            </a:r>
            <a:r>
              <a:rPr lang="en-US" sz="2000" baseline="-25000" dirty="0" err="1"/>
              <a:t>rms</a:t>
            </a:r>
            <a:r>
              <a:rPr lang="en-US" sz="2000" dirty="0"/>
              <a:t>. Use the practical diode model.</a:t>
            </a:r>
          </a:p>
        </p:txBody>
      </p:sp>
      <p:sp>
        <p:nvSpPr>
          <p:cNvPr id="8199" name="Rectangle 6"/>
          <p:cNvSpPr>
            <a:spLocks noChangeArrowheads="1"/>
          </p:cNvSpPr>
          <p:nvPr/>
        </p:nvSpPr>
        <p:spPr bwMode="auto">
          <a:xfrm>
            <a:off x="4292600" y="3657600"/>
            <a:ext cx="4953000" cy="22098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8200" name="Rectangle 7"/>
          <p:cNvSpPr>
            <a:spLocks noChangeArrowheads="1"/>
          </p:cNvSpPr>
          <p:nvPr/>
        </p:nvSpPr>
        <p:spPr bwMode="auto">
          <a:xfrm>
            <a:off x="908050" y="503238"/>
            <a:ext cx="4540250" cy="609600"/>
          </a:xfrm>
          <a:prstGeom prst="rect">
            <a:avLst/>
          </a:prstGeom>
          <a:solidFill>
            <a:srgbClr val="0000FF"/>
          </a:solidFill>
          <a:ln w="9525">
            <a:solidFill>
              <a:schemeClr val="tx1"/>
            </a:solidFill>
            <a:miter lim="800000"/>
            <a:headEnd/>
            <a:tailEnd/>
          </a:ln>
        </p:spPr>
        <p:txBody>
          <a:bodyPr wrap="none" anchor="ctr"/>
          <a:lstStyle/>
          <a:p>
            <a:r>
              <a:rPr lang="en-US">
                <a:solidFill>
                  <a:schemeClr val="bg1"/>
                </a:solidFill>
              </a:rPr>
              <a:t>The Bridge Full-Wave Rectifier</a:t>
            </a:r>
          </a:p>
        </p:txBody>
      </p:sp>
      <p:sp>
        <p:nvSpPr>
          <p:cNvPr id="13324" name="WordArt 12"/>
          <p:cNvSpPr>
            <a:spLocks noChangeArrowheads="1" noChangeShapeType="1" noTextEdit="1"/>
          </p:cNvSpPr>
          <p:nvPr/>
        </p:nvSpPr>
        <p:spPr bwMode="auto">
          <a:xfrm>
            <a:off x="990600" y="2838450"/>
            <a:ext cx="1187450" cy="546100"/>
          </a:xfrm>
          <a:prstGeom prst="rect">
            <a:avLst/>
          </a:prstGeom>
        </p:spPr>
        <p:txBody>
          <a:bodyPr wrap="none" fromWordArt="1">
            <a:prstTxWarp prst="textSlantUp">
              <a:avLst>
                <a:gd name="adj" fmla="val 32056"/>
              </a:avLst>
            </a:prstTxWarp>
          </a:bodyPr>
          <a:lstStyle/>
          <a:p>
            <a:r>
              <a:rPr lang="sv-SE"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Solution:</a:t>
            </a:r>
          </a:p>
        </p:txBody>
      </p:sp>
      <p:sp>
        <p:nvSpPr>
          <p:cNvPr id="13325" name="Text Box 13"/>
          <p:cNvSpPr txBox="1">
            <a:spLocks noChangeArrowheads="1"/>
          </p:cNvSpPr>
          <p:nvPr/>
        </p:nvSpPr>
        <p:spPr bwMode="auto">
          <a:xfrm>
            <a:off x="1073150" y="3338513"/>
            <a:ext cx="3302000" cy="400110"/>
          </a:xfrm>
          <a:prstGeom prst="rect">
            <a:avLst/>
          </a:prstGeom>
          <a:noFill/>
          <a:ln w="9525">
            <a:noFill/>
            <a:miter lim="800000"/>
            <a:headEnd/>
            <a:tailEnd/>
          </a:ln>
        </p:spPr>
        <p:txBody>
          <a:bodyPr>
            <a:spAutoFit/>
          </a:bodyPr>
          <a:lstStyle/>
          <a:p>
            <a:pPr>
              <a:spcBef>
                <a:spcPct val="50000"/>
              </a:spcBef>
            </a:pPr>
            <a:r>
              <a:rPr lang="en-US" sz="2000" dirty="0"/>
              <a:t>The peak output voltage is:  </a:t>
            </a:r>
          </a:p>
        </p:txBody>
      </p:sp>
      <p:sp>
        <p:nvSpPr>
          <p:cNvPr id="8203" name="WordArt 15"/>
          <p:cNvSpPr>
            <a:spLocks noChangeArrowheads="1" noChangeShapeType="1" noTextEdit="1"/>
          </p:cNvSpPr>
          <p:nvPr/>
        </p:nvSpPr>
        <p:spPr bwMode="auto">
          <a:xfrm>
            <a:off x="1001713" y="1314450"/>
            <a:ext cx="1176337" cy="546100"/>
          </a:xfrm>
          <a:prstGeom prst="rect">
            <a:avLst/>
          </a:prstGeom>
        </p:spPr>
        <p:txBody>
          <a:bodyPr wrap="none" fromWordArt="1">
            <a:prstTxWarp prst="textSlantUp">
              <a:avLst>
                <a:gd name="adj" fmla="val 32056"/>
              </a:avLst>
            </a:prstTxWarp>
          </a:bodyPr>
          <a:lstStyle/>
          <a:p>
            <a:r>
              <a:rPr lang="sv-SE"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Example:</a:t>
            </a:r>
          </a:p>
        </p:txBody>
      </p:sp>
      <p:graphicFrame>
        <p:nvGraphicFramePr>
          <p:cNvPr id="13330" name="Object 18"/>
          <p:cNvGraphicFramePr>
            <a:graphicFrameLocks noChangeAspect="1"/>
          </p:cNvGraphicFramePr>
          <p:nvPr/>
        </p:nvGraphicFramePr>
        <p:xfrm>
          <a:off x="1403350" y="4114800"/>
          <a:ext cx="2684463" cy="339725"/>
        </p:xfrm>
        <a:graphic>
          <a:graphicData uri="http://schemas.openxmlformats.org/presentationml/2006/ole">
            <mc:AlternateContent xmlns:mc="http://schemas.openxmlformats.org/markup-compatibility/2006">
              <mc:Choice xmlns:v="urn:schemas-microsoft-com:vml" Requires="v">
                <p:oleObj spid="_x0000_s8242" name="Equation" r:id="rId5" imgW="1612900" imgH="241300" progId="">
                  <p:embed/>
                </p:oleObj>
              </mc:Choice>
              <mc:Fallback>
                <p:oleObj name="Equation" r:id="rId5" imgW="1612900" imgH="241300" progId="">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4114800"/>
                        <a:ext cx="2684463"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1" name="Text Box 19"/>
          <p:cNvSpPr txBox="1">
            <a:spLocks noChangeArrowheads="1"/>
          </p:cNvSpPr>
          <p:nvPr/>
        </p:nvSpPr>
        <p:spPr bwMode="auto">
          <a:xfrm>
            <a:off x="1981200" y="4876800"/>
            <a:ext cx="1403350" cy="366713"/>
          </a:xfrm>
          <a:prstGeom prst="rect">
            <a:avLst/>
          </a:prstGeom>
          <a:noFill/>
          <a:ln w="9525">
            <a:noFill/>
            <a:miter lim="800000"/>
            <a:headEnd/>
            <a:tailEnd/>
          </a:ln>
        </p:spPr>
        <p:txBody>
          <a:bodyPr>
            <a:spAutoFit/>
          </a:bodyPr>
          <a:lstStyle/>
          <a:p>
            <a:pPr>
              <a:spcBef>
                <a:spcPct val="50000"/>
              </a:spcBef>
            </a:pPr>
            <a:r>
              <a:rPr lang="en-US" sz="1800">
                <a:latin typeface="Symbol" pitchFamily="18" charset="2"/>
              </a:rPr>
              <a:t>=</a:t>
            </a:r>
            <a:r>
              <a:rPr lang="en-US" sz="1800"/>
              <a:t> </a:t>
            </a:r>
            <a:r>
              <a:rPr lang="en-US" sz="1800">
                <a:solidFill>
                  <a:srgbClr val="FF0000"/>
                </a:solidFill>
              </a:rPr>
              <a:t>32.5 V</a:t>
            </a:r>
          </a:p>
        </p:txBody>
      </p:sp>
      <p:graphicFrame>
        <p:nvGraphicFramePr>
          <p:cNvPr id="8195" name="Object 20"/>
          <p:cNvGraphicFramePr>
            <a:graphicFrameLocks noChangeAspect="1"/>
          </p:cNvGraphicFramePr>
          <p:nvPr/>
        </p:nvGraphicFramePr>
        <p:xfrm>
          <a:off x="4292600" y="3873500"/>
          <a:ext cx="4787900" cy="1720850"/>
        </p:xfrm>
        <a:graphic>
          <a:graphicData uri="http://schemas.openxmlformats.org/presentationml/2006/ole">
            <mc:AlternateContent xmlns:mc="http://schemas.openxmlformats.org/markup-compatibility/2006">
              <mc:Choice xmlns:v="urn:schemas-microsoft-com:vml" Requires="v">
                <p:oleObj spid="_x0000_s8243" name="CorelDRAW" r:id="rId7" imgW="3888360" imgH="1533960" progId="">
                  <p:embed/>
                </p:oleObj>
              </mc:Choice>
              <mc:Fallback>
                <p:oleObj name="CorelDRAW" r:id="rId7" imgW="3888360" imgH="1533960" progId="">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3873500"/>
                        <a:ext cx="47879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33" name="Object 21"/>
          <p:cNvGraphicFramePr>
            <a:graphicFrameLocks noChangeAspect="1"/>
          </p:cNvGraphicFramePr>
          <p:nvPr/>
        </p:nvGraphicFramePr>
        <p:xfrm>
          <a:off x="1403350" y="4572000"/>
          <a:ext cx="2366963" cy="339725"/>
        </p:xfrm>
        <a:graphic>
          <a:graphicData uri="http://schemas.openxmlformats.org/presentationml/2006/ole">
            <mc:AlternateContent xmlns:mc="http://schemas.openxmlformats.org/markup-compatibility/2006">
              <mc:Choice xmlns:v="urn:schemas-microsoft-com:vml" Requires="v">
                <p:oleObj spid="_x0000_s8244" name="Equation" r:id="rId9" imgW="1422400" imgH="241300" progId="">
                  <p:embed/>
                </p:oleObj>
              </mc:Choice>
              <mc:Fallback>
                <p:oleObj name="Equation" r:id="rId9" imgW="1422400" imgH="241300" progId="">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4572000"/>
                        <a:ext cx="2366963"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4" name="Text Box 22"/>
          <p:cNvSpPr txBox="1">
            <a:spLocks noChangeArrowheads="1"/>
          </p:cNvSpPr>
          <p:nvPr/>
        </p:nvSpPr>
        <p:spPr bwMode="auto">
          <a:xfrm>
            <a:off x="957263" y="5241925"/>
            <a:ext cx="2822575" cy="461963"/>
          </a:xfrm>
          <a:prstGeom prst="rect">
            <a:avLst/>
          </a:prstGeom>
          <a:noFill/>
          <a:ln w="9525">
            <a:noFill/>
            <a:miter lim="800000"/>
            <a:headEnd/>
            <a:tailEnd/>
          </a:ln>
        </p:spPr>
        <p:txBody>
          <a:bodyPr wrap="none">
            <a:spAutoFit/>
          </a:bodyPr>
          <a:lstStyle/>
          <a:p>
            <a:r>
              <a:rPr lang="en-US"/>
              <a:t>Applying Ohm’s law,</a:t>
            </a:r>
          </a:p>
        </p:txBody>
      </p:sp>
      <p:sp>
        <p:nvSpPr>
          <p:cNvPr id="13335" name="Text Box 23"/>
          <p:cNvSpPr txBox="1">
            <a:spLocks noChangeArrowheads="1"/>
          </p:cNvSpPr>
          <p:nvPr/>
        </p:nvSpPr>
        <p:spPr bwMode="auto">
          <a:xfrm>
            <a:off x="1403350" y="5634038"/>
            <a:ext cx="1898650" cy="366712"/>
          </a:xfrm>
          <a:prstGeom prst="rect">
            <a:avLst/>
          </a:prstGeom>
          <a:noFill/>
          <a:ln w="9525">
            <a:noFill/>
            <a:miter lim="800000"/>
            <a:headEnd/>
            <a:tailEnd/>
          </a:ln>
        </p:spPr>
        <p:txBody>
          <a:bodyPr>
            <a:spAutoFit/>
          </a:bodyPr>
          <a:lstStyle/>
          <a:p>
            <a:pPr>
              <a:spcBef>
                <a:spcPct val="50000"/>
              </a:spcBef>
            </a:pPr>
            <a:r>
              <a:rPr lang="en-US" sz="1800" i="1"/>
              <a:t>I</a:t>
            </a:r>
            <a:r>
              <a:rPr lang="en-US" sz="1800" i="1" baseline="-25000"/>
              <a:t>p(out)</a:t>
            </a:r>
            <a:r>
              <a:rPr lang="en-US" sz="1800"/>
              <a:t> = </a:t>
            </a:r>
            <a:r>
              <a:rPr lang="en-US" sz="1800">
                <a:solidFill>
                  <a:srgbClr val="FF0000"/>
                </a:solidFill>
              </a:rPr>
              <a:t>9.8 mA</a:t>
            </a:r>
          </a:p>
        </p:txBody>
      </p:sp>
      <p:pic>
        <p:nvPicPr>
          <p:cNvPr id="8208" name="Picture 10"/>
          <p:cNvPicPr>
            <a:picLocks noChangeAspect="1" noChangeArrowheads="1"/>
          </p:cNvPicPr>
          <p:nvPr/>
        </p:nvPicPr>
        <p:blipFill>
          <a:blip r:embed="rId11" cstate="print"/>
          <a:srcRect/>
          <a:stretch>
            <a:fillRect/>
          </a:stretch>
        </p:blipFill>
        <p:spPr bwMode="auto">
          <a:xfrm>
            <a:off x="1219200" y="6096000"/>
            <a:ext cx="2082800" cy="511175"/>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82A108C5-41F9-46A3-AF81-8FA885E42758}" type="slidenum">
              <a:rPr lang="sv-SE" smtClean="0"/>
              <a:pPr>
                <a:defRPr/>
              </a:pPr>
              <a:t>30</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dissolve">
                                      <p:cBhvr>
                                        <p:cTn id="7" dur="500"/>
                                        <p:tgtEl>
                                          <p:spTgt spid="1332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325"/>
                                        </p:tgtEl>
                                        <p:attrNameLst>
                                          <p:attrName>style.visibility</p:attrName>
                                        </p:attrNameLst>
                                      </p:cBhvr>
                                      <p:to>
                                        <p:strVal val="visible"/>
                                      </p:to>
                                    </p:set>
                                    <p:animEffect transition="in" filter="fade">
                                      <p:cBhvr>
                                        <p:cTn id="10" dur="1000"/>
                                        <p:tgtEl>
                                          <p:spTgt spid="13325"/>
                                        </p:tgtEl>
                                      </p:cBhvr>
                                    </p:animEffect>
                                    <p:anim calcmode="lin" valueType="num">
                                      <p:cBhvr>
                                        <p:cTn id="11" dur="1000" fill="hold"/>
                                        <p:tgtEl>
                                          <p:spTgt spid="13325"/>
                                        </p:tgtEl>
                                        <p:attrNameLst>
                                          <p:attrName>ppt_x</p:attrName>
                                        </p:attrNameLst>
                                      </p:cBhvr>
                                      <p:tavLst>
                                        <p:tav tm="0">
                                          <p:val>
                                            <p:strVal val="#ppt_x"/>
                                          </p:val>
                                        </p:tav>
                                        <p:tav tm="100000">
                                          <p:val>
                                            <p:strVal val="#ppt_x"/>
                                          </p:val>
                                        </p:tav>
                                      </p:tavLst>
                                    </p:anim>
                                    <p:anim calcmode="lin" valueType="num">
                                      <p:cBhvr>
                                        <p:cTn id="12" dur="900" decel="100000" fill="hold"/>
                                        <p:tgtEl>
                                          <p:spTgt spid="1332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325"/>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3330"/>
                                        </p:tgtEl>
                                        <p:attrNameLst>
                                          <p:attrName>style.visibility</p:attrName>
                                        </p:attrNameLst>
                                      </p:cBhvr>
                                      <p:to>
                                        <p:strVal val="visible"/>
                                      </p:to>
                                    </p:set>
                                    <p:animEffect transition="in" filter="wipe(left)">
                                      <p:cBhvr>
                                        <p:cTn id="18" dur="500"/>
                                        <p:tgtEl>
                                          <p:spTgt spid="133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3333"/>
                                        </p:tgtEl>
                                        <p:attrNameLst>
                                          <p:attrName>style.visibility</p:attrName>
                                        </p:attrNameLst>
                                      </p:cBhvr>
                                      <p:to>
                                        <p:strVal val="visible"/>
                                      </p:to>
                                    </p:set>
                                    <p:animEffect transition="in" filter="wipe(left)">
                                      <p:cBhvr>
                                        <p:cTn id="23" dur="500"/>
                                        <p:tgtEl>
                                          <p:spTgt spid="13333"/>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331"/>
                                        </p:tgtEl>
                                        <p:attrNameLst>
                                          <p:attrName>style.visibility</p:attrName>
                                        </p:attrNameLst>
                                      </p:cBhvr>
                                      <p:to>
                                        <p:strVal val="visible"/>
                                      </p:to>
                                    </p:set>
                                    <p:animEffect transition="in" filter="wipe(left)">
                                      <p:cBhvr>
                                        <p:cTn id="27" dur="500"/>
                                        <p:tgtEl>
                                          <p:spTgt spid="133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34"/>
                                        </p:tgtEl>
                                        <p:attrNameLst>
                                          <p:attrName>style.visibility</p:attrName>
                                        </p:attrNameLst>
                                      </p:cBhvr>
                                      <p:to>
                                        <p:strVal val="visible"/>
                                      </p:to>
                                    </p:set>
                                    <p:animEffect transition="in" filter="checkerboard(across)">
                                      <p:cBhvr>
                                        <p:cTn id="32" dur="500"/>
                                        <p:tgtEl>
                                          <p:spTgt spid="133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35"/>
                                        </p:tgtEl>
                                        <p:attrNameLst>
                                          <p:attrName>style.visibility</p:attrName>
                                        </p:attrNameLst>
                                      </p:cBhvr>
                                      <p:to>
                                        <p:strVal val="visible"/>
                                      </p:to>
                                    </p:set>
                                    <p:animEffect transition="in" filter="wipe(left)">
                                      <p:cBhvr>
                                        <p:cTn id="37" dur="500"/>
                                        <p:tgtEl>
                                          <p:spTgt spid="13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p:bldP spid="13331" grpId="0"/>
      <p:bldP spid="13334" grpId="0"/>
      <p:bldP spid="133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Diode Limiters</a:t>
            </a:r>
            <a:endParaRPr lang="en-US" dirty="0"/>
          </a:p>
        </p:txBody>
      </p:sp>
      <p:sp>
        <p:nvSpPr>
          <p:cNvPr id="3" name="Content Placeholder 2"/>
          <p:cNvSpPr>
            <a:spLocks noGrp="1"/>
          </p:cNvSpPr>
          <p:nvPr>
            <p:ph idx="1"/>
          </p:nvPr>
        </p:nvSpPr>
        <p:spPr>
          <a:xfrm>
            <a:off x="742950" y="1397000"/>
            <a:ext cx="8420100" cy="4038600"/>
          </a:xfrm>
        </p:spPr>
        <p:txBody>
          <a:bodyPr/>
          <a:lstStyle/>
          <a:p>
            <a:r>
              <a:rPr lang="en-US" sz="1800" dirty="0"/>
              <a:t>Diode circuits, called limiters or clippers, are </a:t>
            </a:r>
            <a:r>
              <a:rPr lang="en-US" sz="1800" dirty="0" smtClean="0"/>
              <a:t>used </a:t>
            </a:r>
            <a:r>
              <a:rPr lang="en-US" sz="1800" dirty="0"/>
              <a:t>to clip off portions of </a:t>
            </a:r>
            <a:r>
              <a:rPr lang="en-US" sz="1800" dirty="0" smtClean="0"/>
              <a:t>signal voltages </a:t>
            </a:r>
            <a:r>
              <a:rPr lang="en-US" sz="1800" dirty="0"/>
              <a:t>above or below certain levels.</a:t>
            </a:r>
          </a:p>
        </p:txBody>
      </p:sp>
      <p:sp>
        <p:nvSpPr>
          <p:cNvPr id="4" name="Slide Number Placeholder 3"/>
          <p:cNvSpPr>
            <a:spLocks noGrp="1"/>
          </p:cNvSpPr>
          <p:nvPr>
            <p:ph type="sldNum" sz="quarter" idx="12"/>
          </p:nvPr>
        </p:nvSpPr>
        <p:spPr/>
        <p:txBody>
          <a:bodyPr/>
          <a:lstStyle/>
          <a:p>
            <a:pPr>
              <a:defRPr/>
            </a:pPr>
            <a:fld id="{2FBE52A7-A142-4E2F-B714-90A2647D9D72}" type="slidenum">
              <a:rPr lang="sv-SE" smtClean="0"/>
              <a:pPr>
                <a:defRPr/>
              </a:pPr>
              <a:t>31</a:t>
            </a:fld>
            <a:endParaRPr lang="sv-SE" sz="1400">
              <a:latin typeface="Times" pitchFamily="1" charset="0"/>
            </a:endParaRPr>
          </a:p>
        </p:txBody>
      </p:sp>
      <p:pic>
        <p:nvPicPr>
          <p:cNvPr id="5" name="Picture 4"/>
          <p:cNvPicPr>
            <a:picLocks noChangeAspect="1"/>
          </p:cNvPicPr>
          <p:nvPr/>
        </p:nvPicPr>
        <p:blipFill>
          <a:blip r:embed="rId2"/>
          <a:stretch>
            <a:fillRect/>
          </a:stretch>
        </p:blipFill>
        <p:spPr>
          <a:xfrm>
            <a:off x="956929" y="2214137"/>
            <a:ext cx="5507382" cy="1643785"/>
          </a:xfrm>
          <a:prstGeom prst="rect">
            <a:avLst/>
          </a:prstGeom>
        </p:spPr>
      </p:pic>
      <p:pic>
        <p:nvPicPr>
          <p:cNvPr id="6" name="Picture 5"/>
          <p:cNvPicPr>
            <a:picLocks noChangeAspect="1"/>
          </p:cNvPicPr>
          <p:nvPr/>
        </p:nvPicPr>
        <p:blipFill>
          <a:blip r:embed="rId3"/>
          <a:stretch>
            <a:fillRect/>
          </a:stretch>
        </p:blipFill>
        <p:spPr>
          <a:xfrm>
            <a:off x="6933220" y="3124200"/>
            <a:ext cx="2028825" cy="723900"/>
          </a:xfrm>
          <a:prstGeom prst="rect">
            <a:avLst/>
          </a:prstGeom>
        </p:spPr>
      </p:pic>
      <p:pic>
        <p:nvPicPr>
          <p:cNvPr id="8" name="Picture 7"/>
          <p:cNvPicPr>
            <a:picLocks noChangeAspect="1"/>
          </p:cNvPicPr>
          <p:nvPr/>
        </p:nvPicPr>
        <p:blipFill>
          <a:blip r:embed="rId4"/>
          <a:stretch>
            <a:fillRect/>
          </a:stretch>
        </p:blipFill>
        <p:spPr>
          <a:xfrm>
            <a:off x="1175178" y="4059070"/>
            <a:ext cx="5396952" cy="1734130"/>
          </a:xfrm>
          <a:prstGeom prst="rect">
            <a:avLst/>
          </a:prstGeom>
        </p:spPr>
      </p:pic>
    </p:spTree>
    <p:extLst>
      <p:ext uri="{BB962C8B-B14F-4D97-AF65-F5344CB8AC3E}">
        <p14:creationId xmlns:p14="http://schemas.microsoft.com/office/powerpoint/2010/main" val="3863105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Diode </a:t>
            </a:r>
            <a:r>
              <a:rPr lang="en-US" dirty="0" smtClean="0"/>
              <a:t>Clampers</a:t>
            </a:r>
            <a:endParaRPr lang="en-US" dirty="0"/>
          </a:p>
        </p:txBody>
      </p:sp>
      <p:sp>
        <p:nvSpPr>
          <p:cNvPr id="4" name="Slide Number Placeholder 3"/>
          <p:cNvSpPr>
            <a:spLocks noGrp="1"/>
          </p:cNvSpPr>
          <p:nvPr>
            <p:ph type="sldNum" sz="quarter" idx="12"/>
          </p:nvPr>
        </p:nvSpPr>
        <p:spPr/>
        <p:txBody>
          <a:bodyPr/>
          <a:lstStyle/>
          <a:p>
            <a:pPr>
              <a:defRPr/>
            </a:pPr>
            <a:fld id="{2FBE52A7-A142-4E2F-B714-90A2647D9D72}" type="slidenum">
              <a:rPr lang="sv-SE" smtClean="0"/>
              <a:pPr>
                <a:defRPr/>
              </a:pPr>
              <a:t>32</a:t>
            </a:fld>
            <a:endParaRPr lang="sv-SE" sz="1400">
              <a:latin typeface="Times" pitchFamily="1" charset="0"/>
            </a:endParaRPr>
          </a:p>
        </p:txBody>
      </p:sp>
      <p:pic>
        <p:nvPicPr>
          <p:cNvPr id="5" name="Picture 4"/>
          <p:cNvPicPr>
            <a:picLocks noChangeAspect="1"/>
          </p:cNvPicPr>
          <p:nvPr/>
        </p:nvPicPr>
        <p:blipFill>
          <a:blip r:embed="rId2"/>
          <a:stretch>
            <a:fillRect/>
          </a:stretch>
        </p:blipFill>
        <p:spPr>
          <a:xfrm>
            <a:off x="1269136" y="1453973"/>
            <a:ext cx="6879220" cy="4251304"/>
          </a:xfrm>
          <a:prstGeom prst="rect">
            <a:avLst/>
          </a:prstGeom>
        </p:spPr>
      </p:pic>
    </p:spTree>
    <p:extLst>
      <p:ext uri="{BB962C8B-B14F-4D97-AF65-F5344CB8AC3E}">
        <p14:creationId xmlns:p14="http://schemas.microsoft.com/office/powerpoint/2010/main" val="1036317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Zener Diodes</a:t>
            </a:r>
          </a:p>
        </p:txBody>
      </p:sp>
      <p:sp>
        <p:nvSpPr>
          <p:cNvPr id="27651" name="Rectangle 3"/>
          <p:cNvSpPr>
            <a:spLocks noGrp="1" noChangeArrowheads="1"/>
          </p:cNvSpPr>
          <p:nvPr>
            <p:ph type="body" idx="1"/>
          </p:nvPr>
        </p:nvSpPr>
        <p:spPr>
          <a:xfrm>
            <a:off x="742950" y="1371600"/>
            <a:ext cx="5875338" cy="4419600"/>
          </a:xfrm>
        </p:spPr>
        <p:txBody>
          <a:bodyPr/>
          <a:lstStyle/>
          <a:p>
            <a:pPr>
              <a:buFont typeface="Wingdings" pitchFamily="2" charset="2"/>
              <a:buChar char="v"/>
            </a:pPr>
            <a:r>
              <a:rPr lang="en-US" sz="2200" smtClean="0"/>
              <a:t>A Zener diode is a silicon pn junction that is designed for operation in reverse-breakdown region</a:t>
            </a:r>
          </a:p>
          <a:p>
            <a:pPr>
              <a:buFont typeface="Wingdings" pitchFamily="2" charset="2"/>
              <a:buChar char="v"/>
            </a:pPr>
            <a:r>
              <a:rPr lang="en-US" sz="2200" smtClean="0"/>
              <a:t>When a diode reaches reverse breakdown, its voltage remains almost constant even though the current changes drastically, and this is key to the </a:t>
            </a:r>
            <a:r>
              <a:rPr lang="en-US" sz="2200" smtClean="0">
                <a:solidFill>
                  <a:srgbClr val="0070C0"/>
                </a:solidFill>
              </a:rPr>
              <a:t>Zener diode operation.</a:t>
            </a:r>
          </a:p>
          <a:p>
            <a:pPr>
              <a:buFont typeface="Wingdings" pitchFamily="2" charset="2"/>
              <a:buChar char="v"/>
            </a:pPr>
            <a:r>
              <a:rPr lang="en-US" sz="2200" smtClean="0">
                <a:solidFill>
                  <a:schemeClr val="bg1"/>
                </a:solidFill>
              </a:rPr>
              <a:t>Ideally, the reverse breakdown has a constant breakdown voltage. This makes it useful as a voltage reference, which is its primary application</a:t>
            </a:r>
            <a:r>
              <a:rPr lang="en-US" smtClean="0">
                <a:solidFill>
                  <a:schemeClr val="bg1"/>
                </a:solidFill>
              </a:rPr>
              <a:t>.</a:t>
            </a:r>
          </a:p>
          <a:p>
            <a:pPr>
              <a:buFont typeface="Wingdings" pitchFamily="2" charset="2"/>
              <a:buChar char="v"/>
            </a:pPr>
            <a:endParaRPr lang="en-US" smtClean="0"/>
          </a:p>
          <a:p>
            <a:pPr>
              <a:buFont typeface="Wingdings" pitchFamily="2" charset="2"/>
              <a:buChar char="v"/>
            </a:pPr>
            <a:endParaRPr lang="en-US" smtClean="0"/>
          </a:p>
        </p:txBody>
      </p:sp>
      <p:graphicFrame>
        <p:nvGraphicFramePr>
          <p:cNvPr id="9218" name="Object 11"/>
          <p:cNvGraphicFramePr>
            <a:graphicFrameLocks noChangeAspect="1"/>
          </p:cNvGraphicFramePr>
          <p:nvPr/>
        </p:nvGraphicFramePr>
        <p:xfrm>
          <a:off x="7578725" y="1089025"/>
          <a:ext cx="1112838" cy="1825625"/>
        </p:xfrm>
        <a:graphic>
          <a:graphicData uri="http://schemas.openxmlformats.org/presentationml/2006/ole">
            <mc:AlternateContent xmlns:mc="http://schemas.openxmlformats.org/markup-compatibility/2006">
              <mc:Choice xmlns:v="urn:schemas-microsoft-com:vml" Requires="v">
                <p:oleObj spid="_x0000_s9234" name="CorelDRAW" r:id="rId4" imgW="528120" imgH="881280" progId="">
                  <p:embed/>
                </p:oleObj>
              </mc:Choice>
              <mc:Fallback>
                <p:oleObj name="CorelDRAW" r:id="rId4" imgW="528120" imgH="881280" progI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725" y="1089025"/>
                        <a:ext cx="1112838"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2" name="Picture 9"/>
          <p:cNvPicPr>
            <a:picLocks noChangeAspect="1" noChangeArrowheads="1"/>
          </p:cNvPicPr>
          <p:nvPr/>
        </p:nvPicPr>
        <p:blipFill>
          <a:blip r:embed="rId6" cstate="print"/>
          <a:srcRect/>
          <a:stretch>
            <a:fillRect/>
          </a:stretch>
        </p:blipFill>
        <p:spPr bwMode="auto">
          <a:xfrm>
            <a:off x="6589713" y="2914650"/>
            <a:ext cx="2819400" cy="2581275"/>
          </a:xfrm>
          <a:prstGeom prst="rect">
            <a:avLst/>
          </a:prstGeom>
          <a:noFill/>
          <a:ln w="9525" algn="ctr">
            <a:noFill/>
            <a:miter lim="800000"/>
            <a:headEnd/>
            <a:tailEnd/>
          </a:ln>
        </p:spPr>
      </p:pic>
      <p:pic>
        <p:nvPicPr>
          <p:cNvPr id="9223" name="Picture 10"/>
          <p:cNvPicPr>
            <a:picLocks noChangeAspect="1" noChangeArrowheads="1"/>
          </p:cNvPicPr>
          <p:nvPr/>
        </p:nvPicPr>
        <p:blipFill>
          <a:blip r:embed="rId7" cstate="print"/>
          <a:srcRect/>
          <a:stretch>
            <a:fillRect/>
          </a:stretch>
        </p:blipFill>
        <p:spPr bwMode="auto">
          <a:xfrm>
            <a:off x="6454775" y="5791200"/>
            <a:ext cx="1123950" cy="276225"/>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33</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7651">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42950" y="228600"/>
            <a:ext cx="8420100" cy="904875"/>
          </a:xfrm>
        </p:spPr>
        <p:txBody>
          <a:bodyPr/>
          <a:lstStyle/>
          <a:p>
            <a:r>
              <a:rPr lang="en-US" smtClean="0"/>
              <a:t>Zener Breakdown Characteristic</a:t>
            </a:r>
            <a:endParaRPr lang="sv-SE" smtClean="0"/>
          </a:p>
        </p:txBody>
      </p:sp>
      <p:sp>
        <p:nvSpPr>
          <p:cNvPr id="37891" name="Content Placeholder 2"/>
          <p:cNvSpPr>
            <a:spLocks noGrp="1"/>
          </p:cNvSpPr>
          <p:nvPr>
            <p:ph idx="1"/>
          </p:nvPr>
        </p:nvSpPr>
        <p:spPr>
          <a:xfrm>
            <a:off x="742950" y="1133475"/>
            <a:ext cx="5183234" cy="4918075"/>
          </a:xfrm>
        </p:spPr>
        <p:txBody>
          <a:bodyPr/>
          <a:lstStyle/>
          <a:p>
            <a:pPr>
              <a:buFont typeface="Wingdings" pitchFamily="2" charset="2"/>
              <a:buChar char="v"/>
            </a:pPr>
            <a:r>
              <a:rPr lang="en-US" sz="2000" dirty="0" smtClean="0"/>
              <a:t>As the reverse voltage (V</a:t>
            </a:r>
            <a:r>
              <a:rPr lang="en-US" sz="1200" dirty="0" smtClean="0"/>
              <a:t>R</a:t>
            </a:r>
            <a:r>
              <a:rPr lang="en-US" sz="2000" dirty="0" smtClean="0"/>
              <a:t>) increases, the reverse current(I</a:t>
            </a:r>
            <a:r>
              <a:rPr lang="en-US" sz="1200" dirty="0" smtClean="0"/>
              <a:t>R</a:t>
            </a:r>
            <a:r>
              <a:rPr lang="en-US" sz="2000" dirty="0" smtClean="0"/>
              <a:t>) remains extremely small up to the knee of the curve.</a:t>
            </a:r>
          </a:p>
          <a:p>
            <a:pPr>
              <a:buFont typeface="Wingdings" pitchFamily="2" charset="2"/>
              <a:buChar char="v"/>
            </a:pPr>
            <a:endParaRPr lang="en-US" sz="1400" dirty="0" smtClean="0"/>
          </a:p>
          <a:p>
            <a:pPr>
              <a:buFont typeface="Wingdings" pitchFamily="2" charset="2"/>
              <a:buChar char="v"/>
            </a:pPr>
            <a:r>
              <a:rPr lang="en-US" sz="2000" dirty="0" smtClean="0"/>
              <a:t>Reverse current is also called </a:t>
            </a:r>
            <a:r>
              <a:rPr lang="en-US" sz="2000" dirty="0" err="1" smtClean="0"/>
              <a:t>Zener</a:t>
            </a:r>
            <a:r>
              <a:rPr lang="en-US" sz="2000" dirty="0" smtClean="0"/>
              <a:t> current(</a:t>
            </a:r>
            <a:r>
              <a:rPr lang="en-US" sz="2000" dirty="0" err="1" smtClean="0"/>
              <a:t>I</a:t>
            </a:r>
            <a:r>
              <a:rPr lang="en-US" sz="1200" dirty="0" err="1" smtClean="0"/>
              <a:t>z</a:t>
            </a:r>
            <a:r>
              <a:rPr lang="en-US" sz="2000" dirty="0" smtClean="0"/>
              <a:t>).</a:t>
            </a:r>
          </a:p>
          <a:p>
            <a:pPr>
              <a:buFont typeface="Wingdings" pitchFamily="2" charset="2"/>
              <a:buChar char="v"/>
            </a:pPr>
            <a:endParaRPr lang="en-US" sz="1400" dirty="0" smtClean="0"/>
          </a:p>
          <a:p>
            <a:pPr>
              <a:buFont typeface="Wingdings" pitchFamily="2" charset="2"/>
              <a:buChar char="v"/>
            </a:pPr>
            <a:r>
              <a:rPr lang="en-US" sz="2000" dirty="0" smtClean="0"/>
              <a:t>At knee point the breakdown effect begins, the internal </a:t>
            </a:r>
            <a:r>
              <a:rPr lang="en-US" sz="2000" dirty="0" err="1" smtClean="0"/>
              <a:t>Zener</a:t>
            </a:r>
            <a:r>
              <a:rPr lang="en-US" sz="2000" dirty="0" smtClean="0"/>
              <a:t> resistance (Z</a:t>
            </a:r>
            <a:r>
              <a:rPr lang="en-US" sz="1000" dirty="0" smtClean="0"/>
              <a:t>Z</a:t>
            </a:r>
            <a:r>
              <a:rPr lang="en-US" sz="2000" dirty="0" smtClean="0"/>
              <a:t>) begins to decrease.</a:t>
            </a:r>
          </a:p>
          <a:p>
            <a:pPr>
              <a:buFont typeface="Wingdings" pitchFamily="2" charset="2"/>
              <a:buChar char="v"/>
            </a:pPr>
            <a:endParaRPr lang="en-US" sz="1400" dirty="0" smtClean="0"/>
          </a:p>
          <a:p>
            <a:pPr>
              <a:buFont typeface="Wingdings" pitchFamily="2" charset="2"/>
              <a:buChar char="v"/>
            </a:pPr>
            <a:r>
              <a:rPr lang="en-US" sz="2000" dirty="0" smtClean="0"/>
              <a:t>The reverse current increase rapidly.</a:t>
            </a:r>
          </a:p>
          <a:p>
            <a:pPr>
              <a:buFont typeface="Wingdings" pitchFamily="2" charset="2"/>
              <a:buChar char="v"/>
            </a:pPr>
            <a:endParaRPr lang="en-US" sz="1400" dirty="0" smtClean="0"/>
          </a:p>
          <a:p>
            <a:pPr>
              <a:buFont typeface="Wingdings" pitchFamily="2" charset="2"/>
              <a:buChar char="v"/>
            </a:pPr>
            <a:r>
              <a:rPr lang="en-US" sz="2000" dirty="0" smtClean="0"/>
              <a:t>The </a:t>
            </a:r>
            <a:r>
              <a:rPr lang="en-US" sz="2000" dirty="0" err="1" smtClean="0"/>
              <a:t>Zener</a:t>
            </a:r>
            <a:r>
              <a:rPr lang="en-US" sz="2000" dirty="0" smtClean="0"/>
              <a:t> breakdown (V</a:t>
            </a:r>
            <a:r>
              <a:rPr lang="en-US" sz="1200" dirty="0" smtClean="0"/>
              <a:t>Z</a:t>
            </a:r>
            <a:r>
              <a:rPr lang="en-US" sz="2000" dirty="0" smtClean="0"/>
              <a:t>) voltage remains nearly constant.</a:t>
            </a:r>
          </a:p>
          <a:p>
            <a:pPr>
              <a:buFont typeface="Wingdings" pitchFamily="2" charset="2"/>
              <a:buChar char="v"/>
            </a:pPr>
            <a:endParaRPr lang="en-US" sz="2000" dirty="0" smtClean="0"/>
          </a:p>
        </p:txBody>
      </p:sp>
      <p:pic>
        <p:nvPicPr>
          <p:cNvPr id="37893" name="Picture 3"/>
          <p:cNvPicPr>
            <a:picLocks noChangeAspect="1" noChangeArrowheads="1"/>
          </p:cNvPicPr>
          <p:nvPr/>
        </p:nvPicPr>
        <p:blipFill rotWithShape="1">
          <a:blip r:embed="rId2" cstate="print"/>
          <a:srcRect l="3483" r="8329"/>
          <a:stretch/>
        </p:blipFill>
        <p:spPr bwMode="auto">
          <a:xfrm>
            <a:off x="6163997" y="1133475"/>
            <a:ext cx="3463908" cy="4635462"/>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34</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p:cNvSpPr>
            <a:spLocks noGrp="1"/>
          </p:cNvSpPr>
          <p:nvPr>
            <p:ph type="title"/>
          </p:nvPr>
        </p:nvSpPr>
        <p:spPr/>
        <p:txBody>
          <a:bodyPr/>
          <a:lstStyle/>
          <a:p>
            <a:r>
              <a:rPr lang="en-US" smtClean="0"/>
              <a:t>Zener Diode Impedence</a:t>
            </a:r>
            <a:br>
              <a:rPr lang="en-US" smtClean="0"/>
            </a:br>
            <a:endParaRPr lang="sv-SE" smtClean="0"/>
          </a:p>
        </p:txBody>
      </p:sp>
      <p:sp>
        <p:nvSpPr>
          <p:cNvPr id="10246" name="Content Placeholder 2"/>
          <p:cNvSpPr>
            <a:spLocks noGrp="1"/>
          </p:cNvSpPr>
          <p:nvPr>
            <p:ph idx="1"/>
          </p:nvPr>
        </p:nvSpPr>
        <p:spPr>
          <a:xfrm>
            <a:off x="733425" y="1154113"/>
            <a:ext cx="5695950" cy="4038600"/>
          </a:xfrm>
        </p:spPr>
        <p:txBody>
          <a:bodyPr/>
          <a:lstStyle/>
          <a:p>
            <a:pPr>
              <a:buFont typeface="Wingdings" pitchFamily="2" charset="2"/>
              <a:buChar char="v"/>
            </a:pPr>
            <a:r>
              <a:rPr lang="en-US" sz="2200" dirty="0" smtClean="0"/>
              <a:t>The </a:t>
            </a:r>
            <a:r>
              <a:rPr lang="en-US" sz="2200" dirty="0" err="1" smtClean="0"/>
              <a:t>zener</a:t>
            </a:r>
            <a:r>
              <a:rPr lang="en-US" sz="2200" dirty="0" smtClean="0"/>
              <a:t> impedance, </a:t>
            </a:r>
            <a:r>
              <a:rPr lang="en-US" sz="2200" i="1" dirty="0" smtClean="0"/>
              <a:t>Z</a:t>
            </a:r>
            <a:r>
              <a:rPr lang="en-US" sz="2200" i="1" baseline="-25000" dirty="0" smtClean="0"/>
              <a:t>Z</a:t>
            </a:r>
            <a:r>
              <a:rPr lang="en-US" sz="2200" dirty="0" smtClean="0"/>
              <a:t>, is the ratio of a change in voltage in the breakdown region to the corresponding change in current:</a:t>
            </a:r>
          </a:p>
          <a:p>
            <a:pPr>
              <a:buFont typeface="Wingdings" pitchFamily="2" charset="2"/>
              <a:buChar char="v"/>
            </a:pPr>
            <a:endParaRPr lang="en-US" sz="2200" dirty="0" smtClean="0"/>
          </a:p>
          <a:p>
            <a:pPr>
              <a:buFont typeface="Wingdings" pitchFamily="2" charset="2"/>
              <a:buChar char="v"/>
            </a:pPr>
            <a:endParaRPr lang="en-US" sz="2200" dirty="0" smtClean="0"/>
          </a:p>
          <a:p>
            <a:pPr>
              <a:buNone/>
            </a:pPr>
            <a:r>
              <a:rPr lang="en-US" sz="2000" dirty="0" smtClean="0">
                <a:solidFill>
                  <a:schemeClr val="accent2">
                    <a:lumMod val="75000"/>
                  </a:schemeClr>
                </a:solidFill>
              </a:rPr>
              <a:t>What is the </a:t>
            </a:r>
            <a:r>
              <a:rPr lang="en-US" sz="2000" dirty="0" err="1" smtClean="0">
                <a:solidFill>
                  <a:schemeClr val="accent2">
                    <a:lumMod val="75000"/>
                  </a:schemeClr>
                </a:solidFill>
              </a:rPr>
              <a:t>zener</a:t>
            </a:r>
            <a:r>
              <a:rPr lang="en-US" sz="2000" dirty="0" smtClean="0">
                <a:solidFill>
                  <a:schemeClr val="accent2">
                    <a:lumMod val="75000"/>
                  </a:schemeClr>
                </a:solidFill>
              </a:rPr>
              <a:t> impedance if the </a:t>
            </a:r>
            <a:r>
              <a:rPr lang="en-US" sz="2000" dirty="0" err="1" smtClean="0">
                <a:solidFill>
                  <a:schemeClr val="accent2">
                    <a:lumMod val="75000"/>
                  </a:schemeClr>
                </a:solidFill>
              </a:rPr>
              <a:t>zener</a:t>
            </a:r>
            <a:r>
              <a:rPr lang="en-US" sz="2000" dirty="0" smtClean="0">
                <a:solidFill>
                  <a:schemeClr val="accent2">
                    <a:lumMod val="75000"/>
                  </a:schemeClr>
                </a:solidFill>
              </a:rPr>
              <a:t> diode voltage changes from 4.79 V to 4.94 V when the current changes from 5.00 </a:t>
            </a:r>
            <a:r>
              <a:rPr lang="en-US" sz="2000" dirty="0" err="1" smtClean="0">
                <a:solidFill>
                  <a:schemeClr val="accent2">
                    <a:lumMod val="75000"/>
                  </a:schemeClr>
                </a:solidFill>
              </a:rPr>
              <a:t>mA</a:t>
            </a:r>
            <a:r>
              <a:rPr lang="en-US" sz="2000" dirty="0" smtClean="0">
                <a:solidFill>
                  <a:schemeClr val="accent2">
                    <a:lumMod val="75000"/>
                  </a:schemeClr>
                </a:solidFill>
              </a:rPr>
              <a:t> to 10.0 </a:t>
            </a:r>
            <a:r>
              <a:rPr lang="en-US" sz="2000" dirty="0" err="1" smtClean="0">
                <a:solidFill>
                  <a:schemeClr val="accent2">
                    <a:lumMod val="75000"/>
                  </a:schemeClr>
                </a:solidFill>
              </a:rPr>
              <a:t>mA</a:t>
            </a:r>
            <a:r>
              <a:rPr lang="en-US" sz="2000" dirty="0" smtClean="0">
                <a:solidFill>
                  <a:schemeClr val="accent2">
                    <a:lumMod val="75000"/>
                  </a:schemeClr>
                </a:solidFill>
              </a:rPr>
              <a:t>?</a:t>
            </a:r>
          </a:p>
          <a:p>
            <a:pPr>
              <a:buFont typeface="Wingdings" pitchFamily="2" charset="2"/>
              <a:buChar char="v"/>
            </a:pPr>
            <a:endParaRPr lang="en-US" sz="2200" dirty="0" smtClean="0"/>
          </a:p>
          <a:p>
            <a:pPr>
              <a:buFont typeface="Wingdings" pitchFamily="2" charset="2"/>
              <a:buChar char="v"/>
            </a:pPr>
            <a:endParaRPr lang="en-US" sz="2200" dirty="0" smtClean="0"/>
          </a:p>
          <a:p>
            <a:endParaRPr lang="sv-SE" dirty="0" smtClean="0"/>
          </a:p>
        </p:txBody>
      </p:sp>
      <p:graphicFrame>
        <p:nvGraphicFramePr>
          <p:cNvPr id="10242" name="Object 18"/>
          <p:cNvGraphicFramePr>
            <a:graphicFrameLocks noChangeAspect="1"/>
          </p:cNvGraphicFramePr>
          <p:nvPr/>
        </p:nvGraphicFramePr>
        <p:xfrm>
          <a:off x="7242175" y="1506538"/>
          <a:ext cx="638175" cy="1574800"/>
        </p:xfrm>
        <a:graphic>
          <a:graphicData uri="http://schemas.openxmlformats.org/presentationml/2006/ole">
            <mc:AlternateContent xmlns:mc="http://schemas.openxmlformats.org/markup-compatibility/2006">
              <mc:Choice xmlns:v="urn:schemas-microsoft-com:vml" Requires="v">
                <p:oleObj spid="_x0000_s10290" name="CorelDRAW" r:id="rId3" imgW="659520" imgH="1789560" progId="">
                  <p:embed/>
                </p:oleObj>
              </mc:Choice>
              <mc:Fallback>
                <p:oleObj name="CorelDRAW" r:id="rId3" imgW="659520" imgH="178956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175" y="1506538"/>
                        <a:ext cx="638175"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20"/>
          <p:cNvSpPr txBox="1">
            <a:spLocks noChangeArrowheads="1"/>
          </p:cNvSpPr>
          <p:nvPr/>
        </p:nvSpPr>
        <p:spPr bwMode="auto">
          <a:xfrm>
            <a:off x="7345363" y="2600325"/>
            <a:ext cx="1590675" cy="307975"/>
          </a:xfrm>
          <a:prstGeom prst="rect">
            <a:avLst/>
          </a:prstGeom>
          <a:noFill/>
          <a:ln w="9525">
            <a:noFill/>
            <a:miter lim="800000"/>
            <a:headEnd/>
            <a:tailEnd/>
          </a:ln>
        </p:spPr>
        <p:txBody>
          <a:bodyPr>
            <a:spAutoFit/>
          </a:bodyPr>
          <a:lstStyle/>
          <a:p>
            <a:pPr>
              <a:spcBef>
                <a:spcPct val="50000"/>
              </a:spcBef>
            </a:pPr>
            <a:r>
              <a:rPr lang="en-US" sz="1400"/>
              <a:t>Practical model</a:t>
            </a:r>
          </a:p>
        </p:txBody>
      </p:sp>
      <p:graphicFrame>
        <p:nvGraphicFramePr>
          <p:cNvPr id="10243" name="Object 17"/>
          <p:cNvGraphicFramePr>
            <a:graphicFrameLocks noChangeAspect="1"/>
          </p:cNvGraphicFramePr>
          <p:nvPr/>
        </p:nvGraphicFramePr>
        <p:xfrm>
          <a:off x="3648075" y="2576513"/>
          <a:ext cx="1016000" cy="663575"/>
        </p:xfrm>
        <a:graphic>
          <a:graphicData uri="http://schemas.openxmlformats.org/presentationml/2006/ole">
            <mc:AlternateContent xmlns:mc="http://schemas.openxmlformats.org/markup-compatibility/2006">
              <mc:Choice xmlns:v="urn:schemas-microsoft-com:vml" Requires="v">
                <p:oleObj spid="_x0000_s10291" name="Equation" r:id="rId5" imgW="660113" imgH="431613" progId="">
                  <p:embed/>
                </p:oleObj>
              </mc:Choice>
              <mc:Fallback>
                <p:oleObj name="Equation" r:id="rId5" imgW="660113" imgH="431613" progId="">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2576513"/>
                        <a:ext cx="10160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40" name="Object 24"/>
          <p:cNvGraphicFramePr>
            <a:graphicFrameLocks noChangeAspect="1"/>
          </p:cNvGraphicFramePr>
          <p:nvPr/>
        </p:nvGraphicFramePr>
        <p:xfrm>
          <a:off x="3011488" y="5003800"/>
          <a:ext cx="2170112" cy="844550"/>
        </p:xfrm>
        <a:graphic>
          <a:graphicData uri="http://schemas.openxmlformats.org/presentationml/2006/ole">
            <mc:AlternateContent xmlns:mc="http://schemas.openxmlformats.org/markup-compatibility/2006">
              <mc:Choice xmlns:v="urn:schemas-microsoft-com:vml" Requires="v">
                <p:oleObj spid="_x0000_s10292" name="Equation" r:id="rId7" imgW="1409088" imgH="431613" progId="">
                  <p:embed/>
                </p:oleObj>
              </mc:Choice>
              <mc:Fallback>
                <p:oleObj name="Equation" r:id="rId7" imgW="1409088" imgH="431613" progId="">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1488" y="5003800"/>
                        <a:ext cx="2170112"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26"/>
          <p:cNvSpPr txBox="1">
            <a:spLocks noChangeArrowheads="1"/>
          </p:cNvSpPr>
          <p:nvPr/>
        </p:nvSpPr>
        <p:spPr bwMode="auto">
          <a:xfrm>
            <a:off x="5291138" y="5192713"/>
            <a:ext cx="696912" cy="396875"/>
          </a:xfrm>
          <a:prstGeom prst="rect">
            <a:avLst/>
          </a:prstGeom>
          <a:noFill/>
          <a:ln w="9525">
            <a:noFill/>
            <a:miter lim="800000"/>
            <a:headEnd/>
            <a:tailEnd/>
          </a:ln>
        </p:spPr>
        <p:txBody>
          <a:bodyPr wrap="none">
            <a:spAutoFit/>
          </a:bodyPr>
          <a:lstStyle/>
          <a:p>
            <a:r>
              <a:rPr lang="en-US">
                <a:solidFill>
                  <a:srgbClr val="FF0000"/>
                </a:solidFill>
              </a:rPr>
              <a:t>30 </a:t>
            </a:r>
            <a:r>
              <a:rPr lang="en-US">
                <a:solidFill>
                  <a:srgbClr val="FF0000"/>
                </a:solidFill>
                <a:latin typeface="Symbol" pitchFamily="18" charset="2"/>
              </a:rPr>
              <a:t>W</a:t>
            </a:r>
          </a:p>
        </p:txBody>
      </p:sp>
      <p:pic>
        <p:nvPicPr>
          <p:cNvPr id="10249" name="Picture 10"/>
          <p:cNvPicPr>
            <a:picLocks noChangeAspect="1" noChangeArrowheads="1"/>
          </p:cNvPicPr>
          <p:nvPr/>
        </p:nvPicPr>
        <p:blipFill>
          <a:blip r:embed="rId9" cstate="print"/>
          <a:srcRect/>
          <a:stretch>
            <a:fillRect/>
          </a:stretch>
        </p:blipFill>
        <p:spPr bwMode="auto">
          <a:xfrm>
            <a:off x="7016750" y="5653088"/>
            <a:ext cx="1123950" cy="276225"/>
          </a:xfrm>
          <a:prstGeom prst="rect">
            <a:avLst/>
          </a:prstGeom>
          <a:noFill/>
          <a:ln w="9525" algn="ctr">
            <a:noFill/>
            <a:miter lim="800000"/>
            <a:headEnd/>
            <a:tailEnd/>
          </a:ln>
        </p:spPr>
      </p:pic>
      <p:pic>
        <p:nvPicPr>
          <p:cNvPr id="10251" name="Picture 5"/>
          <p:cNvPicPr>
            <a:picLocks noChangeAspect="1" noChangeArrowheads="1"/>
          </p:cNvPicPr>
          <p:nvPr/>
        </p:nvPicPr>
        <p:blipFill>
          <a:blip r:embed="rId10" cstate="print"/>
          <a:srcRect/>
          <a:stretch>
            <a:fillRect/>
          </a:stretch>
        </p:blipFill>
        <p:spPr bwMode="auto">
          <a:xfrm>
            <a:off x="6438900" y="2944813"/>
            <a:ext cx="2487613" cy="2708275"/>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35</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dissolve">
                                      <p:cBhvr>
                                        <p:cTn id="7" dur="500"/>
                                        <p:tgtEl>
                                          <p:spTgt spid="9240"/>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42950" y="228600"/>
            <a:ext cx="8420100" cy="904875"/>
          </a:xfrm>
        </p:spPr>
        <p:txBody>
          <a:bodyPr/>
          <a:lstStyle/>
          <a:p>
            <a:r>
              <a:rPr lang="en-US" smtClean="0"/>
              <a:t>Zener Regulation</a:t>
            </a:r>
            <a:endParaRPr lang="sv-SE" smtClean="0"/>
          </a:p>
        </p:txBody>
      </p:sp>
      <p:sp>
        <p:nvSpPr>
          <p:cNvPr id="38915" name="Content Placeholder 2"/>
          <p:cNvSpPr>
            <a:spLocks noGrp="1"/>
          </p:cNvSpPr>
          <p:nvPr>
            <p:ph idx="1"/>
          </p:nvPr>
        </p:nvSpPr>
        <p:spPr>
          <a:xfrm>
            <a:off x="742950" y="1133475"/>
            <a:ext cx="6480175" cy="4918075"/>
          </a:xfrm>
        </p:spPr>
        <p:txBody>
          <a:bodyPr/>
          <a:lstStyle/>
          <a:p>
            <a:pPr algn="just">
              <a:buFont typeface="Wingdings" pitchFamily="2" charset="2"/>
              <a:buChar char="v"/>
            </a:pPr>
            <a:r>
              <a:rPr lang="en-US" sz="2000" dirty="0" smtClean="0"/>
              <a:t>The ability to keep the reverse voltage constant across its terminal is the key feature of the Zener diode.</a:t>
            </a:r>
          </a:p>
          <a:p>
            <a:pPr algn="just">
              <a:buFont typeface="Wingdings" pitchFamily="2" charset="2"/>
              <a:buChar char="v"/>
            </a:pPr>
            <a:endParaRPr lang="en-US" sz="1400" dirty="0" smtClean="0"/>
          </a:p>
          <a:p>
            <a:pPr algn="just">
              <a:buFont typeface="Wingdings" pitchFamily="2" charset="2"/>
              <a:buChar char="v"/>
            </a:pPr>
            <a:r>
              <a:rPr lang="en-US" sz="2000" dirty="0" smtClean="0"/>
              <a:t>It maintains constant voltage over a range of reverse current values.</a:t>
            </a:r>
          </a:p>
          <a:p>
            <a:pPr algn="just">
              <a:buFont typeface="Wingdings" pitchFamily="2" charset="2"/>
              <a:buChar char="v"/>
            </a:pPr>
            <a:endParaRPr lang="en-US" sz="1400" dirty="0" smtClean="0"/>
          </a:p>
          <a:p>
            <a:pPr algn="just">
              <a:buFont typeface="Wingdings" pitchFamily="2" charset="2"/>
              <a:buChar char="v"/>
            </a:pPr>
            <a:r>
              <a:rPr lang="en-US" sz="2000" dirty="0" smtClean="0"/>
              <a:t>A minimum reverse current I</a:t>
            </a:r>
            <a:r>
              <a:rPr lang="en-US" sz="1000" dirty="0" smtClean="0"/>
              <a:t>ZK </a:t>
            </a:r>
            <a:r>
              <a:rPr lang="en-US" sz="2000" dirty="0" smtClean="0"/>
              <a:t>must be maintained in order to keep diode in regulation mode. Voltage decreases drastically if the current is reduced below the knee of the curve.</a:t>
            </a:r>
          </a:p>
          <a:p>
            <a:pPr algn="just">
              <a:buFont typeface="Wingdings" pitchFamily="2" charset="2"/>
              <a:buChar char="v"/>
            </a:pPr>
            <a:endParaRPr lang="en-US" sz="1400" dirty="0" smtClean="0"/>
          </a:p>
          <a:p>
            <a:pPr algn="just">
              <a:buFont typeface="Wingdings" pitchFamily="2" charset="2"/>
              <a:buChar char="v"/>
            </a:pPr>
            <a:r>
              <a:rPr lang="en-US" sz="2000" dirty="0" smtClean="0"/>
              <a:t>Above I</a:t>
            </a:r>
            <a:r>
              <a:rPr lang="en-US" sz="1000" dirty="0" smtClean="0"/>
              <a:t>ZM</a:t>
            </a:r>
            <a:r>
              <a:rPr lang="en-US" sz="2000" dirty="0" smtClean="0"/>
              <a:t>, max current, the Zener may get damaged permanently.</a:t>
            </a:r>
            <a:endParaRPr lang="en-US" sz="1000" dirty="0" smtClean="0"/>
          </a:p>
        </p:txBody>
      </p:sp>
      <p:pic>
        <p:nvPicPr>
          <p:cNvPr id="38917" name="Picture 3"/>
          <p:cNvPicPr>
            <a:picLocks noChangeAspect="1" noChangeArrowheads="1"/>
          </p:cNvPicPr>
          <p:nvPr/>
        </p:nvPicPr>
        <p:blipFill>
          <a:blip r:embed="rId2" cstate="print"/>
          <a:srcRect/>
          <a:stretch>
            <a:fillRect/>
          </a:stretch>
        </p:blipFill>
        <p:spPr bwMode="auto">
          <a:xfrm>
            <a:off x="7223125" y="1493838"/>
            <a:ext cx="2173288" cy="2565400"/>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36</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742950" y="228600"/>
            <a:ext cx="8420100" cy="904875"/>
          </a:xfrm>
        </p:spPr>
        <p:txBody>
          <a:bodyPr/>
          <a:lstStyle/>
          <a:p>
            <a:r>
              <a:rPr lang="en-US" smtClean="0"/>
              <a:t>Zener Regulation</a:t>
            </a:r>
          </a:p>
        </p:txBody>
      </p:sp>
      <p:sp>
        <p:nvSpPr>
          <p:cNvPr id="39940" name="Content Placeholder 2"/>
          <p:cNvSpPr>
            <a:spLocks noGrp="1"/>
          </p:cNvSpPr>
          <p:nvPr>
            <p:ph idx="1"/>
          </p:nvPr>
        </p:nvSpPr>
        <p:spPr>
          <a:xfrm>
            <a:off x="742950" y="1141298"/>
            <a:ext cx="8700277" cy="442497"/>
          </a:xfrm>
        </p:spPr>
        <p:txBody>
          <a:bodyPr/>
          <a:lstStyle/>
          <a:p>
            <a:pPr>
              <a:buFont typeface="Wingdings" pitchFamily="2" charset="2"/>
              <a:buChar char="v"/>
            </a:pPr>
            <a:r>
              <a:rPr lang="en-US" sz="2000" dirty="0" err="1" smtClean="0"/>
              <a:t>Zener</a:t>
            </a:r>
            <a:r>
              <a:rPr lang="en-US" sz="2000" dirty="0" smtClean="0"/>
              <a:t> Regulation with variable input voltage:</a:t>
            </a:r>
          </a:p>
          <a:p>
            <a:pPr lvl="1">
              <a:buFont typeface="Courier New" panose="02070309020205020404" pitchFamily="49" charset="0"/>
              <a:buChar char="o"/>
            </a:pPr>
            <a:endParaRPr lang="en-US" sz="1800" dirty="0" smtClean="0"/>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37</a:t>
            </a:fld>
            <a:endParaRPr lang="sv-SE" sz="1400">
              <a:latin typeface="Times" pitchFamily="1" charset="0"/>
            </a:endParaRPr>
          </a:p>
        </p:txBody>
      </p:sp>
      <p:pic>
        <p:nvPicPr>
          <p:cNvPr id="4" name="Picture 3"/>
          <p:cNvPicPr>
            <a:picLocks noChangeAspect="1"/>
          </p:cNvPicPr>
          <p:nvPr/>
        </p:nvPicPr>
        <p:blipFill rotWithShape="1">
          <a:blip r:embed="rId2"/>
          <a:srcRect b="7843"/>
          <a:stretch/>
        </p:blipFill>
        <p:spPr>
          <a:xfrm>
            <a:off x="791688" y="2123855"/>
            <a:ext cx="4161312" cy="2205245"/>
          </a:xfrm>
          <a:prstGeom prst="rect">
            <a:avLst/>
          </a:prstGeom>
        </p:spPr>
      </p:pic>
      <p:pic>
        <p:nvPicPr>
          <p:cNvPr id="5" name="Picture 4"/>
          <p:cNvPicPr>
            <a:picLocks noChangeAspect="1"/>
          </p:cNvPicPr>
          <p:nvPr/>
        </p:nvPicPr>
        <p:blipFill rotWithShape="1">
          <a:blip r:embed="rId3"/>
          <a:srcRect b="6699"/>
          <a:stretch/>
        </p:blipFill>
        <p:spPr>
          <a:xfrm>
            <a:off x="5093088" y="2207433"/>
            <a:ext cx="3932858" cy="2076662"/>
          </a:xfrm>
          <a:prstGeom prst="rect">
            <a:avLst/>
          </a:prstGeom>
        </p:spPr>
      </p:pic>
      <p:sp>
        <p:nvSpPr>
          <p:cNvPr id="6" name="Rectangle 5"/>
          <p:cNvSpPr/>
          <p:nvPr/>
        </p:nvSpPr>
        <p:spPr>
          <a:xfrm>
            <a:off x="2117242" y="4509120"/>
            <a:ext cx="4953000" cy="646331"/>
          </a:xfrm>
          <a:prstGeom prst="rect">
            <a:avLst/>
          </a:prstGeom>
        </p:spPr>
        <p:txBody>
          <a:bodyPr>
            <a:spAutoFit/>
          </a:bodyPr>
          <a:lstStyle/>
          <a:p>
            <a:r>
              <a:rPr lang="en-US" sz="1800" dirty="0">
                <a:latin typeface="Times-Roman"/>
              </a:rPr>
              <a:t>As the input voltage </a:t>
            </a:r>
            <a:r>
              <a:rPr lang="en-US" sz="1800" dirty="0" smtClean="0">
                <a:latin typeface="Times-Roman"/>
              </a:rPr>
              <a:t>changes, </a:t>
            </a:r>
            <a:r>
              <a:rPr lang="en-US" sz="1800" dirty="0">
                <a:latin typeface="Times-Roman"/>
              </a:rPr>
              <a:t>the output voltage remains nearly constant (</a:t>
            </a:r>
            <a:r>
              <a:rPr lang="en-US" sz="1800" i="1" dirty="0">
                <a:latin typeface="Times-Italic"/>
              </a:rPr>
              <a:t>I</a:t>
            </a:r>
            <a:r>
              <a:rPr lang="en-US" sz="600" dirty="0">
                <a:latin typeface="Times-Roman"/>
              </a:rPr>
              <a:t>ZK </a:t>
            </a:r>
            <a:r>
              <a:rPr lang="en-US" sz="1800" dirty="0">
                <a:latin typeface="Times-Roman"/>
              </a:rPr>
              <a:t>&lt; </a:t>
            </a:r>
            <a:r>
              <a:rPr lang="en-US" sz="1800" i="1" dirty="0">
                <a:latin typeface="Times-Italic"/>
              </a:rPr>
              <a:t>I</a:t>
            </a:r>
            <a:r>
              <a:rPr lang="en-US" sz="600" dirty="0">
                <a:latin typeface="Times-Roman"/>
              </a:rPr>
              <a:t>Z </a:t>
            </a:r>
            <a:r>
              <a:rPr lang="en-US" sz="1800" dirty="0">
                <a:latin typeface="Times-Roman"/>
              </a:rPr>
              <a:t>&lt; </a:t>
            </a:r>
            <a:r>
              <a:rPr lang="en-US" sz="1800" i="1" dirty="0">
                <a:latin typeface="Times-Italic"/>
              </a:rPr>
              <a:t>I</a:t>
            </a:r>
            <a:r>
              <a:rPr lang="en-US" sz="600" dirty="0">
                <a:latin typeface="Times-Roman"/>
              </a:rPr>
              <a:t>ZM</a:t>
            </a:r>
            <a:r>
              <a:rPr lang="en-US" sz="1800" dirty="0">
                <a:latin typeface="Times-Roman"/>
              </a:rPr>
              <a:t>).</a:t>
            </a: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742950" y="228600"/>
            <a:ext cx="8420100" cy="904875"/>
          </a:xfrm>
        </p:spPr>
        <p:txBody>
          <a:bodyPr/>
          <a:lstStyle/>
          <a:p>
            <a:r>
              <a:rPr lang="en-US" smtClean="0"/>
              <a:t>Zener Regulation</a:t>
            </a:r>
          </a:p>
        </p:txBody>
      </p:sp>
      <p:sp>
        <p:nvSpPr>
          <p:cNvPr id="39940" name="Content Placeholder 2"/>
          <p:cNvSpPr>
            <a:spLocks noGrp="1"/>
          </p:cNvSpPr>
          <p:nvPr>
            <p:ph idx="1"/>
          </p:nvPr>
        </p:nvSpPr>
        <p:spPr>
          <a:xfrm>
            <a:off x="742950" y="1133476"/>
            <a:ext cx="6865938" cy="1980490"/>
          </a:xfrm>
        </p:spPr>
        <p:txBody>
          <a:bodyPr/>
          <a:lstStyle/>
          <a:p>
            <a:pPr>
              <a:buFont typeface="Wingdings" pitchFamily="2" charset="2"/>
              <a:buChar char="v"/>
            </a:pPr>
            <a:r>
              <a:rPr lang="en-US" sz="2000" dirty="0" err="1" smtClean="0"/>
              <a:t>Zener</a:t>
            </a:r>
            <a:r>
              <a:rPr lang="en-US" sz="2000" dirty="0" smtClean="0"/>
              <a:t> Regulation with variable input voltage</a:t>
            </a:r>
          </a:p>
          <a:p>
            <a:pPr lvl="1">
              <a:buFont typeface="Wingdings" pitchFamily="2" charset="2"/>
              <a:buChar char="v"/>
            </a:pPr>
            <a:endParaRPr lang="en-US" dirty="0" smtClean="0"/>
          </a:p>
          <a:p>
            <a:pPr lvl="1">
              <a:buFont typeface="Arial" charset="0"/>
              <a:buChar char="•"/>
            </a:pPr>
            <a:r>
              <a:rPr lang="en-US" sz="1600" dirty="0" smtClean="0"/>
              <a:t>Ideal model of IN4047A</a:t>
            </a:r>
          </a:p>
          <a:p>
            <a:pPr lvl="1">
              <a:buFont typeface="Arial" charset="0"/>
              <a:buChar char="•"/>
            </a:pPr>
            <a:r>
              <a:rPr lang="en-US" sz="1600" i="1" dirty="0" smtClean="0"/>
              <a:t>I</a:t>
            </a:r>
            <a:r>
              <a:rPr lang="en-US" sz="1000" i="1" dirty="0" smtClean="0"/>
              <a:t>ZK</a:t>
            </a:r>
            <a:r>
              <a:rPr lang="en-US" sz="1600" dirty="0" smtClean="0"/>
              <a:t> = 0.25mA</a:t>
            </a:r>
          </a:p>
          <a:p>
            <a:pPr lvl="1">
              <a:buFont typeface="Arial" charset="0"/>
              <a:buChar char="•"/>
            </a:pPr>
            <a:r>
              <a:rPr lang="en-US" sz="1600" i="1" dirty="0" smtClean="0"/>
              <a:t>V</a:t>
            </a:r>
            <a:r>
              <a:rPr lang="en-US" sz="1000" i="1" dirty="0" smtClean="0"/>
              <a:t>Z</a:t>
            </a:r>
            <a:r>
              <a:rPr lang="en-US" sz="1600" dirty="0" smtClean="0"/>
              <a:t> = 10V</a:t>
            </a:r>
          </a:p>
          <a:p>
            <a:pPr lvl="1">
              <a:buFont typeface="Arial" charset="0"/>
              <a:buChar char="•"/>
            </a:pPr>
            <a:r>
              <a:rPr lang="en-US" sz="1600" i="1" dirty="0" smtClean="0"/>
              <a:t>P</a:t>
            </a:r>
            <a:r>
              <a:rPr lang="en-US" sz="1000" i="1" dirty="0" smtClean="0"/>
              <a:t>D(max)</a:t>
            </a:r>
            <a:r>
              <a:rPr lang="en-US" sz="1600" dirty="0" smtClean="0"/>
              <a:t> = 1W</a:t>
            </a:r>
            <a:endParaRPr lang="en-US" sz="1800" dirty="0" smtClean="0"/>
          </a:p>
          <a:p>
            <a:pPr lvl="1">
              <a:buFont typeface="Arial" charset="0"/>
              <a:buChar char="•"/>
            </a:pPr>
            <a:endParaRPr lang="en-US" sz="1800" dirty="0" smtClean="0"/>
          </a:p>
          <a:p>
            <a:pPr lvl="1">
              <a:buFont typeface="Arial" charset="0"/>
              <a:buChar char="•"/>
            </a:pPr>
            <a:endParaRPr lang="en-US" dirty="0" smtClean="0"/>
          </a:p>
          <a:p>
            <a:pPr lvl="1">
              <a:buFont typeface="Wingdings" pitchFamily="2" charset="2"/>
              <a:buChar char="v"/>
            </a:pPr>
            <a:endParaRPr lang="en-US" dirty="0" smtClean="0"/>
          </a:p>
        </p:txBody>
      </p:sp>
      <p:pic>
        <p:nvPicPr>
          <p:cNvPr id="39942" name="Picture 2"/>
          <p:cNvPicPr>
            <a:picLocks noChangeAspect="1" noChangeArrowheads="1"/>
          </p:cNvPicPr>
          <p:nvPr/>
        </p:nvPicPr>
        <p:blipFill>
          <a:blip r:embed="rId2" cstate="print"/>
          <a:srcRect/>
          <a:stretch>
            <a:fillRect/>
          </a:stretch>
        </p:blipFill>
        <p:spPr bwMode="auto">
          <a:xfrm>
            <a:off x="1037565" y="3474005"/>
            <a:ext cx="3394075" cy="1709737"/>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38</a:t>
            </a:fld>
            <a:endParaRPr lang="sv-SE" sz="1400">
              <a:latin typeface="Times" pitchFamily="1" charset="0"/>
            </a:endParaRPr>
          </a:p>
        </p:txBody>
      </p:sp>
      <p:sp>
        <p:nvSpPr>
          <p:cNvPr id="3" name="TextBox 2"/>
          <p:cNvSpPr txBox="1"/>
          <p:nvPr/>
        </p:nvSpPr>
        <p:spPr>
          <a:xfrm>
            <a:off x="5673080" y="3879050"/>
            <a:ext cx="297033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Vin(min) = 10.55V</a:t>
            </a:r>
          </a:p>
          <a:p>
            <a:r>
              <a:rPr lang="en-US" dirty="0" smtClean="0"/>
              <a:t>Vin(max) = 32V</a:t>
            </a:r>
            <a:endParaRPr lang="en-US" dirty="0"/>
          </a:p>
        </p:txBody>
      </p:sp>
    </p:spTree>
    <p:extLst>
      <p:ext uri="{BB962C8B-B14F-4D97-AF65-F5344CB8AC3E}">
        <p14:creationId xmlns:p14="http://schemas.microsoft.com/office/powerpoint/2010/main" val="1973798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42950" y="228600"/>
            <a:ext cx="8420100" cy="904875"/>
          </a:xfrm>
        </p:spPr>
        <p:txBody>
          <a:bodyPr/>
          <a:lstStyle/>
          <a:p>
            <a:r>
              <a:rPr lang="en-US" smtClean="0"/>
              <a:t>Zener Regulation</a:t>
            </a:r>
          </a:p>
        </p:txBody>
      </p:sp>
      <p:sp>
        <p:nvSpPr>
          <p:cNvPr id="40963" name="Content Placeholder 2"/>
          <p:cNvSpPr>
            <a:spLocks noGrp="1"/>
          </p:cNvSpPr>
          <p:nvPr>
            <p:ph idx="1"/>
          </p:nvPr>
        </p:nvSpPr>
        <p:spPr>
          <a:xfrm>
            <a:off x="742950" y="1133475"/>
            <a:ext cx="8420100" cy="1125538"/>
          </a:xfrm>
        </p:spPr>
        <p:txBody>
          <a:bodyPr/>
          <a:lstStyle/>
          <a:p>
            <a:pPr>
              <a:buFont typeface="Wingdings" pitchFamily="2" charset="2"/>
              <a:buChar char="v"/>
            </a:pPr>
            <a:r>
              <a:rPr lang="en-US" sz="2000" dirty="0" err="1" smtClean="0"/>
              <a:t>Zener</a:t>
            </a:r>
            <a:r>
              <a:rPr lang="en-US" sz="2000" dirty="0" smtClean="0"/>
              <a:t> Regulation with variable load</a:t>
            </a:r>
          </a:p>
          <a:p>
            <a:pPr lvl="1">
              <a:buFont typeface="Arial" charset="0"/>
              <a:buChar char="•"/>
            </a:pPr>
            <a:endParaRPr lang="en-US" sz="1800" dirty="0" smtClean="0"/>
          </a:p>
          <a:p>
            <a:pPr lvl="1">
              <a:buFont typeface="Arial" charset="0"/>
              <a:buChar char="•"/>
            </a:pPr>
            <a:endParaRPr lang="en-US" sz="1800" dirty="0" smtClean="0"/>
          </a:p>
          <a:p>
            <a:pPr lvl="1">
              <a:buFont typeface="Arial" charset="0"/>
              <a:buChar char="•"/>
            </a:pPr>
            <a:endParaRPr lang="en-US" dirty="0" smtClean="0"/>
          </a:p>
          <a:p>
            <a:pPr lvl="1">
              <a:buFont typeface="Wingdings" pitchFamily="2" charset="2"/>
              <a:buChar char="v"/>
            </a:pPr>
            <a:endParaRPr lang="en-US" dirty="0" smtClean="0"/>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39</a:t>
            </a:fld>
            <a:endParaRPr lang="sv-SE" sz="1400">
              <a:latin typeface="Times" pitchFamily="1" charset="0"/>
            </a:endParaRPr>
          </a:p>
        </p:txBody>
      </p:sp>
      <p:sp>
        <p:nvSpPr>
          <p:cNvPr id="3" name="Rectangle 2"/>
          <p:cNvSpPr/>
          <p:nvPr/>
        </p:nvSpPr>
        <p:spPr>
          <a:xfrm>
            <a:off x="5133020" y="2141949"/>
            <a:ext cx="2611515" cy="1477328"/>
          </a:xfrm>
          <a:prstGeom prst="rect">
            <a:avLst/>
          </a:prstGeom>
        </p:spPr>
        <p:txBody>
          <a:bodyPr wrap="square">
            <a:spAutoFit/>
          </a:bodyPr>
          <a:lstStyle/>
          <a:p>
            <a:pPr lvl="1"/>
            <a:r>
              <a:rPr lang="en-US" sz="1800" dirty="0"/>
              <a:t>It maintains voltage a nearly constant across RL as long as </a:t>
            </a:r>
            <a:r>
              <a:rPr lang="en-US" sz="1800" dirty="0" err="1"/>
              <a:t>Zener</a:t>
            </a:r>
            <a:r>
              <a:rPr lang="en-US" sz="1800" dirty="0"/>
              <a:t> current is within IZK and IZM.</a:t>
            </a:r>
          </a:p>
        </p:txBody>
      </p:sp>
      <p:pic>
        <p:nvPicPr>
          <p:cNvPr id="4" name="Picture 3"/>
          <p:cNvPicPr>
            <a:picLocks noChangeAspect="1"/>
          </p:cNvPicPr>
          <p:nvPr/>
        </p:nvPicPr>
        <p:blipFill>
          <a:blip r:embed="rId2"/>
          <a:stretch>
            <a:fillRect/>
          </a:stretch>
        </p:blipFill>
        <p:spPr>
          <a:xfrm>
            <a:off x="1230132" y="1977449"/>
            <a:ext cx="3924300" cy="1724025"/>
          </a:xfrm>
          <a:prstGeom prst="rect">
            <a:avLst/>
          </a:prstGeom>
        </p:spPr>
      </p:pic>
      <p:sp>
        <p:nvSpPr>
          <p:cNvPr id="5" name="Rectangle 4"/>
          <p:cNvSpPr/>
          <p:nvPr/>
        </p:nvSpPr>
        <p:spPr>
          <a:xfrm>
            <a:off x="1037565" y="4223138"/>
            <a:ext cx="4953000" cy="1200329"/>
          </a:xfrm>
          <a:prstGeom prst="rect">
            <a:avLst/>
          </a:prstGeom>
        </p:spPr>
        <p:txBody>
          <a:bodyPr>
            <a:spAutoFit/>
          </a:bodyPr>
          <a:lstStyle/>
          <a:p>
            <a:r>
              <a:rPr lang="pl-PL" i="1" dirty="0">
                <a:latin typeface="Times-Italic"/>
              </a:rPr>
              <a:t>V</a:t>
            </a:r>
            <a:r>
              <a:rPr lang="pl-PL" sz="800" dirty="0">
                <a:latin typeface="Times-Roman"/>
              </a:rPr>
              <a:t>Z </a:t>
            </a:r>
            <a:r>
              <a:rPr lang="pl-PL" dirty="0">
                <a:latin typeface="Optr2k"/>
              </a:rPr>
              <a:t>= </a:t>
            </a:r>
            <a:r>
              <a:rPr lang="pl-PL" dirty="0">
                <a:latin typeface="Times-Roman"/>
              </a:rPr>
              <a:t>12 V, </a:t>
            </a:r>
            <a:endParaRPr lang="sv-SE" dirty="0" smtClean="0">
              <a:latin typeface="Times-Roman"/>
            </a:endParaRPr>
          </a:p>
          <a:p>
            <a:r>
              <a:rPr lang="pl-PL" i="1" dirty="0" smtClean="0">
                <a:latin typeface="Times-Italic"/>
              </a:rPr>
              <a:t>I</a:t>
            </a:r>
            <a:r>
              <a:rPr lang="pl-PL" sz="800" dirty="0" smtClean="0">
                <a:latin typeface="Times-Roman"/>
              </a:rPr>
              <a:t>ZK </a:t>
            </a:r>
            <a:r>
              <a:rPr lang="pl-PL" dirty="0">
                <a:latin typeface="Optr2k"/>
              </a:rPr>
              <a:t>= </a:t>
            </a:r>
            <a:r>
              <a:rPr lang="pl-PL" dirty="0">
                <a:latin typeface="Times-Roman"/>
              </a:rPr>
              <a:t>1 </a:t>
            </a:r>
            <a:r>
              <a:rPr lang="pl-PL" dirty="0" smtClean="0">
                <a:latin typeface="Times-Roman"/>
              </a:rPr>
              <a:t>mA,</a:t>
            </a:r>
            <a:endParaRPr lang="sv-SE" dirty="0" smtClean="0">
              <a:latin typeface="Times-Roman"/>
            </a:endParaRPr>
          </a:p>
          <a:p>
            <a:r>
              <a:rPr lang="pl-PL" i="1" dirty="0" smtClean="0">
                <a:latin typeface="Times-Italic"/>
              </a:rPr>
              <a:t>I</a:t>
            </a:r>
            <a:r>
              <a:rPr lang="pl-PL" sz="800" dirty="0" smtClean="0">
                <a:latin typeface="Times-Roman"/>
              </a:rPr>
              <a:t>ZM </a:t>
            </a:r>
            <a:r>
              <a:rPr lang="pl-PL" dirty="0">
                <a:latin typeface="Optr2k"/>
              </a:rPr>
              <a:t>= </a:t>
            </a:r>
            <a:r>
              <a:rPr lang="pl-PL" dirty="0">
                <a:latin typeface="Times-Roman"/>
              </a:rPr>
              <a:t>50 mA.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Silicon and Germanium</a:t>
            </a:r>
          </a:p>
        </p:txBody>
      </p:sp>
      <p:pic>
        <p:nvPicPr>
          <p:cNvPr id="64514" name="Picture 2"/>
          <p:cNvPicPr>
            <a:picLocks noChangeAspect="1" noChangeArrowheads="1"/>
          </p:cNvPicPr>
          <p:nvPr/>
        </p:nvPicPr>
        <p:blipFill>
          <a:blip r:embed="rId2" cstate="print"/>
          <a:srcRect/>
          <a:stretch>
            <a:fillRect/>
          </a:stretch>
        </p:blipFill>
        <p:spPr bwMode="auto">
          <a:xfrm>
            <a:off x="3467835" y="1043735"/>
            <a:ext cx="3085343" cy="1796529"/>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srcRect/>
          <a:stretch>
            <a:fillRect/>
          </a:stretch>
        </p:blipFill>
        <p:spPr bwMode="auto">
          <a:xfrm>
            <a:off x="1667635" y="2840264"/>
            <a:ext cx="5572358" cy="30270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4</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7" name="Picture 13"/>
          <p:cNvPicPr>
            <a:picLocks noChangeAspect="1" noChangeArrowheads="1"/>
          </p:cNvPicPr>
          <p:nvPr/>
        </p:nvPicPr>
        <p:blipFill>
          <a:blip r:embed="rId4" cstate="print"/>
          <a:srcRect/>
          <a:stretch>
            <a:fillRect/>
          </a:stretch>
        </p:blipFill>
        <p:spPr bwMode="auto">
          <a:xfrm>
            <a:off x="412750" y="585788"/>
            <a:ext cx="9174163" cy="5343525"/>
          </a:xfrm>
          <a:prstGeom prst="rect">
            <a:avLst/>
          </a:prstGeom>
          <a:noFill/>
          <a:ln w="9525">
            <a:noFill/>
            <a:miter lim="800000"/>
            <a:headEnd/>
            <a:tailEnd/>
          </a:ln>
        </p:spPr>
      </p:pic>
      <p:sp>
        <p:nvSpPr>
          <p:cNvPr id="11268" name="Rectangle 3"/>
          <p:cNvSpPr>
            <a:spLocks noChangeArrowheads="1"/>
          </p:cNvSpPr>
          <p:nvPr/>
        </p:nvSpPr>
        <p:spPr bwMode="auto">
          <a:xfrm>
            <a:off x="908050" y="1447800"/>
            <a:ext cx="3632200" cy="609600"/>
          </a:xfrm>
          <a:prstGeom prst="rect">
            <a:avLst/>
          </a:prstGeom>
          <a:solidFill>
            <a:srgbClr val="0000FF"/>
          </a:solidFill>
          <a:ln w="9525">
            <a:solidFill>
              <a:schemeClr val="tx1"/>
            </a:solidFill>
            <a:miter lim="800000"/>
            <a:headEnd/>
            <a:tailEnd/>
          </a:ln>
        </p:spPr>
        <p:txBody>
          <a:bodyPr wrap="none" anchor="ctr"/>
          <a:lstStyle/>
          <a:p>
            <a:r>
              <a:rPr lang="en-US">
                <a:solidFill>
                  <a:schemeClr val="bg1"/>
                </a:solidFill>
              </a:rPr>
              <a:t>Zener Diode Applications</a:t>
            </a:r>
          </a:p>
        </p:txBody>
      </p:sp>
      <p:sp>
        <p:nvSpPr>
          <p:cNvPr id="11269" name="Text Box 4"/>
          <p:cNvSpPr txBox="1">
            <a:spLocks noChangeArrowheads="1"/>
          </p:cNvSpPr>
          <p:nvPr/>
        </p:nvSpPr>
        <p:spPr bwMode="auto">
          <a:xfrm>
            <a:off x="1073150" y="2133600"/>
            <a:ext cx="8337550" cy="1200150"/>
          </a:xfrm>
          <a:prstGeom prst="rect">
            <a:avLst/>
          </a:prstGeom>
          <a:noFill/>
          <a:ln w="9525">
            <a:noFill/>
            <a:miter lim="800000"/>
            <a:headEnd/>
            <a:tailEnd/>
          </a:ln>
        </p:spPr>
        <p:txBody>
          <a:bodyPr>
            <a:spAutoFit/>
          </a:bodyPr>
          <a:lstStyle/>
          <a:p>
            <a:pPr algn="l">
              <a:spcBef>
                <a:spcPct val="50000"/>
              </a:spcBef>
            </a:pPr>
            <a:r>
              <a:rPr lang="en-US"/>
              <a:t>Zeners can also be used as limiters. The back-to-back zeners in this circuit limit the output to the breakdown voltage plus one diode drop.</a:t>
            </a:r>
          </a:p>
        </p:txBody>
      </p:sp>
      <p:sp>
        <p:nvSpPr>
          <p:cNvPr id="11270" name="Rectangle 12"/>
          <p:cNvSpPr>
            <a:spLocks noChangeArrowheads="1"/>
          </p:cNvSpPr>
          <p:nvPr/>
        </p:nvSpPr>
        <p:spPr bwMode="auto">
          <a:xfrm>
            <a:off x="4705350" y="3429000"/>
            <a:ext cx="4622800" cy="1905000"/>
          </a:xfrm>
          <a:prstGeom prst="rect">
            <a:avLst/>
          </a:prstGeom>
          <a:solidFill>
            <a:schemeClr val="bg1"/>
          </a:solidFill>
          <a:ln w="9525">
            <a:solidFill>
              <a:schemeClr val="tx1"/>
            </a:solidFill>
            <a:miter lim="800000"/>
            <a:headEnd/>
            <a:tailEnd/>
          </a:ln>
        </p:spPr>
        <p:txBody>
          <a:bodyPr wrap="none" anchor="ctr"/>
          <a:lstStyle/>
          <a:p>
            <a:endParaRPr lang="sv-SE"/>
          </a:p>
        </p:txBody>
      </p:sp>
      <p:graphicFrame>
        <p:nvGraphicFramePr>
          <p:cNvPr id="11266" name="Object 18"/>
          <p:cNvGraphicFramePr>
            <a:graphicFrameLocks noChangeAspect="1"/>
          </p:cNvGraphicFramePr>
          <p:nvPr/>
        </p:nvGraphicFramePr>
        <p:xfrm>
          <a:off x="4870450" y="3657600"/>
          <a:ext cx="4170363" cy="1349375"/>
        </p:xfrm>
        <a:graphic>
          <a:graphicData uri="http://schemas.openxmlformats.org/presentationml/2006/ole">
            <mc:AlternateContent xmlns:mc="http://schemas.openxmlformats.org/markup-compatibility/2006">
              <mc:Choice xmlns:v="urn:schemas-microsoft-com:vml" Requires="v">
                <p:oleObj spid="_x0000_s11282" name="CorelDRAW" r:id="rId5" imgW="2918520" imgH="1036440" progId="">
                  <p:embed/>
                </p:oleObj>
              </mc:Choice>
              <mc:Fallback>
                <p:oleObj name="CorelDRAW" r:id="rId5" imgW="2918520" imgH="1036440" progId="">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0450" y="3657600"/>
                        <a:ext cx="417036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5" name="WordArt 19"/>
          <p:cNvSpPr>
            <a:spLocks noChangeArrowheads="1" noChangeShapeType="1" noTextEdit="1"/>
          </p:cNvSpPr>
          <p:nvPr/>
        </p:nvSpPr>
        <p:spPr bwMode="auto">
          <a:xfrm>
            <a:off x="908050" y="3581400"/>
            <a:ext cx="1258888" cy="546100"/>
          </a:xfrm>
          <a:prstGeom prst="rect">
            <a:avLst/>
          </a:prstGeom>
        </p:spPr>
        <p:txBody>
          <a:bodyPr wrap="none" fromWordArt="1">
            <a:prstTxWarp prst="textSlantUp">
              <a:avLst>
                <a:gd name="adj" fmla="val 32056"/>
              </a:avLst>
            </a:prstTxWarp>
          </a:bodyPr>
          <a:lstStyle/>
          <a:p>
            <a:r>
              <a:rPr lang="sv-SE"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Question:</a:t>
            </a:r>
          </a:p>
        </p:txBody>
      </p:sp>
      <p:sp>
        <p:nvSpPr>
          <p:cNvPr id="14356" name="Text Box 20"/>
          <p:cNvSpPr txBox="1">
            <a:spLocks noChangeArrowheads="1"/>
          </p:cNvSpPr>
          <p:nvPr/>
        </p:nvSpPr>
        <p:spPr bwMode="auto">
          <a:xfrm>
            <a:off x="677863" y="4038600"/>
            <a:ext cx="3862387" cy="1570038"/>
          </a:xfrm>
          <a:prstGeom prst="rect">
            <a:avLst/>
          </a:prstGeom>
          <a:noFill/>
          <a:ln w="9525">
            <a:noFill/>
            <a:miter lim="800000"/>
            <a:headEnd/>
            <a:tailEnd/>
          </a:ln>
        </p:spPr>
        <p:txBody>
          <a:bodyPr>
            <a:spAutoFit/>
          </a:bodyPr>
          <a:lstStyle/>
          <a:p>
            <a:pPr algn="l">
              <a:spcBef>
                <a:spcPct val="50000"/>
              </a:spcBef>
            </a:pPr>
            <a:r>
              <a:rPr lang="en-US"/>
              <a:t>What are the maximum positive and negative voltages if the zener breakdown voltage is 5.6 V?</a:t>
            </a:r>
          </a:p>
        </p:txBody>
      </p:sp>
      <p:sp>
        <p:nvSpPr>
          <p:cNvPr id="14357" name="Text Box 21"/>
          <p:cNvSpPr txBox="1">
            <a:spLocks noChangeArrowheads="1"/>
          </p:cNvSpPr>
          <p:nvPr/>
        </p:nvSpPr>
        <p:spPr bwMode="auto">
          <a:xfrm>
            <a:off x="1898650" y="5634038"/>
            <a:ext cx="1614488" cy="461962"/>
          </a:xfrm>
          <a:prstGeom prst="rect">
            <a:avLst/>
          </a:prstGeom>
          <a:noFill/>
          <a:ln w="9525">
            <a:noFill/>
            <a:miter lim="800000"/>
            <a:headEnd/>
            <a:tailEnd/>
          </a:ln>
        </p:spPr>
        <p:txBody>
          <a:bodyPr>
            <a:spAutoFit/>
          </a:bodyPr>
          <a:lstStyle/>
          <a:p>
            <a:pPr>
              <a:spcBef>
                <a:spcPct val="50000"/>
              </a:spcBef>
            </a:pPr>
            <a:r>
              <a:rPr lang="en-US">
                <a:solidFill>
                  <a:srgbClr val="FF0000"/>
                </a:solidFill>
                <a:cs typeface="Times New Roman" pitchFamily="18" charset="0"/>
              </a:rPr>
              <a:t>± 6.3 V</a:t>
            </a:r>
          </a:p>
        </p:txBody>
      </p:sp>
      <p:pic>
        <p:nvPicPr>
          <p:cNvPr id="11274" name="Picture 10"/>
          <p:cNvPicPr>
            <a:picLocks noChangeAspect="1" noChangeArrowheads="1"/>
          </p:cNvPicPr>
          <p:nvPr/>
        </p:nvPicPr>
        <p:blipFill>
          <a:blip r:embed="rId7" cstate="print"/>
          <a:srcRect/>
          <a:stretch>
            <a:fillRect/>
          </a:stretch>
        </p:blipFill>
        <p:spPr bwMode="auto">
          <a:xfrm>
            <a:off x="7016750" y="5653088"/>
            <a:ext cx="1123950" cy="276225"/>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82A108C5-41F9-46A3-AF81-8FA885E42758}" type="slidenum">
              <a:rPr lang="sv-SE" smtClean="0"/>
              <a:pPr>
                <a:defRPr/>
              </a:pPr>
              <a:t>40</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355"/>
                                        </p:tgtEl>
                                        <p:attrNameLst>
                                          <p:attrName>style.visibility</p:attrName>
                                        </p:attrNameLst>
                                      </p:cBhvr>
                                      <p:to>
                                        <p:strVal val="visible"/>
                                      </p:to>
                                    </p:set>
                                    <p:anim calcmode="lin" valueType="num">
                                      <p:cBhvr>
                                        <p:cTn id="7" dur="500" fill="hold"/>
                                        <p:tgtEl>
                                          <p:spTgt spid="14355"/>
                                        </p:tgtEl>
                                        <p:attrNameLst>
                                          <p:attrName>ppt_w</p:attrName>
                                        </p:attrNameLst>
                                      </p:cBhvr>
                                      <p:tavLst>
                                        <p:tav tm="0">
                                          <p:val>
                                            <p:fltVal val="0"/>
                                          </p:val>
                                        </p:tav>
                                        <p:tav tm="100000">
                                          <p:val>
                                            <p:strVal val="#ppt_w"/>
                                          </p:val>
                                        </p:tav>
                                      </p:tavLst>
                                    </p:anim>
                                    <p:anim calcmode="lin" valueType="num">
                                      <p:cBhvr>
                                        <p:cTn id="8" dur="500" fill="hold"/>
                                        <p:tgtEl>
                                          <p:spTgt spid="14355"/>
                                        </p:tgtEl>
                                        <p:attrNameLst>
                                          <p:attrName>ppt_h</p:attrName>
                                        </p:attrNameLst>
                                      </p:cBhvr>
                                      <p:tavLst>
                                        <p:tav tm="0">
                                          <p:val>
                                            <p:fltVal val="0"/>
                                          </p:val>
                                        </p:tav>
                                        <p:tav tm="100000">
                                          <p:val>
                                            <p:strVal val="#ppt_h"/>
                                          </p:val>
                                        </p:tav>
                                      </p:tavLst>
                                    </p:anim>
                                    <p:anim calcmode="lin" valueType="num">
                                      <p:cBhvr>
                                        <p:cTn id="9" dur="500" fill="hold"/>
                                        <p:tgtEl>
                                          <p:spTgt spid="14355"/>
                                        </p:tgtEl>
                                        <p:attrNameLst>
                                          <p:attrName>style.rotation</p:attrName>
                                        </p:attrNameLst>
                                      </p:cBhvr>
                                      <p:tavLst>
                                        <p:tav tm="0">
                                          <p:val>
                                            <p:fltVal val="360"/>
                                          </p:val>
                                        </p:tav>
                                        <p:tav tm="100000">
                                          <p:val>
                                            <p:fltVal val="0"/>
                                          </p:val>
                                        </p:tav>
                                      </p:tavLst>
                                    </p:anim>
                                    <p:animEffect transition="in" filter="fade">
                                      <p:cBhvr>
                                        <p:cTn id="10" dur="500"/>
                                        <p:tgtEl>
                                          <p:spTgt spid="14355"/>
                                        </p:tgtEl>
                                      </p:cBhvr>
                                    </p:animEffect>
                                  </p:childTnLst>
                                </p:cTn>
                              </p:par>
                            </p:childTnLst>
                          </p:cTn>
                        </p:par>
                        <p:par>
                          <p:cTn id="11" fill="hold" nodeType="afterGroup">
                            <p:stCondLst>
                              <p:cond delay="500"/>
                            </p:stCondLst>
                            <p:childTnLst>
                              <p:par>
                                <p:cTn id="12" presetID="37" presetClass="entr" presetSubtype="0" fill="hold" grpId="0" nodeType="afterEffect">
                                  <p:stCondLst>
                                    <p:cond delay="0"/>
                                  </p:stCondLst>
                                  <p:childTnLst>
                                    <p:set>
                                      <p:cBhvr>
                                        <p:cTn id="13" dur="1" fill="hold">
                                          <p:stCondLst>
                                            <p:cond delay="0"/>
                                          </p:stCondLst>
                                        </p:cTn>
                                        <p:tgtEl>
                                          <p:spTgt spid="14356"/>
                                        </p:tgtEl>
                                        <p:attrNameLst>
                                          <p:attrName>style.visibility</p:attrName>
                                        </p:attrNameLst>
                                      </p:cBhvr>
                                      <p:to>
                                        <p:strVal val="visible"/>
                                      </p:to>
                                    </p:set>
                                    <p:animEffect transition="in" filter="fade">
                                      <p:cBhvr>
                                        <p:cTn id="14" dur="1000"/>
                                        <p:tgtEl>
                                          <p:spTgt spid="14356"/>
                                        </p:tgtEl>
                                      </p:cBhvr>
                                    </p:animEffect>
                                    <p:anim calcmode="lin" valueType="num">
                                      <p:cBhvr>
                                        <p:cTn id="15" dur="1000" fill="hold"/>
                                        <p:tgtEl>
                                          <p:spTgt spid="14356"/>
                                        </p:tgtEl>
                                        <p:attrNameLst>
                                          <p:attrName>ppt_x</p:attrName>
                                        </p:attrNameLst>
                                      </p:cBhvr>
                                      <p:tavLst>
                                        <p:tav tm="0">
                                          <p:val>
                                            <p:strVal val="#ppt_x"/>
                                          </p:val>
                                        </p:tav>
                                        <p:tav tm="100000">
                                          <p:val>
                                            <p:strVal val="#ppt_x"/>
                                          </p:val>
                                        </p:tav>
                                      </p:tavLst>
                                    </p:anim>
                                    <p:anim calcmode="lin" valueType="num">
                                      <p:cBhvr>
                                        <p:cTn id="16" dur="900" decel="100000" fill="hold"/>
                                        <p:tgtEl>
                                          <p:spTgt spid="1435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4356"/>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4357"/>
                                        </p:tgtEl>
                                        <p:attrNameLst>
                                          <p:attrName>style.visibility</p:attrName>
                                        </p:attrNameLst>
                                      </p:cBhvr>
                                      <p:to>
                                        <p:strVal val="visible"/>
                                      </p:to>
                                    </p:set>
                                    <p:anim calcmode="lin" valueType="num">
                                      <p:cBhvr>
                                        <p:cTn id="22" dur="500" fill="hold"/>
                                        <p:tgtEl>
                                          <p:spTgt spid="14357"/>
                                        </p:tgtEl>
                                        <p:attrNameLst>
                                          <p:attrName>ppt_w</p:attrName>
                                        </p:attrNameLst>
                                      </p:cBhvr>
                                      <p:tavLst>
                                        <p:tav tm="0">
                                          <p:val>
                                            <p:fltVal val="0"/>
                                          </p:val>
                                        </p:tav>
                                        <p:tav tm="100000">
                                          <p:val>
                                            <p:strVal val="#ppt_w"/>
                                          </p:val>
                                        </p:tav>
                                      </p:tavLst>
                                    </p:anim>
                                    <p:anim calcmode="lin" valueType="num">
                                      <p:cBhvr>
                                        <p:cTn id="23" dur="500" fill="hold"/>
                                        <p:tgtEl>
                                          <p:spTgt spid="143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animBg="1"/>
      <p:bldP spid="14356" grpId="0"/>
      <p:bldP spid="143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4" name="Picture 6" descr="http://creativentechno.files.wordpress.com/2012/01/oimg_ca00183473.jpg"/>
          <p:cNvPicPr>
            <a:picLocks noChangeAspect="1" noChangeArrowheads="1"/>
          </p:cNvPicPr>
          <p:nvPr/>
        </p:nvPicPr>
        <p:blipFill>
          <a:blip r:embed="rId2" cstate="print"/>
          <a:srcRect/>
          <a:stretch>
            <a:fillRect/>
          </a:stretch>
        </p:blipFill>
        <p:spPr bwMode="auto">
          <a:xfrm>
            <a:off x="0" y="0"/>
            <a:ext cx="9906000" cy="6857999"/>
          </a:xfrm>
          <a:prstGeom prst="rect">
            <a:avLst/>
          </a:prstGeom>
          <a:noFill/>
        </p:spPr>
      </p:pic>
      <p:sp>
        <p:nvSpPr>
          <p:cNvPr id="37890" name="Title 1"/>
          <p:cNvSpPr>
            <a:spLocks noGrp="1"/>
          </p:cNvSpPr>
          <p:nvPr>
            <p:ph type="title"/>
          </p:nvPr>
        </p:nvSpPr>
        <p:spPr>
          <a:xfrm>
            <a:off x="742950" y="228600"/>
            <a:ext cx="8420100" cy="904875"/>
          </a:xfrm>
        </p:spPr>
        <p:txBody>
          <a:bodyPr/>
          <a:lstStyle/>
          <a:p>
            <a:r>
              <a:rPr lang="en-US" dirty="0" smtClean="0"/>
              <a:t>Optical Diodes</a:t>
            </a:r>
            <a:endParaRPr lang="sv-SE" dirty="0" smtClean="0"/>
          </a:p>
        </p:txBody>
      </p:sp>
      <p:sp>
        <p:nvSpPr>
          <p:cNvPr id="37891" name="Content Placeholder 2"/>
          <p:cNvSpPr>
            <a:spLocks noGrp="1"/>
          </p:cNvSpPr>
          <p:nvPr>
            <p:ph idx="1"/>
          </p:nvPr>
        </p:nvSpPr>
        <p:spPr>
          <a:xfrm>
            <a:off x="742950" y="1133475"/>
            <a:ext cx="5740400" cy="4918075"/>
          </a:xfrm>
        </p:spPr>
        <p:txBody>
          <a:bodyPr/>
          <a:lstStyle/>
          <a:p>
            <a:pPr>
              <a:buFont typeface="Wingdings" pitchFamily="2" charset="2"/>
              <a:buChar char="v"/>
            </a:pPr>
            <a:r>
              <a:rPr lang="en-US" sz="2000" b="1" i="1" dirty="0" smtClean="0">
                <a:solidFill>
                  <a:schemeClr val="bg1"/>
                </a:solidFill>
              </a:rPr>
              <a:t>Light Emitting Diodes </a:t>
            </a:r>
            <a:r>
              <a:rPr lang="en-US" sz="2000" b="1" dirty="0" smtClean="0">
                <a:solidFill>
                  <a:schemeClr val="bg1"/>
                </a:solidFill>
              </a:rPr>
              <a:t>(LEDs): Diodes can be made to emit light electroluminescence) or sense light.</a:t>
            </a:r>
          </a:p>
          <a:p>
            <a:pPr>
              <a:buFont typeface="Wingdings" pitchFamily="2" charset="2"/>
              <a:buChar char="v"/>
            </a:pPr>
            <a:endParaRPr lang="en-US" sz="2000" b="1" dirty="0" smtClean="0">
              <a:solidFill>
                <a:schemeClr val="bg1"/>
              </a:solidFill>
            </a:endParaRPr>
          </a:p>
          <a:p>
            <a:pPr>
              <a:buFont typeface="Wingdings" pitchFamily="2" charset="2"/>
              <a:buChar char="v"/>
            </a:pPr>
            <a:r>
              <a:rPr lang="en-US" sz="2000" b="1" dirty="0" smtClean="0">
                <a:solidFill>
                  <a:schemeClr val="bg1"/>
                </a:solidFill>
              </a:rPr>
              <a:t>When forward biased electrons form n-region cross the junction and recombines to holes with the emission of  photons.</a:t>
            </a:r>
          </a:p>
          <a:p>
            <a:pPr>
              <a:buFont typeface="Wingdings" pitchFamily="2" charset="2"/>
              <a:buChar char="v"/>
            </a:pPr>
            <a:endParaRPr lang="en-US" sz="2000" b="1" dirty="0" smtClean="0">
              <a:solidFill>
                <a:schemeClr val="bg1"/>
              </a:solidFill>
            </a:endParaRPr>
          </a:p>
          <a:p>
            <a:pPr>
              <a:buFont typeface="Wingdings" pitchFamily="2" charset="2"/>
              <a:buChar char="v"/>
            </a:pPr>
            <a:r>
              <a:rPr lang="en-US" sz="2000" b="1" dirty="0" smtClean="0">
                <a:solidFill>
                  <a:schemeClr val="bg1"/>
                </a:solidFill>
              </a:rPr>
              <a:t>Various impurities are added during the doping process to establish the wavelength of the emitted light.</a:t>
            </a:r>
          </a:p>
          <a:p>
            <a:pPr>
              <a:buFont typeface="Wingdings" pitchFamily="2" charset="2"/>
              <a:buChar char="v"/>
            </a:pPr>
            <a:endParaRPr lang="en-US" sz="2000" b="1" dirty="0" smtClean="0">
              <a:solidFill>
                <a:schemeClr val="bg1"/>
              </a:solidFill>
            </a:endParaRPr>
          </a:p>
          <a:p>
            <a:pPr>
              <a:buFont typeface="Wingdings" pitchFamily="2" charset="2"/>
              <a:buChar char="v"/>
            </a:pPr>
            <a:r>
              <a:rPr lang="en-US" sz="2000" b="1" dirty="0" smtClean="0">
                <a:solidFill>
                  <a:schemeClr val="bg1"/>
                </a:solidFill>
              </a:rPr>
              <a:t>The process is called </a:t>
            </a:r>
            <a:r>
              <a:rPr lang="sv-SE" sz="2000" b="1" dirty="0" err="1" smtClean="0">
                <a:solidFill>
                  <a:schemeClr val="bg1"/>
                </a:solidFill>
              </a:rPr>
              <a:t>electroluminescence</a:t>
            </a:r>
            <a:r>
              <a:rPr lang="sv-SE" sz="2000" b="1" dirty="0" smtClean="0">
                <a:solidFill>
                  <a:schemeClr val="bg1"/>
                </a:solidFill>
              </a:rPr>
              <a:t>.</a:t>
            </a:r>
            <a:endParaRPr lang="en-US" sz="2000" b="1" dirty="0" smtClean="0">
              <a:solidFill>
                <a:schemeClr val="bg1"/>
              </a:solidFill>
            </a:endParaRPr>
          </a:p>
          <a:p>
            <a:pPr>
              <a:buFont typeface="Wingdings" pitchFamily="2" charset="2"/>
              <a:buChar char="v"/>
            </a:pPr>
            <a:endParaRPr lang="en-US" sz="2000" b="1" dirty="0" smtClean="0"/>
          </a:p>
          <a:p>
            <a:pPr>
              <a:buFont typeface="Wingdings" pitchFamily="2" charset="2"/>
              <a:buChar char="v"/>
            </a:pPr>
            <a:endParaRPr lang="en-US" sz="2000" b="1" dirty="0" smtClean="0"/>
          </a:p>
          <a:p>
            <a:pPr>
              <a:buFont typeface="Wingdings" pitchFamily="2" charset="2"/>
              <a:buChar char="v"/>
            </a:pPr>
            <a:endParaRPr lang="en-US" sz="2000" b="1" dirty="0" smtClean="0"/>
          </a:p>
        </p:txBody>
      </p:sp>
      <p:pic>
        <p:nvPicPr>
          <p:cNvPr id="119811" name="Picture 3"/>
          <p:cNvPicPr>
            <a:picLocks noChangeAspect="1" noChangeArrowheads="1"/>
          </p:cNvPicPr>
          <p:nvPr/>
        </p:nvPicPr>
        <p:blipFill>
          <a:blip r:embed="rId3" cstate="print"/>
          <a:srcRect/>
          <a:stretch>
            <a:fillRect/>
          </a:stretch>
        </p:blipFill>
        <p:spPr bwMode="auto">
          <a:xfrm>
            <a:off x="7862862" y="1133475"/>
            <a:ext cx="1035115" cy="1771197"/>
          </a:xfrm>
          <a:prstGeom prst="rect">
            <a:avLst/>
          </a:prstGeom>
          <a:ln>
            <a:noFill/>
          </a:ln>
          <a:effectLst>
            <a:softEdge rad="112500"/>
          </a:effectLst>
        </p:spPr>
      </p:pic>
      <p:pic>
        <p:nvPicPr>
          <p:cNvPr id="119812" name="Picture 4"/>
          <p:cNvPicPr>
            <a:picLocks noChangeAspect="1" noChangeArrowheads="1"/>
          </p:cNvPicPr>
          <p:nvPr/>
        </p:nvPicPr>
        <p:blipFill>
          <a:blip r:embed="rId4" cstate="print"/>
          <a:srcRect/>
          <a:stretch>
            <a:fillRect/>
          </a:stretch>
        </p:blipFill>
        <p:spPr bwMode="auto">
          <a:xfrm>
            <a:off x="6815112" y="3124200"/>
            <a:ext cx="2095500" cy="29718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41</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42950" y="228600"/>
            <a:ext cx="8420100" cy="904875"/>
          </a:xfrm>
        </p:spPr>
        <p:txBody>
          <a:bodyPr/>
          <a:lstStyle/>
          <a:p>
            <a:r>
              <a:rPr lang="en-US" dirty="0" smtClean="0"/>
              <a:t>Light Emitting Diodes</a:t>
            </a:r>
            <a:endParaRPr lang="sv-SE" dirty="0" smtClean="0"/>
          </a:p>
        </p:txBody>
      </p:sp>
      <p:sp>
        <p:nvSpPr>
          <p:cNvPr id="37891" name="Content Placeholder 2"/>
          <p:cNvSpPr>
            <a:spLocks noGrp="1"/>
          </p:cNvSpPr>
          <p:nvPr>
            <p:ph idx="1"/>
          </p:nvPr>
        </p:nvSpPr>
        <p:spPr>
          <a:xfrm>
            <a:off x="742950" y="1133475"/>
            <a:ext cx="5740400" cy="4918075"/>
          </a:xfrm>
        </p:spPr>
        <p:txBody>
          <a:bodyPr/>
          <a:lstStyle/>
          <a:p>
            <a:pPr>
              <a:buFont typeface="Wingdings" pitchFamily="2" charset="2"/>
              <a:buChar char="v"/>
            </a:pPr>
            <a:r>
              <a:rPr lang="en-US" sz="2000" dirty="0" smtClean="0"/>
              <a:t>LEDs vary widely in size and brightness </a:t>
            </a:r>
            <a:r>
              <a:rPr lang="en-US" sz="2000" dirty="0" smtClean="0">
                <a:cs typeface="Times New Roman" pitchFamily="18" charset="0"/>
              </a:rPr>
              <a:t>–</a:t>
            </a:r>
            <a:r>
              <a:rPr lang="en-US" sz="2000" dirty="0" smtClean="0"/>
              <a:t> from small indicating lights and displays to high-intensity LEDs that are used in traffic signals, outdoor signs, and general illumination. </a:t>
            </a:r>
          </a:p>
          <a:p>
            <a:pPr>
              <a:buFont typeface="Wingdings" pitchFamily="2" charset="2"/>
              <a:buChar char="v"/>
            </a:pPr>
            <a:endParaRPr lang="en-US" sz="2000" dirty="0" smtClean="0"/>
          </a:p>
          <a:p>
            <a:pPr>
              <a:buFont typeface="Wingdings" pitchFamily="2" charset="2"/>
              <a:buChar char="v"/>
            </a:pPr>
            <a:r>
              <a:rPr lang="en-US" sz="2000" dirty="0" smtClean="0"/>
              <a:t>LEDs are very efficient light emitters, and extremely reliable, so domain of uses getting wider.</a:t>
            </a:r>
          </a:p>
          <a:p>
            <a:pPr>
              <a:buFont typeface="Wingdings" pitchFamily="2" charset="2"/>
              <a:buChar char="v"/>
            </a:pPr>
            <a:endParaRPr lang="en-US" sz="2000" dirty="0" smtClean="0"/>
          </a:p>
          <a:p>
            <a:pPr>
              <a:buFont typeface="Wingdings" pitchFamily="2" charset="2"/>
              <a:buChar char="v"/>
            </a:pPr>
            <a:endParaRPr lang="en-US" sz="2000" dirty="0" smtClean="0"/>
          </a:p>
        </p:txBody>
      </p:sp>
      <p:sp>
        <p:nvSpPr>
          <p:cNvPr id="120836" name="AutoShape 4" descr="data:image/jpeg;base64,/9j/4AAQSkZJRgABAQAAAQABAAD/2wCEAAkGBhQQEBQUEBQUFRQUFRUUEBUVFBQUFBQUFRUVFBQUFBQXHCYeFxklGRQUHy8gJCgpLCwsFR4xNTAqNSYrLCkBCQoKDgwOGg8PGikkHCQpKSwsLCosLDAtLi8sKSwvKSwsLCwtLCwsKSwsLCkxKSwsLSwtKiosKSwpKSwsLCwpLP/AABEIALcBEwMBIgACEQEDEQH/xAAcAAABBQEBAQAAAAAAAAAAAAAAAQIDBQYEBwj/xABAEAABAwIDBQYDBQYGAgMAAAABAAIDBBEFEiEGEzFBUQciYXGBkRQyoSNCUrHBM2JygpKiJEPC0fDxU+EINGP/xAAbAQACAwEBAQAAAAAAAAAAAAACAwABBAUGB//EADERAAICAQMCBAUEAgIDAAAAAAABAhEDBBIhMUETUWHwBRRxgZEiocHRseFC8RUyYv/aAAwDAQACEQMRAD8A8NQhChAQhChAQhChASpEKEBCEqhASJUKEEQlQoQRCVChASJUKEEQlSKEBCEKEBCEKEFQEIUIPCewqNqcELG43TO6nlsryglDiLlZpjlaUBNxZY80OLPR/DdcsUlu6FjjuAODgMts4zRkjiFk5oixxa4WINivfNt3RTYdQyhuVzMrXkDUAsAcL/xALBbdbMQmjhrKQku+SsZxyn7rz0109Qs2k1fKhLv/AJOX8Qz48361Gpbn9K7HnqEIXXOWCEIUICEIUICEJVCCJUJQFCCWRZSxxEkAak8AOK21P2TziFs1TPTU7HNDgHyZn2OvyN5+F1TaXUVPLGH/ALMwtkZVssPwCgZLaommlZrfcsDb+Rddd+I4fhgZeCGoOtrvl19gg8RCHq49k/x/dHn+RGVb3BZ8PhdeoojMOhmePyUmLVWGSfsaB0XlUPP0KrxEF47q9r/b+6/c8+yoyreYPT4Vm/xUNVb/APOVv5GygxDZ/D3v/wANPPGL8Jo2ut5lllfiIvx6VuL/AB/VmJsiy9Ak7JJHwmWlq6Sot/ltkLJD/K7S/gSFkMQwCenvvopGW5lpy/1cE2KclcUHHNCXCZWoT8qSylDbGoS2SKixEJUKEESoQoQEIQoQUJ4KjShUyyVqssNqQ1wJVWHKWOSyVOG5UHvdHt2z+Nx1eHz0bmXke07g8e9bTyIIv6rObJ42YTLDLGDFO0wTB/Brjdtz04lZ7YfaL4Wshkce619z0sRY/QrV7fYf9v8AEwa09Z3wR8oePm9b6+pXEni8Ofhvv09+ZUP1XF+/I822n2fdQ1L4HkOy2LXA3DmuF2n2PvdVK9DxyFlXh7MsZNVSuO8eNc8B4XHE2NvY9V5+5i7OnyOcf1dVw/fqLVrhjEJbIWgsRCEKEBKkTg1QgBStamtaumB2qOMbLSs9D7J8HY+OokLGOkc6Onp3PPyOc173EDyaNfDxUO1exdXTTBsjC4uuQ8OBaR/pU/ZptHDR1DHE2uSS06Bzsj2Cx5HvaLTbR47I+rjBuA858j9RY/K08tOGi6MtKpJQb4S6+rN+HQfMQrhV39X6HndDhbd4BNPFFrYkuzEejVZYm2hiYWNq96b37kTrX8yV6ttHspCWAVFPBIS3NvY2ZXXJADfLob6ryqh2SpquV4aJI2tMg0Ob5HZRa97knSyxfIuatS9/uc9/CcuVrbO+/HHT8lTQVVEXgTPnDL6lrG3t5FdmJOw7/JmqCOWaNv6K3xjskiiF2VguBctkic0jS9jex5dFRUPZxUVDstO+GTlpIWj3IsED0c0r7CZ/D8q7y9/YnwPDaOoeGvrRB0L4nEeGt0uKYQxryI6yCbkCCW39HBcmJdmeI03z0zyBzjcyQf2ElUlThE8eskUrR1dG8D3ISXgZnljlF1v/ACkaNuzVUIzMInOjBtnYQ4A/ym6fS7XVNOLMkNhoWv7wt5FZ7D8ZlhaWxvc0H8LiNfRd8G07nXFRGycdT3JB4h7f1WzSJptbqBW+/wBaTXv31O6XZ+nrIXSU5EU4FzEfkkPMN/CenLyWMkiIJBFiNCDxBHEFbLBHtMgkhPy6vjOjgP8AUPEKx7W9nhFJBUsblFQw57cDIy3e8y0t9lt1OFSip0r9OjDx5Kns7HnJamkKYhNLVzGjUREIT8qTKhouxiE6y78OwCoqf/rwTS62vHG94v0u0WCF8F2VyFtKDshxOYA/D5Af/LJHH/aXX+i0Mf8A8e6vJeSopGHpmkdb1DFO9BbX5HlSVeqydgM4aCKumueREoH9WU/kq6p7CMSbqxsEovxjmHvZ4aVbVdS5RceWeeBOavQZ+xmeBmapljYbXLW3e7QXOunJXWwXZ1Q1f7R0sh4WByi9wNbctUWx9zHLVQXS32PKmOIXqGwOJOxCkfhriM7Q6alJ45hq5nrc+5V9tT2eUtCQ6OAOABcQ4lwIaWknXwzey9FwqjjZTkxxQQlgdlysaLcbai3QIM+kWSKt/Ri46q5uO3lHm+xmAtErXOjlY3dmOqLrlucE3I6C3LwXkGN0jY6iVsZzMbI9sburA4hp9rL6Jo61pwqeR7++/eBg+Xvm4bbqOfuvn7FaTK46pi0vhwqPNN2yseq8Se6XFpcFIWpVKWIQUa9xyoQhUMFTmlNShWiEoU8QUDV0QlaMfUJFlBhxkbpyXVBtfUw2a5wkaz5RIM1rdHcR7p9BV5WHxFlXT0mc3C6ebHUU8fU1KTglKDaZtqXtUj3WR8L43XuXscHjhbQO4DU6eKk2O2rpKaoLxIGt7xjbIHANeSXAk8xmN+K82mgLTqolieomv0yRFq8qdvk9/wBoccbXxFzZaVz8pDQyXgLHTX7xzO+iqNjsIkiyufFma2QOkDXNN2jLpodeLl4xZdVJic0RvFLIw/uPc38iotQlXA2Gv28beKrg+ltoZGbh74W7svLGgW17h1LWtva9z52UWxdbJuIhK8sdl+2z2zNcXDiD4W4/iXg0e39eBb4qUgcnEPH9wKucL7Y66DjuZL8c8fHhxLSOgQyypx2nF1aeSalDovyem7cUtMS4yQ007fx5Gh99LtL2W116qqoOzLD62whjkieW5yRMcoHDRrs11lqjtjMzcs1HARe5yEt1PE63Vhh3bBTsy5qN128HMkyuHHg4eZRbo0qfJzdmZZL/AOPv6i4n2YU1LmcZalr4j3i3dkfM1oLTlH4gbLUYvs4MThjonvsQS6lmy370bWh+ZoPBzc3DnZUMfaPS1jxCKeT7Q/fdmF7fM831Atf0V1S7cQRMcHNBdTjPB3TcszOzZyOF2628G9RfTFqUaj198/36DccMrbk06X1MZUdikjZMnxLR3i0OdE4A2NuTiu3D+wKSVrj8Uy7Ta26dx8y5dlR2xTud9hExh1y90fRuqq63a/FJGl0r3sa7m4CNvkOASVj39K/dnRhp8rVuXHlX8kg7BJzK1rZLsObM7KGFlgMt2knib8Oi0A7GcMpYT8bUSZ/xbxrA21tLZbdePVY2ixh7LvdiIid0ZJI93sy/5qKs2261dRMf4SB7vdf6Knij1bSXv1Zp+UUK8Sb9/Q1FI7Z2ifdgE7wdM7Zaj1tbItLJ2p0piDYPiDybHFSPaAOgLsoA9V5nRdq9TTfseehzhjjb+nRPre2aqlFntjI6BoAv1sBxSZwhu619v9GhQxxktslXnTv90z2LDsbnmguaSRkQ4udJC1/9LXG3FMra2lZYvdIHk2DbtefW2n1XkEfbbWtj3YEeXoWj87Kpru0+rlN+43yCknHtKue18/U0QyYoStzdX2/ng+jS2GpgaIw0Eju5mEWIGoJAXn2PbKVtOHSROfkve8EjnADqWCxsvKZe0aucAN+QBwygC3kVXDamrzh4qZw4G4cJXg39ClZZJx2xfHqZ8mdR4xttep6bQ9pE8d2VLGVMY7pzdyS38Q/ULY7FS4dZ0tE+Rrzq6me8ZwRrZmY6j1I8l5PhPaA2V2XFIRMDxnjAjqW/vG1myeov4q3xnZ+NsQmw+cTw3zB7e7LE78EjRqD5gLlZZzxO/wAeRnx4cWoltmqf8lvtj2sQPk3bqaYuic64lytOvIi506eapajtge+IRR0zRrcOe8uI8gAPzXZhLqbFGfDYjZk9rUtWLZr8mSfi8jx8DYmuZsW2nzNkLXPabZgbtcOTmnmCLEea6Wl1Es7UejXu0crXaeOle7LFu+LLx7pqmkjfI8BrAcsbQGtBPEkDifNed4w3vFax2KbuIsvosVikt3FdXNJKFHM0ibnZXFCaShcyztnGlSJUo0gnBNTgrRRI1TxFQMCmYnwdMtMsIZdFZYcRfVUjZLLsgqOhXUxZlds0Qmk+SfFGhxVb8EV0ufcrpZIAEMowyybZbSyOymfFZIGrulFylZThYvAt8CHHng4bJQ1dUkCfDTXQPE7ozZXt6nGI1JDAXEAAkk2AHEk6ABdclNZXGyNHepY+2kV5HHk3KO6T/NlQSjt6mfxHLiPLfQ74qVmHPaCGukabzu0IBsQWN/dAvfqbeCnrhCTJIJt1HuwJQRd7pHOP2cTRq7usHOwHEqTGZI6mOV2YMOWzW2/aBrmMaL8jbM49SFhK+pLyBe4aLDx6n3WKGSU8lxfT/B63U6f5H4f8u3+qVW/XrL6qqSZbR7XugJ+Da2LlvHBr5beZFm+g9VS12ISTuzTSPkd1e4uP1UCCtycmqvg4O50k2JdASJzUtloWyMqkATmhSxqjZFu0CJdN0yyjQcsaQ1sAUjYAlapGOCpoRkXkIKO6v9lql9JMJIzbk5p1a9vNr28wqffDquiGrsrqPflHPy72uGbnajBIJKb46jOVuYMmhJ1ikOtgebeYPiqCDGXujs43AGl+IF9fqQfUrkjxEAEXID7NkHIi9xceB1UAhLQ8fhD7/wDPZc+Efl8tx6Xx9O6PT6PD/wCR0cseZW0mvvVxf5X7ENZWk3VRPJdTSyLjkK6csjkeax6fYMKEwlCVY/aQoQnAIRgAJwCUNV7shstJiNS2FhytsXzSEXEUTfmeRz5ADmSAjSBboZszsxNXy7uEAAaySPOWONv4nu5eQuTyC21Rh2EUIDWiTEJwO8S50VOHfuhti73IXDj+KMiHwlECynYSHG/eldzc933uH/BZVUeHRtbnq5d00i7GNbnmkHVsdxlb+84gHkndFUepkWVz5fC7eZYDarI68NNSxdAIWG3qRqraDtPnAyvhpJGkWIdTssfDSyx8mMU7T9lA93jLLa/8kYFv6iuqi2uZGdaKlf8AxfEX997+iu5NcstY3/xi/wA/7NA/GKGoP+JoWRX4vpSYj55B3fom4lsJE+Iy4bUtmA4wy2jmHg12jXnwIael1USbRUsp79K6LxilzgeTHgH+5WuGYU2UF9FKJCBd8fyTNaOJMbvnbbjluPFMUpKNgb8uJXz9+UYx7C1xDgQQSHAgggjiCDwKliK9Kl2NbilG6WDSsgHeb/5mAfKf3wPldz4HqPMmp0JK+DdgzeJHcPepqeygJT43KpPmxOpVonkGZwAFyTYAcyeAC3GGYW1kAp2OaJpizeOJGS5cG5SeOUAnhx16hUOCUQjtLKCSbBjR82ugA/eN7eAN1d1mDvpJXSzlpa9jXODHh1nAnLCAOB0t9VytdNuNIb8KyYtNnjky/Z+XqUWM4DUMon1AYd1vMmbw+87yvYX8T0WJXucu2RmpKVpYAyU7iRjeALbg2FuOrT4ixWI237MZKS01P9pBJ3mFvK+tv/XtfgM2nlsbhL8j9R8S+fm5viuEvT31MGmlPc236qNwXQsCgShNypQqZCUFPCjaU4FUMi6JbppcmXSEq2wnMdmTTImFyaSgYlslEqeJyua6fGwuNmgkngBxVNkUdzpIn356q8nqnMiOb5pAB+V/yUOHYTui18mrrizenn1KlxyZkkxDHXDWi5tYZyAXgeAOnoseTIpS47HrNFo8mk08pT4lPhL+X61dFLI5c71PO5cj3LVF2jzefHtlQhchMJQiMwgCkaExqlaFaAY5rV6P2c1Zgw+udH+0kcyLNzaxscj9PMn6Lz2Nl16b2NsZLLU0kvCaJr2H8L43Wzf3pu7ZFyM2W5LbEy2KOFKxrjYyyAmJp1DWA23rgeNyCGjwJPCxzMkxcS5xJJNySbknqStT2i7Nz0tY/fat7oY4XyhgaGsaPQD/ALusqAlxyRmrg+BmLHsXPUE9qQBOATEaEOCmhmLSC0kEG7SCQQRwII1B8VEAnBOi6LN3sftY9s4kzWkb+0I03jObiB95t7nqLnquftHwUQVImjFoasGaO3Br72mj9H6+TwslS1Tontew2c03H5EHwIuPIr15mykuK0EUTCG2fHMxzwbsa5r2SC3HUBht1CLekKx4VCba6UeRt1NgLk6ADUnyWmwrZ/dtEtRYXNo2kjj1d/yy1+P7GU+E02dh30vfD3X4OYwyZTb5BlB008SVnKTHcrXyERnPEW3cA4M3g1LRbiAXAW6rFLVqXEOTu/DdFgzXkzdua6L7s4JsQeJGyMs0sIILtQ2xJzW9AOpPmnw4m6d4zE5bmwPUm5cfEqhrcQ3hs0Wbe/i466u9+HL3U+HSWIUypNX3o818SrLOSx9LdfTsa3FMQEEkbWtzRZmve0fMHD7zfG3LnwWy2p2pk+F3seR0cmRo0LmOF42OLm8WutcFqwuFyiSdpfqLj2XRtPjjoJS2nLd2dHxOAdG/hcOaePnxHKyzYLlNJeaORiUscljo663Y6mrId73oXkfMQTETYkASW0Nhwd7LA12yUrCclnjkW63HgQvQMJ2oaaWSEEwNeGlzCM8ZLHBwLXnvN4AG/L3WLpo5I6nM3MGkHvMJymzOrdOI5r02TTJVvj1fY7mGTafPQz81BIzRzHD0UHBe67kOod4Zo5HSPkZuXMbvIiN4WW1vwY094cHLzmOsY6UMkja4EOebd21r6afwn3S/kIS6TrmuUX4z8jIhFl7Th2xdFPC+T4R5EbC95ZJG21s+lnanRhKwWLx0cUnciflJNr2vpb/dK+Qtv9S48y1nT7MyaQuXq+y+zVDUvjYYJHGS+jcpNgxryT5By58agpaCeRhp29xxFnHvaC+pAtqjj8NcpOO7mrBeoXkzzKOFzvlBPkCfyXbHs9O4Zt24N/E4ZR9V6vsxikMk7bMhjZ3Q4vALRcAnibaa8VX7e7QkPdDTSF8OazMkbRm5Ps63Aa6+I80U/h8Md72+Ffvrz9w8OR5ZqKXcxuHbDyPa5ziMrG7x+UjRgIBJJ8SBbipqaFkUmSMcib8za3vclXDcbETPkjf3MrQWXy6EZvF4vxN9QOQsszBVuMp0y30PW36cV5bNNyk66H0TDp8GjcVCKttc9X+f+jux7EWOmaIy8kgGQusPtCLusBoACTbyBPRVtawM+VTV0bWkZVXVU90vHG6oRrMjx71Om+3occz7qAqR5UZXQSPH5pWyNCVCMzDmqVqiapWlSwaOiNXGzuNSUVSyeP7tw4fiY4Fr2+rSfWyqIFrdm6BspsbLNqM+yPPQrZ5G4ZtBHX1AEzRNFI1ojfls4ZpMrweXAsJGoBJUOPdiUcjXy0EzcrbksceFuP5HmAsUKuSiqvsRdudrjGScpc0ggi2oNwNR9QvU29okdTCxrgacjV7XtJDmZSHMbK3QtJIOuU6LkvdgW/G3VcL+17+w+EFKdeZ5I3s/qXPysyON7WBP+xCsoex/Ej/kj1db9FNRw1DaxksYc5oe0kxSBwtcX4HzXtWDTO3B3plF4wBZxFiGkONxzJsQU567NBrc1VDc2FQm0nZ4XJ2YVcbrTBsfDUm/H2W2wXsMi7pqqkm5sGssLm17X1+ig29Y+oe1jXhxa3K6RxLWd17XC5HEkZhcD2V9s/tBFGwCSojEkZBZkdvcxDBHmLW3IBAOmlr8Ut63USipX9Ul29+opw2yr31OHaLAqLC43GnhJljtd0lzfUWs5wvqLnS3BaTs82lFTDnkDWk3aA3Qd0jn6rB7d7UCUuBZJKC6935Y2GzcgsG3NrX08Vc7FwibB53Oa1ha2WwYCBYkADUk/dOvit3w6EsknKbdO+98du7HpY6SXUre1HbSmmcGR2eWk52sILSbFoDnjTgTfj0tzXmM0r5eNgB8rQLNHkP14rdY7sSymja6wFxcD/vVZLIASi0+XGoXDl+bG6XG9RJY5Oo+RWbqymhkskqXaqASLXbkhGo08cc6RdUVblN02trN4+5VW2dIJtVo0cVHKmcyeFOe42kFSwUjgQCSsjA1zZLxuc3X7pt7jmppK/u2UNHL3gvYZJY8kox9bAgnFNmynqqoU4c4tcBwuAHcCNCPAkeqxYrGB93MeCGlndcCLG/W3UrT4hjl4AwcFlAbuQ6rErVUnZWOTp2bai2tAZLl+IG9AEga/K02bk1aH2OnVZOuqIZZLudK3U6BjCePmtHh2RsDrjWyylZYv9Veo06jDj/BMcuXwbPZ7aCOB28gFTmY02I3bbDKGkav4aBUOM4/HMXPeJnyPvmzZW6l2YnMCdfRdmzTWi+a1raqmx6Ju9JZwury4pY8e+HWueEVFpyO7BMSeTaMRs6F5cdbW4kgLlx2SZzvtZC4fu2Df7dF07N1O6OYGxXJjU4e8nmTxGn5JWfHu01yfNDsM9uX0OrDsojsemiq532fofdc4qi0aH31XNJVE8R7f7Lwb08lJs9tn+JwlihCqaOqqqyeP01XE+S6YZrppKbGG04ufUvI7sLpCkJQHhMRzm7CyE7M3/gQiBGBSNKiCe1UyjqhctJgOIZCsvGV3U01lkz496osv3TZ5rnmV6vBTQPwxxcG5racLrxSGp7wK042iIgyX081yNTgk9tGnG1tZm6ykAlNtNV6v2a4OyZh3j3WA4Z3D9V5JJPd11tdmdpNxGbaXCPWRm8aSCxxjK7K7bjCYo53Bg0B48V07B0rN83Na19VSY1iZleSeqmwTEN264PBE4TeDa3yBFR3HofaRNFZrYw3Qa2XfgFecNpIt40mOa7HN01OR55+N1598YaqpjaTfM8X8gblej9rNII8PpnMcLRvDABzL4zr9D7rqfCsPhYnKXe/2V/0PxOKlclxz/gxe1m0pmAF9ALfRYeWZSVFUSuCR6mm06hGiseRxdoZK9RFyHlRErZVCcktzskzoD1ESkzJmN07M7RO6RPgkXLmSteujiztSsW4lhNVXC5436qB0iRr1plqnKVsDZSLk15DLKudJcqJ0qYHJubWOdIGMKLqlqsrTquGeouod7oojImZtZcVEkYcndBUZQueomuo96onOWPPqW4bUNhGnYjnJhKVIVxZdTXuGlt0m66J4CcAlhKCkRGF3Qn6qMrtaU+6sTKNFchWGUdB7IV0LOBPBTEoQlkzSuhki5WFSByBqyHZHIp3VJsuBrk4vSnBNlpk4k1XWyrIHFVgcpBIqljTCUqOh8typoJrLhzK6wjAZJhnLXCMHV1uPko4roUnyb3su2WM+8qXizGghhPO3zH9FS7cbQulO6JNmyPcRfuj7rTbrbn4L0/ZDaOmio3xGwjjjJJtobCxaV4NW1W+mc7kSbeXJdZrw8XhpeVfyzo5FLBF42utf3ZE4qB5XS9tlySFAse1GboQvKjKe4qMpTEtiEppKCUwlRADrpcyjulujUgR10ocmXRdEpFEhKQOTUoKNSJQ8lICkugI3IockSoso1aCQ2yLJ+VBCzyiPiMSpcqLJLRoQrU8JgS3VCsnAqE26VWZziQhCoocCnhyiTroSiQOTg9RXShQhKHJ7TdLS0T5HBrWkk8NOq9e2Z7JNxEJ6twD3C8bL63tcJcpV06ic2dY1fVlL2b9m/xcokqriJupbzP8R5eS9L7QsKEFCdy1rYgLd35rkaADospg21eR7oh3A3KWgczqCD11C4e0rb0vDII35srR3QLBh6u6u5eCzqamq7nMw53nl+pc2n9DH12NPZT/AAzCRms6e3P8LP8AdcFLBYXKfg9JmJLteZK6a1wbwXotPiuKyS+x6mUpZX4k2cFQ5cT3KaeRcj3JWWXJnkxrnKNxSkqNxWRimISkukJSKgRbpbpqUKyhU4JLJQESKBKiycAjSLABKAlATg1OUShAE4BCLpnQguVCS6EqdDExCmlOKaVlkN3gkLkhKYSlgSdjsyFHdCsWAypQAUIQsghjCXddChCoghjsrHCbAnS5PDwQhBPoSaqLZ6HsXg13b2QAgOjA/nK9Ox3beCOkdG9pdIGODhl7rXDQa+3BCFg8RwVrueZ+Ym8j/wDrhnhFRtM7M4Qd0uPek+9x+6OXmuqHAgY851J1cSbkk63KEJs4qFbTTq28KjGHCOdj8lwFX1c9yhC7mOb8NI7mCbeNHBI9QuKEJEmGyJxTCUIQAiJEqFRAATgEIVlDrJbIQmIseGpwahC0QSBHWRdIhNfBBLoQhJbssEqEIWEMJSEoQs8giMlMJSoQAsZdCEK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20838" name="AutoShape 6" descr="data:image/jpeg;base64,/9j/4AAQSkZJRgABAQAAAQABAAD/2wCEAAkGBhQQEBQUEBQUFRQUFRUUEBUVFBQUFBQUFRUVFBQUFBQXHCYeFxklGRQUHy8gJCgpLCwsFR4xNTAqNSYrLCkBCQoKDgwOGg8PGikkHCQpKSwsLCosLDAtLi8sKSwvKSwsLCwtLCwsKSwsLCkxKSwsLSwtKiosKSwpKSwsLCwpLP/AABEIALcBEwMBIgACEQEDEQH/xAAcAAABBQEBAQAAAAAAAAAAAAAAAQIDBQYEBwj/xABAEAABAwIDBQYDBQYGAgMAAAABAAIDBBEFEiEGEzFBUQciYXGBkRQyoSNCUrHBM2JygpKiJEPC0fDxU+EINGP/xAAbAQACAwEBAQAAAAAAAAAAAAACAwABBAUGB//EADERAAICAQMCBAUEAgIDAAAAAAABAhEDBBIhMUETUWHwBRRxgZEiocHRseFC8RUyYv/aAAwDAQACEQMRAD8A8NQhChAQhChAQhChASpEKEBCEqhASJUKEEQlQoQRCVChASJUKEEQlSKEBCEKEBCEKEFQEIUIPCewqNqcELG43TO6nlsryglDiLlZpjlaUBNxZY80OLPR/DdcsUlu6FjjuAODgMts4zRkjiFk5oixxa4WINivfNt3RTYdQyhuVzMrXkDUAsAcL/xALBbdbMQmjhrKQku+SsZxyn7rz0109Qs2k1fKhLv/AJOX8Qz48361Gpbn9K7HnqEIXXOWCEIUICEIUICEJVCCJUJQFCCWRZSxxEkAak8AOK21P2TziFs1TPTU7HNDgHyZn2OvyN5+F1TaXUVPLGH/ALMwtkZVssPwCgZLaommlZrfcsDb+Rddd+I4fhgZeCGoOtrvl19gg8RCHq49k/x/dHn+RGVb3BZ8PhdeoojMOhmePyUmLVWGSfsaB0XlUPP0KrxEF47q9r/b+6/c8+yoyreYPT4Vm/xUNVb/APOVv5GygxDZ/D3v/wANPPGL8Jo2ut5lllfiIvx6VuL/AB/VmJsiy9Ak7JJHwmWlq6Sot/ltkLJD/K7S/gSFkMQwCenvvopGW5lpy/1cE2KclcUHHNCXCZWoT8qSylDbGoS2SKixEJUKEESoQoQEIQoQUJ4KjShUyyVqssNqQ1wJVWHKWOSyVOG5UHvdHt2z+Nx1eHz0bmXke07g8e9bTyIIv6rObJ42YTLDLGDFO0wTB/Brjdtz04lZ7YfaL4Wshkce619z0sRY/QrV7fYf9v8AEwa09Z3wR8oePm9b6+pXEni8Ofhvv09+ZUP1XF+/I822n2fdQ1L4HkOy2LXA3DmuF2n2PvdVK9DxyFlXh7MsZNVSuO8eNc8B4XHE2NvY9V5+5i7OnyOcf1dVw/fqLVrhjEJbIWgsRCEKEBKkTg1QgBStamtaumB2qOMbLSs9D7J8HY+OokLGOkc6Onp3PPyOc173EDyaNfDxUO1exdXTTBsjC4uuQ8OBaR/pU/ZptHDR1DHE2uSS06Bzsj2Cx5HvaLTbR47I+rjBuA858j9RY/K08tOGi6MtKpJQb4S6+rN+HQfMQrhV39X6HndDhbd4BNPFFrYkuzEejVZYm2hiYWNq96b37kTrX8yV6ttHspCWAVFPBIS3NvY2ZXXJADfLob6ryqh2SpquV4aJI2tMg0Ob5HZRa97knSyxfIuatS9/uc9/CcuVrbO+/HHT8lTQVVEXgTPnDL6lrG3t5FdmJOw7/JmqCOWaNv6K3xjskiiF2VguBctkic0jS9jex5dFRUPZxUVDstO+GTlpIWj3IsED0c0r7CZ/D8q7y9/YnwPDaOoeGvrRB0L4nEeGt0uKYQxryI6yCbkCCW39HBcmJdmeI03z0zyBzjcyQf2ElUlThE8eskUrR1dG8D3ISXgZnljlF1v/ACkaNuzVUIzMInOjBtnYQ4A/ym6fS7XVNOLMkNhoWv7wt5FZ7D8ZlhaWxvc0H8LiNfRd8G07nXFRGycdT3JB4h7f1WzSJptbqBW+/wBaTXv31O6XZ+nrIXSU5EU4FzEfkkPMN/CenLyWMkiIJBFiNCDxBHEFbLBHtMgkhPy6vjOjgP8AUPEKx7W9nhFJBUsblFQw57cDIy3e8y0t9lt1OFSip0r9OjDx5Kns7HnJamkKYhNLVzGjUREIT8qTKhouxiE6y78OwCoqf/rwTS62vHG94v0u0WCF8F2VyFtKDshxOYA/D5Af/LJHH/aXX+i0Mf8A8e6vJeSopGHpmkdb1DFO9BbX5HlSVeqydgM4aCKumueREoH9WU/kq6p7CMSbqxsEovxjmHvZ4aVbVdS5RceWeeBOavQZ+xmeBmapljYbXLW3e7QXOunJXWwXZ1Q1f7R0sh4WByi9wNbctUWx9zHLVQXS32PKmOIXqGwOJOxCkfhriM7Q6alJ45hq5nrc+5V9tT2eUtCQ6OAOABcQ4lwIaWknXwzey9FwqjjZTkxxQQlgdlysaLcbai3QIM+kWSKt/Ri46q5uO3lHm+xmAtErXOjlY3dmOqLrlucE3I6C3LwXkGN0jY6iVsZzMbI9sburA4hp9rL6Jo61pwqeR7++/eBg+Xvm4bbqOfuvn7FaTK46pi0vhwqPNN2yseq8Se6XFpcFIWpVKWIQUa9xyoQhUMFTmlNShWiEoU8QUDV0QlaMfUJFlBhxkbpyXVBtfUw2a5wkaz5RIM1rdHcR7p9BV5WHxFlXT0mc3C6ebHUU8fU1KTglKDaZtqXtUj3WR8L43XuXscHjhbQO4DU6eKk2O2rpKaoLxIGt7xjbIHANeSXAk8xmN+K82mgLTqolieomv0yRFq8qdvk9/wBoccbXxFzZaVz8pDQyXgLHTX7xzO+iqNjsIkiyufFma2QOkDXNN2jLpodeLl4xZdVJic0RvFLIw/uPc38iotQlXA2Gv28beKrg+ltoZGbh74W7svLGgW17h1LWtva9z52UWxdbJuIhK8sdl+2z2zNcXDiD4W4/iXg0e39eBb4qUgcnEPH9wKucL7Y66DjuZL8c8fHhxLSOgQyypx2nF1aeSalDovyem7cUtMS4yQ007fx5Gh99LtL2W116qqoOzLD62whjkieW5yRMcoHDRrs11lqjtjMzcs1HARe5yEt1PE63Vhh3bBTsy5qN128HMkyuHHg4eZRbo0qfJzdmZZL/AOPv6i4n2YU1LmcZalr4j3i3dkfM1oLTlH4gbLUYvs4MThjonvsQS6lmy370bWh+ZoPBzc3DnZUMfaPS1jxCKeT7Q/fdmF7fM831Atf0V1S7cQRMcHNBdTjPB3TcszOzZyOF2628G9RfTFqUaj198/36DccMrbk06X1MZUdikjZMnxLR3i0OdE4A2NuTiu3D+wKSVrj8Uy7Ta26dx8y5dlR2xTud9hExh1y90fRuqq63a/FJGl0r3sa7m4CNvkOASVj39K/dnRhp8rVuXHlX8kg7BJzK1rZLsObM7KGFlgMt2knib8Oi0A7GcMpYT8bUSZ/xbxrA21tLZbdePVY2ixh7LvdiIid0ZJI93sy/5qKs2261dRMf4SB7vdf6Knij1bSXv1Zp+UUK8Sb9/Q1FI7Z2ifdgE7wdM7Zaj1tbItLJ2p0piDYPiDybHFSPaAOgLsoA9V5nRdq9TTfseehzhjjb+nRPre2aqlFntjI6BoAv1sBxSZwhu619v9GhQxxktslXnTv90z2LDsbnmguaSRkQ4udJC1/9LXG3FMra2lZYvdIHk2DbtefW2n1XkEfbbWtj3YEeXoWj87Kpru0+rlN+43yCknHtKue18/U0QyYoStzdX2/ng+jS2GpgaIw0Eju5mEWIGoJAXn2PbKVtOHSROfkve8EjnADqWCxsvKZe0aucAN+QBwygC3kVXDamrzh4qZw4G4cJXg39ClZZJx2xfHqZ8mdR4xttep6bQ9pE8d2VLGVMY7pzdyS38Q/ULY7FS4dZ0tE+Rrzq6me8ZwRrZmY6j1I8l5PhPaA2V2XFIRMDxnjAjqW/vG1myeov4q3xnZ+NsQmw+cTw3zB7e7LE78EjRqD5gLlZZzxO/wAeRnx4cWoltmqf8lvtj2sQPk3bqaYuic64lytOvIi506eapajtge+IRR0zRrcOe8uI8gAPzXZhLqbFGfDYjZk9rUtWLZr8mSfi8jx8DYmuZsW2nzNkLXPabZgbtcOTmnmCLEea6Wl1Es7UejXu0crXaeOle7LFu+LLx7pqmkjfI8BrAcsbQGtBPEkDifNed4w3vFax2KbuIsvosVikt3FdXNJKFHM0ibnZXFCaShcyztnGlSJUo0gnBNTgrRRI1TxFQMCmYnwdMtMsIZdFZYcRfVUjZLLsgqOhXUxZlds0Qmk+SfFGhxVb8EV0ufcrpZIAEMowyybZbSyOymfFZIGrulFylZThYvAt8CHHng4bJQ1dUkCfDTXQPE7ozZXt6nGI1JDAXEAAkk2AHEk6ABdclNZXGyNHepY+2kV5HHk3KO6T/NlQSjt6mfxHLiPLfQ74qVmHPaCGukabzu0IBsQWN/dAvfqbeCnrhCTJIJt1HuwJQRd7pHOP2cTRq7usHOwHEqTGZI6mOV2YMOWzW2/aBrmMaL8jbM49SFhK+pLyBe4aLDx6n3WKGSU8lxfT/B63U6f5H4f8u3+qVW/XrL6qqSZbR7XugJ+Da2LlvHBr5beZFm+g9VS12ISTuzTSPkd1e4uP1UCCtycmqvg4O50k2JdASJzUtloWyMqkATmhSxqjZFu0CJdN0yyjQcsaQ1sAUjYAlapGOCpoRkXkIKO6v9lql9JMJIzbk5p1a9vNr28wqffDquiGrsrqPflHPy72uGbnajBIJKb46jOVuYMmhJ1ikOtgebeYPiqCDGXujs43AGl+IF9fqQfUrkjxEAEXID7NkHIi9xceB1UAhLQ8fhD7/wDPZc+Efl8tx6Xx9O6PT6PD/wCR0cseZW0mvvVxf5X7ENZWk3VRPJdTSyLjkK6csjkeax6fYMKEwlCVY/aQoQnAIRgAJwCUNV7shstJiNS2FhytsXzSEXEUTfmeRz5ADmSAjSBboZszsxNXy7uEAAaySPOWONv4nu5eQuTyC21Rh2EUIDWiTEJwO8S50VOHfuhti73IXDj+KMiHwlECynYSHG/eldzc933uH/BZVUeHRtbnq5d00i7GNbnmkHVsdxlb+84gHkndFUepkWVz5fC7eZYDarI68NNSxdAIWG3qRqraDtPnAyvhpJGkWIdTssfDSyx8mMU7T9lA93jLLa/8kYFv6iuqi2uZGdaKlf8AxfEX997+iu5NcstY3/xi/wA/7NA/GKGoP+JoWRX4vpSYj55B3fom4lsJE+Iy4bUtmA4wy2jmHg12jXnwIael1USbRUsp79K6LxilzgeTHgH+5WuGYU2UF9FKJCBd8fyTNaOJMbvnbbjluPFMUpKNgb8uJXz9+UYx7C1xDgQQSHAgggjiCDwKliK9Kl2NbilG6WDSsgHeb/5mAfKf3wPldz4HqPMmp0JK+DdgzeJHcPepqeygJT43KpPmxOpVonkGZwAFyTYAcyeAC3GGYW1kAp2OaJpizeOJGS5cG5SeOUAnhx16hUOCUQjtLKCSbBjR82ugA/eN7eAN1d1mDvpJXSzlpa9jXODHh1nAnLCAOB0t9VytdNuNIb8KyYtNnjky/Z+XqUWM4DUMon1AYd1vMmbw+87yvYX8T0WJXucu2RmpKVpYAyU7iRjeALbg2FuOrT4ixWI237MZKS01P9pBJ3mFvK+tv/XtfgM2nlsbhL8j9R8S+fm5viuEvT31MGmlPc236qNwXQsCgShNypQqZCUFPCjaU4FUMi6JbppcmXSEq2wnMdmTTImFyaSgYlslEqeJyua6fGwuNmgkngBxVNkUdzpIn356q8nqnMiOb5pAB+V/yUOHYTui18mrrizenn1KlxyZkkxDHXDWi5tYZyAXgeAOnoseTIpS47HrNFo8mk08pT4lPhL+X61dFLI5c71PO5cj3LVF2jzefHtlQhchMJQiMwgCkaExqlaFaAY5rV6P2c1Zgw+udH+0kcyLNzaxscj9PMn6Lz2Nl16b2NsZLLU0kvCaJr2H8L43Wzf3pu7ZFyM2W5LbEy2KOFKxrjYyyAmJp1DWA23rgeNyCGjwJPCxzMkxcS5xJJNySbknqStT2i7Nz0tY/fat7oY4XyhgaGsaPQD/ALusqAlxyRmrg+BmLHsXPUE9qQBOATEaEOCmhmLSC0kEG7SCQQRwII1B8VEAnBOi6LN3sftY9s4kzWkb+0I03jObiB95t7nqLnquftHwUQVImjFoasGaO3Br72mj9H6+TwslS1Tontew2c03H5EHwIuPIr15mykuK0EUTCG2fHMxzwbsa5r2SC3HUBht1CLekKx4VCba6UeRt1NgLk6ADUnyWmwrZ/dtEtRYXNo2kjj1d/yy1+P7GU+E02dh30vfD3X4OYwyZTb5BlB008SVnKTHcrXyERnPEW3cA4M3g1LRbiAXAW6rFLVqXEOTu/DdFgzXkzdua6L7s4JsQeJGyMs0sIILtQ2xJzW9AOpPmnw4m6d4zE5bmwPUm5cfEqhrcQ3hs0Wbe/i466u9+HL3U+HSWIUypNX3o818SrLOSx9LdfTsa3FMQEEkbWtzRZmve0fMHD7zfG3LnwWy2p2pk+F3seR0cmRo0LmOF42OLm8WutcFqwuFyiSdpfqLj2XRtPjjoJS2nLd2dHxOAdG/hcOaePnxHKyzYLlNJeaORiUscljo663Y6mrId73oXkfMQTETYkASW0Nhwd7LA12yUrCclnjkW63HgQvQMJ2oaaWSEEwNeGlzCM8ZLHBwLXnvN4AG/L3WLpo5I6nM3MGkHvMJymzOrdOI5r02TTJVvj1fY7mGTafPQz81BIzRzHD0UHBe67kOod4Zo5HSPkZuXMbvIiN4WW1vwY094cHLzmOsY6UMkja4EOebd21r6afwn3S/kIS6TrmuUX4z8jIhFl7Th2xdFPC+T4R5EbC95ZJG21s+lnanRhKwWLx0cUnciflJNr2vpb/dK+Qtv9S48y1nT7MyaQuXq+y+zVDUvjYYJHGS+jcpNgxryT5By58agpaCeRhp29xxFnHvaC+pAtqjj8NcpOO7mrBeoXkzzKOFzvlBPkCfyXbHs9O4Zt24N/E4ZR9V6vsxikMk7bMhjZ3Q4vALRcAnibaa8VX7e7QkPdDTSF8OazMkbRm5Ps63Aa6+I80U/h8Md72+Ffvrz9w8OR5ZqKXcxuHbDyPa5ziMrG7x+UjRgIBJJ8SBbipqaFkUmSMcib8za3vclXDcbETPkjf3MrQWXy6EZvF4vxN9QOQsszBVuMp0y30PW36cV5bNNyk66H0TDp8GjcVCKttc9X+f+jux7EWOmaIy8kgGQusPtCLusBoACTbyBPRVtawM+VTV0bWkZVXVU90vHG6oRrMjx71Om+3occz7qAqR5UZXQSPH5pWyNCVCMzDmqVqiapWlSwaOiNXGzuNSUVSyeP7tw4fiY4Fr2+rSfWyqIFrdm6BspsbLNqM+yPPQrZ5G4ZtBHX1AEzRNFI1ojfls4ZpMrweXAsJGoBJUOPdiUcjXy0EzcrbksceFuP5HmAsUKuSiqvsRdudrjGScpc0ggi2oNwNR9QvU29okdTCxrgacjV7XtJDmZSHMbK3QtJIOuU6LkvdgW/G3VcL+17+w+EFKdeZ5I3s/qXPysyON7WBP+xCsoex/Ej/kj1db9FNRw1DaxksYc5oe0kxSBwtcX4HzXtWDTO3B3plF4wBZxFiGkONxzJsQU567NBrc1VDc2FQm0nZ4XJ2YVcbrTBsfDUm/H2W2wXsMi7pqqkm5sGssLm17X1+ig29Y+oe1jXhxa3K6RxLWd17XC5HEkZhcD2V9s/tBFGwCSojEkZBZkdvcxDBHmLW3IBAOmlr8Ut63USipX9Ul29+opw2yr31OHaLAqLC43GnhJljtd0lzfUWs5wvqLnS3BaTs82lFTDnkDWk3aA3Qd0jn6rB7d7UCUuBZJKC6935Y2GzcgsG3NrX08Vc7FwibB53Oa1ha2WwYCBYkADUk/dOvit3w6EsknKbdO+98du7HpY6SXUre1HbSmmcGR2eWk52sILSbFoDnjTgTfj0tzXmM0r5eNgB8rQLNHkP14rdY7sSymja6wFxcD/vVZLIASi0+XGoXDl+bG6XG9RJY5Oo+RWbqymhkskqXaqASLXbkhGo08cc6RdUVblN02trN4+5VW2dIJtVo0cVHKmcyeFOe42kFSwUjgQCSsjA1zZLxuc3X7pt7jmppK/u2UNHL3gvYZJY8kox9bAgnFNmynqqoU4c4tcBwuAHcCNCPAkeqxYrGB93MeCGlndcCLG/W3UrT4hjl4AwcFlAbuQ6rErVUnZWOTp2bai2tAZLl+IG9AEga/K02bk1aH2OnVZOuqIZZLudK3U6BjCePmtHh2RsDrjWyylZYv9Veo06jDj/BMcuXwbPZ7aCOB28gFTmY02I3bbDKGkav4aBUOM4/HMXPeJnyPvmzZW6l2YnMCdfRdmzTWi+a1raqmx6Ju9JZwury4pY8e+HWueEVFpyO7BMSeTaMRs6F5cdbW4kgLlx2SZzvtZC4fu2Df7dF07N1O6OYGxXJjU4e8nmTxGn5JWfHu01yfNDsM9uX0OrDsojsemiq532fofdc4qi0aH31XNJVE8R7f7Lwb08lJs9tn+JwlihCqaOqqqyeP01XE+S6YZrppKbGG04ufUvI7sLpCkJQHhMRzm7CyE7M3/gQiBGBSNKiCe1UyjqhctJgOIZCsvGV3U01lkz496osv3TZ5rnmV6vBTQPwxxcG5racLrxSGp7wK042iIgyX081yNTgk9tGnG1tZm6ykAlNtNV6v2a4OyZh3j3WA4Z3D9V5JJPd11tdmdpNxGbaXCPWRm8aSCxxjK7K7bjCYo53Bg0B48V07B0rN83Na19VSY1iZleSeqmwTEN264PBE4TeDa3yBFR3HofaRNFZrYw3Qa2XfgFecNpIt40mOa7HN01OR55+N1598YaqpjaTfM8X8gblej9rNII8PpnMcLRvDABzL4zr9D7rqfCsPhYnKXe/2V/0PxOKlclxz/gxe1m0pmAF9ALfRYeWZSVFUSuCR6mm06hGiseRxdoZK9RFyHlRErZVCcktzskzoD1ESkzJmN07M7RO6RPgkXLmSteujiztSsW4lhNVXC5436qB0iRr1plqnKVsDZSLk15DLKudJcqJ0qYHJubWOdIGMKLqlqsrTquGeouod7oojImZtZcVEkYcndBUZQueomuo96onOWPPqW4bUNhGnYjnJhKVIVxZdTXuGlt0m66J4CcAlhKCkRGF3Qn6qMrtaU+6sTKNFchWGUdB7IV0LOBPBTEoQlkzSuhki5WFSByBqyHZHIp3VJsuBrk4vSnBNlpk4k1XWyrIHFVgcpBIqljTCUqOh8typoJrLhzK6wjAZJhnLXCMHV1uPko4roUnyb3su2WM+8qXizGghhPO3zH9FS7cbQulO6JNmyPcRfuj7rTbrbn4L0/ZDaOmio3xGwjjjJJtobCxaV4NW1W+mc7kSbeXJdZrw8XhpeVfyzo5FLBF42utf3ZE4qB5XS9tlySFAse1GboQvKjKe4qMpTEtiEppKCUwlRADrpcyjulujUgR10ocmXRdEpFEhKQOTUoKNSJQ8lICkugI3IockSoso1aCQ2yLJ+VBCzyiPiMSpcqLJLRoQrU8JgS3VCsnAqE26VWZziQhCoocCnhyiTroSiQOTg9RXShQhKHJ7TdLS0T5HBrWkk8NOq9e2Z7JNxEJ6twD3C8bL63tcJcpV06ic2dY1fVlL2b9m/xcokqriJupbzP8R5eS9L7QsKEFCdy1rYgLd35rkaADospg21eR7oh3A3KWgczqCD11C4e0rb0vDII35srR3QLBh6u6u5eCzqamq7nMw53nl+pc2n9DH12NPZT/AAzCRms6e3P8LP8AdcFLBYXKfg9JmJLteZK6a1wbwXotPiuKyS+x6mUpZX4k2cFQ5cT3KaeRcj3JWWXJnkxrnKNxSkqNxWRimISkukJSKgRbpbpqUKyhU4JLJQESKBKiycAjSLABKAlATg1OUShAE4BCLpnQguVCS6EqdDExCmlOKaVlkN3gkLkhKYSlgSdjsyFHdCsWAypQAUIQsghjCXddChCoghjsrHCbAnS5PDwQhBPoSaqLZ6HsXg13b2QAgOjA/nK9Ox3beCOkdG9pdIGODhl7rXDQa+3BCFg8RwVrueZ+Ym8j/wDrhnhFRtM7M4Qd0uPek+9x+6OXmuqHAgY851J1cSbkk63KEJs4qFbTTq28KjGHCOdj8lwFX1c9yhC7mOb8NI7mCbeNHBI9QuKEJEmGyJxTCUIQAiJEqFRAATgEIVlDrJbIQmIseGpwahC0QSBHWRdIhNfBBLoQhJbssEqEIWEMJSEoQs8giMlMJSoQAsZdCEK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20840" name="Picture 8" descr="http://www.rexleds.com/photo/pl32494-full_color_dc_12v_5050_rgb_smd_led_strip_light_ip44_240lm_flexible_led_light_strip_rex1000.jpg"/>
          <p:cNvPicPr>
            <a:picLocks noChangeAspect="1" noChangeArrowheads="1"/>
          </p:cNvPicPr>
          <p:nvPr/>
        </p:nvPicPr>
        <p:blipFill>
          <a:blip r:embed="rId2" cstate="print"/>
          <a:srcRect/>
          <a:stretch>
            <a:fillRect/>
          </a:stretch>
        </p:blipFill>
        <p:spPr bwMode="auto">
          <a:xfrm>
            <a:off x="6355865" y="1223756"/>
            <a:ext cx="2903641" cy="1935214"/>
          </a:xfrm>
          <a:prstGeom prst="rect">
            <a:avLst/>
          </a:prstGeom>
          <a:ln>
            <a:noFill/>
          </a:ln>
          <a:effectLst>
            <a:softEdge rad="112500"/>
          </a:effectLst>
        </p:spPr>
      </p:pic>
      <p:pic>
        <p:nvPicPr>
          <p:cNvPr id="120842" name="Picture 10" descr="http://upload.wikimedia.org/wikipedia/commons/thumb/b/b6/60_LED_3W_Spot_Light_eq_25W.jpg/220px-60_LED_3W_Spot_Light_eq_25W.jpg"/>
          <p:cNvPicPr>
            <a:picLocks noChangeAspect="1" noChangeArrowheads="1"/>
          </p:cNvPicPr>
          <p:nvPr/>
        </p:nvPicPr>
        <p:blipFill>
          <a:blip r:embed="rId3" cstate="print"/>
          <a:srcRect/>
          <a:stretch>
            <a:fillRect/>
          </a:stretch>
        </p:blipFill>
        <p:spPr bwMode="auto">
          <a:xfrm>
            <a:off x="6843210" y="3834045"/>
            <a:ext cx="2095500" cy="1504951"/>
          </a:xfrm>
          <a:prstGeom prst="rect">
            <a:avLst/>
          </a:prstGeom>
          <a:noFill/>
        </p:spPr>
      </p:pic>
      <p:pic>
        <p:nvPicPr>
          <p:cNvPr id="120844" name="Picture 12" descr="http://s1.cdn.autoevolution.com/images/news/battle-of-the-headlights-halogen-vs-xenon-vs-led-26530_12.jpg"/>
          <p:cNvPicPr>
            <a:picLocks noChangeAspect="1" noChangeArrowheads="1"/>
          </p:cNvPicPr>
          <p:nvPr/>
        </p:nvPicPr>
        <p:blipFill>
          <a:blip r:embed="rId4" cstate="print"/>
          <a:srcRect/>
          <a:stretch>
            <a:fillRect/>
          </a:stretch>
        </p:blipFill>
        <p:spPr bwMode="auto">
          <a:xfrm>
            <a:off x="2432720" y="4059069"/>
            <a:ext cx="2838450" cy="1992481"/>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42</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Emitting Diodes</a:t>
            </a:r>
          </a:p>
        </p:txBody>
      </p:sp>
      <p:sp>
        <p:nvSpPr>
          <p:cNvPr id="3" name="Content Placeholder 2"/>
          <p:cNvSpPr>
            <a:spLocks noGrp="1"/>
          </p:cNvSpPr>
          <p:nvPr>
            <p:ph idx="1"/>
          </p:nvPr>
        </p:nvSpPr>
        <p:spPr>
          <a:xfrm>
            <a:off x="742950" y="1371600"/>
            <a:ext cx="8420100" cy="4419600"/>
          </a:xfrm>
        </p:spPr>
        <p:txBody>
          <a:bodyPr/>
          <a:lstStyle/>
          <a:p>
            <a:pPr>
              <a:buFont typeface="Courier New" panose="02070309020205020404" pitchFamily="49" charset="0"/>
              <a:buChar char="o"/>
            </a:pPr>
            <a:r>
              <a:rPr lang="en-US" sz="1800" dirty="0"/>
              <a:t>When the </a:t>
            </a:r>
            <a:r>
              <a:rPr lang="en-US" sz="1800" dirty="0" smtClean="0"/>
              <a:t>device is </a:t>
            </a:r>
            <a:r>
              <a:rPr lang="en-US" sz="1800" dirty="0"/>
              <a:t>forward-biased, electrons cross the </a:t>
            </a:r>
            <a:r>
              <a:rPr lang="en-US" sz="1800" i="1" dirty="0" err="1"/>
              <a:t>pn</a:t>
            </a:r>
            <a:r>
              <a:rPr lang="en-US" sz="1800" i="1" dirty="0"/>
              <a:t> </a:t>
            </a:r>
            <a:r>
              <a:rPr lang="en-US" sz="1800" dirty="0"/>
              <a:t>junction from the </a:t>
            </a:r>
            <a:r>
              <a:rPr lang="en-US" sz="1800" i="1" dirty="0"/>
              <a:t>n</a:t>
            </a:r>
            <a:r>
              <a:rPr lang="en-US" sz="1800" dirty="0"/>
              <a:t>-type material and </a:t>
            </a:r>
            <a:r>
              <a:rPr lang="en-US" sz="1800" dirty="0" smtClean="0"/>
              <a:t>recombine with </a:t>
            </a:r>
            <a:r>
              <a:rPr lang="en-US" sz="1800" dirty="0"/>
              <a:t>holes in the </a:t>
            </a:r>
            <a:r>
              <a:rPr lang="en-US" sz="1800" i="1" dirty="0"/>
              <a:t>p</a:t>
            </a:r>
            <a:r>
              <a:rPr lang="en-US" sz="1800" dirty="0"/>
              <a:t>-type material</a:t>
            </a:r>
            <a:r>
              <a:rPr lang="en-US" sz="1800" dirty="0" smtClean="0"/>
              <a:t>.</a:t>
            </a:r>
          </a:p>
          <a:p>
            <a:pPr>
              <a:buFont typeface="Courier New" panose="02070309020205020404" pitchFamily="49" charset="0"/>
              <a:buChar char="o"/>
            </a:pPr>
            <a:endParaRPr lang="en-US" sz="1800" dirty="0" smtClean="0"/>
          </a:p>
          <a:p>
            <a:r>
              <a:rPr lang="en-US" sz="1800" dirty="0"/>
              <a:t>The </a:t>
            </a:r>
            <a:r>
              <a:rPr lang="en-US" sz="1800" dirty="0" smtClean="0"/>
              <a:t>difference in </a:t>
            </a:r>
            <a:r>
              <a:rPr lang="en-US" sz="1800" dirty="0"/>
              <a:t>energy between the electrons and the holes corresponds to the energy of visible light.</a:t>
            </a:r>
          </a:p>
        </p:txBody>
      </p:sp>
      <p:sp>
        <p:nvSpPr>
          <p:cNvPr id="4" name="Slide Number Placeholder 3"/>
          <p:cNvSpPr>
            <a:spLocks noGrp="1"/>
          </p:cNvSpPr>
          <p:nvPr>
            <p:ph type="sldNum" sz="quarter" idx="12"/>
          </p:nvPr>
        </p:nvSpPr>
        <p:spPr/>
        <p:txBody>
          <a:bodyPr/>
          <a:lstStyle/>
          <a:p>
            <a:pPr>
              <a:defRPr/>
            </a:pPr>
            <a:fld id="{2FBE52A7-A142-4E2F-B714-90A2647D9D72}" type="slidenum">
              <a:rPr lang="sv-SE" smtClean="0"/>
              <a:pPr>
                <a:defRPr/>
              </a:pPr>
              <a:t>43</a:t>
            </a:fld>
            <a:endParaRPr lang="sv-SE" sz="1400">
              <a:latin typeface="Times" pitchFamily="1" charset="0"/>
            </a:endParaRPr>
          </a:p>
        </p:txBody>
      </p:sp>
      <p:pic>
        <p:nvPicPr>
          <p:cNvPr id="5" name="Picture 4"/>
          <p:cNvPicPr>
            <a:picLocks noChangeAspect="1"/>
          </p:cNvPicPr>
          <p:nvPr/>
        </p:nvPicPr>
        <p:blipFill>
          <a:blip r:embed="rId2"/>
          <a:stretch>
            <a:fillRect/>
          </a:stretch>
        </p:blipFill>
        <p:spPr>
          <a:xfrm rot="5400000">
            <a:off x="3390899" y="2424113"/>
            <a:ext cx="3124200" cy="4143375"/>
          </a:xfrm>
          <a:prstGeom prst="rect">
            <a:avLst/>
          </a:prstGeom>
        </p:spPr>
      </p:pic>
    </p:spTree>
    <p:extLst>
      <p:ext uri="{BB962C8B-B14F-4D97-AF65-F5344CB8AC3E}">
        <p14:creationId xmlns:p14="http://schemas.microsoft.com/office/powerpoint/2010/main" val="2746309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sv-SE" smtClean="0"/>
              <a:t>Photo Diode</a:t>
            </a:r>
          </a:p>
        </p:txBody>
      </p:sp>
      <p:sp>
        <p:nvSpPr>
          <p:cNvPr id="12292" name="Content Placeholder 2"/>
          <p:cNvSpPr>
            <a:spLocks noGrp="1"/>
          </p:cNvSpPr>
          <p:nvPr>
            <p:ph idx="1"/>
          </p:nvPr>
        </p:nvSpPr>
        <p:spPr>
          <a:xfrm>
            <a:off x="742950" y="1752600"/>
            <a:ext cx="5241925" cy="4038600"/>
          </a:xfrm>
        </p:spPr>
        <p:txBody>
          <a:bodyPr/>
          <a:lstStyle/>
          <a:p>
            <a:pPr>
              <a:buFont typeface="Wingdings" pitchFamily="2" charset="2"/>
              <a:buChar char="v"/>
            </a:pPr>
            <a:r>
              <a:rPr lang="en-US" sz="2200" smtClean="0"/>
              <a:t>A </a:t>
            </a:r>
            <a:r>
              <a:rPr lang="en-US" sz="2200" b="1" smtClean="0"/>
              <a:t>photodiode</a:t>
            </a:r>
            <a:r>
              <a:rPr lang="en-US" sz="2200" smtClean="0"/>
              <a:t> is a special light sensitive diode with a clear window to the </a:t>
            </a:r>
            <a:r>
              <a:rPr lang="en-US" sz="2200" i="1" smtClean="0"/>
              <a:t>pn</a:t>
            </a:r>
            <a:r>
              <a:rPr lang="en-US" sz="2200" smtClean="0"/>
              <a:t> junction. It is operated with reverse bias. Reverse current increases with greater incident light.</a:t>
            </a:r>
          </a:p>
          <a:p>
            <a:pPr>
              <a:buFont typeface="Wingdings" pitchFamily="2" charset="2"/>
              <a:buChar char="v"/>
            </a:pPr>
            <a:endParaRPr lang="en-US" sz="2200" smtClean="0"/>
          </a:p>
          <a:p>
            <a:pPr>
              <a:buFont typeface="Wingdings" pitchFamily="2" charset="2"/>
              <a:buChar char="v"/>
            </a:pPr>
            <a:endParaRPr lang="en-US" sz="2200" smtClean="0"/>
          </a:p>
          <a:p>
            <a:pPr>
              <a:buFont typeface="Wingdings" pitchFamily="2" charset="2"/>
              <a:buChar char="v"/>
            </a:pPr>
            <a:r>
              <a:rPr lang="en-US" sz="2000" smtClean="0"/>
              <a:t>The tiny current that is present when the diode is not exposed to light is called </a:t>
            </a:r>
            <a:r>
              <a:rPr lang="en-US" sz="2000" b="1" smtClean="0"/>
              <a:t>dark current</a:t>
            </a:r>
            <a:endParaRPr lang="en-US" sz="2200" smtClean="0"/>
          </a:p>
          <a:p>
            <a:pPr>
              <a:buFont typeface="Wingdings" pitchFamily="2" charset="2"/>
              <a:buChar char="v"/>
            </a:pPr>
            <a:endParaRPr lang="en-US" sz="2200" smtClean="0"/>
          </a:p>
          <a:p>
            <a:endParaRPr lang="sv-SE" smtClean="0"/>
          </a:p>
        </p:txBody>
      </p:sp>
      <p:graphicFrame>
        <p:nvGraphicFramePr>
          <p:cNvPr id="12290" name="Object 12"/>
          <p:cNvGraphicFramePr>
            <a:graphicFrameLocks noChangeAspect="1"/>
          </p:cNvGraphicFramePr>
          <p:nvPr/>
        </p:nvGraphicFramePr>
        <p:xfrm>
          <a:off x="5984875" y="2033588"/>
          <a:ext cx="2895600" cy="2268537"/>
        </p:xfrm>
        <a:graphic>
          <a:graphicData uri="http://schemas.openxmlformats.org/presentationml/2006/ole">
            <mc:AlternateContent xmlns:mc="http://schemas.openxmlformats.org/markup-compatibility/2006">
              <mc:Choice xmlns:v="urn:schemas-microsoft-com:vml" Requires="v">
                <p:oleObj spid="_x0000_s122898" name="CorelDRAW" r:id="rId3" imgW="2248200" imgH="1783440" progId="">
                  <p:embed/>
                </p:oleObj>
              </mc:Choice>
              <mc:Fallback>
                <p:oleObj name="CorelDRAW" r:id="rId3" imgW="2248200" imgH="1783440" progId="">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75" y="2033588"/>
                        <a:ext cx="289560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3"/>
          <p:cNvSpPr txBox="1">
            <a:spLocks noChangeArrowheads="1"/>
          </p:cNvSpPr>
          <p:nvPr/>
        </p:nvSpPr>
        <p:spPr bwMode="auto">
          <a:xfrm>
            <a:off x="4232275" y="3857625"/>
            <a:ext cx="1447800" cy="336550"/>
          </a:xfrm>
          <a:prstGeom prst="rect">
            <a:avLst/>
          </a:prstGeom>
          <a:noFill/>
          <a:ln w="9525">
            <a:noFill/>
            <a:miter lim="800000"/>
            <a:headEnd/>
            <a:tailEnd/>
          </a:ln>
        </p:spPr>
        <p:txBody>
          <a:bodyPr>
            <a:spAutoFit/>
          </a:bodyPr>
          <a:lstStyle/>
          <a:p>
            <a:pPr>
              <a:spcBef>
                <a:spcPct val="50000"/>
              </a:spcBef>
            </a:pPr>
            <a:r>
              <a:rPr lang="en-US" sz="1600"/>
              <a:t>Dark current</a:t>
            </a:r>
          </a:p>
        </p:txBody>
      </p:sp>
      <p:sp>
        <p:nvSpPr>
          <p:cNvPr id="7" name="Line 14"/>
          <p:cNvSpPr>
            <a:spLocks noChangeShapeType="1"/>
          </p:cNvSpPr>
          <p:nvPr/>
        </p:nvSpPr>
        <p:spPr bwMode="auto">
          <a:xfrm>
            <a:off x="5513388" y="4014788"/>
            <a:ext cx="609600" cy="0"/>
          </a:xfrm>
          <a:prstGeom prst="line">
            <a:avLst/>
          </a:prstGeom>
          <a:noFill/>
          <a:ln w="9525">
            <a:solidFill>
              <a:schemeClr val="tx1"/>
            </a:solidFill>
            <a:round/>
            <a:headEnd/>
            <a:tailEnd type="triangle" w="med" len="med"/>
          </a:ln>
        </p:spPr>
        <p:txBody>
          <a:bodyPr/>
          <a:lstStyle/>
          <a:p>
            <a:endParaRPr lang="sv-SE"/>
          </a:p>
        </p:txBody>
      </p:sp>
      <p:pic>
        <p:nvPicPr>
          <p:cNvPr id="12295" name="Picture 3"/>
          <p:cNvPicPr>
            <a:picLocks noChangeAspect="1" noChangeArrowheads="1"/>
          </p:cNvPicPr>
          <p:nvPr/>
        </p:nvPicPr>
        <p:blipFill>
          <a:blip r:embed="rId5" cstate="print"/>
          <a:srcRect/>
          <a:stretch>
            <a:fillRect/>
          </a:stretch>
        </p:blipFill>
        <p:spPr bwMode="auto">
          <a:xfrm>
            <a:off x="6122988" y="5791200"/>
            <a:ext cx="1123950" cy="276225"/>
          </a:xfrm>
          <a:prstGeom prst="rect">
            <a:avLst/>
          </a:prstGeom>
          <a:noFill/>
          <a:ln w="9525" algn="ctr">
            <a:noFill/>
            <a:miter lim="800000"/>
            <a:headEnd/>
            <a:tailEnd/>
          </a:ln>
        </p:spPr>
      </p:pic>
      <p:pic>
        <p:nvPicPr>
          <p:cNvPr id="122883" name="Picture 3"/>
          <p:cNvPicPr>
            <a:picLocks noChangeAspect="1" noChangeArrowheads="1"/>
          </p:cNvPicPr>
          <p:nvPr/>
        </p:nvPicPr>
        <p:blipFill>
          <a:blip r:embed="rId6" cstate="print"/>
          <a:srcRect/>
          <a:stretch>
            <a:fillRect/>
          </a:stretch>
        </p:blipFill>
        <p:spPr bwMode="auto">
          <a:xfrm>
            <a:off x="7878325" y="4533900"/>
            <a:ext cx="1600200" cy="1257300"/>
          </a:xfrm>
          <a:prstGeom prst="rect">
            <a:avLst/>
          </a:prstGeom>
          <a:noFill/>
          <a:ln w="9525">
            <a:noFill/>
            <a:miter lim="800000"/>
            <a:headEnd/>
            <a:tailEnd/>
          </a:ln>
        </p:spPr>
      </p:pic>
      <p:pic>
        <p:nvPicPr>
          <p:cNvPr id="122884" name="Picture 4"/>
          <p:cNvPicPr>
            <a:picLocks noChangeAspect="1" noChangeArrowheads="1"/>
          </p:cNvPicPr>
          <p:nvPr/>
        </p:nvPicPr>
        <p:blipFill>
          <a:blip r:embed="rId7" cstate="print"/>
          <a:srcRect/>
          <a:stretch>
            <a:fillRect/>
          </a:stretch>
        </p:blipFill>
        <p:spPr bwMode="auto">
          <a:xfrm>
            <a:off x="7604125" y="1752600"/>
            <a:ext cx="1276350" cy="495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44</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sv-SE" dirty="0" err="1" smtClean="0"/>
              <a:t>Varactor</a:t>
            </a:r>
            <a:r>
              <a:rPr lang="sv-SE" dirty="0" smtClean="0"/>
              <a:t> </a:t>
            </a:r>
            <a:r>
              <a:rPr lang="sv-SE" dirty="0" err="1" smtClean="0"/>
              <a:t>Diode</a:t>
            </a:r>
            <a:endParaRPr lang="sv-SE" dirty="0" smtClean="0"/>
          </a:p>
        </p:txBody>
      </p:sp>
      <p:sp>
        <p:nvSpPr>
          <p:cNvPr id="12292" name="Content Placeholder 2"/>
          <p:cNvSpPr>
            <a:spLocks noGrp="1"/>
          </p:cNvSpPr>
          <p:nvPr>
            <p:ph idx="1"/>
          </p:nvPr>
        </p:nvSpPr>
        <p:spPr>
          <a:xfrm>
            <a:off x="742951" y="1752600"/>
            <a:ext cx="5020140" cy="4038600"/>
          </a:xfrm>
        </p:spPr>
        <p:txBody>
          <a:bodyPr/>
          <a:lstStyle/>
          <a:p>
            <a:pPr>
              <a:buFont typeface="Wingdings" pitchFamily="2" charset="2"/>
              <a:buChar char="v"/>
            </a:pPr>
            <a:r>
              <a:rPr lang="en-US" sz="2000" dirty="0" smtClean="0"/>
              <a:t>A </a:t>
            </a:r>
            <a:r>
              <a:rPr lang="en-US" sz="2000" b="1" dirty="0" err="1" smtClean="0"/>
              <a:t>varactor</a:t>
            </a:r>
            <a:r>
              <a:rPr lang="en-US" sz="2000" b="1" dirty="0" smtClean="0"/>
              <a:t> diode</a:t>
            </a:r>
            <a:r>
              <a:rPr lang="en-US" sz="2000" dirty="0" smtClean="0"/>
              <a:t> is a special purpose diode operated in reverse-bias to form a voltage-controlled capacitor. The width of the depletion region increases with reverse-bias.</a:t>
            </a:r>
          </a:p>
          <a:p>
            <a:pPr>
              <a:buFont typeface="Wingdings" pitchFamily="2" charset="2"/>
              <a:buChar char="v"/>
            </a:pPr>
            <a:endParaRPr lang="en-US" sz="2000" dirty="0" smtClean="0"/>
          </a:p>
          <a:p>
            <a:pPr>
              <a:buFont typeface="Wingdings" pitchFamily="2" charset="2"/>
              <a:buChar char="v"/>
            </a:pPr>
            <a:r>
              <a:rPr lang="en-US" sz="2000" dirty="0" err="1" smtClean="0"/>
              <a:t>Varactor</a:t>
            </a:r>
            <a:r>
              <a:rPr lang="en-US" sz="2000" dirty="0" smtClean="0"/>
              <a:t> diodes are used in tuning applications. The applied voltage controls the capacitance and hence the resonant frequency. </a:t>
            </a:r>
          </a:p>
          <a:p>
            <a:pPr>
              <a:buFont typeface="Wingdings" pitchFamily="2" charset="2"/>
              <a:buChar char="v"/>
            </a:pPr>
            <a:endParaRPr lang="en-US" sz="2200" dirty="0" smtClean="0"/>
          </a:p>
          <a:p>
            <a:pPr>
              <a:buFont typeface="Wingdings" pitchFamily="2" charset="2"/>
              <a:buChar char="v"/>
            </a:pPr>
            <a:endParaRPr lang="en-US" sz="2200" dirty="0" smtClean="0"/>
          </a:p>
          <a:p>
            <a:pPr>
              <a:buFont typeface="Wingdings" pitchFamily="2" charset="2"/>
              <a:buChar char="v"/>
            </a:pPr>
            <a:endParaRPr lang="en-US" sz="2200" dirty="0" smtClean="0"/>
          </a:p>
          <a:p>
            <a:endParaRPr lang="sv-SE" dirty="0" smtClean="0"/>
          </a:p>
        </p:txBody>
      </p:sp>
      <p:pic>
        <p:nvPicPr>
          <p:cNvPr id="12295" name="Picture 3"/>
          <p:cNvPicPr>
            <a:picLocks noChangeAspect="1" noChangeArrowheads="1"/>
          </p:cNvPicPr>
          <p:nvPr/>
        </p:nvPicPr>
        <p:blipFill>
          <a:blip r:embed="rId3" cstate="print"/>
          <a:srcRect/>
          <a:stretch>
            <a:fillRect/>
          </a:stretch>
        </p:blipFill>
        <p:spPr bwMode="auto">
          <a:xfrm>
            <a:off x="8304213" y="1371600"/>
            <a:ext cx="1123950" cy="276225"/>
          </a:xfrm>
          <a:prstGeom prst="rect">
            <a:avLst/>
          </a:prstGeom>
          <a:noFill/>
          <a:ln w="9525" algn="ctr">
            <a:noFill/>
            <a:miter lim="800000"/>
            <a:headEnd/>
            <a:tailEnd/>
          </a:ln>
        </p:spPr>
      </p:pic>
      <p:graphicFrame>
        <p:nvGraphicFramePr>
          <p:cNvPr id="2" name="Object 12"/>
          <p:cNvGraphicFramePr>
            <a:graphicFrameLocks noChangeAspect="1"/>
          </p:cNvGraphicFramePr>
          <p:nvPr/>
        </p:nvGraphicFramePr>
        <p:xfrm>
          <a:off x="6122988" y="1371600"/>
          <a:ext cx="2743200" cy="1857375"/>
        </p:xfrm>
        <a:graphic>
          <a:graphicData uri="http://schemas.openxmlformats.org/presentationml/2006/ole">
            <mc:AlternateContent xmlns:mc="http://schemas.openxmlformats.org/markup-compatibility/2006">
              <mc:Choice xmlns:v="urn:schemas-microsoft-com:vml" Requires="v">
                <p:oleObj spid="_x0000_s12317" name="CorelDRAW" r:id="rId4" imgW="2046600" imgH="1404720" progId="">
                  <p:embed/>
                </p:oleObj>
              </mc:Choice>
              <mc:Fallback>
                <p:oleObj name="CorelDRAW" r:id="rId4" imgW="2046600" imgH="1404720"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988" y="1371600"/>
                        <a:ext cx="27432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2FBE52A7-A142-4E2F-B714-90A2647D9D72}" type="slidenum">
              <a:rPr lang="sv-SE" smtClean="0"/>
              <a:pPr>
                <a:defRPr/>
              </a:pPr>
              <a:t>45</a:t>
            </a:fld>
            <a:endParaRPr lang="sv-SE" sz="1400">
              <a:latin typeface="Times" pitchFamily="1" charset="0"/>
            </a:endParaRPr>
          </a:p>
        </p:txBody>
      </p:sp>
      <p:pic>
        <p:nvPicPr>
          <p:cNvPr id="5" name="Picture 4"/>
          <p:cNvPicPr>
            <a:picLocks noChangeAspect="1"/>
          </p:cNvPicPr>
          <p:nvPr/>
        </p:nvPicPr>
        <p:blipFill>
          <a:blip r:embed="rId6"/>
          <a:stretch>
            <a:fillRect/>
          </a:stretch>
        </p:blipFill>
        <p:spPr>
          <a:xfrm>
            <a:off x="6827838" y="3386137"/>
            <a:ext cx="1333500" cy="771525"/>
          </a:xfrm>
          <a:prstGeom prst="rect">
            <a:avLst/>
          </a:prstGeom>
        </p:spPr>
      </p:pic>
      <p:pic>
        <p:nvPicPr>
          <p:cNvPr id="6" name="Picture 5"/>
          <p:cNvPicPr>
            <a:picLocks noChangeAspect="1"/>
          </p:cNvPicPr>
          <p:nvPr/>
        </p:nvPicPr>
        <p:blipFill>
          <a:blip r:embed="rId7"/>
          <a:stretch>
            <a:fillRect/>
          </a:stretch>
        </p:blipFill>
        <p:spPr>
          <a:xfrm>
            <a:off x="7152363" y="4371975"/>
            <a:ext cx="1162050" cy="13716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sv-SE" smtClean="0"/>
              <a:t>Refrences</a:t>
            </a:r>
          </a:p>
        </p:txBody>
      </p:sp>
      <p:sp>
        <p:nvSpPr>
          <p:cNvPr id="43011" name="Content Placeholder 2"/>
          <p:cNvSpPr>
            <a:spLocks noGrp="1"/>
          </p:cNvSpPr>
          <p:nvPr>
            <p:ph idx="1"/>
          </p:nvPr>
        </p:nvSpPr>
        <p:spPr/>
        <p:txBody>
          <a:bodyPr/>
          <a:lstStyle/>
          <a:p>
            <a:r>
              <a:rPr lang="sv-SE" smtClean="0"/>
              <a:t>Electronic Devices by Floyd 9th Edition</a:t>
            </a:r>
          </a:p>
          <a:p>
            <a:pPr lvl="1"/>
            <a:r>
              <a:rPr lang="sv-SE" smtClean="0"/>
              <a:t>Chapter 1,2,3</a:t>
            </a: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46</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1397000" y="3294063"/>
            <a:ext cx="5038725" cy="2543175"/>
          </a:xfrm>
          <a:prstGeom prst="rect">
            <a:avLst/>
          </a:prstGeom>
          <a:noFill/>
          <a:ln w="9525" algn="ctr">
            <a:noFill/>
            <a:miter lim="800000"/>
            <a:headEnd/>
            <a:tailEnd/>
          </a:ln>
        </p:spPr>
      </p:pic>
      <p:sp>
        <p:nvSpPr>
          <p:cNvPr id="39939" name="Title 1"/>
          <p:cNvSpPr>
            <a:spLocks noGrp="1"/>
          </p:cNvSpPr>
          <p:nvPr>
            <p:ph type="title"/>
          </p:nvPr>
        </p:nvSpPr>
        <p:spPr>
          <a:xfrm>
            <a:off x="742950" y="228600"/>
            <a:ext cx="8420100" cy="904875"/>
          </a:xfrm>
        </p:spPr>
        <p:txBody>
          <a:bodyPr/>
          <a:lstStyle/>
          <a:p>
            <a:r>
              <a:rPr lang="en-US" smtClean="0"/>
              <a:t>Zener Regulation</a:t>
            </a:r>
          </a:p>
        </p:txBody>
      </p:sp>
      <p:sp>
        <p:nvSpPr>
          <p:cNvPr id="39940" name="Content Placeholder 2"/>
          <p:cNvSpPr>
            <a:spLocks noGrp="1"/>
          </p:cNvSpPr>
          <p:nvPr>
            <p:ph idx="1"/>
          </p:nvPr>
        </p:nvSpPr>
        <p:spPr>
          <a:xfrm>
            <a:off x="742950" y="1133475"/>
            <a:ext cx="6865938" cy="4657725"/>
          </a:xfrm>
        </p:spPr>
        <p:txBody>
          <a:bodyPr/>
          <a:lstStyle/>
          <a:p>
            <a:pPr>
              <a:buFont typeface="Wingdings" pitchFamily="2" charset="2"/>
              <a:buChar char="v"/>
            </a:pPr>
            <a:r>
              <a:rPr lang="en-US" sz="2000" smtClean="0"/>
              <a:t>Zener Regulation with variable input voltage</a:t>
            </a:r>
          </a:p>
          <a:p>
            <a:pPr lvl="1">
              <a:buFont typeface="Wingdings" pitchFamily="2" charset="2"/>
              <a:buChar char="v"/>
            </a:pPr>
            <a:endParaRPr lang="en-US" smtClean="0"/>
          </a:p>
          <a:p>
            <a:pPr lvl="1">
              <a:buFont typeface="Arial" charset="0"/>
              <a:buChar char="•"/>
            </a:pPr>
            <a:r>
              <a:rPr lang="en-US" sz="1600" smtClean="0"/>
              <a:t>Ideal model of IN4047A</a:t>
            </a:r>
          </a:p>
          <a:p>
            <a:pPr lvl="1">
              <a:buFont typeface="Arial" charset="0"/>
              <a:buChar char="•"/>
            </a:pPr>
            <a:r>
              <a:rPr lang="en-US" sz="1600" i="1" smtClean="0"/>
              <a:t>I</a:t>
            </a:r>
            <a:r>
              <a:rPr lang="en-US" sz="1000" i="1" smtClean="0"/>
              <a:t>ZK</a:t>
            </a:r>
            <a:r>
              <a:rPr lang="en-US" sz="1600" smtClean="0"/>
              <a:t> = 0.25mA</a:t>
            </a:r>
          </a:p>
          <a:p>
            <a:pPr lvl="1">
              <a:buFont typeface="Arial" charset="0"/>
              <a:buChar char="•"/>
            </a:pPr>
            <a:r>
              <a:rPr lang="en-US" sz="1600" i="1" smtClean="0"/>
              <a:t>V</a:t>
            </a:r>
            <a:r>
              <a:rPr lang="en-US" sz="1000" i="1" smtClean="0"/>
              <a:t>Z</a:t>
            </a:r>
            <a:r>
              <a:rPr lang="en-US" sz="1600" smtClean="0"/>
              <a:t> = 10V</a:t>
            </a:r>
          </a:p>
          <a:p>
            <a:pPr lvl="1">
              <a:buFont typeface="Arial" charset="0"/>
              <a:buChar char="•"/>
            </a:pPr>
            <a:r>
              <a:rPr lang="en-US" sz="1600" i="1" smtClean="0"/>
              <a:t>P</a:t>
            </a:r>
            <a:r>
              <a:rPr lang="en-US" sz="1000" i="1" smtClean="0"/>
              <a:t>D(max)</a:t>
            </a:r>
            <a:r>
              <a:rPr lang="en-US" sz="1600" smtClean="0"/>
              <a:t> = 1W, </a:t>
            </a:r>
            <a:r>
              <a:rPr lang="en-US" sz="1600" i="1" smtClean="0"/>
              <a:t>I</a:t>
            </a:r>
            <a:r>
              <a:rPr lang="en-US" sz="1000" i="1" smtClean="0"/>
              <a:t>ZM</a:t>
            </a:r>
            <a:r>
              <a:rPr lang="en-US" sz="1600" smtClean="0"/>
              <a:t> = 1W / 10V = 100mA</a:t>
            </a:r>
          </a:p>
          <a:p>
            <a:pPr lvl="1">
              <a:buFont typeface="Arial" charset="0"/>
              <a:buChar char="•"/>
            </a:pPr>
            <a:endParaRPr lang="en-US" sz="1800" smtClean="0"/>
          </a:p>
          <a:p>
            <a:pPr lvl="1">
              <a:buFont typeface="Arial" charset="0"/>
              <a:buChar char="•"/>
            </a:pPr>
            <a:endParaRPr lang="en-US" sz="1800" smtClean="0"/>
          </a:p>
          <a:p>
            <a:pPr lvl="1">
              <a:buFont typeface="Arial" charset="0"/>
              <a:buChar char="•"/>
            </a:pPr>
            <a:endParaRPr lang="en-US" smtClean="0"/>
          </a:p>
          <a:p>
            <a:pPr lvl="1">
              <a:buFont typeface="Wingdings" pitchFamily="2" charset="2"/>
              <a:buChar char="v"/>
            </a:pPr>
            <a:endParaRPr lang="en-US" smtClean="0"/>
          </a:p>
        </p:txBody>
      </p:sp>
      <p:pic>
        <p:nvPicPr>
          <p:cNvPr id="39942" name="Picture 2"/>
          <p:cNvPicPr>
            <a:picLocks noChangeAspect="1" noChangeArrowheads="1"/>
          </p:cNvPicPr>
          <p:nvPr/>
        </p:nvPicPr>
        <p:blipFill>
          <a:blip r:embed="rId3" cstate="print"/>
          <a:srcRect/>
          <a:stretch>
            <a:fillRect/>
          </a:stretch>
        </p:blipFill>
        <p:spPr bwMode="auto">
          <a:xfrm>
            <a:off x="5583238" y="2798763"/>
            <a:ext cx="3394075" cy="1709737"/>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47</a:t>
            </a:fld>
            <a:endParaRPr lang="sv-SE" sz="1400">
              <a:latin typeface="Times" pitchFamily="1" charset="0"/>
            </a:endParaRPr>
          </a:p>
        </p:txBody>
      </p:sp>
    </p:spTree>
    <p:extLst>
      <p:ext uri="{BB962C8B-B14F-4D97-AF65-F5344CB8AC3E}">
        <p14:creationId xmlns:p14="http://schemas.microsoft.com/office/powerpoint/2010/main" val="3329758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42950" y="228600"/>
            <a:ext cx="8420100" cy="904875"/>
          </a:xfrm>
        </p:spPr>
        <p:txBody>
          <a:bodyPr/>
          <a:lstStyle/>
          <a:p>
            <a:r>
              <a:rPr lang="en-US" smtClean="0"/>
              <a:t>Zener Regulation</a:t>
            </a:r>
          </a:p>
        </p:txBody>
      </p:sp>
      <p:sp>
        <p:nvSpPr>
          <p:cNvPr id="40963" name="Content Placeholder 2"/>
          <p:cNvSpPr>
            <a:spLocks noGrp="1"/>
          </p:cNvSpPr>
          <p:nvPr>
            <p:ph idx="1"/>
          </p:nvPr>
        </p:nvSpPr>
        <p:spPr>
          <a:xfrm>
            <a:off x="742950" y="1133475"/>
            <a:ext cx="8420100" cy="1125538"/>
          </a:xfrm>
        </p:spPr>
        <p:txBody>
          <a:bodyPr/>
          <a:lstStyle/>
          <a:p>
            <a:pPr>
              <a:buFont typeface="Wingdings" pitchFamily="2" charset="2"/>
              <a:buChar char="v"/>
            </a:pPr>
            <a:r>
              <a:rPr lang="en-US" sz="2000" smtClean="0"/>
              <a:t>Zener Regulation with variable load</a:t>
            </a:r>
          </a:p>
          <a:p>
            <a:pPr lvl="1">
              <a:buFont typeface="Wingdings" pitchFamily="2" charset="2"/>
              <a:buChar char="§"/>
            </a:pPr>
            <a:r>
              <a:rPr lang="en-US" sz="1800" smtClean="0"/>
              <a:t>It maintains voltage a nearly constant across RL as long as Zener current is within IZK and IZM.</a:t>
            </a:r>
          </a:p>
          <a:p>
            <a:pPr lvl="1">
              <a:buFont typeface="Arial" charset="0"/>
              <a:buChar char="•"/>
            </a:pPr>
            <a:endParaRPr lang="en-US" sz="1800" smtClean="0"/>
          </a:p>
          <a:p>
            <a:pPr lvl="1">
              <a:buFont typeface="Arial" charset="0"/>
              <a:buChar char="•"/>
            </a:pPr>
            <a:endParaRPr lang="en-US" sz="1800" smtClean="0"/>
          </a:p>
          <a:p>
            <a:pPr lvl="1">
              <a:buFont typeface="Arial" charset="0"/>
              <a:buChar char="•"/>
            </a:pPr>
            <a:endParaRPr lang="en-US" smtClean="0"/>
          </a:p>
          <a:p>
            <a:pPr lvl="1">
              <a:buFont typeface="Wingdings" pitchFamily="2" charset="2"/>
              <a:buChar char="v"/>
            </a:pPr>
            <a:endParaRPr lang="en-US" smtClean="0"/>
          </a:p>
        </p:txBody>
      </p:sp>
      <p:pic>
        <p:nvPicPr>
          <p:cNvPr id="40965" name="Picture 4"/>
          <p:cNvPicPr>
            <a:picLocks noChangeAspect="1" noChangeArrowheads="1"/>
          </p:cNvPicPr>
          <p:nvPr/>
        </p:nvPicPr>
        <p:blipFill>
          <a:blip r:embed="rId2" cstate="print"/>
          <a:srcRect/>
          <a:stretch>
            <a:fillRect/>
          </a:stretch>
        </p:blipFill>
        <p:spPr bwMode="auto">
          <a:xfrm>
            <a:off x="273050" y="2259013"/>
            <a:ext cx="4819650" cy="990600"/>
          </a:xfrm>
          <a:prstGeom prst="rect">
            <a:avLst/>
          </a:prstGeom>
          <a:noFill/>
          <a:ln w="9525" algn="ctr">
            <a:noFill/>
            <a:miter lim="800000"/>
            <a:headEnd/>
            <a:tailEnd/>
          </a:ln>
        </p:spPr>
      </p:pic>
      <p:pic>
        <p:nvPicPr>
          <p:cNvPr id="40966" name="Picture 3"/>
          <p:cNvPicPr>
            <a:picLocks noChangeAspect="1" noChangeArrowheads="1"/>
          </p:cNvPicPr>
          <p:nvPr/>
        </p:nvPicPr>
        <p:blipFill>
          <a:blip r:embed="rId3" cstate="print"/>
          <a:srcRect/>
          <a:stretch>
            <a:fillRect/>
          </a:stretch>
        </p:blipFill>
        <p:spPr bwMode="auto">
          <a:xfrm>
            <a:off x="5600700" y="1898650"/>
            <a:ext cx="3717925" cy="1709738"/>
          </a:xfrm>
          <a:prstGeom prst="rect">
            <a:avLst/>
          </a:prstGeom>
          <a:noFill/>
          <a:ln w="9525" algn="ctr">
            <a:noFill/>
            <a:miter lim="800000"/>
            <a:headEnd/>
            <a:tailEnd/>
          </a:ln>
        </p:spPr>
      </p:pic>
      <p:pic>
        <p:nvPicPr>
          <p:cNvPr id="40967" name="Picture 5"/>
          <p:cNvPicPr>
            <a:picLocks noChangeAspect="1" noChangeArrowheads="1"/>
          </p:cNvPicPr>
          <p:nvPr/>
        </p:nvPicPr>
        <p:blipFill>
          <a:blip r:embed="rId4" cstate="print"/>
          <a:srcRect b="41971"/>
          <a:stretch>
            <a:fillRect/>
          </a:stretch>
        </p:blipFill>
        <p:spPr bwMode="auto">
          <a:xfrm>
            <a:off x="273050" y="3203575"/>
            <a:ext cx="4714875" cy="2846388"/>
          </a:xfrm>
          <a:prstGeom prst="rect">
            <a:avLst/>
          </a:prstGeom>
          <a:noFill/>
          <a:ln w="9525" algn="ctr">
            <a:noFill/>
            <a:miter lim="800000"/>
            <a:headEnd/>
            <a:tailEnd/>
          </a:ln>
        </p:spPr>
      </p:pic>
      <p:pic>
        <p:nvPicPr>
          <p:cNvPr id="40968" name="Picture 6"/>
          <p:cNvPicPr>
            <a:picLocks noChangeAspect="1" noChangeArrowheads="1"/>
          </p:cNvPicPr>
          <p:nvPr/>
        </p:nvPicPr>
        <p:blipFill>
          <a:blip r:embed="rId4" cstate="print"/>
          <a:srcRect t="58257"/>
          <a:stretch>
            <a:fillRect/>
          </a:stretch>
        </p:blipFill>
        <p:spPr bwMode="auto">
          <a:xfrm>
            <a:off x="5043488" y="3990975"/>
            <a:ext cx="4714875" cy="2047875"/>
          </a:xfrm>
          <a:prstGeom prst="rect">
            <a:avLst/>
          </a:prstGeom>
          <a:noFill/>
          <a:ln w="9525" algn="ctr">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48</a:t>
            </a:fld>
            <a:endParaRPr lang="sv-SE" sz="1400">
              <a:latin typeface="Times" pitchFamily="1" charset="0"/>
            </a:endParaRPr>
          </a:p>
        </p:txBody>
      </p:sp>
    </p:spTree>
    <p:extLst>
      <p:ext uri="{BB962C8B-B14F-4D97-AF65-F5344CB8AC3E}">
        <p14:creationId xmlns:p14="http://schemas.microsoft.com/office/powerpoint/2010/main" val="1576380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lvl="1" eaLnBrk="1" hangingPunct="1">
              <a:defRPr/>
            </a:pPr>
            <a:r>
              <a:rPr lang="en-US" sz="2800" kern="0" dirty="0" smtClean="0">
                <a:solidFill>
                  <a:schemeClr val="bg1">
                    <a:lumMod val="50000"/>
                  </a:schemeClr>
                </a:solidFill>
                <a:latin typeface="Arial Black" pitchFamily="34" charset="0"/>
              </a:rPr>
              <a:t>Conduction Electron and Holes</a:t>
            </a:r>
            <a:r>
              <a:rPr kumimoji="0" lang="en-US" sz="2800" b="0" i="0" u="none" strike="noStrike" kern="0" cap="none" spc="0" normalizeH="0" baseline="0" noProof="0" dirty="0" smtClean="0">
                <a:ln>
                  <a:noFill/>
                </a:ln>
                <a:solidFill>
                  <a:srgbClr val="808080"/>
                </a:solidFill>
                <a:effectLst/>
                <a:uLnTx/>
                <a:uFillTx/>
                <a:latin typeface="+mj-lt"/>
                <a:ea typeface="+mj-ea"/>
                <a:cs typeface="+mj-cs"/>
              </a:rPr>
              <a:t>.</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65538" name="Picture 2"/>
          <p:cNvPicPr>
            <a:picLocks noChangeAspect="1" noChangeArrowheads="1"/>
          </p:cNvPicPr>
          <p:nvPr/>
        </p:nvPicPr>
        <p:blipFill>
          <a:blip r:embed="rId2" cstate="print"/>
          <a:srcRect/>
          <a:stretch>
            <a:fillRect/>
          </a:stretch>
        </p:blipFill>
        <p:spPr bwMode="auto">
          <a:xfrm>
            <a:off x="677525" y="1305867"/>
            <a:ext cx="3621033" cy="3923333"/>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4637965" y="1448780"/>
            <a:ext cx="4107666" cy="1890210"/>
          </a:xfrm>
          <a:prstGeom prst="rect">
            <a:avLst/>
          </a:prstGeom>
          <a:noFill/>
          <a:ln w="9525">
            <a:noFill/>
            <a:miter lim="800000"/>
            <a:headEnd/>
            <a:tailEnd/>
          </a:ln>
        </p:spPr>
      </p:pic>
      <p:sp>
        <p:nvSpPr>
          <p:cNvPr id="8" name="Rectangle 7"/>
          <p:cNvSpPr/>
          <p:nvPr/>
        </p:nvSpPr>
        <p:spPr>
          <a:xfrm>
            <a:off x="4388568" y="3338990"/>
            <a:ext cx="4704892" cy="2800767"/>
          </a:xfrm>
          <a:prstGeom prst="rect">
            <a:avLst/>
          </a:prstGeom>
        </p:spPr>
        <p:txBody>
          <a:bodyPr wrap="square">
            <a:spAutoFit/>
          </a:bodyPr>
          <a:lstStyle/>
          <a:p>
            <a:pPr algn="l"/>
            <a:r>
              <a:rPr lang="en-US" sz="1600" dirty="0" smtClean="0"/>
              <a:t>An intrinsic (pure) silicon crystal at room temperature has sufficient heat energy for some valence electrons to jump the gap from the valence band into the conduction band, becoming free electron called ‘</a:t>
            </a:r>
            <a:r>
              <a:rPr lang="en-US" sz="1600" b="1" dirty="0" smtClean="0"/>
              <a:t>Conduction Electron</a:t>
            </a:r>
            <a:r>
              <a:rPr lang="en-US" sz="1600" dirty="0" smtClean="0"/>
              <a:t>’</a:t>
            </a:r>
          </a:p>
          <a:p>
            <a:pPr algn="l"/>
            <a:endParaRPr lang="en-US" sz="1600" dirty="0" smtClean="0"/>
          </a:p>
          <a:p>
            <a:pPr algn="l"/>
            <a:r>
              <a:rPr lang="en-US" sz="1600" dirty="0" smtClean="0"/>
              <a:t>It leaves a vacancy in valance band, called </a:t>
            </a:r>
            <a:r>
              <a:rPr lang="en-US" sz="1600" b="1" dirty="0" smtClean="0"/>
              <a:t>hole</a:t>
            </a:r>
            <a:r>
              <a:rPr lang="en-US" sz="1600" dirty="0" smtClean="0"/>
              <a:t>.</a:t>
            </a:r>
          </a:p>
          <a:p>
            <a:pPr algn="l"/>
            <a:endParaRPr lang="en-US" sz="1600" dirty="0" smtClean="0"/>
          </a:p>
          <a:p>
            <a:pPr algn="l"/>
            <a:r>
              <a:rPr lang="en-US" sz="1600" dirty="0" smtClean="0"/>
              <a:t>Recombination occurs when a conduction-band electron loses energy and falls back into a hole in the valence band.</a:t>
            </a:r>
            <a:endParaRPr lang="sv-SE" sz="1600" dirty="0"/>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5</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808080"/>
                </a:solidFill>
                <a:effectLst/>
                <a:uLnTx/>
                <a:uFillTx/>
                <a:latin typeface="+mj-lt"/>
                <a:ea typeface="+mj-ea"/>
                <a:cs typeface="+mj-cs"/>
              </a:rPr>
              <a:t>Electron Hole Current.</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27649" name="Picture 1"/>
          <p:cNvPicPr>
            <a:picLocks noChangeAspect="1" noChangeArrowheads="1"/>
          </p:cNvPicPr>
          <p:nvPr/>
        </p:nvPicPr>
        <p:blipFill>
          <a:blip r:embed="rId2" cstate="print"/>
          <a:srcRect/>
          <a:stretch>
            <a:fillRect/>
          </a:stretch>
        </p:blipFill>
        <p:spPr bwMode="auto">
          <a:xfrm>
            <a:off x="4772980" y="1524000"/>
            <a:ext cx="4773052" cy="1665185"/>
          </a:xfrm>
          <a:prstGeom prst="rect">
            <a:avLst/>
          </a:prstGeom>
          <a:noFill/>
          <a:ln w="9525">
            <a:noFill/>
            <a:miter lim="800000"/>
            <a:headEnd/>
            <a:tailEnd/>
          </a:ln>
        </p:spPr>
      </p:pic>
      <p:sp>
        <p:nvSpPr>
          <p:cNvPr id="6" name="Rectangle 5"/>
          <p:cNvSpPr/>
          <p:nvPr/>
        </p:nvSpPr>
        <p:spPr>
          <a:xfrm>
            <a:off x="565012" y="3741509"/>
            <a:ext cx="8415935" cy="1754326"/>
          </a:xfrm>
          <a:prstGeom prst="rect">
            <a:avLst/>
          </a:prstGeom>
        </p:spPr>
        <p:txBody>
          <a:bodyPr wrap="square">
            <a:spAutoFit/>
          </a:bodyPr>
          <a:lstStyle/>
          <a:p>
            <a:pPr algn="l"/>
            <a:endParaRPr lang="en-US" sz="1800" i="1" dirty="0" smtClean="0"/>
          </a:p>
          <a:p>
            <a:pPr algn="l"/>
            <a:r>
              <a:rPr lang="en-US" sz="1800" b="1" dirty="0" smtClean="0"/>
              <a:t>In valance band: </a:t>
            </a:r>
            <a:r>
              <a:rPr lang="en-US" sz="1800" dirty="0" smtClean="0"/>
              <a:t>In valance band holes generated due to free electrons. Electrons in the valance band are although still attached with atom and not free to move, however </a:t>
            </a:r>
            <a:r>
              <a:rPr lang="en-US" sz="1800" smtClean="0"/>
              <a:t>they can </a:t>
            </a:r>
            <a:r>
              <a:rPr lang="en-US" sz="1800" dirty="0" smtClean="0"/>
              <a:t>move into nearby hole with a little change in energy, thus leaving another hole where it came from. Effectively the hole has moved from one place to another in the crystal structure. It is called </a:t>
            </a:r>
            <a:r>
              <a:rPr lang="en-US" sz="1800" b="1" i="1" dirty="0" smtClean="0"/>
              <a:t>hole current.</a:t>
            </a:r>
            <a:endParaRPr lang="sv-SE" sz="1800" b="1" i="1" dirty="0"/>
          </a:p>
        </p:txBody>
      </p:sp>
      <p:sp>
        <p:nvSpPr>
          <p:cNvPr id="7" name="Rectangle 6"/>
          <p:cNvSpPr/>
          <p:nvPr/>
        </p:nvSpPr>
        <p:spPr>
          <a:xfrm>
            <a:off x="587514" y="1156186"/>
            <a:ext cx="4545506" cy="2585323"/>
          </a:xfrm>
          <a:prstGeom prst="rect">
            <a:avLst/>
          </a:prstGeom>
        </p:spPr>
        <p:txBody>
          <a:bodyPr wrap="square">
            <a:spAutoFit/>
          </a:bodyPr>
          <a:lstStyle/>
          <a:p>
            <a:pPr algn="l"/>
            <a:r>
              <a:rPr lang="en-US" sz="1800" b="1" dirty="0" smtClean="0"/>
              <a:t>In conduction band : </a:t>
            </a:r>
            <a:r>
              <a:rPr lang="en-US" sz="1800" dirty="0" smtClean="0"/>
              <a:t>When a voltage is applied across a piece of intrinsic silicon, the thermally generated free electrons in the conduction band, are now easily attracted toward the positive end.</a:t>
            </a:r>
          </a:p>
          <a:p>
            <a:pPr algn="l"/>
            <a:endParaRPr lang="en-US" sz="1800" dirty="0" smtClean="0"/>
          </a:p>
          <a:p>
            <a:pPr algn="l"/>
            <a:r>
              <a:rPr lang="en-US" sz="1800" dirty="0" smtClean="0"/>
              <a:t> This movement of free electrons is one type of current in a </a:t>
            </a:r>
            <a:r>
              <a:rPr lang="en-US" sz="1800" dirty="0" err="1" smtClean="0"/>
              <a:t>semiconductive</a:t>
            </a:r>
            <a:r>
              <a:rPr lang="en-US" sz="1800" dirty="0" smtClean="0"/>
              <a:t> material and is called </a:t>
            </a:r>
            <a:r>
              <a:rPr lang="en-US" sz="1800" b="1" i="1" dirty="0" smtClean="0"/>
              <a:t>electron current.</a:t>
            </a: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6</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808080"/>
                </a:solidFill>
                <a:effectLst/>
                <a:uLnTx/>
                <a:uFillTx/>
                <a:latin typeface="+mj-lt"/>
                <a:ea typeface="+mj-ea"/>
                <a:cs typeface="+mj-cs"/>
              </a:rPr>
              <a:t>Electron Hole Current.</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67586" name="Picture 2"/>
          <p:cNvPicPr>
            <a:picLocks noChangeAspect="1" noChangeArrowheads="1"/>
          </p:cNvPicPr>
          <p:nvPr/>
        </p:nvPicPr>
        <p:blipFill>
          <a:blip r:embed="rId2" cstate="print"/>
          <a:srcRect/>
          <a:stretch>
            <a:fillRect/>
          </a:stretch>
        </p:blipFill>
        <p:spPr bwMode="auto">
          <a:xfrm>
            <a:off x="1487615" y="1223755"/>
            <a:ext cx="7056084" cy="4572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7</a:t>
            </a:fld>
            <a:endParaRPr lang="sv-SE" sz="1400">
              <a:latin typeface="Times" pitchFamily="1"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808080"/>
                </a:solidFill>
                <a:effectLst/>
                <a:uLnTx/>
                <a:uFillTx/>
                <a:latin typeface="+mj-lt"/>
                <a:ea typeface="+mj-ea"/>
                <a:cs typeface="+mj-cs"/>
              </a:rPr>
              <a:t>N-type semiconductor</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68610" name="Picture 2"/>
          <p:cNvPicPr>
            <a:picLocks noChangeAspect="1" noChangeArrowheads="1"/>
          </p:cNvPicPr>
          <p:nvPr/>
        </p:nvPicPr>
        <p:blipFill>
          <a:blip r:embed="rId3" cstate="print"/>
          <a:srcRect/>
          <a:stretch>
            <a:fillRect/>
          </a:stretch>
        </p:blipFill>
        <p:spPr bwMode="auto">
          <a:xfrm>
            <a:off x="5540515" y="1524000"/>
            <a:ext cx="4002410" cy="3244620"/>
          </a:xfrm>
          <a:prstGeom prst="rect">
            <a:avLst/>
          </a:prstGeom>
          <a:noFill/>
          <a:ln w="9525">
            <a:noFill/>
            <a:miter lim="800000"/>
            <a:headEnd/>
            <a:tailEnd/>
          </a:ln>
        </p:spPr>
      </p:pic>
      <p:sp>
        <p:nvSpPr>
          <p:cNvPr id="6" name="Rectangle 5"/>
          <p:cNvSpPr/>
          <p:nvPr/>
        </p:nvSpPr>
        <p:spPr>
          <a:xfrm>
            <a:off x="587515" y="1178750"/>
            <a:ext cx="4953000" cy="5355312"/>
          </a:xfrm>
          <a:prstGeom prst="rect">
            <a:avLst/>
          </a:prstGeom>
        </p:spPr>
        <p:txBody>
          <a:bodyPr>
            <a:spAutoFit/>
          </a:bodyPr>
          <a:lstStyle/>
          <a:p>
            <a:pPr algn="l"/>
            <a:r>
              <a:rPr lang="en-US" sz="1800" dirty="0" smtClean="0"/>
              <a:t>Electrons in the conduction band and holes in the valence band make the </a:t>
            </a:r>
            <a:r>
              <a:rPr lang="en-US" sz="1800" dirty="0" err="1" smtClean="0"/>
              <a:t>semiconductive</a:t>
            </a:r>
            <a:r>
              <a:rPr lang="en-US" sz="1800" dirty="0" smtClean="0"/>
              <a:t> material to conduct but they are too limited to make it a very good conductor..</a:t>
            </a:r>
          </a:p>
          <a:p>
            <a:pPr algn="l"/>
            <a:endParaRPr lang="en-US" sz="1800" dirty="0" smtClean="0"/>
          </a:p>
          <a:p>
            <a:pPr algn="l"/>
            <a:endParaRPr lang="en-US" sz="1800" dirty="0" smtClean="0"/>
          </a:p>
          <a:p>
            <a:pPr algn="l"/>
            <a:r>
              <a:rPr lang="en-US" sz="1800" dirty="0" smtClean="0"/>
              <a:t>Adding impurities in materials like Si or  </a:t>
            </a:r>
            <a:r>
              <a:rPr lang="en-US" sz="1800" dirty="0" err="1" smtClean="0"/>
              <a:t>Ge</a:t>
            </a:r>
            <a:r>
              <a:rPr lang="en-US" sz="1800" dirty="0" smtClean="0"/>
              <a:t> can drastically increase the conductivity of material. The process is called </a:t>
            </a:r>
            <a:r>
              <a:rPr lang="en-US" sz="1800" b="1" i="1" dirty="0" smtClean="0"/>
              <a:t>doping.</a:t>
            </a:r>
          </a:p>
          <a:p>
            <a:pPr algn="l"/>
            <a:endParaRPr lang="en-US" sz="1800" b="1" i="1" dirty="0" smtClean="0"/>
          </a:p>
          <a:p>
            <a:pPr algn="l"/>
            <a:r>
              <a:rPr lang="en-US" sz="1800" dirty="0" smtClean="0"/>
              <a:t>Addition of  a </a:t>
            </a:r>
            <a:r>
              <a:rPr lang="en-US" sz="1800" dirty="0" err="1" smtClean="0"/>
              <a:t>penta-valent</a:t>
            </a:r>
            <a:r>
              <a:rPr lang="en-US" sz="1800" dirty="0" smtClean="0"/>
              <a:t> material </a:t>
            </a:r>
            <a:r>
              <a:rPr lang="en-US" sz="1800" dirty="0" err="1" smtClean="0"/>
              <a:t>icnreases</a:t>
            </a:r>
            <a:r>
              <a:rPr lang="en-US" sz="1800" dirty="0" smtClean="0"/>
              <a:t> the number of conduction  electrons.</a:t>
            </a:r>
          </a:p>
          <a:p>
            <a:pPr algn="l"/>
            <a:endParaRPr lang="en-US" sz="1800" dirty="0" smtClean="0"/>
          </a:p>
          <a:p>
            <a:pPr algn="l"/>
            <a:r>
              <a:rPr lang="en-US" sz="1800" dirty="0" smtClean="0"/>
              <a:t>Majority carrier: electrons</a:t>
            </a:r>
          </a:p>
          <a:p>
            <a:pPr algn="l"/>
            <a:r>
              <a:rPr lang="en-US" sz="1800" dirty="0" smtClean="0"/>
              <a:t>Minority carriers: holes</a:t>
            </a:r>
          </a:p>
          <a:p>
            <a:pPr algn="l"/>
            <a:endParaRPr lang="en-US" sz="1800" dirty="0" smtClean="0"/>
          </a:p>
          <a:p>
            <a:pPr algn="l"/>
            <a:r>
              <a:rPr lang="en-US" sz="1800" dirty="0" smtClean="0"/>
              <a:t>Material is called </a:t>
            </a:r>
            <a:r>
              <a:rPr lang="en-US" sz="1800" b="1" i="1" dirty="0" smtClean="0"/>
              <a:t>N-type</a:t>
            </a:r>
            <a:r>
              <a:rPr lang="en-US" sz="1800" dirty="0" smtClean="0"/>
              <a:t> semiconductor</a:t>
            </a:r>
          </a:p>
          <a:p>
            <a:pPr algn="l"/>
            <a:endParaRPr lang="en-US" sz="1800" b="1" i="1" dirty="0" smtClean="0"/>
          </a:p>
          <a:p>
            <a:pPr algn="l"/>
            <a:endParaRPr lang="sv-SE" sz="1800" b="1" i="1" dirty="0"/>
          </a:p>
        </p:txBody>
      </p:sp>
      <p:sp>
        <p:nvSpPr>
          <p:cNvPr id="7" name="Rectangle 6"/>
          <p:cNvSpPr/>
          <p:nvPr/>
        </p:nvSpPr>
        <p:spPr>
          <a:xfrm>
            <a:off x="5808095" y="4629328"/>
            <a:ext cx="3065825" cy="830997"/>
          </a:xfrm>
          <a:prstGeom prst="rect">
            <a:avLst/>
          </a:prstGeom>
        </p:spPr>
        <p:txBody>
          <a:bodyPr wrap="square">
            <a:spAutoFit/>
          </a:bodyPr>
          <a:lstStyle/>
          <a:p>
            <a:r>
              <a:rPr lang="sv-SE" sz="1200" dirty="0" smtClean="0">
                <a:solidFill>
                  <a:schemeClr val="accent2">
                    <a:lumMod val="75000"/>
                  </a:schemeClr>
                </a:solidFill>
              </a:rPr>
              <a:t>An </a:t>
            </a:r>
            <a:r>
              <a:rPr lang="sv-SE" sz="1200" dirty="0" err="1" smtClean="0">
                <a:solidFill>
                  <a:schemeClr val="accent2">
                    <a:lumMod val="75000"/>
                  </a:schemeClr>
                </a:solidFill>
              </a:rPr>
              <a:t>antimony</a:t>
            </a:r>
            <a:endParaRPr lang="sv-SE" sz="1200" dirty="0" smtClean="0">
              <a:solidFill>
                <a:schemeClr val="accent2">
                  <a:lumMod val="75000"/>
                </a:schemeClr>
              </a:solidFill>
            </a:endParaRPr>
          </a:p>
          <a:p>
            <a:r>
              <a:rPr lang="en-US" sz="1200" dirty="0" smtClean="0">
                <a:solidFill>
                  <a:schemeClr val="accent2">
                    <a:lumMod val="75000"/>
                  </a:schemeClr>
                </a:solidFill>
              </a:rPr>
              <a:t>(</a:t>
            </a:r>
            <a:r>
              <a:rPr lang="en-US" sz="1200" dirty="0" err="1" smtClean="0">
                <a:solidFill>
                  <a:schemeClr val="accent2">
                    <a:lumMod val="75000"/>
                  </a:schemeClr>
                </a:solidFill>
              </a:rPr>
              <a:t>Sb</a:t>
            </a:r>
            <a:r>
              <a:rPr lang="en-US" sz="1200" dirty="0" smtClean="0">
                <a:solidFill>
                  <a:schemeClr val="accent2">
                    <a:lumMod val="75000"/>
                  </a:schemeClr>
                </a:solidFill>
              </a:rPr>
              <a:t>) impurity atom is shown in the</a:t>
            </a:r>
          </a:p>
          <a:p>
            <a:r>
              <a:rPr lang="en-US" sz="1200" dirty="0" smtClean="0">
                <a:solidFill>
                  <a:schemeClr val="accent2">
                    <a:lumMod val="75000"/>
                  </a:schemeClr>
                </a:solidFill>
              </a:rPr>
              <a:t>center. The extra electron from the</a:t>
            </a:r>
          </a:p>
          <a:p>
            <a:r>
              <a:rPr lang="en-US" sz="1200" dirty="0" err="1" smtClean="0">
                <a:solidFill>
                  <a:schemeClr val="accent2">
                    <a:lumMod val="75000"/>
                  </a:schemeClr>
                </a:solidFill>
              </a:rPr>
              <a:t>Sb</a:t>
            </a:r>
            <a:r>
              <a:rPr lang="en-US" sz="1200" dirty="0" smtClean="0">
                <a:solidFill>
                  <a:schemeClr val="accent2">
                    <a:lumMod val="75000"/>
                  </a:schemeClr>
                </a:solidFill>
              </a:rPr>
              <a:t> atom becomes a free electron.</a:t>
            </a:r>
            <a:endParaRPr lang="sv-SE" sz="1200"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8</a:t>
            </a:fld>
            <a:endParaRPr lang="sv-SE" sz="1400">
              <a:latin typeface="Times"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blinds(horizontal)">
                                      <p:cBhvr>
                                        <p:cTn id="17" dur="500"/>
                                        <p:tgtEl>
                                          <p:spTgt spid="6">
                                            <p:txEl>
                                              <p:pRg st="7" end="7"/>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blinds(horizontal)">
                                      <p:cBhvr>
                                        <p:cTn id="20" dur="500"/>
                                        <p:tgtEl>
                                          <p:spTgt spid="6">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Effect transition="in" filter="blinds(horizontal)">
                                      <p:cBhvr>
                                        <p:cTn id="2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895350" y="3810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lvl="1" eaLnBrk="1" hangingPunct="1">
              <a:defRPr/>
            </a:pPr>
            <a:r>
              <a:rPr lang="en-US" sz="2800" kern="0" dirty="0" smtClean="0">
                <a:solidFill>
                  <a:srgbClr val="808080"/>
                </a:solidFill>
                <a:latin typeface="+mj-lt"/>
                <a:ea typeface="+mj-ea"/>
                <a:cs typeface="+mj-cs"/>
              </a:rPr>
              <a:t>P-type semiconductor.</a:t>
            </a:r>
            <a: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t/>
            </a:r>
            <a:br>
              <a:rPr kumimoji="0" lang="en-US" sz="1800" b="0" i="0" u="none" strike="noStrike" kern="0" cap="none" spc="0" normalizeH="0" baseline="0" noProof="0" dirty="0" smtClean="0">
                <a:ln>
                  <a:noFill/>
                </a:ln>
                <a:solidFill>
                  <a:schemeClr val="bg1">
                    <a:lumMod val="50000"/>
                  </a:schemeClr>
                </a:solidFill>
                <a:effectLst/>
                <a:uLnTx/>
                <a:uFillTx/>
                <a:latin typeface="Arial Black" pitchFamily="34" charset="0"/>
              </a:rPr>
            </a:br>
            <a:endParaRPr kumimoji="0" lang="en-US" sz="2800" b="0" i="0" u="none" strike="noStrike" kern="0" cap="none" spc="0" normalizeH="0" baseline="0" noProof="0" dirty="0" smtClean="0">
              <a:ln>
                <a:noFill/>
              </a:ln>
              <a:solidFill>
                <a:srgbClr val="808080"/>
              </a:solidFill>
              <a:effectLst/>
              <a:uLnTx/>
              <a:uFillTx/>
              <a:latin typeface="Arial Black" pitchFamily="34" charset="0"/>
            </a:endParaRPr>
          </a:p>
        </p:txBody>
      </p:sp>
      <p:pic>
        <p:nvPicPr>
          <p:cNvPr id="69635" name="Picture 3"/>
          <p:cNvPicPr>
            <a:picLocks noChangeAspect="1" noChangeArrowheads="1"/>
          </p:cNvPicPr>
          <p:nvPr/>
        </p:nvPicPr>
        <p:blipFill>
          <a:blip r:embed="rId2" cstate="print"/>
          <a:srcRect/>
          <a:stretch>
            <a:fillRect/>
          </a:stretch>
        </p:blipFill>
        <p:spPr bwMode="auto">
          <a:xfrm>
            <a:off x="2927775" y="1358769"/>
            <a:ext cx="3420380" cy="3431521"/>
          </a:xfrm>
          <a:prstGeom prst="rect">
            <a:avLst/>
          </a:prstGeom>
          <a:noFill/>
          <a:ln w="9525">
            <a:noFill/>
            <a:miter lim="800000"/>
            <a:headEnd/>
            <a:tailEnd/>
          </a:ln>
        </p:spPr>
      </p:pic>
      <p:sp>
        <p:nvSpPr>
          <p:cNvPr id="7" name="Rectangle 6"/>
          <p:cNvSpPr/>
          <p:nvPr/>
        </p:nvSpPr>
        <p:spPr>
          <a:xfrm>
            <a:off x="1847655" y="4790290"/>
            <a:ext cx="4953000" cy="738664"/>
          </a:xfrm>
          <a:prstGeom prst="rect">
            <a:avLst/>
          </a:prstGeom>
        </p:spPr>
        <p:txBody>
          <a:bodyPr>
            <a:spAutoFit/>
          </a:bodyPr>
          <a:lstStyle/>
          <a:p>
            <a:r>
              <a:rPr lang="en-US" sz="1400" dirty="0" smtClean="0">
                <a:solidFill>
                  <a:schemeClr val="accent2">
                    <a:lumMod val="75000"/>
                  </a:schemeClr>
                </a:solidFill>
              </a:rPr>
              <a:t>Trivalent impurity atom in a silicon</a:t>
            </a:r>
          </a:p>
          <a:p>
            <a:r>
              <a:rPr lang="en-US" sz="1400" dirty="0" smtClean="0">
                <a:solidFill>
                  <a:schemeClr val="accent2">
                    <a:lumMod val="75000"/>
                  </a:schemeClr>
                </a:solidFill>
              </a:rPr>
              <a:t>crystal structure. A boron (B) impurity</a:t>
            </a:r>
          </a:p>
          <a:p>
            <a:r>
              <a:rPr lang="en-US" sz="1400" dirty="0" smtClean="0">
                <a:solidFill>
                  <a:schemeClr val="accent2">
                    <a:lumMod val="75000"/>
                  </a:schemeClr>
                </a:solidFill>
              </a:rPr>
              <a:t>atom is shown in the center.</a:t>
            </a:r>
            <a:endParaRPr lang="sv-SE" sz="1400"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pPr>
              <a:defRPr/>
            </a:pPr>
            <a:fld id="{2FBE52A7-A142-4E2F-B714-90A2647D9D72}" type="slidenum">
              <a:rPr lang="sv-SE" smtClean="0"/>
              <a:pPr>
                <a:defRPr/>
              </a:pPr>
              <a:t>9</a:t>
            </a:fld>
            <a:endParaRPr lang="sv-SE" sz="1400">
              <a:latin typeface="Times" pitchFamily="1"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ttuniversitetet_OHmall 2005">
  <a:themeElements>
    <a:clrScheme name="Mittuniversitetet_OHmall 2005 1">
      <a:dk1>
        <a:srgbClr val="000000"/>
      </a:dk1>
      <a:lt1>
        <a:srgbClr val="FFFFFF"/>
      </a:lt1>
      <a:dk2>
        <a:srgbClr val="808080"/>
      </a:dk2>
      <a:lt2>
        <a:srgbClr val="808080"/>
      </a:lt2>
      <a:accent1>
        <a:srgbClr val="FFE600"/>
      </a:accent1>
      <a:accent2>
        <a:srgbClr val="0091FF"/>
      </a:accent2>
      <a:accent3>
        <a:srgbClr val="FFFFFF"/>
      </a:accent3>
      <a:accent4>
        <a:srgbClr val="000000"/>
      </a:accent4>
      <a:accent5>
        <a:srgbClr val="FFF0AA"/>
      </a:accent5>
      <a:accent6>
        <a:srgbClr val="0083E7"/>
      </a:accent6>
      <a:hlink>
        <a:srgbClr val="82BC99"/>
      </a:hlink>
      <a:folHlink>
        <a:srgbClr val="E1E1E1"/>
      </a:folHlink>
    </a:clrScheme>
    <a:fontScheme name="Mittuniversitetet_OHmall 200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Mittuniversitetet_OHmall 2005 1">
        <a:dk1>
          <a:srgbClr val="000000"/>
        </a:dk1>
        <a:lt1>
          <a:srgbClr val="FFFFFF"/>
        </a:lt1>
        <a:dk2>
          <a:srgbClr val="808080"/>
        </a:dk2>
        <a:lt2>
          <a:srgbClr val="808080"/>
        </a:lt2>
        <a:accent1>
          <a:srgbClr val="FFE600"/>
        </a:accent1>
        <a:accent2>
          <a:srgbClr val="0091FF"/>
        </a:accent2>
        <a:accent3>
          <a:srgbClr val="FFFFFF"/>
        </a:accent3>
        <a:accent4>
          <a:srgbClr val="000000"/>
        </a:accent4>
        <a:accent5>
          <a:srgbClr val="FFF0AA"/>
        </a:accent5>
        <a:accent6>
          <a:srgbClr val="0083E7"/>
        </a:accent6>
        <a:hlink>
          <a:srgbClr val="82BC99"/>
        </a:hlink>
        <a:folHlink>
          <a:srgbClr val="E1E1E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6186</TotalTime>
  <Words>2510</Words>
  <Application>Microsoft Office PowerPoint</Application>
  <PresentationFormat>A4 Paper (210x297 mm)</PresentationFormat>
  <Paragraphs>464</Paragraphs>
  <Slides>48</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Mittuniversitetet_OHmall 2005</vt:lpstr>
      <vt:lpstr>CorelDRAW</vt:lpstr>
      <vt:lpstr>Equation</vt:lpstr>
      <vt:lpstr>PowerPoint Presentation</vt:lpstr>
      <vt:lpstr>Discrete Semiconductor Devices</vt:lpstr>
      <vt:lpstr>Conductor and Insulators. Atomic Model</vt:lpstr>
      <vt:lpstr>Silicon and Germanium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Diodes</vt:lpstr>
      <vt:lpstr>Diodes</vt:lpstr>
      <vt:lpstr>Forward Biased</vt:lpstr>
      <vt:lpstr>Reverse Biased</vt:lpstr>
      <vt:lpstr>Reverse Current</vt:lpstr>
      <vt:lpstr>Reverse Breakdown</vt:lpstr>
      <vt:lpstr>Diode V-I Characteristic</vt:lpstr>
      <vt:lpstr>Diode V-I Characteristic</vt:lpstr>
      <vt:lpstr>Diode V-I Characteristic</vt:lpstr>
      <vt:lpstr>Diode V-I Characteristic</vt:lpstr>
      <vt:lpstr>Diode models</vt:lpstr>
      <vt:lpstr>Diode models</vt:lpstr>
      <vt:lpstr>Half wave Rectifiers</vt:lpstr>
      <vt:lpstr>Diode as Rectifiers</vt:lpstr>
      <vt:lpstr>Full wave rectifiers</vt:lpstr>
      <vt:lpstr>The Center-Tapped Full wave rectifiers</vt:lpstr>
      <vt:lpstr>The Bridge Full-wave rectifiers</vt:lpstr>
      <vt:lpstr>PowerPoint Presentation</vt:lpstr>
      <vt:lpstr>Diode Limiters</vt:lpstr>
      <vt:lpstr>Diode Clampers</vt:lpstr>
      <vt:lpstr>Zener Diodes</vt:lpstr>
      <vt:lpstr>Zener Breakdown Characteristic</vt:lpstr>
      <vt:lpstr>Zener Diode Impedence </vt:lpstr>
      <vt:lpstr>Zener Regulation</vt:lpstr>
      <vt:lpstr>Zener Regulation</vt:lpstr>
      <vt:lpstr>Zener Regulation</vt:lpstr>
      <vt:lpstr>Zener Regulation</vt:lpstr>
      <vt:lpstr>PowerPoint Presentation</vt:lpstr>
      <vt:lpstr>Optical Diodes</vt:lpstr>
      <vt:lpstr>Light Emitting Diodes</vt:lpstr>
      <vt:lpstr>Light Emitting Diodes</vt:lpstr>
      <vt:lpstr>Photo Diode</vt:lpstr>
      <vt:lpstr>Varactor Diode</vt:lpstr>
      <vt:lpstr>Refrences</vt:lpstr>
      <vt:lpstr>Zener Regulation</vt:lpstr>
      <vt:lpstr>Zener Regulation</vt:lpstr>
    </vt:vector>
  </TitlesOfParts>
  <Company>Mid Sweden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Kent Bertilsson</dc:creator>
  <cp:lastModifiedBy>James Balderson</cp:lastModifiedBy>
  <cp:revision>205</cp:revision>
  <cp:lastPrinted>2004-10-20T11:26:57Z</cp:lastPrinted>
  <dcterms:created xsi:type="dcterms:W3CDTF">2005-06-07T08:25:50Z</dcterms:created>
  <dcterms:modified xsi:type="dcterms:W3CDTF">2018-04-15T14:07:14Z</dcterms:modified>
</cp:coreProperties>
</file>