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8"/>
  </p:notesMasterIdLst>
  <p:handoutMasterIdLst>
    <p:handoutMasterId r:id="rId19"/>
  </p:handoutMasterIdLst>
  <p:sldIdLst>
    <p:sldId id="743" r:id="rId2"/>
    <p:sldId id="735" r:id="rId3"/>
    <p:sldId id="736" r:id="rId4"/>
    <p:sldId id="737" r:id="rId5"/>
    <p:sldId id="741" r:id="rId6"/>
    <p:sldId id="738" r:id="rId7"/>
    <p:sldId id="739" r:id="rId8"/>
    <p:sldId id="740" r:id="rId9"/>
    <p:sldId id="742" r:id="rId10"/>
    <p:sldId id="744" r:id="rId11"/>
    <p:sldId id="745" r:id="rId12"/>
    <p:sldId id="746" r:id="rId13"/>
    <p:sldId id="747" r:id="rId14"/>
    <p:sldId id="748" r:id="rId15"/>
    <p:sldId id="749" r:id="rId16"/>
    <p:sldId id="663" r:id="rId17"/>
  </p:sldIdLst>
  <p:sldSz cx="9144000" cy="6858000" type="screen4x3"/>
  <p:notesSz cx="7023100" cy="9309100"/>
  <p:custDataLst>
    <p:tags r:id="rId20"/>
  </p:custDataLst>
  <p:defaultTextStyle>
    <a:defPPr>
      <a:defRPr lang="de-CH"/>
    </a:defPPr>
    <a:lvl1pPr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1pPr>
    <a:lvl2pPr marL="457200"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2pPr>
    <a:lvl3pPr marL="914400"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3pPr>
    <a:lvl4pPr marL="1371600"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4pPr>
    <a:lvl5pPr marL="1828800"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5pPr>
    <a:lvl6pPr marL="2286000" algn="l" defTabSz="914400" rtl="0" eaLnBrk="1" latinLnBrk="0" hangingPunct="1">
      <a:defRPr sz="1900" kern="1200">
        <a:solidFill>
          <a:schemeClr val="tx2"/>
        </a:solidFill>
        <a:latin typeface="Arial" charset="0"/>
        <a:ea typeface="+mn-ea"/>
        <a:cs typeface="+mn-cs"/>
      </a:defRPr>
    </a:lvl6pPr>
    <a:lvl7pPr marL="2743200" algn="l" defTabSz="914400" rtl="0" eaLnBrk="1" latinLnBrk="0" hangingPunct="1">
      <a:defRPr sz="1900" kern="1200">
        <a:solidFill>
          <a:schemeClr val="tx2"/>
        </a:solidFill>
        <a:latin typeface="Arial" charset="0"/>
        <a:ea typeface="+mn-ea"/>
        <a:cs typeface="+mn-cs"/>
      </a:defRPr>
    </a:lvl7pPr>
    <a:lvl8pPr marL="3200400" algn="l" defTabSz="914400" rtl="0" eaLnBrk="1" latinLnBrk="0" hangingPunct="1">
      <a:defRPr sz="1900" kern="1200">
        <a:solidFill>
          <a:schemeClr val="tx2"/>
        </a:solidFill>
        <a:latin typeface="Arial" charset="0"/>
        <a:ea typeface="+mn-ea"/>
        <a:cs typeface="+mn-cs"/>
      </a:defRPr>
    </a:lvl8pPr>
    <a:lvl9pPr marL="3657600" algn="l" defTabSz="914400" rtl="0" eaLnBrk="1" latinLnBrk="0" hangingPunct="1">
      <a:defRPr sz="1900" kern="1200">
        <a:solidFill>
          <a:schemeClr val="tx2"/>
        </a:solidFill>
        <a:latin typeface="Arial" charset="0"/>
        <a:ea typeface="+mn-ea"/>
        <a:cs typeface="+mn-cs"/>
      </a:defRPr>
    </a:lvl9pPr>
  </p:defaultTextStyle>
  <p:extLst>
    <p:ext uri="{EFAFB233-063F-42B5-8137-9DF3F51BA10A}">
      <p15:sldGuideLst xmlns:p15="http://schemas.microsoft.com/office/powerpoint/2012/main" xmlns="">
        <p15:guide id="1" orient="horz" pos="2409">
          <p15:clr>
            <a:srgbClr val="A4A3A4"/>
          </p15:clr>
        </p15:guide>
        <p15:guide id="2" orient="horz" pos="2500">
          <p15:clr>
            <a:srgbClr val="A4A3A4"/>
          </p15:clr>
        </p15:guide>
        <p15:guide id="3" orient="horz" pos="3906">
          <p15:clr>
            <a:srgbClr val="A4A3A4"/>
          </p15:clr>
        </p15:guide>
        <p15:guide id="4" orient="horz" pos="1003">
          <p15:clr>
            <a:srgbClr val="A4A3A4"/>
          </p15:clr>
        </p15:guide>
        <p15:guide id="5" orient="horz" pos="142">
          <p15:clr>
            <a:srgbClr val="A4A3A4"/>
          </p15:clr>
        </p15:guide>
        <p15:guide id="6" orient="horz" pos="232">
          <p15:clr>
            <a:srgbClr val="A4A3A4"/>
          </p15:clr>
        </p15:guide>
        <p15:guide id="7" pos="2835">
          <p15:clr>
            <a:srgbClr val="A4A3A4"/>
          </p15:clr>
        </p15:guide>
        <p15:guide id="8" pos="2925">
          <p15:clr>
            <a:srgbClr val="A4A3A4"/>
          </p15:clr>
        </p15:guide>
        <p15:guide id="9" pos="4830">
          <p15:clr>
            <a:srgbClr val="A4A3A4"/>
          </p15:clr>
        </p15:guide>
        <p15:guide id="10" pos="5624">
          <p15:clr>
            <a:srgbClr val="A4A3A4"/>
          </p15:clr>
        </p15:guide>
        <p15:guide id="11" pos="930">
          <p15:clr>
            <a:srgbClr val="A4A3A4"/>
          </p15:clr>
        </p15:guide>
        <p15:guide id="12" pos="839">
          <p15:clr>
            <a:srgbClr val="A4A3A4"/>
          </p15:clr>
        </p15:guide>
        <p15:guide id="13" pos="136">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6D8A7"/>
    <a:srgbClr val="00682F"/>
    <a:srgbClr val="CC6600"/>
    <a:srgbClr val="FF9900"/>
    <a:srgbClr val="070000"/>
    <a:srgbClr val="060000"/>
    <a:srgbClr val="050000"/>
    <a:srgbClr val="040000"/>
    <a:srgbClr val="030000"/>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4" autoAdjust="0"/>
    <p:restoredTop sz="80764" autoAdjust="0"/>
  </p:normalViewPr>
  <p:slideViewPr>
    <p:cSldViewPr snapToGrid="0" showGuides="1">
      <p:cViewPr>
        <p:scale>
          <a:sx n="66" d="100"/>
          <a:sy n="66" d="100"/>
        </p:scale>
        <p:origin x="-739" y="-130"/>
      </p:cViewPr>
      <p:guideLst>
        <p:guide orient="horz" pos="2409"/>
        <p:guide orient="horz" pos="2500"/>
        <p:guide orient="horz" pos="3906"/>
        <p:guide orient="horz" pos="1003"/>
        <p:guide orient="horz" pos="142"/>
        <p:guide orient="horz" pos="232"/>
        <p:guide pos="2835"/>
        <p:guide pos="2925"/>
        <p:guide pos="4830"/>
        <p:guide pos="5624"/>
        <p:guide pos="930"/>
        <p:guide pos="839"/>
        <p:guide pos="136"/>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howGuides="1">
      <p:cViewPr>
        <p:scale>
          <a:sx n="100" d="100"/>
          <a:sy n="100" d="100"/>
        </p:scale>
        <p:origin x="-2270" y="66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ata%20Files\!Schools%20and%20Presentations\2015%2001%2008%20Harmonic%20Presentation\Sine%20wave%20from%20freq%20and%20amp.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HI%20Presentation\Comparitive%20Harmonic%20Calculation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HI%20Presentation\Comparitive%20Harmonic%20Calculation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HI%20Presentation\Comparitive%20Harmonic%20Calculat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ata%20Files\!Schools%20and%20Presentations\2015%2001%2008%20Harmonic%20Presentation\Sine%20wave%20from%20freq%20and%20amp.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C:\Data%20Files\!Schools%20and%20Presentations\2015%2001%2008%20Harmonic%20Presentation\Sine%20wave%20from%20freq%20and%20amp.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ata%20Files\!Schools%20and%20Presentations\2015%2001%2008%20Harmonic%20Presentation\Sine%20wave%20from%20freq%20and%20amp.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HI%20Presentation\Comparitive%20Harmonic%20Calculation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HI%20Presentation\Comparitive%20Harmonic%20Calculation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HI%20Presentation\Comparitive%20Harmonic%20Calcul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'Voltage Waves'!$B$8</c:f>
              <c:strCache>
                <c:ptCount val="1"/>
                <c:pt idx="0">
                  <c:v>AC V</c:v>
                </c:pt>
              </c:strCache>
            </c:strRef>
          </c:tx>
          <c:spPr>
            <a:ln>
              <a:solidFill>
                <a:srgbClr val="0070C0"/>
              </a:solidFill>
            </a:ln>
          </c:spPr>
          <c:marker>
            <c:symbol val="none"/>
          </c:marker>
          <c:xVal>
            <c:numRef>
              <c:f>'Voltage Waves'!$A$9:$A$209</c:f>
              <c:numCache>
                <c:formatCode>0.000</c:formatCode>
                <c:ptCount val="201"/>
                <c:pt idx="0">
                  <c:v>0</c:v>
                </c:pt>
                <c:pt idx="1">
                  <c:v>0.16666666666666669</c:v>
                </c:pt>
                <c:pt idx="2">
                  <c:v>0.33333333333333337</c:v>
                </c:pt>
                <c:pt idx="3">
                  <c:v>0.5</c:v>
                </c:pt>
                <c:pt idx="4">
                  <c:v>0.66666666666666674</c:v>
                </c:pt>
                <c:pt idx="5">
                  <c:v>0.83333333333333348</c:v>
                </c:pt>
                <c:pt idx="6">
                  <c:v>1.0000000000000002</c:v>
                </c:pt>
                <c:pt idx="7">
                  <c:v>1.166666666666667</c:v>
                </c:pt>
                <c:pt idx="8">
                  <c:v>1.3333333333333337</c:v>
                </c:pt>
                <c:pt idx="9">
                  <c:v>1.5000000000000004</c:v>
                </c:pt>
                <c:pt idx="10">
                  <c:v>1.6666666666666672</c:v>
                </c:pt>
                <c:pt idx="11">
                  <c:v>1.8333333333333339</c:v>
                </c:pt>
                <c:pt idx="12">
                  <c:v>2.0000000000000004</c:v>
                </c:pt>
                <c:pt idx="13">
                  <c:v>2.166666666666667</c:v>
                </c:pt>
                <c:pt idx="14">
                  <c:v>2.3333333333333335</c:v>
                </c:pt>
                <c:pt idx="15">
                  <c:v>2.5</c:v>
                </c:pt>
                <c:pt idx="16">
                  <c:v>2.6666666666666665</c:v>
                </c:pt>
                <c:pt idx="17">
                  <c:v>2.833333333333333</c:v>
                </c:pt>
                <c:pt idx="18">
                  <c:v>2.9999999999999996</c:v>
                </c:pt>
                <c:pt idx="19">
                  <c:v>3.1666666666666661</c:v>
                </c:pt>
                <c:pt idx="20">
                  <c:v>3.3333333333333326</c:v>
                </c:pt>
                <c:pt idx="21">
                  <c:v>3.4999999999999991</c:v>
                </c:pt>
                <c:pt idx="22">
                  <c:v>3.6666666666666656</c:v>
                </c:pt>
                <c:pt idx="23">
                  <c:v>3.8333333333333321</c:v>
                </c:pt>
                <c:pt idx="24">
                  <c:v>3.9999999999999987</c:v>
                </c:pt>
                <c:pt idx="25">
                  <c:v>4.1666666666666652</c:v>
                </c:pt>
                <c:pt idx="26">
                  <c:v>4.3333333333333321</c:v>
                </c:pt>
                <c:pt idx="27">
                  <c:v>4.4999999999999991</c:v>
                </c:pt>
                <c:pt idx="28">
                  <c:v>4.6666666666666661</c:v>
                </c:pt>
                <c:pt idx="29">
                  <c:v>4.833333333333333</c:v>
                </c:pt>
                <c:pt idx="30">
                  <c:v>5</c:v>
                </c:pt>
                <c:pt idx="31">
                  <c:v>5.166666666666667</c:v>
                </c:pt>
                <c:pt idx="32">
                  <c:v>5.3333333333333339</c:v>
                </c:pt>
                <c:pt idx="33">
                  <c:v>5.5000000000000009</c:v>
                </c:pt>
                <c:pt idx="34">
                  <c:v>5.6666666666666679</c:v>
                </c:pt>
                <c:pt idx="35">
                  <c:v>5.8333333333333348</c:v>
                </c:pt>
                <c:pt idx="36">
                  <c:v>6.0000000000000018</c:v>
                </c:pt>
                <c:pt idx="37">
                  <c:v>6.1666666666666687</c:v>
                </c:pt>
                <c:pt idx="38">
                  <c:v>6.3333333333333357</c:v>
                </c:pt>
                <c:pt idx="39">
                  <c:v>6.5000000000000027</c:v>
                </c:pt>
                <c:pt idx="40">
                  <c:v>6.6666666666666696</c:v>
                </c:pt>
                <c:pt idx="41">
                  <c:v>6.8333333333333366</c:v>
                </c:pt>
                <c:pt idx="42">
                  <c:v>7.0000000000000036</c:v>
                </c:pt>
                <c:pt idx="43">
                  <c:v>7.1666666666666705</c:v>
                </c:pt>
                <c:pt idx="44">
                  <c:v>7.3333333333333375</c:v>
                </c:pt>
                <c:pt idx="45">
                  <c:v>7.5000000000000044</c:v>
                </c:pt>
                <c:pt idx="46">
                  <c:v>7.6666666666666714</c:v>
                </c:pt>
                <c:pt idx="47">
                  <c:v>7.8333333333333384</c:v>
                </c:pt>
                <c:pt idx="48">
                  <c:v>8.0000000000000053</c:v>
                </c:pt>
                <c:pt idx="49">
                  <c:v>8.1666666666666714</c:v>
                </c:pt>
                <c:pt idx="50">
                  <c:v>8.3333333333333375</c:v>
                </c:pt>
                <c:pt idx="51">
                  <c:v>8.5000000000000036</c:v>
                </c:pt>
                <c:pt idx="52">
                  <c:v>8.6666666666666696</c:v>
                </c:pt>
                <c:pt idx="53">
                  <c:v>8.8333333333333357</c:v>
                </c:pt>
                <c:pt idx="54">
                  <c:v>9.0000000000000018</c:v>
                </c:pt>
                <c:pt idx="55">
                  <c:v>9.1666666666666679</c:v>
                </c:pt>
                <c:pt idx="56">
                  <c:v>9.3333333333333339</c:v>
                </c:pt>
                <c:pt idx="57">
                  <c:v>9.5</c:v>
                </c:pt>
                <c:pt idx="58">
                  <c:v>9.6666666666666661</c:v>
                </c:pt>
                <c:pt idx="59">
                  <c:v>9.8333333333333321</c:v>
                </c:pt>
                <c:pt idx="60">
                  <c:v>9.9999999999999982</c:v>
                </c:pt>
                <c:pt idx="61">
                  <c:v>10.166666666666664</c:v>
                </c:pt>
                <c:pt idx="62">
                  <c:v>10.33333333333333</c:v>
                </c:pt>
                <c:pt idx="63">
                  <c:v>10.499999999999996</c:v>
                </c:pt>
                <c:pt idx="64">
                  <c:v>10.666666666666663</c:v>
                </c:pt>
                <c:pt idx="65">
                  <c:v>10.833333333333329</c:v>
                </c:pt>
                <c:pt idx="66">
                  <c:v>10.999999999999995</c:v>
                </c:pt>
                <c:pt idx="67">
                  <c:v>11.166666666666661</c:v>
                </c:pt>
                <c:pt idx="68">
                  <c:v>11.333333333333327</c:v>
                </c:pt>
                <c:pt idx="69">
                  <c:v>11.499999999999993</c:v>
                </c:pt>
                <c:pt idx="70">
                  <c:v>11.666666666666659</c:v>
                </c:pt>
                <c:pt idx="71">
                  <c:v>11.833333333333325</c:v>
                </c:pt>
                <c:pt idx="72">
                  <c:v>11.999999999999991</c:v>
                </c:pt>
                <c:pt idx="73">
                  <c:v>12.166666666666657</c:v>
                </c:pt>
                <c:pt idx="74">
                  <c:v>12.333333333333323</c:v>
                </c:pt>
                <c:pt idx="75">
                  <c:v>12.499999999999989</c:v>
                </c:pt>
                <c:pt idx="76">
                  <c:v>12.666666666666655</c:v>
                </c:pt>
                <c:pt idx="77">
                  <c:v>12.833333333333321</c:v>
                </c:pt>
                <c:pt idx="78">
                  <c:v>12.999999999999988</c:v>
                </c:pt>
                <c:pt idx="79">
                  <c:v>13.166666666666654</c:v>
                </c:pt>
                <c:pt idx="80">
                  <c:v>13.33333333333332</c:v>
                </c:pt>
                <c:pt idx="81">
                  <c:v>13.499999999999986</c:v>
                </c:pt>
                <c:pt idx="82">
                  <c:v>13.666666666666652</c:v>
                </c:pt>
                <c:pt idx="83">
                  <c:v>13.833333333333318</c:v>
                </c:pt>
                <c:pt idx="84">
                  <c:v>13.999999999999984</c:v>
                </c:pt>
                <c:pt idx="85">
                  <c:v>14.16666666666665</c:v>
                </c:pt>
                <c:pt idx="86">
                  <c:v>14.333333333333316</c:v>
                </c:pt>
                <c:pt idx="87">
                  <c:v>14.499999999999982</c:v>
                </c:pt>
                <c:pt idx="88">
                  <c:v>14.666666666666648</c:v>
                </c:pt>
                <c:pt idx="89">
                  <c:v>14.833333333333314</c:v>
                </c:pt>
                <c:pt idx="90">
                  <c:v>14.99999999999998</c:v>
                </c:pt>
                <c:pt idx="91">
                  <c:v>15.166666666666647</c:v>
                </c:pt>
                <c:pt idx="92">
                  <c:v>15.333333333333313</c:v>
                </c:pt>
                <c:pt idx="93">
                  <c:v>15.499999999999979</c:v>
                </c:pt>
                <c:pt idx="94">
                  <c:v>15.666666666666645</c:v>
                </c:pt>
                <c:pt idx="95">
                  <c:v>15.833333333333311</c:v>
                </c:pt>
                <c:pt idx="96">
                  <c:v>15.999999999999977</c:v>
                </c:pt>
                <c:pt idx="97">
                  <c:v>16.166666666666643</c:v>
                </c:pt>
                <c:pt idx="98">
                  <c:v>16.333333333333311</c:v>
                </c:pt>
                <c:pt idx="99">
                  <c:v>16.499999999999979</c:v>
                </c:pt>
                <c:pt idx="100">
                  <c:v>16.666666666666647</c:v>
                </c:pt>
                <c:pt idx="101">
                  <c:v>16.833333333333314</c:v>
                </c:pt>
                <c:pt idx="102">
                  <c:v>16.999999999999982</c:v>
                </c:pt>
                <c:pt idx="103">
                  <c:v>17.16666666666665</c:v>
                </c:pt>
                <c:pt idx="104">
                  <c:v>17.333333333333318</c:v>
                </c:pt>
                <c:pt idx="105">
                  <c:v>17.499999999999986</c:v>
                </c:pt>
                <c:pt idx="106">
                  <c:v>17.666666666666654</c:v>
                </c:pt>
                <c:pt idx="107">
                  <c:v>17.833333333333321</c:v>
                </c:pt>
                <c:pt idx="108">
                  <c:v>17.999999999999989</c:v>
                </c:pt>
                <c:pt idx="109">
                  <c:v>18.166666666666657</c:v>
                </c:pt>
                <c:pt idx="110">
                  <c:v>18.333333333333325</c:v>
                </c:pt>
                <c:pt idx="111">
                  <c:v>18.499999999999993</c:v>
                </c:pt>
                <c:pt idx="112">
                  <c:v>18.666666666666661</c:v>
                </c:pt>
                <c:pt idx="113">
                  <c:v>18.833333333333329</c:v>
                </c:pt>
                <c:pt idx="114">
                  <c:v>18.999999999999996</c:v>
                </c:pt>
                <c:pt idx="115">
                  <c:v>19.166666666666664</c:v>
                </c:pt>
                <c:pt idx="116">
                  <c:v>19.333333333333332</c:v>
                </c:pt>
                <c:pt idx="117">
                  <c:v>19.5</c:v>
                </c:pt>
                <c:pt idx="118">
                  <c:v>19.666666666666668</c:v>
                </c:pt>
                <c:pt idx="119">
                  <c:v>19.833333333333336</c:v>
                </c:pt>
                <c:pt idx="120">
                  <c:v>20.000000000000004</c:v>
                </c:pt>
                <c:pt idx="121">
                  <c:v>20.166666666666671</c:v>
                </c:pt>
                <c:pt idx="122">
                  <c:v>20.333333333333339</c:v>
                </c:pt>
                <c:pt idx="123">
                  <c:v>20.500000000000007</c:v>
                </c:pt>
                <c:pt idx="124">
                  <c:v>20.666666666666675</c:v>
                </c:pt>
                <c:pt idx="125">
                  <c:v>20.833333333333343</c:v>
                </c:pt>
                <c:pt idx="126">
                  <c:v>21.000000000000011</c:v>
                </c:pt>
                <c:pt idx="127">
                  <c:v>21.166666666666679</c:v>
                </c:pt>
                <c:pt idx="128">
                  <c:v>21.333333333333346</c:v>
                </c:pt>
                <c:pt idx="129">
                  <c:v>21.500000000000014</c:v>
                </c:pt>
                <c:pt idx="130">
                  <c:v>21.666666666666682</c:v>
                </c:pt>
                <c:pt idx="131">
                  <c:v>21.83333333333335</c:v>
                </c:pt>
                <c:pt idx="132">
                  <c:v>22.000000000000018</c:v>
                </c:pt>
                <c:pt idx="133">
                  <c:v>22.166666666666686</c:v>
                </c:pt>
                <c:pt idx="134">
                  <c:v>22.333333333333353</c:v>
                </c:pt>
                <c:pt idx="135">
                  <c:v>22.500000000000021</c:v>
                </c:pt>
                <c:pt idx="136">
                  <c:v>22.666666666666689</c:v>
                </c:pt>
                <c:pt idx="137">
                  <c:v>22.833333333333357</c:v>
                </c:pt>
                <c:pt idx="138">
                  <c:v>23.000000000000025</c:v>
                </c:pt>
                <c:pt idx="139">
                  <c:v>23.166666666666693</c:v>
                </c:pt>
                <c:pt idx="140">
                  <c:v>23.333333333333361</c:v>
                </c:pt>
                <c:pt idx="141">
                  <c:v>23.500000000000028</c:v>
                </c:pt>
                <c:pt idx="142">
                  <c:v>23.666666666666696</c:v>
                </c:pt>
                <c:pt idx="143">
                  <c:v>23.833333333333364</c:v>
                </c:pt>
                <c:pt idx="144">
                  <c:v>24.000000000000032</c:v>
                </c:pt>
                <c:pt idx="145">
                  <c:v>24.1666666666667</c:v>
                </c:pt>
                <c:pt idx="146">
                  <c:v>24.333333333333368</c:v>
                </c:pt>
                <c:pt idx="147">
                  <c:v>24.500000000000036</c:v>
                </c:pt>
                <c:pt idx="148">
                  <c:v>24.666666666666703</c:v>
                </c:pt>
                <c:pt idx="149">
                  <c:v>24.833333333333371</c:v>
                </c:pt>
                <c:pt idx="150">
                  <c:v>25.000000000000039</c:v>
                </c:pt>
                <c:pt idx="151">
                  <c:v>25.166666666666707</c:v>
                </c:pt>
                <c:pt idx="152">
                  <c:v>25.333333333333375</c:v>
                </c:pt>
                <c:pt idx="153">
                  <c:v>25.500000000000043</c:v>
                </c:pt>
                <c:pt idx="154">
                  <c:v>25.66666666666671</c:v>
                </c:pt>
                <c:pt idx="155">
                  <c:v>25.833333333333378</c:v>
                </c:pt>
                <c:pt idx="156">
                  <c:v>26.000000000000046</c:v>
                </c:pt>
                <c:pt idx="157">
                  <c:v>26.166666666666714</c:v>
                </c:pt>
                <c:pt idx="158">
                  <c:v>26.333333333333382</c:v>
                </c:pt>
                <c:pt idx="159">
                  <c:v>26.50000000000005</c:v>
                </c:pt>
                <c:pt idx="160">
                  <c:v>26.666666666666718</c:v>
                </c:pt>
                <c:pt idx="161">
                  <c:v>26.833333333333385</c:v>
                </c:pt>
                <c:pt idx="162">
                  <c:v>27.000000000000053</c:v>
                </c:pt>
                <c:pt idx="163">
                  <c:v>27.166666666666721</c:v>
                </c:pt>
                <c:pt idx="164">
                  <c:v>27.333333333333389</c:v>
                </c:pt>
                <c:pt idx="165">
                  <c:v>27.500000000000057</c:v>
                </c:pt>
                <c:pt idx="166">
                  <c:v>27.666666666666725</c:v>
                </c:pt>
                <c:pt idx="167">
                  <c:v>27.833333333333393</c:v>
                </c:pt>
                <c:pt idx="168">
                  <c:v>28.00000000000006</c:v>
                </c:pt>
                <c:pt idx="169">
                  <c:v>28.166666666666728</c:v>
                </c:pt>
                <c:pt idx="170">
                  <c:v>28.333333333333396</c:v>
                </c:pt>
                <c:pt idx="171">
                  <c:v>28.500000000000064</c:v>
                </c:pt>
                <c:pt idx="172">
                  <c:v>28.666666666666732</c:v>
                </c:pt>
                <c:pt idx="173">
                  <c:v>28.8333333333334</c:v>
                </c:pt>
                <c:pt idx="174">
                  <c:v>29.000000000000068</c:v>
                </c:pt>
                <c:pt idx="175">
                  <c:v>29.166666666666735</c:v>
                </c:pt>
                <c:pt idx="176">
                  <c:v>29.333333333333403</c:v>
                </c:pt>
                <c:pt idx="177">
                  <c:v>29.500000000000071</c:v>
                </c:pt>
                <c:pt idx="178">
                  <c:v>29.666666666666739</c:v>
                </c:pt>
                <c:pt idx="179">
                  <c:v>29.833333333333407</c:v>
                </c:pt>
                <c:pt idx="180">
                  <c:v>30.000000000000075</c:v>
                </c:pt>
                <c:pt idx="181">
                  <c:v>30.166666666666742</c:v>
                </c:pt>
                <c:pt idx="182">
                  <c:v>30.33333333333341</c:v>
                </c:pt>
                <c:pt idx="183">
                  <c:v>30.500000000000078</c:v>
                </c:pt>
                <c:pt idx="184">
                  <c:v>30.666666666666746</c:v>
                </c:pt>
                <c:pt idx="185">
                  <c:v>30.833333333333414</c:v>
                </c:pt>
                <c:pt idx="186">
                  <c:v>31.000000000000082</c:v>
                </c:pt>
                <c:pt idx="187">
                  <c:v>31.16666666666675</c:v>
                </c:pt>
                <c:pt idx="188">
                  <c:v>31.333333333333417</c:v>
                </c:pt>
                <c:pt idx="189">
                  <c:v>31.500000000000085</c:v>
                </c:pt>
                <c:pt idx="190">
                  <c:v>31.666666666666753</c:v>
                </c:pt>
                <c:pt idx="191">
                  <c:v>31.833333333333421</c:v>
                </c:pt>
                <c:pt idx="192">
                  <c:v>32.000000000000085</c:v>
                </c:pt>
                <c:pt idx="193">
                  <c:v>32.16666666666675</c:v>
                </c:pt>
                <c:pt idx="194">
                  <c:v>32.333333333333414</c:v>
                </c:pt>
                <c:pt idx="195">
                  <c:v>32.500000000000078</c:v>
                </c:pt>
                <c:pt idx="196">
                  <c:v>32.666666666666742</c:v>
                </c:pt>
                <c:pt idx="197">
                  <c:v>32.833333333333407</c:v>
                </c:pt>
                <c:pt idx="198">
                  <c:v>33.000000000000071</c:v>
                </c:pt>
                <c:pt idx="199">
                  <c:v>33.166666666666735</c:v>
                </c:pt>
                <c:pt idx="200">
                  <c:v>33.3333333333334</c:v>
                </c:pt>
              </c:numCache>
            </c:numRef>
          </c:xVal>
          <c:yVal>
            <c:numRef>
              <c:f>'Voltage Waves'!$F$9:$F$209</c:f>
              <c:numCache>
                <c:formatCode>0.00</c:formatCode>
                <c:ptCount val="201"/>
                <c:pt idx="0">
                  <c:v>0</c:v>
                </c:pt>
                <c:pt idx="1">
                  <c:v>1.9180628130270456</c:v>
                </c:pt>
                <c:pt idx="2">
                  <c:v>3.8285559084106202</c:v>
                </c:pt>
                <c:pt idx="3">
                  <c:v>5.7239394427245145</c:v>
                </c:pt>
                <c:pt idx="4">
                  <c:v>7.5967332030771635</c:v>
                </c:pt>
                <c:pt idx="5">
                  <c:v>9.4395461280945359</c:v>
                </c:pt>
                <c:pt idx="6">
                  <c:v>11.245105477062737</c:v>
                </c:pt>
                <c:pt idx="7">
                  <c:v>13.00628553211298</c:v>
                </c:pt>
                <c:pt idx="8">
                  <c:v>14.716135720174622</c:v>
                </c:pt>
                <c:pt idx="9">
                  <c:v>16.36790804371163</c:v>
                </c:pt>
                <c:pt idx="10">
                  <c:v>17.955083711985992</c:v>
                </c:pt>
                <c:pt idx="11">
                  <c:v>19.471398867746622</c:v>
                </c:pt>
                <c:pt idx="12">
                  <c:v>20.910869307812238</c:v>
                </c:pt>
                <c:pt idx="13">
                  <c:v>22.26781409998738</c:v>
                </c:pt>
                <c:pt idx="14">
                  <c:v>23.536878003106441</c:v>
                </c:pt>
                <c:pt idx="15">
                  <c:v>24.713052601723959</c:v>
                </c:pt>
                <c:pt idx="16">
                  <c:v>25.791696072042264</c:v>
                </c:pt>
                <c:pt idx="17">
                  <c:v>26.768551501069318</c:v>
                </c:pt>
                <c:pt idx="18">
                  <c:v>27.639763686709561</c:v>
                </c:pt>
                <c:pt idx="19">
                  <c:v>28.401894352485254</c:v>
                </c:pt>
                <c:pt idx="20">
                  <c:v>29.051935716842952</c:v>
                </c:pt>
                <c:pt idx="21">
                  <c:v>29.5873223634932</c:v>
                </c:pt>
                <c:pt idx="22">
                  <c:v>30.005941365936561</c:v>
                </c:pt>
                <c:pt idx="23">
                  <c:v>30.306140626219204</c:v>
                </c:pt>
                <c:pt idx="24">
                  <c:v>30.486735395008811</c:v>
                </c:pt>
                <c:pt idx="25">
                  <c:v>30.547012947258857</c:v>
                </c:pt>
                <c:pt idx="26">
                  <c:v>30.486735395008811</c:v>
                </c:pt>
                <c:pt idx="27">
                  <c:v>30.306140626219211</c:v>
                </c:pt>
                <c:pt idx="28">
                  <c:v>30.005941365936561</c:v>
                </c:pt>
                <c:pt idx="29">
                  <c:v>29.587322363493211</c:v>
                </c:pt>
                <c:pt idx="30">
                  <c:v>29.051935716842962</c:v>
                </c:pt>
                <c:pt idx="31">
                  <c:v>28.401894352485261</c:v>
                </c:pt>
                <c:pt idx="32">
                  <c:v>27.639763686709561</c:v>
                </c:pt>
                <c:pt idx="33">
                  <c:v>26.768551501069318</c:v>
                </c:pt>
                <c:pt idx="34">
                  <c:v>25.791696072042264</c:v>
                </c:pt>
                <c:pt idx="35">
                  <c:v>24.713052601723959</c:v>
                </c:pt>
                <c:pt idx="36">
                  <c:v>23.536878003106434</c:v>
                </c:pt>
                <c:pt idx="37">
                  <c:v>22.267814099987362</c:v>
                </c:pt>
                <c:pt idx="38">
                  <c:v>20.910869307812217</c:v>
                </c:pt>
                <c:pt idx="39">
                  <c:v>19.471398867746604</c:v>
                </c:pt>
                <c:pt idx="40">
                  <c:v>17.955083711985971</c:v>
                </c:pt>
                <c:pt idx="41">
                  <c:v>16.367908043711605</c:v>
                </c:pt>
                <c:pt idx="42">
                  <c:v>14.716135720174595</c:v>
                </c:pt>
                <c:pt idx="43">
                  <c:v>13.006285532112933</c:v>
                </c:pt>
                <c:pt idx="44">
                  <c:v>11.245105477062701</c:v>
                </c:pt>
                <c:pt idx="45">
                  <c:v>9.4395461280945021</c:v>
                </c:pt>
                <c:pt idx="46">
                  <c:v>7.5967332030771253</c:v>
                </c:pt>
                <c:pt idx="47">
                  <c:v>5.7239394427244736</c:v>
                </c:pt>
                <c:pt idx="48">
                  <c:v>3.828555908410562</c:v>
                </c:pt>
                <c:pt idx="49">
                  <c:v>1.9180628130270116</c:v>
                </c:pt>
                <c:pt idx="50">
                  <c:v>3.6954333957642674E-14</c:v>
                </c:pt>
                <c:pt idx="51">
                  <c:v>1.9180628130270849</c:v>
                </c:pt>
                <c:pt idx="52">
                  <c:v>3.8285559084106349</c:v>
                </c:pt>
                <c:pt idx="53">
                  <c:v>5.7239394427245331</c:v>
                </c:pt>
                <c:pt idx="54">
                  <c:v>7.5967332030771839</c:v>
                </c:pt>
                <c:pt idx="55">
                  <c:v>9.4395461280945323</c:v>
                </c:pt>
                <c:pt idx="56">
                  <c:v>11.245105477062731</c:v>
                </c:pt>
                <c:pt idx="57">
                  <c:v>13.006285532112967</c:v>
                </c:pt>
                <c:pt idx="58">
                  <c:v>14.7161357201746</c:v>
                </c:pt>
                <c:pt idx="59">
                  <c:v>16.367908043711612</c:v>
                </c:pt>
                <c:pt idx="60">
                  <c:v>17.955083711985953</c:v>
                </c:pt>
                <c:pt idx="61">
                  <c:v>19.47139886774659</c:v>
                </c:pt>
                <c:pt idx="62">
                  <c:v>20.910869307812206</c:v>
                </c:pt>
                <c:pt idx="63">
                  <c:v>22.26781409998733</c:v>
                </c:pt>
                <c:pt idx="64">
                  <c:v>23.536878003106413</c:v>
                </c:pt>
                <c:pt idx="65">
                  <c:v>24.713052601723927</c:v>
                </c:pt>
                <c:pt idx="66">
                  <c:v>25.791696072042225</c:v>
                </c:pt>
                <c:pt idx="67">
                  <c:v>26.768551501069293</c:v>
                </c:pt>
                <c:pt idx="68">
                  <c:v>27.639763686709529</c:v>
                </c:pt>
                <c:pt idx="69">
                  <c:v>28.401894352485218</c:v>
                </c:pt>
                <c:pt idx="70">
                  <c:v>29.05193571684292</c:v>
                </c:pt>
                <c:pt idx="71">
                  <c:v>29.587322363493179</c:v>
                </c:pt>
                <c:pt idx="72">
                  <c:v>30.00594136593654</c:v>
                </c:pt>
                <c:pt idx="73">
                  <c:v>30.306140626219189</c:v>
                </c:pt>
                <c:pt idx="74">
                  <c:v>30.486735395008807</c:v>
                </c:pt>
                <c:pt idx="75">
                  <c:v>30.547012947258857</c:v>
                </c:pt>
                <c:pt idx="76">
                  <c:v>30.486735395008822</c:v>
                </c:pt>
                <c:pt idx="77">
                  <c:v>30.306140626219225</c:v>
                </c:pt>
                <c:pt idx="78">
                  <c:v>30.005941365936593</c:v>
                </c:pt>
                <c:pt idx="79">
                  <c:v>29.58732236349325</c:v>
                </c:pt>
                <c:pt idx="80">
                  <c:v>29.051935716843015</c:v>
                </c:pt>
                <c:pt idx="81">
                  <c:v>28.401894352485325</c:v>
                </c:pt>
                <c:pt idx="82">
                  <c:v>27.639763686709646</c:v>
                </c:pt>
                <c:pt idx="83">
                  <c:v>26.76855150106941</c:v>
                </c:pt>
                <c:pt idx="84">
                  <c:v>25.791696072042381</c:v>
                </c:pt>
                <c:pt idx="85">
                  <c:v>24.713052601724094</c:v>
                </c:pt>
                <c:pt idx="86">
                  <c:v>23.536878003106573</c:v>
                </c:pt>
                <c:pt idx="87">
                  <c:v>22.267814099987525</c:v>
                </c:pt>
                <c:pt idx="88">
                  <c:v>20.910869307812401</c:v>
                </c:pt>
                <c:pt idx="89">
                  <c:v>19.471398867746785</c:v>
                </c:pt>
                <c:pt idx="90">
                  <c:v>17.955083711986195</c:v>
                </c:pt>
                <c:pt idx="91">
                  <c:v>16.367908043711846</c:v>
                </c:pt>
                <c:pt idx="92">
                  <c:v>14.716135720174837</c:v>
                </c:pt>
                <c:pt idx="93">
                  <c:v>13.006285532113212</c:v>
                </c:pt>
                <c:pt idx="94">
                  <c:v>11.245105477062982</c:v>
                </c:pt>
                <c:pt idx="95">
                  <c:v>9.4395461280948023</c:v>
                </c:pt>
                <c:pt idx="96">
                  <c:v>7.5967332030774424</c:v>
                </c:pt>
                <c:pt idx="97">
                  <c:v>5.7239394427248103</c:v>
                </c:pt>
                <c:pt idx="98">
                  <c:v>3.8285559084109018</c:v>
                </c:pt>
                <c:pt idx="99">
                  <c:v>1.9180628130273134</c:v>
                </c:pt>
                <c:pt idx="100">
                  <c:v>2.5166570431738229E-13</c:v>
                </c:pt>
                <c:pt idx="101">
                  <c:v>1.9180628130268109</c:v>
                </c:pt>
                <c:pt idx="102">
                  <c:v>3.8285559084104026</c:v>
                </c:pt>
                <c:pt idx="103">
                  <c:v>5.7239394427243155</c:v>
                </c:pt>
                <c:pt idx="104">
                  <c:v>7.5967332030769832</c:v>
                </c:pt>
                <c:pt idx="105">
                  <c:v>9.4395461280943493</c:v>
                </c:pt>
                <c:pt idx="106">
                  <c:v>11.245105477062564</c:v>
                </c:pt>
                <c:pt idx="107">
                  <c:v>13.006285532112827</c:v>
                </c:pt>
                <c:pt idx="108">
                  <c:v>14.71613572017449</c:v>
                </c:pt>
                <c:pt idx="109">
                  <c:v>16.367908043711513</c:v>
                </c:pt>
                <c:pt idx="110">
                  <c:v>17.955083711985896</c:v>
                </c:pt>
                <c:pt idx="111">
                  <c:v>19.471398867746544</c:v>
                </c:pt>
                <c:pt idx="112">
                  <c:v>20.91086930781217</c:v>
                </c:pt>
                <c:pt idx="113">
                  <c:v>22.267814099987326</c:v>
                </c:pt>
                <c:pt idx="114">
                  <c:v>23.536878003106409</c:v>
                </c:pt>
                <c:pt idx="115">
                  <c:v>24.713052601723927</c:v>
                </c:pt>
                <c:pt idx="116">
                  <c:v>25.791696072042242</c:v>
                </c:pt>
                <c:pt idx="117">
                  <c:v>26.768551501069307</c:v>
                </c:pt>
                <c:pt idx="118">
                  <c:v>27.639763686709561</c:v>
                </c:pt>
                <c:pt idx="119">
                  <c:v>28.401894352485261</c:v>
                </c:pt>
                <c:pt idx="120">
                  <c:v>29.051935716842962</c:v>
                </c:pt>
                <c:pt idx="121">
                  <c:v>29.587322363493218</c:v>
                </c:pt>
                <c:pt idx="122">
                  <c:v>30.005941365936572</c:v>
                </c:pt>
                <c:pt idx="123">
                  <c:v>30.306140626219214</c:v>
                </c:pt>
                <c:pt idx="124">
                  <c:v>30.486735395008818</c:v>
                </c:pt>
                <c:pt idx="125">
                  <c:v>30.547012947258857</c:v>
                </c:pt>
                <c:pt idx="126">
                  <c:v>30.486735395008807</c:v>
                </c:pt>
                <c:pt idx="127">
                  <c:v>30.306140626219193</c:v>
                </c:pt>
                <c:pt idx="128">
                  <c:v>30.00594136593654</c:v>
                </c:pt>
                <c:pt idx="129">
                  <c:v>29.587322363493179</c:v>
                </c:pt>
                <c:pt idx="130">
                  <c:v>29.051935716842916</c:v>
                </c:pt>
                <c:pt idx="131">
                  <c:v>28.401894352485201</c:v>
                </c:pt>
                <c:pt idx="132">
                  <c:v>27.639763686709514</c:v>
                </c:pt>
                <c:pt idx="133">
                  <c:v>26.76855150106924</c:v>
                </c:pt>
                <c:pt idx="134">
                  <c:v>25.79169607204215</c:v>
                </c:pt>
                <c:pt idx="135">
                  <c:v>24.713052601723806</c:v>
                </c:pt>
                <c:pt idx="136">
                  <c:v>23.536878003106278</c:v>
                </c:pt>
                <c:pt idx="137">
                  <c:v>22.267814099987213</c:v>
                </c:pt>
                <c:pt idx="138">
                  <c:v>20.910869307812028</c:v>
                </c:pt>
                <c:pt idx="139">
                  <c:v>19.471398867746412</c:v>
                </c:pt>
                <c:pt idx="140">
                  <c:v>17.955083711985736</c:v>
                </c:pt>
                <c:pt idx="141">
                  <c:v>16.36790804371137</c:v>
                </c:pt>
                <c:pt idx="142">
                  <c:v>14.716135720174366</c:v>
                </c:pt>
                <c:pt idx="143">
                  <c:v>13.006285532112672</c:v>
                </c:pt>
                <c:pt idx="144">
                  <c:v>11.245105477062429</c:v>
                </c:pt>
                <c:pt idx="145">
                  <c:v>9.4395461280941877</c:v>
                </c:pt>
                <c:pt idx="146">
                  <c:v>7.5967332030768171</c:v>
                </c:pt>
                <c:pt idx="147">
                  <c:v>5.7239394427241743</c:v>
                </c:pt>
                <c:pt idx="148">
                  <c:v>3.828555908410233</c:v>
                </c:pt>
                <c:pt idx="149">
                  <c:v>1.9180628130266673</c:v>
                </c:pt>
                <c:pt idx="150">
                  <c:v>4.2287177526256786E-13</c:v>
                </c:pt>
                <c:pt idx="151">
                  <c:v>1.9180628130274566</c:v>
                </c:pt>
                <c:pt idx="152">
                  <c:v>3.8285559084110181</c:v>
                </c:pt>
                <c:pt idx="153">
                  <c:v>5.7239394427250048</c:v>
                </c:pt>
                <c:pt idx="154">
                  <c:v>7.5967332030776351</c:v>
                </c:pt>
                <c:pt idx="155">
                  <c:v>9.4395461280949888</c:v>
                </c:pt>
                <c:pt idx="156">
                  <c:v>11.245105477063216</c:v>
                </c:pt>
                <c:pt idx="157">
                  <c:v>13.006285532113441</c:v>
                </c:pt>
                <c:pt idx="158">
                  <c:v>14.716135720175105</c:v>
                </c:pt>
                <c:pt idx="159">
                  <c:v>16.367908043712081</c:v>
                </c:pt>
                <c:pt idx="160">
                  <c:v>17.955083711986422</c:v>
                </c:pt>
                <c:pt idx="161">
                  <c:v>19.471398867747062</c:v>
                </c:pt>
                <c:pt idx="162">
                  <c:v>20.910869307812646</c:v>
                </c:pt>
                <c:pt idx="163">
                  <c:v>22.267814099987788</c:v>
                </c:pt>
                <c:pt idx="164">
                  <c:v>23.536878003106821</c:v>
                </c:pt>
                <c:pt idx="165">
                  <c:v>24.713052601724307</c:v>
                </c:pt>
                <c:pt idx="166">
                  <c:v>25.791696072042601</c:v>
                </c:pt>
                <c:pt idx="167">
                  <c:v>26.768551501069624</c:v>
                </c:pt>
                <c:pt idx="168">
                  <c:v>27.639763686709845</c:v>
                </c:pt>
                <c:pt idx="169">
                  <c:v>28.401894352485495</c:v>
                </c:pt>
                <c:pt idx="170">
                  <c:v>29.051935716843158</c:v>
                </c:pt>
                <c:pt idx="171">
                  <c:v>29.587322363493389</c:v>
                </c:pt>
                <c:pt idx="172">
                  <c:v>30.0059413659367</c:v>
                </c:pt>
                <c:pt idx="173">
                  <c:v>30.306140626219303</c:v>
                </c:pt>
                <c:pt idx="174">
                  <c:v>30.486735395008854</c:v>
                </c:pt>
                <c:pt idx="175">
                  <c:v>30.547012947258857</c:v>
                </c:pt>
                <c:pt idx="176">
                  <c:v>30.486735395008758</c:v>
                </c:pt>
                <c:pt idx="177">
                  <c:v>30.306140626219115</c:v>
                </c:pt>
                <c:pt idx="178">
                  <c:v>30.005941365936405</c:v>
                </c:pt>
                <c:pt idx="179">
                  <c:v>29.587322363493008</c:v>
                </c:pt>
                <c:pt idx="180">
                  <c:v>29.05193571684271</c:v>
                </c:pt>
                <c:pt idx="181">
                  <c:v>28.401894352484945</c:v>
                </c:pt>
                <c:pt idx="182">
                  <c:v>27.639763686709212</c:v>
                </c:pt>
                <c:pt idx="183">
                  <c:v>26.768551501068906</c:v>
                </c:pt>
                <c:pt idx="184">
                  <c:v>25.791696072041802</c:v>
                </c:pt>
                <c:pt idx="185">
                  <c:v>24.713052601723462</c:v>
                </c:pt>
                <c:pt idx="186">
                  <c:v>23.536878003105873</c:v>
                </c:pt>
                <c:pt idx="187">
                  <c:v>22.267814099986769</c:v>
                </c:pt>
                <c:pt idx="188">
                  <c:v>20.910869307811556</c:v>
                </c:pt>
                <c:pt idx="189">
                  <c:v>19.471398867745915</c:v>
                </c:pt>
                <c:pt idx="190">
                  <c:v>17.95508371198521</c:v>
                </c:pt>
                <c:pt idx="191">
                  <c:v>16.367908043710774</c:v>
                </c:pt>
                <c:pt idx="192">
                  <c:v>14.716135720173797</c:v>
                </c:pt>
                <c:pt idx="193">
                  <c:v>13.006285532112138</c:v>
                </c:pt>
                <c:pt idx="194">
                  <c:v>11.24510547706193</c:v>
                </c:pt>
                <c:pt idx="195">
                  <c:v>9.4395461280937241</c:v>
                </c:pt>
                <c:pt idx="196">
                  <c:v>7.5967332030763464</c:v>
                </c:pt>
                <c:pt idx="197">
                  <c:v>5.7239394427237507</c:v>
                </c:pt>
                <c:pt idx="198">
                  <c:v>3.8285559084098599</c:v>
                </c:pt>
                <c:pt idx="199">
                  <c:v>1.9180628130262918</c:v>
                </c:pt>
                <c:pt idx="200">
                  <c:v>7.4470368492379471E-13</c:v>
                </c:pt>
              </c:numCache>
            </c:numRef>
          </c:yVal>
          <c:smooth val="1"/>
        </c:ser>
        <c:ser>
          <c:idx val="1"/>
          <c:order val="1"/>
          <c:tx>
            <c:v>Non-Linear Curent</c:v>
          </c:tx>
          <c:spPr>
            <a:ln>
              <a:solidFill>
                <a:srgbClr val="FF0000"/>
              </a:solidFill>
            </a:ln>
          </c:spPr>
          <c:marker>
            <c:symbol val="none"/>
          </c:marker>
          <c:xVal>
            <c:numRef>
              <c:f>'Voltage Waves'!$A$9:$A$209</c:f>
              <c:numCache>
                <c:formatCode>0.000</c:formatCode>
                <c:ptCount val="201"/>
                <c:pt idx="0">
                  <c:v>0</c:v>
                </c:pt>
                <c:pt idx="1">
                  <c:v>0.16666666666666669</c:v>
                </c:pt>
                <c:pt idx="2">
                  <c:v>0.33333333333333337</c:v>
                </c:pt>
                <c:pt idx="3">
                  <c:v>0.5</c:v>
                </c:pt>
                <c:pt idx="4">
                  <c:v>0.66666666666666674</c:v>
                </c:pt>
                <c:pt idx="5">
                  <c:v>0.83333333333333348</c:v>
                </c:pt>
                <c:pt idx="6">
                  <c:v>1.0000000000000002</c:v>
                </c:pt>
                <c:pt idx="7">
                  <c:v>1.166666666666667</c:v>
                </c:pt>
                <c:pt idx="8">
                  <c:v>1.3333333333333337</c:v>
                </c:pt>
                <c:pt idx="9">
                  <c:v>1.5000000000000004</c:v>
                </c:pt>
                <c:pt idx="10">
                  <c:v>1.6666666666666672</c:v>
                </c:pt>
                <c:pt idx="11">
                  <c:v>1.8333333333333339</c:v>
                </c:pt>
                <c:pt idx="12">
                  <c:v>2.0000000000000004</c:v>
                </c:pt>
                <c:pt idx="13">
                  <c:v>2.166666666666667</c:v>
                </c:pt>
                <c:pt idx="14">
                  <c:v>2.3333333333333335</c:v>
                </c:pt>
                <c:pt idx="15">
                  <c:v>2.5</c:v>
                </c:pt>
                <c:pt idx="16">
                  <c:v>2.6666666666666665</c:v>
                </c:pt>
                <c:pt idx="17">
                  <c:v>2.833333333333333</c:v>
                </c:pt>
                <c:pt idx="18">
                  <c:v>2.9999999999999996</c:v>
                </c:pt>
                <c:pt idx="19">
                  <c:v>3.1666666666666661</c:v>
                </c:pt>
                <c:pt idx="20">
                  <c:v>3.3333333333333326</c:v>
                </c:pt>
                <c:pt idx="21">
                  <c:v>3.4999999999999991</c:v>
                </c:pt>
                <c:pt idx="22">
                  <c:v>3.6666666666666656</c:v>
                </c:pt>
                <c:pt idx="23">
                  <c:v>3.8333333333333321</c:v>
                </c:pt>
                <c:pt idx="24">
                  <c:v>3.9999999999999987</c:v>
                </c:pt>
                <c:pt idx="25">
                  <c:v>4.1666666666666652</c:v>
                </c:pt>
                <c:pt idx="26">
                  <c:v>4.3333333333333321</c:v>
                </c:pt>
                <c:pt idx="27">
                  <c:v>4.4999999999999991</c:v>
                </c:pt>
                <c:pt idx="28">
                  <c:v>4.6666666666666661</c:v>
                </c:pt>
                <c:pt idx="29">
                  <c:v>4.833333333333333</c:v>
                </c:pt>
                <c:pt idx="30">
                  <c:v>5</c:v>
                </c:pt>
                <c:pt idx="31">
                  <c:v>5.166666666666667</c:v>
                </c:pt>
                <c:pt idx="32">
                  <c:v>5.3333333333333339</c:v>
                </c:pt>
                <c:pt idx="33">
                  <c:v>5.5000000000000009</c:v>
                </c:pt>
                <c:pt idx="34">
                  <c:v>5.6666666666666679</c:v>
                </c:pt>
                <c:pt idx="35">
                  <c:v>5.8333333333333348</c:v>
                </c:pt>
                <c:pt idx="36">
                  <c:v>6.0000000000000018</c:v>
                </c:pt>
                <c:pt idx="37">
                  <c:v>6.1666666666666687</c:v>
                </c:pt>
                <c:pt idx="38">
                  <c:v>6.3333333333333357</c:v>
                </c:pt>
                <c:pt idx="39">
                  <c:v>6.5000000000000027</c:v>
                </c:pt>
                <c:pt idx="40">
                  <c:v>6.6666666666666696</c:v>
                </c:pt>
                <c:pt idx="41">
                  <c:v>6.8333333333333366</c:v>
                </c:pt>
                <c:pt idx="42">
                  <c:v>7.0000000000000036</c:v>
                </c:pt>
                <c:pt idx="43">
                  <c:v>7.1666666666666705</c:v>
                </c:pt>
                <c:pt idx="44">
                  <c:v>7.3333333333333375</c:v>
                </c:pt>
                <c:pt idx="45">
                  <c:v>7.5000000000000044</c:v>
                </c:pt>
                <c:pt idx="46">
                  <c:v>7.6666666666666714</c:v>
                </c:pt>
                <c:pt idx="47">
                  <c:v>7.8333333333333384</c:v>
                </c:pt>
                <c:pt idx="48">
                  <c:v>8.0000000000000053</c:v>
                </c:pt>
                <c:pt idx="49">
                  <c:v>8.1666666666666714</c:v>
                </c:pt>
                <c:pt idx="50">
                  <c:v>8.3333333333333375</c:v>
                </c:pt>
                <c:pt idx="51">
                  <c:v>8.5000000000000036</c:v>
                </c:pt>
                <c:pt idx="52">
                  <c:v>8.6666666666666696</c:v>
                </c:pt>
                <c:pt idx="53">
                  <c:v>8.8333333333333357</c:v>
                </c:pt>
                <c:pt idx="54">
                  <c:v>9.0000000000000018</c:v>
                </c:pt>
                <c:pt idx="55">
                  <c:v>9.1666666666666679</c:v>
                </c:pt>
                <c:pt idx="56">
                  <c:v>9.3333333333333339</c:v>
                </c:pt>
                <c:pt idx="57">
                  <c:v>9.5</c:v>
                </c:pt>
                <c:pt idx="58">
                  <c:v>9.6666666666666661</c:v>
                </c:pt>
                <c:pt idx="59">
                  <c:v>9.8333333333333321</c:v>
                </c:pt>
                <c:pt idx="60">
                  <c:v>9.9999999999999982</c:v>
                </c:pt>
                <c:pt idx="61">
                  <c:v>10.166666666666664</c:v>
                </c:pt>
                <c:pt idx="62">
                  <c:v>10.33333333333333</c:v>
                </c:pt>
                <c:pt idx="63">
                  <c:v>10.499999999999996</c:v>
                </c:pt>
                <c:pt idx="64">
                  <c:v>10.666666666666663</c:v>
                </c:pt>
                <c:pt idx="65">
                  <c:v>10.833333333333329</c:v>
                </c:pt>
                <c:pt idx="66">
                  <c:v>10.999999999999995</c:v>
                </c:pt>
                <c:pt idx="67">
                  <c:v>11.166666666666661</c:v>
                </c:pt>
                <c:pt idx="68">
                  <c:v>11.333333333333327</c:v>
                </c:pt>
                <c:pt idx="69">
                  <c:v>11.499999999999993</c:v>
                </c:pt>
                <c:pt idx="70">
                  <c:v>11.666666666666659</c:v>
                </c:pt>
                <c:pt idx="71">
                  <c:v>11.833333333333325</c:v>
                </c:pt>
                <c:pt idx="72">
                  <c:v>11.999999999999991</c:v>
                </c:pt>
                <c:pt idx="73">
                  <c:v>12.166666666666657</c:v>
                </c:pt>
                <c:pt idx="74">
                  <c:v>12.333333333333323</c:v>
                </c:pt>
                <c:pt idx="75">
                  <c:v>12.499999999999989</c:v>
                </c:pt>
                <c:pt idx="76">
                  <c:v>12.666666666666655</c:v>
                </c:pt>
                <c:pt idx="77">
                  <c:v>12.833333333333321</c:v>
                </c:pt>
                <c:pt idx="78">
                  <c:v>12.999999999999988</c:v>
                </c:pt>
                <c:pt idx="79">
                  <c:v>13.166666666666654</c:v>
                </c:pt>
                <c:pt idx="80">
                  <c:v>13.33333333333332</c:v>
                </c:pt>
                <c:pt idx="81">
                  <c:v>13.499999999999986</c:v>
                </c:pt>
                <c:pt idx="82">
                  <c:v>13.666666666666652</c:v>
                </c:pt>
                <c:pt idx="83">
                  <c:v>13.833333333333318</c:v>
                </c:pt>
                <c:pt idx="84">
                  <c:v>13.999999999999984</c:v>
                </c:pt>
                <c:pt idx="85">
                  <c:v>14.16666666666665</c:v>
                </c:pt>
                <c:pt idx="86">
                  <c:v>14.333333333333316</c:v>
                </c:pt>
                <c:pt idx="87">
                  <c:v>14.499999999999982</c:v>
                </c:pt>
                <c:pt idx="88">
                  <c:v>14.666666666666648</c:v>
                </c:pt>
                <c:pt idx="89">
                  <c:v>14.833333333333314</c:v>
                </c:pt>
                <c:pt idx="90">
                  <c:v>14.99999999999998</c:v>
                </c:pt>
                <c:pt idx="91">
                  <c:v>15.166666666666647</c:v>
                </c:pt>
                <c:pt idx="92">
                  <c:v>15.333333333333313</c:v>
                </c:pt>
                <c:pt idx="93">
                  <c:v>15.499999999999979</c:v>
                </c:pt>
                <c:pt idx="94">
                  <c:v>15.666666666666645</c:v>
                </c:pt>
                <c:pt idx="95">
                  <c:v>15.833333333333311</c:v>
                </c:pt>
                <c:pt idx="96">
                  <c:v>15.999999999999977</c:v>
                </c:pt>
                <c:pt idx="97">
                  <c:v>16.166666666666643</c:v>
                </c:pt>
                <c:pt idx="98">
                  <c:v>16.333333333333311</c:v>
                </c:pt>
                <c:pt idx="99">
                  <c:v>16.499999999999979</c:v>
                </c:pt>
                <c:pt idx="100">
                  <c:v>16.666666666666647</c:v>
                </c:pt>
                <c:pt idx="101">
                  <c:v>16.833333333333314</c:v>
                </c:pt>
                <c:pt idx="102">
                  <c:v>16.999999999999982</c:v>
                </c:pt>
                <c:pt idx="103">
                  <c:v>17.16666666666665</c:v>
                </c:pt>
                <c:pt idx="104">
                  <c:v>17.333333333333318</c:v>
                </c:pt>
                <c:pt idx="105">
                  <c:v>17.499999999999986</c:v>
                </c:pt>
                <c:pt idx="106">
                  <c:v>17.666666666666654</c:v>
                </c:pt>
                <c:pt idx="107">
                  <c:v>17.833333333333321</c:v>
                </c:pt>
                <c:pt idx="108">
                  <c:v>17.999999999999989</c:v>
                </c:pt>
                <c:pt idx="109">
                  <c:v>18.166666666666657</c:v>
                </c:pt>
                <c:pt idx="110">
                  <c:v>18.333333333333325</c:v>
                </c:pt>
                <c:pt idx="111">
                  <c:v>18.499999999999993</c:v>
                </c:pt>
                <c:pt idx="112">
                  <c:v>18.666666666666661</c:v>
                </c:pt>
                <c:pt idx="113">
                  <c:v>18.833333333333329</c:v>
                </c:pt>
                <c:pt idx="114">
                  <c:v>18.999999999999996</c:v>
                </c:pt>
                <c:pt idx="115">
                  <c:v>19.166666666666664</c:v>
                </c:pt>
                <c:pt idx="116">
                  <c:v>19.333333333333332</c:v>
                </c:pt>
                <c:pt idx="117">
                  <c:v>19.5</c:v>
                </c:pt>
                <c:pt idx="118">
                  <c:v>19.666666666666668</c:v>
                </c:pt>
                <c:pt idx="119">
                  <c:v>19.833333333333336</c:v>
                </c:pt>
                <c:pt idx="120">
                  <c:v>20.000000000000004</c:v>
                </c:pt>
                <c:pt idx="121">
                  <c:v>20.166666666666671</c:v>
                </c:pt>
                <c:pt idx="122">
                  <c:v>20.333333333333339</c:v>
                </c:pt>
                <c:pt idx="123">
                  <c:v>20.500000000000007</c:v>
                </c:pt>
                <c:pt idx="124">
                  <c:v>20.666666666666675</c:v>
                </c:pt>
                <c:pt idx="125">
                  <c:v>20.833333333333343</c:v>
                </c:pt>
                <c:pt idx="126">
                  <c:v>21.000000000000011</c:v>
                </c:pt>
                <c:pt idx="127">
                  <c:v>21.166666666666679</c:v>
                </c:pt>
                <c:pt idx="128">
                  <c:v>21.333333333333346</c:v>
                </c:pt>
                <c:pt idx="129">
                  <c:v>21.500000000000014</c:v>
                </c:pt>
                <c:pt idx="130">
                  <c:v>21.666666666666682</c:v>
                </c:pt>
                <c:pt idx="131">
                  <c:v>21.83333333333335</c:v>
                </c:pt>
                <c:pt idx="132">
                  <c:v>22.000000000000018</c:v>
                </c:pt>
                <c:pt idx="133">
                  <c:v>22.166666666666686</c:v>
                </c:pt>
                <c:pt idx="134">
                  <c:v>22.333333333333353</c:v>
                </c:pt>
                <c:pt idx="135">
                  <c:v>22.500000000000021</c:v>
                </c:pt>
                <c:pt idx="136">
                  <c:v>22.666666666666689</c:v>
                </c:pt>
                <c:pt idx="137">
                  <c:v>22.833333333333357</c:v>
                </c:pt>
                <c:pt idx="138">
                  <c:v>23.000000000000025</c:v>
                </c:pt>
                <c:pt idx="139">
                  <c:v>23.166666666666693</c:v>
                </c:pt>
                <c:pt idx="140">
                  <c:v>23.333333333333361</c:v>
                </c:pt>
                <c:pt idx="141">
                  <c:v>23.500000000000028</c:v>
                </c:pt>
                <c:pt idx="142">
                  <c:v>23.666666666666696</c:v>
                </c:pt>
                <c:pt idx="143">
                  <c:v>23.833333333333364</c:v>
                </c:pt>
                <c:pt idx="144">
                  <c:v>24.000000000000032</c:v>
                </c:pt>
                <c:pt idx="145">
                  <c:v>24.1666666666667</c:v>
                </c:pt>
                <c:pt idx="146">
                  <c:v>24.333333333333368</c:v>
                </c:pt>
                <c:pt idx="147">
                  <c:v>24.500000000000036</c:v>
                </c:pt>
                <c:pt idx="148">
                  <c:v>24.666666666666703</c:v>
                </c:pt>
                <c:pt idx="149">
                  <c:v>24.833333333333371</c:v>
                </c:pt>
                <c:pt idx="150">
                  <c:v>25.000000000000039</c:v>
                </c:pt>
                <c:pt idx="151">
                  <c:v>25.166666666666707</c:v>
                </c:pt>
                <c:pt idx="152">
                  <c:v>25.333333333333375</c:v>
                </c:pt>
                <c:pt idx="153">
                  <c:v>25.500000000000043</c:v>
                </c:pt>
                <c:pt idx="154">
                  <c:v>25.66666666666671</c:v>
                </c:pt>
                <c:pt idx="155">
                  <c:v>25.833333333333378</c:v>
                </c:pt>
                <c:pt idx="156">
                  <c:v>26.000000000000046</c:v>
                </c:pt>
                <c:pt idx="157">
                  <c:v>26.166666666666714</c:v>
                </c:pt>
                <c:pt idx="158">
                  <c:v>26.333333333333382</c:v>
                </c:pt>
                <c:pt idx="159">
                  <c:v>26.50000000000005</c:v>
                </c:pt>
                <c:pt idx="160">
                  <c:v>26.666666666666718</c:v>
                </c:pt>
                <c:pt idx="161">
                  <c:v>26.833333333333385</c:v>
                </c:pt>
                <c:pt idx="162">
                  <c:v>27.000000000000053</c:v>
                </c:pt>
                <c:pt idx="163">
                  <c:v>27.166666666666721</c:v>
                </c:pt>
                <c:pt idx="164">
                  <c:v>27.333333333333389</c:v>
                </c:pt>
                <c:pt idx="165">
                  <c:v>27.500000000000057</c:v>
                </c:pt>
                <c:pt idx="166">
                  <c:v>27.666666666666725</c:v>
                </c:pt>
                <c:pt idx="167">
                  <c:v>27.833333333333393</c:v>
                </c:pt>
                <c:pt idx="168">
                  <c:v>28.00000000000006</c:v>
                </c:pt>
                <c:pt idx="169">
                  <c:v>28.166666666666728</c:v>
                </c:pt>
                <c:pt idx="170">
                  <c:v>28.333333333333396</c:v>
                </c:pt>
                <c:pt idx="171">
                  <c:v>28.500000000000064</c:v>
                </c:pt>
                <c:pt idx="172">
                  <c:v>28.666666666666732</c:v>
                </c:pt>
                <c:pt idx="173">
                  <c:v>28.8333333333334</c:v>
                </c:pt>
                <c:pt idx="174">
                  <c:v>29.000000000000068</c:v>
                </c:pt>
                <c:pt idx="175">
                  <c:v>29.166666666666735</c:v>
                </c:pt>
                <c:pt idx="176">
                  <c:v>29.333333333333403</c:v>
                </c:pt>
                <c:pt idx="177">
                  <c:v>29.500000000000071</c:v>
                </c:pt>
                <c:pt idx="178">
                  <c:v>29.666666666666739</c:v>
                </c:pt>
                <c:pt idx="179">
                  <c:v>29.833333333333407</c:v>
                </c:pt>
                <c:pt idx="180">
                  <c:v>30.000000000000075</c:v>
                </c:pt>
                <c:pt idx="181">
                  <c:v>30.166666666666742</c:v>
                </c:pt>
                <c:pt idx="182">
                  <c:v>30.33333333333341</c:v>
                </c:pt>
                <c:pt idx="183">
                  <c:v>30.500000000000078</c:v>
                </c:pt>
                <c:pt idx="184">
                  <c:v>30.666666666666746</c:v>
                </c:pt>
                <c:pt idx="185">
                  <c:v>30.833333333333414</c:v>
                </c:pt>
                <c:pt idx="186">
                  <c:v>31.000000000000082</c:v>
                </c:pt>
                <c:pt idx="187">
                  <c:v>31.16666666666675</c:v>
                </c:pt>
                <c:pt idx="188">
                  <c:v>31.333333333333417</c:v>
                </c:pt>
                <c:pt idx="189">
                  <c:v>31.500000000000085</c:v>
                </c:pt>
                <c:pt idx="190">
                  <c:v>31.666666666666753</c:v>
                </c:pt>
                <c:pt idx="191">
                  <c:v>31.833333333333421</c:v>
                </c:pt>
                <c:pt idx="192">
                  <c:v>32.000000000000085</c:v>
                </c:pt>
                <c:pt idx="193">
                  <c:v>32.16666666666675</c:v>
                </c:pt>
                <c:pt idx="194">
                  <c:v>32.333333333333414</c:v>
                </c:pt>
                <c:pt idx="195">
                  <c:v>32.500000000000078</c:v>
                </c:pt>
                <c:pt idx="196">
                  <c:v>32.666666666666742</c:v>
                </c:pt>
                <c:pt idx="197">
                  <c:v>32.833333333333407</c:v>
                </c:pt>
                <c:pt idx="198">
                  <c:v>33.000000000000071</c:v>
                </c:pt>
                <c:pt idx="199">
                  <c:v>33.166666666666735</c:v>
                </c:pt>
                <c:pt idx="200">
                  <c:v>33.3333333333334</c:v>
                </c:pt>
              </c:numCache>
            </c:numRef>
          </c:xVal>
          <c:yVal>
            <c:numRef>
              <c:f>'Voltage Waves'!$G$9:$G$209</c:f>
              <c:numCache>
                <c:formatCode>General</c:formatCode>
                <c:ptCount val="2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9.0851932070736741</c:v>
                </c:pt>
                <c:pt idx="21">
                  <c:v>28.39206714403478</c:v>
                </c:pt>
                <c:pt idx="22">
                  <c:v>43.488118490026274</c:v>
                </c:pt>
                <c:pt idx="23">
                  <c:v>54.313770027114955</c:v>
                </c:pt>
                <c:pt idx="24">
                  <c:v>60.826297854454168</c:v>
                </c:pt>
                <c:pt idx="25">
                  <c:v>63</c:v>
                </c:pt>
                <c:pt idx="26">
                  <c:v>60.826297854454168</c:v>
                </c:pt>
                <c:pt idx="27">
                  <c:v>54.31377002711514</c:v>
                </c:pt>
                <c:pt idx="28">
                  <c:v>43.488118490026274</c:v>
                </c:pt>
                <c:pt idx="29">
                  <c:v>28.392067144035149</c:v>
                </c:pt>
                <c:pt idx="30">
                  <c:v>9.0851932070740435</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9.0851932070725674</c:v>
                </c:pt>
                <c:pt idx="71">
                  <c:v>28.392067144034041</c:v>
                </c:pt>
                <c:pt idx="72">
                  <c:v>43.488118490025535</c:v>
                </c:pt>
                <c:pt idx="73">
                  <c:v>54.313770027114401</c:v>
                </c:pt>
                <c:pt idx="74">
                  <c:v>60.826297854453991</c:v>
                </c:pt>
                <c:pt idx="75">
                  <c:v>63</c:v>
                </c:pt>
                <c:pt idx="76">
                  <c:v>60.826297854454538</c:v>
                </c:pt>
                <c:pt idx="77">
                  <c:v>54.313770027115702</c:v>
                </c:pt>
                <c:pt idx="78">
                  <c:v>43.488118490027375</c:v>
                </c:pt>
                <c:pt idx="79">
                  <c:v>28.392067144036623</c:v>
                </c:pt>
                <c:pt idx="80">
                  <c:v>9.0851932070758874</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9.0851932070740435</c:v>
                </c:pt>
                <c:pt idx="121">
                  <c:v>28.392067144035334</c:v>
                </c:pt>
                <c:pt idx="122">
                  <c:v>43.488118490026643</c:v>
                </c:pt>
                <c:pt idx="123">
                  <c:v>54.313770027115332</c:v>
                </c:pt>
                <c:pt idx="124">
                  <c:v>60.826297854454353</c:v>
                </c:pt>
                <c:pt idx="125">
                  <c:v>63</c:v>
                </c:pt>
                <c:pt idx="126">
                  <c:v>60.826297854453991</c:v>
                </c:pt>
                <c:pt idx="127">
                  <c:v>54.313770027114593</c:v>
                </c:pt>
                <c:pt idx="128">
                  <c:v>43.488118490025535</c:v>
                </c:pt>
                <c:pt idx="129">
                  <c:v>28.392067144034041</c:v>
                </c:pt>
                <c:pt idx="130">
                  <c:v>9.0851932070721979</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9.085193207081053</c:v>
                </c:pt>
                <c:pt idx="171">
                  <c:v>28.392067144041601</c:v>
                </c:pt>
                <c:pt idx="172">
                  <c:v>43.488118490031255</c:v>
                </c:pt>
                <c:pt idx="173">
                  <c:v>54.313770027118473</c:v>
                </c:pt>
                <c:pt idx="174">
                  <c:v>60.826297854455831</c:v>
                </c:pt>
                <c:pt idx="175">
                  <c:v>63</c:v>
                </c:pt>
                <c:pt idx="176">
                  <c:v>60.826297854452328</c:v>
                </c:pt>
                <c:pt idx="177">
                  <c:v>54.313770027111637</c:v>
                </c:pt>
                <c:pt idx="178">
                  <c:v>43.488118490020739</c:v>
                </c:pt>
                <c:pt idx="179">
                  <c:v>28.392067144027767</c:v>
                </c:pt>
                <c:pt idx="180">
                  <c:v>9.0851932070650019</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numCache>
            </c:numRef>
          </c:yVal>
          <c:smooth val="1"/>
        </c:ser>
        <c:dLbls>
          <c:showLegendKey val="0"/>
          <c:showVal val="0"/>
          <c:showCatName val="0"/>
          <c:showSerName val="0"/>
          <c:showPercent val="0"/>
          <c:showBubbleSize val="0"/>
        </c:dLbls>
        <c:axId val="163525760"/>
        <c:axId val="163527296"/>
      </c:scatterChart>
      <c:valAx>
        <c:axId val="163525760"/>
        <c:scaling>
          <c:orientation val="minMax"/>
          <c:max val="33.333330000000004"/>
          <c:min val="0"/>
        </c:scaling>
        <c:delete val="0"/>
        <c:axPos val="b"/>
        <c:numFmt formatCode="0&quot; ms&quot;" sourceLinked="0"/>
        <c:majorTickMark val="none"/>
        <c:minorTickMark val="none"/>
        <c:tickLblPos val="none"/>
        <c:spPr>
          <a:ln w="19050">
            <a:solidFill>
              <a:schemeClr val="tx1"/>
            </a:solidFill>
          </a:ln>
        </c:spPr>
        <c:crossAx val="163527296"/>
        <c:crosses val="autoZero"/>
        <c:crossBetween val="midCat"/>
      </c:valAx>
      <c:valAx>
        <c:axId val="163527296"/>
        <c:scaling>
          <c:orientation val="minMax"/>
          <c:max val="70"/>
          <c:min val="-70"/>
        </c:scaling>
        <c:delete val="0"/>
        <c:axPos val="l"/>
        <c:majorGridlines>
          <c:spPr>
            <a:ln>
              <a:noFill/>
            </a:ln>
          </c:spPr>
        </c:majorGridlines>
        <c:numFmt formatCode="0&quot; A&quot;" sourceLinked="0"/>
        <c:majorTickMark val="out"/>
        <c:minorTickMark val="none"/>
        <c:tickLblPos val="nextTo"/>
        <c:spPr>
          <a:ln w="19050">
            <a:solidFill>
              <a:schemeClr val="tx1"/>
            </a:solidFill>
          </a:ln>
        </c:spPr>
        <c:crossAx val="163525760"/>
        <c:crossesAt val="0"/>
        <c:crossBetween val="midCat"/>
      </c:valAx>
      <c:spPr>
        <a:noFill/>
      </c:spPr>
    </c:plotArea>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TDD with 30% Non-Linear Load</a:t>
            </a:r>
          </a:p>
        </c:rich>
      </c:tx>
      <c:layout/>
      <c:overlay val="0"/>
      <c:spPr>
        <a:noFill/>
        <a:ln>
          <a:noFill/>
        </a:ln>
        <a:effectLst/>
      </c:spPr>
    </c:title>
    <c:autoTitleDeleted val="0"/>
    <c:plotArea>
      <c:layout>
        <c:manualLayout>
          <c:layoutTarget val="inner"/>
          <c:xMode val="edge"/>
          <c:yMode val="edge"/>
          <c:x val="0.14216753897147189"/>
          <c:y val="0.1462401385113917"/>
          <c:w val="0.82818619383735381"/>
          <c:h val="0.72281166897231908"/>
        </c:manualLayout>
      </c:layout>
      <c:barChart>
        <c:barDir val="col"/>
        <c:grouping val="clustered"/>
        <c:varyColors val="0"/>
        <c:ser>
          <c:idx val="0"/>
          <c:order val="0"/>
          <c:spPr>
            <a:solidFill>
              <a:schemeClr val="accent1"/>
            </a:solidFill>
            <a:ln>
              <a:noFill/>
            </a:ln>
            <a:effectLst/>
          </c:spPr>
          <c:invertIfNegative val="0"/>
          <c:dPt>
            <c:idx val="4"/>
            <c:invertIfNegative val="0"/>
            <c:bubble3D val="0"/>
            <c:spPr>
              <a:noFill/>
              <a:ln>
                <a:noFill/>
              </a:ln>
              <a:effectLst/>
            </c:spPr>
          </c:dPt>
          <c:dPt>
            <c:idx val="5"/>
            <c:invertIfNegative val="0"/>
            <c:bubble3D val="0"/>
            <c:spPr>
              <a:noFill/>
              <a:ln>
                <a:noFill/>
              </a:ln>
              <a:effectLst/>
            </c:spPr>
          </c:dPt>
          <c:dLbls>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Sheet1!$E$9:$K$9</c:f>
              <c:strCache>
                <c:ptCount val="6"/>
                <c:pt idx="0">
                  <c:v>6 Pulse</c:v>
                </c:pt>
                <c:pt idx="1">
                  <c:v>6 Pulse + 5%</c:v>
                </c:pt>
                <c:pt idx="2">
                  <c:v>Passive Filter</c:v>
                </c:pt>
                <c:pt idx="3">
                  <c:v>12 pulse</c:v>
                </c:pt>
                <c:pt idx="4">
                  <c:v>18 pulse</c:v>
                </c:pt>
                <c:pt idx="5">
                  <c:v>Active Rectifier</c:v>
                </c:pt>
              </c:strCache>
              <c:extLst/>
            </c:strRef>
          </c:cat>
          <c:val>
            <c:numRef>
              <c:f>Sheet1!$E$10:$K$10</c:f>
              <c:numCache>
                <c:formatCode>0.0%</c:formatCode>
                <c:ptCount val="6"/>
                <c:pt idx="0">
                  <c:v>0.40699999999999997</c:v>
                </c:pt>
                <c:pt idx="1">
                  <c:v>0.14899999999999999</c:v>
                </c:pt>
                <c:pt idx="2">
                  <c:v>3.9E-2</c:v>
                </c:pt>
                <c:pt idx="3">
                  <c:v>2.5000000000000001E-2</c:v>
                </c:pt>
                <c:pt idx="4">
                  <c:v>1.7999999999999999E-2</c:v>
                </c:pt>
                <c:pt idx="5">
                  <c:v>8.0000000000000002E-3</c:v>
                </c:pt>
              </c:numCache>
              <c:extLst/>
            </c:numRef>
          </c:val>
        </c:ser>
        <c:dLbls>
          <c:showLegendKey val="0"/>
          <c:showVal val="0"/>
          <c:showCatName val="0"/>
          <c:showSerName val="0"/>
          <c:showPercent val="0"/>
          <c:showBubbleSize val="0"/>
        </c:dLbls>
        <c:gapWidth val="269"/>
        <c:axId val="183875072"/>
        <c:axId val="183876992"/>
      </c:barChart>
      <c:lineChart>
        <c:grouping val="standard"/>
        <c:varyColors val="0"/>
        <c:dLbls>
          <c:showLegendKey val="0"/>
          <c:showVal val="0"/>
          <c:showCatName val="0"/>
          <c:showSerName val="0"/>
          <c:showPercent val="0"/>
          <c:showBubbleSize val="0"/>
        </c:dLbls>
        <c:marker val="1"/>
        <c:smooth val="0"/>
        <c:axId val="183875072"/>
        <c:axId val="183876992"/>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strRef>
                    <c:extLst>
                      <c:ex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c:ext uri="{02D57815-91ED-43cb-92C2-25804820EDAC}">
                        <c15:formulaRef>
                          <c15:sqref>Sheet1!$E$11:$K$11</c15:sqref>
                        </c15:formulaRef>
                      </c:ext>
                    </c:extLst>
                    <c:numCache>
                      <c:formatCode>0%</c:formatCode>
                      <c:ptCount val="6"/>
                      <c:pt idx="0">
                        <c:v>0.2</c:v>
                      </c:pt>
                      <c:pt idx="1">
                        <c:v>0.2</c:v>
                      </c:pt>
                    </c:numCache>
                  </c:numRef>
                </c:val>
                <c:smooth val="0"/>
              </c15:ser>
            </c15:filteredLineSeries>
            <c15:filteredLineSeries>
              <c15:ser>
                <c:idx val="2"/>
                <c:order val="2"/>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Sheet1!$E$12:$K$12</c15:sqref>
                        </c15:formulaRef>
                      </c:ext>
                    </c:extLst>
                    <c:numCache>
                      <c:formatCode>0%</c:formatCode>
                      <c:ptCount val="6"/>
                      <c:pt idx="0">
                        <c:v>0.15</c:v>
                      </c:pt>
                      <c:pt idx="1">
                        <c:v>0.15</c:v>
                      </c:pt>
                    </c:numCache>
                  </c:numRef>
                </c:val>
                <c:smooth val="0"/>
              </c15:ser>
            </c15:filteredLineSeries>
            <c15:filteredLineSeries>
              <c15:ser>
                <c:idx val="3"/>
                <c:order val="3"/>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Sheet1!$E$13:$K$13</c15:sqref>
                        </c15:formulaRef>
                      </c:ext>
                    </c:extLst>
                    <c:numCache>
                      <c:formatCode>0%</c:formatCode>
                      <c:ptCount val="6"/>
                      <c:pt idx="0">
                        <c:v>0.12</c:v>
                      </c:pt>
                      <c:pt idx="1">
                        <c:v>0.12</c:v>
                      </c:pt>
                    </c:numCache>
                  </c:numRef>
                </c:val>
                <c:smooth val="0"/>
              </c15:ser>
            </c15:filteredLineSeries>
            <c15:filteredLineSeries>
              <c15:ser>
                <c:idx val="4"/>
                <c:order val="4"/>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Sheet1!$E$14:$K$14</c15:sqref>
                        </c15:formulaRef>
                      </c:ext>
                    </c:extLst>
                    <c:numCache>
                      <c:formatCode>0%</c:formatCode>
                      <c:ptCount val="6"/>
                      <c:pt idx="0">
                        <c:v>0.08</c:v>
                      </c:pt>
                      <c:pt idx="1">
                        <c:v>0.08</c:v>
                      </c:pt>
                    </c:numCache>
                  </c:numRef>
                </c:val>
                <c:smooth val="0"/>
              </c15:ser>
            </c15:filteredLineSeries>
            <c15:filteredLineSeries>
              <c15:ser>
                <c:idx val="5"/>
                <c:order val="5"/>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Sheet1!$E$15:$K$15</c15:sqref>
                        </c15:formulaRef>
                      </c:ext>
                    </c:extLst>
                    <c:numCache>
                      <c:formatCode>0%</c:formatCode>
                      <c:ptCount val="6"/>
                      <c:pt idx="0">
                        <c:v>0.05</c:v>
                      </c:pt>
                      <c:pt idx="1">
                        <c:v>0.05</c:v>
                      </c:pt>
                    </c:numCache>
                  </c:numRef>
                </c:val>
                <c:smooth val="0"/>
              </c15:ser>
            </c15:filteredLineSeries>
          </c:ext>
        </c:extLst>
      </c:lineChart>
      <c:catAx>
        <c:axId val="1838750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876992"/>
        <c:crosses val="autoZero"/>
        <c:auto val="1"/>
        <c:lblAlgn val="ctr"/>
        <c:lblOffset val="100"/>
        <c:noMultiLvlLbl val="0"/>
      </c:catAx>
      <c:valAx>
        <c:axId val="183876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TDD%</a:t>
                </a: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875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TDD with 30% Non-Linear Load</a:t>
            </a:r>
          </a:p>
        </c:rich>
      </c:tx>
      <c:layout/>
      <c:overlay val="0"/>
      <c:spPr>
        <a:noFill/>
        <a:ln>
          <a:noFill/>
        </a:ln>
        <a:effectLst/>
      </c:spPr>
    </c:title>
    <c:autoTitleDeleted val="0"/>
    <c:plotArea>
      <c:layout>
        <c:manualLayout>
          <c:layoutTarget val="inner"/>
          <c:xMode val="edge"/>
          <c:yMode val="edge"/>
          <c:x val="0.14216753897147189"/>
          <c:y val="0.1462401385113917"/>
          <c:w val="0.82818619383735381"/>
          <c:h val="0.72281166897231908"/>
        </c:manualLayout>
      </c:layout>
      <c:barChart>
        <c:barDir val="col"/>
        <c:grouping val="clustered"/>
        <c:varyColors val="0"/>
        <c:ser>
          <c:idx val="0"/>
          <c:order val="0"/>
          <c:spPr>
            <a:solidFill>
              <a:srgbClr val="0070C0"/>
            </a:solidFill>
            <a:ln>
              <a:noFill/>
            </a:ln>
            <a:effectLst/>
          </c:spPr>
          <c:invertIfNegative val="0"/>
          <c:dPt>
            <c:idx val="3"/>
            <c:invertIfNegative val="0"/>
            <c:bubble3D val="0"/>
          </c:dPt>
          <c:dPt>
            <c:idx val="4"/>
            <c:invertIfNegative val="0"/>
            <c:bubble3D val="0"/>
          </c:dPt>
          <c:dPt>
            <c:idx val="5"/>
            <c:invertIfNegative val="0"/>
            <c:bubble3D val="0"/>
            <c:spPr>
              <a:noFill/>
              <a:ln>
                <a:noFill/>
              </a:ln>
              <a:effectLst/>
            </c:spPr>
          </c:dPt>
          <c:dLbls>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Sheet1!$E$9:$K$9</c:f>
              <c:strCache>
                <c:ptCount val="6"/>
                <c:pt idx="0">
                  <c:v>6 Pulse</c:v>
                </c:pt>
                <c:pt idx="1">
                  <c:v>6 Pulse + 5%</c:v>
                </c:pt>
                <c:pt idx="2">
                  <c:v>Passive Filter</c:v>
                </c:pt>
                <c:pt idx="3">
                  <c:v>12 pulse</c:v>
                </c:pt>
                <c:pt idx="4">
                  <c:v>18 pulse</c:v>
                </c:pt>
                <c:pt idx="5">
                  <c:v>Active Rectifier</c:v>
                </c:pt>
              </c:strCache>
              <c:extLst/>
            </c:strRef>
          </c:cat>
          <c:val>
            <c:numRef>
              <c:f>Sheet1!$E$10:$K$10</c:f>
              <c:numCache>
                <c:formatCode>0.0%</c:formatCode>
                <c:ptCount val="6"/>
                <c:pt idx="0">
                  <c:v>0.40699999999999997</c:v>
                </c:pt>
                <c:pt idx="1">
                  <c:v>0.14899999999999999</c:v>
                </c:pt>
                <c:pt idx="2">
                  <c:v>3.9E-2</c:v>
                </c:pt>
                <c:pt idx="3">
                  <c:v>2.5000000000000001E-2</c:v>
                </c:pt>
                <c:pt idx="4">
                  <c:v>1.7999999999999999E-2</c:v>
                </c:pt>
                <c:pt idx="5">
                  <c:v>8.0000000000000002E-3</c:v>
                </c:pt>
              </c:numCache>
              <c:extLst/>
            </c:numRef>
          </c:val>
        </c:ser>
        <c:dLbls>
          <c:showLegendKey val="0"/>
          <c:showVal val="0"/>
          <c:showCatName val="0"/>
          <c:showSerName val="0"/>
          <c:showPercent val="0"/>
          <c:showBubbleSize val="0"/>
        </c:dLbls>
        <c:gapWidth val="269"/>
        <c:axId val="184371840"/>
        <c:axId val="184381824"/>
      </c:barChart>
      <c:lineChart>
        <c:grouping val="standard"/>
        <c:varyColors val="0"/>
        <c:dLbls>
          <c:showLegendKey val="0"/>
          <c:showVal val="0"/>
          <c:showCatName val="0"/>
          <c:showSerName val="0"/>
          <c:showPercent val="0"/>
          <c:showBubbleSize val="0"/>
        </c:dLbls>
        <c:marker val="1"/>
        <c:smooth val="0"/>
        <c:axId val="184371840"/>
        <c:axId val="184381824"/>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strRef>
                    <c:extLst>
                      <c:ex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c:ext uri="{02D57815-91ED-43cb-92C2-25804820EDAC}">
                        <c15:formulaRef>
                          <c15:sqref>Sheet1!$E$11:$K$11</c15:sqref>
                        </c15:formulaRef>
                      </c:ext>
                    </c:extLst>
                    <c:numCache>
                      <c:formatCode>0%</c:formatCode>
                      <c:ptCount val="6"/>
                      <c:pt idx="0">
                        <c:v>0.2</c:v>
                      </c:pt>
                      <c:pt idx="1">
                        <c:v>0.2</c:v>
                      </c:pt>
                    </c:numCache>
                  </c:numRef>
                </c:val>
                <c:smooth val="0"/>
              </c15:ser>
            </c15:filteredLineSeries>
            <c15:filteredLineSeries>
              <c15:ser>
                <c:idx val="2"/>
                <c:order val="2"/>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Sheet1!$E$12:$K$12</c15:sqref>
                        </c15:formulaRef>
                      </c:ext>
                    </c:extLst>
                    <c:numCache>
                      <c:formatCode>0%</c:formatCode>
                      <c:ptCount val="6"/>
                      <c:pt idx="0">
                        <c:v>0.15</c:v>
                      </c:pt>
                      <c:pt idx="1">
                        <c:v>0.15</c:v>
                      </c:pt>
                    </c:numCache>
                  </c:numRef>
                </c:val>
                <c:smooth val="0"/>
              </c15:ser>
            </c15:filteredLineSeries>
            <c15:filteredLineSeries>
              <c15:ser>
                <c:idx val="3"/>
                <c:order val="3"/>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Sheet1!$E$13:$K$13</c15:sqref>
                        </c15:formulaRef>
                      </c:ext>
                    </c:extLst>
                    <c:numCache>
                      <c:formatCode>0%</c:formatCode>
                      <c:ptCount val="6"/>
                      <c:pt idx="0">
                        <c:v>0.12</c:v>
                      </c:pt>
                      <c:pt idx="1">
                        <c:v>0.12</c:v>
                      </c:pt>
                    </c:numCache>
                  </c:numRef>
                </c:val>
                <c:smooth val="0"/>
              </c15:ser>
            </c15:filteredLineSeries>
            <c15:filteredLineSeries>
              <c15:ser>
                <c:idx val="4"/>
                <c:order val="4"/>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Sheet1!$E$14:$K$14</c15:sqref>
                        </c15:formulaRef>
                      </c:ext>
                    </c:extLst>
                    <c:numCache>
                      <c:formatCode>0%</c:formatCode>
                      <c:ptCount val="6"/>
                      <c:pt idx="0">
                        <c:v>0.08</c:v>
                      </c:pt>
                      <c:pt idx="1">
                        <c:v>0.08</c:v>
                      </c:pt>
                    </c:numCache>
                  </c:numRef>
                </c:val>
                <c:smooth val="0"/>
              </c15:ser>
            </c15:filteredLineSeries>
            <c15:filteredLineSeries>
              <c15:ser>
                <c:idx val="5"/>
                <c:order val="5"/>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Sheet1!$E$15:$K$15</c15:sqref>
                        </c15:formulaRef>
                      </c:ext>
                    </c:extLst>
                    <c:numCache>
                      <c:formatCode>0%</c:formatCode>
                      <c:ptCount val="6"/>
                      <c:pt idx="0">
                        <c:v>0.05</c:v>
                      </c:pt>
                      <c:pt idx="1">
                        <c:v>0.05</c:v>
                      </c:pt>
                    </c:numCache>
                  </c:numRef>
                </c:val>
                <c:smooth val="0"/>
              </c15:ser>
            </c15:filteredLineSeries>
          </c:ext>
        </c:extLst>
      </c:lineChart>
      <c:catAx>
        <c:axId val="1843718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381824"/>
        <c:crosses val="autoZero"/>
        <c:auto val="1"/>
        <c:lblAlgn val="ctr"/>
        <c:lblOffset val="100"/>
        <c:noMultiLvlLbl val="0"/>
      </c:catAx>
      <c:valAx>
        <c:axId val="184381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TDD%</a:t>
                </a: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371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TDD with 30% Non-Linear Load</a:t>
            </a:r>
          </a:p>
        </c:rich>
      </c:tx>
      <c:layout/>
      <c:overlay val="0"/>
      <c:spPr>
        <a:noFill/>
        <a:ln>
          <a:noFill/>
        </a:ln>
        <a:effectLst/>
      </c:spPr>
    </c:title>
    <c:autoTitleDeleted val="0"/>
    <c:plotArea>
      <c:layout>
        <c:manualLayout>
          <c:layoutTarget val="inner"/>
          <c:xMode val="edge"/>
          <c:yMode val="edge"/>
          <c:x val="0.14216753897147189"/>
          <c:y val="0.1462401385113917"/>
          <c:w val="0.82818619383735381"/>
          <c:h val="0.72281166897231908"/>
        </c:manualLayout>
      </c:layout>
      <c:barChart>
        <c:barDir val="col"/>
        <c:grouping val="clustered"/>
        <c:varyColors val="0"/>
        <c:ser>
          <c:idx val="0"/>
          <c:order val="0"/>
          <c:spPr>
            <a:solidFill>
              <a:srgbClr val="0070C0"/>
            </a:solidFill>
            <a:ln>
              <a:noFill/>
            </a:ln>
            <a:effectLst/>
          </c:spPr>
          <c:invertIfNegative val="0"/>
          <c:dPt>
            <c:idx val="3"/>
            <c:invertIfNegative val="0"/>
            <c:bubble3D val="0"/>
          </c:dPt>
          <c:dPt>
            <c:idx val="4"/>
            <c:invertIfNegative val="0"/>
            <c:bubble3D val="0"/>
          </c:dPt>
          <c:dPt>
            <c:idx val="5"/>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Sheet1!$E$9:$K$9</c:f>
              <c:strCache>
                <c:ptCount val="6"/>
                <c:pt idx="0">
                  <c:v>6 Pulse</c:v>
                </c:pt>
                <c:pt idx="1">
                  <c:v>6 Pulse + 5%</c:v>
                </c:pt>
                <c:pt idx="2">
                  <c:v>Passive Filter</c:v>
                </c:pt>
                <c:pt idx="3">
                  <c:v>12 pulse</c:v>
                </c:pt>
                <c:pt idx="4">
                  <c:v>18 pulse</c:v>
                </c:pt>
                <c:pt idx="5">
                  <c:v>Active Rectifier</c:v>
                </c:pt>
              </c:strCache>
              <c:extLst/>
            </c:strRef>
          </c:cat>
          <c:val>
            <c:numRef>
              <c:f>Sheet1!$E$10:$K$10</c:f>
              <c:numCache>
                <c:formatCode>0.0%</c:formatCode>
                <c:ptCount val="6"/>
                <c:pt idx="0">
                  <c:v>0.40699999999999997</c:v>
                </c:pt>
                <c:pt idx="1">
                  <c:v>0.14899999999999999</c:v>
                </c:pt>
                <c:pt idx="2">
                  <c:v>3.9E-2</c:v>
                </c:pt>
                <c:pt idx="3">
                  <c:v>2.5000000000000001E-2</c:v>
                </c:pt>
                <c:pt idx="4">
                  <c:v>1.7999999999999999E-2</c:v>
                </c:pt>
                <c:pt idx="5">
                  <c:v>8.0000000000000002E-3</c:v>
                </c:pt>
              </c:numCache>
              <c:extLst/>
            </c:numRef>
          </c:val>
        </c:ser>
        <c:dLbls>
          <c:showLegendKey val="0"/>
          <c:showVal val="0"/>
          <c:showCatName val="0"/>
          <c:showSerName val="0"/>
          <c:showPercent val="0"/>
          <c:showBubbleSize val="0"/>
        </c:dLbls>
        <c:gapWidth val="269"/>
        <c:axId val="184482816"/>
        <c:axId val="184500992"/>
      </c:barChart>
      <c:lineChart>
        <c:grouping val="standard"/>
        <c:varyColors val="0"/>
        <c:dLbls>
          <c:showLegendKey val="0"/>
          <c:showVal val="0"/>
          <c:showCatName val="0"/>
          <c:showSerName val="0"/>
          <c:showPercent val="0"/>
          <c:showBubbleSize val="0"/>
        </c:dLbls>
        <c:marker val="1"/>
        <c:smooth val="0"/>
        <c:axId val="184482816"/>
        <c:axId val="184500992"/>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strRef>
                    <c:extLst>
                      <c:ex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c:ext uri="{02D57815-91ED-43cb-92C2-25804820EDAC}">
                        <c15:formulaRef>
                          <c15:sqref>Sheet1!$E$11:$K$11</c15:sqref>
                        </c15:formulaRef>
                      </c:ext>
                    </c:extLst>
                    <c:numCache>
                      <c:formatCode>0%</c:formatCode>
                      <c:ptCount val="6"/>
                      <c:pt idx="0">
                        <c:v>0.2</c:v>
                      </c:pt>
                      <c:pt idx="1">
                        <c:v>0.2</c:v>
                      </c:pt>
                    </c:numCache>
                  </c:numRef>
                </c:val>
                <c:smooth val="0"/>
              </c15:ser>
            </c15:filteredLineSeries>
            <c15:filteredLineSeries>
              <c15:ser>
                <c:idx val="2"/>
                <c:order val="2"/>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Sheet1!$E$12:$K$12</c15:sqref>
                        </c15:formulaRef>
                      </c:ext>
                    </c:extLst>
                    <c:numCache>
                      <c:formatCode>0%</c:formatCode>
                      <c:ptCount val="6"/>
                      <c:pt idx="0">
                        <c:v>0.15</c:v>
                      </c:pt>
                      <c:pt idx="1">
                        <c:v>0.15</c:v>
                      </c:pt>
                    </c:numCache>
                  </c:numRef>
                </c:val>
                <c:smooth val="0"/>
              </c15:ser>
            </c15:filteredLineSeries>
            <c15:filteredLineSeries>
              <c15:ser>
                <c:idx val="3"/>
                <c:order val="3"/>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Sheet1!$E$13:$K$13</c15:sqref>
                        </c15:formulaRef>
                      </c:ext>
                    </c:extLst>
                    <c:numCache>
                      <c:formatCode>0%</c:formatCode>
                      <c:ptCount val="6"/>
                      <c:pt idx="0">
                        <c:v>0.12</c:v>
                      </c:pt>
                      <c:pt idx="1">
                        <c:v>0.12</c:v>
                      </c:pt>
                    </c:numCache>
                  </c:numRef>
                </c:val>
                <c:smooth val="0"/>
              </c15:ser>
            </c15:filteredLineSeries>
            <c15:filteredLineSeries>
              <c15:ser>
                <c:idx val="4"/>
                <c:order val="4"/>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Sheet1!$E$14:$K$14</c15:sqref>
                        </c15:formulaRef>
                      </c:ext>
                    </c:extLst>
                    <c:numCache>
                      <c:formatCode>0%</c:formatCode>
                      <c:ptCount val="6"/>
                      <c:pt idx="0">
                        <c:v>0.08</c:v>
                      </c:pt>
                      <c:pt idx="1">
                        <c:v>0.08</c:v>
                      </c:pt>
                    </c:numCache>
                  </c:numRef>
                </c:val>
                <c:smooth val="0"/>
              </c15:ser>
            </c15:filteredLineSeries>
            <c15:filteredLineSeries>
              <c15:ser>
                <c:idx val="5"/>
                <c:order val="5"/>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Sheet1!$E$15:$K$15</c15:sqref>
                        </c15:formulaRef>
                      </c:ext>
                    </c:extLst>
                    <c:numCache>
                      <c:formatCode>0%</c:formatCode>
                      <c:ptCount val="6"/>
                      <c:pt idx="0">
                        <c:v>0.05</c:v>
                      </c:pt>
                      <c:pt idx="1">
                        <c:v>0.05</c:v>
                      </c:pt>
                    </c:numCache>
                  </c:numRef>
                </c:val>
                <c:smooth val="0"/>
              </c15:ser>
            </c15:filteredLineSeries>
          </c:ext>
        </c:extLst>
      </c:lineChart>
      <c:catAx>
        <c:axId val="1844828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500992"/>
        <c:crosses val="autoZero"/>
        <c:auto val="1"/>
        <c:lblAlgn val="ctr"/>
        <c:lblOffset val="100"/>
        <c:noMultiLvlLbl val="0"/>
      </c:catAx>
      <c:valAx>
        <c:axId val="184500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TDD%</a:t>
                </a: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482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7316648305408"/>
          <c:y val="3.1021544696865817E-2"/>
          <c:w val="0.83670720027471313"/>
          <c:h val="0.89357163535524375"/>
        </c:manualLayout>
      </c:layout>
      <c:scatterChart>
        <c:scatterStyle val="smoothMarker"/>
        <c:varyColors val="0"/>
        <c:ser>
          <c:idx val="3"/>
          <c:order val="0"/>
          <c:tx>
            <c:strRef>
              <c:f>'Voltage Waves'!$B$8</c:f>
              <c:strCache>
                <c:ptCount val="1"/>
                <c:pt idx="0">
                  <c:v>AC V</c:v>
                </c:pt>
              </c:strCache>
            </c:strRef>
          </c:tx>
          <c:spPr>
            <a:ln>
              <a:solidFill>
                <a:srgbClr val="00B050"/>
              </a:solidFill>
            </a:ln>
          </c:spPr>
          <c:marker>
            <c:symbol val="none"/>
          </c:marker>
          <c:xVal>
            <c:numRef>
              <c:f>'Voltage Waves'!$A$9:$A$209</c:f>
              <c:numCache>
                <c:formatCode>0.000</c:formatCode>
                <c:ptCount val="201"/>
                <c:pt idx="0">
                  <c:v>0</c:v>
                </c:pt>
                <c:pt idx="1">
                  <c:v>0.16666666666666669</c:v>
                </c:pt>
                <c:pt idx="2">
                  <c:v>0.33333333333333337</c:v>
                </c:pt>
                <c:pt idx="3">
                  <c:v>0.5</c:v>
                </c:pt>
                <c:pt idx="4">
                  <c:v>0.66666666666666674</c:v>
                </c:pt>
                <c:pt idx="5">
                  <c:v>0.83333333333333348</c:v>
                </c:pt>
                <c:pt idx="6">
                  <c:v>1.0000000000000002</c:v>
                </c:pt>
                <c:pt idx="7">
                  <c:v>1.166666666666667</c:v>
                </c:pt>
                <c:pt idx="8">
                  <c:v>1.3333333333333337</c:v>
                </c:pt>
                <c:pt idx="9">
                  <c:v>1.5000000000000004</c:v>
                </c:pt>
                <c:pt idx="10">
                  <c:v>1.6666666666666672</c:v>
                </c:pt>
                <c:pt idx="11">
                  <c:v>1.8333333333333339</c:v>
                </c:pt>
                <c:pt idx="12">
                  <c:v>2.0000000000000004</c:v>
                </c:pt>
                <c:pt idx="13">
                  <c:v>2.166666666666667</c:v>
                </c:pt>
                <c:pt idx="14">
                  <c:v>2.3333333333333335</c:v>
                </c:pt>
                <c:pt idx="15">
                  <c:v>2.5</c:v>
                </c:pt>
                <c:pt idx="16">
                  <c:v>2.6666666666666665</c:v>
                </c:pt>
                <c:pt idx="17">
                  <c:v>2.833333333333333</c:v>
                </c:pt>
                <c:pt idx="18">
                  <c:v>2.9999999999999996</c:v>
                </c:pt>
                <c:pt idx="19">
                  <c:v>3.1666666666666661</c:v>
                </c:pt>
                <c:pt idx="20">
                  <c:v>3.3333333333333326</c:v>
                </c:pt>
                <c:pt idx="21">
                  <c:v>3.4999999999999991</c:v>
                </c:pt>
                <c:pt idx="22">
                  <c:v>3.6666666666666656</c:v>
                </c:pt>
                <c:pt idx="23">
                  <c:v>3.8333333333333321</c:v>
                </c:pt>
                <c:pt idx="24">
                  <c:v>3.9999999999999987</c:v>
                </c:pt>
                <c:pt idx="25">
                  <c:v>4.1666666666666652</c:v>
                </c:pt>
                <c:pt idx="26">
                  <c:v>4.3333333333333321</c:v>
                </c:pt>
                <c:pt idx="27">
                  <c:v>4.4999999999999991</c:v>
                </c:pt>
                <c:pt idx="28">
                  <c:v>4.6666666666666661</c:v>
                </c:pt>
                <c:pt idx="29">
                  <c:v>4.833333333333333</c:v>
                </c:pt>
                <c:pt idx="30">
                  <c:v>5</c:v>
                </c:pt>
                <c:pt idx="31">
                  <c:v>5.166666666666667</c:v>
                </c:pt>
                <c:pt idx="32">
                  <c:v>5.3333333333333339</c:v>
                </c:pt>
                <c:pt idx="33">
                  <c:v>5.5000000000000009</c:v>
                </c:pt>
                <c:pt idx="34">
                  <c:v>5.6666666666666679</c:v>
                </c:pt>
                <c:pt idx="35">
                  <c:v>5.8333333333333348</c:v>
                </c:pt>
                <c:pt idx="36">
                  <c:v>6.0000000000000018</c:v>
                </c:pt>
                <c:pt idx="37">
                  <c:v>6.1666666666666687</c:v>
                </c:pt>
                <c:pt idx="38">
                  <c:v>6.3333333333333357</c:v>
                </c:pt>
                <c:pt idx="39">
                  <c:v>6.5000000000000027</c:v>
                </c:pt>
                <c:pt idx="40">
                  <c:v>6.6666666666666696</c:v>
                </c:pt>
                <c:pt idx="41">
                  <c:v>6.8333333333333366</c:v>
                </c:pt>
                <c:pt idx="42">
                  <c:v>7.0000000000000036</c:v>
                </c:pt>
                <c:pt idx="43">
                  <c:v>7.1666666666666705</c:v>
                </c:pt>
                <c:pt idx="44">
                  <c:v>7.3333333333333375</c:v>
                </c:pt>
                <c:pt idx="45">
                  <c:v>7.5000000000000044</c:v>
                </c:pt>
                <c:pt idx="46">
                  <c:v>7.6666666666666714</c:v>
                </c:pt>
                <c:pt idx="47">
                  <c:v>7.8333333333333384</c:v>
                </c:pt>
                <c:pt idx="48">
                  <c:v>8.0000000000000053</c:v>
                </c:pt>
                <c:pt idx="49">
                  <c:v>8.1666666666666714</c:v>
                </c:pt>
                <c:pt idx="50">
                  <c:v>8.3333333333333375</c:v>
                </c:pt>
                <c:pt idx="51">
                  <c:v>8.5000000000000036</c:v>
                </c:pt>
                <c:pt idx="52">
                  <c:v>8.6666666666666696</c:v>
                </c:pt>
                <c:pt idx="53">
                  <c:v>8.8333333333333357</c:v>
                </c:pt>
                <c:pt idx="54">
                  <c:v>9.0000000000000018</c:v>
                </c:pt>
                <c:pt idx="55">
                  <c:v>9.1666666666666679</c:v>
                </c:pt>
                <c:pt idx="56">
                  <c:v>9.3333333333333339</c:v>
                </c:pt>
                <c:pt idx="57">
                  <c:v>9.5</c:v>
                </c:pt>
                <c:pt idx="58">
                  <c:v>9.6666666666666661</c:v>
                </c:pt>
                <c:pt idx="59">
                  <c:v>9.8333333333333321</c:v>
                </c:pt>
                <c:pt idx="60">
                  <c:v>9.9999999999999982</c:v>
                </c:pt>
                <c:pt idx="61">
                  <c:v>10.166666666666664</c:v>
                </c:pt>
                <c:pt idx="62">
                  <c:v>10.33333333333333</c:v>
                </c:pt>
                <c:pt idx="63">
                  <c:v>10.499999999999996</c:v>
                </c:pt>
                <c:pt idx="64">
                  <c:v>10.666666666666663</c:v>
                </c:pt>
                <c:pt idx="65">
                  <c:v>10.833333333333329</c:v>
                </c:pt>
                <c:pt idx="66">
                  <c:v>10.999999999999995</c:v>
                </c:pt>
                <c:pt idx="67">
                  <c:v>11.166666666666661</c:v>
                </c:pt>
                <c:pt idx="68">
                  <c:v>11.333333333333327</c:v>
                </c:pt>
                <c:pt idx="69">
                  <c:v>11.499999999999993</c:v>
                </c:pt>
                <c:pt idx="70">
                  <c:v>11.666666666666659</c:v>
                </c:pt>
                <c:pt idx="71">
                  <c:v>11.833333333333325</c:v>
                </c:pt>
                <c:pt idx="72">
                  <c:v>11.999999999999991</c:v>
                </c:pt>
                <c:pt idx="73">
                  <c:v>12.166666666666657</c:v>
                </c:pt>
                <c:pt idx="74">
                  <c:v>12.333333333333323</c:v>
                </c:pt>
                <c:pt idx="75">
                  <c:v>12.499999999999989</c:v>
                </c:pt>
                <c:pt idx="76">
                  <c:v>12.666666666666655</c:v>
                </c:pt>
                <c:pt idx="77">
                  <c:v>12.833333333333321</c:v>
                </c:pt>
                <c:pt idx="78">
                  <c:v>12.999999999999988</c:v>
                </c:pt>
                <c:pt idx="79">
                  <c:v>13.166666666666654</c:v>
                </c:pt>
                <c:pt idx="80">
                  <c:v>13.33333333333332</c:v>
                </c:pt>
                <c:pt idx="81">
                  <c:v>13.499999999999986</c:v>
                </c:pt>
                <c:pt idx="82">
                  <c:v>13.666666666666652</c:v>
                </c:pt>
                <c:pt idx="83">
                  <c:v>13.833333333333318</c:v>
                </c:pt>
                <c:pt idx="84">
                  <c:v>13.999999999999984</c:v>
                </c:pt>
                <c:pt idx="85">
                  <c:v>14.16666666666665</c:v>
                </c:pt>
                <c:pt idx="86">
                  <c:v>14.333333333333316</c:v>
                </c:pt>
                <c:pt idx="87">
                  <c:v>14.499999999999982</c:v>
                </c:pt>
                <c:pt idx="88">
                  <c:v>14.666666666666648</c:v>
                </c:pt>
                <c:pt idx="89">
                  <c:v>14.833333333333314</c:v>
                </c:pt>
                <c:pt idx="90">
                  <c:v>14.99999999999998</c:v>
                </c:pt>
                <c:pt idx="91">
                  <c:v>15.166666666666647</c:v>
                </c:pt>
                <c:pt idx="92">
                  <c:v>15.333333333333313</c:v>
                </c:pt>
                <c:pt idx="93">
                  <c:v>15.499999999999979</c:v>
                </c:pt>
                <c:pt idx="94">
                  <c:v>15.666666666666645</c:v>
                </c:pt>
                <c:pt idx="95">
                  <c:v>15.833333333333311</c:v>
                </c:pt>
                <c:pt idx="96">
                  <c:v>15.999999999999977</c:v>
                </c:pt>
                <c:pt idx="97">
                  <c:v>16.166666666666643</c:v>
                </c:pt>
                <c:pt idx="98">
                  <c:v>16.333333333333311</c:v>
                </c:pt>
                <c:pt idx="99">
                  <c:v>16.499999999999979</c:v>
                </c:pt>
                <c:pt idx="100">
                  <c:v>16.666666666666647</c:v>
                </c:pt>
                <c:pt idx="101">
                  <c:v>16.833333333333314</c:v>
                </c:pt>
                <c:pt idx="102">
                  <c:v>16.999999999999982</c:v>
                </c:pt>
                <c:pt idx="103">
                  <c:v>17.16666666666665</c:v>
                </c:pt>
                <c:pt idx="104">
                  <c:v>17.333333333333318</c:v>
                </c:pt>
                <c:pt idx="105">
                  <c:v>17.499999999999986</c:v>
                </c:pt>
                <c:pt idx="106">
                  <c:v>17.666666666666654</c:v>
                </c:pt>
                <c:pt idx="107">
                  <c:v>17.833333333333321</c:v>
                </c:pt>
                <c:pt idx="108">
                  <c:v>17.999999999999989</c:v>
                </c:pt>
                <c:pt idx="109">
                  <c:v>18.166666666666657</c:v>
                </c:pt>
                <c:pt idx="110">
                  <c:v>18.333333333333325</c:v>
                </c:pt>
                <c:pt idx="111">
                  <c:v>18.499999999999993</c:v>
                </c:pt>
                <c:pt idx="112">
                  <c:v>18.666666666666661</c:v>
                </c:pt>
                <c:pt idx="113">
                  <c:v>18.833333333333329</c:v>
                </c:pt>
                <c:pt idx="114">
                  <c:v>18.999999999999996</c:v>
                </c:pt>
                <c:pt idx="115">
                  <c:v>19.166666666666664</c:v>
                </c:pt>
                <c:pt idx="116">
                  <c:v>19.333333333333332</c:v>
                </c:pt>
                <c:pt idx="117">
                  <c:v>19.5</c:v>
                </c:pt>
                <c:pt idx="118">
                  <c:v>19.666666666666668</c:v>
                </c:pt>
                <c:pt idx="119">
                  <c:v>19.833333333333336</c:v>
                </c:pt>
                <c:pt idx="120">
                  <c:v>20.000000000000004</c:v>
                </c:pt>
                <c:pt idx="121">
                  <c:v>20.166666666666671</c:v>
                </c:pt>
                <c:pt idx="122">
                  <c:v>20.333333333333339</c:v>
                </c:pt>
                <c:pt idx="123">
                  <c:v>20.500000000000007</c:v>
                </c:pt>
                <c:pt idx="124">
                  <c:v>20.666666666666675</c:v>
                </c:pt>
                <c:pt idx="125">
                  <c:v>20.833333333333343</c:v>
                </c:pt>
                <c:pt idx="126">
                  <c:v>21.000000000000011</c:v>
                </c:pt>
                <c:pt idx="127">
                  <c:v>21.166666666666679</c:v>
                </c:pt>
                <c:pt idx="128">
                  <c:v>21.333333333333346</c:v>
                </c:pt>
                <c:pt idx="129">
                  <c:v>21.500000000000014</c:v>
                </c:pt>
                <c:pt idx="130">
                  <c:v>21.666666666666682</c:v>
                </c:pt>
                <c:pt idx="131">
                  <c:v>21.83333333333335</c:v>
                </c:pt>
                <c:pt idx="132">
                  <c:v>22.000000000000018</c:v>
                </c:pt>
                <c:pt idx="133">
                  <c:v>22.166666666666686</c:v>
                </c:pt>
                <c:pt idx="134">
                  <c:v>22.333333333333353</c:v>
                </c:pt>
                <c:pt idx="135">
                  <c:v>22.500000000000021</c:v>
                </c:pt>
                <c:pt idx="136">
                  <c:v>22.666666666666689</c:v>
                </c:pt>
                <c:pt idx="137">
                  <c:v>22.833333333333357</c:v>
                </c:pt>
                <c:pt idx="138">
                  <c:v>23.000000000000025</c:v>
                </c:pt>
                <c:pt idx="139">
                  <c:v>23.166666666666693</c:v>
                </c:pt>
                <c:pt idx="140">
                  <c:v>23.333333333333361</c:v>
                </c:pt>
                <c:pt idx="141">
                  <c:v>23.500000000000028</c:v>
                </c:pt>
                <c:pt idx="142">
                  <c:v>23.666666666666696</c:v>
                </c:pt>
                <c:pt idx="143">
                  <c:v>23.833333333333364</c:v>
                </c:pt>
                <c:pt idx="144">
                  <c:v>24.000000000000032</c:v>
                </c:pt>
                <c:pt idx="145">
                  <c:v>24.1666666666667</c:v>
                </c:pt>
                <c:pt idx="146">
                  <c:v>24.333333333333368</c:v>
                </c:pt>
                <c:pt idx="147">
                  <c:v>24.500000000000036</c:v>
                </c:pt>
                <c:pt idx="148">
                  <c:v>24.666666666666703</c:v>
                </c:pt>
                <c:pt idx="149">
                  <c:v>24.833333333333371</c:v>
                </c:pt>
                <c:pt idx="150">
                  <c:v>25.000000000000039</c:v>
                </c:pt>
                <c:pt idx="151">
                  <c:v>25.166666666666707</c:v>
                </c:pt>
                <c:pt idx="152">
                  <c:v>25.333333333333375</c:v>
                </c:pt>
                <c:pt idx="153">
                  <c:v>25.500000000000043</c:v>
                </c:pt>
                <c:pt idx="154">
                  <c:v>25.66666666666671</c:v>
                </c:pt>
                <c:pt idx="155">
                  <c:v>25.833333333333378</c:v>
                </c:pt>
                <c:pt idx="156">
                  <c:v>26.000000000000046</c:v>
                </c:pt>
                <c:pt idx="157">
                  <c:v>26.166666666666714</c:v>
                </c:pt>
                <c:pt idx="158">
                  <c:v>26.333333333333382</c:v>
                </c:pt>
                <c:pt idx="159">
                  <c:v>26.50000000000005</c:v>
                </c:pt>
                <c:pt idx="160">
                  <c:v>26.666666666666718</c:v>
                </c:pt>
                <c:pt idx="161">
                  <c:v>26.833333333333385</c:v>
                </c:pt>
                <c:pt idx="162">
                  <c:v>27.000000000000053</c:v>
                </c:pt>
                <c:pt idx="163">
                  <c:v>27.166666666666721</c:v>
                </c:pt>
                <c:pt idx="164">
                  <c:v>27.333333333333389</c:v>
                </c:pt>
                <c:pt idx="165">
                  <c:v>27.500000000000057</c:v>
                </c:pt>
                <c:pt idx="166">
                  <c:v>27.666666666666725</c:v>
                </c:pt>
                <c:pt idx="167">
                  <c:v>27.833333333333393</c:v>
                </c:pt>
                <c:pt idx="168">
                  <c:v>28.00000000000006</c:v>
                </c:pt>
                <c:pt idx="169">
                  <c:v>28.166666666666728</c:v>
                </c:pt>
                <c:pt idx="170">
                  <c:v>28.333333333333396</c:v>
                </c:pt>
                <c:pt idx="171">
                  <c:v>28.500000000000064</c:v>
                </c:pt>
                <c:pt idx="172">
                  <c:v>28.666666666666732</c:v>
                </c:pt>
                <c:pt idx="173">
                  <c:v>28.8333333333334</c:v>
                </c:pt>
                <c:pt idx="174">
                  <c:v>29.000000000000068</c:v>
                </c:pt>
                <c:pt idx="175">
                  <c:v>29.166666666666735</c:v>
                </c:pt>
                <c:pt idx="176">
                  <c:v>29.333333333333403</c:v>
                </c:pt>
                <c:pt idx="177">
                  <c:v>29.500000000000071</c:v>
                </c:pt>
                <c:pt idx="178">
                  <c:v>29.666666666666739</c:v>
                </c:pt>
                <c:pt idx="179">
                  <c:v>29.833333333333407</c:v>
                </c:pt>
                <c:pt idx="180">
                  <c:v>30.000000000000075</c:v>
                </c:pt>
                <c:pt idx="181">
                  <c:v>30.166666666666742</c:v>
                </c:pt>
                <c:pt idx="182">
                  <c:v>30.33333333333341</c:v>
                </c:pt>
                <c:pt idx="183">
                  <c:v>30.500000000000078</c:v>
                </c:pt>
                <c:pt idx="184">
                  <c:v>30.666666666666746</c:v>
                </c:pt>
                <c:pt idx="185">
                  <c:v>30.833333333333414</c:v>
                </c:pt>
                <c:pt idx="186">
                  <c:v>31.000000000000082</c:v>
                </c:pt>
                <c:pt idx="187">
                  <c:v>31.16666666666675</c:v>
                </c:pt>
                <c:pt idx="188">
                  <c:v>31.333333333333417</c:v>
                </c:pt>
                <c:pt idx="189">
                  <c:v>31.500000000000085</c:v>
                </c:pt>
                <c:pt idx="190">
                  <c:v>31.666666666666753</c:v>
                </c:pt>
                <c:pt idx="191">
                  <c:v>31.833333333333421</c:v>
                </c:pt>
                <c:pt idx="192">
                  <c:v>32.000000000000085</c:v>
                </c:pt>
                <c:pt idx="193">
                  <c:v>32.16666666666675</c:v>
                </c:pt>
                <c:pt idx="194">
                  <c:v>32.333333333333414</c:v>
                </c:pt>
                <c:pt idx="195">
                  <c:v>32.500000000000078</c:v>
                </c:pt>
                <c:pt idx="196">
                  <c:v>32.666666666666742</c:v>
                </c:pt>
                <c:pt idx="197">
                  <c:v>32.833333333333407</c:v>
                </c:pt>
                <c:pt idx="198">
                  <c:v>33.000000000000071</c:v>
                </c:pt>
                <c:pt idx="199">
                  <c:v>33.166666666666735</c:v>
                </c:pt>
                <c:pt idx="200">
                  <c:v>33.3333333333334</c:v>
                </c:pt>
              </c:numCache>
            </c:numRef>
          </c:xVal>
          <c:yVal>
            <c:numRef>
              <c:f>'Voltage Waves'!$B$9:$B$209</c:f>
              <c:numCache>
                <c:formatCode>0.00</c:formatCode>
                <c:ptCount val="201"/>
                <c:pt idx="0">
                  <c:v>0</c:v>
                </c:pt>
                <c:pt idx="1">
                  <c:v>42.623618067267678</c:v>
                </c:pt>
                <c:pt idx="2">
                  <c:v>85.079020186902667</c:v>
                </c:pt>
                <c:pt idx="3">
                  <c:v>127.19865428276697</c:v>
                </c:pt>
                <c:pt idx="4">
                  <c:v>168.81629340171474</c:v>
                </c:pt>
                <c:pt idx="5">
                  <c:v>209.76769173543414</c:v>
                </c:pt>
                <c:pt idx="6">
                  <c:v>249.89123282361632</c:v>
                </c:pt>
                <c:pt idx="7">
                  <c:v>289.02856738028839</c:v>
                </c:pt>
                <c:pt idx="8">
                  <c:v>327.02523822610272</c:v>
                </c:pt>
                <c:pt idx="9">
                  <c:v>363.73128986025841</c:v>
                </c:pt>
                <c:pt idx="10">
                  <c:v>399.00186026635538</c:v>
                </c:pt>
                <c:pt idx="11">
                  <c:v>432.69775261659157</c:v>
                </c:pt>
                <c:pt idx="12">
                  <c:v>464.6859846180497</c:v>
                </c:pt>
                <c:pt idx="13">
                  <c:v>494.84031333305279</c:v>
                </c:pt>
                <c:pt idx="14">
                  <c:v>523.04173340236537</c:v>
                </c:pt>
                <c:pt idx="15">
                  <c:v>549.17894670497685</c:v>
                </c:pt>
                <c:pt idx="16">
                  <c:v>573.14880160093912</c:v>
                </c:pt>
                <c:pt idx="17">
                  <c:v>594.85670002376264</c:v>
                </c:pt>
                <c:pt idx="18">
                  <c:v>614.21697081576804</c:v>
                </c:pt>
                <c:pt idx="19">
                  <c:v>631.15320783300558</c:v>
                </c:pt>
                <c:pt idx="20">
                  <c:v>645.59857148539891</c:v>
                </c:pt>
                <c:pt idx="21">
                  <c:v>657.49605252207107</c:v>
                </c:pt>
                <c:pt idx="22">
                  <c:v>666.79869702081237</c:v>
                </c:pt>
                <c:pt idx="23">
                  <c:v>673.46979169376004</c:v>
                </c:pt>
                <c:pt idx="24">
                  <c:v>677.48300877797351</c:v>
                </c:pt>
                <c:pt idx="25">
                  <c:v>678.82250993908565</c:v>
                </c:pt>
                <c:pt idx="26">
                  <c:v>677.48300877797351</c:v>
                </c:pt>
                <c:pt idx="27">
                  <c:v>673.46979169376016</c:v>
                </c:pt>
                <c:pt idx="28">
                  <c:v>666.79869702081237</c:v>
                </c:pt>
                <c:pt idx="29">
                  <c:v>657.4960525220713</c:v>
                </c:pt>
                <c:pt idx="30">
                  <c:v>645.59857148539913</c:v>
                </c:pt>
                <c:pt idx="31">
                  <c:v>631.15320783300569</c:v>
                </c:pt>
                <c:pt idx="32">
                  <c:v>614.21697081576804</c:v>
                </c:pt>
                <c:pt idx="33">
                  <c:v>594.85670002376264</c:v>
                </c:pt>
                <c:pt idx="34">
                  <c:v>573.14880160093912</c:v>
                </c:pt>
                <c:pt idx="35">
                  <c:v>549.17894670497685</c:v>
                </c:pt>
                <c:pt idx="36">
                  <c:v>523.04173340236514</c:v>
                </c:pt>
                <c:pt idx="37">
                  <c:v>494.84031333305245</c:v>
                </c:pt>
                <c:pt idx="38">
                  <c:v>464.68598461804925</c:v>
                </c:pt>
                <c:pt idx="39">
                  <c:v>432.69775261659117</c:v>
                </c:pt>
                <c:pt idx="40">
                  <c:v>399.00186026635487</c:v>
                </c:pt>
                <c:pt idx="41">
                  <c:v>363.73128986025785</c:v>
                </c:pt>
                <c:pt idx="42">
                  <c:v>327.02523822610209</c:v>
                </c:pt>
                <c:pt idx="43">
                  <c:v>289.02856738028743</c:v>
                </c:pt>
                <c:pt idx="44">
                  <c:v>249.89123282361555</c:v>
                </c:pt>
                <c:pt idx="45">
                  <c:v>209.76769173543335</c:v>
                </c:pt>
                <c:pt idx="46">
                  <c:v>168.81629340171386</c:v>
                </c:pt>
                <c:pt idx="47">
                  <c:v>127.19865428276607</c:v>
                </c:pt>
                <c:pt idx="48">
                  <c:v>85.079020186901374</c:v>
                </c:pt>
                <c:pt idx="49">
                  <c:v>42.623618067266918</c:v>
                </c:pt>
                <c:pt idx="50">
                  <c:v>-8.2120742128094822E-13</c:v>
                </c:pt>
                <c:pt idx="51">
                  <c:v>-42.623618067268552</c:v>
                </c:pt>
                <c:pt idx="52">
                  <c:v>-85.079020186902994</c:v>
                </c:pt>
                <c:pt idx="53">
                  <c:v>-127.19865428276739</c:v>
                </c:pt>
                <c:pt idx="54">
                  <c:v>-168.81629340171517</c:v>
                </c:pt>
                <c:pt idx="55">
                  <c:v>-209.76769173543403</c:v>
                </c:pt>
                <c:pt idx="56">
                  <c:v>-249.89123282361624</c:v>
                </c:pt>
                <c:pt idx="57">
                  <c:v>-289.02856738028811</c:v>
                </c:pt>
                <c:pt idx="58">
                  <c:v>-327.0252382261022</c:v>
                </c:pt>
                <c:pt idx="59">
                  <c:v>-363.73128986025802</c:v>
                </c:pt>
                <c:pt idx="60">
                  <c:v>-399.00186026635447</c:v>
                </c:pt>
                <c:pt idx="61">
                  <c:v>-432.69775261659083</c:v>
                </c:pt>
                <c:pt idx="62">
                  <c:v>-464.68598461804896</c:v>
                </c:pt>
                <c:pt idx="63">
                  <c:v>-494.84031333305177</c:v>
                </c:pt>
                <c:pt idx="64">
                  <c:v>-523.04173340236468</c:v>
                </c:pt>
                <c:pt idx="65">
                  <c:v>-549.17894670497617</c:v>
                </c:pt>
                <c:pt idx="66">
                  <c:v>-573.14880160093833</c:v>
                </c:pt>
                <c:pt idx="67">
                  <c:v>-594.85670002376196</c:v>
                </c:pt>
                <c:pt idx="68">
                  <c:v>-614.21697081576724</c:v>
                </c:pt>
                <c:pt idx="69">
                  <c:v>-631.15320783300479</c:v>
                </c:pt>
                <c:pt idx="70">
                  <c:v>-645.59857148539822</c:v>
                </c:pt>
                <c:pt idx="71">
                  <c:v>-657.49605252207061</c:v>
                </c:pt>
                <c:pt idx="72">
                  <c:v>-666.79869702081191</c:v>
                </c:pt>
                <c:pt idx="73">
                  <c:v>-673.4697916937597</c:v>
                </c:pt>
                <c:pt idx="74">
                  <c:v>-677.4830087779734</c:v>
                </c:pt>
                <c:pt idx="75">
                  <c:v>-678.82250993908565</c:v>
                </c:pt>
                <c:pt idx="76">
                  <c:v>-677.48300877797374</c:v>
                </c:pt>
                <c:pt idx="77">
                  <c:v>-673.4697916937605</c:v>
                </c:pt>
                <c:pt idx="78">
                  <c:v>-666.79869702081305</c:v>
                </c:pt>
                <c:pt idx="79">
                  <c:v>-657.4960525220722</c:v>
                </c:pt>
                <c:pt idx="80">
                  <c:v>-645.59857148540027</c:v>
                </c:pt>
                <c:pt idx="81">
                  <c:v>-631.15320783300717</c:v>
                </c:pt>
                <c:pt idx="82">
                  <c:v>-614.21697081576986</c:v>
                </c:pt>
                <c:pt idx="83">
                  <c:v>-594.85670002376457</c:v>
                </c:pt>
                <c:pt idx="84">
                  <c:v>-573.14880160094174</c:v>
                </c:pt>
                <c:pt idx="85">
                  <c:v>-549.17894670497981</c:v>
                </c:pt>
                <c:pt idx="86">
                  <c:v>-523.04173340236821</c:v>
                </c:pt>
                <c:pt idx="87">
                  <c:v>-494.84031333305609</c:v>
                </c:pt>
                <c:pt idx="88">
                  <c:v>-464.68598461805334</c:v>
                </c:pt>
                <c:pt idx="89">
                  <c:v>-432.69775261659521</c:v>
                </c:pt>
                <c:pt idx="90">
                  <c:v>-399.00186026635981</c:v>
                </c:pt>
                <c:pt idx="91">
                  <c:v>-363.73128986026325</c:v>
                </c:pt>
                <c:pt idx="92">
                  <c:v>-327.02523822610743</c:v>
                </c:pt>
                <c:pt idx="93">
                  <c:v>-289.02856738029357</c:v>
                </c:pt>
                <c:pt idx="94">
                  <c:v>-249.89123282362178</c:v>
                </c:pt>
                <c:pt idx="95">
                  <c:v>-209.76769173544002</c:v>
                </c:pt>
                <c:pt idx="96">
                  <c:v>-168.81629340172094</c:v>
                </c:pt>
                <c:pt idx="97">
                  <c:v>-127.19865428277355</c:v>
                </c:pt>
                <c:pt idx="98">
                  <c:v>-85.07902018690892</c:v>
                </c:pt>
                <c:pt idx="99">
                  <c:v>-42.623618067273625</c:v>
                </c:pt>
                <c:pt idx="100">
                  <c:v>-5.5925712070529391E-12</c:v>
                </c:pt>
                <c:pt idx="101">
                  <c:v>42.623618067262463</c:v>
                </c:pt>
                <c:pt idx="102">
                  <c:v>85.079020186897822</c:v>
                </c:pt>
                <c:pt idx="103">
                  <c:v>127.19865428276256</c:v>
                </c:pt>
                <c:pt idx="104">
                  <c:v>168.81629340171071</c:v>
                </c:pt>
                <c:pt idx="105">
                  <c:v>209.76769173542996</c:v>
                </c:pt>
                <c:pt idx="106">
                  <c:v>249.89123282361251</c:v>
                </c:pt>
                <c:pt idx="107">
                  <c:v>289.02856738028504</c:v>
                </c:pt>
                <c:pt idx="108">
                  <c:v>327.02523822609976</c:v>
                </c:pt>
                <c:pt idx="109">
                  <c:v>363.73128986025586</c:v>
                </c:pt>
                <c:pt idx="110">
                  <c:v>399.00186026635322</c:v>
                </c:pt>
                <c:pt idx="111">
                  <c:v>432.69775261658987</c:v>
                </c:pt>
                <c:pt idx="112">
                  <c:v>464.68598461804817</c:v>
                </c:pt>
                <c:pt idx="113">
                  <c:v>494.84031333305171</c:v>
                </c:pt>
                <c:pt idx="114">
                  <c:v>523.04173340236457</c:v>
                </c:pt>
                <c:pt idx="115">
                  <c:v>549.17894670497617</c:v>
                </c:pt>
                <c:pt idx="116">
                  <c:v>573.14880160093867</c:v>
                </c:pt>
                <c:pt idx="117">
                  <c:v>594.85670002376241</c:v>
                </c:pt>
                <c:pt idx="118">
                  <c:v>614.21697081576804</c:v>
                </c:pt>
                <c:pt idx="119">
                  <c:v>631.15320783300569</c:v>
                </c:pt>
                <c:pt idx="120">
                  <c:v>645.59857148539913</c:v>
                </c:pt>
                <c:pt idx="121">
                  <c:v>657.49605252207141</c:v>
                </c:pt>
                <c:pt idx="122">
                  <c:v>666.7986970208126</c:v>
                </c:pt>
                <c:pt idx="123">
                  <c:v>673.46979169376027</c:v>
                </c:pt>
                <c:pt idx="124">
                  <c:v>677.48300877797362</c:v>
                </c:pt>
                <c:pt idx="125">
                  <c:v>678.82250993908565</c:v>
                </c:pt>
                <c:pt idx="126">
                  <c:v>677.4830087779734</c:v>
                </c:pt>
                <c:pt idx="127">
                  <c:v>673.46979169375982</c:v>
                </c:pt>
                <c:pt idx="128">
                  <c:v>666.79869702081191</c:v>
                </c:pt>
                <c:pt idx="129">
                  <c:v>657.49605252207061</c:v>
                </c:pt>
                <c:pt idx="130">
                  <c:v>645.598571485398</c:v>
                </c:pt>
                <c:pt idx="131">
                  <c:v>631.15320783300444</c:v>
                </c:pt>
                <c:pt idx="132">
                  <c:v>614.2169708157669</c:v>
                </c:pt>
                <c:pt idx="133">
                  <c:v>594.85670002376082</c:v>
                </c:pt>
                <c:pt idx="134">
                  <c:v>573.14880160093662</c:v>
                </c:pt>
                <c:pt idx="135">
                  <c:v>549.17894670497344</c:v>
                </c:pt>
                <c:pt idx="136">
                  <c:v>523.04173340236173</c:v>
                </c:pt>
                <c:pt idx="137">
                  <c:v>494.8403133330491</c:v>
                </c:pt>
                <c:pt idx="138">
                  <c:v>464.68598461804504</c:v>
                </c:pt>
                <c:pt idx="139">
                  <c:v>432.69775261658691</c:v>
                </c:pt>
                <c:pt idx="140">
                  <c:v>399.00186026634964</c:v>
                </c:pt>
                <c:pt idx="141">
                  <c:v>363.73128986025262</c:v>
                </c:pt>
                <c:pt idx="142">
                  <c:v>327.02523822609697</c:v>
                </c:pt>
                <c:pt idx="143">
                  <c:v>289.02856738028157</c:v>
                </c:pt>
                <c:pt idx="144">
                  <c:v>249.89123282360953</c:v>
                </c:pt>
                <c:pt idx="145">
                  <c:v>209.76769173542635</c:v>
                </c:pt>
                <c:pt idx="146">
                  <c:v>168.81629340170701</c:v>
                </c:pt>
                <c:pt idx="147">
                  <c:v>127.19865428275942</c:v>
                </c:pt>
                <c:pt idx="148">
                  <c:v>85.079020186894056</c:v>
                </c:pt>
                <c:pt idx="149">
                  <c:v>42.623618067259265</c:v>
                </c:pt>
                <c:pt idx="150">
                  <c:v>-9.3971505613903959E-12</c:v>
                </c:pt>
                <c:pt idx="151">
                  <c:v>-42.623618067276816</c:v>
                </c:pt>
                <c:pt idx="152">
                  <c:v>-85.079020186911507</c:v>
                </c:pt>
                <c:pt idx="153">
                  <c:v>-127.19865428277788</c:v>
                </c:pt>
                <c:pt idx="154">
                  <c:v>-168.81629340172523</c:v>
                </c:pt>
                <c:pt idx="155">
                  <c:v>-209.7676917354442</c:v>
                </c:pt>
                <c:pt idx="156">
                  <c:v>-249.89123282362701</c:v>
                </c:pt>
                <c:pt idx="157">
                  <c:v>-289.02856738029863</c:v>
                </c:pt>
                <c:pt idx="158">
                  <c:v>-327.0252382261134</c:v>
                </c:pt>
                <c:pt idx="159">
                  <c:v>-363.73128986026848</c:v>
                </c:pt>
                <c:pt idx="160">
                  <c:v>-399.00186026636487</c:v>
                </c:pt>
                <c:pt idx="161">
                  <c:v>-432.69775261660135</c:v>
                </c:pt>
                <c:pt idx="162">
                  <c:v>-464.68598461805874</c:v>
                </c:pt>
                <c:pt idx="163">
                  <c:v>-494.84031333306194</c:v>
                </c:pt>
                <c:pt idx="164">
                  <c:v>-523.04173340237378</c:v>
                </c:pt>
                <c:pt idx="165">
                  <c:v>-549.17894670498458</c:v>
                </c:pt>
                <c:pt idx="166">
                  <c:v>-573.14880160094663</c:v>
                </c:pt>
                <c:pt idx="167">
                  <c:v>-594.85670002376935</c:v>
                </c:pt>
                <c:pt idx="168">
                  <c:v>-614.21697081577429</c:v>
                </c:pt>
                <c:pt idx="169">
                  <c:v>-631.15320783301092</c:v>
                </c:pt>
                <c:pt idx="170">
                  <c:v>-645.59857148540345</c:v>
                </c:pt>
                <c:pt idx="171">
                  <c:v>-657.49605252207527</c:v>
                </c:pt>
                <c:pt idx="172">
                  <c:v>-666.79869702081544</c:v>
                </c:pt>
                <c:pt idx="173">
                  <c:v>-673.4697916937622</c:v>
                </c:pt>
                <c:pt idx="174">
                  <c:v>-677.48300877797453</c:v>
                </c:pt>
                <c:pt idx="175">
                  <c:v>-678.82250993908565</c:v>
                </c:pt>
                <c:pt idx="176">
                  <c:v>-677.48300877797237</c:v>
                </c:pt>
                <c:pt idx="177">
                  <c:v>-673.469791693758</c:v>
                </c:pt>
                <c:pt idx="178">
                  <c:v>-666.79869702080896</c:v>
                </c:pt>
                <c:pt idx="179">
                  <c:v>-657.49605252206675</c:v>
                </c:pt>
                <c:pt idx="180">
                  <c:v>-645.59857148539356</c:v>
                </c:pt>
                <c:pt idx="181">
                  <c:v>-631.15320783299876</c:v>
                </c:pt>
                <c:pt idx="182">
                  <c:v>-614.21697081576019</c:v>
                </c:pt>
                <c:pt idx="183">
                  <c:v>-594.85670002375343</c:v>
                </c:pt>
                <c:pt idx="184">
                  <c:v>-573.14880160092889</c:v>
                </c:pt>
                <c:pt idx="185">
                  <c:v>-549.17894670496582</c:v>
                </c:pt>
                <c:pt idx="186">
                  <c:v>-523.04173340235263</c:v>
                </c:pt>
                <c:pt idx="187">
                  <c:v>-494.84031333303926</c:v>
                </c:pt>
                <c:pt idx="188">
                  <c:v>-464.68598461803452</c:v>
                </c:pt>
                <c:pt idx="189">
                  <c:v>-432.69775261657583</c:v>
                </c:pt>
                <c:pt idx="190">
                  <c:v>-399.00186026633799</c:v>
                </c:pt>
                <c:pt idx="191">
                  <c:v>-363.73128986023943</c:v>
                </c:pt>
                <c:pt idx="192">
                  <c:v>-327.02523822608435</c:v>
                </c:pt>
                <c:pt idx="193">
                  <c:v>-289.02856738026969</c:v>
                </c:pt>
                <c:pt idx="194">
                  <c:v>-249.89123282359841</c:v>
                </c:pt>
                <c:pt idx="195">
                  <c:v>-209.76769173541609</c:v>
                </c:pt>
                <c:pt idx="196">
                  <c:v>-168.81629340169658</c:v>
                </c:pt>
                <c:pt idx="197">
                  <c:v>-127.19865428275001</c:v>
                </c:pt>
                <c:pt idx="198">
                  <c:v>-85.079020186885771</c:v>
                </c:pt>
                <c:pt idx="199">
                  <c:v>-42.623618067250924</c:v>
                </c:pt>
                <c:pt idx="200">
                  <c:v>1.6548970776084325E-11</c:v>
                </c:pt>
              </c:numCache>
            </c:numRef>
          </c:yVal>
          <c:smooth val="1"/>
        </c:ser>
        <c:ser>
          <c:idx val="4"/>
          <c:order val="1"/>
          <c:tx>
            <c:strRef>
              <c:f>'Voltage Waves'!$C$8</c:f>
              <c:strCache>
                <c:ptCount val="1"/>
                <c:pt idx="0">
                  <c:v>DC V</c:v>
                </c:pt>
              </c:strCache>
            </c:strRef>
          </c:tx>
          <c:spPr>
            <a:ln>
              <a:solidFill>
                <a:srgbClr val="0070C0"/>
              </a:solidFill>
            </a:ln>
          </c:spPr>
          <c:marker>
            <c:symbol val="none"/>
          </c:marker>
          <c:xVal>
            <c:numRef>
              <c:f>'Voltage Waves'!$A$9:$A$209</c:f>
              <c:numCache>
                <c:formatCode>0.000</c:formatCode>
                <c:ptCount val="201"/>
                <c:pt idx="0">
                  <c:v>0</c:v>
                </c:pt>
                <c:pt idx="1">
                  <c:v>0.16666666666666669</c:v>
                </c:pt>
                <c:pt idx="2">
                  <c:v>0.33333333333333337</c:v>
                </c:pt>
                <c:pt idx="3">
                  <c:v>0.5</c:v>
                </c:pt>
                <c:pt idx="4">
                  <c:v>0.66666666666666674</c:v>
                </c:pt>
                <c:pt idx="5">
                  <c:v>0.83333333333333348</c:v>
                </c:pt>
                <c:pt idx="6">
                  <c:v>1.0000000000000002</c:v>
                </c:pt>
                <c:pt idx="7">
                  <c:v>1.166666666666667</c:v>
                </c:pt>
                <c:pt idx="8">
                  <c:v>1.3333333333333337</c:v>
                </c:pt>
                <c:pt idx="9">
                  <c:v>1.5000000000000004</c:v>
                </c:pt>
                <c:pt idx="10">
                  <c:v>1.6666666666666672</c:v>
                </c:pt>
                <c:pt idx="11">
                  <c:v>1.8333333333333339</c:v>
                </c:pt>
                <c:pt idx="12">
                  <c:v>2.0000000000000004</c:v>
                </c:pt>
                <c:pt idx="13">
                  <c:v>2.166666666666667</c:v>
                </c:pt>
                <c:pt idx="14">
                  <c:v>2.3333333333333335</c:v>
                </c:pt>
                <c:pt idx="15">
                  <c:v>2.5</c:v>
                </c:pt>
                <c:pt idx="16">
                  <c:v>2.6666666666666665</c:v>
                </c:pt>
                <c:pt idx="17">
                  <c:v>2.833333333333333</c:v>
                </c:pt>
                <c:pt idx="18">
                  <c:v>2.9999999999999996</c:v>
                </c:pt>
                <c:pt idx="19">
                  <c:v>3.1666666666666661</c:v>
                </c:pt>
                <c:pt idx="20">
                  <c:v>3.3333333333333326</c:v>
                </c:pt>
                <c:pt idx="21">
                  <c:v>3.4999999999999991</c:v>
                </c:pt>
                <c:pt idx="22">
                  <c:v>3.6666666666666656</c:v>
                </c:pt>
                <c:pt idx="23">
                  <c:v>3.8333333333333321</c:v>
                </c:pt>
                <c:pt idx="24">
                  <c:v>3.9999999999999987</c:v>
                </c:pt>
                <c:pt idx="25">
                  <c:v>4.1666666666666652</c:v>
                </c:pt>
                <c:pt idx="26">
                  <c:v>4.3333333333333321</c:v>
                </c:pt>
                <c:pt idx="27">
                  <c:v>4.4999999999999991</c:v>
                </c:pt>
                <c:pt idx="28">
                  <c:v>4.6666666666666661</c:v>
                </c:pt>
                <c:pt idx="29">
                  <c:v>4.833333333333333</c:v>
                </c:pt>
                <c:pt idx="30">
                  <c:v>5</c:v>
                </c:pt>
                <c:pt idx="31">
                  <c:v>5.166666666666667</c:v>
                </c:pt>
                <c:pt idx="32">
                  <c:v>5.3333333333333339</c:v>
                </c:pt>
                <c:pt idx="33">
                  <c:v>5.5000000000000009</c:v>
                </c:pt>
                <c:pt idx="34">
                  <c:v>5.6666666666666679</c:v>
                </c:pt>
                <c:pt idx="35">
                  <c:v>5.8333333333333348</c:v>
                </c:pt>
                <c:pt idx="36">
                  <c:v>6.0000000000000018</c:v>
                </c:pt>
                <c:pt idx="37">
                  <c:v>6.1666666666666687</c:v>
                </c:pt>
                <c:pt idx="38">
                  <c:v>6.3333333333333357</c:v>
                </c:pt>
                <c:pt idx="39">
                  <c:v>6.5000000000000027</c:v>
                </c:pt>
                <c:pt idx="40">
                  <c:v>6.6666666666666696</c:v>
                </c:pt>
                <c:pt idx="41">
                  <c:v>6.8333333333333366</c:v>
                </c:pt>
                <c:pt idx="42">
                  <c:v>7.0000000000000036</c:v>
                </c:pt>
                <c:pt idx="43">
                  <c:v>7.1666666666666705</c:v>
                </c:pt>
                <c:pt idx="44">
                  <c:v>7.3333333333333375</c:v>
                </c:pt>
                <c:pt idx="45">
                  <c:v>7.5000000000000044</c:v>
                </c:pt>
                <c:pt idx="46">
                  <c:v>7.6666666666666714</c:v>
                </c:pt>
                <c:pt idx="47">
                  <c:v>7.8333333333333384</c:v>
                </c:pt>
                <c:pt idx="48">
                  <c:v>8.0000000000000053</c:v>
                </c:pt>
                <c:pt idx="49">
                  <c:v>8.1666666666666714</c:v>
                </c:pt>
                <c:pt idx="50">
                  <c:v>8.3333333333333375</c:v>
                </c:pt>
                <c:pt idx="51">
                  <c:v>8.5000000000000036</c:v>
                </c:pt>
                <c:pt idx="52">
                  <c:v>8.6666666666666696</c:v>
                </c:pt>
                <c:pt idx="53">
                  <c:v>8.8333333333333357</c:v>
                </c:pt>
                <c:pt idx="54">
                  <c:v>9.0000000000000018</c:v>
                </c:pt>
                <c:pt idx="55">
                  <c:v>9.1666666666666679</c:v>
                </c:pt>
                <c:pt idx="56">
                  <c:v>9.3333333333333339</c:v>
                </c:pt>
                <c:pt idx="57">
                  <c:v>9.5</c:v>
                </c:pt>
                <c:pt idx="58">
                  <c:v>9.6666666666666661</c:v>
                </c:pt>
                <c:pt idx="59">
                  <c:v>9.8333333333333321</c:v>
                </c:pt>
                <c:pt idx="60">
                  <c:v>9.9999999999999982</c:v>
                </c:pt>
                <c:pt idx="61">
                  <c:v>10.166666666666664</c:v>
                </c:pt>
                <c:pt idx="62">
                  <c:v>10.33333333333333</c:v>
                </c:pt>
                <c:pt idx="63">
                  <c:v>10.499999999999996</c:v>
                </c:pt>
                <c:pt idx="64">
                  <c:v>10.666666666666663</c:v>
                </c:pt>
                <c:pt idx="65">
                  <c:v>10.833333333333329</c:v>
                </c:pt>
                <c:pt idx="66">
                  <c:v>10.999999999999995</c:v>
                </c:pt>
                <c:pt idx="67">
                  <c:v>11.166666666666661</c:v>
                </c:pt>
                <c:pt idx="68">
                  <c:v>11.333333333333327</c:v>
                </c:pt>
                <c:pt idx="69">
                  <c:v>11.499999999999993</c:v>
                </c:pt>
                <c:pt idx="70">
                  <c:v>11.666666666666659</c:v>
                </c:pt>
                <c:pt idx="71">
                  <c:v>11.833333333333325</c:v>
                </c:pt>
                <c:pt idx="72">
                  <c:v>11.999999999999991</c:v>
                </c:pt>
                <c:pt idx="73">
                  <c:v>12.166666666666657</c:v>
                </c:pt>
                <c:pt idx="74">
                  <c:v>12.333333333333323</c:v>
                </c:pt>
                <c:pt idx="75">
                  <c:v>12.499999999999989</c:v>
                </c:pt>
                <c:pt idx="76">
                  <c:v>12.666666666666655</c:v>
                </c:pt>
                <c:pt idx="77">
                  <c:v>12.833333333333321</c:v>
                </c:pt>
                <c:pt idx="78">
                  <c:v>12.999999999999988</c:v>
                </c:pt>
                <c:pt idx="79">
                  <c:v>13.166666666666654</c:v>
                </c:pt>
                <c:pt idx="80">
                  <c:v>13.33333333333332</c:v>
                </c:pt>
                <c:pt idx="81">
                  <c:v>13.499999999999986</c:v>
                </c:pt>
                <c:pt idx="82">
                  <c:v>13.666666666666652</c:v>
                </c:pt>
                <c:pt idx="83">
                  <c:v>13.833333333333318</c:v>
                </c:pt>
                <c:pt idx="84">
                  <c:v>13.999999999999984</c:v>
                </c:pt>
                <c:pt idx="85">
                  <c:v>14.16666666666665</c:v>
                </c:pt>
                <c:pt idx="86">
                  <c:v>14.333333333333316</c:v>
                </c:pt>
                <c:pt idx="87">
                  <c:v>14.499999999999982</c:v>
                </c:pt>
                <c:pt idx="88">
                  <c:v>14.666666666666648</c:v>
                </c:pt>
                <c:pt idx="89">
                  <c:v>14.833333333333314</c:v>
                </c:pt>
                <c:pt idx="90">
                  <c:v>14.99999999999998</c:v>
                </c:pt>
                <c:pt idx="91">
                  <c:v>15.166666666666647</c:v>
                </c:pt>
                <c:pt idx="92">
                  <c:v>15.333333333333313</c:v>
                </c:pt>
                <c:pt idx="93">
                  <c:v>15.499999999999979</c:v>
                </c:pt>
                <c:pt idx="94">
                  <c:v>15.666666666666645</c:v>
                </c:pt>
                <c:pt idx="95">
                  <c:v>15.833333333333311</c:v>
                </c:pt>
                <c:pt idx="96">
                  <c:v>15.999999999999977</c:v>
                </c:pt>
                <c:pt idx="97">
                  <c:v>16.166666666666643</c:v>
                </c:pt>
                <c:pt idx="98">
                  <c:v>16.333333333333311</c:v>
                </c:pt>
                <c:pt idx="99">
                  <c:v>16.499999999999979</c:v>
                </c:pt>
                <c:pt idx="100">
                  <c:v>16.666666666666647</c:v>
                </c:pt>
                <c:pt idx="101">
                  <c:v>16.833333333333314</c:v>
                </c:pt>
                <c:pt idx="102">
                  <c:v>16.999999999999982</c:v>
                </c:pt>
                <c:pt idx="103">
                  <c:v>17.16666666666665</c:v>
                </c:pt>
                <c:pt idx="104">
                  <c:v>17.333333333333318</c:v>
                </c:pt>
                <c:pt idx="105">
                  <c:v>17.499999999999986</c:v>
                </c:pt>
                <c:pt idx="106">
                  <c:v>17.666666666666654</c:v>
                </c:pt>
                <c:pt idx="107">
                  <c:v>17.833333333333321</c:v>
                </c:pt>
                <c:pt idx="108">
                  <c:v>17.999999999999989</c:v>
                </c:pt>
                <c:pt idx="109">
                  <c:v>18.166666666666657</c:v>
                </c:pt>
                <c:pt idx="110">
                  <c:v>18.333333333333325</c:v>
                </c:pt>
                <c:pt idx="111">
                  <c:v>18.499999999999993</c:v>
                </c:pt>
                <c:pt idx="112">
                  <c:v>18.666666666666661</c:v>
                </c:pt>
                <c:pt idx="113">
                  <c:v>18.833333333333329</c:v>
                </c:pt>
                <c:pt idx="114">
                  <c:v>18.999999999999996</c:v>
                </c:pt>
                <c:pt idx="115">
                  <c:v>19.166666666666664</c:v>
                </c:pt>
                <c:pt idx="116">
                  <c:v>19.333333333333332</c:v>
                </c:pt>
                <c:pt idx="117">
                  <c:v>19.5</c:v>
                </c:pt>
                <c:pt idx="118">
                  <c:v>19.666666666666668</c:v>
                </c:pt>
                <c:pt idx="119">
                  <c:v>19.833333333333336</c:v>
                </c:pt>
                <c:pt idx="120">
                  <c:v>20.000000000000004</c:v>
                </c:pt>
                <c:pt idx="121">
                  <c:v>20.166666666666671</c:v>
                </c:pt>
                <c:pt idx="122">
                  <c:v>20.333333333333339</c:v>
                </c:pt>
                <c:pt idx="123">
                  <c:v>20.500000000000007</c:v>
                </c:pt>
                <c:pt idx="124">
                  <c:v>20.666666666666675</c:v>
                </c:pt>
                <c:pt idx="125">
                  <c:v>20.833333333333343</c:v>
                </c:pt>
                <c:pt idx="126">
                  <c:v>21.000000000000011</c:v>
                </c:pt>
                <c:pt idx="127">
                  <c:v>21.166666666666679</c:v>
                </c:pt>
                <c:pt idx="128">
                  <c:v>21.333333333333346</c:v>
                </c:pt>
                <c:pt idx="129">
                  <c:v>21.500000000000014</c:v>
                </c:pt>
                <c:pt idx="130">
                  <c:v>21.666666666666682</c:v>
                </c:pt>
                <c:pt idx="131">
                  <c:v>21.83333333333335</c:v>
                </c:pt>
                <c:pt idx="132">
                  <c:v>22.000000000000018</c:v>
                </c:pt>
                <c:pt idx="133">
                  <c:v>22.166666666666686</c:v>
                </c:pt>
                <c:pt idx="134">
                  <c:v>22.333333333333353</c:v>
                </c:pt>
                <c:pt idx="135">
                  <c:v>22.500000000000021</c:v>
                </c:pt>
                <c:pt idx="136">
                  <c:v>22.666666666666689</c:v>
                </c:pt>
                <c:pt idx="137">
                  <c:v>22.833333333333357</c:v>
                </c:pt>
                <c:pt idx="138">
                  <c:v>23.000000000000025</c:v>
                </c:pt>
                <c:pt idx="139">
                  <c:v>23.166666666666693</c:v>
                </c:pt>
                <c:pt idx="140">
                  <c:v>23.333333333333361</c:v>
                </c:pt>
                <c:pt idx="141">
                  <c:v>23.500000000000028</c:v>
                </c:pt>
                <c:pt idx="142">
                  <c:v>23.666666666666696</c:v>
                </c:pt>
                <c:pt idx="143">
                  <c:v>23.833333333333364</c:v>
                </c:pt>
                <c:pt idx="144">
                  <c:v>24.000000000000032</c:v>
                </c:pt>
                <c:pt idx="145">
                  <c:v>24.1666666666667</c:v>
                </c:pt>
                <c:pt idx="146">
                  <c:v>24.333333333333368</c:v>
                </c:pt>
                <c:pt idx="147">
                  <c:v>24.500000000000036</c:v>
                </c:pt>
                <c:pt idx="148">
                  <c:v>24.666666666666703</c:v>
                </c:pt>
                <c:pt idx="149">
                  <c:v>24.833333333333371</c:v>
                </c:pt>
                <c:pt idx="150">
                  <c:v>25.000000000000039</c:v>
                </c:pt>
                <c:pt idx="151">
                  <c:v>25.166666666666707</c:v>
                </c:pt>
                <c:pt idx="152">
                  <c:v>25.333333333333375</c:v>
                </c:pt>
                <c:pt idx="153">
                  <c:v>25.500000000000043</c:v>
                </c:pt>
                <c:pt idx="154">
                  <c:v>25.66666666666671</c:v>
                </c:pt>
                <c:pt idx="155">
                  <c:v>25.833333333333378</c:v>
                </c:pt>
                <c:pt idx="156">
                  <c:v>26.000000000000046</c:v>
                </c:pt>
                <c:pt idx="157">
                  <c:v>26.166666666666714</c:v>
                </c:pt>
                <c:pt idx="158">
                  <c:v>26.333333333333382</c:v>
                </c:pt>
                <c:pt idx="159">
                  <c:v>26.50000000000005</c:v>
                </c:pt>
                <c:pt idx="160">
                  <c:v>26.666666666666718</c:v>
                </c:pt>
                <c:pt idx="161">
                  <c:v>26.833333333333385</c:v>
                </c:pt>
                <c:pt idx="162">
                  <c:v>27.000000000000053</c:v>
                </c:pt>
                <c:pt idx="163">
                  <c:v>27.166666666666721</c:v>
                </c:pt>
                <c:pt idx="164">
                  <c:v>27.333333333333389</c:v>
                </c:pt>
                <c:pt idx="165">
                  <c:v>27.500000000000057</c:v>
                </c:pt>
                <c:pt idx="166">
                  <c:v>27.666666666666725</c:v>
                </c:pt>
                <c:pt idx="167">
                  <c:v>27.833333333333393</c:v>
                </c:pt>
                <c:pt idx="168">
                  <c:v>28.00000000000006</c:v>
                </c:pt>
                <c:pt idx="169">
                  <c:v>28.166666666666728</c:v>
                </c:pt>
                <c:pt idx="170">
                  <c:v>28.333333333333396</c:v>
                </c:pt>
                <c:pt idx="171">
                  <c:v>28.500000000000064</c:v>
                </c:pt>
                <c:pt idx="172">
                  <c:v>28.666666666666732</c:v>
                </c:pt>
                <c:pt idx="173">
                  <c:v>28.8333333333334</c:v>
                </c:pt>
                <c:pt idx="174">
                  <c:v>29.000000000000068</c:v>
                </c:pt>
                <c:pt idx="175">
                  <c:v>29.166666666666735</c:v>
                </c:pt>
                <c:pt idx="176">
                  <c:v>29.333333333333403</c:v>
                </c:pt>
                <c:pt idx="177">
                  <c:v>29.500000000000071</c:v>
                </c:pt>
                <c:pt idx="178">
                  <c:v>29.666666666666739</c:v>
                </c:pt>
                <c:pt idx="179">
                  <c:v>29.833333333333407</c:v>
                </c:pt>
                <c:pt idx="180">
                  <c:v>30.000000000000075</c:v>
                </c:pt>
                <c:pt idx="181">
                  <c:v>30.166666666666742</c:v>
                </c:pt>
                <c:pt idx="182">
                  <c:v>30.33333333333341</c:v>
                </c:pt>
                <c:pt idx="183">
                  <c:v>30.500000000000078</c:v>
                </c:pt>
                <c:pt idx="184">
                  <c:v>30.666666666666746</c:v>
                </c:pt>
                <c:pt idx="185">
                  <c:v>30.833333333333414</c:v>
                </c:pt>
                <c:pt idx="186">
                  <c:v>31.000000000000082</c:v>
                </c:pt>
                <c:pt idx="187">
                  <c:v>31.16666666666675</c:v>
                </c:pt>
                <c:pt idx="188">
                  <c:v>31.333333333333417</c:v>
                </c:pt>
                <c:pt idx="189">
                  <c:v>31.500000000000085</c:v>
                </c:pt>
                <c:pt idx="190">
                  <c:v>31.666666666666753</c:v>
                </c:pt>
                <c:pt idx="191">
                  <c:v>31.833333333333421</c:v>
                </c:pt>
                <c:pt idx="192">
                  <c:v>32.000000000000085</c:v>
                </c:pt>
                <c:pt idx="193">
                  <c:v>32.16666666666675</c:v>
                </c:pt>
                <c:pt idx="194">
                  <c:v>32.333333333333414</c:v>
                </c:pt>
                <c:pt idx="195">
                  <c:v>32.500000000000078</c:v>
                </c:pt>
                <c:pt idx="196">
                  <c:v>32.666666666666742</c:v>
                </c:pt>
                <c:pt idx="197">
                  <c:v>32.833333333333407</c:v>
                </c:pt>
                <c:pt idx="198">
                  <c:v>33.000000000000071</c:v>
                </c:pt>
                <c:pt idx="199">
                  <c:v>33.166666666666735</c:v>
                </c:pt>
                <c:pt idx="200">
                  <c:v>33.3333333333334</c:v>
                </c:pt>
              </c:numCache>
            </c:numRef>
          </c:xVal>
          <c:yVal>
            <c:numRef>
              <c:f>'Voltage Waves'!$C$9:$C$209</c:f>
              <c:numCache>
                <c:formatCode>0.00</c:formatCode>
                <c:ptCount val="201"/>
                <c:pt idx="0">
                  <c:v>0</c:v>
                </c:pt>
                <c:pt idx="1">
                  <c:v>42.623618067267678</c:v>
                </c:pt>
                <c:pt idx="2">
                  <c:v>85.079020186902667</c:v>
                </c:pt>
                <c:pt idx="3">
                  <c:v>127.19865428276697</c:v>
                </c:pt>
                <c:pt idx="4">
                  <c:v>168.81629340171474</c:v>
                </c:pt>
                <c:pt idx="5">
                  <c:v>209.76769173543414</c:v>
                </c:pt>
                <c:pt idx="6">
                  <c:v>249.89123282361632</c:v>
                </c:pt>
                <c:pt idx="7">
                  <c:v>289.02856738028839</c:v>
                </c:pt>
                <c:pt idx="8">
                  <c:v>327.02523822610272</c:v>
                </c:pt>
                <c:pt idx="9">
                  <c:v>363.73128986025841</c:v>
                </c:pt>
                <c:pt idx="10">
                  <c:v>399.00186026635538</c:v>
                </c:pt>
                <c:pt idx="11">
                  <c:v>432.69775261659157</c:v>
                </c:pt>
                <c:pt idx="12">
                  <c:v>464.6859846180497</c:v>
                </c:pt>
                <c:pt idx="13">
                  <c:v>494.84031333305279</c:v>
                </c:pt>
                <c:pt idx="14">
                  <c:v>523.04173340236537</c:v>
                </c:pt>
                <c:pt idx="15">
                  <c:v>549.17894670497685</c:v>
                </c:pt>
                <c:pt idx="16">
                  <c:v>573.14880160093912</c:v>
                </c:pt>
                <c:pt idx="17">
                  <c:v>594.85670002376264</c:v>
                </c:pt>
                <c:pt idx="18">
                  <c:v>614.21697081576804</c:v>
                </c:pt>
                <c:pt idx="19">
                  <c:v>631.15320783300558</c:v>
                </c:pt>
                <c:pt idx="20">
                  <c:v>645.59857148539891</c:v>
                </c:pt>
                <c:pt idx="21">
                  <c:v>657.49605252207107</c:v>
                </c:pt>
                <c:pt idx="22">
                  <c:v>666.79869702081237</c:v>
                </c:pt>
                <c:pt idx="23">
                  <c:v>673.46979169376004</c:v>
                </c:pt>
                <c:pt idx="24">
                  <c:v>677.48300877797351</c:v>
                </c:pt>
                <c:pt idx="25">
                  <c:v>678.82250993908565</c:v>
                </c:pt>
                <c:pt idx="26">
                  <c:v>677.48300877797351</c:v>
                </c:pt>
                <c:pt idx="27">
                  <c:v>673.46979169376016</c:v>
                </c:pt>
                <c:pt idx="28">
                  <c:v>666.79869702081237</c:v>
                </c:pt>
                <c:pt idx="29">
                  <c:v>657.4960525220713</c:v>
                </c:pt>
                <c:pt idx="30">
                  <c:v>645.59857148539913</c:v>
                </c:pt>
                <c:pt idx="31">
                  <c:v>631.15320783300569</c:v>
                </c:pt>
                <c:pt idx="32">
                  <c:v>614.21697081576804</c:v>
                </c:pt>
                <c:pt idx="33">
                  <c:v>594.85670002376264</c:v>
                </c:pt>
                <c:pt idx="34">
                  <c:v>573.14880160093912</c:v>
                </c:pt>
                <c:pt idx="35">
                  <c:v>549.17894670497685</c:v>
                </c:pt>
                <c:pt idx="36">
                  <c:v>523.04173340236514</c:v>
                </c:pt>
                <c:pt idx="37">
                  <c:v>494.84031333305245</c:v>
                </c:pt>
                <c:pt idx="38">
                  <c:v>464.68598461804925</c:v>
                </c:pt>
                <c:pt idx="39">
                  <c:v>432.69775261659117</c:v>
                </c:pt>
                <c:pt idx="40">
                  <c:v>399.00186026635487</c:v>
                </c:pt>
                <c:pt idx="41">
                  <c:v>363.73128986025785</c:v>
                </c:pt>
                <c:pt idx="42">
                  <c:v>327.02523822610209</c:v>
                </c:pt>
                <c:pt idx="43">
                  <c:v>289.02856738028743</c:v>
                </c:pt>
                <c:pt idx="44">
                  <c:v>249.89123282361555</c:v>
                </c:pt>
                <c:pt idx="45">
                  <c:v>209.76769173543335</c:v>
                </c:pt>
                <c:pt idx="46">
                  <c:v>168.81629340171386</c:v>
                </c:pt>
                <c:pt idx="47">
                  <c:v>127.19865428276607</c:v>
                </c:pt>
                <c:pt idx="48">
                  <c:v>85.079020186901374</c:v>
                </c:pt>
                <c:pt idx="49">
                  <c:v>42.623618067266918</c:v>
                </c:pt>
                <c:pt idx="50">
                  <c:v>8.2120742128094822E-13</c:v>
                </c:pt>
                <c:pt idx="51">
                  <c:v>42.623618067268552</c:v>
                </c:pt>
                <c:pt idx="52">
                  <c:v>85.079020186902994</c:v>
                </c:pt>
                <c:pt idx="53">
                  <c:v>127.19865428276739</c:v>
                </c:pt>
                <c:pt idx="54">
                  <c:v>168.81629340171517</c:v>
                </c:pt>
                <c:pt idx="55">
                  <c:v>209.76769173543403</c:v>
                </c:pt>
                <c:pt idx="56">
                  <c:v>249.89123282361624</c:v>
                </c:pt>
                <c:pt idx="57">
                  <c:v>289.02856738028811</c:v>
                </c:pt>
                <c:pt idx="58">
                  <c:v>327.0252382261022</c:v>
                </c:pt>
                <c:pt idx="59">
                  <c:v>363.73128986025802</c:v>
                </c:pt>
                <c:pt idx="60">
                  <c:v>399.00186026635447</c:v>
                </c:pt>
                <c:pt idx="61">
                  <c:v>432.69775261659083</c:v>
                </c:pt>
                <c:pt idx="62">
                  <c:v>464.68598461804896</c:v>
                </c:pt>
                <c:pt idx="63">
                  <c:v>494.84031333305177</c:v>
                </c:pt>
                <c:pt idx="64">
                  <c:v>523.04173340236468</c:v>
                </c:pt>
                <c:pt idx="65">
                  <c:v>549.17894670497617</c:v>
                </c:pt>
                <c:pt idx="66">
                  <c:v>573.14880160093833</c:v>
                </c:pt>
                <c:pt idx="67">
                  <c:v>594.85670002376196</c:v>
                </c:pt>
                <c:pt idx="68">
                  <c:v>614.21697081576724</c:v>
                </c:pt>
                <c:pt idx="69">
                  <c:v>631.15320783300479</c:v>
                </c:pt>
                <c:pt idx="70">
                  <c:v>645.59857148539822</c:v>
                </c:pt>
                <c:pt idx="71">
                  <c:v>657.49605252207061</c:v>
                </c:pt>
                <c:pt idx="72">
                  <c:v>666.79869702081191</c:v>
                </c:pt>
                <c:pt idx="73">
                  <c:v>673.4697916937597</c:v>
                </c:pt>
                <c:pt idx="74">
                  <c:v>677.4830087779734</c:v>
                </c:pt>
                <c:pt idx="75">
                  <c:v>678.82250993908565</c:v>
                </c:pt>
                <c:pt idx="76">
                  <c:v>677.48300877797374</c:v>
                </c:pt>
                <c:pt idx="77">
                  <c:v>673.4697916937605</c:v>
                </c:pt>
                <c:pt idx="78">
                  <c:v>666.79869702081305</c:v>
                </c:pt>
                <c:pt idx="79">
                  <c:v>657.4960525220722</c:v>
                </c:pt>
                <c:pt idx="80">
                  <c:v>645.59857148540027</c:v>
                </c:pt>
                <c:pt idx="81">
                  <c:v>631.15320783300717</c:v>
                </c:pt>
                <c:pt idx="82">
                  <c:v>614.21697081576986</c:v>
                </c:pt>
                <c:pt idx="83">
                  <c:v>594.85670002376457</c:v>
                </c:pt>
                <c:pt idx="84">
                  <c:v>573.14880160094174</c:v>
                </c:pt>
                <c:pt idx="85">
                  <c:v>549.17894670497981</c:v>
                </c:pt>
                <c:pt idx="86">
                  <c:v>523.04173340236821</c:v>
                </c:pt>
                <c:pt idx="87">
                  <c:v>494.84031333305609</c:v>
                </c:pt>
                <c:pt idx="88">
                  <c:v>464.68598461805334</c:v>
                </c:pt>
                <c:pt idx="89">
                  <c:v>432.69775261659521</c:v>
                </c:pt>
                <c:pt idx="90">
                  <c:v>399.00186026635981</c:v>
                </c:pt>
                <c:pt idx="91">
                  <c:v>363.73128986026325</c:v>
                </c:pt>
                <c:pt idx="92">
                  <c:v>327.02523822610743</c:v>
                </c:pt>
                <c:pt idx="93">
                  <c:v>289.02856738029357</c:v>
                </c:pt>
                <c:pt idx="94">
                  <c:v>249.89123282362178</c:v>
                </c:pt>
                <c:pt idx="95">
                  <c:v>209.76769173544002</c:v>
                </c:pt>
                <c:pt idx="96">
                  <c:v>168.81629340172094</c:v>
                </c:pt>
                <c:pt idx="97">
                  <c:v>127.19865428277355</c:v>
                </c:pt>
                <c:pt idx="98">
                  <c:v>85.07902018690892</c:v>
                </c:pt>
                <c:pt idx="99">
                  <c:v>42.623618067273625</c:v>
                </c:pt>
                <c:pt idx="100">
                  <c:v>5.5925712070529391E-12</c:v>
                </c:pt>
                <c:pt idx="101">
                  <c:v>42.623618067262463</c:v>
                </c:pt>
                <c:pt idx="102">
                  <c:v>85.079020186897822</c:v>
                </c:pt>
                <c:pt idx="103">
                  <c:v>127.19865428276256</c:v>
                </c:pt>
                <c:pt idx="104">
                  <c:v>168.81629340171071</c:v>
                </c:pt>
                <c:pt idx="105">
                  <c:v>209.76769173542996</c:v>
                </c:pt>
                <c:pt idx="106">
                  <c:v>249.89123282361251</c:v>
                </c:pt>
                <c:pt idx="107">
                  <c:v>289.02856738028504</c:v>
                </c:pt>
                <c:pt idx="108">
                  <c:v>327.02523822609976</c:v>
                </c:pt>
                <c:pt idx="109">
                  <c:v>363.73128986025586</c:v>
                </c:pt>
                <c:pt idx="110">
                  <c:v>399.00186026635322</c:v>
                </c:pt>
                <c:pt idx="111">
                  <c:v>432.69775261658987</c:v>
                </c:pt>
                <c:pt idx="112">
                  <c:v>464.68598461804817</c:v>
                </c:pt>
                <c:pt idx="113">
                  <c:v>494.84031333305171</c:v>
                </c:pt>
                <c:pt idx="114">
                  <c:v>523.04173340236457</c:v>
                </c:pt>
                <c:pt idx="115">
                  <c:v>549.17894670497617</c:v>
                </c:pt>
                <c:pt idx="116">
                  <c:v>573.14880160093867</c:v>
                </c:pt>
                <c:pt idx="117">
                  <c:v>594.85670002376241</c:v>
                </c:pt>
                <c:pt idx="118">
                  <c:v>614.21697081576804</c:v>
                </c:pt>
                <c:pt idx="119">
                  <c:v>631.15320783300569</c:v>
                </c:pt>
                <c:pt idx="120">
                  <c:v>645.59857148539913</c:v>
                </c:pt>
                <c:pt idx="121">
                  <c:v>657.49605252207141</c:v>
                </c:pt>
                <c:pt idx="122">
                  <c:v>666.7986970208126</c:v>
                </c:pt>
                <c:pt idx="123">
                  <c:v>673.46979169376027</c:v>
                </c:pt>
                <c:pt idx="124">
                  <c:v>677.48300877797362</c:v>
                </c:pt>
                <c:pt idx="125">
                  <c:v>678.82250993908565</c:v>
                </c:pt>
                <c:pt idx="126">
                  <c:v>677.4830087779734</c:v>
                </c:pt>
                <c:pt idx="127">
                  <c:v>673.46979169375982</c:v>
                </c:pt>
                <c:pt idx="128">
                  <c:v>666.79869702081191</c:v>
                </c:pt>
                <c:pt idx="129">
                  <c:v>657.49605252207061</c:v>
                </c:pt>
                <c:pt idx="130">
                  <c:v>645.598571485398</c:v>
                </c:pt>
                <c:pt idx="131">
                  <c:v>631.15320783300444</c:v>
                </c:pt>
                <c:pt idx="132">
                  <c:v>614.2169708157669</c:v>
                </c:pt>
                <c:pt idx="133">
                  <c:v>594.85670002376082</c:v>
                </c:pt>
                <c:pt idx="134">
                  <c:v>573.14880160093662</c:v>
                </c:pt>
                <c:pt idx="135">
                  <c:v>549.17894670497344</c:v>
                </c:pt>
                <c:pt idx="136">
                  <c:v>523.04173340236173</c:v>
                </c:pt>
                <c:pt idx="137">
                  <c:v>494.8403133330491</c:v>
                </c:pt>
                <c:pt idx="138">
                  <c:v>464.68598461804504</c:v>
                </c:pt>
                <c:pt idx="139">
                  <c:v>432.69775261658691</c:v>
                </c:pt>
                <c:pt idx="140">
                  <c:v>399.00186026634964</c:v>
                </c:pt>
                <c:pt idx="141">
                  <c:v>363.73128986025262</c:v>
                </c:pt>
                <c:pt idx="142">
                  <c:v>327.02523822609697</c:v>
                </c:pt>
                <c:pt idx="143">
                  <c:v>289.02856738028157</c:v>
                </c:pt>
                <c:pt idx="144">
                  <c:v>249.89123282360953</c:v>
                </c:pt>
                <c:pt idx="145">
                  <c:v>209.76769173542635</c:v>
                </c:pt>
                <c:pt idx="146">
                  <c:v>168.81629340170701</c:v>
                </c:pt>
                <c:pt idx="147">
                  <c:v>127.19865428275942</c:v>
                </c:pt>
                <c:pt idx="148">
                  <c:v>85.079020186894056</c:v>
                </c:pt>
                <c:pt idx="149">
                  <c:v>42.623618067259265</c:v>
                </c:pt>
                <c:pt idx="150">
                  <c:v>9.3971505613903959E-12</c:v>
                </c:pt>
                <c:pt idx="151">
                  <c:v>42.623618067276816</c:v>
                </c:pt>
                <c:pt idx="152">
                  <c:v>85.079020186911507</c:v>
                </c:pt>
                <c:pt idx="153">
                  <c:v>127.19865428277788</c:v>
                </c:pt>
                <c:pt idx="154">
                  <c:v>168.81629340172523</c:v>
                </c:pt>
                <c:pt idx="155">
                  <c:v>209.7676917354442</c:v>
                </c:pt>
                <c:pt idx="156">
                  <c:v>249.89123282362701</c:v>
                </c:pt>
                <c:pt idx="157">
                  <c:v>289.02856738029863</c:v>
                </c:pt>
                <c:pt idx="158">
                  <c:v>327.0252382261134</c:v>
                </c:pt>
                <c:pt idx="159">
                  <c:v>363.73128986026848</c:v>
                </c:pt>
                <c:pt idx="160">
                  <c:v>399.00186026636487</c:v>
                </c:pt>
                <c:pt idx="161">
                  <c:v>432.69775261660135</c:v>
                </c:pt>
                <c:pt idx="162">
                  <c:v>464.68598461805874</c:v>
                </c:pt>
                <c:pt idx="163">
                  <c:v>494.84031333306194</c:v>
                </c:pt>
                <c:pt idx="164">
                  <c:v>523.04173340237378</c:v>
                </c:pt>
                <c:pt idx="165">
                  <c:v>549.17894670498458</c:v>
                </c:pt>
                <c:pt idx="166">
                  <c:v>573.14880160094663</c:v>
                </c:pt>
                <c:pt idx="167">
                  <c:v>594.85670002376935</c:v>
                </c:pt>
                <c:pt idx="168">
                  <c:v>614.21697081577429</c:v>
                </c:pt>
                <c:pt idx="169">
                  <c:v>631.15320783301092</c:v>
                </c:pt>
                <c:pt idx="170">
                  <c:v>645.59857148540345</c:v>
                </c:pt>
                <c:pt idx="171">
                  <c:v>657.49605252207527</c:v>
                </c:pt>
                <c:pt idx="172">
                  <c:v>666.79869702081544</c:v>
                </c:pt>
                <c:pt idx="173">
                  <c:v>673.4697916937622</c:v>
                </c:pt>
                <c:pt idx="174">
                  <c:v>677.48300877797453</c:v>
                </c:pt>
                <c:pt idx="175">
                  <c:v>678.82250993908565</c:v>
                </c:pt>
                <c:pt idx="176">
                  <c:v>677.48300877797237</c:v>
                </c:pt>
                <c:pt idx="177">
                  <c:v>673.469791693758</c:v>
                </c:pt>
                <c:pt idx="178">
                  <c:v>666.79869702080896</c:v>
                </c:pt>
                <c:pt idx="179">
                  <c:v>657.49605252206675</c:v>
                </c:pt>
                <c:pt idx="180">
                  <c:v>645.59857148539356</c:v>
                </c:pt>
                <c:pt idx="181">
                  <c:v>631.15320783299876</c:v>
                </c:pt>
                <c:pt idx="182">
                  <c:v>614.21697081576019</c:v>
                </c:pt>
                <c:pt idx="183">
                  <c:v>594.85670002375343</c:v>
                </c:pt>
                <c:pt idx="184">
                  <c:v>573.14880160092889</c:v>
                </c:pt>
                <c:pt idx="185">
                  <c:v>549.17894670496582</c:v>
                </c:pt>
                <c:pt idx="186">
                  <c:v>523.04173340235263</c:v>
                </c:pt>
                <c:pt idx="187">
                  <c:v>494.84031333303926</c:v>
                </c:pt>
                <c:pt idx="188">
                  <c:v>464.68598461803452</c:v>
                </c:pt>
                <c:pt idx="189">
                  <c:v>432.69775261657583</c:v>
                </c:pt>
                <c:pt idx="190">
                  <c:v>399.00186026633799</c:v>
                </c:pt>
                <c:pt idx="191">
                  <c:v>363.73128986023943</c:v>
                </c:pt>
                <c:pt idx="192">
                  <c:v>327.02523822608435</c:v>
                </c:pt>
                <c:pt idx="193">
                  <c:v>289.02856738026969</c:v>
                </c:pt>
                <c:pt idx="194">
                  <c:v>249.89123282359841</c:v>
                </c:pt>
                <c:pt idx="195">
                  <c:v>209.76769173541609</c:v>
                </c:pt>
                <c:pt idx="196">
                  <c:v>168.81629340169658</c:v>
                </c:pt>
                <c:pt idx="197">
                  <c:v>127.19865428275001</c:v>
                </c:pt>
                <c:pt idx="198">
                  <c:v>85.079020186885771</c:v>
                </c:pt>
                <c:pt idx="199">
                  <c:v>42.623618067250924</c:v>
                </c:pt>
                <c:pt idx="200">
                  <c:v>1.6548970776084325E-11</c:v>
                </c:pt>
              </c:numCache>
            </c:numRef>
          </c:yVal>
          <c:smooth val="1"/>
        </c:ser>
        <c:ser>
          <c:idx val="5"/>
          <c:order val="2"/>
          <c:tx>
            <c:strRef>
              <c:f>'Voltage Waves'!$D$8</c:f>
              <c:strCache>
                <c:ptCount val="1"/>
                <c:pt idx="0">
                  <c:v>DC Bus V</c:v>
                </c:pt>
              </c:strCache>
            </c:strRef>
          </c:tx>
          <c:spPr>
            <a:ln>
              <a:solidFill>
                <a:srgbClr val="FF0000"/>
              </a:solidFill>
            </a:ln>
          </c:spPr>
          <c:marker>
            <c:symbol val="none"/>
          </c:marker>
          <c:xVal>
            <c:numRef>
              <c:f>'Voltage Waves'!$A$9:$A$209</c:f>
              <c:numCache>
                <c:formatCode>0.000</c:formatCode>
                <c:ptCount val="201"/>
                <c:pt idx="0">
                  <c:v>0</c:v>
                </c:pt>
                <c:pt idx="1">
                  <c:v>0.16666666666666669</c:v>
                </c:pt>
                <c:pt idx="2">
                  <c:v>0.33333333333333337</c:v>
                </c:pt>
                <c:pt idx="3">
                  <c:v>0.5</c:v>
                </c:pt>
                <c:pt idx="4">
                  <c:v>0.66666666666666674</c:v>
                </c:pt>
                <c:pt idx="5">
                  <c:v>0.83333333333333348</c:v>
                </c:pt>
                <c:pt idx="6">
                  <c:v>1.0000000000000002</c:v>
                </c:pt>
                <c:pt idx="7">
                  <c:v>1.166666666666667</c:v>
                </c:pt>
                <c:pt idx="8">
                  <c:v>1.3333333333333337</c:v>
                </c:pt>
                <c:pt idx="9">
                  <c:v>1.5000000000000004</c:v>
                </c:pt>
                <c:pt idx="10">
                  <c:v>1.6666666666666672</c:v>
                </c:pt>
                <c:pt idx="11">
                  <c:v>1.8333333333333339</c:v>
                </c:pt>
                <c:pt idx="12">
                  <c:v>2.0000000000000004</c:v>
                </c:pt>
                <c:pt idx="13">
                  <c:v>2.166666666666667</c:v>
                </c:pt>
                <c:pt idx="14">
                  <c:v>2.3333333333333335</c:v>
                </c:pt>
                <c:pt idx="15">
                  <c:v>2.5</c:v>
                </c:pt>
                <c:pt idx="16">
                  <c:v>2.6666666666666665</c:v>
                </c:pt>
                <c:pt idx="17">
                  <c:v>2.833333333333333</c:v>
                </c:pt>
                <c:pt idx="18">
                  <c:v>2.9999999999999996</c:v>
                </c:pt>
                <c:pt idx="19">
                  <c:v>3.1666666666666661</c:v>
                </c:pt>
                <c:pt idx="20">
                  <c:v>3.3333333333333326</c:v>
                </c:pt>
                <c:pt idx="21">
                  <c:v>3.4999999999999991</c:v>
                </c:pt>
                <c:pt idx="22">
                  <c:v>3.6666666666666656</c:v>
                </c:pt>
                <c:pt idx="23">
                  <c:v>3.8333333333333321</c:v>
                </c:pt>
                <c:pt idx="24">
                  <c:v>3.9999999999999987</c:v>
                </c:pt>
                <c:pt idx="25">
                  <c:v>4.1666666666666652</c:v>
                </c:pt>
                <c:pt idx="26">
                  <c:v>4.3333333333333321</c:v>
                </c:pt>
                <c:pt idx="27">
                  <c:v>4.4999999999999991</c:v>
                </c:pt>
                <c:pt idx="28">
                  <c:v>4.6666666666666661</c:v>
                </c:pt>
                <c:pt idx="29">
                  <c:v>4.833333333333333</c:v>
                </c:pt>
                <c:pt idx="30">
                  <c:v>5</c:v>
                </c:pt>
                <c:pt idx="31">
                  <c:v>5.166666666666667</c:v>
                </c:pt>
                <c:pt idx="32">
                  <c:v>5.3333333333333339</c:v>
                </c:pt>
                <c:pt idx="33">
                  <c:v>5.5000000000000009</c:v>
                </c:pt>
                <c:pt idx="34">
                  <c:v>5.6666666666666679</c:v>
                </c:pt>
                <c:pt idx="35">
                  <c:v>5.8333333333333348</c:v>
                </c:pt>
                <c:pt idx="36">
                  <c:v>6.0000000000000018</c:v>
                </c:pt>
                <c:pt idx="37">
                  <c:v>6.1666666666666687</c:v>
                </c:pt>
                <c:pt idx="38">
                  <c:v>6.3333333333333357</c:v>
                </c:pt>
                <c:pt idx="39">
                  <c:v>6.5000000000000027</c:v>
                </c:pt>
                <c:pt idx="40">
                  <c:v>6.6666666666666696</c:v>
                </c:pt>
                <c:pt idx="41">
                  <c:v>6.8333333333333366</c:v>
                </c:pt>
                <c:pt idx="42">
                  <c:v>7.0000000000000036</c:v>
                </c:pt>
                <c:pt idx="43">
                  <c:v>7.1666666666666705</c:v>
                </c:pt>
                <c:pt idx="44">
                  <c:v>7.3333333333333375</c:v>
                </c:pt>
                <c:pt idx="45">
                  <c:v>7.5000000000000044</c:v>
                </c:pt>
                <c:pt idx="46">
                  <c:v>7.6666666666666714</c:v>
                </c:pt>
                <c:pt idx="47">
                  <c:v>7.8333333333333384</c:v>
                </c:pt>
                <c:pt idx="48">
                  <c:v>8.0000000000000053</c:v>
                </c:pt>
                <c:pt idx="49">
                  <c:v>8.1666666666666714</c:v>
                </c:pt>
                <c:pt idx="50">
                  <c:v>8.3333333333333375</c:v>
                </c:pt>
                <c:pt idx="51">
                  <c:v>8.5000000000000036</c:v>
                </c:pt>
                <c:pt idx="52">
                  <c:v>8.6666666666666696</c:v>
                </c:pt>
                <c:pt idx="53">
                  <c:v>8.8333333333333357</c:v>
                </c:pt>
                <c:pt idx="54">
                  <c:v>9.0000000000000018</c:v>
                </c:pt>
                <c:pt idx="55">
                  <c:v>9.1666666666666679</c:v>
                </c:pt>
                <c:pt idx="56">
                  <c:v>9.3333333333333339</c:v>
                </c:pt>
                <c:pt idx="57">
                  <c:v>9.5</c:v>
                </c:pt>
                <c:pt idx="58">
                  <c:v>9.6666666666666661</c:v>
                </c:pt>
                <c:pt idx="59">
                  <c:v>9.8333333333333321</c:v>
                </c:pt>
                <c:pt idx="60">
                  <c:v>9.9999999999999982</c:v>
                </c:pt>
                <c:pt idx="61">
                  <c:v>10.166666666666664</c:v>
                </c:pt>
                <c:pt idx="62">
                  <c:v>10.33333333333333</c:v>
                </c:pt>
                <c:pt idx="63">
                  <c:v>10.499999999999996</c:v>
                </c:pt>
                <c:pt idx="64">
                  <c:v>10.666666666666663</c:v>
                </c:pt>
                <c:pt idx="65">
                  <c:v>10.833333333333329</c:v>
                </c:pt>
                <c:pt idx="66">
                  <c:v>10.999999999999995</c:v>
                </c:pt>
                <c:pt idx="67">
                  <c:v>11.166666666666661</c:v>
                </c:pt>
                <c:pt idx="68">
                  <c:v>11.333333333333327</c:v>
                </c:pt>
                <c:pt idx="69">
                  <c:v>11.499999999999993</c:v>
                </c:pt>
                <c:pt idx="70">
                  <c:v>11.666666666666659</c:v>
                </c:pt>
                <c:pt idx="71">
                  <c:v>11.833333333333325</c:v>
                </c:pt>
                <c:pt idx="72">
                  <c:v>11.999999999999991</c:v>
                </c:pt>
                <c:pt idx="73">
                  <c:v>12.166666666666657</c:v>
                </c:pt>
                <c:pt idx="74">
                  <c:v>12.333333333333323</c:v>
                </c:pt>
                <c:pt idx="75">
                  <c:v>12.499999999999989</c:v>
                </c:pt>
                <c:pt idx="76">
                  <c:v>12.666666666666655</c:v>
                </c:pt>
                <c:pt idx="77">
                  <c:v>12.833333333333321</c:v>
                </c:pt>
                <c:pt idx="78">
                  <c:v>12.999999999999988</c:v>
                </c:pt>
                <c:pt idx="79">
                  <c:v>13.166666666666654</c:v>
                </c:pt>
                <c:pt idx="80">
                  <c:v>13.33333333333332</c:v>
                </c:pt>
                <c:pt idx="81">
                  <c:v>13.499999999999986</c:v>
                </c:pt>
                <c:pt idx="82">
                  <c:v>13.666666666666652</c:v>
                </c:pt>
                <c:pt idx="83">
                  <c:v>13.833333333333318</c:v>
                </c:pt>
                <c:pt idx="84">
                  <c:v>13.999999999999984</c:v>
                </c:pt>
                <c:pt idx="85">
                  <c:v>14.16666666666665</c:v>
                </c:pt>
                <c:pt idx="86">
                  <c:v>14.333333333333316</c:v>
                </c:pt>
                <c:pt idx="87">
                  <c:v>14.499999999999982</c:v>
                </c:pt>
                <c:pt idx="88">
                  <c:v>14.666666666666648</c:v>
                </c:pt>
                <c:pt idx="89">
                  <c:v>14.833333333333314</c:v>
                </c:pt>
                <c:pt idx="90">
                  <c:v>14.99999999999998</c:v>
                </c:pt>
                <c:pt idx="91">
                  <c:v>15.166666666666647</c:v>
                </c:pt>
                <c:pt idx="92">
                  <c:v>15.333333333333313</c:v>
                </c:pt>
                <c:pt idx="93">
                  <c:v>15.499999999999979</c:v>
                </c:pt>
                <c:pt idx="94">
                  <c:v>15.666666666666645</c:v>
                </c:pt>
                <c:pt idx="95">
                  <c:v>15.833333333333311</c:v>
                </c:pt>
                <c:pt idx="96">
                  <c:v>15.999999999999977</c:v>
                </c:pt>
                <c:pt idx="97">
                  <c:v>16.166666666666643</c:v>
                </c:pt>
                <c:pt idx="98">
                  <c:v>16.333333333333311</c:v>
                </c:pt>
                <c:pt idx="99">
                  <c:v>16.499999999999979</c:v>
                </c:pt>
                <c:pt idx="100">
                  <c:v>16.666666666666647</c:v>
                </c:pt>
                <c:pt idx="101">
                  <c:v>16.833333333333314</c:v>
                </c:pt>
                <c:pt idx="102">
                  <c:v>16.999999999999982</c:v>
                </c:pt>
                <c:pt idx="103">
                  <c:v>17.16666666666665</c:v>
                </c:pt>
                <c:pt idx="104">
                  <c:v>17.333333333333318</c:v>
                </c:pt>
                <c:pt idx="105">
                  <c:v>17.499999999999986</c:v>
                </c:pt>
                <c:pt idx="106">
                  <c:v>17.666666666666654</c:v>
                </c:pt>
                <c:pt idx="107">
                  <c:v>17.833333333333321</c:v>
                </c:pt>
                <c:pt idx="108">
                  <c:v>17.999999999999989</c:v>
                </c:pt>
                <c:pt idx="109">
                  <c:v>18.166666666666657</c:v>
                </c:pt>
                <c:pt idx="110">
                  <c:v>18.333333333333325</c:v>
                </c:pt>
                <c:pt idx="111">
                  <c:v>18.499999999999993</c:v>
                </c:pt>
                <c:pt idx="112">
                  <c:v>18.666666666666661</c:v>
                </c:pt>
                <c:pt idx="113">
                  <c:v>18.833333333333329</c:v>
                </c:pt>
                <c:pt idx="114">
                  <c:v>18.999999999999996</c:v>
                </c:pt>
                <c:pt idx="115">
                  <c:v>19.166666666666664</c:v>
                </c:pt>
                <c:pt idx="116">
                  <c:v>19.333333333333332</c:v>
                </c:pt>
                <c:pt idx="117">
                  <c:v>19.5</c:v>
                </c:pt>
                <c:pt idx="118">
                  <c:v>19.666666666666668</c:v>
                </c:pt>
                <c:pt idx="119">
                  <c:v>19.833333333333336</c:v>
                </c:pt>
                <c:pt idx="120">
                  <c:v>20.000000000000004</c:v>
                </c:pt>
                <c:pt idx="121">
                  <c:v>20.166666666666671</c:v>
                </c:pt>
                <c:pt idx="122">
                  <c:v>20.333333333333339</c:v>
                </c:pt>
                <c:pt idx="123">
                  <c:v>20.500000000000007</c:v>
                </c:pt>
                <c:pt idx="124">
                  <c:v>20.666666666666675</c:v>
                </c:pt>
                <c:pt idx="125">
                  <c:v>20.833333333333343</c:v>
                </c:pt>
                <c:pt idx="126">
                  <c:v>21.000000000000011</c:v>
                </c:pt>
                <c:pt idx="127">
                  <c:v>21.166666666666679</c:v>
                </c:pt>
                <c:pt idx="128">
                  <c:v>21.333333333333346</c:v>
                </c:pt>
                <c:pt idx="129">
                  <c:v>21.500000000000014</c:v>
                </c:pt>
                <c:pt idx="130">
                  <c:v>21.666666666666682</c:v>
                </c:pt>
                <c:pt idx="131">
                  <c:v>21.83333333333335</c:v>
                </c:pt>
                <c:pt idx="132">
                  <c:v>22.000000000000018</c:v>
                </c:pt>
                <c:pt idx="133">
                  <c:v>22.166666666666686</c:v>
                </c:pt>
                <c:pt idx="134">
                  <c:v>22.333333333333353</c:v>
                </c:pt>
                <c:pt idx="135">
                  <c:v>22.500000000000021</c:v>
                </c:pt>
                <c:pt idx="136">
                  <c:v>22.666666666666689</c:v>
                </c:pt>
                <c:pt idx="137">
                  <c:v>22.833333333333357</c:v>
                </c:pt>
                <c:pt idx="138">
                  <c:v>23.000000000000025</c:v>
                </c:pt>
                <c:pt idx="139">
                  <c:v>23.166666666666693</c:v>
                </c:pt>
                <c:pt idx="140">
                  <c:v>23.333333333333361</c:v>
                </c:pt>
                <c:pt idx="141">
                  <c:v>23.500000000000028</c:v>
                </c:pt>
                <c:pt idx="142">
                  <c:v>23.666666666666696</c:v>
                </c:pt>
                <c:pt idx="143">
                  <c:v>23.833333333333364</c:v>
                </c:pt>
                <c:pt idx="144">
                  <c:v>24.000000000000032</c:v>
                </c:pt>
                <c:pt idx="145">
                  <c:v>24.1666666666667</c:v>
                </c:pt>
                <c:pt idx="146">
                  <c:v>24.333333333333368</c:v>
                </c:pt>
                <c:pt idx="147">
                  <c:v>24.500000000000036</c:v>
                </c:pt>
                <c:pt idx="148">
                  <c:v>24.666666666666703</c:v>
                </c:pt>
                <c:pt idx="149">
                  <c:v>24.833333333333371</c:v>
                </c:pt>
                <c:pt idx="150">
                  <c:v>25.000000000000039</c:v>
                </c:pt>
                <c:pt idx="151">
                  <c:v>25.166666666666707</c:v>
                </c:pt>
                <c:pt idx="152">
                  <c:v>25.333333333333375</c:v>
                </c:pt>
                <c:pt idx="153">
                  <c:v>25.500000000000043</c:v>
                </c:pt>
                <c:pt idx="154">
                  <c:v>25.66666666666671</c:v>
                </c:pt>
                <c:pt idx="155">
                  <c:v>25.833333333333378</c:v>
                </c:pt>
                <c:pt idx="156">
                  <c:v>26.000000000000046</c:v>
                </c:pt>
                <c:pt idx="157">
                  <c:v>26.166666666666714</c:v>
                </c:pt>
                <c:pt idx="158">
                  <c:v>26.333333333333382</c:v>
                </c:pt>
                <c:pt idx="159">
                  <c:v>26.50000000000005</c:v>
                </c:pt>
                <c:pt idx="160">
                  <c:v>26.666666666666718</c:v>
                </c:pt>
                <c:pt idx="161">
                  <c:v>26.833333333333385</c:v>
                </c:pt>
                <c:pt idx="162">
                  <c:v>27.000000000000053</c:v>
                </c:pt>
                <c:pt idx="163">
                  <c:v>27.166666666666721</c:v>
                </c:pt>
                <c:pt idx="164">
                  <c:v>27.333333333333389</c:v>
                </c:pt>
                <c:pt idx="165">
                  <c:v>27.500000000000057</c:v>
                </c:pt>
                <c:pt idx="166">
                  <c:v>27.666666666666725</c:v>
                </c:pt>
                <c:pt idx="167">
                  <c:v>27.833333333333393</c:v>
                </c:pt>
                <c:pt idx="168">
                  <c:v>28.00000000000006</c:v>
                </c:pt>
                <c:pt idx="169">
                  <c:v>28.166666666666728</c:v>
                </c:pt>
                <c:pt idx="170">
                  <c:v>28.333333333333396</c:v>
                </c:pt>
                <c:pt idx="171">
                  <c:v>28.500000000000064</c:v>
                </c:pt>
                <c:pt idx="172">
                  <c:v>28.666666666666732</c:v>
                </c:pt>
                <c:pt idx="173">
                  <c:v>28.8333333333334</c:v>
                </c:pt>
                <c:pt idx="174">
                  <c:v>29.000000000000068</c:v>
                </c:pt>
                <c:pt idx="175">
                  <c:v>29.166666666666735</c:v>
                </c:pt>
                <c:pt idx="176">
                  <c:v>29.333333333333403</c:v>
                </c:pt>
                <c:pt idx="177">
                  <c:v>29.500000000000071</c:v>
                </c:pt>
                <c:pt idx="178">
                  <c:v>29.666666666666739</c:v>
                </c:pt>
                <c:pt idx="179">
                  <c:v>29.833333333333407</c:v>
                </c:pt>
                <c:pt idx="180">
                  <c:v>30.000000000000075</c:v>
                </c:pt>
                <c:pt idx="181">
                  <c:v>30.166666666666742</c:v>
                </c:pt>
                <c:pt idx="182">
                  <c:v>30.33333333333341</c:v>
                </c:pt>
                <c:pt idx="183">
                  <c:v>30.500000000000078</c:v>
                </c:pt>
                <c:pt idx="184">
                  <c:v>30.666666666666746</c:v>
                </c:pt>
                <c:pt idx="185">
                  <c:v>30.833333333333414</c:v>
                </c:pt>
                <c:pt idx="186">
                  <c:v>31.000000000000082</c:v>
                </c:pt>
                <c:pt idx="187">
                  <c:v>31.16666666666675</c:v>
                </c:pt>
                <c:pt idx="188">
                  <c:v>31.333333333333417</c:v>
                </c:pt>
                <c:pt idx="189">
                  <c:v>31.500000000000085</c:v>
                </c:pt>
                <c:pt idx="190">
                  <c:v>31.666666666666753</c:v>
                </c:pt>
                <c:pt idx="191">
                  <c:v>31.833333333333421</c:v>
                </c:pt>
                <c:pt idx="192">
                  <c:v>32.000000000000085</c:v>
                </c:pt>
                <c:pt idx="193">
                  <c:v>32.16666666666675</c:v>
                </c:pt>
                <c:pt idx="194">
                  <c:v>32.333333333333414</c:v>
                </c:pt>
                <c:pt idx="195">
                  <c:v>32.500000000000078</c:v>
                </c:pt>
                <c:pt idx="196">
                  <c:v>32.666666666666742</c:v>
                </c:pt>
                <c:pt idx="197">
                  <c:v>32.833333333333407</c:v>
                </c:pt>
                <c:pt idx="198">
                  <c:v>33.000000000000071</c:v>
                </c:pt>
                <c:pt idx="199">
                  <c:v>33.166666666666735</c:v>
                </c:pt>
                <c:pt idx="200">
                  <c:v>33.3333333333334</c:v>
                </c:pt>
              </c:numCache>
            </c:numRef>
          </c:xVal>
          <c:yVal>
            <c:numRef>
              <c:f>'Voltage Waves'!$D$9:$D$209</c:f>
              <c:numCache>
                <c:formatCode>0</c:formatCode>
                <c:ptCount val="201"/>
                <c:pt idx="0">
                  <c:v>640</c:v>
                </c:pt>
                <c:pt idx="1">
                  <c:v>640</c:v>
                </c:pt>
                <c:pt idx="2">
                  <c:v>640</c:v>
                </c:pt>
                <c:pt idx="3">
                  <c:v>640</c:v>
                </c:pt>
                <c:pt idx="4">
                  <c:v>640</c:v>
                </c:pt>
                <c:pt idx="5">
                  <c:v>640</c:v>
                </c:pt>
                <c:pt idx="6">
                  <c:v>640</c:v>
                </c:pt>
                <c:pt idx="7">
                  <c:v>640</c:v>
                </c:pt>
                <c:pt idx="8">
                  <c:v>640</c:v>
                </c:pt>
                <c:pt idx="9">
                  <c:v>640</c:v>
                </c:pt>
                <c:pt idx="10">
                  <c:v>640</c:v>
                </c:pt>
                <c:pt idx="11">
                  <c:v>640</c:v>
                </c:pt>
                <c:pt idx="12">
                  <c:v>640</c:v>
                </c:pt>
                <c:pt idx="13">
                  <c:v>640</c:v>
                </c:pt>
                <c:pt idx="14">
                  <c:v>640</c:v>
                </c:pt>
                <c:pt idx="15">
                  <c:v>640</c:v>
                </c:pt>
                <c:pt idx="16">
                  <c:v>640</c:v>
                </c:pt>
                <c:pt idx="17">
                  <c:v>640</c:v>
                </c:pt>
                <c:pt idx="18">
                  <c:v>640</c:v>
                </c:pt>
                <c:pt idx="19">
                  <c:v>640</c:v>
                </c:pt>
                <c:pt idx="20">
                  <c:v>640</c:v>
                </c:pt>
                <c:pt idx="21">
                  <c:v>640</c:v>
                </c:pt>
                <c:pt idx="22">
                  <c:v>640</c:v>
                </c:pt>
                <c:pt idx="23">
                  <c:v>640</c:v>
                </c:pt>
                <c:pt idx="24">
                  <c:v>640</c:v>
                </c:pt>
                <c:pt idx="25">
                  <c:v>640</c:v>
                </c:pt>
                <c:pt idx="26">
                  <c:v>640</c:v>
                </c:pt>
                <c:pt idx="27">
                  <c:v>640</c:v>
                </c:pt>
                <c:pt idx="28">
                  <c:v>640</c:v>
                </c:pt>
                <c:pt idx="29">
                  <c:v>640</c:v>
                </c:pt>
                <c:pt idx="30">
                  <c:v>640</c:v>
                </c:pt>
                <c:pt idx="31">
                  <c:v>640</c:v>
                </c:pt>
                <c:pt idx="32">
                  <c:v>640</c:v>
                </c:pt>
                <c:pt idx="33">
                  <c:v>640</c:v>
                </c:pt>
                <c:pt idx="34">
                  <c:v>640</c:v>
                </c:pt>
                <c:pt idx="35">
                  <c:v>640</c:v>
                </c:pt>
                <c:pt idx="36">
                  <c:v>640</c:v>
                </c:pt>
                <c:pt idx="37">
                  <c:v>640</c:v>
                </c:pt>
                <c:pt idx="38">
                  <c:v>640</c:v>
                </c:pt>
                <c:pt idx="39">
                  <c:v>640</c:v>
                </c:pt>
                <c:pt idx="40">
                  <c:v>640</c:v>
                </c:pt>
                <c:pt idx="41">
                  <c:v>640</c:v>
                </c:pt>
                <c:pt idx="42">
                  <c:v>640</c:v>
                </c:pt>
                <c:pt idx="43">
                  <c:v>640</c:v>
                </c:pt>
                <c:pt idx="44">
                  <c:v>640</c:v>
                </c:pt>
                <c:pt idx="45">
                  <c:v>640</c:v>
                </c:pt>
                <c:pt idx="46">
                  <c:v>640</c:v>
                </c:pt>
                <c:pt idx="47">
                  <c:v>640</c:v>
                </c:pt>
                <c:pt idx="48">
                  <c:v>640</c:v>
                </c:pt>
                <c:pt idx="49">
                  <c:v>640</c:v>
                </c:pt>
                <c:pt idx="50">
                  <c:v>640</c:v>
                </c:pt>
                <c:pt idx="51">
                  <c:v>640</c:v>
                </c:pt>
                <c:pt idx="52">
                  <c:v>640</c:v>
                </c:pt>
                <c:pt idx="53">
                  <c:v>640</c:v>
                </c:pt>
                <c:pt idx="54">
                  <c:v>640</c:v>
                </c:pt>
                <c:pt idx="55">
                  <c:v>640</c:v>
                </c:pt>
                <c:pt idx="56">
                  <c:v>640</c:v>
                </c:pt>
                <c:pt idx="57">
                  <c:v>640</c:v>
                </c:pt>
                <c:pt idx="58">
                  <c:v>640</c:v>
                </c:pt>
                <c:pt idx="59">
                  <c:v>640</c:v>
                </c:pt>
                <c:pt idx="60">
                  <c:v>640</c:v>
                </c:pt>
                <c:pt idx="61">
                  <c:v>640</c:v>
                </c:pt>
                <c:pt idx="62">
                  <c:v>640</c:v>
                </c:pt>
                <c:pt idx="63">
                  <c:v>640</c:v>
                </c:pt>
                <c:pt idx="64">
                  <c:v>640</c:v>
                </c:pt>
                <c:pt idx="65">
                  <c:v>640</c:v>
                </c:pt>
                <c:pt idx="66">
                  <c:v>640</c:v>
                </c:pt>
                <c:pt idx="67">
                  <c:v>640</c:v>
                </c:pt>
                <c:pt idx="68">
                  <c:v>640</c:v>
                </c:pt>
                <c:pt idx="69">
                  <c:v>640</c:v>
                </c:pt>
                <c:pt idx="70">
                  <c:v>640</c:v>
                </c:pt>
                <c:pt idx="71">
                  <c:v>640</c:v>
                </c:pt>
                <c:pt idx="72">
                  <c:v>640</c:v>
                </c:pt>
                <c:pt idx="73">
                  <c:v>640</c:v>
                </c:pt>
                <c:pt idx="74">
                  <c:v>640</c:v>
                </c:pt>
                <c:pt idx="75">
                  <c:v>640</c:v>
                </c:pt>
                <c:pt idx="76">
                  <c:v>640</c:v>
                </c:pt>
                <c:pt idx="77">
                  <c:v>640</c:v>
                </c:pt>
                <c:pt idx="78">
                  <c:v>640</c:v>
                </c:pt>
                <c:pt idx="79">
                  <c:v>640</c:v>
                </c:pt>
                <c:pt idx="80">
                  <c:v>640</c:v>
                </c:pt>
                <c:pt idx="81">
                  <c:v>640</c:v>
                </c:pt>
                <c:pt idx="82">
                  <c:v>640</c:v>
                </c:pt>
                <c:pt idx="83">
                  <c:v>640</c:v>
                </c:pt>
                <c:pt idx="84">
                  <c:v>640</c:v>
                </c:pt>
                <c:pt idx="85">
                  <c:v>640</c:v>
                </c:pt>
                <c:pt idx="86">
                  <c:v>640</c:v>
                </c:pt>
                <c:pt idx="87">
                  <c:v>640</c:v>
                </c:pt>
                <c:pt idx="88">
                  <c:v>640</c:v>
                </c:pt>
                <c:pt idx="89">
                  <c:v>640</c:v>
                </c:pt>
                <c:pt idx="90">
                  <c:v>640</c:v>
                </c:pt>
                <c:pt idx="91">
                  <c:v>640</c:v>
                </c:pt>
                <c:pt idx="92">
                  <c:v>640</c:v>
                </c:pt>
                <c:pt idx="93">
                  <c:v>640</c:v>
                </c:pt>
                <c:pt idx="94">
                  <c:v>640</c:v>
                </c:pt>
                <c:pt idx="95">
                  <c:v>640</c:v>
                </c:pt>
                <c:pt idx="96">
                  <c:v>640</c:v>
                </c:pt>
                <c:pt idx="97">
                  <c:v>640</c:v>
                </c:pt>
                <c:pt idx="98">
                  <c:v>640</c:v>
                </c:pt>
                <c:pt idx="99">
                  <c:v>640</c:v>
                </c:pt>
                <c:pt idx="100">
                  <c:v>640</c:v>
                </c:pt>
                <c:pt idx="101">
                  <c:v>640</c:v>
                </c:pt>
                <c:pt idx="102">
                  <c:v>640</c:v>
                </c:pt>
                <c:pt idx="103">
                  <c:v>640</c:v>
                </c:pt>
                <c:pt idx="104">
                  <c:v>640</c:v>
                </c:pt>
                <c:pt idx="105">
                  <c:v>640</c:v>
                </c:pt>
                <c:pt idx="106">
                  <c:v>640</c:v>
                </c:pt>
                <c:pt idx="107">
                  <c:v>640</c:v>
                </c:pt>
                <c:pt idx="108">
                  <c:v>640</c:v>
                </c:pt>
                <c:pt idx="109">
                  <c:v>640</c:v>
                </c:pt>
                <c:pt idx="110">
                  <c:v>640</c:v>
                </c:pt>
                <c:pt idx="111">
                  <c:v>640</c:v>
                </c:pt>
                <c:pt idx="112">
                  <c:v>640</c:v>
                </c:pt>
                <c:pt idx="113">
                  <c:v>640</c:v>
                </c:pt>
                <c:pt idx="114">
                  <c:v>640</c:v>
                </c:pt>
                <c:pt idx="115">
                  <c:v>640</c:v>
                </c:pt>
                <c:pt idx="116">
                  <c:v>640</c:v>
                </c:pt>
                <c:pt idx="117">
                  <c:v>640</c:v>
                </c:pt>
                <c:pt idx="118">
                  <c:v>640</c:v>
                </c:pt>
                <c:pt idx="119">
                  <c:v>640</c:v>
                </c:pt>
                <c:pt idx="120">
                  <c:v>640</c:v>
                </c:pt>
                <c:pt idx="121">
                  <c:v>640</c:v>
                </c:pt>
                <c:pt idx="122">
                  <c:v>640</c:v>
                </c:pt>
                <c:pt idx="123">
                  <c:v>640</c:v>
                </c:pt>
                <c:pt idx="124">
                  <c:v>640</c:v>
                </c:pt>
                <c:pt idx="125">
                  <c:v>640</c:v>
                </c:pt>
                <c:pt idx="126">
                  <c:v>640</c:v>
                </c:pt>
                <c:pt idx="127">
                  <c:v>640</c:v>
                </c:pt>
                <c:pt idx="128">
                  <c:v>640</c:v>
                </c:pt>
                <c:pt idx="129">
                  <c:v>640</c:v>
                </c:pt>
                <c:pt idx="130">
                  <c:v>640</c:v>
                </c:pt>
                <c:pt idx="131">
                  <c:v>640</c:v>
                </c:pt>
                <c:pt idx="132">
                  <c:v>640</c:v>
                </c:pt>
                <c:pt idx="133">
                  <c:v>640</c:v>
                </c:pt>
                <c:pt idx="134">
                  <c:v>640</c:v>
                </c:pt>
                <c:pt idx="135">
                  <c:v>640</c:v>
                </c:pt>
                <c:pt idx="136">
                  <c:v>640</c:v>
                </c:pt>
                <c:pt idx="137">
                  <c:v>640</c:v>
                </c:pt>
                <c:pt idx="138">
                  <c:v>640</c:v>
                </c:pt>
                <c:pt idx="139">
                  <c:v>640</c:v>
                </c:pt>
                <c:pt idx="140">
                  <c:v>640</c:v>
                </c:pt>
                <c:pt idx="141">
                  <c:v>640</c:v>
                </c:pt>
                <c:pt idx="142">
                  <c:v>640</c:v>
                </c:pt>
                <c:pt idx="143">
                  <c:v>640</c:v>
                </c:pt>
                <c:pt idx="144">
                  <c:v>640</c:v>
                </c:pt>
                <c:pt idx="145">
                  <c:v>640</c:v>
                </c:pt>
                <c:pt idx="146">
                  <c:v>640</c:v>
                </c:pt>
                <c:pt idx="147">
                  <c:v>640</c:v>
                </c:pt>
                <c:pt idx="148">
                  <c:v>640</c:v>
                </c:pt>
                <c:pt idx="149">
                  <c:v>640</c:v>
                </c:pt>
                <c:pt idx="150">
                  <c:v>640</c:v>
                </c:pt>
                <c:pt idx="151">
                  <c:v>640</c:v>
                </c:pt>
                <c:pt idx="152">
                  <c:v>640</c:v>
                </c:pt>
                <c:pt idx="153">
                  <c:v>640</c:v>
                </c:pt>
                <c:pt idx="154">
                  <c:v>640</c:v>
                </c:pt>
                <c:pt idx="155">
                  <c:v>640</c:v>
                </c:pt>
                <c:pt idx="156">
                  <c:v>640</c:v>
                </c:pt>
                <c:pt idx="157">
                  <c:v>640</c:v>
                </c:pt>
                <c:pt idx="158">
                  <c:v>640</c:v>
                </c:pt>
                <c:pt idx="159">
                  <c:v>640</c:v>
                </c:pt>
                <c:pt idx="160">
                  <c:v>640</c:v>
                </c:pt>
                <c:pt idx="161">
                  <c:v>640</c:v>
                </c:pt>
                <c:pt idx="162">
                  <c:v>640</c:v>
                </c:pt>
                <c:pt idx="163">
                  <c:v>640</c:v>
                </c:pt>
                <c:pt idx="164">
                  <c:v>640</c:v>
                </c:pt>
                <c:pt idx="165">
                  <c:v>640</c:v>
                </c:pt>
                <c:pt idx="166">
                  <c:v>640</c:v>
                </c:pt>
                <c:pt idx="167">
                  <c:v>640</c:v>
                </c:pt>
                <c:pt idx="168">
                  <c:v>640</c:v>
                </c:pt>
                <c:pt idx="169">
                  <c:v>640</c:v>
                </c:pt>
                <c:pt idx="170">
                  <c:v>640</c:v>
                </c:pt>
                <c:pt idx="171">
                  <c:v>640</c:v>
                </c:pt>
                <c:pt idx="172">
                  <c:v>640</c:v>
                </c:pt>
                <c:pt idx="173">
                  <c:v>640</c:v>
                </c:pt>
                <c:pt idx="174">
                  <c:v>640</c:v>
                </c:pt>
                <c:pt idx="175">
                  <c:v>640</c:v>
                </c:pt>
                <c:pt idx="176">
                  <c:v>640</c:v>
                </c:pt>
                <c:pt idx="177">
                  <c:v>640</c:v>
                </c:pt>
                <c:pt idx="178">
                  <c:v>640</c:v>
                </c:pt>
                <c:pt idx="179">
                  <c:v>640</c:v>
                </c:pt>
                <c:pt idx="180">
                  <c:v>640</c:v>
                </c:pt>
                <c:pt idx="181">
                  <c:v>640</c:v>
                </c:pt>
                <c:pt idx="182">
                  <c:v>640</c:v>
                </c:pt>
                <c:pt idx="183">
                  <c:v>640</c:v>
                </c:pt>
                <c:pt idx="184">
                  <c:v>640</c:v>
                </c:pt>
                <c:pt idx="185">
                  <c:v>640</c:v>
                </c:pt>
                <c:pt idx="186">
                  <c:v>640</c:v>
                </c:pt>
                <c:pt idx="187">
                  <c:v>640</c:v>
                </c:pt>
                <c:pt idx="188">
                  <c:v>640</c:v>
                </c:pt>
                <c:pt idx="189">
                  <c:v>640</c:v>
                </c:pt>
                <c:pt idx="190">
                  <c:v>640</c:v>
                </c:pt>
                <c:pt idx="191">
                  <c:v>640</c:v>
                </c:pt>
                <c:pt idx="192">
                  <c:v>640</c:v>
                </c:pt>
                <c:pt idx="193">
                  <c:v>640</c:v>
                </c:pt>
                <c:pt idx="194">
                  <c:v>640</c:v>
                </c:pt>
                <c:pt idx="195">
                  <c:v>640</c:v>
                </c:pt>
                <c:pt idx="196">
                  <c:v>640</c:v>
                </c:pt>
                <c:pt idx="197">
                  <c:v>640</c:v>
                </c:pt>
                <c:pt idx="198">
                  <c:v>640</c:v>
                </c:pt>
                <c:pt idx="199">
                  <c:v>640</c:v>
                </c:pt>
                <c:pt idx="200">
                  <c:v>640</c:v>
                </c:pt>
              </c:numCache>
            </c:numRef>
          </c:yVal>
          <c:smooth val="1"/>
        </c:ser>
        <c:dLbls>
          <c:showLegendKey val="0"/>
          <c:showVal val="0"/>
          <c:showCatName val="0"/>
          <c:showSerName val="0"/>
          <c:showPercent val="0"/>
          <c:showBubbleSize val="0"/>
        </c:dLbls>
        <c:axId val="163544448"/>
        <c:axId val="163550336"/>
        <c:extLst/>
      </c:scatterChart>
      <c:valAx>
        <c:axId val="163544448"/>
        <c:scaling>
          <c:orientation val="minMax"/>
          <c:max val="33.333330000000004"/>
          <c:min val="0"/>
        </c:scaling>
        <c:delete val="0"/>
        <c:axPos val="b"/>
        <c:numFmt formatCode="0&quot; ms&quot;" sourceLinked="0"/>
        <c:majorTickMark val="none"/>
        <c:minorTickMark val="none"/>
        <c:tickLblPos val="none"/>
        <c:spPr>
          <a:ln w="19050">
            <a:solidFill>
              <a:schemeClr val="tx1"/>
            </a:solidFill>
          </a:ln>
        </c:spPr>
        <c:crossAx val="163550336"/>
        <c:crosses val="autoZero"/>
        <c:crossBetween val="midCat"/>
      </c:valAx>
      <c:valAx>
        <c:axId val="163550336"/>
        <c:scaling>
          <c:orientation val="minMax"/>
          <c:min val="-800"/>
        </c:scaling>
        <c:delete val="0"/>
        <c:axPos val="l"/>
        <c:majorGridlines>
          <c:spPr>
            <a:ln>
              <a:noFill/>
            </a:ln>
          </c:spPr>
        </c:majorGridlines>
        <c:numFmt formatCode="0&quot; V&quot;" sourceLinked="0"/>
        <c:majorTickMark val="out"/>
        <c:minorTickMark val="none"/>
        <c:tickLblPos val="nextTo"/>
        <c:spPr>
          <a:ln w="19050">
            <a:solidFill>
              <a:schemeClr val="tx1"/>
            </a:solidFill>
          </a:ln>
        </c:spPr>
        <c:crossAx val="163544448"/>
        <c:crossesAt val="0"/>
        <c:crossBetween val="midCat"/>
      </c:valAx>
      <c:spPr>
        <a:noFill/>
        <a:ln w="25400">
          <a:noFill/>
        </a:ln>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111111111111109E-2"/>
          <c:y val="6.0185185185185182E-2"/>
          <c:w val="0.93888888888888888"/>
          <c:h val="0.89814814814814814"/>
        </c:manualLayout>
      </c:layout>
      <c:scatterChart>
        <c:scatterStyle val="smoothMarker"/>
        <c:varyColors val="0"/>
        <c:ser>
          <c:idx val="0"/>
          <c:order val="0"/>
          <c:spPr>
            <a:ln w="114300">
              <a:solidFill>
                <a:srgbClr val="0070C0">
                  <a:alpha val="75000"/>
                </a:srgbClr>
              </a:solidFill>
            </a:ln>
          </c:spPr>
          <c:marker>
            <c:symbol val="none"/>
          </c:marker>
          <c:xVal>
            <c:numRef>
              <c:f>Sheet1!$A$1:$A$81</c:f>
              <c:numCache>
                <c:formatCode>General</c:formatCode>
                <c:ptCount val="81"/>
                <c:pt idx="0">
                  <c:v>0</c:v>
                </c:pt>
                <c:pt idx="1">
                  <c:v>7.8539816339744828E-2</c:v>
                </c:pt>
                <c:pt idx="2">
                  <c:v>0.15707963267948966</c:v>
                </c:pt>
                <c:pt idx="3">
                  <c:v>0.23561944901923448</c:v>
                </c:pt>
                <c:pt idx="4">
                  <c:v>0.31415926535897931</c:v>
                </c:pt>
                <c:pt idx="5">
                  <c:v>0.39269908169872414</c:v>
                </c:pt>
                <c:pt idx="6">
                  <c:v>0.47123889803846897</c:v>
                </c:pt>
                <c:pt idx="7">
                  <c:v>0.5497787143782138</c:v>
                </c:pt>
                <c:pt idx="8">
                  <c:v>0.62831853071795862</c:v>
                </c:pt>
                <c:pt idx="9">
                  <c:v>0.70685834705770345</c:v>
                </c:pt>
                <c:pt idx="10">
                  <c:v>0.78539816339744828</c:v>
                </c:pt>
                <c:pt idx="11">
                  <c:v>0.86393797973719311</c:v>
                </c:pt>
                <c:pt idx="12">
                  <c:v>0.94247779607693793</c:v>
                </c:pt>
                <c:pt idx="13">
                  <c:v>1.0210176124166828</c:v>
                </c:pt>
                <c:pt idx="14">
                  <c:v>1.0995574287564276</c:v>
                </c:pt>
                <c:pt idx="15">
                  <c:v>1.1780972450961724</c:v>
                </c:pt>
                <c:pt idx="16">
                  <c:v>1.2566370614359172</c:v>
                </c:pt>
                <c:pt idx="17">
                  <c:v>1.3351768777756621</c:v>
                </c:pt>
                <c:pt idx="18">
                  <c:v>1.4137166941154069</c:v>
                </c:pt>
                <c:pt idx="19">
                  <c:v>1.4922565104551517</c:v>
                </c:pt>
                <c:pt idx="20">
                  <c:v>1.5707963267948966</c:v>
                </c:pt>
                <c:pt idx="21">
                  <c:v>1.6493361431346414</c:v>
                </c:pt>
                <c:pt idx="22">
                  <c:v>1.7278759594743862</c:v>
                </c:pt>
                <c:pt idx="23">
                  <c:v>1.806415775814131</c:v>
                </c:pt>
                <c:pt idx="24">
                  <c:v>1.8849555921538759</c:v>
                </c:pt>
                <c:pt idx="25">
                  <c:v>1.9634954084936207</c:v>
                </c:pt>
                <c:pt idx="26">
                  <c:v>2.0420352248333655</c:v>
                </c:pt>
                <c:pt idx="27">
                  <c:v>2.1205750411731104</c:v>
                </c:pt>
                <c:pt idx="28">
                  <c:v>2.1991148575128552</c:v>
                </c:pt>
                <c:pt idx="29">
                  <c:v>2.2776546738526</c:v>
                </c:pt>
                <c:pt idx="30">
                  <c:v>2.3561944901923448</c:v>
                </c:pt>
                <c:pt idx="31">
                  <c:v>2.4347343065320897</c:v>
                </c:pt>
                <c:pt idx="32">
                  <c:v>2.5132741228718345</c:v>
                </c:pt>
                <c:pt idx="33">
                  <c:v>2.5918139392115793</c:v>
                </c:pt>
                <c:pt idx="34">
                  <c:v>2.6703537555513241</c:v>
                </c:pt>
                <c:pt idx="35">
                  <c:v>2.748893571891069</c:v>
                </c:pt>
                <c:pt idx="36">
                  <c:v>2.8274333882308138</c:v>
                </c:pt>
                <c:pt idx="37">
                  <c:v>2.9059732045705586</c:v>
                </c:pt>
                <c:pt idx="38">
                  <c:v>2.9845130209103035</c:v>
                </c:pt>
                <c:pt idx="39">
                  <c:v>3.0630528372500483</c:v>
                </c:pt>
                <c:pt idx="40">
                  <c:v>3.1415926535897931</c:v>
                </c:pt>
                <c:pt idx="41">
                  <c:v>3.2201324699295379</c:v>
                </c:pt>
                <c:pt idx="42">
                  <c:v>3.2986722862692828</c:v>
                </c:pt>
                <c:pt idx="43">
                  <c:v>3.3772121026090276</c:v>
                </c:pt>
                <c:pt idx="44">
                  <c:v>3.4557519189487724</c:v>
                </c:pt>
                <c:pt idx="45">
                  <c:v>3.5342917352885173</c:v>
                </c:pt>
                <c:pt idx="46">
                  <c:v>3.6128315516282621</c:v>
                </c:pt>
                <c:pt idx="47">
                  <c:v>3.6913713679680069</c:v>
                </c:pt>
                <c:pt idx="48">
                  <c:v>3.7699111843077517</c:v>
                </c:pt>
                <c:pt idx="49">
                  <c:v>3.8484510006474966</c:v>
                </c:pt>
                <c:pt idx="50">
                  <c:v>3.9269908169872414</c:v>
                </c:pt>
                <c:pt idx="51">
                  <c:v>4.0055306333269858</c:v>
                </c:pt>
                <c:pt idx="52">
                  <c:v>4.0840704496667311</c:v>
                </c:pt>
                <c:pt idx="53">
                  <c:v>4.1626102660064763</c:v>
                </c:pt>
                <c:pt idx="54">
                  <c:v>4.2411500823462216</c:v>
                </c:pt>
                <c:pt idx="55">
                  <c:v>4.3196898986859669</c:v>
                </c:pt>
                <c:pt idx="56">
                  <c:v>4.3982297150257121</c:v>
                </c:pt>
                <c:pt idx="57">
                  <c:v>4.4767695313654574</c:v>
                </c:pt>
                <c:pt idx="58">
                  <c:v>4.5553093477052027</c:v>
                </c:pt>
                <c:pt idx="59">
                  <c:v>4.633849164044948</c:v>
                </c:pt>
                <c:pt idx="60">
                  <c:v>4.7123889803846932</c:v>
                </c:pt>
                <c:pt idx="61">
                  <c:v>4.7909287967244385</c:v>
                </c:pt>
                <c:pt idx="62">
                  <c:v>4.8694686130641838</c:v>
                </c:pt>
                <c:pt idx="63">
                  <c:v>4.948008429403929</c:v>
                </c:pt>
                <c:pt idx="64">
                  <c:v>5.0265482457436743</c:v>
                </c:pt>
                <c:pt idx="65">
                  <c:v>5.1050880620834196</c:v>
                </c:pt>
                <c:pt idx="66">
                  <c:v>5.1836278784231649</c:v>
                </c:pt>
                <c:pt idx="67">
                  <c:v>5.2621676947629101</c:v>
                </c:pt>
                <c:pt idx="68">
                  <c:v>5.3407075111026554</c:v>
                </c:pt>
                <c:pt idx="69">
                  <c:v>5.4192473274424007</c:v>
                </c:pt>
                <c:pt idx="70">
                  <c:v>5.4977871437821459</c:v>
                </c:pt>
                <c:pt idx="71">
                  <c:v>5.5763269601218912</c:v>
                </c:pt>
                <c:pt idx="72">
                  <c:v>5.6548667764616365</c:v>
                </c:pt>
                <c:pt idx="73">
                  <c:v>5.7334065928013818</c:v>
                </c:pt>
                <c:pt idx="74">
                  <c:v>5.811946409141127</c:v>
                </c:pt>
                <c:pt idx="75">
                  <c:v>5.8904862254808723</c:v>
                </c:pt>
                <c:pt idx="76">
                  <c:v>5.9690260418206176</c:v>
                </c:pt>
                <c:pt idx="77">
                  <c:v>6.0475658581603629</c:v>
                </c:pt>
                <c:pt idx="78">
                  <c:v>6.1261056745001081</c:v>
                </c:pt>
                <c:pt idx="79">
                  <c:v>6.2046454908398534</c:v>
                </c:pt>
                <c:pt idx="80">
                  <c:v>6.2831853071795987</c:v>
                </c:pt>
              </c:numCache>
            </c:numRef>
          </c:xVal>
          <c:yVal>
            <c:numRef>
              <c:f>Sheet1!$B$1:$B$81</c:f>
              <c:numCache>
                <c:formatCode>General</c:formatCode>
                <c:ptCount val="81"/>
                <c:pt idx="0">
                  <c:v>0</c:v>
                </c:pt>
                <c:pt idx="1">
                  <c:v>7.8459095727844944E-2</c:v>
                </c:pt>
                <c:pt idx="2">
                  <c:v>0.15643446504023087</c:v>
                </c:pt>
                <c:pt idx="3">
                  <c:v>0.23344536385590539</c:v>
                </c:pt>
                <c:pt idx="4">
                  <c:v>0.3090169943749474</c:v>
                </c:pt>
                <c:pt idx="5">
                  <c:v>0.38268343236508978</c:v>
                </c:pt>
                <c:pt idx="6">
                  <c:v>0.45399049973954675</c:v>
                </c:pt>
                <c:pt idx="7">
                  <c:v>0.5224985647159488</c:v>
                </c:pt>
                <c:pt idx="8">
                  <c:v>0.58778525229247314</c:v>
                </c:pt>
                <c:pt idx="9">
                  <c:v>0.64944804833018366</c:v>
                </c:pt>
                <c:pt idx="10">
                  <c:v>0.70710678118654746</c:v>
                </c:pt>
                <c:pt idx="11">
                  <c:v>0.76040596560003093</c:v>
                </c:pt>
                <c:pt idx="12">
                  <c:v>0.80901699437494745</c:v>
                </c:pt>
                <c:pt idx="13">
                  <c:v>0.85264016435409218</c:v>
                </c:pt>
                <c:pt idx="14">
                  <c:v>0.89100652418836779</c:v>
                </c:pt>
                <c:pt idx="15">
                  <c:v>0.92387953251128674</c:v>
                </c:pt>
                <c:pt idx="16">
                  <c:v>0.95105651629515353</c:v>
                </c:pt>
                <c:pt idx="17">
                  <c:v>0.97236992039767656</c:v>
                </c:pt>
                <c:pt idx="18">
                  <c:v>0.98768834059513777</c:v>
                </c:pt>
                <c:pt idx="19">
                  <c:v>0.99691733373312796</c:v>
                </c:pt>
                <c:pt idx="20">
                  <c:v>1</c:v>
                </c:pt>
                <c:pt idx="21">
                  <c:v>0.99691733373312796</c:v>
                </c:pt>
                <c:pt idx="22">
                  <c:v>0.98768834059513777</c:v>
                </c:pt>
                <c:pt idx="23">
                  <c:v>0.97236992039767667</c:v>
                </c:pt>
                <c:pt idx="24">
                  <c:v>0.95105651629515364</c:v>
                </c:pt>
                <c:pt idx="25">
                  <c:v>0.92387953251128674</c:v>
                </c:pt>
                <c:pt idx="26">
                  <c:v>0.8910065241883679</c:v>
                </c:pt>
                <c:pt idx="27">
                  <c:v>0.85264016435409229</c:v>
                </c:pt>
                <c:pt idx="28">
                  <c:v>0.80901699437494745</c:v>
                </c:pt>
                <c:pt idx="29">
                  <c:v>0.76040596560003104</c:v>
                </c:pt>
                <c:pt idx="30">
                  <c:v>0.70710678118654757</c:v>
                </c:pt>
                <c:pt idx="31">
                  <c:v>0.64944804833018377</c:v>
                </c:pt>
                <c:pt idx="32">
                  <c:v>0.58778525229247325</c:v>
                </c:pt>
                <c:pt idx="33">
                  <c:v>0.52249856471594891</c:v>
                </c:pt>
                <c:pt idx="34">
                  <c:v>0.45399049973954686</c:v>
                </c:pt>
                <c:pt idx="35">
                  <c:v>0.38268343236508989</c:v>
                </c:pt>
                <c:pt idx="36">
                  <c:v>0.30901699437494751</c:v>
                </c:pt>
                <c:pt idx="37">
                  <c:v>0.23344536385590553</c:v>
                </c:pt>
                <c:pt idx="38">
                  <c:v>0.15643446504023098</c:v>
                </c:pt>
                <c:pt idx="39">
                  <c:v>7.8459095727845068E-2</c:v>
                </c:pt>
                <c:pt idx="40">
                  <c:v>1.22514845490862E-16</c:v>
                </c:pt>
                <c:pt idx="41">
                  <c:v>-7.8459095727844819E-2</c:v>
                </c:pt>
                <c:pt idx="42">
                  <c:v>-0.15643446504023073</c:v>
                </c:pt>
                <c:pt idx="43">
                  <c:v>-0.23344536385590528</c:v>
                </c:pt>
                <c:pt idx="44">
                  <c:v>-0.30901699437494728</c:v>
                </c:pt>
                <c:pt idx="45">
                  <c:v>-0.38268343236508967</c:v>
                </c:pt>
                <c:pt idx="46">
                  <c:v>-0.45399049973954669</c:v>
                </c:pt>
                <c:pt idx="47">
                  <c:v>-0.52249856471594869</c:v>
                </c:pt>
                <c:pt idx="48">
                  <c:v>-0.58778525229247303</c:v>
                </c:pt>
                <c:pt idx="49">
                  <c:v>-0.64944804833018355</c:v>
                </c:pt>
                <c:pt idx="50">
                  <c:v>-0.70710678118654746</c:v>
                </c:pt>
                <c:pt idx="51">
                  <c:v>-0.7604059656000306</c:v>
                </c:pt>
                <c:pt idx="52">
                  <c:v>-0.80901699437494734</c:v>
                </c:pt>
                <c:pt idx="53">
                  <c:v>-0.8526401643540924</c:v>
                </c:pt>
                <c:pt idx="54">
                  <c:v>-0.89100652418836823</c:v>
                </c:pt>
                <c:pt idx="55">
                  <c:v>-0.92387953251128718</c:v>
                </c:pt>
                <c:pt idx="56">
                  <c:v>-0.95105651629515409</c:v>
                </c:pt>
                <c:pt idx="57">
                  <c:v>-0.97236992039767711</c:v>
                </c:pt>
                <c:pt idx="58">
                  <c:v>-0.9876883405951381</c:v>
                </c:pt>
                <c:pt idx="59">
                  <c:v>-0.99691733373312819</c:v>
                </c:pt>
                <c:pt idx="60">
                  <c:v>-1</c:v>
                </c:pt>
                <c:pt idx="61">
                  <c:v>-0.99691733373312763</c:v>
                </c:pt>
                <c:pt idx="62">
                  <c:v>-0.9876883405951371</c:v>
                </c:pt>
                <c:pt idx="63">
                  <c:v>-0.97236992039767556</c:v>
                </c:pt>
                <c:pt idx="64">
                  <c:v>-0.95105651629515198</c:v>
                </c:pt>
                <c:pt idx="65">
                  <c:v>-0.92387953251128463</c:v>
                </c:pt>
                <c:pt idx="66">
                  <c:v>-0.89100652418836512</c:v>
                </c:pt>
                <c:pt idx="67">
                  <c:v>-0.85264016435408885</c:v>
                </c:pt>
                <c:pt idx="68">
                  <c:v>-0.80901699437494334</c:v>
                </c:pt>
                <c:pt idx="69">
                  <c:v>-0.76040596560002616</c:v>
                </c:pt>
                <c:pt idx="70">
                  <c:v>-0.70710678118654202</c:v>
                </c:pt>
                <c:pt idx="71">
                  <c:v>-0.64944804833017744</c:v>
                </c:pt>
                <c:pt idx="72">
                  <c:v>-0.58778525229246614</c:v>
                </c:pt>
                <c:pt idx="73">
                  <c:v>-0.52249856471594114</c:v>
                </c:pt>
                <c:pt idx="74">
                  <c:v>-0.45399049973953831</c:v>
                </c:pt>
                <c:pt idx="75">
                  <c:v>-0.38268343236508057</c:v>
                </c:pt>
                <c:pt idx="76">
                  <c:v>-0.30901699437493751</c:v>
                </c:pt>
                <c:pt idx="77">
                  <c:v>-0.23344536385589484</c:v>
                </c:pt>
                <c:pt idx="78">
                  <c:v>-0.15643446504021971</c:v>
                </c:pt>
                <c:pt idx="79">
                  <c:v>-7.8459095727833231E-2</c:v>
                </c:pt>
                <c:pt idx="80">
                  <c:v>1.2189468184820029E-14</c:v>
                </c:pt>
              </c:numCache>
            </c:numRef>
          </c:yVal>
          <c:smooth val="1"/>
        </c:ser>
        <c:dLbls>
          <c:showLegendKey val="0"/>
          <c:showVal val="0"/>
          <c:showCatName val="0"/>
          <c:showSerName val="0"/>
          <c:showPercent val="0"/>
          <c:showBubbleSize val="0"/>
        </c:dLbls>
        <c:axId val="163617024"/>
        <c:axId val="163618816"/>
      </c:scatterChart>
      <c:valAx>
        <c:axId val="163617024"/>
        <c:scaling>
          <c:orientation val="minMax"/>
        </c:scaling>
        <c:delete val="1"/>
        <c:axPos val="b"/>
        <c:numFmt formatCode="General" sourceLinked="1"/>
        <c:majorTickMark val="out"/>
        <c:minorTickMark val="none"/>
        <c:tickLblPos val="none"/>
        <c:crossAx val="163618816"/>
        <c:crosses val="autoZero"/>
        <c:crossBetween val="midCat"/>
      </c:valAx>
      <c:valAx>
        <c:axId val="163618816"/>
        <c:scaling>
          <c:orientation val="minMax"/>
        </c:scaling>
        <c:delete val="1"/>
        <c:axPos val="l"/>
        <c:numFmt formatCode="General" sourceLinked="1"/>
        <c:majorTickMark val="out"/>
        <c:minorTickMark val="none"/>
        <c:tickLblPos val="none"/>
        <c:crossAx val="163617024"/>
        <c:crosses val="autoZero"/>
        <c:crossBetween val="midCat"/>
      </c:valAx>
      <c:spPr>
        <a:noFill/>
        <a:ln w="25400">
          <a:noFill/>
        </a:ln>
      </c:spPr>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078644132898019E-2"/>
          <c:y val="0.16203703703703703"/>
          <c:w val="0.93888888888888888"/>
          <c:h val="0.51388888888888884"/>
        </c:manualLayout>
      </c:layout>
      <c:scatterChart>
        <c:scatterStyle val="smoothMarker"/>
        <c:varyColors val="0"/>
        <c:ser>
          <c:idx val="0"/>
          <c:order val="0"/>
          <c:spPr>
            <a:ln w="114300">
              <a:solidFill>
                <a:srgbClr val="FF0000">
                  <a:alpha val="75000"/>
                </a:srgbClr>
              </a:solidFill>
            </a:ln>
          </c:spPr>
          <c:marker>
            <c:symbol val="none"/>
          </c:marker>
          <c:xVal>
            <c:numRef>
              <c:f>Sheet1!$A$1:$A$81</c:f>
              <c:numCache>
                <c:formatCode>General</c:formatCode>
                <c:ptCount val="81"/>
                <c:pt idx="0">
                  <c:v>0</c:v>
                </c:pt>
                <c:pt idx="1">
                  <c:v>7.8539816339744828E-2</c:v>
                </c:pt>
                <c:pt idx="2">
                  <c:v>0.15707963267948966</c:v>
                </c:pt>
                <c:pt idx="3">
                  <c:v>0.23561944901923448</c:v>
                </c:pt>
                <c:pt idx="4">
                  <c:v>0.31415926535897931</c:v>
                </c:pt>
                <c:pt idx="5">
                  <c:v>0.39269908169872414</c:v>
                </c:pt>
                <c:pt idx="6">
                  <c:v>0.47123889803846897</c:v>
                </c:pt>
                <c:pt idx="7">
                  <c:v>0.5497787143782138</c:v>
                </c:pt>
                <c:pt idx="8">
                  <c:v>0.62831853071795862</c:v>
                </c:pt>
                <c:pt idx="9">
                  <c:v>0.70685834705770345</c:v>
                </c:pt>
                <c:pt idx="10">
                  <c:v>0.78539816339744828</c:v>
                </c:pt>
                <c:pt idx="11">
                  <c:v>0.86393797973719311</c:v>
                </c:pt>
                <c:pt idx="12">
                  <c:v>0.94247779607693793</c:v>
                </c:pt>
                <c:pt idx="13">
                  <c:v>1.0210176124166828</c:v>
                </c:pt>
                <c:pt idx="14">
                  <c:v>1.0995574287564276</c:v>
                </c:pt>
                <c:pt idx="15">
                  <c:v>1.1780972450961724</c:v>
                </c:pt>
                <c:pt idx="16">
                  <c:v>1.2566370614359172</c:v>
                </c:pt>
                <c:pt idx="17">
                  <c:v>1.3351768777756621</c:v>
                </c:pt>
                <c:pt idx="18">
                  <c:v>1.4137166941154069</c:v>
                </c:pt>
                <c:pt idx="19">
                  <c:v>1.4922565104551517</c:v>
                </c:pt>
                <c:pt idx="20">
                  <c:v>1.5707963267948966</c:v>
                </c:pt>
                <c:pt idx="21">
                  <c:v>1.6493361431346414</c:v>
                </c:pt>
                <c:pt idx="22">
                  <c:v>1.7278759594743862</c:v>
                </c:pt>
                <c:pt idx="23">
                  <c:v>1.806415775814131</c:v>
                </c:pt>
                <c:pt idx="24">
                  <c:v>1.8849555921538759</c:v>
                </c:pt>
                <c:pt idx="25">
                  <c:v>1.9634954084936207</c:v>
                </c:pt>
                <c:pt idx="26">
                  <c:v>2.0420352248333655</c:v>
                </c:pt>
                <c:pt idx="27">
                  <c:v>2.1205750411731104</c:v>
                </c:pt>
                <c:pt idx="28">
                  <c:v>2.1991148575128552</c:v>
                </c:pt>
                <c:pt idx="29">
                  <c:v>2.2776546738526</c:v>
                </c:pt>
                <c:pt idx="30">
                  <c:v>2.3561944901923448</c:v>
                </c:pt>
                <c:pt idx="31">
                  <c:v>2.4347343065320897</c:v>
                </c:pt>
                <c:pt idx="32">
                  <c:v>2.5132741228718345</c:v>
                </c:pt>
                <c:pt idx="33">
                  <c:v>2.5918139392115793</c:v>
                </c:pt>
                <c:pt idx="34">
                  <c:v>2.6703537555513241</c:v>
                </c:pt>
                <c:pt idx="35">
                  <c:v>2.748893571891069</c:v>
                </c:pt>
                <c:pt idx="36">
                  <c:v>2.8274333882308138</c:v>
                </c:pt>
                <c:pt idx="37">
                  <c:v>2.9059732045705586</c:v>
                </c:pt>
                <c:pt idx="38">
                  <c:v>2.9845130209103035</c:v>
                </c:pt>
                <c:pt idx="39">
                  <c:v>3.0630528372500483</c:v>
                </c:pt>
                <c:pt idx="40">
                  <c:v>3.1415926535897931</c:v>
                </c:pt>
                <c:pt idx="41">
                  <c:v>3.2201324699295379</c:v>
                </c:pt>
                <c:pt idx="42">
                  <c:v>3.2986722862692828</c:v>
                </c:pt>
                <c:pt idx="43">
                  <c:v>3.3772121026090276</c:v>
                </c:pt>
                <c:pt idx="44">
                  <c:v>3.4557519189487724</c:v>
                </c:pt>
                <c:pt idx="45">
                  <c:v>3.5342917352885173</c:v>
                </c:pt>
                <c:pt idx="46">
                  <c:v>3.6128315516282621</c:v>
                </c:pt>
                <c:pt idx="47">
                  <c:v>3.6913713679680069</c:v>
                </c:pt>
                <c:pt idx="48">
                  <c:v>3.7699111843077517</c:v>
                </c:pt>
                <c:pt idx="49">
                  <c:v>3.8484510006474966</c:v>
                </c:pt>
                <c:pt idx="50">
                  <c:v>3.9269908169872414</c:v>
                </c:pt>
                <c:pt idx="51">
                  <c:v>4.0055306333269858</c:v>
                </c:pt>
                <c:pt idx="52">
                  <c:v>4.0840704496667311</c:v>
                </c:pt>
                <c:pt idx="53">
                  <c:v>4.1626102660064763</c:v>
                </c:pt>
                <c:pt idx="54">
                  <c:v>4.2411500823462216</c:v>
                </c:pt>
                <c:pt idx="55">
                  <c:v>4.3196898986859669</c:v>
                </c:pt>
                <c:pt idx="56">
                  <c:v>4.3982297150257121</c:v>
                </c:pt>
                <c:pt idx="57">
                  <c:v>4.4767695313654574</c:v>
                </c:pt>
                <c:pt idx="58">
                  <c:v>4.5553093477052027</c:v>
                </c:pt>
                <c:pt idx="59">
                  <c:v>4.633849164044948</c:v>
                </c:pt>
                <c:pt idx="60">
                  <c:v>4.7123889803846932</c:v>
                </c:pt>
                <c:pt idx="61">
                  <c:v>4.7909287967244385</c:v>
                </c:pt>
                <c:pt idx="62">
                  <c:v>4.8694686130641838</c:v>
                </c:pt>
                <c:pt idx="63">
                  <c:v>4.948008429403929</c:v>
                </c:pt>
                <c:pt idx="64">
                  <c:v>5.0265482457436743</c:v>
                </c:pt>
                <c:pt idx="65">
                  <c:v>5.1050880620834196</c:v>
                </c:pt>
                <c:pt idx="66">
                  <c:v>5.1836278784231649</c:v>
                </c:pt>
                <c:pt idx="67">
                  <c:v>5.2621676947629101</c:v>
                </c:pt>
                <c:pt idx="68">
                  <c:v>5.3407075111026554</c:v>
                </c:pt>
                <c:pt idx="69">
                  <c:v>5.4192473274424007</c:v>
                </c:pt>
                <c:pt idx="70">
                  <c:v>5.4977871437821459</c:v>
                </c:pt>
                <c:pt idx="71">
                  <c:v>5.5763269601218912</c:v>
                </c:pt>
                <c:pt idx="72">
                  <c:v>5.6548667764616365</c:v>
                </c:pt>
                <c:pt idx="73">
                  <c:v>5.7334065928013818</c:v>
                </c:pt>
                <c:pt idx="74">
                  <c:v>5.811946409141127</c:v>
                </c:pt>
                <c:pt idx="75">
                  <c:v>5.8904862254808723</c:v>
                </c:pt>
                <c:pt idx="76">
                  <c:v>5.9690260418206176</c:v>
                </c:pt>
                <c:pt idx="77">
                  <c:v>6.0475658581603629</c:v>
                </c:pt>
                <c:pt idx="78">
                  <c:v>6.1261056745001081</c:v>
                </c:pt>
                <c:pt idx="79">
                  <c:v>6.2046454908398534</c:v>
                </c:pt>
                <c:pt idx="80">
                  <c:v>6.2831853071795987</c:v>
                </c:pt>
              </c:numCache>
            </c:numRef>
          </c:xVal>
          <c:yVal>
            <c:numRef>
              <c:f>Sheet1!$B$1:$B$81</c:f>
              <c:numCache>
                <c:formatCode>General</c:formatCode>
                <c:ptCount val="81"/>
                <c:pt idx="0">
                  <c:v>0</c:v>
                </c:pt>
                <c:pt idx="1">
                  <c:v>7.8459095727844944E-2</c:v>
                </c:pt>
                <c:pt idx="2">
                  <c:v>0.15643446504023087</c:v>
                </c:pt>
                <c:pt idx="3">
                  <c:v>0.23344536385590539</c:v>
                </c:pt>
                <c:pt idx="4">
                  <c:v>0.3090169943749474</c:v>
                </c:pt>
                <c:pt idx="5">
                  <c:v>0.38268343236508978</c:v>
                </c:pt>
                <c:pt idx="6">
                  <c:v>0.45399049973954675</c:v>
                </c:pt>
                <c:pt idx="7">
                  <c:v>0.5224985647159488</c:v>
                </c:pt>
                <c:pt idx="8">
                  <c:v>0.58778525229247314</c:v>
                </c:pt>
                <c:pt idx="9">
                  <c:v>0.64944804833018366</c:v>
                </c:pt>
                <c:pt idx="10">
                  <c:v>0.70710678118654746</c:v>
                </c:pt>
                <c:pt idx="11">
                  <c:v>0.76040596560003093</c:v>
                </c:pt>
                <c:pt idx="12">
                  <c:v>0.80901699437494745</c:v>
                </c:pt>
                <c:pt idx="13">
                  <c:v>0.85264016435409218</c:v>
                </c:pt>
                <c:pt idx="14">
                  <c:v>0.89100652418836779</c:v>
                </c:pt>
                <c:pt idx="15">
                  <c:v>0.92387953251128674</c:v>
                </c:pt>
                <c:pt idx="16">
                  <c:v>0.95105651629515353</c:v>
                </c:pt>
                <c:pt idx="17">
                  <c:v>0.97236992039767656</c:v>
                </c:pt>
                <c:pt idx="18">
                  <c:v>0.98768834059513777</c:v>
                </c:pt>
                <c:pt idx="19">
                  <c:v>0.99691733373312796</c:v>
                </c:pt>
                <c:pt idx="20">
                  <c:v>1</c:v>
                </c:pt>
                <c:pt idx="21">
                  <c:v>0.99691733373312796</c:v>
                </c:pt>
                <c:pt idx="22">
                  <c:v>0.98768834059513777</c:v>
                </c:pt>
                <c:pt idx="23">
                  <c:v>0.97236992039767667</c:v>
                </c:pt>
                <c:pt idx="24">
                  <c:v>0.95105651629515364</c:v>
                </c:pt>
                <c:pt idx="25">
                  <c:v>0.92387953251128674</c:v>
                </c:pt>
                <c:pt idx="26">
                  <c:v>0.8910065241883679</c:v>
                </c:pt>
                <c:pt idx="27">
                  <c:v>0.85264016435409229</c:v>
                </c:pt>
                <c:pt idx="28">
                  <c:v>0.80901699437494745</c:v>
                </c:pt>
                <c:pt idx="29">
                  <c:v>0.76040596560003104</c:v>
                </c:pt>
                <c:pt idx="30">
                  <c:v>0.70710678118654757</c:v>
                </c:pt>
                <c:pt idx="31">
                  <c:v>0.64944804833018377</c:v>
                </c:pt>
                <c:pt idx="32">
                  <c:v>0.58778525229247325</c:v>
                </c:pt>
                <c:pt idx="33">
                  <c:v>0.52249856471594891</c:v>
                </c:pt>
                <c:pt idx="34">
                  <c:v>0.45399049973954686</c:v>
                </c:pt>
                <c:pt idx="35">
                  <c:v>0.38268343236508989</c:v>
                </c:pt>
                <c:pt idx="36">
                  <c:v>0.30901699437494751</c:v>
                </c:pt>
                <c:pt idx="37">
                  <c:v>0.23344536385590553</c:v>
                </c:pt>
                <c:pt idx="38">
                  <c:v>0.15643446504023098</c:v>
                </c:pt>
                <c:pt idx="39">
                  <c:v>7.8459095727845068E-2</c:v>
                </c:pt>
                <c:pt idx="40">
                  <c:v>1.22514845490862E-16</c:v>
                </c:pt>
                <c:pt idx="41">
                  <c:v>-7.8459095727844819E-2</c:v>
                </c:pt>
                <c:pt idx="42">
                  <c:v>-0.15643446504023073</c:v>
                </c:pt>
                <c:pt idx="43">
                  <c:v>-0.23344536385590528</c:v>
                </c:pt>
                <c:pt idx="44">
                  <c:v>-0.30901699437494728</c:v>
                </c:pt>
                <c:pt idx="45">
                  <c:v>-0.38268343236508967</c:v>
                </c:pt>
                <c:pt idx="46">
                  <c:v>-0.45399049973954669</c:v>
                </c:pt>
                <c:pt idx="47">
                  <c:v>-0.52249856471594869</c:v>
                </c:pt>
                <c:pt idx="48">
                  <c:v>-0.58778525229247303</c:v>
                </c:pt>
                <c:pt idx="49">
                  <c:v>-0.64944804833018355</c:v>
                </c:pt>
                <c:pt idx="50">
                  <c:v>-0.70710678118654746</c:v>
                </c:pt>
                <c:pt idx="51">
                  <c:v>-0.7604059656000306</c:v>
                </c:pt>
                <c:pt idx="52">
                  <c:v>-0.80901699437494734</c:v>
                </c:pt>
                <c:pt idx="53">
                  <c:v>-0.8526401643540924</c:v>
                </c:pt>
                <c:pt idx="54">
                  <c:v>-0.89100652418836823</c:v>
                </c:pt>
                <c:pt idx="55">
                  <c:v>-0.92387953251128718</c:v>
                </c:pt>
                <c:pt idx="56">
                  <c:v>-0.95105651629515409</c:v>
                </c:pt>
                <c:pt idx="57">
                  <c:v>-0.97236992039767711</c:v>
                </c:pt>
                <c:pt idx="58">
                  <c:v>-0.9876883405951381</c:v>
                </c:pt>
                <c:pt idx="59">
                  <c:v>-0.99691733373312819</c:v>
                </c:pt>
                <c:pt idx="60">
                  <c:v>-1</c:v>
                </c:pt>
                <c:pt idx="61">
                  <c:v>-0.99691733373312763</c:v>
                </c:pt>
                <c:pt idx="62">
                  <c:v>-0.9876883405951371</c:v>
                </c:pt>
                <c:pt idx="63">
                  <c:v>-0.97236992039767556</c:v>
                </c:pt>
                <c:pt idx="64">
                  <c:v>-0.95105651629515198</c:v>
                </c:pt>
                <c:pt idx="65">
                  <c:v>-0.92387953251128463</c:v>
                </c:pt>
                <c:pt idx="66">
                  <c:v>-0.89100652418836512</c:v>
                </c:pt>
                <c:pt idx="67">
                  <c:v>-0.85264016435408885</c:v>
                </c:pt>
                <c:pt idx="68">
                  <c:v>-0.80901699437494334</c:v>
                </c:pt>
                <c:pt idx="69">
                  <c:v>-0.76040596560002616</c:v>
                </c:pt>
                <c:pt idx="70">
                  <c:v>-0.70710678118654202</c:v>
                </c:pt>
                <c:pt idx="71">
                  <c:v>-0.64944804833017744</c:v>
                </c:pt>
                <c:pt idx="72">
                  <c:v>-0.58778525229246614</c:v>
                </c:pt>
                <c:pt idx="73">
                  <c:v>-0.52249856471594114</c:v>
                </c:pt>
                <c:pt idx="74">
                  <c:v>-0.45399049973953831</c:v>
                </c:pt>
                <c:pt idx="75">
                  <c:v>-0.38268343236508057</c:v>
                </c:pt>
                <c:pt idx="76">
                  <c:v>-0.30901699437493751</c:v>
                </c:pt>
                <c:pt idx="77">
                  <c:v>-0.23344536385589484</c:v>
                </c:pt>
                <c:pt idx="78">
                  <c:v>-0.15643446504021971</c:v>
                </c:pt>
                <c:pt idx="79">
                  <c:v>-7.8459095727833231E-2</c:v>
                </c:pt>
                <c:pt idx="80">
                  <c:v>1.2189468184820029E-14</c:v>
                </c:pt>
              </c:numCache>
            </c:numRef>
          </c:yVal>
          <c:smooth val="1"/>
        </c:ser>
        <c:dLbls>
          <c:showLegendKey val="0"/>
          <c:showVal val="0"/>
          <c:showCatName val="0"/>
          <c:showSerName val="0"/>
          <c:showPercent val="0"/>
          <c:showBubbleSize val="0"/>
        </c:dLbls>
        <c:axId val="163659776"/>
        <c:axId val="163661312"/>
      </c:scatterChart>
      <c:valAx>
        <c:axId val="163659776"/>
        <c:scaling>
          <c:orientation val="minMax"/>
        </c:scaling>
        <c:delete val="1"/>
        <c:axPos val="b"/>
        <c:numFmt formatCode="General" sourceLinked="1"/>
        <c:majorTickMark val="out"/>
        <c:minorTickMark val="none"/>
        <c:tickLblPos val="none"/>
        <c:crossAx val="163661312"/>
        <c:crosses val="autoZero"/>
        <c:crossBetween val="midCat"/>
      </c:valAx>
      <c:valAx>
        <c:axId val="163661312"/>
        <c:scaling>
          <c:orientation val="minMax"/>
        </c:scaling>
        <c:delete val="1"/>
        <c:axPos val="l"/>
        <c:numFmt formatCode="General" sourceLinked="1"/>
        <c:majorTickMark val="out"/>
        <c:minorTickMark val="none"/>
        <c:tickLblPos val="none"/>
        <c:crossAx val="163659776"/>
        <c:crosses val="autoZero"/>
        <c:crossBetween val="midCat"/>
      </c:valAx>
      <c:spPr>
        <a:noFill/>
        <a:ln w="25400">
          <a:noFill/>
        </a:ln>
      </c:spPr>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'Voltage Waves'!$L$8</c:f>
              <c:strCache>
                <c:ptCount val="1"/>
                <c:pt idx="0">
                  <c:v>Scaled Distorted Voltage</c:v>
                </c:pt>
              </c:strCache>
            </c:strRef>
          </c:tx>
          <c:spPr>
            <a:ln w="63500" cap="rnd">
              <a:solidFill>
                <a:srgbClr val="FF0000"/>
              </a:solidFill>
              <a:round/>
            </a:ln>
            <a:effectLst/>
          </c:spPr>
          <c:marker>
            <c:symbol val="none"/>
          </c:marker>
          <c:xVal>
            <c:numRef>
              <c:f>'Voltage Waves'!$A$9:$A$109</c:f>
              <c:numCache>
                <c:formatCode>0.000</c:formatCode>
                <c:ptCount val="101"/>
                <c:pt idx="0">
                  <c:v>0</c:v>
                </c:pt>
                <c:pt idx="1">
                  <c:v>0.16666666666666669</c:v>
                </c:pt>
                <c:pt idx="2">
                  <c:v>0.33333333333333337</c:v>
                </c:pt>
                <c:pt idx="3">
                  <c:v>0.5</c:v>
                </c:pt>
                <c:pt idx="4">
                  <c:v>0.66666666666666674</c:v>
                </c:pt>
                <c:pt idx="5">
                  <c:v>0.83333333333333348</c:v>
                </c:pt>
                <c:pt idx="6">
                  <c:v>1.0000000000000002</c:v>
                </c:pt>
                <c:pt idx="7">
                  <c:v>1.166666666666667</c:v>
                </c:pt>
                <c:pt idx="8">
                  <c:v>1.3333333333333337</c:v>
                </c:pt>
                <c:pt idx="9">
                  <c:v>1.5000000000000004</c:v>
                </c:pt>
                <c:pt idx="10">
                  <c:v>1.6666666666666672</c:v>
                </c:pt>
                <c:pt idx="11">
                  <c:v>1.8333333333333339</c:v>
                </c:pt>
                <c:pt idx="12">
                  <c:v>2.0000000000000004</c:v>
                </c:pt>
                <c:pt idx="13">
                  <c:v>2.166666666666667</c:v>
                </c:pt>
                <c:pt idx="14">
                  <c:v>2.3333333333333335</c:v>
                </c:pt>
                <c:pt idx="15">
                  <c:v>2.5</c:v>
                </c:pt>
                <c:pt idx="16">
                  <c:v>2.6666666666666665</c:v>
                </c:pt>
                <c:pt idx="17">
                  <c:v>2.833333333333333</c:v>
                </c:pt>
                <c:pt idx="18">
                  <c:v>2.9999999999999996</c:v>
                </c:pt>
                <c:pt idx="19">
                  <c:v>3.1666666666666661</c:v>
                </c:pt>
                <c:pt idx="20">
                  <c:v>3.3333333333333326</c:v>
                </c:pt>
                <c:pt idx="21">
                  <c:v>3.4999999999999991</c:v>
                </c:pt>
                <c:pt idx="22">
                  <c:v>3.6666666666666656</c:v>
                </c:pt>
                <c:pt idx="23">
                  <c:v>3.8333333333333321</c:v>
                </c:pt>
                <c:pt idx="24">
                  <c:v>3.9999999999999987</c:v>
                </c:pt>
                <c:pt idx="25">
                  <c:v>4.1666666666666652</c:v>
                </c:pt>
                <c:pt idx="26">
                  <c:v>4.3333333333333321</c:v>
                </c:pt>
                <c:pt idx="27">
                  <c:v>4.4999999999999991</c:v>
                </c:pt>
                <c:pt idx="28">
                  <c:v>4.6666666666666661</c:v>
                </c:pt>
                <c:pt idx="29">
                  <c:v>4.833333333333333</c:v>
                </c:pt>
                <c:pt idx="30">
                  <c:v>5</c:v>
                </c:pt>
                <c:pt idx="31">
                  <c:v>5.166666666666667</c:v>
                </c:pt>
                <c:pt idx="32">
                  <c:v>5.3333333333333339</c:v>
                </c:pt>
                <c:pt idx="33">
                  <c:v>5.5000000000000009</c:v>
                </c:pt>
                <c:pt idx="34">
                  <c:v>5.6666666666666679</c:v>
                </c:pt>
                <c:pt idx="35">
                  <c:v>5.8333333333333348</c:v>
                </c:pt>
                <c:pt idx="36">
                  <c:v>6.0000000000000018</c:v>
                </c:pt>
                <c:pt idx="37">
                  <c:v>6.1666666666666687</c:v>
                </c:pt>
                <c:pt idx="38">
                  <c:v>6.3333333333333357</c:v>
                </c:pt>
                <c:pt idx="39">
                  <c:v>6.5000000000000027</c:v>
                </c:pt>
                <c:pt idx="40">
                  <c:v>6.6666666666666696</c:v>
                </c:pt>
                <c:pt idx="41">
                  <c:v>6.8333333333333366</c:v>
                </c:pt>
                <c:pt idx="42">
                  <c:v>7.0000000000000036</c:v>
                </c:pt>
                <c:pt idx="43">
                  <c:v>7.1666666666666705</c:v>
                </c:pt>
                <c:pt idx="44">
                  <c:v>7.3333333333333375</c:v>
                </c:pt>
                <c:pt idx="45">
                  <c:v>7.5000000000000044</c:v>
                </c:pt>
                <c:pt idx="46">
                  <c:v>7.6666666666666714</c:v>
                </c:pt>
                <c:pt idx="47">
                  <c:v>7.8333333333333384</c:v>
                </c:pt>
                <c:pt idx="48">
                  <c:v>8.0000000000000053</c:v>
                </c:pt>
                <c:pt idx="49">
                  <c:v>8.1666666666666714</c:v>
                </c:pt>
                <c:pt idx="50">
                  <c:v>8.3333333333333375</c:v>
                </c:pt>
                <c:pt idx="51">
                  <c:v>8.5000000000000036</c:v>
                </c:pt>
                <c:pt idx="52">
                  <c:v>8.6666666666666696</c:v>
                </c:pt>
                <c:pt idx="53">
                  <c:v>8.8333333333333357</c:v>
                </c:pt>
                <c:pt idx="54">
                  <c:v>9.0000000000000018</c:v>
                </c:pt>
                <c:pt idx="55">
                  <c:v>9.1666666666666679</c:v>
                </c:pt>
                <c:pt idx="56">
                  <c:v>9.3333333333333339</c:v>
                </c:pt>
                <c:pt idx="57">
                  <c:v>9.5</c:v>
                </c:pt>
                <c:pt idx="58">
                  <c:v>9.6666666666666661</c:v>
                </c:pt>
                <c:pt idx="59">
                  <c:v>9.8333333333333321</c:v>
                </c:pt>
                <c:pt idx="60">
                  <c:v>9.9999999999999982</c:v>
                </c:pt>
                <c:pt idx="61">
                  <c:v>10.166666666666664</c:v>
                </c:pt>
                <c:pt idx="62">
                  <c:v>10.33333333333333</c:v>
                </c:pt>
                <c:pt idx="63">
                  <c:v>10.499999999999996</c:v>
                </c:pt>
                <c:pt idx="64">
                  <c:v>10.666666666666663</c:v>
                </c:pt>
                <c:pt idx="65">
                  <c:v>10.833333333333329</c:v>
                </c:pt>
                <c:pt idx="66">
                  <c:v>10.999999999999995</c:v>
                </c:pt>
                <c:pt idx="67">
                  <c:v>11.166666666666661</c:v>
                </c:pt>
                <c:pt idx="68">
                  <c:v>11.333333333333327</c:v>
                </c:pt>
                <c:pt idx="69">
                  <c:v>11.499999999999993</c:v>
                </c:pt>
                <c:pt idx="70">
                  <c:v>11.666666666666659</c:v>
                </c:pt>
                <c:pt idx="71">
                  <c:v>11.833333333333325</c:v>
                </c:pt>
                <c:pt idx="72">
                  <c:v>11.999999999999991</c:v>
                </c:pt>
                <c:pt idx="73">
                  <c:v>12.166666666666657</c:v>
                </c:pt>
                <c:pt idx="74">
                  <c:v>12.333333333333323</c:v>
                </c:pt>
                <c:pt idx="75">
                  <c:v>12.499999999999989</c:v>
                </c:pt>
                <c:pt idx="76">
                  <c:v>12.666666666666655</c:v>
                </c:pt>
                <c:pt idx="77">
                  <c:v>12.833333333333321</c:v>
                </c:pt>
                <c:pt idx="78">
                  <c:v>12.999999999999988</c:v>
                </c:pt>
                <c:pt idx="79">
                  <c:v>13.166666666666654</c:v>
                </c:pt>
                <c:pt idx="80">
                  <c:v>13.33333333333332</c:v>
                </c:pt>
                <c:pt idx="81">
                  <c:v>13.499999999999986</c:v>
                </c:pt>
                <c:pt idx="82">
                  <c:v>13.666666666666652</c:v>
                </c:pt>
                <c:pt idx="83">
                  <c:v>13.833333333333318</c:v>
                </c:pt>
                <c:pt idx="84">
                  <c:v>13.999999999999984</c:v>
                </c:pt>
                <c:pt idx="85">
                  <c:v>14.16666666666665</c:v>
                </c:pt>
                <c:pt idx="86">
                  <c:v>14.333333333333316</c:v>
                </c:pt>
                <c:pt idx="87">
                  <c:v>14.499999999999982</c:v>
                </c:pt>
                <c:pt idx="88">
                  <c:v>14.666666666666648</c:v>
                </c:pt>
                <c:pt idx="89">
                  <c:v>14.833333333333314</c:v>
                </c:pt>
                <c:pt idx="90">
                  <c:v>14.99999999999998</c:v>
                </c:pt>
                <c:pt idx="91">
                  <c:v>15.166666666666647</c:v>
                </c:pt>
                <c:pt idx="92">
                  <c:v>15.333333333333313</c:v>
                </c:pt>
                <c:pt idx="93">
                  <c:v>15.499999999999979</c:v>
                </c:pt>
                <c:pt idx="94">
                  <c:v>15.666666666666645</c:v>
                </c:pt>
                <c:pt idx="95">
                  <c:v>15.833333333333311</c:v>
                </c:pt>
                <c:pt idx="96">
                  <c:v>15.999999999999977</c:v>
                </c:pt>
                <c:pt idx="97">
                  <c:v>16.166666666666643</c:v>
                </c:pt>
                <c:pt idx="98">
                  <c:v>16.333333333333311</c:v>
                </c:pt>
                <c:pt idx="99">
                  <c:v>16.499999999999979</c:v>
                </c:pt>
                <c:pt idx="100">
                  <c:v>16.666666666666647</c:v>
                </c:pt>
              </c:numCache>
            </c:numRef>
          </c:xVal>
          <c:yVal>
            <c:numRef>
              <c:f>'Voltage Waves'!$L$9:$L$109</c:f>
              <c:numCache>
                <c:formatCode>General</c:formatCode>
                <c:ptCount val="1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227.12983017684186</c:v>
                </c:pt>
                <c:pt idx="21">
                  <c:v>709.80167860086954</c:v>
                </c:pt>
                <c:pt idx="22">
                  <c:v>1087.2029622506568</c:v>
                </c:pt>
                <c:pt idx="23">
                  <c:v>1357.8442506778738</c:v>
                </c:pt>
                <c:pt idx="24">
                  <c:v>1520.6574463613542</c:v>
                </c:pt>
                <c:pt idx="25">
                  <c:v>1575</c:v>
                </c:pt>
                <c:pt idx="26">
                  <c:v>1520.6574463613542</c:v>
                </c:pt>
                <c:pt idx="27">
                  <c:v>1357.8442506778786</c:v>
                </c:pt>
                <c:pt idx="28">
                  <c:v>1087.2029622506568</c:v>
                </c:pt>
                <c:pt idx="29">
                  <c:v>709.80167860087874</c:v>
                </c:pt>
                <c:pt idx="30">
                  <c:v>227.1298301768511</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-227.12983017681418</c:v>
                </c:pt>
                <c:pt idx="71">
                  <c:v>-709.80167860085101</c:v>
                </c:pt>
                <c:pt idx="72">
                  <c:v>-1087.2029622506384</c:v>
                </c:pt>
                <c:pt idx="73">
                  <c:v>-1357.8442506778601</c:v>
                </c:pt>
                <c:pt idx="74">
                  <c:v>-1520.6574463613497</c:v>
                </c:pt>
                <c:pt idx="75">
                  <c:v>-1575</c:v>
                </c:pt>
                <c:pt idx="76">
                  <c:v>-1520.6574463613633</c:v>
                </c:pt>
                <c:pt idx="77">
                  <c:v>-1357.8442506778924</c:v>
                </c:pt>
                <c:pt idx="78">
                  <c:v>-1087.2029622506843</c:v>
                </c:pt>
                <c:pt idx="79">
                  <c:v>-709.80167860091558</c:v>
                </c:pt>
                <c:pt idx="80">
                  <c:v>-227.12983017689717</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yVal>
          <c:smooth val="1"/>
        </c:ser>
        <c:dLbls>
          <c:showLegendKey val="0"/>
          <c:showVal val="0"/>
          <c:showCatName val="0"/>
          <c:showSerName val="0"/>
          <c:showPercent val="0"/>
          <c:showBubbleSize val="0"/>
        </c:dLbls>
        <c:axId val="163764864"/>
        <c:axId val="163766656"/>
      </c:scatterChart>
      <c:valAx>
        <c:axId val="163764864"/>
        <c:scaling>
          <c:orientation val="minMax"/>
          <c:max val="16.667000000000002"/>
          <c:min val="0"/>
        </c:scaling>
        <c:delete val="0"/>
        <c:axPos val="b"/>
        <c:numFmt formatCode="0.000" sourceLinked="1"/>
        <c:majorTickMark val="none"/>
        <c:minorTickMark val="none"/>
        <c:tickLblPos val="none"/>
        <c:spPr>
          <a:noFill/>
          <a:ln w="222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766656"/>
        <c:crosses val="autoZero"/>
        <c:crossBetween val="midCat"/>
      </c:valAx>
      <c:valAx>
        <c:axId val="163766656"/>
        <c:scaling>
          <c:orientation val="minMax"/>
        </c:scaling>
        <c:delete val="0"/>
        <c:axPos val="l"/>
        <c:numFmt formatCode="General" sourceLinked="0"/>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764864"/>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'Voltage Waves'!$B$8</c:f>
              <c:strCache>
                <c:ptCount val="1"/>
                <c:pt idx="0">
                  <c:v>AC V</c:v>
                </c:pt>
              </c:strCache>
            </c:strRef>
          </c:tx>
          <c:spPr>
            <a:ln w="63500" cap="rnd">
              <a:solidFill>
                <a:srgbClr val="00B050"/>
              </a:solidFill>
              <a:round/>
            </a:ln>
            <a:effectLst/>
          </c:spPr>
          <c:marker>
            <c:symbol val="none"/>
          </c:marker>
          <c:xVal>
            <c:numRef>
              <c:f>'Voltage Waves'!$A$9:$A$109</c:f>
              <c:numCache>
                <c:formatCode>0.000</c:formatCode>
                <c:ptCount val="101"/>
                <c:pt idx="0">
                  <c:v>0</c:v>
                </c:pt>
                <c:pt idx="1">
                  <c:v>0.16666666666666669</c:v>
                </c:pt>
                <c:pt idx="2">
                  <c:v>0.33333333333333337</c:v>
                </c:pt>
                <c:pt idx="3">
                  <c:v>0.5</c:v>
                </c:pt>
                <c:pt idx="4">
                  <c:v>0.66666666666666674</c:v>
                </c:pt>
                <c:pt idx="5">
                  <c:v>0.83333333333333348</c:v>
                </c:pt>
                <c:pt idx="6">
                  <c:v>1.0000000000000002</c:v>
                </c:pt>
                <c:pt idx="7">
                  <c:v>1.166666666666667</c:v>
                </c:pt>
                <c:pt idx="8">
                  <c:v>1.3333333333333337</c:v>
                </c:pt>
                <c:pt idx="9">
                  <c:v>1.5000000000000004</c:v>
                </c:pt>
                <c:pt idx="10">
                  <c:v>1.6666666666666672</c:v>
                </c:pt>
                <c:pt idx="11">
                  <c:v>1.8333333333333339</c:v>
                </c:pt>
                <c:pt idx="12">
                  <c:v>2.0000000000000004</c:v>
                </c:pt>
                <c:pt idx="13">
                  <c:v>2.166666666666667</c:v>
                </c:pt>
                <c:pt idx="14">
                  <c:v>2.3333333333333335</c:v>
                </c:pt>
                <c:pt idx="15">
                  <c:v>2.5</c:v>
                </c:pt>
                <c:pt idx="16">
                  <c:v>2.6666666666666665</c:v>
                </c:pt>
                <c:pt idx="17">
                  <c:v>2.833333333333333</c:v>
                </c:pt>
                <c:pt idx="18">
                  <c:v>2.9999999999999996</c:v>
                </c:pt>
                <c:pt idx="19">
                  <c:v>3.1666666666666661</c:v>
                </c:pt>
                <c:pt idx="20">
                  <c:v>3.3333333333333326</c:v>
                </c:pt>
                <c:pt idx="21">
                  <c:v>3.4999999999999991</c:v>
                </c:pt>
                <c:pt idx="22">
                  <c:v>3.6666666666666656</c:v>
                </c:pt>
                <c:pt idx="23">
                  <c:v>3.8333333333333321</c:v>
                </c:pt>
                <c:pt idx="24">
                  <c:v>3.9999999999999987</c:v>
                </c:pt>
                <c:pt idx="25">
                  <c:v>4.1666666666666652</c:v>
                </c:pt>
                <c:pt idx="26">
                  <c:v>4.3333333333333321</c:v>
                </c:pt>
                <c:pt idx="27">
                  <c:v>4.4999999999999991</c:v>
                </c:pt>
                <c:pt idx="28">
                  <c:v>4.6666666666666661</c:v>
                </c:pt>
                <c:pt idx="29">
                  <c:v>4.833333333333333</c:v>
                </c:pt>
                <c:pt idx="30">
                  <c:v>5</c:v>
                </c:pt>
                <c:pt idx="31">
                  <c:v>5.166666666666667</c:v>
                </c:pt>
                <c:pt idx="32">
                  <c:v>5.3333333333333339</c:v>
                </c:pt>
                <c:pt idx="33">
                  <c:v>5.5000000000000009</c:v>
                </c:pt>
                <c:pt idx="34">
                  <c:v>5.6666666666666679</c:v>
                </c:pt>
                <c:pt idx="35">
                  <c:v>5.8333333333333348</c:v>
                </c:pt>
                <c:pt idx="36">
                  <c:v>6.0000000000000018</c:v>
                </c:pt>
                <c:pt idx="37">
                  <c:v>6.1666666666666687</c:v>
                </c:pt>
                <c:pt idx="38">
                  <c:v>6.3333333333333357</c:v>
                </c:pt>
                <c:pt idx="39">
                  <c:v>6.5000000000000027</c:v>
                </c:pt>
                <c:pt idx="40">
                  <c:v>6.6666666666666696</c:v>
                </c:pt>
                <c:pt idx="41">
                  <c:v>6.8333333333333366</c:v>
                </c:pt>
                <c:pt idx="42">
                  <c:v>7.0000000000000036</c:v>
                </c:pt>
                <c:pt idx="43">
                  <c:v>7.1666666666666705</c:v>
                </c:pt>
                <c:pt idx="44">
                  <c:v>7.3333333333333375</c:v>
                </c:pt>
                <c:pt idx="45">
                  <c:v>7.5000000000000044</c:v>
                </c:pt>
                <c:pt idx="46">
                  <c:v>7.6666666666666714</c:v>
                </c:pt>
                <c:pt idx="47">
                  <c:v>7.8333333333333384</c:v>
                </c:pt>
                <c:pt idx="48">
                  <c:v>8.0000000000000053</c:v>
                </c:pt>
                <c:pt idx="49">
                  <c:v>8.1666666666666714</c:v>
                </c:pt>
                <c:pt idx="50">
                  <c:v>8.3333333333333375</c:v>
                </c:pt>
                <c:pt idx="51">
                  <c:v>8.5000000000000036</c:v>
                </c:pt>
                <c:pt idx="52">
                  <c:v>8.6666666666666696</c:v>
                </c:pt>
                <c:pt idx="53">
                  <c:v>8.8333333333333357</c:v>
                </c:pt>
                <c:pt idx="54">
                  <c:v>9.0000000000000018</c:v>
                </c:pt>
                <c:pt idx="55">
                  <c:v>9.1666666666666679</c:v>
                </c:pt>
                <c:pt idx="56">
                  <c:v>9.3333333333333339</c:v>
                </c:pt>
                <c:pt idx="57">
                  <c:v>9.5</c:v>
                </c:pt>
                <c:pt idx="58">
                  <c:v>9.6666666666666661</c:v>
                </c:pt>
                <c:pt idx="59">
                  <c:v>9.8333333333333321</c:v>
                </c:pt>
                <c:pt idx="60">
                  <c:v>9.9999999999999982</c:v>
                </c:pt>
                <c:pt idx="61">
                  <c:v>10.166666666666664</c:v>
                </c:pt>
                <c:pt idx="62">
                  <c:v>10.33333333333333</c:v>
                </c:pt>
                <c:pt idx="63">
                  <c:v>10.499999999999996</c:v>
                </c:pt>
                <c:pt idx="64">
                  <c:v>10.666666666666663</c:v>
                </c:pt>
                <c:pt idx="65">
                  <c:v>10.833333333333329</c:v>
                </c:pt>
                <c:pt idx="66">
                  <c:v>10.999999999999995</c:v>
                </c:pt>
                <c:pt idx="67">
                  <c:v>11.166666666666661</c:v>
                </c:pt>
                <c:pt idx="68">
                  <c:v>11.333333333333327</c:v>
                </c:pt>
                <c:pt idx="69">
                  <c:v>11.499999999999993</c:v>
                </c:pt>
                <c:pt idx="70">
                  <c:v>11.666666666666659</c:v>
                </c:pt>
                <c:pt idx="71">
                  <c:v>11.833333333333325</c:v>
                </c:pt>
                <c:pt idx="72">
                  <c:v>11.999999999999991</c:v>
                </c:pt>
                <c:pt idx="73">
                  <c:v>12.166666666666657</c:v>
                </c:pt>
                <c:pt idx="74">
                  <c:v>12.333333333333323</c:v>
                </c:pt>
                <c:pt idx="75">
                  <c:v>12.499999999999989</c:v>
                </c:pt>
                <c:pt idx="76">
                  <c:v>12.666666666666655</c:v>
                </c:pt>
                <c:pt idx="77">
                  <c:v>12.833333333333321</c:v>
                </c:pt>
                <c:pt idx="78">
                  <c:v>12.999999999999988</c:v>
                </c:pt>
                <c:pt idx="79">
                  <c:v>13.166666666666654</c:v>
                </c:pt>
                <c:pt idx="80">
                  <c:v>13.33333333333332</c:v>
                </c:pt>
                <c:pt idx="81">
                  <c:v>13.499999999999986</c:v>
                </c:pt>
                <c:pt idx="82">
                  <c:v>13.666666666666652</c:v>
                </c:pt>
                <c:pt idx="83">
                  <c:v>13.833333333333318</c:v>
                </c:pt>
                <c:pt idx="84">
                  <c:v>13.999999999999984</c:v>
                </c:pt>
                <c:pt idx="85">
                  <c:v>14.16666666666665</c:v>
                </c:pt>
                <c:pt idx="86">
                  <c:v>14.333333333333316</c:v>
                </c:pt>
                <c:pt idx="87">
                  <c:v>14.499999999999982</c:v>
                </c:pt>
                <c:pt idx="88">
                  <c:v>14.666666666666648</c:v>
                </c:pt>
                <c:pt idx="89">
                  <c:v>14.833333333333314</c:v>
                </c:pt>
                <c:pt idx="90">
                  <c:v>14.99999999999998</c:v>
                </c:pt>
                <c:pt idx="91">
                  <c:v>15.166666666666647</c:v>
                </c:pt>
                <c:pt idx="92">
                  <c:v>15.333333333333313</c:v>
                </c:pt>
                <c:pt idx="93">
                  <c:v>15.499999999999979</c:v>
                </c:pt>
                <c:pt idx="94">
                  <c:v>15.666666666666645</c:v>
                </c:pt>
                <c:pt idx="95">
                  <c:v>15.833333333333311</c:v>
                </c:pt>
                <c:pt idx="96">
                  <c:v>15.999999999999977</c:v>
                </c:pt>
                <c:pt idx="97">
                  <c:v>16.166666666666643</c:v>
                </c:pt>
                <c:pt idx="98">
                  <c:v>16.333333333333311</c:v>
                </c:pt>
                <c:pt idx="99">
                  <c:v>16.499999999999979</c:v>
                </c:pt>
                <c:pt idx="100">
                  <c:v>16.666666666666647</c:v>
                </c:pt>
              </c:numCache>
            </c:numRef>
          </c:xVal>
          <c:yVal>
            <c:numRef>
              <c:f>'Voltage Waves'!$B$9:$B$109</c:f>
              <c:numCache>
                <c:formatCode>0.00</c:formatCode>
                <c:ptCount val="101"/>
                <c:pt idx="0">
                  <c:v>0</c:v>
                </c:pt>
                <c:pt idx="1">
                  <c:v>42.623618067267678</c:v>
                </c:pt>
                <c:pt idx="2">
                  <c:v>85.079020186902667</c:v>
                </c:pt>
                <c:pt idx="3">
                  <c:v>127.19865428276697</c:v>
                </c:pt>
                <c:pt idx="4">
                  <c:v>168.81629340171474</c:v>
                </c:pt>
                <c:pt idx="5">
                  <c:v>209.76769173543414</c:v>
                </c:pt>
                <c:pt idx="6">
                  <c:v>249.89123282361632</c:v>
                </c:pt>
                <c:pt idx="7">
                  <c:v>289.02856738028839</c:v>
                </c:pt>
                <c:pt idx="8">
                  <c:v>327.02523822610272</c:v>
                </c:pt>
                <c:pt idx="9">
                  <c:v>363.73128986025841</c:v>
                </c:pt>
                <c:pt idx="10">
                  <c:v>399.00186026635538</c:v>
                </c:pt>
                <c:pt idx="11">
                  <c:v>432.69775261659157</c:v>
                </c:pt>
                <c:pt idx="12">
                  <c:v>464.6859846180497</c:v>
                </c:pt>
                <c:pt idx="13">
                  <c:v>494.84031333305279</c:v>
                </c:pt>
                <c:pt idx="14">
                  <c:v>523.04173340236537</c:v>
                </c:pt>
                <c:pt idx="15">
                  <c:v>549.17894670497685</c:v>
                </c:pt>
                <c:pt idx="16">
                  <c:v>573.14880160093912</c:v>
                </c:pt>
                <c:pt idx="17">
                  <c:v>594.85670002376264</c:v>
                </c:pt>
                <c:pt idx="18">
                  <c:v>614.21697081576804</c:v>
                </c:pt>
                <c:pt idx="19">
                  <c:v>631.15320783300558</c:v>
                </c:pt>
                <c:pt idx="20">
                  <c:v>645.59857148539891</c:v>
                </c:pt>
                <c:pt idx="21">
                  <c:v>657.49605252207107</c:v>
                </c:pt>
                <c:pt idx="22">
                  <c:v>666.79869702081237</c:v>
                </c:pt>
                <c:pt idx="23">
                  <c:v>673.46979169376004</c:v>
                </c:pt>
                <c:pt idx="24">
                  <c:v>677.48300877797351</c:v>
                </c:pt>
                <c:pt idx="25">
                  <c:v>678.82250993908565</c:v>
                </c:pt>
                <c:pt idx="26">
                  <c:v>677.48300877797351</c:v>
                </c:pt>
                <c:pt idx="27">
                  <c:v>673.46979169376016</c:v>
                </c:pt>
                <c:pt idx="28">
                  <c:v>666.79869702081237</c:v>
                </c:pt>
                <c:pt idx="29">
                  <c:v>657.4960525220713</c:v>
                </c:pt>
                <c:pt idx="30">
                  <c:v>645.59857148539913</c:v>
                </c:pt>
                <c:pt idx="31">
                  <c:v>631.15320783300569</c:v>
                </c:pt>
                <c:pt idx="32">
                  <c:v>614.21697081576804</c:v>
                </c:pt>
                <c:pt idx="33">
                  <c:v>594.85670002376264</c:v>
                </c:pt>
                <c:pt idx="34">
                  <c:v>573.14880160093912</c:v>
                </c:pt>
                <c:pt idx="35">
                  <c:v>549.17894670497685</c:v>
                </c:pt>
                <c:pt idx="36">
                  <c:v>523.04173340236514</c:v>
                </c:pt>
                <c:pt idx="37">
                  <c:v>494.84031333305245</c:v>
                </c:pt>
                <c:pt idx="38">
                  <c:v>464.68598461804925</c:v>
                </c:pt>
                <c:pt idx="39">
                  <c:v>432.69775261659117</c:v>
                </c:pt>
                <c:pt idx="40">
                  <c:v>399.00186026635487</c:v>
                </c:pt>
                <c:pt idx="41">
                  <c:v>363.73128986025785</c:v>
                </c:pt>
                <c:pt idx="42">
                  <c:v>327.02523822610209</c:v>
                </c:pt>
                <c:pt idx="43">
                  <c:v>289.02856738028743</c:v>
                </c:pt>
                <c:pt idx="44">
                  <c:v>249.89123282361555</c:v>
                </c:pt>
                <c:pt idx="45">
                  <c:v>209.76769173543335</c:v>
                </c:pt>
                <c:pt idx="46">
                  <c:v>168.81629340171386</c:v>
                </c:pt>
                <c:pt idx="47">
                  <c:v>127.19865428276607</c:v>
                </c:pt>
                <c:pt idx="48">
                  <c:v>85.079020186901374</c:v>
                </c:pt>
                <c:pt idx="49">
                  <c:v>42.623618067266918</c:v>
                </c:pt>
                <c:pt idx="50">
                  <c:v>-8.2120742128094822E-13</c:v>
                </c:pt>
                <c:pt idx="51">
                  <c:v>-42.623618067268552</c:v>
                </c:pt>
                <c:pt idx="52">
                  <c:v>-85.079020186902994</c:v>
                </c:pt>
                <c:pt idx="53">
                  <c:v>-127.19865428276739</c:v>
                </c:pt>
                <c:pt idx="54">
                  <c:v>-168.81629340171517</c:v>
                </c:pt>
                <c:pt idx="55">
                  <c:v>-209.76769173543403</c:v>
                </c:pt>
                <c:pt idx="56">
                  <c:v>-249.89123282361624</c:v>
                </c:pt>
                <c:pt idx="57">
                  <c:v>-289.02856738028811</c:v>
                </c:pt>
                <c:pt idx="58">
                  <c:v>-327.0252382261022</c:v>
                </c:pt>
                <c:pt idx="59">
                  <c:v>-363.73128986025802</c:v>
                </c:pt>
                <c:pt idx="60">
                  <c:v>-399.00186026635447</c:v>
                </c:pt>
                <c:pt idx="61">
                  <c:v>-432.69775261659083</c:v>
                </c:pt>
                <c:pt idx="62">
                  <c:v>-464.68598461804896</c:v>
                </c:pt>
                <c:pt idx="63">
                  <c:v>-494.84031333305177</c:v>
                </c:pt>
                <c:pt idx="64">
                  <c:v>-523.04173340236468</c:v>
                </c:pt>
                <c:pt idx="65">
                  <c:v>-549.17894670497617</c:v>
                </c:pt>
                <c:pt idx="66">
                  <c:v>-573.14880160093833</c:v>
                </c:pt>
                <c:pt idx="67">
                  <c:v>-594.85670002376196</c:v>
                </c:pt>
                <c:pt idx="68">
                  <c:v>-614.21697081576724</c:v>
                </c:pt>
                <c:pt idx="69">
                  <c:v>-631.15320783300479</c:v>
                </c:pt>
                <c:pt idx="70">
                  <c:v>-645.59857148539822</c:v>
                </c:pt>
                <c:pt idx="71">
                  <c:v>-657.49605252207061</c:v>
                </c:pt>
                <c:pt idx="72">
                  <c:v>-666.79869702081191</c:v>
                </c:pt>
                <c:pt idx="73">
                  <c:v>-673.4697916937597</c:v>
                </c:pt>
                <c:pt idx="74">
                  <c:v>-677.4830087779734</c:v>
                </c:pt>
                <c:pt idx="75">
                  <c:v>-678.82250993908565</c:v>
                </c:pt>
                <c:pt idx="76">
                  <c:v>-677.48300877797374</c:v>
                </c:pt>
                <c:pt idx="77">
                  <c:v>-673.4697916937605</c:v>
                </c:pt>
                <c:pt idx="78">
                  <c:v>-666.79869702081305</c:v>
                </c:pt>
                <c:pt idx="79">
                  <c:v>-657.4960525220722</c:v>
                </c:pt>
                <c:pt idx="80">
                  <c:v>-645.59857148540027</c:v>
                </c:pt>
                <c:pt idx="81">
                  <c:v>-631.15320783300717</c:v>
                </c:pt>
                <c:pt idx="82">
                  <c:v>-614.21697081576986</c:v>
                </c:pt>
                <c:pt idx="83">
                  <c:v>-594.85670002376457</c:v>
                </c:pt>
                <c:pt idx="84">
                  <c:v>-573.14880160094174</c:v>
                </c:pt>
                <c:pt idx="85">
                  <c:v>-549.17894670497981</c:v>
                </c:pt>
                <c:pt idx="86">
                  <c:v>-523.04173340236821</c:v>
                </c:pt>
                <c:pt idx="87">
                  <c:v>-494.84031333305609</c:v>
                </c:pt>
                <c:pt idx="88">
                  <c:v>-464.68598461805334</c:v>
                </c:pt>
                <c:pt idx="89">
                  <c:v>-432.69775261659521</c:v>
                </c:pt>
                <c:pt idx="90">
                  <c:v>-399.00186026635981</c:v>
                </c:pt>
                <c:pt idx="91">
                  <c:v>-363.73128986026325</c:v>
                </c:pt>
                <c:pt idx="92">
                  <c:v>-327.02523822610743</c:v>
                </c:pt>
                <c:pt idx="93">
                  <c:v>-289.02856738029357</c:v>
                </c:pt>
                <c:pt idx="94">
                  <c:v>-249.89123282362178</c:v>
                </c:pt>
                <c:pt idx="95">
                  <c:v>-209.76769173544002</c:v>
                </c:pt>
                <c:pt idx="96">
                  <c:v>-168.81629340172094</c:v>
                </c:pt>
                <c:pt idx="97">
                  <c:v>-127.19865428277355</c:v>
                </c:pt>
                <c:pt idx="98">
                  <c:v>-85.07902018690892</c:v>
                </c:pt>
                <c:pt idx="99">
                  <c:v>-42.623618067273625</c:v>
                </c:pt>
                <c:pt idx="100">
                  <c:v>-5.5925712070529391E-12</c:v>
                </c:pt>
              </c:numCache>
            </c:numRef>
          </c:yVal>
          <c:smooth val="1"/>
        </c:ser>
        <c:ser>
          <c:idx val="2"/>
          <c:order val="1"/>
          <c:tx>
            <c:strRef>
              <c:f>'Voltage Waves'!$K$8</c:f>
              <c:strCache>
                <c:ptCount val="1"/>
                <c:pt idx="0">
                  <c:v>Distorted AC Voltage</c:v>
                </c:pt>
              </c:strCache>
            </c:strRef>
          </c:tx>
          <c:spPr>
            <a:ln w="63500" cap="rnd">
              <a:solidFill>
                <a:schemeClr val="tx1"/>
              </a:solidFill>
              <a:round/>
            </a:ln>
            <a:effectLst/>
          </c:spPr>
          <c:marker>
            <c:symbol val="none"/>
          </c:marker>
          <c:xVal>
            <c:numRef>
              <c:f>'Voltage Waves'!$A$9:$A$109</c:f>
              <c:numCache>
                <c:formatCode>0.000</c:formatCode>
                <c:ptCount val="101"/>
                <c:pt idx="0">
                  <c:v>0</c:v>
                </c:pt>
                <c:pt idx="1">
                  <c:v>0.16666666666666669</c:v>
                </c:pt>
                <c:pt idx="2">
                  <c:v>0.33333333333333337</c:v>
                </c:pt>
                <c:pt idx="3">
                  <c:v>0.5</c:v>
                </c:pt>
                <c:pt idx="4">
                  <c:v>0.66666666666666674</c:v>
                </c:pt>
                <c:pt idx="5">
                  <c:v>0.83333333333333348</c:v>
                </c:pt>
                <c:pt idx="6">
                  <c:v>1.0000000000000002</c:v>
                </c:pt>
                <c:pt idx="7">
                  <c:v>1.166666666666667</c:v>
                </c:pt>
                <c:pt idx="8">
                  <c:v>1.3333333333333337</c:v>
                </c:pt>
                <c:pt idx="9">
                  <c:v>1.5000000000000004</c:v>
                </c:pt>
                <c:pt idx="10">
                  <c:v>1.6666666666666672</c:v>
                </c:pt>
                <c:pt idx="11">
                  <c:v>1.8333333333333339</c:v>
                </c:pt>
                <c:pt idx="12">
                  <c:v>2.0000000000000004</c:v>
                </c:pt>
                <c:pt idx="13">
                  <c:v>2.166666666666667</c:v>
                </c:pt>
                <c:pt idx="14">
                  <c:v>2.3333333333333335</c:v>
                </c:pt>
                <c:pt idx="15">
                  <c:v>2.5</c:v>
                </c:pt>
                <c:pt idx="16">
                  <c:v>2.6666666666666665</c:v>
                </c:pt>
                <c:pt idx="17">
                  <c:v>2.833333333333333</c:v>
                </c:pt>
                <c:pt idx="18">
                  <c:v>2.9999999999999996</c:v>
                </c:pt>
                <c:pt idx="19">
                  <c:v>3.1666666666666661</c:v>
                </c:pt>
                <c:pt idx="20">
                  <c:v>3.3333333333333326</c:v>
                </c:pt>
                <c:pt idx="21">
                  <c:v>3.4999999999999991</c:v>
                </c:pt>
                <c:pt idx="22">
                  <c:v>3.6666666666666656</c:v>
                </c:pt>
                <c:pt idx="23">
                  <c:v>3.8333333333333321</c:v>
                </c:pt>
                <c:pt idx="24">
                  <c:v>3.9999999999999987</c:v>
                </c:pt>
                <c:pt idx="25">
                  <c:v>4.1666666666666652</c:v>
                </c:pt>
                <c:pt idx="26">
                  <c:v>4.3333333333333321</c:v>
                </c:pt>
                <c:pt idx="27">
                  <c:v>4.4999999999999991</c:v>
                </c:pt>
                <c:pt idx="28">
                  <c:v>4.6666666666666661</c:v>
                </c:pt>
                <c:pt idx="29">
                  <c:v>4.833333333333333</c:v>
                </c:pt>
                <c:pt idx="30">
                  <c:v>5</c:v>
                </c:pt>
                <c:pt idx="31">
                  <c:v>5.166666666666667</c:v>
                </c:pt>
                <c:pt idx="32">
                  <c:v>5.3333333333333339</c:v>
                </c:pt>
                <c:pt idx="33">
                  <c:v>5.5000000000000009</c:v>
                </c:pt>
                <c:pt idx="34">
                  <c:v>5.6666666666666679</c:v>
                </c:pt>
                <c:pt idx="35">
                  <c:v>5.8333333333333348</c:v>
                </c:pt>
                <c:pt idx="36">
                  <c:v>6.0000000000000018</c:v>
                </c:pt>
                <c:pt idx="37">
                  <c:v>6.1666666666666687</c:v>
                </c:pt>
                <c:pt idx="38">
                  <c:v>6.3333333333333357</c:v>
                </c:pt>
                <c:pt idx="39">
                  <c:v>6.5000000000000027</c:v>
                </c:pt>
                <c:pt idx="40">
                  <c:v>6.6666666666666696</c:v>
                </c:pt>
                <c:pt idx="41">
                  <c:v>6.8333333333333366</c:v>
                </c:pt>
                <c:pt idx="42">
                  <c:v>7.0000000000000036</c:v>
                </c:pt>
                <c:pt idx="43">
                  <c:v>7.1666666666666705</c:v>
                </c:pt>
                <c:pt idx="44">
                  <c:v>7.3333333333333375</c:v>
                </c:pt>
                <c:pt idx="45">
                  <c:v>7.5000000000000044</c:v>
                </c:pt>
                <c:pt idx="46">
                  <c:v>7.6666666666666714</c:v>
                </c:pt>
                <c:pt idx="47">
                  <c:v>7.8333333333333384</c:v>
                </c:pt>
                <c:pt idx="48">
                  <c:v>8.0000000000000053</c:v>
                </c:pt>
                <c:pt idx="49">
                  <c:v>8.1666666666666714</c:v>
                </c:pt>
                <c:pt idx="50">
                  <c:v>8.3333333333333375</c:v>
                </c:pt>
                <c:pt idx="51">
                  <c:v>8.5000000000000036</c:v>
                </c:pt>
                <c:pt idx="52">
                  <c:v>8.6666666666666696</c:v>
                </c:pt>
                <c:pt idx="53">
                  <c:v>8.8333333333333357</c:v>
                </c:pt>
                <c:pt idx="54">
                  <c:v>9.0000000000000018</c:v>
                </c:pt>
                <c:pt idx="55">
                  <c:v>9.1666666666666679</c:v>
                </c:pt>
                <c:pt idx="56">
                  <c:v>9.3333333333333339</c:v>
                </c:pt>
                <c:pt idx="57">
                  <c:v>9.5</c:v>
                </c:pt>
                <c:pt idx="58">
                  <c:v>9.6666666666666661</c:v>
                </c:pt>
                <c:pt idx="59">
                  <c:v>9.8333333333333321</c:v>
                </c:pt>
                <c:pt idx="60">
                  <c:v>9.9999999999999982</c:v>
                </c:pt>
                <c:pt idx="61">
                  <c:v>10.166666666666664</c:v>
                </c:pt>
                <c:pt idx="62">
                  <c:v>10.33333333333333</c:v>
                </c:pt>
                <c:pt idx="63">
                  <c:v>10.499999999999996</c:v>
                </c:pt>
                <c:pt idx="64">
                  <c:v>10.666666666666663</c:v>
                </c:pt>
                <c:pt idx="65">
                  <c:v>10.833333333333329</c:v>
                </c:pt>
                <c:pt idx="66">
                  <c:v>10.999999999999995</c:v>
                </c:pt>
                <c:pt idx="67">
                  <c:v>11.166666666666661</c:v>
                </c:pt>
                <c:pt idx="68">
                  <c:v>11.333333333333327</c:v>
                </c:pt>
                <c:pt idx="69">
                  <c:v>11.499999999999993</c:v>
                </c:pt>
                <c:pt idx="70">
                  <c:v>11.666666666666659</c:v>
                </c:pt>
                <c:pt idx="71">
                  <c:v>11.833333333333325</c:v>
                </c:pt>
                <c:pt idx="72">
                  <c:v>11.999999999999991</c:v>
                </c:pt>
                <c:pt idx="73">
                  <c:v>12.166666666666657</c:v>
                </c:pt>
                <c:pt idx="74">
                  <c:v>12.333333333333323</c:v>
                </c:pt>
                <c:pt idx="75">
                  <c:v>12.499999999999989</c:v>
                </c:pt>
                <c:pt idx="76">
                  <c:v>12.666666666666655</c:v>
                </c:pt>
                <c:pt idx="77">
                  <c:v>12.833333333333321</c:v>
                </c:pt>
                <c:pt idx="78">
                  <c:v>12.999999999999988</c:v>
                </c:pt>
                <c:pt idx="79">
                  <c:v>13.166666666666654</c:v>
                </c:pt>
                <c:pt idx="80">
                  <c:v>13.33333333333332</c:v>
                </c:pt>
                <c:pt idx="81">
                  <c:v>13.499999999999986</c:v>
                </c:pt>
                <c:pt idx="82">
                  <c:v>13.666666666666652</c:v>
                </c:pt>
                <c:pt idx="83">
                  <c:v>13.833333333333318</c:v>
                </c:pt>
                <c:pt idx="84">
                  <c:v>13.999999999999984</c:v>
                </c:pt>
                <c:pt idx="85">
                  <c:v>14.16666666666665</c:v>
                </c:pt>
                <c:pt idx="86">
                  <c:v>14.333333333333316</c:v>
                </c:pt>
                <c:pt idx="87">
                  <c:v>14.499999999999982</c:v>
                </c:pt>
                <c:pt idx="88">
                  <c:v>14.666666666666648</c:v>
                </c:pt>
                <c:pt idx="89">
                  <c:v>14.833333333333314</c:v>
                </c:pt>
                <c:pt idx="90">
                  <c:v>14.99999999999998</c:v>
                </c:pt>
                <c:pt idx="91">
                  <c:v>15.166666666666647</c:v>
                </c:pt>
                <c:pt idx="92">
                  <c:v>15.333333333333313</c:v>
                </c:pt>
                <c:pt idx="93">
                  <c:v>15.499999999999979</c:v>
                </c:pt>
                <c:pt idx="94">
                  <c:v>15.666666666666645</c:v>
                </c:pt>
                <c:pt idx="95">
                  <c:v>15.833333333333311</c:v>
                </c:pt>
                <c:pt idx="96">
                  <c:v>15.999999999999977</c:v>
                </c:pt>
                <c:pt idx="97">
                  <c:v>16.166666666666643</c:v>
                </c:pt>
                <c:pt idx="98">
                  <c:v>16.333333333333311</c:v>
                </c:pt>
                <c:pt idx="99">
                  <c:v>16.499999999999979</c:v>
                </c:pt>
                <c:pt idx="100">
                  <c:v>16.666666666666647</c:v>
                </c:pt>
              </c:numCache>
            </c:numRef>
          </c:xVal>
          <c:yVal>
            <c:numRef>
              <c:f>'Voltage Waves'!$K$9:$K$109</c:f>
              <c:numCache>
                <c:formatCode>General</c:formatCode>
                <c:ptCount val="101"/>
                <c:pt idx="0">
                  <c:v>0</c:v>
                </c:pt>
                <c:pt idx="1">
                  <c:v>42.623618067267678</c:v>
                </c:pt>
                <c:pt idx="2">
                  <c:v>85.079020186902667</c:v>
                </c:pt>
                <c:pt idx="3">
                  <c:v>127.19865428276697</c:v>
                </c:pt>
                <c:pt idx="4">
                  <c:v>168.81629340171474</c:v>
                </c:pt>
                <c:pt idx="5">
                  <c:v>209.76769173543414</c:v>
                </c:pt>
                <c:pt idx="6">
                  <c:v>249.89123282361632</c:v>
                </c:pt>
                <c:pt idx="7">
                  <c:v>289.02856738028839</c:v>
                </c:pt>
                <c:pt idx="8">
                  <c:v>327.02523822610272</c:v>
                </c:pt>
                <c:pt idx="9">
                  <c:v>363.73128986025841</c:v>
                </c:pt>
                <c:pt idx="10">
                  <c:v>399.00186026635538</c:v>
                </c:pt>
                <c:pt idx="11">
                  <c:v>432.69775261659157</c:v>
                </c:pt>
                <c:pt idx="12">
                  <c:v>464.6859846180497</c:v>
                </c:pt>
                <c:pt idx="13">
                  <c:v>494.84031333305279</c:v>
                </c:pt>
                <c:pt idx="14">
                  <c:v>523.04173340236537</c:v>
                </c:pt>
                <c:pt idx="15">
                  <c:v>549.17894670497685</c:v>
                </c:pt>
                <c:pt idx="16">
                  <c:v>573.14880160093912</c:v>
                </c:pt>
                <c:pt idx="17">
                  <c:v>594.85670002376264</c:v>
                </c:pt>
                <c:pt idx="18">
                  <c:v>614.21697081576804</c:v>
                </c:pt>
                <c:pt idx="19">
                  <c:v>631.15320783300558</c:v>
                </c:pt>
                <c:pt idx="20">
                  <c:v>640</c:v>
                </c:pt>
                <c:pt idx="21">
                  <c:v>640</c:v>
                </c:pt>
                <c:pt idx="22">
                  <c:v>640</c:v>
                </c:pt>
                <c:pt idx="23">
                  <c:v>640</c:v>
                </c:pt>
                <c:pt idx="24">
                  <c:v>640</c:v>
                </c:pt>
                <c:pt idx="25">
                  <c:v>640</c:v>
                </c:pt>
                <c:pt idx="26">
                  <c:v>640</c:v>
                </c:pt>
                <c:pt idx="27">
                  <c:v>640</c:v>
                </c:pt>
                <c:pt idx="28">
                  <c:v>640</c:v>
                </c:pt>
                <c:pt idx="29">
                  <c:v>640</c:v>
                </c:pt>
                <c:pt idx="30">
                  <c:v>640</c:v>
                </c:pt>
                <c:pt idx="31">
                  <c:v>631.15320783300569</c:v>
                </c:pt>
                <c:pt idx="32">
                  <c:v>614.21697081576804</c:v>
                </c:pt>
                <c:pt idx="33">
                  <c:v>594.85670002376264</c:v>
                </c:pt>
                <c:pt idx="34">
                  <c:v>573.14880160093912</c:v>
                </c:pt>
                <c:pt idx="35">
                  <c:v>549.17894670497685</c:v>
                </c:pt>
                <c:pt idx="36">
                  <c:v>523.04173340236514</c:v>
                </c:pt>
                <c:pt idx="37">
                  <c:v>494.84031333305245</c:v>
                </c:pt>
                <c:pt idx="38">
                  <c:v>464.68598461804925</c:v>
                </c:pt>
                <c:pt idx="39">
                  <c:v>432.69775261659117</c:v>
                </c:pt>
                <c:pt idx="40">
                  <c:v>399.00186026635487</c:v>
                </c:pt>
                <c:pt idx="41">
                  <c:v>363.73128986025785</c:v>
                </c:pt>
                <c:pt idx="42">
                  <c:v>327.02523822610209</c:v>
                </c:pt>
                <c:pt idx="43">
                  <c:v>289.02856738028743</c:v>
                </c:pt>
                <c:pt idx="44">
                  <c:v>249.89123282361555</c:v>
                </c:pt>
                <c:pt idx="45">
                  <c:v>209.76769173543335</c:v>
                </c:pt>
                <c:pt idx="46">
                  <c:v>168.81629340171386</c:v>
                </c:pt>
                <c:pt idx="47">
                  <c:v>127.19865428276607</c:v>
                </c:pt>
                <c:pt idx="48">
                  <c:v>85.079020186901374</c:v>
                </c:pt>
                <c:pt idx="49">
                  <c:v>42.623618067266918</c:v>
                </c:pt>
                <c:pt idx="50">
                  <c:v>-8.2120742128094822E-13</c:v>
                </c:pt>
                <c:pt idx="51">
                  <c:v>-42.623618067268552</c:v>
                </c:pt>
                <c:pt idx="52">
                  <c:v>-85.079020186902994</c:v>
                </c:pt>
                <c:pt idx="53">
                  <c:v>-127.19865428276739</c:v>
                </c:pt>
                <c:pt idx="54">
                  <c:v>-168.81629340171517</c:v>
                </c:pt>
                <c:pt idx="55">
                  <c:v>-209.76769173543403</c:v>
                </c:pt>
                <c:pt idx="56">
                  <c:v>-249.89123282361624</c:v>
                </c:pt>
                <c:pt idx="57">
                  <c:v>-289.02856738028811</c:v>
                </c:pt>
                <c:pt idx="58">
                  <c:v>-327.0252382261022</c:v>
                </c:pt>
                <c:pt idx="59">
                  <c:v>-363.73128986025802</c:v>
                </c:pt>
                <c:pt idx="60">
                  <c:v>-399.00186026635447</c:v>
                </c:pt>
                <c:pt idx="61">
                  <c:v>-432.69775261659083</c:v>
                </c:pt>
                <c:pt idx="62">
                  <c:v>-464.68598461804896</c:v>
                </c:pt>
                <c:pt idx="63">
                  <c:v>-494.84031333305177</c:v>
                </c:pt>
                <c:pt idx="64">
                  <c:v>-523.04173340236468</c:v>
                </c:pt>
                <c:pt idx="65">
                  <c:v>-549.17894670497617</c:v>
                </c:pt>
                <c:pt idx="66">
                  <c:v>-573.14880160093833</c:v>
                </c:pt>
                <c:pt idx="67">
                  <c:v>-594.85670002376196</c:v>
                </c:pt>
                <c:pt idx="68">
                  <c:v>-614.21697081576724</c:v>
                </c:pt>
                <c:pt idx="69">
                  <c:v>-631.15320783300479</c:v>
                </c:pt>
                <c:pt idx="70">
                  <c:v>-640</c:v>
                </c:pt>
                <c:pt idx="71">
                  <c:v>-640</c:v>
                </c:pt>
                <c:pt idx="72">
                  <c:v>-640</c:v>
                </c:pt>
                <c:pt idx="73">
                  <c:v>-640</c:v>
                </c:pt>
                <c:pt idx="74">
                  <c:v>-640</c:v>
                </c:pt>
                <c:pt idx="75">
                  <c:v>-640</c:v>
                </c:pt>
                <c:pt idx="76">
                  <c:v>-640</c:v>
                </c:pt>
                <c:pt idx="77">
                  <c:v>-640</c:v>
                </c:pt>
                <c:pt idx="78">
                  <c:v>-640</c:v>
                </c:pt>
                <c:pt idx="79">
                  <c:v>-640</c:v>
                </c:pt>
                <c:pt idx="80">
                  <c:v>-640</c:v>
                </c:pt>
                <c:pt idx="81">
                  <c:v>-631.15320783300717</c:v>
                </c:pt>
                <c:pt idx="82">
                  <c:v>-614.21697081576986</c:v>
                </c:pt>
                <c:pt idx="83">
                  <c:v>-594.85670002376457</c:v>
                </c:pt>
                <c:pt idx="84">
                  <c:v>-573.14880160094174</c:v>
                </c:pt>
                <c:pt idx="85">
                  <c:v>-549.17894670497981</c:v>
                </c:pt>
                <c:pt idx="86">
                  <c:v>-523.04173340236821</c:v>
                </c:pt>
                <c:pt idx="87">
                  <c:v>-494.84031333305609</c:v>
                </c:pt>
                <c:pt idx="88">
                  <c:v>-464.68598461805334</c:v>
                </c:pt>
                <c:pt idx="89">
                  <c:v>-432.69775261659521</c:v>
                </c:pt>
                <c:pt idx="90">
                  <c:v>-399.00186026635981</c:v>
                </c:pt>
                <c:pt idx="91">
                  <c:v>-363.73128986026325</c:v>
                </c:pt>
                <c:pt idx="92">
                  <c:v>-327.02523822610743</c:v>
                </c:pt>
                <c:pt idx="93">
                  <c:v>-289.02856738029357</c:v>
                </c:pt>
                <c:pt idx="94">
                  <c:v>-249.89123282362178</c:v>
                </c:pt>
                <c:pt idx="95">
                  <c:v>-209.76769173544002</c:v>
                </c:pt>
                <c:pt idx="96">
                  <c:v>-168.81629340172094</c:v>
                </c:pt>
                <c:pt idx="97">
                  <c:v>-127.19865428277355</c:v>
                </c:pt>
                <c:pt idx="98">
                  <c:v>-85.07902018690892</c:v>
                </c:pt>
                <c:pt idx="99">
                  <c:v>-42.623618067273625</c:v>
                </c:pt>
                <c:pt idx="100">
                  <c:v>-5.5925712070529391E-12</c:v>
                </c:pt>
              </c:numCache>
            </c:numRef>
          </c:yVal>
          <c:smooth val="1"/>
        </c:ser>
        <c:dLbls>
          <c:showLegendKey val="0"/>
          <c:showVal val="0"/>
          <c:showCatName val="0"/>
          <c:showSerName val="0"/>
          <c:showPercent val="0"/>
          <c:showBubbleSize val="0"/>
        </c:dLbls>
        <c:axId val="163807616"/>
        <c:axId val="163809152"/>
      </c:scatterChart>
      <c:valAx>
        <c:axId val="163807616"/>
        <c:scaling>
          <c:orientation val="minMax"/>
          <c:max val="16.667000000000002"/>
          <c:min val="0"/>
        </c:scaling>
        <c:delete val="0"/>
        <c:axPos val="b"/>
        <c:numFmt formatCode="0.000" sourceLinked="1"/>
        <c:majorTickMark val="none"/>
        <c:minorTickMark val="none"/>
        <c:tickLblPos val="none"/>
        <c:spPr>
          <a:noFill/>
          <a:ln w="222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809152"/>
        <c:crosses val="autoZero"/>
        <c:crossBetween val="midCat"/>
      </c:valAx>
      <c:valAx>
        <c:axId val="163809152"/>
        <c:scaling>
          <c:orientation val="minMax"/>
        </c:scaling>
        <c:delete val="0"/>
        <c:axPos val="l"/>
        <c:numFmt formatCode="General" sourceLinked="0"/>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807616"/>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TDD with 30% Non-Linear Load</a:t>
            </a:r>
          </a:p>
        </c:rich>
      </c:tx>
      <c:layout/>
      <c:overlay val="0"/>
      <c:spPr>
        <a:noFill/>
        <a:ln>
          <a:noFill/>
        </a:ln>
        <a:effectLst/>
      </c:spPr>
    </c:title>
    <c:autoTitleDeleted val="0"/>
    <c:plotArea>
      <c:layout>
        <c:manualLayout>
          <c:layoutTarget val="inner"/>
          <c:xMode val="edge"/>
          <c:yMode val="edge"/>
          <c:x val="0.14216753897147189"/>
          <c:y val="0.1462401385113917"/>
          <c:w val="0.82818619383735381"/>
          <c:h val="0.72281166897231908"/>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noFill/>
              <a:ln>
                <a:noFill/>
              </a:ln>
              <a:effectLst/>
            </c:spPr>
          </c:dPt>
          <c:dPt>
            <c:idx val="2"/>
            <c:invertIfNegative val="0"/>
            <c:bubble3D val="0"/>
            <c:spPr>
              <a:noFill/>
              <a:ln>
                <a:noFill/>
              </a:ln>
              <a:effectLst/>
            </c:spPr>
          </c:dPt>
          <c:dPt>
            <c:idx val="3"/>
            <c:invertIfNegative val="0"/>
            <c:bubble3D val="0"/>
            <c:spPr>
              <a:noFill/>
              <a:ln>
                <a:noFill/>
              </a:ln>
              <a:effectLst/>
            </c:spPr>
          </c:dPt>
          <c:dPt>
            <c:idx val="4"/>
            <c:invertIfNegative val="0"/>
            <c:bubble3D val="0"/>
            <c:spPr>
              <a:noFill/>
              <a:ln>
                <a:noFill/>
              </a:ln>
              <a:effectLst/>
            </c:spPr>
          </c:dPt>
          <c:dPt>
            <c:idx val="5"/>
            <c:invertIfNegative val="0"/>
            <c:bubble3D val="0"/>
            <c:spPr>
              <a:noFill/>
              <a:ln>
                <a:noFill/>
              </a:ln>
              <a:effectLst/>
            </c:spPr>
          </c:dPt>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Sheet1!$E$9:$K$9</c:f>
              <c:strCache>
                <c:ptCount val="6"/>
                <c:pt idx="0">
                  <c:v>6 Pulse</c:v>
                </c:pt>
                <c:pt idx="1">
                  <c:v>6 Pulse + 5%</c:v>
                </c:pt>
                <c:pt idx="2">
                  <c:v>Passive Filter</c:v>
                </c:pt>
                <c:pt idx="3">
                  <c:v>12 pulse</c:v>
                </c:pt>
                <c:pt idx="4">
                  <c:v>18 pulse</c:v>
                </c:pt>
                <c:pt idx="5">
                  <c:v>Active Rectifier</c:v>
                </c:pt>
              </c:strCache>
              <c:extLst/>
            </c:strRef>
          </c:cat>
          <c:val>
            <c:numRef>
              <c:f>Sheet1!$E$10:$K$10</c:f>
              <c:numCache>
                <c:formatCode>0.0%</c:formatCode>
                <c:ptCount val="6"/>
                <c:pt idx="0">
                  <c:v>0.40699999999999997</c:v>
                </c:pt>
                <c:pt idx="1">
                  <c:v>0.14899999999999999</c:v>
                </c:pt>
                <c:pt idx="2">
                  <c:v>3.9E-2</c:v>
                </c:pt>
                <c:pt idx="3">
                  <c:v>2.5000000000000001E-2</c:v>
                </c:pt>
                <c:pt idx="4">
                  <c:v>1.7999999999999999E-2</c:v>
                </c:pt>
                <c:pt idx="5">
                  <c:v>8.0000000000000002E-3</c:v>
                </c:pt>
              </c:numCache>
              <c:extLst/>
            </c:numRef>
          </c:val>
        </c:ser>
        <c:dLbls>
          <c:showLegendKey val="0"/>
          <c:showVal val="0"/>
          <c:showCatName val="0"/>
          <c:showSerName val="0"/>
          <c:showPercent val="0"/>
          <c:showBubbleSize val="0"/>
        </c:dLbls>
        <c:gapWidth val="269"/>
        <c:axId val="164216832"/>
        <c:axId val="164218368"/>
      </c:barChart>
      <c:lineChart>
        <c:grouping val="standard"/>
        <c:varyColors val="0"/>
        <c:dLbls>
          <c:showLegendKey val="0"/>
          <c:showVal val="0"/>
          <c:showCatName val="0"/>
          <c:showSerName val="0"/>
          <c:showPercent val="0"/>
          <c:showBubbleSize val="0"/>
        </c:dLbls>
        <c:marker val="1"/>
        <c:smooth val="0"/>
        <c:axId val="164216832"/>
        <c:axId val="164218368"/>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strRef>
                    <c:extLst>
                      <c:ex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c:ext uri="{02D57815-91ED-43cb-92C2-25804820EDAC}">
                        <c15:formulaRef>
                          <c15:sqref>Sheet1!$E$11:$K$11</c15:sqref>
                        </c15:formulaRef>
                      </c:ext>
                    </c:extLst>
                    <c:numCache>
                      <c:formatCode>0%</c:formatCode>
                      <c:ptCount val="6"/>
                      <c:pt idx="0">
                        <c:v>0.2</c:v>
                      </c:pt>
                      <c:pt idx="1">
                        <c:v>0.2</c:v>
                      </c:pt>
                    </c:numCache>
                  </c:numRef>
                </c:val>
                <c:smooth val="0"/>
              </c15:ser>
            </c15:filteredLineSeries>
            <c15:filteredLineSeries>
              <c15:ser>
                <c:idx val="2"/>
                <c:order val="2"/>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Sheet1!$E$12:$K$12</c15:sqref>
                        </c15:formulaRef>
                      </c:ext>
                    </c:extLst>
                    <c:numCache>
                      <c:formatCode>0%</c:formatCode>
                      <c:ptCount val="6"/>
                      <c:pt idx="0">
                        <c:v>0.15</c:v>
                      </c:pt>
                      <c:pt idx="1">
                        <c:v>0.15</c:v>
                      </c:pt>
                    </c:numCache>
                  </c:numRef>
                </c:val>
                <c:smooth val="0"/>
              </c15:ser>
            </c15:filteredLineSeries>
            <c15:filteredLineSeries>
              <c15:ser>
                <c:idx val="3"/>
                <c:order val="3"/>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Sheet1!$E$13:$K$13</c15:sqref>
                        </c15:formulaRef>
                      </c:ext>
                    </c:extLst>
                    <c:numCache>
                      <c:formatCode>0%</c:formatCode>
                      <c:ptCount val="6"/>
                      <c:pt idx="0">
                        <c:v>0.12</c:v>
                      </c:pt>
                      <c:pt idx="1">
                        <c:v>0.12</c:v>
                      </c:pt>
                    </c:numCache>
                  </c:numRef>
                </c:val>
                <c:smooth val="0"/>
              </c15:ser>
            </c15:filteredLineSeries>
            <c15:filteredLineSeries>
              <c15:ser>
                <c:idx val="4"/>
                <c:order val="4"/>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Sheet1!$E$14:$K$14</c15:sqref>
                        </c15:formulaRef>
                      </c:ext>
                    </c:extLst>
                    <c:numCache>
                      <c:formatCode>0%</c:formatCode>
                      <c:ptCount val="6"/>
                      <c:pt idx="0">
                        <c:v>0.08</c:v>
                      </c:pt>
                      <c:pt idx="1">
                        <c:v>0.08</c:v>
                      </c:pt>
                    </c:numCache>
                  </c:numRef>
                </c:val>
                <c:smooth val="0"/>
              </c15:ser>
            </c15:filteredLineSeries>
            <c15:filteredLineSeries>
              <c15:ser>
                <c:idx val="5"/>
                <c:order val="5"/>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Sheet1!$E$15:$K$15</c15:sqref>
                        </c15:formulaRef>
                      </c:ext>
                    </c:extLst>
                    <c:numCache>
                      <c:formatCode>0%</c:formatCode>
                      <c:ptCount val="6"/>
                      <c:pt idx="0">
                        <c:v>0.05</c:v>
                      </c:pt>
                      <c:pt idx="1">
                        <c:v>0.05</c:v>
                      </c:pt>
                    </c:numCache>
                  </c:numRef>
                </c:val>
                <c:smooth val="0"/>
              </c15:ser>
            </c15:filteredLineSeries>
          </c:ext>
        </c:extLst>
      </c:lineChart>
      <c:catAx>
        <c:axId val="1642168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218368"/>
        <c:crosses val="autoZero"/>
        <c:auto val="1"/>
        <c:lblAlgn val="ctr"/>
        <c:lblOffset val="100"/>
        <c:noMultiLvlLbl val="0"/>
      </c:catAx>
      <c:valAx>
        <c:axId val="164218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TDD%</a:t>
                </a: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216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TDD with 30% Non-Linear Load</a:t>
            </a:r>
          </a:p>
        </c:rich>
      </c:tx>
      <c:layout/>
      <c:overlay val="0"/>
      <c:spPr>
        <a:noFill/>
        <a:ln>
          <a:noFill/>
        </a:ln>
        <a:effectLst/>
      </c:spPr>
    </c:title>
    <c:autoTitleDeleted val="0"/>
    <c:plotArea>
      <c:layout>
        <c:manualLayout>
          <c:layoutTarget val="inner"/>
          <c:xMode val="edge"/>
          <c:yMode val="edge"/>
          <c:x val="0.14216753897147189"/>
          <c:y val="0.1462401385113917"/>
          <c:w val="0.82818619383735381"/>
          <c:h val="0.72281166897231908"/>
        </c:manualLayout>
      </c:layout>
      <c:barChart>
        <c:barDir val="col"/>
        <c:grouping val="clustered"/>
        <c:varyColors val="0"/>
        <c:ser>
          <c:idx val="0"/>
          <c:order val="0"/>
          <c:spPr>
            <a:solidFill>
              <a:schemeClr val="accent1"/>
            </a:solidFill>
            <a:ln>
              <a:noFill/>
            </a:ln>
            <a:effectLst/>
          </c:spPr>
          <c:invertIfNegative val="0"/>
          <c:dPt>
            <c:idx val="2"/>
            <c:invertIfNegative val="0"/>
            <c:bubble3D val="0"/>
            <c:spPr>
              <a:noFill/>
              <a:ln>
                <a:noFill/>
              </a:ln>
              <a:effectLst/>
            </c:spPr>
          </c:dPt>
          <c:dPt>
            <c:idx val="3"/>
            <c:invertIfNegative val="0"/>
            <c:bubble3D val="0"/>
            <c:spPr>
              <a:noFill/>
              <a:ln>
                <a:noFill/>
              </a:ln>
              <a:effectLst/>
            </c:spPr>
          </c:dPt>
          <c:dPt>
            <c:idx val="4"/>
            <c:invertIfNegative val="0"/>
            <c:bubble3D val="0"/>
            <c:spPr>
              <a:noFill/>
              <a:ln>
                <a:noFill/>
              </a:ln>
              <a:effectLst/>
            </c:spPr>
          </c:dPt>
          <c:dPt>
            <c:idx val="5"/>
            <c:invertIfNegative val="0"/>
            <c:bubble3D val="0"/>
            <c:spPr>
              <a:noFill/>
              <a:ln>
                <a:noFill/>
              </a:ln>
              <a:effectLst/>
            </c:spPr>
          </c:dPt>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Sheet1!$E$9:$K$9</c:f>
              <c:strCache>
                <c:ptCount val="6"/>
                <c:pt idx="0">
                  <c:v>6 Pulse</c:v>
                </c:pt>
                <c:pt idx="1">
                  <c:v>6 Pulse + 5%</c:v>
                </c:pt>
                <c:pt idx="2">
                  <c:v>Passive Filter</c:v>
                </c:pt>
                <c:pt idx="3">
                  <c:v>12 pulse</c:v>
                </c:pt>
                <c:pt idx="4">
                  <c:v>18 pulse</c:v>
                </c:pt>
                <c:pt idx="5">
                  <c:v>Active Rectifier</c:v>
                </c:pt>
              </c:strCache>
              <c:extLst/>
            </c:strRef>
          </c:cat>
          <c:val>
            <c:numRef>
              <c:f>Sheet1!$E$10:$K$10</c:f>
              <c:numCache>
                <c:formatCode>0.0%</c:formatCode>
                <c:ptCount val="6"/>
                <c:pt idx="0">
                  <c:v>0.40699999999999997</c:v>
                </c:pt>
                <c:pt idx="1">
                  <c:v>0.14899999999999999</c:v>
                </c:pt>
                <c:pt idx="2">
                  <c:v>3.9E-2</c:v>
                </c:pt>
                <c:pt idx="3">
                  <c:v>2.5000000000000001E-2</c:v>
                </c:pt>
                <c:pt idx="4">
                  <c:v>1.7999999999999999E-2</c:v>
                </c:pt>
                <c:pt idx="5">
                  <c:v>8.0000000000000002E-3</c:v>
                </c:pt>
              </c:numCache>
              <c:extLst/>
            </c:numRef>
          </c:val>
        </c:ser>
        <c:dLbls>
          <c:showLegendKey val="0"/>
          <c:showVal val="0"/>
          <c:showCatName val="0"/>
          <c:showSerName val="0"/>
          <c:showPercent val="0"/>
          <c:showBubbleSize val="0"/>
        </c:dLbls>
        <c:gapWidth val="269"/>
        <c:axId val="182875264"/>
        <c:axId val="182876800"/>
      </c:barChart>
      <c:lineChart>
        <c:grouping val="standard"/>
        <c:varyColors val="0"/>
        <c:dLbls>
          <c:showLegendKey val="0"/>
          <c:showVal val="0"/>
          <c:showCatName val="0"/>
          <c:showSerName val="0"/>
          <c:showPercent val="0"/>
          <c:showBubbleSize val="0"/>
        </c:dLbls>
        <c:marker val="1"/>
        <c:smooth val="0"/>
        <c:axId val="182875264"/>
        <c:axId val="182876800"/>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strRef>
                    <c:extLst>
                      <c:ex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c:ext uri="{02D57815-91ED-43cb-92C2-25804820EDAC}">
                        <c15:formulaRef>
                          <c15:sqref>Sheet1!$E$11:$K$11</c15:sqref>
                        </c15:formulaRef>
                      </c:ext>
                    </c:extLst>
                    <c:numCache>
                      <c:formatCode>0%</c:formatCode>
                      <c:ptCount val="6"/>
                      <c:pt idx="0">
                        <c:v>0.2</c:v>
                      </c:pt>
                      <c:pt idx="1">
                        <c:v>0.2</c:v>
                      </c:pt>
                    </c:numCache>
                  </c:numRef>
                </c:val>
                <c:smooth val="0"/>
              </c15:ser>
            </c15:filteredLineSeries>
            <c15:filteredLineSeries>
              <c15:ser>
                <c:idx val="2"/>
                <c:order val="2"/>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Sheet1!$E$12:$K$12</c15:sqref>
                        </c15:formulaRef>
                      </c:ext>
                    </c:extLst>
                    <c:numCache>
                      <c:formatCode>0%</c:formatCode>
                      <c:ptCount val="6"/>
                      <c:pt idx="0">
                        <c:v>0.15</c:v>
                      </c:pt>
                      <c:pt idx="1">
                        <c:v>0.15</c:v>
                      </c:pt>
                    </c:numCache>
                  </c:numRef>
                </c:val>
                <c:smooth val="0"/>
              </c15:ser>
            </c15:filteredLineSeries>
            <c15:filteredLineSeries>
              <c15:ser>
                <c:idx val="3"/>
                <c:order val="3"/>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Sheet1!$E$13:$K$13</c15:sqref>
                        </c15:formulaRef>
                      </c:ext>
                    </c:extLst>
                    <c:numCache>
                      <c:formatCode>0%</c:formatCode>
                      <c:ptCount val="6"/>
                      <c:pt idx="0">
                        <c:v>0.12</c:v>
                      </c:pt>
                      <c:pt idx="1">
                        <c:v>0.12</c:v>
                      </c:pt>
                    </c:numCache>
                  </c:numRef>
                </c:val>
                <c:smooth val="0"/>
              </c15:ser>
            </c15:filteredLineSeries>
            <c15:filteredLineSeries>
              <c15:ser>
                <c:idx val="4"/>
                <c:order val="4"/>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Sheet1!$E$14:$K$14</c15:sqref>
                        </c15:formulaRef>
                      </c:ext>
                    </c:extLst>
                    <c:numCache>
                      <c:formatCode>0%</c:formatCode>
                      <c:ptCount val="6"/>
                      <c:pt idx="0">
                        <c:v>0.08</c:v>
                      </c:pt>
                      <c:pt idx="1">
                        <c:v>0.08</c:v>
                      </c:pt>
                    </c:numCache>
                  </c:numRef>
                </c:val>
                <c:smooth val="0"/>
              </c15:ser>
            </c15:filteredLineSeries>
            <c15:filteredLineSeries>
              <c15:ser>
                <c:idx val="5"/>
                <c:order val="5"/>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Sheet1!$E$15:$K$15</c15:sqref>
                        </c15:formulaRef>
                      </c:ext>
                    </c:extLst>
                    <c:numCache>
                      <c:formatCode>0%</c:formatCode>
                      <c:ptCount val="6"/>
                      <c:pt idx="0">
                        <c:v>0.05</c:v>
                      </c:pt>
                      <c:pt idx="1">
                        <c:v>0.05</c:v>
                      </c:pt>
                    </c:numCache>
                  </c:numRef>
                </c:val>
                <c:smooth val="0"/>
              </c15:ser>
            </c15:filteredLineSeries>
          </c:ext>
        </c:extLst>
      </c:lineChart>
      <c:catAx>
        <c:axId val="182875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876800"/>
        <c:crosses val="autoZero"/>
        <c:auto val="1"/>
        <c:lblAlgn val="ctr"/>
        <c:lblOffset val="100"/>
        <c:noMultiLvlLbl val="0"/>
      </c:catAx>
      <c:valAx>
        <c:axId val="182876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TDD%</a:t>
                </a: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87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TDD with 30% Non-Linear Load</a:t>
            </a:r>
          </a:p>
        </c:rich>
      </c:tx>
      <c:layout/>
      <c:overlay val="0"/>
      <c:spPr>
        <a:noFill/>
        <a:ln>
          <a:noFill/>
        </a:ln>
        <a:effectLst/>
      </c:spPr>
    </c:title>
    <c:autoTitleDeleted val="0"/>
    <c:plotArea>
      <c:layout>
        <c:manualLayout>
          <c:layoutTarget val="inner"/>
          <c:xMode val="edge"/>
          <c:yMode val="edge"/>
          <c:x val="0.14216753897147189"/>
          <c:y val="0.1462401385113917"/>
          <c:w val="0.82818619383735381"/>
          <c:h val="0.72281166897231908"/>
        </c:manualLayout>
      </c:layout>
      <c:barChart>
        <c:barDir val="col"/>
        <c:grouping val="clustered"/>
        <c:varyColors val="0"/>
        <c:ser>
          <c:idx val="0"/>
          <c:order val="0"/>
          <c:spPr>
            <a:solidFill>
              <a:schemeClr val="accent1"/>
            </a:solidFill>
            <a:ln>
              <a:noFill/>
            </a:ln>
            <a:effectLst/>
          </c:spPr>
          <c:invertIfNegative val="0"/>
          <c:dPt>
            <c:idx val="3"/>
            <c:invertIfNegative val="0"/>
            <c:bubble3D val="0"/>
            <c:spPr>
              <a:noFill/>
              <a:ln>
                <a:noFill/>
              </a:ln>
              <a:effectLst/>
            </c:spPr>
          </c:dPt>
          <c:dPt>
            <c:idx val="4"/>
            <c:invertIfNegative val="0"/>
            <c:bubble3D val="0"/>
            <c:spPr>
              <a:noFill/>
              <a:ln>
                <a:noFill/>
              </a:ln>
              <a:effectLst/>
            </c:spPr>
          </c:dPt>
          <c:dPt>
            <c:idx val="5"/>
            <c:invertIfNegative val="0"/>
            <c:bubble3D val="0"/>
            <c:spPr>
              <a:noFill/>
              <a:ln>
                <a:noFill/>
              </a:ln>
              <a:effectLst/>
            </c:spPr>
          </c:dPt>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Sheet1!$E$9:$K$9</c:f>
              <c:strCache>
                <c:ptCount val="6"/>
                <c:pt idx="0">
                  <c:v>6 Pulse</c:v>
                </c:pt>
                <c:pt idx="1">
                  <c:v>6 Pulse + 5%</c:v>
                </c:pt>
                <c:pt idx="2">
                  <c:v>Passive Filter</c:v>
                </c:pt>
                <c:pt idx="3">
                  <c:v>12 pulse</c:v>
                </c:pt>
                <c:pt idx="4">
                  <c:v>18 pulse</c:v>
                </c:pt>
                <c:pt idx="5">
                  <c:v>Active Rectifier</c:v>
                </c:pt>
              </c:strCache>
              <c:extLst/>
            </c:strRef>
          </c:cat>
          <c:val>
            <c:numRef>
              <c:f>Sheet1!$E$10:$K$10</c:f>
              <c:numCache>
                <c:formatCode>0.0%</c:formatCode>
                <c:ptCount val="6"/>
                <c:pt idx="0">
                  <c:v>0.40699999999999997</c:v>
                </c:pt>
                <c:pt idx="1">
                  <c:v>0.14899999999999999</c:v>
                </c:pt>
                <c:pt idx="2">
                  <c:v>3.9E-2</c:v>
                </c:pt>
                <c:pt idx="3">
                  <c:v>2.5000000000000001E-2</c:v>
                </c:pt>
                <c:pt idx="4">
                  <c:v>1.7999999999999999E-2</c:v>
                </c:pt>
                <c:pt idx="5">
                  <c:v>8.0000000000000002E-3</c:v>
                </c:pt>
              </c:numCache>
              <c:extLst/>
            </c:numRef>
          </c:val>
        </c:ser>
        <c:dLbls>
          <c:showLegendKey val="0"/>
          <c:showVal val="0"/>
          <c:showCatName val="0"/>
          <c:showSerName val="0"/>
          <c:showPercent val="0"/>
          <c:showBubbleSize val="0"/>
        </c:dLbls>
        <c:gapWidth val="269"/>
        <c:axId val="183503872"/>
        <c:axId val="183522048"/>
      </c:barChart>
      <c:lineChart>
        <c:grouping val="standard"/>
        <c:varyColors val="0"/>
        <c:dLbls>
          <c:showLegendKey val="0"/>
          <c:showVal val="0"/>
          <c:showCatName val="0"/>
          <c:showSerName val="0"/>
          <c:showPercent val="0"/>
          <c:showBubbleSize val="0"/>
        </c:dLbls>
        <c:marker val="1"/>
        <c:smooth val="0"/>
        <c:axId val="183503872"/>
        <c:axId val="183522048"/>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strRef>
                    <c:extLst>
                      <c:ex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c:ext uri="{02D57815-91ED-43cb-92C2-25804820EDAC}">
                        <c15:formulaRef>
                          <c15:sqref>Sheet1!$E$11:$K$11</c15:sqref>
                        </c15:formulaRef>
                      </c:ext>
                    </c:extLst>
                    <c:numCache>
                      <c:formatCode>0%</c:formatCode>
                      <c:ptCount val="6"/>
                      <c:pt idx="0">
                        <c:v>0.2</c:v>
                      </c:pt>
                      <c:pt idx="1">
                        <c:v>0.2</c:v>
                      </c:pt>
                    </c:numCache>
                  </c:numRef>
                </c:val>
                <c:smooth val="0"/>
              </c15:ser>
            </c15:filteredLineSeries>
            <c15:filteredLineSeries>
              <c15:ser>
                <c:idx val="2"/>
                <c:order val="2"/>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Sheet1!$E$12:$K$12</c15:sqref>
                        </c15:formulaRef>
                      </c:ext>
                    </c:extLst>
                    <c:numCache>
                      <c:formatCode>0%</c:formatCode>
                      <c:ptCount val="6"/>
                      <c:pt idx="0">
                        <c:v>0.15</c:v>
                      </c:pt>
                      <c:pt idx="1">
                        <c:v>0.15</c:v>
                      </c:pt>
                    </c:numCache>
                  </c:numRef>
                </c:val>
                <c:smooth val="0"/>
              </c15:ser>
            </c15:filteredLineSeries>
            <c15:filteredLineSeries>
              <c15:ser>
                <c:idx val="3"/>
                <c:order val="3"/>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Sheet1!$E$13:$K$13</c15:sqref>
                        </c15:formulaRef>
                      </c:ext>
                    </c:extLst>
                    <c:numCache>
                      <c:formatCode>0%</c:formatCode>
                      <c:ptCount val="6"/>
                      <c:pt idx="0">
                        <c:v>0.12</c:v>
                      </c:pt>
                      <c:pt idx="1">
                        <c:v>0.12</c:v>
                      </c:pt>
                    </c:numCache>
                  </c:numRef>
                </c:val>
                <c:smooth val="0"/>
              </c15:ser>
            </c15:filteredLineSeries>
            <c15:filteredLineSeries>
              <c15:ser>
                <c:idx val="4"/>
                <c:order val="4"/>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Sheet1!$E$14:$K$14</c15:sqref>
                        </c15:formulaRef>
                      </c:ext>
                    </c:extLst>
                    <c:numCache>
                      <c:formatCode>0%</c:formatCode>
                      <c:ptCount val="6"/>
                      <c:pt idx="0">
                        <c:v>0.08</c:v>
                      </c:pt>
                      <c:pt idx="1">
                        <c:v>0.08</c:v>
                      </c:pt>
                    </c:numCache>
                  </c:numRef>
                </c:val>
                <c:smooth val="0"/>
              </c15:ser>
            </c15:filteredLineSeries>
            <c15:filteredLineSeries>
              <c15:ser>
                <c:idx val="5"/>
                <c:order val="5"/>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Sheet1!$E$15:$K$15</c15:sqref>
                        </c15:formulaRef>
                      </c:ext>
                    </c:extLst>
                    <c:numCache>
                      <c:formatCode>0%</c:formatCode>
                      <c:ptCount val="6"/>
                      <c:pt idx="0">
                        <c:v>0.05</c:v>
                      </c:pt>
                      <c:pt idx="1">
                        <c:v>0.05</c:v>
                      </c:pt>
                    </c:numCache>
                  </c:numRef>
                </c:val>
                <c:smooth val="0"/>
              </c15:ser>
            </c15:filteredLineSeries>
          </c:ext>
        </c:extLst>
      </c:lineChart>
      <c:catAx>
        <c:axId val="1835038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522048"/>
        <c:crosses val="autoZero"/>
        <c:auto val="1"/>
        <c:lblAlgn val="ctr"/>
        <c:lblOffset val="100"/>
        <c:noMultiLvlLbl val="0"/>
      </c:catAx>
      <c:valAx>
        <c:axId val="183522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TDD%</a:t>
                </a: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503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44109" cy="464487"/>
          </a:xfrm>
          <a:prstGeom prst="rect">
            <a:avLst/>
          </a:prstGeom>
          <a:noFill/>
          <a:ln w="9525">
            <a:noFill/>
            <a:miter lim="800000"/>
            <a:headEnd/>
            <a:tailEnd/>
          </a:ln>
          <a:effectLst/>
        </p:spPr>
        <p:txBody>
          <a:bodyPr vert="horz" wrap="square" lIns="95529" tIns="47764" rIns="95529" bIns="47764" numCol="1" anchor="t" anchorCtr="0" compatLnSpc="1">
            <a:prstTxWarp prst="textNoShape">
              <a:avLst/>
            </a:prstTxWarp>
          </a:bodyPr>
          <a:lstStyle>
            <a:lvl1pPr defTabSz="955675">
              <a:spcBef>
                <a:spcPct val="0"/>
              </a:spcBef>
              <a:buClrTx/>
              <a:buSzTx/>
              <a:buFontTx/>
              <a:buNone/>
              <a:defRPr sz="1300">
                <a:solidFill>
                  <a:schemeClr val="tx1"/>
                </a:solidFill>
              </a:defRPr>
            </a:lvl1pPr>
          </a:lstStyle>
          <a:p>
            <a:pPr>
              <a:defRPr/>
            </a:pPr>
            <a:endParaRPr lang="de-CH"/>
          </a:p>
        </p:txBody>
      </p:sp>
      <p:sp>
        <p:nvSpPr>
          <p:cNvPr id="55299" name="Rectangle 3"/>
          <p:cNvSpPr>
            <a:spLocks noGrp="1" noChangeArrowheads="1"/>
          </p:cNvSpPr>
          <p:nvPr>
            <p:ph type="dt" sz="quarter" idx="1"/>
          </p:nvPr>
        </p:nvSpPr>
        <p:spPr bwMode="auto">
          <a:xfrm>
            <a:off x="3978991" y="0"/>
            <a:ext cx="3044109" cy="464487"/>
          </a:xfrm>
          <a:prstGeom prst="rect">
            <a:avLst/>
          </a:prstGeom>
          <a:noFill/>
          <a:ln w="9525">
            <a:noFill/>
            <a:miter lim="800000"/>
            <a:headEnd/>
            <a:tailEnd/>
          </a:ln>
          <a:effectLst/>
        </p:spPr>
        <p:txBody>
          <a:bodyPr vert="horz" wrap="square" lIns="95529" tIns="47764" rIns="95529" bIns="47764" numCol="1" anchor="t" anchorCtr="0" compatLnSpc="1">
            <a:prstTxWarp prst="textNoShape">
              <a:avLst/>
            </a:prstTxWarp>
          </a:bodyPr>
          <a:lstStyle>
            <a:lvl1pPr algn="r" defTabSz="955675">
              <a:spcBef>
                <a:spcPct val="0"/>
              </a:spcBef>
              <a:buClrTx/>
              <a:buSzTx/>
              <a:buFontTx/>
              <a:buNone/>
              <a:defRPr sz="1300">
                <a:solidFill>
                  <a:schemeClr val="tx1"/>
                </a:solidFill>
              </a:defRPr>
            </a:lvl1pPr>
          </a:lstStyle>
          <a:p>
            <a:pPr>
              <a:defRPr/>
            </a:pPr>
            <a:endParaRPr lang="de-CH"/>
          </a:p>
        </p:txBody>
      </p:sp>
      <p:sp>
        <p:nvSpPr>
          <p:cNvPr id="55300" name="Rectangle 4"/>
          <p:cNvSpPr>
            <a:spLocks noGrp="1" noChangeArrowheads="1"/>
          </p:cNvSpPr>
          <p:nvPr>
            <p:ph type="ftr" sz="quarter" idx="2"/>
          </p:nvPr>
        </p:nvSpPr>
        <p:spPr bwMode="auto">
          <a:xfrm>
            <a:off x="0" y="8844613"/>
            <a:ext cx="3044109" cy="464487"/>
          </a:xfrm>
          <a:prstGeom prst="rect">
            <a:avLst/>
          </a:prstGeom>
          <a:noFill/>
          <a:ln w="9525">
            <a:noFill/>
            <a:miter lim="800000"/>
            <a:headEnd/>
            <a:tailEnd/>
          </a:ln>
          <a:effectLst/>
        </p:spPr>
        <p:txBody>
          <a:bodyPr vert="horz" wrap="square" lIns="95529" tIns="47764" rIns="95529" bIns="47764" numCol="1" anchor="b" anchorCtr="0" compatLnSpc="1">
            <a:prstTxWarp prst="textNoShape">
              <a:avLst/>
            </a:prstTxWarp>
          </a:bodyPr>
          <a:lstStyle>
            <a:lvl1pPr defTabSz="955675">
              <a:spcBef>
                <a:spcPct val="0"/>
              </a:spcBef>
              <a:buClrTx/>
              <a:buSzTx/>
              <a:buFontTx/>
              <a:buNone/>
              <a:defRPr sz="1300">
                <a:solidFill>
                  <a:schemeClr val="tx1"/>
                </a:solidFill>
              </a:defRPr>
            </a:lvl1pPr>
          </a:lstStyle>
          <a:p>
            <a:pPr>
              <a:defRPr/>
            </a:pPr>
            <a:endParaRPr lang="de-CH"/>
          </a:p>
        </p:txBody>
      </p:sp>
      <p:sp>
        <p:nvSpPr>
          <p:cNvPr id="55301" name="Rectangle 5"/>
          <p:cNvSpPr>
            <a:spLocks noGrp="1" noChangeArrowheads="1"/>
          </p:cNvSpPr>
          <p:nvPr>
            <p:ph type="sldNum" sz="quarter" idx="3"/>
          </p:nvPr>
        </p:nvSpPr>
        <p:spPr bwMode="auto">
          <a:xfrm>
            <a:off x="3978991" y="8844613"/>
            <a:ext cx="3044109" cy="464487"/>
          </a:xfrm>
          <a:prstGeom prst="rect">
            <a:avLst/>
          </a:prstGeom>
          <a:noFill/>
          <a:ln w="9525">
            <a:noFill/>
            <a:miter lim="800000"/>
            <a:headEnd/>
            <a:tailEnd/>
          </a:ln>
          <a:effectLst/>
        </p:spPr>
        <p:txBody>
          <a:bodyPr vert="horz" wrap="square" lIns="95529" tIns="47764" rIns="95529" bIns="47764" numCol="1" anchor="b" anchorCtr="0" compatLnSpc="1">
            <a:prstTxWarp prst="textNoShape">
              <a:avLst/>
            </a:prstTxWarp>
          </a:bodyPr>
          <a:lstStyle>
            <a:lvl1pPr algn="r" defTabSz="955675">
              <a:spcBef>
                <a:spcPct val="0"/>
              </a:spcBef>
              <a:buClrTx/>
              <a:buSzTx/>
              <a:buFontTx/>
              <a:buNone/>
              <a:defRPr sz="1300">
                <a:solidFill>
                  <a:schemeClr val="tx1"/>
                </a:solidFill>
              </a:defRPr>
            </a:lvl1pPr>
          </a:lstStyle>
          <a:p>
            <a:pPr>
              <a:defRPr/>
            </a:pPr>
            <a:fld id="{9722EF1F-5176-4522-908B-AD806F9856F4}" type="slidenum">
              <a:rPr lang="de-CH"/>
              <a:pPr>
                <a:defRPr/>
              </a:pPr>
              <a:t>‹#›</a:t>
            </a:fld>
            <a:endParaRPr lang="de-CH"/>
          </a:p>
        </p:txBody>
      </p:sp>
    </p:spTree>
    <p:extLst>
      <p:ext uri="{BB962C8B-B14F-4D97-AF65-F5344CB8AC3E}">
        <p14:creationId xmlns:p14="http://schemas.microsoft.com/office/powerpoint/2010/main" val="2957489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751186" y="263507"/>
            <a:ext cx="3044109" cy="2501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55675">
              <a:spcBef>
                <a:spcPct val="0"/>
              </a:spcBef>
              <a:buClrTx/>
              <a:buSzTx/>
              <a:buFontTx/>
              <a:buNone/>
              <a:defRPr sz="1000">
                <a:solidFill>
                  <a:schemeClr val="tx1"/>
                </a:solidFill>
              </a:defRPr>
            </a:lvl1pPr>
          </a:lstStyle>
          <a:p>
            <a:pPr>
              <a:defRPr/>
            </a:pPr>
            <a:endParaRPr lang="de-CH"/>
          </a:p>
        </p:txBody>
      </p:sp>
      <p:sp>
        <p:nvSpPr>
          <p:cNvPr id="3075" name="Rectangle 3"/>
          <p:cNvSpPr>
            <a:spLocks noGrp="1" noChangeArrowheads="1"/>
          </p:cNvSpPr>
          <p:nvPr>
            <p:ph type="dt" idx="1"/>
          </p:nvPr>
        </p:nvSpPr>
        <p:spPr bwMode="auto">
          <a:xfrm>
            <a:off x="3803496" y="263507"/>
            <a:ext cx="2852211" cy="2501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55675">
              <a:spcBef>
                <a:spcPct val="0"/>
              </a:spcBef>
              <a:buClrTx/>
              <a:buSzTx/>
              <a:buFontTx/>
              <a:buNone/>
              <a:defRPr sz="1000">
                <a:solidFill>
                  <a:schemeClr val="tx1"/>
                </a:solidFill>
              </a:defRPr>
            </a:lvl1pPr>
          </a:lstStyle>
          <a:p>
            <a:pPr>
              <a:defRPr/>
            </a:pPr>
            <a:endParaRPr lang="de-CH"/>
          </a:p>
        </p:txBody>
      </p:sp>
      <p:sp>
        <p:nvSpPr>
          <p:cNvPr id="6148" name="Rectangle 4"/>
          <p:cNvSpPr>
            <a:spLocks noGrp="1" noRot="1" noChangeAspect="1" noChangeArrowheads="1" noTextEdit="1"/>
          </p:cNvSpPr>
          <p:nvPr>
            <p:ph type="sldImg" idx="2"/>
          </p:nvPr>
        </p:nvSpPr>
        <p:spPr bwMode="auto">
          <a:xfrm>
            <a:off x="1022350" y="527050"/>
            <a:ext cx="5343525" cy="4006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51186" y="4759507"/>
            <a:ext cx="5886480" cy="407617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noProof="0" smtClean="0"/>
              <a:t>Click to edit Master text styles</a:t>
            </a:r>
          </a:p>
          <a:p>
            <a:pPr lvl="1"/>
            <a:r>
              <a:rPr lang="de-CH" noProof="0" smtClean="0"/>
              <a:t>Second level</a:t>
            </a:r>
          </a:p>
          <a:p>
            <a:pPr lvl="2"/>
            <a:r>
              <a:rPr lang="de-CH" noProof="0" smtClean="0"/>
              <a:t>Third level</a:t>
            </a:r>
          </a:p>
          <a:p>
            <a:pPr lvl="3"/>
            <a:r>
              <a:rPr lang="de-CH" noProof="0" smtClean="0"/>
              <a:t>Fourth level</a:t>
            </a:r>
          </a:p>
          <a:p>
            <a:pPr lvl="4"/>
            <a:r>
              <a:rPr lang="de-CH" noProof="0" smtClean="0"/>
              <a:t>Fifth level</a:t>
            </a:r>
          </a:p>
        </p:txBody>
      </p:sp>
      <p:sp>
        <p:nvSpPr>
          <p:cNvPr id="3078" name="Rectangle 6"/>
          <p:cNvSpPr>
            <a:spLocks noGrp="1" noChangeArrowheads="1"/>
          </p:cNvSpPr>
          <p:nvPr>
            <p:ph type="ftr" sz="quarter" idx="4"/>
          </p:nvPr>
        </p:nvSpPr>
        <p:spPr bwMode="auto">
          <a:xfrm>
            <a:off x="751186" y="8835681"/>
            <a:ext cx="3044109" cy="25755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955675">
              <a:spcBef>
                <a:spcPct val="0"/>
              </a:spcBef>
              <a:buClrTx/>
              <a:buSzTx/>
              <a:buFontTx/>
              <a:buNone/>
              <a:defRPr sz="1000">
                <a:solidFill>
                  <a:schemeClr val="tx1"/>
                </a:solidFill>
              </a:defRPr>
            </a:lvl1pPr>
          </a:lstStyle>
          <a:p>
            <a:pPr>
              <a:defRPr/>
            </a:pPr>
            <a:endParaRPr lang="de-CH"/>
          </a:p>
        </p:txBody>
      </p:sp>
      <p:sp>
        <p:nvSpPr>
          <p:cNvPr id="3079" name="Rectangle 7"/>
          <p:cNvSpPr>
            <a:spLocks noGrp="1" noChangeArrowheads="1"/>
          </p:cNvSpPr>
          <p:nvPr>
            <p:ph type="sldNum" sz="quarter" idx="5"/>
          </p:nvPr>
        </p:nvSpPr>
        <p:spPr bwMode="auto">
          <a:xfrm>
            <a:off x="3800216" y="8844613"/>
            <a:ext cx="2855492" cy="25755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defTabSz="955675">
              <a:spcBef>
                <a:spcPct val="0"/>
              </a:spcBef>
              <a:buClrTx/>
              <a:buSzTx/>
              <a:buFontTx/>
              <a:buNone/>
              <a:defRPr sz="1000">
                <a:solidFill>
                  <a:schemeClr val="tx1"/>
                </a:solidFill>
              </a:defRPr>
            </a:lvl1pPr>
          </a:lstStyle>
          <a:p>
            <a:pPr>
              <a:defRPr/>
            </a:pPr>
            <a:fld id="{4E319531-6C34-4AB1-B502-2E805854AE56}" type="slidenum">
              <a:rPr lang="de-CH"/>
              <a:pPr>
                <a:defRPr/>
              </a:pPr>
              <a:t>‹#›</a:t>
            </a:fld>
            <a:endParaRPr lang="de-CH"/>
          </a:p>
        </p:txBody>
      </p:sp>
    </p:spTree>
    <p:extLst>
      <p:ext uri="{BB962C8B-B14F-4D97-AF65-F5344CB8AC3E}">
        <p14:creationId xmlns:p14="http://schemas.microsoft.com/office/powerpoint/2010/main" val="3995953448"/>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1pPr>
    <a:lvl2pPr marL="4572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2pPr>
    <a:lvl3pPr marL="9144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3pPr>
    <a:lvl4pPr marL="13716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4pPr>
    <a:lvl5pPr marL="18288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04888" y="465138"/>
            <a:ext cx="5368925" cy="4027487"/>
          </a:xfrm>
        </p:spPr>
      </p:sp>
      <p:sp>
        <p:nvSpPr>
          <p:cNvPr id="3" name="Notizenplatzhalter 2"/>
          <p:cNvSpPr>
            <a:spLocks noGrp="1"/>
          </p:cNvSpPr>
          <p:nvPr>
            <p:ph type="body" idx="1"/>
          </p:nvPr>
        </p:nvSpPr>
        <p:spPr/>
        <p:txBody>
          <a:bodyPr/>
          <a:lstStyle/>
          <a:p>
            <a:r>
              <a:rPr lang="en-US" dirty="0" smtClean="0"/>
              <a:t>Use this section to get the audience members up to speed on both Current</a:t>
            </a:r>
            <a:r>
              <a:rPr lang="en-US" baseline="0" dirty="0" smtClean="0"/>
              <a:t> and Voltage distortion.</a:t>
            </a:r>
          </a:p>
          <a:p>
            <a:endParaRPr lang="en-US" baseline="0" dirty="0" smtClean="0"/>
          </a:p>
          <a:p>
            <a:r>
              <a:rPr lang="en-US" baseline="0" dirty="0" smtClean="0"/>
              <a:t>The link on [slide#2] jumps to these slides when you want to do this topic review.</a:t>
            </a:r>
          </a:p>
          <a:p>
            <a:r>
              <a:rPr lang="en-US" baseline="0" dirty="0" smtClean="0"/>
              <a:t>The last slide in this set [slide#35] has a link to jump you back to [slide#2]</a:t>
            </a:r>
          </a:p>
          <a:p>
            <a:r>
              <a:rPr lang="en-US" baseline="0" dirty="0" smtClean="0"/>
              <a:t>Run through the slides.</a:t>
            </a:r>
          </a:p>
          <a:p>
            <a:endParaRPr lang="en-US" baseline="0" dirty="0" smtClean="0"/>
          </a:p>
          <a:p>
            <a:r>
              <a:rPr lang="en-US" baseline="0" dirty="0" smtClean="0"/>
              <a:t>Total time should be from </a:t>
            </a:r>
            <a:r>
              <a:rPr lang="en-US" b="1" baseline="0" dirty="0" smtClean="0"/>
              <a:t>7 to 10 minutes</a:t>
            </a:r>
            <a:r>
              <a:rPr lang="en-US" baseline="0" dirty="0" smtClean="0"/>
              <a:t>.  </a:t>
            </a:r>
          </a:p>
          <a:p>
            <a:r>
              <a:rPr lang="en-US" baseline="0" dirty="0" smtClean="0"/>
              <a:t>I Suggest a fairly quick pace so you can return to the main topic.</a:t>
            </a:r>
          </a:p>
          <a:p>
            <a:endParaRPr lang="en-US" baseline="0" dirty="0" smtClean="0"/>
          </a:p>
          <a:p>
            <a:r>
              <a:rPr lang="en-US" baseline="0" dirty="0" smtClean="0"/>
              <a:t>Make sure you have answered any specific questions and then jump back to the IEE 519-2014 review slides</a:t>
            </a:r>
            <a:endParaRPr lang="en-US" dirty="0"/>
          </a:p>
        </p:txBody>
      </p:sp>
      <p:sp>
        <p:nvSpPr>
          <p:cNvPr id="4" name="Foliennummernplatzhalter 3"/>
          <p:cNvSpPr>
            <a:spLocks noGrp="1"/>
          </p:cNvSpPr>
          <p:nvPr>
            <p:ph type="sldNum" sz="quarter" idx="10"/>
          </p:nvPr>
        </p:nvSpPr>
        <p:spPr/>
        <p:txBody>
          <a:bodyPr/>
          <a:lstStyle/>
          <a:p>
            <a:fld id="{78D175BF-D7F5-40CD-844F-A2421065051F}" type="slidenum">
              <a:rPr lang="en-US" smtClean="0"/>
              <a:t>1</a:t>
            </a:fld>
            <a:endParaRPr lang="en-US" dirty="0"/>
          </a:p>
        </p:txBody>
      </p:sp>
    </p:spTree>
    <p:extLst>
      <p:ext uri="{BB962C8B-B14F-4D97-AF65-F5344CB8AC3E}">
        <p14:creationId xmlns:p14="http://schemas.microsoft.com/office/powerpoint/2010/main" val="412565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VFDs</a:t>
            </a:r>
            <a:r>
              <a:rPr lang="en-US" baseline="0" dirty="0" smtClean="0"/>
              <a:t> are often low horsepower and quite compact. They are often called “micro drives.”</a:t>
            </a:r>
          </a:p>
          <a:p>
            <a:endParaRPr lang="en-US" baseline="0" dirty="0" smtClean="0"/>
          </a:p>
          <a:p>
            <a:r>
              <a:rPr lang="en-US" baseline="0" dirty="0" smtClean="0"/>
              <a:t>While the harmonic level looks high, micro drives are small and very seldom make up anything close to 30% of a building’s </a:t>
            </a:r>
            <a:r>
              <a:rPr lang="en-US" baseline="0" dirty="0" err="1" smtClean="0"/>
              <a:t>laod</a:t>
            </a:r>
            <a:r>
              <a:rPr lang="en-US" baseline="0" dirty="0" smtClean="0"/>
              <a:t>.</a:t>
            </a:r>
          </a:p>
          <a:p>
            <a:endParaRPr lang="en-US" dirty="0" smtClean="0"/>
          </a:p>
          <a:p>
            <a:r>
              <a:rPr lang="en-US" dirty="0" smtClean="0"/>
              <a:t>The</a:t>
            </a:r>
            <a:r>
              <a:rPr lang="en-US" baseline="0" dirty="0" smtClean="0"/>
              <a:t> following calculations are based on:</a:t>
            </a:r>
          </a:p>
          <a:p>
            <a:r>
              <a:rPr lang="en-US" baseline="0" dirty="0" smtClean="0"/>
              <a:t>400 MVA short circuit capability at the utility</a:t>
            </a:r>
          </a:p>
          <a:p>
            <a:r>
              <a:rPr lang="en-US" baseline="0" dirty="0" smtClean="0"/>
              <a:t>13.2 kV at the utility</a:t>
            </a:r>
          </a:p>
          <a:p>
            <a:r>
              <a:rPr lang="en-US" baseline="0" dirty="0" smtClean="0"/>
              <a:t>480 V AC at the facility</a:t>
            </a:r>
          </a:p>
          <a:p>
            <a:r>
              <a:rPr lang="en-US" baseline="0" dirty="0" smtClean="0"/>
              <a:t>1000 kVA transformer</a:t>
            </a:r>
          </a:p>
          <a:p>
            <a:r>
              <a:rPr lang="en-US" baseline="0" dirty="0" smtClean="0"/>
              <a:t>5.75% transformer impedance</a:t>
            </a:r>
          </a:p>
          <a:p>
            <a:r>
              <a:rPr lang="en-US" baseline="0" dirty="0" smtClean="0"/>
              <a:t>1 50 HP VFD</a:t>
            </a:r>
          </a:p>
          <a:p>
            <a:r>
              <a:rPr lang="en-US" baseline="0" dirty="0" smtClean="0"/>
              <a:t>1 100 HP VFD</a:t>
            </a:r>
          </a:p>
          <a:p>
            <a:r>
              <a:rPr lang="en-US" baseline="0" dirty="0" smtClean="0"/>
              <a:t>1 200 HP VFD</a:t>
            </a:r>
          </a:p>
          <a:p>
            <a:r>
              <a:rPr lang="en-US" baseline="0" dirty="0" smtClean="0"/>
              <a:t>The peak load on the transformer is 80% of its capacity</a:t>
            </a:r>
          </a:p>
          <a:p>
            <a:r>
              <a:rPr lang="en-US" baseline="0" dirty="0" smtClean="0"/>
              <a:t>The VFD loads the transformer to 31.8% of its load </a:t>
            </a:r>
            <a:endParaRPr lang="en-US" dirty="0"/>
          </a:p>
        </p:txBody>
      </p:sp>
      <p:sp>
        <p:nvSpPr>
          <p:cNvPr id="4" name="Slide Number Placeholder 3"/>
          <p:cNvSpPr>
            <a:spLocks noGrp="1"/>
          </p:cNvSpPr>
          <p:nvPr>
            <p:ph type="sldNum" sz="quarter" idx="10"/>
          </p:nvPr>
        </p:nvSpPr>
        <p:spPr/>
        <p:txBody>
          <a:bodyPr/>
          <a:lstStyle/>
          <a:p>
            <a:fld id="{A23DCB96-9F88-4C67-8FE4-34EC4335D35F}" type="slidenum">
              <a:rPr lang="en-US" smtClean="0"/>
              <a:t>10</a:t>
            </a:fld>
            <a:endParaRPr lang="en-US"/>
          </a:p>
        </p:txBody>
      </p:sp>
      <p:sp>
        <p:nvSpPr>
          <p:cNvPr id="5" name="Header Placeholder 4"/>
          <p:cNvSpPr>
            <a:spLocks noGrp="1"/>
          </p:cNvSpPr>
          <p:nvPr>
            <p:ph type="hdr" sz="quarter" idx="11"/>
          </p:nvPr>
        </p:nvSpPr>
        <p:spPr/>
        <p:txBody>
          <a:bodyPr/>
          <a:lstStyle/>
          <a:p>
            <a:r>
              <a:rPr lang="en-US" smtClean="0"/>
              <a:t>Harmonic Distortion from Variable Fequency Drives</a:t>
            </a:r>
            <a:endParaRPr lang="en-US"/>
          </a:p>
        </p:txBody>
      </p:sp>
    </p:spTree>
    <p:extLst>
      <p:ext uri="{BB962C8B-B14F-4D97-AF65-F5344CB8AC3E}">
        <p14:creationId xmlns:p14="http://schemas.microsoft.com/office/powerpoint/2010/main" val="1184301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a harmonics point of view, adding equivalent coils to the VFD’s DC bus or to its AC power line are much the same.</a:t>
            </a:r>
          </a:p>
          <a:p>
            <a:endParaRPr lang="en-US" baseline="0" dirty="0" smtClean="0"/>
          </a:p>
          <a:p>
            <a:r>
              <a:rPr lang="en-US" baseline="0" dirty="0" smtClean="0"/>
              <a:t>The 6-pulse drive is significantly larger than the plain 6-pulse drive because of the coils in it and because it is generally used for larger horsepower applications.</a:t>
            </a:r>
          </a:p>
          <a:p>
            <a:endParaRPr lang="en-US" dirty="0" smtClean="0"/>
          </a:p>
          <a:p>
            <a:r>
              <a:rPr lang="en-US" dirty="0" smtClean="0"/>
              <a:t>While going from no impedance to 5%</a:t>
            </a:r>
            <a:r>
              <a:rPr lang="en-US" baseline="0" dirty="0" smtClean="0"/>
              <a:t> impedance reduced the harmonic current distortion by 25.8% (63% of 40.7%).</a:t>
            </a:r>
          </a:p>
          <a:p>
            <a:r>
              <a:rPr lang="en-US" baseline="0" dirty="0" smtClean="0"/>
              <a:t>If an additional 5% AC line reactor were added, the TDD would drop to 10.9%, 4.0% lower (or a 27% of 14.9%). This would end up having a total voltage drop across the reactors of 48 V, 10% of 480 V AC. Adding impedance beyond 5% represents a case of diminishing returns.</a:t>
            </a:r>
          </a:p>
          <a:p>
            <a:r>
              <a:rPr lang="en-US" baseline="0" dirty="0" smtClean="0"/>
              <a:t>Adding a 3% AC line reactor reduced the TDD by 2.9% (or 19% of 14.9%).</a:t>
            </a:r>
            <a:endParaRPr lang="en-US" dirty="0"/>
          </a:p>
        </p:txBody>
      </p:sp>
      <p:sp>
        <p:nvSpPr>
          <p:cNvPr id="4" name="Slide Number Placeholder 3"/>
          <p:cNvSpPr>
            <a:spLocks noGrp="1"/>
          </p:cNvSpPr>
          <p:nvPr>
            <p:ph type="sldNum" sz="quarter" idx="10"/>
          </p:nvPr>
        </p:nvSpPr>
        <p:spPr/>
        <p:txBody>
          <a:bodyPr/>
          <a:lstStyle/>
          <a:p>
            <a:fld id="{A23DCB96-9F88-4C67-8FE4-34EC4335D35F}" type="slidenum">
              <a:rPr lang="en-US" smtClean="0"/>
              <a:t>11</a:t>
            </a:fld>
            <a:endParaRPr lang="en-US"/>
          </a:p>
        </p:txBody>
      </p:sp>
      <p:sp>
        <p:nvSpPr>
          <p:cNvPr id="5" name="Header Placeholder 4"/>
          <p:cNvSpPr>
            <a:spLocks noGrp="1"/>
          </p:cNvSpPr>
          <p:nvPr>
            <p:ph type="hdr" sz="quarter" idx="11"/>
          </p:nvPr>
        </p:nvSpPr>
        <p:spPr/>
        <p:txBody>
          <a:bodyPr/>
          <a:lstStyle/>
          <a:p>
            <a:r>
              <a:rPr lang="en-US" smtClean="0"/>
              <a:t>Harmonic Distortion from Variable Fequency Drives</a:t>
            </a:r>
            <a:endParaRPr lang="en-US"/>
          </a:p>
        </p:txBody>
      </p:sp>
    </p:spTree>
    <p:extLst>
      <p:ext uri="{BB962C8B-B14F-4D97-AF65-F5344CB8AC3E}">
        <p14:creationId xmlns:p14="http://schemas.microsoft.com/office/powerpoint/2010/main" val="4228599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can be relatively</a:t>
            </a:r>
            <a:r>
              <a:rPr lang="en-US" baseline="0" dirty="0" smtClean="0"/>
              <a:t> large.</a:t>
            </a:r>
          </a:p>
          <a:p>
            <a:r>
              <a:rPr lang="en-US" baseline="0" dirty="0" smtClean="0"/>
              <a:t>They may be built into a cabinet with the VFD or they may be in a separate enclosure that looks like a transformer’s enclosure.</a:t>
            </a:r>
          </a:p>
          <a:p>
            <a:r>
              <a:rPr lang="en-US" baseline="0" dirty="0" smtClean="0"/>
              <a:t>They can be retrofit into an application that is experiencing power line distortion problems.</a:t>
            </a:r>
          </a:p>
          <a:p>
            <a:r>
              <a:rPr lang="en-US" baseline="0" dirty="0" smtClean="0"/>
              <a:t>The performance shown here can range widely, depending on the design of the filter.</a:t>
            </a:r>
          </a:p>
          <a:p>
            <a:r>
              <a:rPr lang="en-US" baseline="0" dirty="0" smtClean="0"/>
              <a:t>Many designs work well with power line imbalances, existing harmonic distortion and light loads.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3DCB96-9F88-4C67-8FE4-34EC4335D35F}" type="slidenum">
              <a:rPr lang="en-US" smtClean="0"/>
              <a:t>12</a:t>
            </a:fld>
            <a:endParaRPr lang="en-US"/>
          </a:p>
        </p:txBody>
      </p:sp>
      <p:sp>
        <p:nvSpPr>
          <p:cNvPr id="5" name="Header Placeholder 4"/>
          <p:cNvSpPr>
            <a:spLocks noGrp="1"/>
          </p:cNvSpPr>
          <p:nvPr>
            <p:ph type="hdr" sz="quarter" idx="11"/>
          </p:nvPr>
        </p:nvSpPr>
        <p:spPr/>
        <p:txBody>
          <a:bodyPr/>
          <a:lstStyle/>
          <a:p>
            <a:r>
              <a:rPr lang="en-US" smtClean="0"/>
              <a:t>Harmonic Distortion from Variable Fequency Drives</a:t>
            </a:r>
            <a:endParaRPr lang="en-US"/>
          </a:p>
        </p:txBody>
      </p:sp>
    </p:spTree>
    <p:extLst>
      <p:ext uri="{BB962C8B-B14F-4D97-AF65-F5344CB8AC3E}">
        <p14:creationId xmlns:p14="http://schemas.microsoft.com/office/powerpoint/2010/main" val="80048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6">
              <a:defRPr/>
            </a:pPr>
            <a:r>
              <a:rPr lang="en-US" dirty="0" smtClean="0"/>
              <a:t>The</a:t>
            </a:r>
            <a:r>
              <a:rPr lang="en-US" baseline="0" dirty="0" smtClean="0"/>
              <a:t> harmonics that the 12-pulse allows are the 11</a:t>
            </a:r>
            <a:r>
              <a:rPr lang="en-US" baseline="30000" dirty="0" smtClean="0"/>
              <a:t>th</a:t>
            </a:r>
            <a:r>
              <a:rPr lang="en-US" baseline="0" dirty="0" smtClean="0"/>
              <a:t>, 13</a:t>
            </a:r>
            <a:r>
              <a:rPr lang="en-US" baseline="30000" dirty="0" smtClean="0"/>
              <a:t>th</a:t>
            </a:r>
            <a:r>
              <a:rPr lang="en-US" baseline="0" dirty="0" smtClean="0"/>
              <a:t>, 23</a:t>
            </a:r>
            <a:r>
              <a:rPr lang="en-US" baseline="30000" dirty="0" smtClean="0"/>
              <a:t>rd</a:t>
            </a:r>
            <a:r>
              <a:rPr lang="en-US" baseline="0" dirty="0" smtClean="0"/>
              <a:t>, 25</a:t>
            </a:r>
            <a:r>
              <a:rPr lang="en-US" baseline="30000" dirty="0" smtClean="0"/>
              <a:t>th</a:t>
            </a:r>
            <a:r>
              <a:rPr lang="en-US" baseline="0" dirty="0" smtClean="0"/>
              <a:t> and so on: (k * 12) +/- 1.</a:t>
            </a:r>
          </a:p>
          <a:p>
            <a:pPr defTabSz="914276">
              <a:defRPr/>
            </a:pPr>
            <a:r>
              <a:rPr lang="en-US" baseline="0" dirty="0" smtClean="0"/>
              <a:t>This is theoretical based on full load and a perfectly balanced power line with no harmonic distortion. </a:t>
            </a:r>
            <a:endParaRPr lang="en-US" dirty="0" smtClean="0"/>
          </a:p>
        </p:txBody>
      </p:sp>
      <p:sp>
        <p:nvSpPr>
          <p:cNvPr id="4" name="Slide Number Placeholder 3"/>
          <p:cNvSpPr>
            <a:spLocks noGrp="1"/>
          </p:cNvSpPr>
          <p:nvPr>
            <p:ph type="sldNum" sz="quarter" idx="10"/>
          </p:nvPr>
        </p:nvSpPr>
        <p:spPr/>
        <p:txBody>
          <a:bodyPr/>
          <a:lstStyle/>
          <a:p>
            <a:fld id="{A23DCB96-9F88-4C67-8FE4-34EC4335D35F}" type="slidenum">
              <a:rPr lang="en-US" smtClean="0"/>
              <a:t>13</a:t>
            </a:fld>
            <a:endParaRPr lang="en-US"/>
          </a:p>
        </p:txBody>
      </p:sp>
      <p:sp>
        <p:nvSpPr>
          <p:cNvPr id="5" name="Header Placeholder 4"/>
          <p:cNvSpPr>
            <a:spLocks noGrp="1"/>
          </p:cNvSpPr>
          <p:nvPr>
            <p:ph type="hdr" sz="quarter" idx="11"/>
          </p:nvPr>
        </p:nvSpPr>
        <p:spPr/>
        <p:txBody>
          <a:bodyPr/>
          <a:lstStyle/>
          <a:p>
            <a:r>
              <a:rPr lang="en-US" smtClean="0"/>
              <a:t>Harmonic Distortion from Variable Fequency Drives</a:t>
            </a:r>
            <a:endParaRPr lang="en-US"/>
          </a:p>
        </p:txBody>
      </p:sp>
    </p:spTree>
    <p:extLst>
      <p:ext uri="{BB962C8B-B14F-4D97-AF65-F5344CB8AC3E}">
        <p14:creationId xmlns:p14="http://schemas.microsoft.com/office/powerpoint/2010/main" val="3098153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harmonics that the 18-pulse allows are the 17</a:t>
            </a:r>
            <a:r>
              <a:rPr lang="en-US" baseline="30000" dirty="0" smtClean="0"/>
              <a:t>th</a:t>
            </a:r>
            <a:r>
              <a:rPr lang="en-US" baseline="0" dirty="0" smtClean="0"/>
              <a:t>, 19</a:t>
            </a:r>
            <a:r>
              <a:rPr lang="en-US" baseline="30000" dirty="0" smtClean="0"/>
              <a:t>th</a:t>
            </a:r>
            <a:r>
              <a:rPr lang="en-US" baseline="0" dirty="0" smtClean="0"/>
              <a:t>, 35</a:t>
            </a:r>
            <a:r>
              <a:rPr lang="en-US" baseline="30000" dirty="0" smtClean="0"/>
              <a:t>th</a:t>
            </a:r>
            <a:r>
              <a:rPr lang="en-US" baseline="0" dirty="0" smtClean="0"/>
              <a:t>, 37</a:t>
            </a:r>
            <a:r>
              <a:rPr lang="en-US" baseline="30000" dirty="0" smtClean="0"/>
              <a:t>th</a:t>
            </a:r>
            <a:r>
              <a:rPr lang="en-US" baseline="0" dirty="0" smtClean="0"/>
              <a:t>  and so on: (k * 18) +/- 1.</a:t>
            </a:r>
          </a:p>
          <a:p>
            <a:pPr defTabSz="914276">
              <a:defRPr/>
            </a:pPr>
            <a:r>
              <a:rPr lang="en-US" baseline="0" dirty="0" smtClean="0"/>
              <a:t>This is theoretical based on full load and a perfectly balanced power line with no harmonic distortion. </a:t>
            </a:r>
            <a:endParaRPr lang="en-US" dirty="0" smtClean="0"/>
          </a:p>
          <a:p>
            <a:endParaRPr lang="en-US" dirty="0"/>
          </a:p>
        </p:txBody>
      </p:sp>
      <p:sp>
        <p:nvSpPr>
          <p:cNvPr id="4" name="Slide Number Placeholder 3"/>
          <p:cNvSpPr>
            <a:spLocks noGrp="1"/>
          </p:cNvSpPr>
          <p:nvPr>
            <p:ph type="sldNum" sz="quarter" idx="10"/>
          </p:nvPr>
        </p:nvSpPr>
        <p:spPr/>
        <p:txBody>
          <a:bodyPr/>
          <a:lstStyle/>
          <a:p>
            <a:fld id="{A23DCB96-9F88-4C67-8FE4-34EC4335D35F}" type="slidenum">
              <a:rPr lang="en-US" smtClean="0"/>
              <a:t>14</a:t>
            </a:fld>
            <a:endParaRPr lang="en-US"/>
          </a:p>
        </p:txBody>
      </p:sp>
      <p:sp>
        <p:nvSpPr>
          <p:cNvPr id="5" name="Header Placeholder 4"/>
          <p:cNvSpPr>
            <a:spLocks noGrp="1"/>
          </p:cNvSpPr>
          <p:nvPr>
            <p:ph type="hdr" sz="quarter" idx="11"/>
          </p:nvPr>
        </p:nvSpPr>
        <p:spPr/>
        <p:txBody>
          <a:bodyPr/>
          <a:lstStyle/>
          <a:p>
            <a:r>
              <a:rPr lang="en-US" smtClean="0"/>
              <a:t>Harmonic Distortion from Variable Fequency Drives</a:t>
            </a:r>
            <a:endParaRPr lang="en-US"/>
          </a:p>
        </p:txBody>
      </p:sp>
    </p:spTree>
    <p:extLst>
      <p:ext uri="{BB962C8B-B14F-4D97-AF65-F5344CB8AC3E}">
        <p14:creationId xmlns:p14="http://schemas.microsoft.com/office/powerpoint/2010/main" val="266106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actively filters noise generated by the VFD.</a:t>
            </a:r>
            <a:r>
              <a:rPr lang="en-US" baseline="0" dirty="0" smtClean="0"/>
              <a:t> This is very similar to the way that noise cancelling headphones work.</a:t>
            </a:r>
            <a:endParaRPr lang="en-US" dirty="0"/>
          </a:p>
        </p:txBody>
      </p:sp>
      <p:sp>
        <p:nvSpPr>
          <p:cNvPr id="4" name="Slide Number Placeholder 3"/>
          <p:cNvSpPr>
            <a:spLocks noGrp="1"/>
          </p:cNvSpPr>
          <p:nvPr>
            <p:ph type="sldNum" sz="quarter" idx="10"/>
          </p:nvPr>
        </p:nvSpPr>
        <p:spPr/>
        <p:txBody>
          <a:bodyPr/>
          <a:lstStyle/>
          <a:p>
            <a:fld id="{A23DCB96-9F88-4C67-8FE4-34EC4335D35F}" type="slidenum">
              <a:rPr lang="en-US" smtClean="0"/>
              <a:t>15</a:t>
            </a:fld>
            <a:endParaRPr lang="en-US"/>
          </a:p>
        </p:txBody>
      </p:sp>
      <p:sp>
        <p:nvSpPr>
          <p:cNvPr id="5" name="Header Placeholder 4"/>
          <p:cNvSpPr>
            <a:spLocks noGrp="1"/>
          </p:cNvSpPr>
          <p:nvPr>
            <p:ph type="hdr" sz="quarter" idx="11"/>
          </p:nvPr>
        </p:nvSpPr>
        <p:spPr/>
        <p:txBody>
          <a:bodyPr/>
          <a:lstStyle/>
          <a:p>
            <a:r>
              <a:rPr lang="en-US" smtClean="0"/>
              <a:t>Harmonic Distortion from Variable Fequency Drives</a:t>
            </a:r>
            <a:endParaRPr lang="en-US"/>
          </a:p>
        </p:txBody>
      </p:sp>
    </p:spTree>
    <p:extLst>
      <p:ext uri="{BB962C8B-B14F-4D97-AF65-F5344CB8AC3E}">
        <p14:creationId xmlns:p14="http://schemas.microsoft.com/office/powerpoint/2010/main" val="1653479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465138"/>
            <a:ext cx="5368925" cy="40274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16</a:t>
            </a:fld>
            <a:endParaRPr lang="en-US" dirty="0"/>
          </a:p>
        </p:txBody>
      </p:sp>
    </p:spTree>
    <p:extLst>
      <p:ext uri="{BB962C8B-B14F-4D97-AF65-F5344CB8AC3E}">
        <p14:creationId xmlns:p14="http://schemas.microsoft.com/office/powerpoint/2010/main" val="135100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Over view the sections making up a typical VFD.</a:t>
            </a:r>
          </a:p>
          <a:p>
            <a:r>
              <a:rPr lang="en-US" b="0" u="none" dirty="0" smtClean="0"/>
              <a:t>The last click brings you back to the Rectifier Section.</a:t>
            </a:r>
          </a:p>
          <a:p>
            <a:endParaRPr lang="en-US" b="0" u="none" dirty="0" smtClean="0"/>
          </a:p>
          <a:p>
            <a:endParaRPr lang="en-US" b="0" u="none" dirty="0" smtClean="0"/>
          </a:p>
          <a:p>
            <a:endParaRPr lang="en-US" b="1" u="sng" dirty="0" smtClean="0"/>
          </a:p>
          <a:p>
            <a:endParaRPr lang="en-US" b="1" u="sng" dirty="0" smtClean="0"/>
          </a:p>
          <a:p>
            <a:endParaRPr lang="en-US" b="1" u="sng" dirty="0" smtClean="0"/>
          </a:p>
          <a:p>
            <a:endParaRPr lang="en-US" b="1" u="sng" dirty="0" smtClean="0"/>
          </a:p>
          <a:p>
            <a:endParaRPr lang="en-US" b="1" u="sng" dirty="0" smtClean="0"/>
          </a:p>
          <a:p>
            <a:endParaRPr lang="en-US" b="1" u="sng" dirty="0" smtClean="0"/>
          </a:p>
          <a:p>
            <a:endParaRPr lang="en-US" b="1" u="sng" dirty="0" smtClean="0"/>
          </a:p>
          <a:p>
            <a:endParaRPr lang="en-US" b="1" u="sng" dirty="0" smtClean="0"/>
          </a:p>
          <a:p>
            <a:r>
              <a:rPr lang="en-US" b="1" u="sng" dirty="0" smtClean="0"/>
              <a:t>VFD</a:t>
            </a:r>
            <a:r>
              <a:rPr lang="en-US" b="1" u="sng" baseline="0" dirty="0" smtClean="0"/>
              <a:t>s have many positive impacts on pumping systems, including</a:t>
            </a:r>
          </a:p>
          <a:p>
            <a:pPr marL="171427" indent="-171427">
              <a:buFontTx/>
              <a:buChar char="-"/>
            </a:pPr>
            <a:r>
              <a:rPr lang="en-US" b="1" u="sng" baseline="0" dirty="0" smtClean="0"/>
              <a:t>Significantly improved part-flow system efficiency</a:t>
            </a:r>
          </a:p>
          <a:p>
            <a:pPr marL="171427" indent="-171427">
              <a:buFontTx/>
              <a:buChar char="-"/>
            </a:pPr>
            <a:r>
              <a:rPr lang="en-US" b="1" u="sng" baseline="0" dirty="0" smtClean="0"/>
              <a:t>Reduced mechanical stress due to controlled accelerations</a:t>
            </a:r>
          </a:p>
          <a:p>
            <a:pPr marL="171427" indent="-171427">
              <a:buFontTx/>
              <a:buChar char="-"/>
            </a:pPr>
            <a:r>
              <a:rPr lang="en-US" b="1" u="sng" dirty="0" smtClean="0"/>
              <a:t>Reduced water hammer</a:t>
            </a:r>
          </a:p>
          <a:p>
            <a:pPr marL="171427" indent="-171427">
              <a:buFontTx/>
              <a:buChar char="-"/>
            </a:pPr>
            <a:r>
              <a:rPr lang="en-US" b="1" u="sng" dirty="0" smtClean="0"/>
              <a:t>Controlled system pressure to reduce leaks</a:t>
            </a:r>
          </a:p>
          <a:p>
            <a:endParaRPr lang="en-US" dirty="0" smtClean="0"/>
          </a:p>
          <a:p>
            <a:r>
              <a:rPr lang="en-US" dirty="0" smtClean="0"/>
              <a:t>It</a:t>
            </a:r>
            <a:r>
              <a:rPr lang="en-US" baseline="0" dirty="0" smtClean="0"/>
              <a:t> is unfair to say that VFDs are the cause of power line distortion. Many modern electronic devices use the same sort of power supply. However, VFDs can make up a significantly large amount of the electrical load in a building.</a:t>
            </a:r>
            <a:endParaRPr lang="en-US" dirty="0"/>
          </a:p>
        </p:txBody>
      </p:sp>
      <p:sp>
        <p:nvSpPr>
          <p:cNvPr id="4" name="Slide Number Placeholder 3"/>
          <p:cNvSpPr>
            <a:spLocks noGrp="1"/>
          </p:cNvSpPr>
          <p:nvPr>
            <p:ph type="sldNum" sz="quarter" idx="10"/>
          </p:nvPr>
        </p:nvSpPr>
        <p:spPr/>
        <p:txBody>
          <a:bodyPr/>
          <a:lstStyle/>
          <a:p>
            <a:fld id="{A23DCB96-9F88-4C67-8FE4-34EC4335D35F}" type="slidenum">
              <a:rPr lang="en-US" smtClean="0"/>
              <a:t>2</a:t>
            </a:fld>
            <a:endParaRPr lang="en-US"/>
          </a:p>
        </p:txBody>
      </p:sp>
      <p:sp>
        <p:nvSpPr>
          <p:cNvPr id="5" name="Header Placeholder 4"/>
          <p:cNvSpPr>
            <a:spLocks noGrp="1"/>
          </p:cNvSpPr>
          <p:nvPr>
            <p:ph type="hdr" sz="quarter" idx="11"/>
          </p:nvPr>
        </p:nvSpPr>
        <p:spPr/>
        <p:txBody>
          <a:bodyPr/>
          <a:lstStyle/>
          <a:p>
            <a:r>
              <a:rPr lang="en-US" smtClean="0"/>
              <a:t>Harmonic Distortion from Variable Fequency Drives</a:t>
            </a:r>
            <a:endParaRPr lang="en-US"/>
          </a:p>
        </p:txBody>
      </p:sp>
    </p:spTree>
    <p:extLst>
      <p:ext uri="{BB962C8B-B14F-4D97-AF65-F5344CB8AC3E}">
        <p14:creationId xmlns:p14="http://schemas.microsoft.com/office/powerpoint/2010/main" val="180650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Harmonic Distortion from Variable Fequency Drives</a:t>
            </a:r>
            <a:endParaRPr lang="en-US" dirty="0"/>
          </a:p>
        </p:txBody>
      </p:sp>
      <p:sp>
        <p:nvSpPr>
          <p:cNvPr id="271362" name="Rectangle 2"/>
          <p:cNvSpPr>
            <a:spLocks noGrp="1" noRot="1" noChangeAspect="1" noChangeArrowheads="1" noTextEdit="1"/>
          </p:cNvSpPr>
          <p:nvPr>
            <p:ph type="sldImg"/>
          </p:nvPr>
        </p:nvSpPr>
        <p:spPr>
          <a:xfrm>
            <a:off x="801688" y="490538"/>
            <a:ext cx="5789612" cy="4343400"/>
          </a:xfrm>
          <a:ln cap="flat"/>
        </p:spPr>
      </p:sp>
      <p:sp>
        <p:nvSpPr>
          <p:cNvPr id="271363" name="Rectangle 3"/>
          <p:cNvSpPr>
            <a:spLocks noGrp="1" noChangeArrowheads="1"/>
          </p:cNvSpPr>
          <p:nvPr>
            <p:ph type="body" idx="1"/>
          </p:nvPr>
        </p:nvSpPr>
        <p:spPr>
          <a:xfrm>
            <a:off x="751186" y="5151119"/>
            <a:ext cx="5886480" cy="3684561"/>
          </a:xfrm>
          <a:ln/>
        </p:spPr>
        <p:txBody>
          <a:bodyPr/>
          <a:lstStyle/>
          <a:p>
            <a:endParaRPr lang="en-US" baseline="0" dirty="0" smtClean="0"/>
          </a:p>
          <a:p>
            <a:r>
              <a:rPr lang="en-US" sz="1000" b="0" i="0" u="none" strike="noStrike" kern="1200" baseline="0" dirty="0" smtClean="0">
                <a:solidFill>
                  <a:schemeClr val="tx1"/>
                </a:solidFill>
                <a:latin typeface="Arial" charset="0"/>
                <a:ea typeface="+mn-ea"/>
                <a:cs typeface="Arial" charset="0"/>
              </a:rPr>
              <a:t>The key to controlling harmonic distortion is limiting the current pulses. This is generally accomplished through the use of inductor coils, which may also be called reactors or chokes, on the input of the drive. </a:t>
            </a:r>
          </a:p>
          <a:p>
            <a:r>
              <a:rPr lang="en-US" sz="1000" b="0" i="0" u="none" strike="noStrike" kern="1200" baseline="0" dirty="0" smtClean="0">
                <a:solidFill>
                  <a:schemeClr val="tx1"/>
                </a:solidFill>
                <a:latin typeface="Arial" charset="0"/>
                <a:ea typeface="+mn-ea"/>
                <a:cs typeface="Arial" charset="0"/>
              </a:rPr>
              <a:t>The ACH550 design include 5% impedance using DC Chokes</a:t>
            </a:r>
          </a:p>
          <a:p>
            <a:r>
              <a:rPr lang="en-US" sz="1000" b="0" i="0" u="none" strike="noStrike" kern="1200" baseline="0" dirty="0" smtClean="0">
                <a:solidFill>
                  <a:schemeClr val="tx1"/>
                </a:solidFill>
                <a:latin typeface="Arial" charset="0"/>
                <a:ea typeface="+mn-ea"/>
                <a:cs typeface="Arial" charset="0"/>
              </a:rPr>
              <a:t>The inductance of a coil creates a back electromotive force (</a:t>
            </a:r>
            <a:r>
              <a:rPr lang="en-US" sz="1000" b="0" i="0" u="none" strike="noStrike" kern="1200" baseline="0" dirty="0" err="1" smtClean="0">
                <a:solidFill>
                  <a:schemeClr val="tx1"/>
                </a:solidFill>
                <a:latin typeface="Arial" charset="0"/>
                <a:ea typeface="+mn-ea"/>
                <a:cs typeface="Arial" charset="0"/>
              </a:rPr>
              <a:t>emf</a:t>
            </a:r>
            <a:r>
              <a:rPr lang="en-US" sz="1000" b="0" i="0" u="none" strike="noStrike" kern="1200" baseline="0" dirty="0" smtClean="0">
                <a:solidFill>
                  <a:schemeClr val="tx1"/>
                </a:solidFill>
                <a:latin typeface="Arial" charset="0"/>
                <a:ea typeface="+mn-ea"/>
                <a:cs typeface="Arial" charset="0"/>
              </a:rPr>
              <a:t>), or voltage, as the current pulse passes through it. This reduces the rate of the current pulse.</a:t>
            </a:r>
            <a:endParaRPr lang="en-US" dirty="0"/>
          </a:p>
        </p:txBody>
      </p:sp>
    </p:spTree>
    <p:extLst>
      <p:ext uri="{BB962C8B-B14F-4D97-AF65-F5344CB8AC3E}">
        <p14:creationId xmlns:p14="http://schemas.microsoft.com/office/powerpoint/2010/main" val="268512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Harmonic Distortion from Variable Fequency Drives</a:t>
            </a:r>
            <a:endParaRPr lang="en-US" dirty="0"/>
          </a:p>
        </p:txBody>
      </p:sp>
      <p:sp>
        <p:nvSpPr>
          <p:cNvPr id="471042" name="Rectangle 2"/>
          <p:cNvSpPr>
            <a:spLocks noGrp="1" noRot="1" noChangeAspect="1" noChangeArrowheads="1" noTextEdit="1"/>
          </p:cNvSpPr>
          <p:nvPr>
            <p:ph type="sldImg"/>
          </p:nvPr>
        </p:nvSpPr>
        <p:spPr>
          <a:xfrm>
            <a:off x="903288" y="515938"/>
            <a:ext cx="6080125" cy="4560887"/>
          </a:xfrm>
          <a:ln/>
        </p:spPr>
      </p:sp>
      <p:sp>
        <p:nvSpPr>
          <p:cNvPr id="471043" name="Rectangle 3"/>
          <p:cNvSpPr>
            <a:spLocks noGrp="1" noChangeArrowheads="1"/>
          </p:cNvSpPr>
          <p:nvPr>
            <p:ph type="body" idx="1"/>
          </p:nvPr>
        </p:nvSpPr>
        <p:spPr/>
        <p:txBody>
          <a:bodyPr/>
          <a:lstStyle/>
          <a:p>
            <a:r>
              <a:rPr lang="en-US" dirty="0" smtClean="0"/>
              <a:t>This</a:t>
            </a:r>
            <a:r>
              <a:rPr lang="en-US" baseline="0" dirty="0" smtClean="0"/>
              <a:t> shows the current from phase A to B (in blue)</a:t>
            </a:r>
          </a:p>
          <a:p>
            <a:r>
              <a:rPr lang="en-US" baseline="0" dirty="0" smtClean="0"/>
              <a:t>and the current from phase A to C (in red).</a:t>
            </a:r>
          </a:p>
          <a:p>
            <a:r>
              <a:rPr lang="en-US" baseline="0" dirty="0" smtClean="0"/>
              <a:t>If we showed the current from B to C, we would see 6 pulses.</a:t>
            </a:r>
          </a:p>
          <a:p>
            <a:r>
              <a:rPr lang="en-US" baseline="0" dirty="0" smtClean="0"/>
              <a:t>That’s why this is called a 6-pulse rectifier. </a:t>
            </a:r>
            <a:endParaRPr lang="en-US" dirty="0"/>
          </a:p>
        </p:txBody>
      </p:sp>
    </p:spTree>
    <p:extLst>
      <p:ext uri="{BB962C8B-B14F-4D97-AF65-F5344CB8AC3E}">
        <p14:creationId xmlns:p14="http://schemas.microsoft.com/office/powerpoint/2010/main" val="222476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Harmonic Distortion from Variable Fequency Drives</a:t>
            </a:r>
            <a:endParaRPr lang="en-US" dirty="0"/>
          </a:p>
        </p:txBody>
      </p:sp>
      <p:sp>
        <p:nvSpPr>
          <p:cNvPr id="287746" name="Rectangle 2"/>
          <p:cNvSpPr>
            <a:spLocks noGrp="1" noRot="1" noChangeAspect="1" noChangeArrowheads="1" noTextEdit="1"/>
          </p:cNvSpPr>
          <p:nvPr>
            <p:ph type="sldImg"/>
          </p:nvPr>
        </p:nvSpPr>
        <p:spPr>
          <a:xfrm>
            <a:off x="800100" y="490538"/>
            <a:ext cx="5791200" cy="4343400"/>
          </a:xfrm>
          <a:ln cap="flat"/>
        </p:spPr>
      </p:sp>
      <p:sp>
        <p:nvSpPr>
          <p:cNvPr id="287747" name="Rectangle 3"/>
          <p:cNvSpPr>
            <a:spLocks noGrp="1" noChangeArrowheads="1"/>
          </p:cNvSpPr>
          <p:nvPr>
            <p:ph type="body" idx="1"/>
          </p:nvPr>
        </p:nvSpPr>
        <p:spPr>
          <a:ln/>
        </p:spPr>
        <p:txBody>
          <a:bodyPr/>
          <a:lstStyle/>
          <a:p>
            <a:r>
              <a:rPr lang="en-US" sz="1000" b="0" i="0" u="none" strike="noStrike" kern="1200" baseline="0" dirty="0" smtClean="0">
                <a:solidFill>
                  <a:schemeClr val="tx1"/>
                </a:solidFill>
                <a:latin typeface="Arial" charset="0"/>
                <a:ea typeface="+mn-ea"/>
                <a:cs typeface="Arial" charset="0"/>
              </a:rPr>
              <a:t>Interference with other equipment. </a:t>
            </a:r>
            <a:br>
              <a:rPr lang="en-US" sz="1000" b="0" i="0" u="none" strike="noStrike" kern="1200" baseline="0" dirty="0" smtClean="0">
                <a:solidFill>
                  <a:schemeClr val="tx1"/>
                </a:solidFill>
                <a:latin typeface="Arial" charset="0"/>
                <a:ea typeface="+mn-ea"/>
                <a:cs typeface="Arial" charset="0"/>
              </a:rPr>
            </a:br>
            <a:r>
              <a:rPr lang="en-US" sz="1000" b="0" i="0" u="none" strike="noStrike" kern="1200" baseline="0" dirty="0" smtClean="0">
                <a:solidFill>
                  <a:schemeClr val="tx1"/>
                </a:solidFill>
                <a:latin typeface="Arial" charset="0"/>
                <a:ea typeface="+mn-ea"/>
                <a:cs typeface="Arial" charset="0"/>
              </a:rPr>
              <a:t>The strength of the magnetic field that is built up around a wire is proportional to the pulse rate of current in the wire. </a:t>
            </a:r>
            <a:br>
              <a:rPr lang="en-US" sz="1000" b="0" i="0" u="none" strike="noStrike" kern="1200" baseline="0" dirty="0" smtClean="0">
                <a:solidFill>
                  <a:schemeClr val="tx1"/>
                </a:solidFill>
                <a:latin typeface="Arial" charset="0"/>
                <a:ea typeface="+mn-ea"/>
                <a:cs typeface="Arial" charset="0"/>
              </a:rPr>
            </a:br>
            <a:r>
              <a:rPr lang="en-US" sz="1000" b="0" i="0" u="none" strike="noStrike" kern="1200" baseline="0" dirty="0" smtClean="0">
                <a:solidFill>
                  <a:schemeClr val="tx1"/>
                </a:solidFill>
                <a:latin typeface="Arial" charset="0"/>
                <a:ea typeface="+mn-ea"/>
                <a:cs typeface="Arial" charset="0"/>
              </a:rPr>
              <a:t>These fast changing current pulses transmit a stronger electrical noise signal than a normal sinusoidal current. </a:t>
            </a:r>
            <a:br>
              <a:rPr lang="en-US" sz="1000" b="0" i="0" u="none" strike="noStrike" kern="1200" baseline="0" dirty="0" smtClean="0">
                <a:solidFill>
                  <a:schemeClr val="tx1"/>
                </a:solidFill>
                <a:latin typeface="Arial" charset="0"/>
                <a:ea typeface="+mn-ea"/>
                <a:cs typeface="Arial" charset="0"/>
              </a:rPr>
            </a:br>
            <a:r>
              <a:rPr lang="en-US" sz="1000" b="0" i="0" u="none" strike="noStrike" kern="1200" baseline="0" dirty="0" smtClean="0">
                <a:solidFill>
                  <a:schemeClr val="tx1"/>
                </a:solidFill>
                <a:latin typeface="Arial" charset="0"/>
                <a:ea typeface="+mn-ea"/>
                <a:cs typeface="Arial" charset="0"/>
              </a:rPr>
              <a:t>This can result in an audible hum in other equipment, unstable displays on monitors, unreliable data transmission, or interference with the operation of sensitive electronic equipment.</a:t>
            </a:r>
          </a:p>
          <a:p>
            <a:endParaRPr lang="en-US" baseline="0" dirty="0" smtClean="0"/>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b="0" i="0" u="none" strike="noStrike" kern="1200" baseline="0" dirty="0" smtClean="0">
                <a:solidFill>
                  <a:schemeClr val="tx1"/>
                </a:solidFill>
                <a:latin typeface="Arial" charset="0"/>
                <a:ea typeface="+mn-ea"/>
                <a:cs typeface="Arial" charset="0"/>
              </a:rPr>
              <a:t>Transformers are designed to handle smooth, sinusoidal current. Short current pulses like the ones shown above cause additional heating in the transformer.</a:t>
            </a:r>
          </a:p>
          <a:p>
            <a:r>
              <a:rPr lang="en-US" sz="1000" b="0" i="0" u="none" strike="noStrike" kern="1200" baseline="0" dirty="0" smtClean="0">
                <a:solidFill>
                  <a:schemeClr val="tx1"/>
                </a:solidFill>
                <a:latin typeface="Arial" charset="0"/>
                <a:ea typeface="+mn-ea"/>
                <a:cs typeface="Arial" charset="0"/>
              </a:rPr>
              <a:t>If the transformer is not designed to safely accommodate such currents, it may overheat and fail. Without harmonic distortion protection, it may be necessary to increase the current carrying capacity of the transformer.</a:t>
            </a:r>
          </a:p>
          <a:p>
            <a:endParaRPr lang="en-US" sz="1000" b="0" i="0" u="none" strike="noStrike" kern="1200" baseline="0" dirty="0" smtClean="0">
              <a:solidFill>
                <a:schemeClr val="tx1"/>
              </a:solidFill>
              <a:latin typeface="Arial" charset="0"/>
              <a:ea typeface="+mn-ea"/>
              <a:cs typeface="Arial" charset="0"/>
            </a:endParaRPr>
          </a:p>
          <a:p>
            <a:r>
              <a:rPr lang="en-US" sz="1000" b="0" i="0" u="none" strike="noStrike" kern="1200" baseline="0" dirty="0" smtClean="0">
                <a:solidFill>
                  <a:schemeClr val="tx1"/>
                </a:solidFill>
                <a:latin typeface="Arial" charset="0"/>
                <a:ea typeface="+mn-ea"/>
                <a:cs typeface="Arial" charset="0"/>
              </a:rPr>
              <a:t>Because the current draw occurs in pulses, and because voltage equals current multiplied by system impedance, the voltage waveform will not</a:t>
            </a:r>
          </a:p>
          <a:p>
            <a:r>
              <a:rPr lang="en-US" sz="1000" b="0" i="0" u="none" strike="noStrike" kern="1200" baseline="0" dirty="0" smtClean="0">
                <a:solidFill>
                  <a:schemeClr val="tx1"/>
                </a:solidFill>
                <a:latin typeface="Arial" charset="0"/>
                <a:ea typeface="+mn-ea"/>
                <a:cs typeface="Arial" charset="0"/>
              </a:rPr>
              <a:t>be sinusoidal. It will be similar to the waveform shown in figure 7.   This phenomenon is often referred to as “flat topping.”</a:t>
            </a:r>
          </a:p>
          <a:p>
            <a:endParaRPr lang="en-US" sz="1000" b="0" i="0" u="none" strike="noStrike" kern="1200" baseline="0" dirty="0" smtClean="0">
              <a:solidFill>
                <a:schemeClr val="tx1"/>
              </a:solidFill>
              <a:latin typeface="Arial" charset="0"/>
              <a:ea typeface="+mn-ea"/>
              <a:cs typeface="Arial" charset="0"/>
            </a:endParaRPr>
          </a:p>
          <a:p>
            <a:r>
              <a:rPr lang="en-US" sz="1000" b="0" i="0" u="none" strike="noStrike" kern="1200" baseline="0" dirty="0" smtClean="0">
                <a:solidFill>
                  <a:schemeClr val="tx1"/>
                </a:solidFill>
                <a:latin typeface="Arial" charset="0"/>
                <a:ea typeface="+mn-ea"/>
                <a:cs typeface="Arial" charset="0"/>
              </a:rPr>
              <a:t>Remote lighting control systems, clock synchronization and other systems which rely on the building’s electrical power distribution to transmit information, may operate erratically due to clipping of the carrier current voltage peaks.</a:t>
            </a:r>
          </a:p>
          <a:p>
            <a:endParaRPr lang="en-US" sz="1000" b="0" i="0" u="none" strike="noStrike" kern="1200" baseline="0" dirty="0" smtClean="0">
              <a:solidFill>
                <a:schemeClr val="tx1"/>
              </a:solidFill>
              <a:latin typeface="Arial" charset="0"/>
              <a:ea typeface="+mn-ea"/>
              <a:cs typeface="Arial" charset="0"/>
            </a:endParaRPr>
          </a:p>
          <a:p>
            <a:r>
              <a:rPr lang="en-US" sz="1000" b="0" i="0" u="none" strike="noStrike" kern="1200" baseline="0" dirty="0" smtClean="0">
                <a:solidFill>
                  <a:schemeClr val="tx1"/>
                </a:solidFill>
                <a:latin typeface="Arial" charset="0"/>
                <a:ea typeface="+mn-ea"/>
                <a:cs typeface="Arial" charset="0"/>
              </a:rPr>
              <a:t>The voltage regulators on emergency power generators may cause unstable generator operation as they attempt to compensate for the missing voltage peaks.</a:t>
            </a:r>
          </a:p>
          <a:p>
            <a:endParaRPr lang="en-US" sz="1000" b="0" i="0" u="none" strike="noStrike" kern="1200" baseline="0" dirty="0" smtClean="0">
              <a:solidFill>
                <a:schemeClr val="tx1"/>
              </a:solidFill>
              <a:latin typeface="Arial" charset="0"/>
              <a:ea typeface="+mn-ea"/>
              <a:cs typeface="Arial" charset="0"/>
            </a:endParaRPr>
          </a:p>
          <a:p>
            <a:r>
              <a:rPr lang="en-US" sz="1000" b="0" i="0" u="none" strike="noStrike" kern="1200" baseline="0" dirty="0" smtClean="0">
                <a:solidFill>
                  <a:schemeClr val="tx1"/>
                </a:solidFill>
                <a:latin typeface="Arial" charset="0"/>
                <a:ea typeface="+mn-ea"/>
                <a:cs typeface="Arial" charset="0"/>
              </a:rPr>
              <a:t>Other equipment, which depend upon a “clean” source of power to operate reliably, may also be affected.</a:t>
            </a:r>
            <a:endParaRPr lang="en-US" dirty="0" smtClean="0"/>
          </a:p>
        </p:txBody>
      </p:sp>
    </p:spTree>
    <p:extLst>
      <p:ext uri="{BB962C8B-B14F-4D97-AF65-F5344CB8AC3E}">
        <p14:creationId xmlns:p14="http://schemas.microsoft.com/office/powerpoint/2010/main" val="31777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Harmonic Distortion from Variable Fequency Drives</a:t>
            </a:r>
            <a:endParaRPr lang="en-US" dirty="0"/>
          </a:p>
        </p:txBody>
      </p:sp>
      <p:sp>
        <p:nvSpPr>
          <p:cNvPr id="275458" name="Rectangle 2"/>
          <p:cNvSpPr>
            <a:spLocks noGrp="1" noRot="1" noChangeAspect="1" noChangeArrowheads="1" noTextEdit="1"/>
          </p:cNvSpPr>
          <p:nvPr>
            <p:ph type="sldImg"/>
          </p:nvPr>
        </p:nvSpPr>
        <p:spPr>
          <a:xfrm>
            <a:off x="903288" y="515938"/>
            <a:ext cx="6080125" cy="4560887"/>
          </a:xfrm>
          <a:ln cap="flat"/>
        </p:spPr>
      </p:sp>
      <p:sp>
        <p:nvSpPr>
          <p:cNvPr id="275459" name="Rectangle 3"/>
          <p:cNvSpPr>
            <a:spLocks noGrp="1" noChangeArrowheads="1"/>
          </p:cNvSpPr>
          <p:nvPr>
            <p:ph type="body" idx="1"/>
          </p:nvPr>
        </p:nvSpPr>
        <p:spPr>
          <a:ln/>
        </p:spPr>
        <p:txBody>
          <a:bodyPr/>
          <a:lstStyle/>
          <a:p>
            <a:r>
              <a:rPr lang="en-US" baseline="0" dirty="0" smtClean="0"/>
              <a:t>The voltage “flat tops”.</a:t>
            </a:r>
            <a:endParaRPr lang="en-US" dirty="0"/>
          </a:p>
        </p:txBody>
      </p:sp>
    </p:spTree>
    <p:extLst>
      <p:ext uri="{BB962C8B-B14F-4D97-AF65-F5344CB8AC3E}">
        <p14:creationId xmlns:p14="http://schemas.microsoft.com/office/powerpoint/2010/main" val="206441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319531-6C34-4AB1-B502-2E805854AE56}" type="slidenum">
              <a:rPr lang="de-CH" smtClean="0"/>
              <a:pPr>
                <a:defRPr/>
              </a:pPr>
              <a:t>7</a:t>
            </a:fld>
            <a:endParaRPr lang="de-CH"/>
          </a:p>
        </p:txBody>
      </p:sp>
    </p:spTree>
    <p:extLst>
      <p:ext uri="{BB962C8B-B14F-4D97-AF65-F5344CB8AC3E}">
        <p14:creationId xmlns:p14="http://schemas.microsoft.com/office/powerpoint/2010/main" val="2751622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Harmonic Distortion from Variable Fequency Drives</a:t>
            </a:r>
            <a:endParaRPr lang="en-US" dirty="0"/>
          </a:p>
        </p:txBody>
      </p:sp>
      <p:sp>
        <p:nvSpPr>
          <p:cNvPr id="483330" name="Rectangle 2"/>
          <p:cNvSpPr>
            <a:spLocks noGrp="1" noRot="1" noChangeAspect="1" noChangeArrowheads="1" noTextEdit="1"/>
          </p:cNvSpPr>
          <p:nvPr>
            <p:ph type="sldImg"/>
          </p:nvPr>
        </p:nvSpPr>
        <p:spPr>
          <a:xfrm>
            <a:off x="865188" y="506413"/>
            <a:ext cx="5970587" cy="4479925"/>
          </a:xfrm>
          <a:ln/>
        </p:spPr>
      </p:sp>
      <p:sp>
        <p:nvSpPr>
          <p:cNvPr id="483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27257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Harmonic Distortion from Variable Fequency Drives</a:t>
            </a:r>
            <a:endParaRPr lang="en-US" dirty="0"/>
          </a:p>
        </p:txBody>
      </p:sp>
      <p:sp>
        <p:nvSpPr>
          <p:cNvPr id="287746" name="Rectangle 2"/>
          <p:cNvSpPr>
            <a:spLocks noGrp="1" noRot="1" noChangeAspect="1" noChangeArrowheads="1" noTextEdit="1"/>
          </p:cNvSpPr>
          <p:nvPr>
            <p:ph type="sldImg"/>
          </p:nvPr>
        </p:nvSpPr>
        <p:spPr>
          <a:xfrm>
            <a:off x="800100" y="490538"/>
            <a:ext cx="5791200" cy="4343400"/>
          </a:xfrm>
          <a:ln cap="flat"/>
        </p:spPr>
      </p:sp>
      <p:sp>
        <p:nvSpPr>
          <p:cNvPr id="287747" name="Rectangle 3"/>
          <p:cNvSpPr>
            <a:spLocks noGrp="1" noChangeArrowheads="1"/>
          </p:cNvSpPr>
          <p:nvPr>
            <p:ph type="body" idx="1"/>
          </p:nvPr>
        </p:nvSpPr>
        <p:spPr>
          <a:ln/>
        </p:spPr>
        <p:txBody>
          <a:bodyPr/>
          <a:lstStyle/>
          <a:p>
            <a:r>
              <a:rPr lang="en-US" dirty="0" smtClean="0"/>
              <a:t>The carrier current lighting controls</a:t>
            </a:r>
            <a:r>
              <a:rPr lang="en-US" baseline="0" dirty="0" smtClean="0"/>
              <a:t> were common for Leviton. Simplex made carrier controlled clocks.</a:t>
            </a:r>
            <a:endParaRPr lang="en-US" dirty="0" smtClean="0"/>
          </a:p>
          <a:p>
            <a:r>
              <a:rPr lang="en-US" dirty="0" smtClean="0"/>
              <a:t>The intermittent gas discharge lights are happening right</a:t>
            </a:r>
            <a:r>
              <a:rPr lang="en-US" baseline="0" dirty="0" smtClean="0"/>
              <a:t> now in areas of rural Canada where the power utility feed is weak (high impedance) and the load of modern electronic equipment is great.</a:t>
            </a:r>
            <a:endParaRPr lang="en-US" dirty="0"/>
          </a:p>
        </p:txBody>
      </p:sp>
    </p:spTree>
    <p:extLst>
      <p:ext uri="{BB962C8B-B14F-4D97-AF65-F5344CB8AC3E}">
        <p14:creationId xmlns:p14="http://schemas.microsoft.com/office/powerpoint/2010/main" val="2054511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baseline="0">
                <a:solidFill>
                  <a:schemeClr val="accent2"/>
                </a:solidFill>
              </a:defRPr>
            </a:lvl1pPr>
          </a:lstStyle>
          <a:p>
            <a:r>
              <a:rPr lang="en-US" noProof="0" dirty="0" smtClean="0"/>
              <a:t>Click </a:t>
            </a:r>
            <a:r>
              <a:rPr lang="en-US" noProof="0" smtClean="0"/>
              <a:t>to add Title</a:t>
            </a:r>
            <a:endParaRPr lang="en-US" dirty="0"/>
          </a:p>
        </p:txBody>
      </p:sp>
      <p:sp>
        <p:nvSpPr>
          <p:cNvPr id="3" name="Untertitel 2"/>
          <p:cNvSpPr>
            <a:spLocks noGrp="1"/>
          </p:cNvSpPr>
          <p:nvPr>
            <p:ph type="subTitle" idx="1" hasCustomPrompt="1"/>
          </p:nvPr>
        </p:nvSpPr>
        <p:spPr bwMode="gray">
          <a:xfrm>
            <a:off x="215900" y="3968750"/>
            <a:ext cx="8712199" cy="216000"/>
          </a:xfrm>
          <a:prstGeom prst="rect">
            <a:avLst/>
          </a:prstGeo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a:t>
            </a:r>
            <a:r>
              <a:rPr lang="en-US" noProof="0" smtClean="0"/>
              <a:t>to add Subtitle</a:t>
            </a:r>
            <a:endParaRPr lang="en-US" noProof="0" dirty="0"/>
          </a:p>
        </p:txBody>
      </p:sp>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kyline2_L1_rgb_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4312" y="231274"/>
            <a:ext cx="8713787" cy="36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729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1881008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3024000" cy="1440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8"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2711144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3"/>
            <a:ext cx="6191062"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1621374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308715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8"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2037307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prstGeom prst="rect">
            <a:avLst/>
          </a:prstGeo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8"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3214732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prstGeom prst="rect">
            <a:avLst/>
          </a:prstGeo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0"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38549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209550" y="1592263"/>
            <a:ext cx="8712000" cy="4608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5"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1359130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4"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2184231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412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hteck 6"/>
          <p:cNvSpPr/>
          <p:nvPr/>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a:t>
            </a:r>
            <a:r>
              <a:rPr lang="en-US" noProof="0" smtClean="0"/>
              <a:t>to add Title</a:t>
            </a:r>
            <a:endParaRPr lang="en-US" dirty="0"/>
          </a:p>
        </p:txBody>
      </p:sp>
      <p:sp>
        <p:nvSpPr>
          <p:cNvPr id="3" name="Untertitel 2"/>
          <p:cNvSpPr>
            <a:spLocks noGrp="1"/>
          </p:cNvSpPr>
          <p:nvPr>
            <p:ph type="subTitle" idx="1" hasCustomPrompt="1"/>
          </p:nvPr>
        </p:nvSpPr>
        <p:spPr bwMode="gray">
          <a:xfrm>
            <a:off x="215900" y="3968750"/>
            <a:ext cx="8712199" cy="216000"/>
          </a:xfrm>
          <a:prstGeom prst="rect">
            <a:avLst/>
          </a:prstGeo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a:t>
            </a:r>
            <a:r>
              <a:rPr lang="en-US" noProof="0" smtClean="0"/>
              <a:t>to add Subtitle</a:t>
            </a:r>
            <a:endParaRPr lang="en-US" noProof="0" dirty="0"/>
          </a:p>
        </p:txBody>
      </p:sp>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prstGeom prst="rect">
            <a:avLst/>
          </a:prstGeom>
          <a:ln>
            <a:noFill/>
          </a:ln>
        </p:spPr>
        <p:txBody>
          <a:bodyPr>
            <a:noAutofit/>
          </a:bodyPr>
          <a:lstStyle/>
          <a:p>
            <a:r>
              <a:rPr lang="en-US" dirty="0" smtClean="0"/>
              <a:t>Click icon to add picture</a:t>
            </a:r>
            <a:endParaRPr lang="en-US" dirty="0"/>
          </a:p>
        </p:txBody>
      </p:sp>
      <p:pic>
        <p:nvPicPr>
          <p:cNvPr id="11"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325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grpSp>
        <p:nvGrpSpPr>
          <p:cNvPr id="5" name="Group 2"/>
          <p:cNvGrpSpPr>
            <a:grpSpLocks/>
          </p:cNvGrpSpPr>
          <p:nvPr/>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dirty="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grpSp>
        <p:nvGrpSpPr>
          <p:cNvPr id="8" name="Group 2"/>
          <p:cNvGrpSpPr>
            <a:grpSpLocks/>
          </p:cNvGrpSpPr>
          <p:nvPr userDrawn="1"/>
        </p:nvGrpSpPr>
        <p:grpSpPr bwMode="gray">
          <a:xfrm>
            <a:off x="0" y="0"/>
            <a:ext cx="9144000" cy="6858000"/>
            <a:chOff x="0" y="0"/>
            <a:chExt cx="5760" cy="4320"/>
          </a:xfrm>
        </p:grpSpPr>
        <p:sp>
          <p:nvSpPr>
            <p:cNvPr id="9"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dirty="0">
                <a:latin typeface="+mn-lt"/>
              </a:endParaRPr>
            </a:p>
          </p:txBody>
        </p:sp>
        <p:pic>
          <p:nvPicPr>
            <p:cNvPr id="10"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3993457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36605531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36605531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36605531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5375515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5375515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5375515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4848143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205994291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1815205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out picture">
    <p:spTree>
      <p:nvGrpSpPr>
        <p:cNvPr id="1" name=""/>
        <p:cNvGrpSpPr/>
        <p:nvPr/>
      </p:nvGrpSpPr>
      <p:grpSpPr>
        <a:xfrm>
          <a:off x="0" y="0"/>
          <a:ext cx="0" cy="0"/>
          <a:chOff x="0" y="0"/>
          <a:chExt cx="0" cy="0"/>
        </a:xfrm>
      </p:grpSpPr>
      <p:sp>
        <p:nvSpPr>
          <p:cNvPr id="9"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hteck 6"/>
          <p:cNvSpPr/>
          <p:nvPr/>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4000">
                <a:solidFill>
                  <a:schemeClr val="accent1"/>
                </a:solidFill>
              </a:defRPr>
            </a:lvl1pPr>
          </a:lstStyle>
          <a:p>
            <a:r>
              <a:rPr lang="en-US" noProof="0" dirty="0" smtClean="0"/>
              <a:t>Click </a:t>
            </a:r>
            <a:r>
              <a:rPr lang="en-US" noProof="0" smtClean="0"/>
              <a:t>to add Title</a:t>
            </a:r>
            <a:endParaRPr lang="en-US" dirty="0"/>
          </a:p>
        </p:txBody>
      </p:sp>
      <p:sp>
        <p:nvSpPr>
          <p:cNvPr id="3" name="Untertitel 2"/>
          <p:cNvSpPr>
            <a:spLocks noGrp="1"/>
          </p:cNvSpPr>
          <p:nvPr>
            <p:ph type="subTitle" idx="1" hasCustomPrompt="1"/>
          </p:nvPr>
        </p:nvSpPr>
        <p:spPr bwMode="gray">
          <a:xfrm>
            <a:off x="215900" y="5256000"/>
            <a:ext cx="8712199" cy="216000"/>
          </a:xfrm>
          <a:prstGeom prst="rect">
            <a:avLst/>
          </a:prstGeo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a:t>
            </a:r>
            <a:r>
              <a:rPr lang="en-US" noProof="0" smtClean="0"/>
              <a:t>to add Subtitle</a:t>
            </a:r>
            <a:endParaRPr lang="en-US" noProof="0" dirty="0"/>
          </a:p>
        </p:txBody>
      </p:sp>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306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18152057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18152057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181520577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181520577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18152057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 with picture">
    <p:spTree>
      <p:nvGrpSpPr>
        <p:cNvPr id="1" name=""/>
        <p:cNvGrpSpPr/>
        <p:nvPr/>
      </p:nvGrpSpPr>
      <p:grpSpPr>
        <a:xfrm>
          <a:off x="0" y="0"/>
          <a:ext cx="0" cy="0"/>
          <a:chOff x="0" y="0"/>
          <a:chExt cx="0" cy="0"/>
        </a:xfrm>
      </p:grpSpPr>
      <p:sp>
        <p:nvSpPr>
          <p:cNvPr id="9"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hteck 6"/>
          <p:cNvSpPr/>
          <p:nvPr/>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a:t>
            </a:r>
            <a:r>
              <a:rPr lang="en-US" noProof="0" smtClean="0"/>
              <a:t>to add Title</a:t>
            </a:r>
            <a:endParaRPr lang="en-US" dirty="0"/>
          </a:p>
        </p:txBody>
      </p:sp>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prstGeom prst="rect">
            <a:avLst/>
          </a:prstGeom>
          <a:ln>
            <a:noFill/>
          </a:ln>
        </p:spPr>
        <p:txBody>
          <a:bodyPr>
            <a:noAutofit/>
          </a:bodyPr>
          <a:lstStyle/>
          <a:p>
            <a:r>
              <a:rPr lang="en-US" dirty="0" smtClean="0"/>
              <a:t>Click icon to add picture</a:t>
            </a:r>
            <a:endParaRPr lang="en-US" dirty="0"/>
          </a:p>
        </p:txBody>
      </p:sp>
      <p:pic>
        <p:nvPicPr>
          <p:cNvPr id="11"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474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without picture">
    <p:spTree>
      <p:nvGrpSpPr>
        <p:cNvPr id="1" name=""/>
        <p:cNvGrpSpPr/>
        <p:nvPr/>
      </p:nvGrpSpPr>
      <p:grpSpPr>
        <a:xfrm>
          <a:off x="0" y="0"/>
          <a:ext cx="0" cy="0"/>
          <a:chOff x="0" y="0"/>
          <a:chExt cx="0" cy="0"/>
        </a:xfrm>
      </p:grpSpPr>
      <p:sp>
        <p:nvSpPr>
          <p:cNvPr id="6"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hteck 6"/>
          <p:cNvSpPr/>
          <p:nvPr/>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4000">
                <a:solidFill>
                  <a:schemeClr val="accent2"/>
                </a:solidFill>
              </a:defRPr>
            </a:lvl1pPr>
          </a:lstStyle>
          <a:p>
            <a:r>
              <a:rPr lang="en-US" noProof="0" dirty="0" smtClean="0"/>
              <a:t>Click </a:t>
            </a:r>
            <a:r>
              <a:rPr lang="en-US" noProof="0" smtClean="0"/>
              <a:t>to add Title</a:t>
            </a:r>
            <a:endParaRPr lang="en-US" dirty="0"/>
          </a:p>
        </p:txBody>
      </p:sp>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57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lvl1pPr>
              <a:defRPr/>
            </a:lvl1pPr>
          </a:lstStyle>
          <a:p>
            <a:r>
              <a:rPr lang="en-US" noProof="0" smtClean="0"/>
              <a:t>Click to add Title</a:t>
            </a:r>
            <a:endParaRPr lang="en-US" dirty="0"/>
          </a:p>
        </p:txBody>
      </p:sp>
      <p:sp>
        <p:nvSpPr>
          <p:cNvPr id="5" name="Textplatzhalter 4"/>
          <p:cNvSpPr>
            <a:spLocks noGrp="1"/>
          </p:cNvSpPr>
          <p:nvPr>
            <p:ph type="body" sz="quarter" idx="10" hasCustomPrompt="1"/>
          </p:nvPr>
        </p:nvSpPr>
        <p:spPr bwMode="gray">
          <a:xfrm>
            <a:off x="1476373" y="1592262"/>
            <a:ext cx="6192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9"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1231860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Text Placeholder 2"/>
          <p:cNvSpPr>
            <a:spLocks noGrp="1"/>
          </p:cNvSpPr>
          <p:nvPr>
            <p:ph type="body" sz="quarter" idx="13" hasCustomPrompt="1"/>
          </p:nvPr>
        </p:nvSpPr>
        <p:spPr>
          <a:xfrm>
            <a:off x="4643438" y="1592262"/>
            <a:ext cx="3024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185323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209550" y="1592263"/>
            <a:ext cx="1122363" cy="4608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274710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lvl1pPr>
              <a:defRPr baseline="0"/>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3"/>
            <a:ext cx="3024000" cy="4608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846812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tif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smtClean="0"/>
              <a:t>Click to add Title</a:t>
            </a:r>
            <a:endParaRPr lang="en-US" dirty="0"/>
          </a:p>
        </p:txBody>
      </p:sp>
      <p:grpSp>
        <p:nvGrpSpPr>
          <p:cNvPr id="6" name="Group 275"/>
          <p:cNvGrpSpPr>
            <a:grpSpLocks/>
          </p:cNvGrpSpPr>
          <p:nvPr/>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13" name="Group 282"/>
          <p:cNvGrpSpPr>
            <a:grpSpLocks/>
          </p:cNvGrpSpPr>
          <p:nvPr/>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21" name="Group 290"/>
          <p:cNvGrpSpPr>
            <a:grpSpLocks/>
          </p:cNvGrpSpPr>
          <p:nvPr/>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29" name="Group 298"/>
          <p:cNvGrpSpPr>
            <a:grpSpLocks/>
          </p:cNvGrpSpPr>
          <p:nvPr/>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grpSp>
      <p:sp>
        <p:nvSpPr>
          <p:cNvPr id="42" name="Fußzeilenplatzhalter 5"/>
          <p:cNvSpPr txBox="1">
            <a:spLocks/>
          </p:cNvSpPr>
          <p:nvPr/>
        </p:nvSpPr>
        <p:spPr bwMode="gray">
          <a:xfrm>
            <a:off x="216000" y="646600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p:nvSpPr>
        <p:spPr>
          <a:xfrm>
            <a:off x="949166" y="6540875"/>
            <a:ext cx="483394" cy="104400"/>
          </a:xfrm>
          <a:prstGeom prst="rect">
            <a:avLst/>
          </a:prstGeom>
          <a:noFill/>
        </p:spPr>
        <p:txBody>
          <a:bodyPr wrap="square" lIns="0" tIns="0" rIns="0" bIns="0" rtlCol="0" anchor="ctr" anchorCtr="0">
            <a:noAutofit/>
          </a:bodyPr>
          <a:lstStyle/>
          <a:p>
            <a:pPr>
              <a:buNone/>
            </a:pPr>
            <a:r>
              <a:rPr lang="en-GB" sz="600" dirty="0" smtClean="0">
                <a:solidFill>
                  <a:schemeClr val="bg2"/>
                </a:solidFill>
              </a:rPr>
              <a:t>Slide </a:t>
            </a:r>
            <a:fld id="{14AEC320-A186-439B-8B2C-D2DB8CEDAEBD}" type="slidenum">
              <a:rPr lang="en-GB" sz="600" smtClean="0">
                <a:solidFill>
                  <a:schemeClr val="bg2"/>
                </a:solidFill>
              </a:rPr>
              <a:t>‹#›</a:t>
            </a:fld>
            <a:endParaRPr lang="en-GB" sz="600" dirty="0" smtClean="0">
              <a:solidFill>
                <a:schemeClr val="bg2"/>
              </a:solidFill>
            </a:endParaRPr>
          </a:p>
        </p:txBody>
      </p:sp>
      <p:sp>
        <p:nvSpPr>
          <p:cNvPr id="4" name="ABB.PPFooterfield"/>
          <p:cNvSpPr txBox="1"/>
          <p:nvPr/>
        </p:nvSpPr>
        <p:spPr bwMode="gray">
          <a:xfrm>
            <a:off x="1476000" y="6540875"/>
            <a:ext cx="1054258" cy="104400"/>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0" indent="0" algn="l" rtl="0" fontAlgn="base">
              <a:spcBef>
                <a:spcPts val="0"/>
              </a:spcBef>
              <a:spcAft>
                <a:spcPct val="0"/>
              </a:spcAft>
              <a:buClr>
                <a:schemeClr val="tx2"/>
              </a:buClr>
              <a:buSzPct val="70000"/>
              <a:buFont typeface="Arial" pitchFamily="34" charset="0"/>
              <a:buNone/>
            </a:pPr>
            <a:r>
              <a:rPr lang="it-IT" sz="600" kern="1200" baseline="0" smtClean="0">
                <a:solidFill>
                  <a:schemeClr val="bg2"/>
                </a:solidFill>
                <a:latin typeface="Arial" pitchFamily="34" charset="0"/>
                <a:ea typeface="+mn-ea"/>
                <a:cs typeface="Arial" pitchFamily="34" charset="0"/>
              </a:rPr>
              <a:t>    </a:t>
            </a:r>
            <a:endParaRPr lang="en-US" sz="600" kern="1200" baseline="0" dirty="0" smtClean="0">
              <a:solidFill>
                <a:schemeClr val="bg2"/>
              </a:solidFill>
              <a:latin typeface="Arial" pitchFamily="34" charset="0"/>
              <a:ea typeface="+mn-ea"/>
              <a:cs typeface="Arial" pitchFamily="34" charset="0"/>
            </a:endParaRPr>
          </a:p>
        </p:txBody>
      </p:sp>
      <p:grpSp>
        <p:nvGrpSpPr>
          <p:cNvPr id="40" name="Group 275"/>
          <p:cNvGrpSpPr>
            <a:grpSpLocks/>
          </p:cNvGrpSpPr>
          <p:nvPr/>
        </p:nvGrpSpPr>
        <p:grpSpPr bwMode="gray">
          <a:xfrm>
            <a:off x="-47429" y="225425"/>
            <a:ext cx="25200" cy="5972175"/>
            <a:chOff x="-152" y="142"/>
            <a:chExt cx="113" cy="3762"/>
          </a:xfrm>
        </p:grpSpPr>
        <p:sp>
          <p:nvSpPr>
            <p:cNvPr id="41"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43"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44"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45"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46"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47"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48" name="Group 282"/>
          <p:cNvGrpSpPr>
            <a:grpSpLocks/>
          </p:cNvGrpSpPr>
          <p:nvPr/>
        </p:nvGrpSpPr>
        <p:grpSpPr bwMode="gray">
          <a:xfrm>
            <a:off x="215900" y="6888048"/>
            <a:ext cx="8709025" cy="25200"/>
            <a:chOff x="136" y="4346"/>
            <a:chExt cx="5486" cy="113"/>
          </a:xfrm>
        </p:grpSpPr>
        <p:sp>
          <p:nvSpPr>
            <p:cNvPr id="49"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0"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1"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2"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3"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4"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5"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56" name="Group 290"/>
          <p:cNvGrpSpPr>
            <a:grpSpLocks/>
          </p:cNvGrpSpPr>
          <p:nvPr/>
        </p:nvGrpSpPr>
        <p:grpSpPr bwMode="gray">
          <a:xfrm>
            <a:off x="215900" y="-43061"/>
            <a:ext cx="8709025" cy="25200"/>
            <a:chOff x="136" y="4346"/>
            <a:chExt cx="5486" cy="113"/>
          </a:xfrm>
        </p:grpSpPr>
        <p:sp>
          <p:nvSpPr>
            <p:cNvPr id="57"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8"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9"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0"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1"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2"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3"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64" name="Group 298"/>
          <p:cNvGrpSpPr>
            <a:grpSpLocks/>
          </p:cNvGrpSpPr>
          <p:nvPr/>
        </p:nvGrpSpPr>
        <p:grpSpPr bwMode="gray">
          <a:xfrm>
            <a:off x="9166226" y="225425"/>
            <a:ext cx="25200" cy="5972175"/>
            <a:chOff x="-152" y="142"/>
            <a:chExt cx="113" cy="3762"/>
          </a:xfrm>
        </p:grpSpPr>
        <p:sp>
          <p:nvSpPr>
            <p:cNvPr id="65"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6"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7"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8"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9"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70"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grpSp>
      <p:sp>
        <p:nvSpPr>
          <p:cNvPr id="2048" name="TextBox 2047"/>
          <p:cNvSpPr txBox="1"/>
          <p:nvPr/>
        </p:nvSpPr>
        <p:spPr bwMode="gray">
          <a:xfrm>
            <a:off x="213360" y="6540500"/>
            <a:ext cx="721995" cy="104775"/>
          </a:xfrm>
          <a:prstGeom prst="rect">
            <a:avLst/>
          </a:prstGeom>
          <a:noFill/>
          <a:ln w="9525">
            <a:noFill/>
            <a:miter lim="800000"/>
            <a:headEnd/>
            <a:tailEnd/>
          </a:ln>
        </p:spPr>
        <p:txBody>
          <a:bodyPr vert="horz" wrap="square" lIns="0" tIns="72000" rIns="72000" bIns="72000" numCol="1" rtlCol="0" anchor="ctr"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fld id="{5E1ED69C-F08B-417C-BAB8-6018EE3AC257}" type="datetime4">
              <a:rPr lang="en-US" sz="600" kern="1200" smtClean="0">
                <a:solidFill>
                  <a:schemeClr val="bg2"/>
                </a:solidFill>
                <a:latin typeface="Arial" pitchFamily="34" charset="0"/>
                <a:ea typeface="+mn-ea"/>
                <a:cs typeface="Arial" pitchFamily="34" charset="0"/>
              </a:rPr>
              <a:t>July 21, 2015</a:t>
            </a:fld>
            <a:endParaRPr lang="en-US" sz="600" kern="1200" dirty="0" smtClean="0">
              <a:solidFill>
                <a:schemeClr val="bg2"/>
              </a:solidFill>
              <a:latin typeface="Arial" pitchFamily="34" charset="0"/>
              <a:ea typeface="+mn-ea"/>
              <a:cs typeface="Arial" pitchFamily="34" charset="0"/>
            </a:endParaRPr>
          </a:p>
        </p:txBody>
      </p:sp>
      <p:pic>
        <p:nvPicPr>
          <p:cNvPr id="37" name="Picture 36"/>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278876" y="6392291"/>
            <a:ext cx="649224" cy="252984"/>
          </a:xfrm>
          <a:prstGeom prst="rect">
            <a:avLst/>
          </a:prstGeom>
        </p:spPr>
      </p:pic>
      <p:sp>
        <p:nvSpPr>
          <p:cNvPr id="71"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Tree>
    <p:extLst>
      <p:ext uri="{BB962C8B-B14F-4D97-AF65-F5344CB8AC3E}">
        <p14:creationId xmlns:p14="http://schemas.microsoft.com/office/powerpoint/2010/main" val="40509195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11.jpeg"/><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11.jpeg"/><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image" Target="../media/image16.emf"/><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image" Target="../media/image18.emf"/><Relationship Id="rId5" Type="http://schemas.microsoft.com/office/2007/relationships/hdphoto" Target="../media/hdphoto1.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19.emf"/><Relationship Id="rId5" Type="http://schemas.microsoft.com/office/2007/relationships/hdphoto" Target="../media/hdphoto1.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6.emf"/><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chart" Target="../charts/chart4.xml"/><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chart" Target="../charts/chart3.x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8.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solidFill>
                  <a:schemeClr val="tx2">
                    <a:lumMod val="40000"/>
                    <a:lumOff val="60000"/>
                  </a:schemeClr>
                </a:solidFill>
              </a:rPr>
              <a:t>Harmonic Distortion </a:t>
            </a:r>
            <a:br>
              <a:rPr lang="en-US" dirty="0">
                <a:solidFill>
                  <a:schemeClr val="tx2">
                    <a:lumMod val="40000"/>
                    <a:lumOff val="60000"/>
                  </a:schemeClr>
                </a:solidFill>
              </a:rPr>
            </a:br>
            <a:r>
              <a:rPr lang="en-US" dirty="0">
                <a:solidFill>
                  <a:schemeClr val="tx2">
                    <a:lumMod val="40000"/>
                    <a:lumOff val="60000"/>
                  </a:schemeClr>
                </a:solidFill>
              </a:rPr>
              <a:t>from Variable Frequency Drives:</a:t>
            </a:r>
            <a:endParaRPr lang="en-US" dirty="0">
              <a:solidFill>
                <a:schemeClr val="accent3"/>
              </a:solidFill>
            </a:endParaRPr>
          </a:p>
        </p:txBody>
      </p:sp>
      <p:sp>
        <p:nvSpPr>
          <p:cNvPr id="5" name="Untertitel 4"/>
          <p:cNvSpPr>
            <a:spLocks noGrp="1"/>
          </p:cNvSpPr>
          <p:nvPr>
            <p:ph type="subTitle" idx="1"/>
          </p:nvPr>
        </p:nvSpPr>
        <p:spPr>
          <a:xfrm>
            <a:off x="215900" y="3968750"/>
            <a:ext cx="8712199" cy="216000"/>
          </a:xfrm>
        </p:spPr>
        <p:txBody>
          <a:bodyPr/>
          <a:lstStyle/>
          <a:p>
            <a:r>
              <a:rPr lang="en-US" dirty="0" smtClean="0"/>
              <a:t>ABB Low Voltage Drives, USA</a:t>
            </a:r>
            <a:endParaRPr lang="en-US" dirty="0"/>
          </a:p>
        </p:txBody>
      </p:sp>
    </p:spTree>
    <p:extLst>
      <p:ext uri="{BB962C8B-B14F-4D97-AF65-F5344CB8AC3E}">
        <p14:creationId xmlns:p14="http://schemas.microsoft.com/office/powerpoint/2010/main" val="83206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5" y="155010"/>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can be done about distortion?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307075" y="726647"/>
            <a:ext cx="8645469" cy="467099"/>
          </a:xfrm>
        </p:spPr>
        <p:txBody>
          <a:bodyPr/>
          <a:lstStyle/>
          <a:p>
            <a:r>
              <a:rPr lang="en-US" dirty="0" smtClean="0">
                <a:latin typeface="Arial" panose="020B0604020202020204" pitchFamily="34" charset="0"/>
                <a:cs typeface="Arial" panose="020B0604020202020204" pitchFamily="34" charset="0"/>
              </a:rPr>
              <a:t>6-pulse rectifier</a:t>
            </a:r>
            <a:endParaRPr lang="en-US"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5760" y="4849476"/>
            <a:ext cx="1800225" cy="1376041"/>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3066171075"/>
              </p:ext>
            </p:extLst>
          </p:nvPr>
        </p:nvGraphicFramePr>
        <p:xfrm>
          <a:off x="4124413" y="1188171"/>
          <a:ext cx="4712229" cy="3135049"/>
        </p:xfrm>
        <a:graphic>
          <a:graphicData uri="http://schemas.openxmlformats.org/drawingml/2006/chart">
            <c:chart xmlns:c="http://schemas.openxmlformats.org/drawingml/2006/chart" xmlns:r="http://schemas.openxmlformats.org/officeDocument/2006/relationships" r:id="rId4"/>
          </a:graphicData>
        </a:graphic>
      </p:graphicFrame>
      <p:grpSp>
        <p:nvGrpSpPr>
          <p:cNvPr id="22" name="Group 21"/>
          <p:cNvGrpSpPr/>
          <p:nvPr/>
        </p:nvGrpSpPr>
        <p:grpSpPr>
          <a:xfrm>
            <a:off x="4800600" y="2904369"/>
            <a:ext cx="3848725" cy="755572"/>
            <a:chOff x="4800600" y="2904367"/>
            <a:chExt cx="3848725" cy="755572"/>
          </a:xfrm>
        </p:grpSpPr>
        <p:cxnSp>
          <p:nvCxnSpPr>
            <p:cNvPr id="12" name="Straight Connector 11"/>
            <p:cNvCxnSpPr/>
            <p:nvPr/>
          </p:nvCxnSpPr>
          <p:spPr>
            <a:xfrm flipV="1">
              <a:off x="4800600" y="3152954"/>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4800600" y="2904367"/>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flipV="1">
              <a:off x="4800600" y="330160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4800600" y="350751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4800600" y="3656191"/>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grpSp>
      <p:sp>
        <p:nvSpPr>
          <p:cNvPr id="21"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9C404B3E-FA11-4E8F-AFD5-41DF71937782}" type="slidenum">
              <a:rPr lang="de-DE" sz="1600" smtClean="0"/>
              <a:t>10</a:t>
            </a:fld>
            <a:endParaRPr lang="de-DE" sz="16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1000" y="1209998"/>
            <a:ext cx="884682" cy="1494933"/>
          </a:xfrm>
          <a:prstGeom prst="rect">
            <a:avLst/>
          </a:prstGeom>
          <a:ln w="12700">
            <a:solidFill>
              <a:srgbClr val="0057B8"/>
            </a:solidFill>
          </a:ln>
        </p:spPr>
      </p:pic>
    </p:spTree>
    <p:extLst>
      <p:ext uri="{BB962C8B-B14F-4D97-AF65-F5344CB8AC3E}">
        <p14:creationId xmlns:p14="http://schemas.microsoft.com/office/powerpoint/2010/main" val="183361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500"/>
                                        <p:tgtEl>
                                          <p:spTgt spid="11">
                                            <p:graphicEl>
                                              <a:chart seriesIdx="-3" categoryIdx="-3" bldStep="gridLegend"/>
                                            </p:graphic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graphicEl>
                                              <a:chart seriesIdx="-4" categoryIdx="0" bldStep="category"/>
                                            </p:graphicEl>
                                          </p:spTgt>
                                        </p:tgtEl>
                                        <p:attrNameLst>
                                          <p:attrName>style.visibility</p:attrName>
                                        </p:attrNameLst>
                                      </p:cBhvr>
                                      <p:to>
                                        <p:strVal val="visible"/>
                                      </p:to>
                                    </p:set>
                                    <p:animEffect transition="in" filter="wipe(down)">
                                      <p:cBhvr>
                                        <p:cTn id="28" dur="500"/>
                                        <p:tgtEl>
                                          <p:spTgt spid="11">
                                            <p:graphicEl>
                                              <a:chart seriesIdx="-4" categoryIdx="0" bldStep="category"/>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graphicEl>
                                              <a:chart seriesIdx="-4" categoryIdx="1" bldStep="category"/>
                                            </p:graphicEl>
                                          </p:spTgt>
                                        </p:tgtEl>
                                        <p:attrNameLst>
                                          <p:attrName>style.visibility</p:attrName>
                                        </p:attrNameLst>
                                      </p:cBhvr>
                                      <p:to>
                                        <p:strVal val="visible"/>
                                      </p:to>
                                    </p:set>
                                    <p:animEffect transition="in" filter="wipe(down)">
                                      <p:cBhvr>
                                        <p:cTn id="31" dur="500"/>
                                        <p:tgtEl>
                                          <p:spTgt spid="11">
                                            <p:graphicEl>
                                              <a:chart seriesIdx="-4" categoryIdx="1" bldStep="category"/>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wipe(down)">
                                      <p:cBhvr>
                                        <p:cTn id="34" dur="500"/>
                                        <p:tgtEl>
                                          <p:spTgt spid="11">
                                            <p:graphicEl>
                                              <a:chart seriesIdx="-4" categoryIdx="2" bldStep="category"/>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wipe(down)">
                                      <p:cBhvr>
                                        <p:cTn id="37" dur="500"/>
                                        <p:tgtEl>
                                          <p:spTgt spid="11">
                                            <p:graphicEl>
                                              <a:chart seriesIdx="-4" categoryIdx="3" bldStep="category"/>
                                            </p:graphic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wipe(down)">
                                      <p:cBhvr>
                                        <p:cTn id="40" dur="500"/>
                                        <p:tgtEl>
                                          <p:spTgt spid="11">
                                            <p:graphicEl>
                                              <a:chart seriesIdx="-4" categoryIdx="4" bldStep="category"/>
                                            </p:graphic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
                                            <p:graphicEl>
                                              <a:chart seriesIdx="-4" categoryIdx="5" bldStep="category"/>
                                            </p:graphicEl>
                                          </p:spTgt>
                                        </p:tgtEl>
                                        <p:attrNameLst>
                                          <p:attrName>style.visibility</p:attrName>
                                        </p:attrNameLst>
                                      </p:cBhvr>
                                      <p:to>
                                        <p:strVal val="visible"/>
                                      </p:to>
                                    </p:set>
                                    <p:animEffect transition="in" filter="wipe(down)">
                                      <p:cBhvr>
                                        <p:cTn id="43" dur="500"/>
                                        <p:tgtEl>
                                          <p:spTgt spid="11">
                                            <p:graphicEl>
                                              <a:chart seriesIdx="-4" categoryIdx="5" bldStep="category"/>
                                            </p:graphicEl>
                                          </p:spTgt>
                                        </p:tgtEl>
                                      </p:cBhvr>
                                    </p:animEffect>
                                  </p:childTnLst>
                                </p:cTn>
                              </p:par>
                              <p:par>
                                <p:cTn id="44" presetID="3" presetClass="emph" presetSubtype="2" fill="hold" grpId="0" nodeType="withEffect">
                                  <p:stCondLst>
                                    <p:cond delay="0"/>
                                  </p:stCondLst>
                                  <p:childTnLst>
                                    <p:animClr clrSpc="rgb" dir="cw">
                                      <p:cBhvr override="childStyle">
                                        <p:cTn id="45" dur="1000" fill="hold"/>
                                        <p:tgtEl>
                                          <p:spTgt spid="2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category"/>
        </p:bldSub>
      </p:bldGraphic>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5" y="155448"/>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can be done about distortion?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307075" y="725860"/>
            <a:ext cx="8645469" cy="467099"/>
          </a:xfrm>
        </p:spPr>
        <p:txBody>
          <a:bodyPr/>
          <a:lstStyle/>
          <a:p>
            <a:r>
              <a:rPr lang="en-US" dirty="0" smtClean="0">
                <a:latin typeface="Arial" panose="020B0604020202020204" pitchFamily="34" charset="0"/>
                <a:cs typeface="Arial" panose="020B0604020202020204" pitchFamily="34" charset="0"/>
              </a:rPr>
              <a:t>6-pulse rectifier with 5% input reactor</a:t>
            </a:r>
            <a:endParaRPr lang="en-US" dirty="0">
              <a:latin typeface="Arial" panose="020B0604020202020204" pitchFamily="34" charset="0"/>
              <a:cs typeface="Arial" panose="020B0604020202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2011399155"/>
              </p:ext>
            </p:extLst>
          </p:nvPr>
        </p:nvGraphicFramePr>
        <p:xfrm>
          <a:off x="4124413" y="1188171"/>
          <a:ext cx="4712229" cy="3135049"/>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roup 21"/>
          <p:cNvGrpSpPr/>
          <p:nvPr/>
        </p:nvGrpSpPr>
        <p:grpSpPr>
          <a:xfrm>
            <a:off x="4800600" y="2899047"/>
            <a:ext cx="3848725" cy="755572"/>
            <a:chOff x="4800600" y="2904367"/>
            <a:chExt cx="3848725" cy="755572"/>
          </a:xfrm>
        </p:grpSpPr>
        <p:cxnSp>
          <p:nvCxnSpPr>
            <p:cNvPr id="12" name="Straight Connector 11"/>
            <p:cNvCxnSpPr/>
            <p:nvPr/>
          </p:nvCxnSpPr>
          <p:spPr>
            <a:xfrm flipV="1">
              <a:off x="4800600" y="3152954"/>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4800600" y="2904367"/>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flipV="1">
              <a:off x="4800600" y="330160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4800600" y="350751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4800600" y="3656191"/>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grpSp>
      <p:sp>
        <p:nvSpPr>
          <p:cNvPr id="21"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9C404B3E-FA11-4E8F-AFD5-41DF71937782}" type="slidenum">
              <a:rPr lang="de-DE" sz="1600" smtClean="0"/>
              <a:t>11</a:t>
            </a:fld>
            <a:endParaRPr lang="de-DE" sz="16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5760" y="4762106"/>
            <a:ext cx="2151718" cy="146341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71979" y="4836850"/>
            <a:ext cx="2147777" cy="1388667"/>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1000" y="1209998"/>
            <a:ext cx="884682" cy="1494933"/>
          </a:xfrm>
          <a:prstGeom prst="rect">
            <a:avLst/>
          </a:prstGeom>
          <a:ln w="12700">
            <a:solidFill>
              <a:srgbClr val="0057B8"/>
            </a:solidFill>
          </a:ln>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a:ext>
            </a:extLst>
          </a:blip>
          <a:srcRect r="-853" b="-2416"/>
          <a:stretch/>
        </p:blipFill>
        <p:spPr>
          <a:xfrm>
            <a:off x="1683427" y="1209998"/>
            <a:ext cx="1500462" cy="3230503"/>
          </a:xfrm>
          <a:prstGeom prst="rect">
            <a:avLst/>
          </a:prstGeom>
          <a:ln w="12700">
            <a:solidFill>
              <a:srgbClr val="0057B8"/>
            </a:solidFill>
          </a:ln>
        </p:spPr>
      </p:pic>
      <p:sp>
        <p:nvSpPr>
          <p:cNvPr id="23" name="Up Arrow 22"/>
          <p:cNvSpPr/>
          <p:nvPr/>
        </p:nvSpPr>
        <p:spPr>
          <a:xfrm>
            <a:off x="4943033" y="4158057"/>
            <a:ext cx="357352" cy="86041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48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22" presetClass="exit" presetSubtype="4" fill="hold" grpId="1" nodeType="withEffect">
                                  <p:stCondLst>
                                    <p:cond delay="0"/>
                                  </p:stCondLst>
                                  <p:childTnLst>
                                    <p:animEffect transition="out" filter="wipe(down)">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11">
                                            <p:graphicEl>
                                              <a:chart seriesIdx="-4" categoryIdx="1" bldStep="category"/>
                                            </p:graphicEl>
                                          </p:spTgt>
                                        </p:tgtEl>
                                        <p:attrNameLst>
                                          <p:attrName>style.visibility</p:attrName>
                                        </p:attrNameLst>
                                      </p:cBhvr>
                                      <p:to>
                                        <p:strVal val="visible"/>
                                      </p:to>
                                    </p:set>
                                    <p:animEffect transition="in" filter="wipe(down)">
                                      <p:cBhvr>
                                        <p:cTn id="43" dur="500"/>
                                        <p:tgtEl>
                                          <p:spTgt spid="11">
                                            <p:graphicEl>
                                              <a:chart seriesIdx="-4" categoryIdx="1" bldStep="category"/>
                                            </p:graphic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wipe(down)">
                                      <p:cBhvr>
                                        <p:cTn id="46" dur="500"/>
                                        <p:tgtEl>
                                          <p:spTgt spid="11">
                                            <p:graphicEl>
                                              <a:chart seriesIdx="-4" categoryIdx="2" bldStep="category"/>
                                            </p:graphic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wipe(down)">
                                      <p:cBhvr>
                                        <p:cTn id="49" dur="500"/>
                                        <p:tgtEl>
                                          <p:spTgt spid="11">
                                            <p:graphicEl>
                                              <a:chart seriesIdx="-4" categoryIdx="3" bldStep="category"/>
                                            </p:graphic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wipe(down)">
                                      <p:cBhvr>
                                        <p:cTn id="52" dur="500"/>
                                        <p:tgtEl>
                                          <p:spTgt spid="11">
                                            <p:graphicEl>
                                              <a:chart seriesIdx="-4" categoryIdx="4" bldStep="category"/>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1">
                                            <p:graphicEl>
                                              <a:chart seriesIdx="-4" categoryIdx="5" bldStep="category"/>
                                            </p:graphicEl>
                                          </p:spTgt>
                                        </p:tgtEl>
                                        <p:attrNameLst>
                                          <p:attrName>style.visibility</p:attrName>
                                        </p:attrNameLst>
                                      </p:cBhvr>
                                      <p:to>
                                        <p:strVal val="visible"/>
                                      </p:to>
                                    </p:set>
                                    <p:animEffect transition="in" filter="wipe(down)">
                                      <p:cBhvr>
                                        <p:cTn id="55" dur="500"/>
                                        <p:tgtEl>
                                          <p:spTgt spid="11">
                                            <p:graphicEl>
                                              <a:chart seriesIdx="-4" categoryIdx="5" bldStep="category"/>
                                            </p:graphicEl>
                                          </p:spTgt>
                                        </p:tgtEl>
                                      </p:cBhvr>
                                    </p:animEffect>
                                  </p:childTnLst>
                                </p:cTn>
                              </p:par>
                              <p:par>
                                <p:cTn id="56" presetID="3" presetClass="emph" presetSubtype="2" fill="hold" grpId="0" nodeType="withEffect">
                                  <p:stCondLst>
                                    <p:cond delay="1000"/>
                                  </p:stCondLst>
                                  <p:childTnLst>
                                    <p:animClr clrSpc="rgb" dir="cw">
                                      <p:cBhvr override="childStyle">
                                        <p:cTn id="57" dur="1000" fill="hold"/>
                                        <p:tgtEl>
                                          <p:spTgt spid="2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category"/>
        </p:bldSub>
      </p:bldGraphic>
      <p:bldP spid="21" grpId="0"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5" y="155448"/>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can be done about distortion?</a:t>
            </a:r>
            <a:endParaRPr lang="en-US" dirty="0">
              <a:latin typeface="Arial" panose="020B0604020202020204" pitchFamily="34" charset="0"/>
              <a:cs typeface="Arial" panose="020B0604020202020204" pitchFamily="34" charset="0"/>
            </a:endParaRPr>
          </a:p>
        </p:txBody>
      </p:sp>
      <p:pic>
        <p:nvPicPr>
          <p:cNvPr id="29" name="Picture 10" descr="lineator_open_encl"/>
          <p:cNvPicPr>
            <a:picLocks noGrp="1" noChangeAspect="1" noChangeArrowheads="1"/>
          </p:cNvPicPr>
          <p:nvPr>
            <p:ph idx="1"/>
          </p:nvPr>
        </p:nvPicPr>
        <p:blipFill>
          <a:blip r:embed="rId3"/>
          <a:stretch>
            <a:fillRect/>
          </a:stretch>
        </p:blipFill>
        <p:spPr>
          <a:xfrm>
            <a:off x="381000" y="1225793"/>
            <a:ext cx="2930013" cy="1969620"/>
          </a:xfrm>
          <a:prstGeom prst="rect">
            <a:avLst/>
          </a:prstGeom>
          <a:noFill/>
          <a:ln w="12700">
            <a:solidFill>
              <a:srgbClr val="0057B8"/>
            </a:solidFill>
          </a:ln>
        </p:spPr>
      </p:pic>
      <p:sp>
        <p:nvSpPr>
          <p:cNvPr id="4" name="Text Placeholder 3"/>
          <p:cNvSpPr>
            <a:spLocks noGrp="1"/>
          </p:cNvSpPr>
          <p:nvPr>
            <p:ph type="body" sz="quarter" idx="12"/>
          </p:nvPr>
        </p:nvSpPr>
        <p:spPr>
          <a:xfrm>
            <a:off x="307075" y="725255"/>
            <a:ext cx="8645469" cy="467099"/>
          </a:xfrm>
        </p:spPr>
        <p:txBody>
          <a:bodyPr/>
          <a:lstStyle/>
          <a:p>
            <a:r>
              <a:rPr lang="en-US" dirty="0" smtClean="0">
                <a:latin typeface="Arial" panose="020B0604020202020204" pitchFamily="34" charset="0"/>
                <a:cs typeface="Arial" panose="020B0604020202020204" pitchFamily="34" charset="0"/>
              </a:rPr>
              <a:t>Passive filter</a:t>
            </a:r>
            <a:endParaRPr lang="en-US" dirty="0">
              <a:latin typeface="Arial" panose="020B0604020202020204" pitchFamily="34" charset="0"/>
              <a:cs typeface="Arial" panose="020B0604020202020204" pitchFamily="34" charset="0"/>
            </a:endParaRPr>
          </a:p>
        </p:txBody>
      </p:sp>
      <p:sp>
        <p:nvSpPr>
          <p:cNvPr id="8" name="Bent Arrow 7"/>
          <p:cNvSpPr/>
          <p:nvPr/>
        </p:nvSpPr>
        <p:spPr>
          <a:xfrm>
            <a:off x="1240862" y="5157254"/>
            <a:ext cx="854640" cy="333908"/>
          </a:xfrm>
          <a:prstGeom prst="bentArrow">
            <a:avLst>
              <a:gd name="adj1" fmla="val 25000"/>
              <a:gd name="adj2" fmla="val 24428"/>
              <a:gd name="adj3" fmla="val 25000"/>
              <a:gd name="adj4" fmla="val 43750"/>
            </a:avLst>
          </a:prstGeom>
          <a:solidFill>
            <a:srgbClr val="00B050">
              <a:alpha val="50196"/>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rgbClr val="028208"/>
              </a:buClr>
              <a:buFont typeface="Wingdings" pitchFamily="2" charset="2"/>
              <a:buChar char="§"/>
            </a:pPr>
            <a:endParaRPr lang="en-US" dirty="0" smtClean="0">
              <a:solidFill>
                <a:srgbClr val="000000"/>
              </a:solidFill>
            </a:endParaRPr>
          </a:p>
        </p:txBody>
      </p:sp>
      <p:sp>
        <p:nvSpPr>
          <p:cNvPr id="9" name="Octagon 8"/>
          <p:cNvSpPr/>
          <p:nvPr/>
        </p:nvSpPr>
        <p:spPr>
          <a:xfrm>
            <a:off x="380165" y="5023904"/>
            <a:ext cx="436833" cy="441976"/>
          </a:xfrm>
          <a:prstGeom prst="octagon">
            <a:avLst/>
          </a:prstGeom>
          <a:solidFill>
            <a:srgbClr val="FF0000">
              <a:alpha val="50196"/>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rgbClr val="028208"/>
              </a:buClr>
              <a:buFont typeface="Wingdings" pitchFamily="2" charset="2"/>
              <a:buChar char="§"/>
            </a:pPr>
            <a:endParaRPr lang="en-US" dirty="0" smtClean="0">
              <a:solidFill>
                <a:srgbClr val="000000"/>
              </a:solidFill>
            </a:endParaRPr>
          </a:p>
        </p:txBody>
      </p:sp>
      <p:graphicFrame>
        <p:nvGraphicFramePr>
          <p:cNvPr id="11" name="Chart 10"/>
          <p:cNvGraphicFramePr>
            <a:graphicFrameLocks/>
          </p:cNvGraphicFramePr>
          <p:nvPr>
            <p:extLst>
              <p:ext uri="{D42A27DB-BD31-4B8C-83A1-F6EECF244321}">
                <p14:modId xmlns:p14="http://schemas.microsoft.com/office/powerpoint/2010/main" val="215086364"/>
              </p:ext>
            </p:extLst>
          </p:nvPr>
        </p:nvGraphicFramePr>
        <p:xfrm>
          <a:off x="4124413" y="1188171"/>
          <a:ext cx="4712229" cy="3135049"/>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9C404B3E-FA11-4E8F-AFD5-41DF71937782}" type="slidenum">
              <a:rPr lang="de-DE" sz="1600" smtClean="0"/>
              <a:t>12</a:t>
            </a:fld>
            <a:endParaRPr lang="de-DE" sz="1600" dirty="0"/>
          </a:p>
        </p:txBody>
      </p:sp>
      <p:grpSp>
        <p:nvGrpSpPr>
          <p:cNvPr id="16" name="Group 15"/>
          <p:cNvGrpSpPr/>
          <p:nvPr/>
        </p:nvGrpSpPr>
        <p:grpSpPr>
          <a:xfrm>
            <a:off x="4800600" y="2899047"/>
            <a:ext cx="3848725" cy="755572"/>
            <a:chOff x="4800600" y="2904367"/>
            <a:chExt cx="3848725" cy="755572"/>
          </a:xfrm>
        </p:grpSpPr>
        <p:cxnSp>
          <p:nvCxnSpPr>
            <p:cNvPr id="23" name="Straight Connector 22"/>
            <p:cNvCxnSpPr/>
            <p:nvPr/>
          </p:nvCxnSpPr>
          <p:spPr>
            <a:xfrm flipV="1">
              <a:off x="4800600" y="3152954"/>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flipV="1">
              <a:off x="4800600" y="2904367"/>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flipV="1">
              <a:off x="4800600" y="330160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flipV="1">
              <a:off x="4800600" y="350751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flipV="1">
              <a:off x="4800600" y="3656191"/>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grpSp>
      <p:sp>
        <p:nvSpPr>
          <p:cNvPr id="19" name="Bent Arrow 18"/>
          <p:cNvSpPr/>
          <p:nvPr/>
        </p:nvSpPr>
        <p:spPr>
          <a:xfrm>
            <a:off x="1050362" y="4961992"/>
            <a:ext cx="854640" cy="333908"/>
          </a:xfrm>
          <a:prstGeom prst="bentArrow">
            <a:avLst>
              <a:gd name="adj1" fmla="val 25000"/>
              <a:gd name="adj2" fmla="val 24428"/>
              <a:gd name="adj3" fmla="val 25000"/>
              <a:gd name="adj4" fmla="val 43750"/>
            </a:avLst>
          </a:prstGeom>
          <a:solidFill>
            <a:srgbClr val="00B050">
              <a:alpha val="50196"/>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rgbClr val="028208"/>
              </a:buClr>
              <a:buFont typeface="Wingdings" pitchFamily="2" charset="2"/>
              <a:buChar char="§"/>
            </a:pPr>
            <a:endParaRPr lang="en-US" dirty="0" smtClean="0">
              <a:solidFill>
                <a:srgbClr val="000000"/>
              </a:solidFill>
            </a:endParaRPr>
          </a:p>
        </p:txBody>
      </p:sp>
      <p:sp>
        <p:nvSpPr>
          <p:cNvPr id="20" name="Bent Arrow 19"/>
          <p:cNvSpPr/>
          <p:nvPr/>
        </p:nvSpPr>
        <p:spPr>
          <a:xfrm>
            <a:off x="1426599" y="5347754"/>
            <a:ext cx="854640" cy="333908"/>
          </a:xfrm>
          <a:prstGeom prst="bentArrow">
            <a:avLst>
              <a:gd name="adj1" fmla="val 25000"/>
              <a:gd name="adj2" fmla="val 24428"/>
              <a:gd name="adj3" fmla="val 25000"/>
              <a:gd name="adj4" fmla="val 43750"/>
            </a:avLst>
          </a:prstGeom>
          <a:solidFill>
            <a:srgbClr val="00B050">
              <a:alpha val="50196"/>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rgbClr val="028208"/>
              </a:buClr>
              <a:buFont typeface="Wingdings" pitchFamily="2" charset="2"/>
              <a:buChar char="§"/>
            </a:pPr>
            <a:endParaRPr lang="en-US" dirty="0" smtClean="0">
              <a:solidFill>
                <a:srgbClr val="00000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1000" y="4550674"/>
            <a:ext cx="3093587" cy="1624701"/>
          </a:xfrm>
          <a:prstGeom prst="rect">
            <a:avLst/>
          </a:prstGeom>
        </p:spPr>
      </p:pic>
    </p:spTree>
    <p:extLst>
      <p:ext uri="{BB962C8B-B14F-4D97-AF65-F5344CB8AC3E}">
        <p14:creationId xmlns:p14="http://schemas.microsoft.com/office/powerpoint/2010/main" val="87100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wipe(down)">
                                      <p:cBhvr>
                                        <p:cTn id="40" dur="500"/>
                                        <p:tgtEl>
                                          <p:spTgt spid="11">
                                            <p:graphicEl>
                                              <a:chart seriesIdx="-4" categoryIdx="2" bldStep="category"/>
                                            </p:graphicEl>
                                          </p:spTgt>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wipe(down)">
                                      <p:cBhvr>
                                        <p:cTn id="44" dur="500"/>
                                        <p:tgtEl>
                                          <p:spTgt spid="11">
                                            <p:graphicEl>
                                              <a:chart seriesIdx="-4" categoryIdx="3" bldStep="category"/>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wipe(down)">
                                      <p:cBhvr>
                                        <p:cTn id="47" dur="500"/>
                                        <p:tgtEl>
                                          <p:spTgt spid="11">
                                            <p:graphicEl>
                                              <a:chart seriesIdx="-4" categoryIdx="4" bldStep="category"/>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graphicEl>
                                              <a:chart seriesIdx="-4" categoryIdx="5" bldStep="category"/>
                                            </p:graphicEl>
                                          </p:spTgt>
                                        </p:tgtEl>
                                        <p:attrNameLst>
                                          <p:attrName>style.visibility</p:attrName>
                                        </p:attrNameLst>
                                      </p:cBhvr>
                                      <p:to>
                                        <p:strVal val="visible"/>
                                      </p:to>
                                    </p:set>
                                    <p:animEffect transition="in" filter="wipe(down)">
                                      <p:cBhvr>
                                        <p:cTn id="50" dur="500"/>
                                        <p:tgtEl>
                                          <p:spTgt spid="11">
                                            <p:graphicEl>
                                              <a:chart seriesIdx="-4" categoryIdx="5" bldStep="category"/>
                                            </p:graphicEl>
                                          </p:spTgt>
                                        </p:tgtEl>
                                      </p:cBhvr>
                                    </p:animEffect>
                                  </p:childTnLst>
                                </p:cTn>
                              </p:par>
                              <p:par>
                                <p:cTn id="51" presetID="3" presetClass="emph" presetSubtype="2" fill="hold" grpId="0" nodeType="withEffect">
                                  <p:stCondLst>
                                    <p:cond delay="0"/>
                                  </p:stCondLst>
                                  <p:childTnLst>
                                    <p:animClr clrSpc="rgb" dir="cw">
                                      <p:cBhvr override="childStyle">
                                        <p:cTn id="52" dur="1000" fill="hold"/>
                                        <p:tgtEl>
                                          <p:spTgt spid="2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Graphic spid="11" grpId="0">
        <p:bldSub>
          <a:bldChart bld="category"/>
        </p:bldSub>
      </p:bldGraphic>
      <p:bldP spid="21"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86" y="155448"/>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can be done about distortion?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306551" y="725592"/>
            <a:ext cx="8645469" cy="467099"/>
          </a:xfrm>
        </p:spPr>
        <p:txBody>
          <a:bodyPr/>
          <a:lstStyle/>
          <a:p>
            <a:r>
              <a:rPr lang="en-US" dirty="0" smtClean="0">
                <a:latin typeface="Arial" panose="020B0604020202020204" pitchFamily="34" charset="0"/>
                <a:cs typeface="Arial" panose="020B0604020202020204" pitchFamily="34" charset="0"/>
              </a:rPr>
              <a:t>12-pulse rectifier</a:t>
            </a:r>
            <a:endParaRPr lang="en-US" dirty="0">
              <a:latin typeface="Arial" panose="020B0604020202020204" pitchFamily="34" charset="0"/>
              <a:cs typeface="Arial" panose="020B0604020202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2184154800"/>
              </p:ext>
            </p:extLst>
          </p:nvPr>
        </p:nvGraphicFramePr>
        <p:xfrm>
          <a:off x="4124413" y="1188171"/>
          <a:ext cx="4712229" cy="313504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9C404B3E-FA11-4E8F-AFD5-41DF71937782}" type="slidenum">
              <a:rPr lang="de-DE" sz="1600" smtClean="0"/>
              <a:t>13</a:t>
            </a:fld>
            <a:endParaRPr lang="de-DE" sz="1600" dirty="0"/>
          </a:p>
        </p:txBody>
      </p:sp>
      <p:grpSp>
        <p:nvGrpSpPr>
          <p:cNvPr id="16" name="Group 15"/>
          <p:cNvGrpSpPr/>
          <p:nvPr/>
        </p:nvGrpSpPr>
        <p:grpSpPr>
          <a:xfrm>
            <a:off x="4800600" y="2899047"/>
            <a:ext cx="3848725" cy="755572"/>
            <a:chOff x="4800600" y="2904367"/>
            <a:chExt cx="3848725" cy="755572"/>
          </a:xfrm>
        </p:grpSpPr>
        <p:cxnSp>
          <p:nvCxnSpPr>
            <p:cNvPr id="23" name="Straight Connector 22"/>
            <p:cNvCxnSpPr/>
            <p:nvPr/>
          </p:nvCxnSpPr>
          <p:spPr>
            <a:xfrm flipV="1">
              <a:off x="4800600" y="3152954"/>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flipV="1">
              <a:off x="4800600" y="2904367"/>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flipV="1">
              <a:off x="4800600" y="330160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flipV="1">
              <a:off x="4800600" y="350751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flipV="1">
              <a:off x="4800600" y="3656191"/>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grpSp>
      <p:pic>
        <p:nvPicPr>
          <p:cNvPr id="29" name="Picture 28"/>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6000" contrast="-23000"/>
                    </a14:imgEffect>
                  </a14:imgLayer>
                </a14:imgProps>
              </a:ext>
              <a:ext uri="{28A0092B-C50C-407E-A947-70E740481C1C}">
                <a14:useLocalDpi xmlns:a14="http://schemas.microsoft.com/office/drawing/2010/main"/>
              </a:ext>
            </a:extLst>
          </a:blip>
          <a:srcRect/>
          <a:stretch/>
        </p:blipFill>
        <p:spPr>
          <a:xfrm>
            <a:off x="396552" y="1198564"/>
            <a:ext cx="1400729" cy="2233612"/>
          </a:xfrm>
          <a:prstGeom prst="rect">
            <a:avLst/>
          </a:prstGeom>
          <a:ln w="12700">
            <a:solidFill>
              <a:srgbClr val="0057B8"/>
            </a:solidFill>
          </a:ln>
        </p:spPr>
      </p:pic>
      <p:sp>
        <p:nvSpPr>
          <p:cNvPr id="30" name="Oval 29"/>
          <p:cNvSpPr/>
          <p:nvPr/>
        </p:nvSpPr>
        <p:spPr>
          <a:xfrm>
            <a:off x="1004887" y="1562101"/>
            <a:ext cx="321469" cy="46434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5760" y="3580956"/>
            <a:ext cx="2431520" cy="2616044"/>
          </a:xfrm>
          <a:prstGeom prst="rect">
            <a:avLst/>
          </a:prstGeom>
        </p:spPr>
      </p:pic>
    </p:spTree>
    <p:extLst>
      <p:ext uri="{BB962C8B-B14F-4D97-AF65-F5344CB8AC3E}">
        <p14:creationId xmlns:p14="http://schemas.microsoft.com/office/powerpoint/2010/main" val="68050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heel(1)">
                                      <p:cBhvr>
                                        <p:cTn id="19" dur="1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wipe(down)">
                                      <p:cBhvr>
                                        <p:cTn id="24" dur="500"/>
                                        <p:tgtEl>
                                          <p:spTgt spid="11">
                                            <p:graphicEl>
                                              <a:chart seriesIdx="-4" categoryIdx="3" bldStep="category"/>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wipe(down)">
                                      <p:cBhvr>
                                        <p:cTn id="27" dur="500"/>
                                        <p:tgtEl>
                                          <p:spTgt spid="11">
                                            <p:graphicEl>
                                              <a:chart seriesIdx="-4" categoryIdx="4" bldStep="category"/>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graphicEl>
                                              <a:chart seriesIdx="-4" categoryIdx="5" bldStep="category"/>
                                            </p:graphicEl>
                                          </p:spTgt>
                                        </p:tgtEl>
                                        <p:attrNameLst>
                                          <p:attrName>style.visibility</p:attrName>
                                        </p:attrNameLst>
                                      </p:cBhvr>
                                      <p:to>
                                        <p:strVal val="visible"/>
                                      </p:to>
                                    </p:set>
                                    <p:animEffect transition="in" filter="wipe(down)">
                                      <p:cBhvr>
                                        <p:cTn id="30" dur="500"/>
                                        <p:tgtEl>
                                          <p:spTgt spid="11">
                                            <p:graphicEl>
                                              <a:chart seriesIdx="-4" categoryIdx="5" bldStep="category"/>
                                            </p:graphicEl>
                                          </p:spTgt>
                                        </p:tgtEl>
                                      </p:cBhvr>
                                    </p:animEffect>
                                  </p:childTnLst>
                                </p:cTn>
                              </p:par>
                              <p:par>
                                <p:cTn id="31" presetID="3" presetClass="emph" presetSubtype="2" fill="hold" grpId="0" nodeType="withEffect">
                                  <p:stCondLst>
                                    <p:cond delay="0"/>
                                  </p:stCondLst>
                                  <p:childTnLst>
                                    <p:animClr clrSpc="rgb" dir="cw">
                                      <p:cBhvr override="childStyle">
                                        <p:cTn id="32" dur="1000" fill="hold"/>
                                        <p:tgtEl>
                                          <p:spTgt spid="2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category"/>
        </p:bldSub>
      </p:bldGraphic>
      <p:bldP spid="21"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88" y="155448"/>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can be done about distortion?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307288" y="726388"/>
            <a:ext cx="8645469" cy="467099"/>
          </a:xfrm>
        </p:spPr>
        <p:txBody>
          <a:bodyPr/>
          <a:lstStyle/>
          <a:p>
            <a:r>
              <a:rPr lang="en-US" dirty="0" smtClean="0">
                <a:latin typeface="Arial" panose="020B0604020202020204" pitchFamily="34" charset="0"/>
                <a:cs typeface="Arial" panose="020B0604020202020204" pitchFamily="34" charset="0"/>
              </a:rPr>
              <a:t>18-pulse rectifier</a:t>
            </a:r>
            <a:endParaRPr lang="en-US" dirty="0">
              <a:latin typeface="Arial" panose="020B0604020202020204" pitchFamily="34" charset="0"/>
              <a:cs typeface="Arial" panose="020B0604020202020204" pitchFamily="34" charset="0"/>
            </a:endParaRPr>
          </a:p>
        </p:txBody>
      </p:sp>
      <p:grpSp>
        <p:nvGrpSpPr>
          <p:cNvPr id="22" name="Group 21"/>
          <p:cNvGrpSpPr/>
          <p:nvPr/>
        </p:nvGrpSpPr>
        <p:grpSpPr>
          <a:xfrm>
            <a:off x="4800600" y="2904367"/>
            <a:ext cx="3848725" cy="755572"/>
            <a:chOff x="4800600" y="2904367"/>
            <a:chExt cx="3848725" cy="755572"/>
          </a:xfrm>
        </p:grpSpPr>
        <p:cxnSp>
          <p:nvCxnSpPr>
            <p:cNvPr id="12" name="Straight Connector 11"/>
            <p:cNvCxnSpPr/>
            <p:nvPr/>
          </p:nvCxnSpPr>
          <p:spPr>
            <a:xfrm flipV="1">
              <a:off x="4800600" y="3152954"/>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4800600" y="2904367"/>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flipV="1">
              <a:off x="4800600" y="330160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4800600" y="350751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4800600" y="3656191"/>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grpSp>
      <p:sp>
        <p:nvSpPr>
          <p:cNvPr id="21"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9C404B3E-FA11-4E8F-AFD5-41DF71937782}" type="slidenum">
              <a:rPr lang="de-DE" sz="1600" smtClean="0"/>
              <a:t>14</a:t>
            </a:fld>
            <a:endParaRPr lang="de-DE" sz="1600" dirty="0"/>
          </a:p>
        </p:txBody>
      </p:sp>
      <p:graphicFrame>
        <p:nvGraphicFramePr>
          <p:cNvPr id="14" name="Chart 13"/>
          <p:cNvGraphicFramePr>
            <a:graphicFrameLocks/>
          </p:cNvGraphicFramePr>
          <p:nvPr>
            <p:extLst>
              <p:ext uri="{D42A27DB-BD31-4B8C-83A1-F6EECF244321}">
                <p14:modId xmlns:p14="http://schemas.microsoft.com/office/powerpoint/2010/main" val="665954602"/>
              </p:ext>
            </p:extLst>
          </p:nvPr>
        </p:nvGraphicFramePr>
        <p:xfrm>
          <a:off x="4124413" y="1188171"/>
          <a:ext cx="4712229" cy="3135049"/>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6000" contrast="-23000"/>
                    </a14:imgEffect>
                  </a14:imgLayer>
                </a14:imgProps>
              </a:ext>
              <a:ext uri="{28A0092B-C50C-407E-A947-70E740481C1C}">
                <a14:useLocalDpi xmlns:a14="http://schemas.microsoft.com/office/drawing/2010/main"/>
              </a:ext>
            </a:extLst>
          </a:blip>
          <a:srcRect/>
          <a:stretch/>
        </p:blipFill>
        <p:spPr>
          <a:xfrm>
            <a:off x="396552" y="1198564"/>
            <a:ext cx="1400729" cy="2233612"/>
          </a:xfrm>
          <a:prstGeom prst="rect">
            <a:avLst/>
          </a:prstGeom>
          <a:ln w="12700">
            <a:solidFill>
              <a:srgbClr val="0057B8"/>
            </a:solidFill>
          </a:ln>
        </p:spPr>
      </p:pic>
      <p:sp>
        <p:nvSpPr>
          <p:cNvPr id="23" name="Oval 22"/>
          <p:cNvSpPr/>
          <p:nvPr/>
        </p:nvSpPr>
        <p:spPr>
          <a:xfrm>
            <a:off x="1004887" y="1562101"/>
            <a:ext cx="321469" cy="46434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6552" y="3580713"/>
            <a:ext cx="2431520" cy="2616044"/>
          </a:xfrm>
          <a:prstGeom prst="rect">
            <a:avLst/>
          </a:prstGeom>
        </p:spPr>
      </p:pic>
    </p:spTree>
    <p:extLst>
      <p:ext uri="{BB962C8B-B14F-4D97-AF65-F5344CB8AC3E}">
        <p14:creationId xmlns:p14="http://schemas.microsoft.com/office/powerpoint/2010/main" val="367697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1)">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graphicEl>
                                              <a:chart seriesIdx="-4" categoryIdx="4" bldStep="category"/>
                                            </p:graphicEl>
                                          </p:spTgt>
                                        </p:tgtEl>
                                        <p:attrNameLst>
                                          <p:attrName>style.visibility</p:attrName>
                                        </p:attrNameLst>
                                      </p:cBhvr>
                                      <p:to>
                                        <p:strVal val="visible"/>
                                      </p:to>
                                    </p:set>
                                    <p:animEffect transition="in" filter="wipe(down)">
                                      <p:cBhvr>
                                        <p:cTn id="24" dur="500"/>
                                        <p:tgtEl>
                                          <p:spTgt spid="14">
                                            <p:graphicEl>
                                              <a:chart seriesIdx="-4" categoryIdx="4" bldStep="category"/>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
                                            <p:graphicEl>
                                              <a:chart seriesIdx="-4" categoryIdx="5" bldStep="category"/>
                                            </p:graphicEl>
                                          </p:spTgt>
                                        </p:tgtEl>
                                        <p:attrNameLst>
                                          <p:attrName>style.visibility</p:attrName>
                                        </p:attrNameLst>
                                      </p:cBhvr>
                                      <p:to>
                                        <p:strVal val="visible"/>
                                      </p:to>
                                    </p:set>
                                    <p:animEffect transition="in" filter="wipe(down)">
                                      <p:cBhvr>
                                        <p:cTn id="27" dur="500"/>
                                        <p:tgtEl>
                                          <p:spTgt spid="14">
                                            <p:graphicEl>
                                              <a:chart seriesIdx="-4" categoryIdx="5" bldStep="category"/>
                                            </p:graphicEl>
                                          </p:spTgt>
                                        </p:tgtEl>
                                      </p:cBhvr>
                                    </p:animEffect>
                                  </p:childTnLst>
                                </p:cTn>
                              </p:par>
                              <p:par>
                                <p:cTn id="28" presetID="3" presetClass="emph" presetSubtype="2" fill="hold" grpId="0" nodeType="withEffect">
                                  <p:stCondLst>
                                    <p:cond delay="0"/>
                                  </p:stCondLst>
                                  <p:childTnLst>
                                    <p:animClr clrSpc="rgb" dir="cw">
                                      <p:cBhvr override="childStyle">
                                        <p:cTn id="29" dur="1000" fill="hold"/>
                                        <p:tgtEl>
                                          <p:spTgt spid="2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Graphic spid="14" grpId="0">
        <p:bldSub>
          <a:bldChart bld="category"/>
        </p:bldSub>
      </p:bldGraphic>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37" y="156748"/>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can be done about distortion?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307288" y="725044"/>
            <a:ext cx="8645469" cy="513809"/>
          </a:xfrm>
        </p:spPr>
        <p:txBody>
          <a:bodyPr/>
          <a:lstStyle/>
          <a:p>
            <a:r>
              <a:rPr lang="en-US" dirty="0" smtClean="0">
                <a:latin typeface="Arial" panose="020B0604020202020204" pitchFamily="34" charset="0"/>
                <a:cs typeface="Arial" panose="020B0604020202020204" pitchFamily="34" charset="0"/>
              </a:rPr>
              <a:t>Active rectifier</a:t>
            </a:r>
            <a:endParaRPr lang="en-US" dirty="0">
              <a:latin typeface="Arial" panose="020B0604020202020204" pitchFamily="34" charset="0"/>
              <a:cs typeface="Arial" panose="020B0604020202020204" pitchFamily="34" charset="0"/>
            </a:endParaRPr>
          </a:p>
        </p:txBody>
      </p:sp>
      <p:grpSp>
        <p:nvGrpSpPr>
          <p:cNvPr id="22" name="Group 21"/>
          <p:cNvGrpSpPr/>
          <p:nvPr/>
        </p:nvGrpSpPr>
        <p:grpSpPr>
          <a:xfrm>
            <a:off x="4800600" y="2904367"/>
            <a:ext cx="3848725" cy="755572"/>
            <a:chOff x="4800600" y="2904367"/>
            <a:chExt cx="3848725" cy="755572"/>
          </a:xfrm>
        </p:grpSpPr>
        <p:cxnSp>
          <p:nvCxnSpPr>
            <p:cNvPr id="12" name="Straight Connector 11"/>
            <p:cNvCxnSpPr/>
            <p:nvPr/>
          </p:nvCxnSpPr>
          <p:spPr>
            <a:xfrm flipV="1">
              <a:off x="4800600" y="3152954"/>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4800600" y="2904367"/>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flipV="1">
              <a:off x="4800600" y="330160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4800600" y="350751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4800600" y="3656191"/>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grpSp>
      <p:sp>
        <p:nvSpPr>
          <p:cNvPr id="21"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9C404B3E-FA11-4E8F-AFD5-41DF71937782}" type="slidenum">
              <a:rPr lang="de-DE" sz="1600" smtClean="0"/>
              <a:t>15</a:t>
            </a:fld>
            <a:endParaRPr lang="de-DE" sz="1600" dirty="0"/>
          </a:p>
        </p:txBody>
      </p:sp>
      <p:graphicFrame>
        <p:nvGraphicFramePr>
          <p:cNvPr id="14" name="Chart 13"/>
          <p:cNvGraphicFramePr>
            <a:graphicFrameLocks/>
          </p:cNvGraphicFramePr>
          <p:nvPr>
            <p:extLst>
              <p:ext uri="{D42A27DB-BD31-4B8C-83A1-F6EECF244321}">
                <p14:modId xmlns:p14="http://schemas.microsoft.com/office/powerpoint/2010/main" val="3522851633"/>
              </p:ext>
            </p:extLst>
          </p:nvPr>
        </p:nvGraphicFramePr>
        <p:xfrm>
          <a:off x="4124413" y="1188171"/>
          <a:ext cx="4712229" cy="3135049"/>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2" descr="C:\Users\uskefon\AppData\Local\Microsoft\Windows\Temporary Internet Files\Content.IE5\6QI3X6PG\MC900440430[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95000" y="4656307"/>
            <a:ext cx="1828800" cy="1555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1000" y="4786708"/>
            <a:ext cx="3046297" cy="1388667"/>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a:ext>
            </a:extLst>
          </a:blip>
          <a:srcRect t="-158"/>
          <a:stretch/>
        </p:blipFill>
        <p:spPr>
          <a:xfrm>
            <a:off x="311787" y="1177159"/>
            <a:ext cx="1255904" cy="2504637"/>
          </a:xfrm>
          <a:prstGeom prst="rect">
            <a:avLst/>
          </a:prstGeom>
          <a:ln w="12700">
            <a:solidFill>
              <a:srgbClr val="0057B8"/>
            </a:solidFill>
          </a:ln>
        </p:spPr>
      </p:pic>
      <p:pic>
        <p:nvPicPr>
          <p:cNvPr id="6" name="Picture 5"/>
          <p:cNvPicPr>
            <a:picLocks noChangeAspect="1"/>
          </p:cNvPicPr>
          <p:nvPr/>
        </p:nvPicPr>
        <p:blipFill rotWithShape="1">
          <a:blip r:embed="rId7" cstate="print">
            <a:lum bright="5000" contrast="5000"/>
            <a:extLst>
              <a:ext uri="{28A0092B-C50C-407E-A947-70E740481C1C}">
                <a14:useLocalDpi xmlns:a14="http://schemas.microsoft.com/office/drawing/2010/main"/>
              </a:ext>
            </a:extLst>
          </a:blip>
          <a:srcRect/>
          <a:stretch/>
        </p:blipFill>
        <p:spPr>
          <a:xfrm>
            <a:off x="1847764" y="1177159"/>
            <a:ext cx="1496041" cy="3258330"/>
          </a:xfrm>
          <a:prstGeom prst="rect">
            <a:avLst/>
          </a:prstGeom>
          <a:ln w="12700">
            <a:solidFill>
              <a:srgbClr val="0057B8"/>
            </a:solidFill>
          </a:ln>
        </p:spPr>
      </p:pic>
      <p:sp>
        <p:nvSpPr>
          <p:cNvPr id="8" name="Up Arrow 7"/>
          <p:cNvSpPr/>
          <p:nvPr/>
        </p:nvSpPr>
        <p:spPr>
          <a:xfrm>
            <a:off x="5591503" y="4275097"/>
            <a:ext cx="357352" cy="86041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64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22" presetClass="exit" presetSubtype="4" fill="hold" grpId="1" nodeType="withEffect">
                                  <p:stCondLst>
                                    <p:cond delay="1000"/>
                                  </p:stCondLst>
                                  <p:childTnLst>
                                    <p:animEffect transition="out" filter="wipe(down)">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14">
                                            <p:graphicEl>
                                              <a:chart seriesIdx="-4" categoryIdx="5" bldStep="category"/>
                                            </p:graphicEl>
                                          </p:spTgt>
                                        </p:tgtEl>
                                        <p:attrNameLst>
                                          <p:attrName>style.visibility</p:attrName>
                                        </p:attrNameLst>
                                      </p:cBhvr>
                                      <p:to>
                                        <p:strVal val="visible"/>
                                      </p:to>
                                    </p:set>
                                    <p:animEffect transition="in" filter="wipe(down)">
                                      <p:cBhvr>
                                        <p:cTn id="41" dur="500"/>
                                        <p:tgtEl>
                                          <p:spTgt spid="14">
                                            <p:graphicEl>
                                              <a:chart seriesIdx="-4" categoryIdx="5" bldStep="category"/>
                                            </p:graphicEl>
                                          </p:spTgt>
                                        </p:tgtEl>
                                      </p:cBhvr>
                                    </p:animEffect>
                                  </p:childTnLst>
                                </p:cTn>
                              </p:par>
                              <p:par>
                                <p:cTn id="42" presetID="3" presetClass="emph" presetSubtype="2" fill="hold" grpId="0" nodeType="withEffect">
                                  <p:stCondLst>
                                    <p:cond delay="1000"/>
                                  </p:stCondLst>
                                  <p:childTnLst>
                                    <p:animClr clrSpc="rgb" dir="cw">
                                      <p:cBhvr override="childStyle">
                                        <p:cTn id="43" dur="1000" fill="hold"/>
                                        <p:tgtEl>
                                          <p:spTgt spid="2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Graphic spid="14" grpId="0">
        <p:bldSub>
          <a:bldChart bld="category"/>
        </p:bldSub>
      </p:bldGraphic>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620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6212" y="155448"/>
            <a:ext cx="9577071" cy="484632"/>
          </a:xfrm>
        </p:spPr>
        <p:txBody>
          <a:bodyPr>
            <a:normAutofit fontScale="90000"/>
          </a:bodyPr>
          <a:lstStyle/>
          <a:p>
            <a:r>
              <a:rPr lang="en-US" dirty="0">
                <a:latin typeface="+mj-lt"/>
                <a:cs typeface="Arial" panose="020B0604020202020204" pitchFamily="34" charset="0"/>
              </a:rPr>
              <a:t>What</a:t>
            </a:r>
            <a:r>
              <a:rPr lang="en-US" dirty="0">
                <a:latin typeface="+mj-lt"/>
              </a:rPr>
              <a:t> causes power line </a:t>
            </a:r>
            <a:r>
              <a:rPr lang="en-US" dirty="0" smtClean="0">
                <a:latin typeface="+mj-lt"/>
              </a:rPr>
              <a:t>distortion?</a:t>
            </a:r>
            <a:endParaRPr lang="en-US" dirty="0">
              <a:latin typeface="+mj-lt"/>
            </a:endParaRPr>
          </a:p>
        </p:txBody>
      </p:sp>
      <p:sp>
        <p:nvSpPr>
          <p:cNvPr id="3" name="Text Placeholder 2"/>
          <p:cNvSpPr>
            <a:spLocks noGrp="1"/>
          </p:cNvSpPr>
          <p:nvPr>
            <p:ph type="body" sz="quarter" idx="12"/>
          </p:nvPr>
        </p:nvSpPr>
        <p:spPr>
          <a:xfrm>
            <a:off x="307075" y="725600"/>
            <a:ext cx="8706429" cy="467099"/>
          </a:xfrm>
        </p:spPr>
        <p:txBody>
          <a:bodyPr/>
          <a:lstStyle/>
          <a:p>
            <a:r>
              <a:rPr lang="en-US" dirty="0" smtClean="0">
                <a:latin typeface="Arial" panose="020B0604020202020204" pitchFamily="34" charset="0"/>
                <a:cs typeface="Arial" panose="020B0604020202020204" pitchFamily="34" charset="0"/>
              </a:rPr>
              <a:t>Power schematic of a VFD</a:t>
            </a:r>
            <a:endParaRPr lang="en-US" dirty="0">
              <a:latin typeface="Arial" panose="020B0604020202020204" pitchFamily="34" charset="0"/>
              <a:cs typeface="Arial" panose="020B0604020202020204" pitchFamily="34" charset="0"/>
            </a:endParaRPr>
          </a:p>
        </p:txBody>
      </p:sp>
      <p:sp>
        <p:nvSpPr>
          <p:cNvPr id="12" name="Rectangle 11"/>
          <p:cNvSpPr/>
          <p:nvPr/>
        </p:nvSpPr>
        <p:spPr>
          <a:xfrm>
            <a:off x="3901440" y="1524000"/>
            <a:ext cx="2500313" cy="2779059"/>
          </a:xfrm>
          <a:prstGeom prst="rect">
            <a:avLst/>
          </a:prstGeom>
          <a:solidFill>
            <a:schemeClr val="bg1">
              <a:lumMod val="85000"/>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9"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034DB2BE-7F3D-443E-9208-5F2182A8E656}" type="slidenum">
              <a:rPr lang="de-DE" sz="1600"/>
              <a:pPr algn="ctr"/>
              <a:t>2</a:t>
            </a:fld>
            <a:endParaRPr lang="de-DE"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830" y="1628797"/>
            <a:ext cx="8007676" cy="256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285875" y="1534160"/>
            <a:ext cx="2117723" cy="2779059"/>
          </a:xfrm>
          <a:prstGeom prst="rect">
            <a:avLst/>
          </a:prstGeom>
          <a:solidFill>
            <a:schemeClr val="bg1">
              <a:lumMod val="85000"/>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10" name="Rectangle 9"/>
          <p:cNvSpPr/>
          <p:nvPr/>
        </p:nvSpPr>
        <p:spPr>
          <a:xfrm>
            <a:off x="3459480" y="1534160"/>
            <a:ext cx="539271" cy="2779059"/>
          </a:xfrm>
          <a:prstGeom prst="rect">
            <a:avLst/>
          </a:prstGeom>
          <a:solidFill>
            <a:schemeClr val="bg1">
              <a:lumMod val="85000"/>
              <a:alpha val="49804"/>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2" name="TextBox 1"/>
          <p:cNvSpPr txBox="1"/>
          <p:nvPr/>
        </p:nvSpPr>
        <p:spPr bwMode="gray">
          <a:xfrm>
            <a:off x="1868500" y="4681220"/>
            <a:ext cx="914400" cy="914400"/>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en-US" sz="1600" kern="1200" dirty="0" smtClean="0">
                <a:solidFill>
                  <a:schemeClr val="tx2">
                    <a:lumMod val="60000"/>
                    <a:lumOff val="40000"/>
                  </a:schemeClr>
                </a:solidFill>
                <a:latin typeface="Arial" pitchFamily="34" charset="0"/>
                <a:ea typeface="+mn-ea"/>
                <a:cs typeface="Arial" pitchFamily="34" charset="0"/>
              </a:rPr>
              <a:t>Rectifier Section</a:t>
            </a:r>
          </a:p>
          <a:p>
            <a:pPr marL="0" indent="0" algn="ctr" rtl="0" fontAlgn="base">
              <a:spcBef>
                <a:spcPts val="600"/>
              </a:spcBef>
              <a:spcAft>
                <a:spcPct val="0"/>
              </a:spcAft>
              <a:buClr>
                <a:schemeClr val="tx2"/>
              </a:buClr>
              <a:buSzPct val="70000"/>
              <a:buFont typeface="Arial" pitchFamily="34" charset="0"/>
              <a:buNone/>
            </a:pPr>
            <a:r>
              <a:rPr lang="en-US" sz="1600" dirty="0" smtClean="0">
                <a:solidFill>
                  <a:schemeClr val="tx1"/>
                </a:solidFill>
                <a:latin typeface="Arial" pitchFamily="34" charset="0"/>
                <a:cs typeface="Arial" pitchFamily="34" charset="0"/>
              </a:rPr>
              <a:t>Diodes</a:t>
            </a:r>
            <a:endParaRPr lang="en-US" sz="1600" kern="1200" dirty="0" smtClean="0">
              <a:solidFill>
                <a:schemeClr val="tx1"/>
              </a:solidFill>
              <a:latin typeface="Arial" pitchFamily="34" charset="0"/>
              <a:cs typeface="Arial" pitchFamily="34" charset="0"/>
            </a:endParaRPr>
          </a:p>
        </p:txBody>
      </p:sp>
      <p:sp>
        <p:nvSpPr>
          <p:cNvPr id="4" name="TextBox 3"/>
          <p:cNvSpPr txBox="1"/>
          <p:nvPr/>
        </p:nvSpPr>
        <p:spPr bwMode="gray">
          <a:xfrm>
            <a:off x="3274058" y="4681220"/>
            <a:ext cx="914400" cy="914400"/>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en-US" sz="1600" kern="1200" dirty="0" smtClean="0">
                <a:solidFill>
                  <a:schemeClr val="tx2">
                    <a:lumMod val="60000"/>
                    <a:lumOff val="40000"/>
                  </a:schemeClr>
                </a:solidFill>
                <a:latin typeface="Arial" pitchFamily="34" charset="0"/>
                <a:ea typeface="+mn-ea"/>
                <a:cs typeface="Arial" pitchFamily="34" charset="0"/>
              </a:rPr>
              <a:t>DC Bus</a:t>
            </a:r>
          </a:p>
          <a:p>
            <a:pPr marL="0" indent="0" algn="ctr" rtl="0" fontAlgn="base">
              <a:spcBef>
                <a:spcPts val="600"/>
              </a:spcBef>
              <a:spcAft>
                <a:spcPct val="0"/>
              </a:spcAft>
              <a:buClr>
                <a:schemeClr val="tx2"/>
              </a:buClr>
              <a:buSzPct val="70000"/>
              <a:buFont typeface="Arial" pitchFamily="34" charset="0"/>
              <a:buNone/>
            </a:pPr>
            <a:r>
              <a:rPr lang="en-US" sz="1600" dirty="0" smtClean="0">
                <a:solidFill>
                  <a:schemeClr val="tx1"/>
                </a:solidFill>
                <a:latin typeface="Arial" pitchFamily="34" charset="0"/>
                <a:cs typeface="Arial" pitchFamily="34" charset="0"/>
              </a:rPr>
              <a:t>Capacitors</a:t>
            </a:r>
            <a:endParaRPr lang="en-US" sz="1600" kern="1200" dirty="0" smtClean="0">
              <a:solidFill>
                <a:schemeClr val="tx1"/>
              </a:solidFill>
              <a:latin typeface="Arial" pitchFamily="34" charset="0"/>
              <a:ea typeface="+mn-ea"/>
              <a:cs typeface="Arial" pitchFamily="34" charset="0"/>
            </a:endParaRPr>
          </a:p>
        </p:txBody>
      </p:sp>
      <p:sp>
        <p:nvSpPr>
          <p:cNvPr id="5" name="TextBox 4"/>
          <p:cNvSpPr txBox="1"/>
          <p:nvPr/>
        </p:nvSpPr>
        <p:spPr bwMode="gray">
          <a:xfrm>
            <a:off x="4772809" y="4688840"/>
            <a:ext cx="914400" cy="914400"/>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en-US" sz="1600" kern="1200" dirty="0" smtClean="0">
                <a:solidFill>
                  <a:schemeClr val="tx2">
                    <a:lumMod val="60000"/>
                    <a:lumOff val="40000"/>
                  </a:schemeClr>
                </a:solidFill>
                <a:latin typeface="Arial" pitchFamily="34" charset="0"/>
                <a:ea typeface="+mn-ea"/>
                <a:cs typeface="Arial" pitchFamily="34" charset="0"/>
              </a:rPr>
              <a:t>Inverter Section</a:t>
            </a:r>
          </a:p>
          <a:p>
            <a:pPr marL="0" indent="0" algn="ctr" rtl="0" fontAlgn="base">
              <a:spcBef>
                <a:spcPts val="600"/>
              </a:spcBef>
              <a:spcAft>
                <a:spcPct val="0"/>
              </a:spcAft>
              <a:buClr>
                <a:schemeClr val="tx2"/>
              </a:buClr>
              <a:buSzPct val="70000"/>
              <a:buFont typeface="Arial" pitchFamily="34" charset="0"/>
              <a:buNone/>
            </a:pPr>
            <a:r>
              <a:rPr lang="en-US" sz="1600" dirty="0" smtClean="0">
                <a:solidFill>
                  <a:schemeClr val="tx1"/>
                </a:solidFill>
                <a:latin typeface="Arial" pitchFamily="34" charset="0"/>
                <a:cs typeface="Arial" pitchFamily="34" charset="0"/>
              </a:rPr>
              <a:t>IGBTs</a:t>
            </a:r>
            <a:endParaRPr lang="en-US" sz="1600" kern="1200" dirty="0" smtClean="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1719592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9"/>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249"/>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250"/>
                                  </p:stCondLst>
                                  <p:childTnLst>
                                    <p:set>
                                      <p:cBhvr>
                                        <p:cTn id="17" dur="1" fill="hold">
                                          <p:stCondLst>
                                            <p:cond delay="0"/>
                                          </p:stCondLst>
                                        </p:cTn>
                                        <p:tgtEl>
                                          <p:spTgt spid="8"/>
                                        </p:tgtEl>
                                        <p:attrNameLst>
                                          <p:attrName>style.visibility</p:attrName>
                                        </p:attrNameLst>
                                      </p:cBhvr>
                                      <p:to>
                                        <p:strVal val="hidden"/>
                                      </p:to>
                                    </p:set>
                                  </p:childTnLst>
                                </p:cTn>
                              </p:par>
                              <p:par>
                                <p:cTn id="18" presetID="1" presetClass="exit" presetSubtype="0" fill="hold" grpId="1" nodeType="withEffect">
                                  <p:stCondLst>
                                    <p:cond delay="250"/>
                                  </p:stCondLst>
                                  <p:childTnLst>
                                    <p:set>
                                      <p:cBhvr>
                                        <p:cTn id="19" dur="1" fill="hold">
                                          <p:stCondLst>
                                            <p:cond delay="0"/>
                                          </p:stCondLst>
                                        </p:cTn>
                                        <p:tgtEl>
                                          <p:spTgt spid="2"/>
                                        </p:tgtEl>
                                        <p:attrNameLst>
                                          <p:attrName>style.visibility</p:attrName>
                                        </p:attrNameLst>
                                      </p:cBhvr>
                                      <p:to>
                                        <p:strVal val="hidden"/>
                                      </p:to>
                                    </p:set>
                                  </p:childTnLst>
                                </p:cTn>
                              </p:par>
                            </p:childTnLst>
                          </p:cTn>
                        </p:par>
                        <p:par>
                          <p:cTn id="20" fill="hold">
                            <p:stCondLst>
                              <p:cond delay="25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25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grpId="1" nodeType="withEffect">
                                  <p:stCondLst>
                                    <p:cond delay="250"/>
                                  </p:stCondLst>
                                  <p:childTnLst>
                                    <p:set>
                                      <p:cBhvr>
                                        <p:cTn id="30" dur="1" fill="hold">
                                          <p:stCondLst>
                                            <p:cond delay="0"/>
                                          </p:stCondLst>
                                        </p:cTn>
                                        <p:tgtEl>
                                          <p:spTgt spid="4"/>
                                        </p:tgtEl>
                                        <p:attrNameLst>
                                          <p:attrName>style.visibility</p:attrName>
                                        </p:attrNameLst>
                                      </p:cBhvr>
                                      <p:to>
                                        <p:strVal val="hidden"/>
                                      </p:to>
                                    </p:set>
                                  </p:childTnLst>
                                </p:cTn>
                              </p:par>
                            </p:childTnLst>
                          </p:cTn>
                        </p:par>
                        <p:par>
                          <p:cTn id="31" fill="hold">
                            <p:stCondLst>
                              <p:cond delay="250"/>
                            </p:stCondLst>
                            <p:childTnLst>
                              <p:par>
                                <p:cTn id="32" presetID="1"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250"/>
                                  </p:stCondLst>
                                  <p:childTnLst>
                                    <p:set>
                                      <p:cBhvr>
                                        <p:cTn id="39" dur="1" fill="hold">
                                          <p:stCondLst>
                                            <p:cond delay="0"/>
                                          </p:stCondLst>
                                        </p:cTn>
                                        <p:tgtEl>
                                          <p:spTgt spid="12"/>
                                        </p:tgtEl>
                                        <p:attrNameLst>
                                          <p:attrName>style.visibility</p:attrName>
                                        </p:attrNameLst>
                                      </p:cBhvr>
                                      <p:to>
                                        <p:strVal val="hidden"/>
                                      </p:to>
                                    </p:set>
                                  </p:childTnLst>
                                </p:cTn>
                              </p:par>
                              <p:par>
                                <p:cTn id="40" presetID="1" presetClass="exit" presetSubtype="0" fill="hold" grpId="1" nodeType="withEffect">
                                  <p:stCondLst>
                                    <p:cond delay="250"/>
                                  </p:stCondLst>
                                  <p:childTnLst>
                                    <p:set>
                                      <p:cBhvr>
                                        <p:cTn id="41" dur="1" fill="hold">
                                          <p:stCondLst>
                                            <p:cond delay="0"/>
                                          </p:stCondLst>
                                        </p:cTn>
                                        <p:tgtEl>
                                          <p:spTgt spid="5"/>
                                        </p:tgtEl>
                                        <p:attrNameLst>
                                          <p:attrName>style.visibility</p:attrName>
                                        </p:attrNameLst>
                                      </p:cBhvr>
                                      <p:to>
                                        <p:strVal val="hidden"/>
                                      </p:to>
                                    </p:set>
                                  </p:childTnLst>
                                </p:cTn>
                              </p:par>
                            </p:childTnLst>
                          </p:cTn>
                        </p:par>
                        <p:par>
                          <p:cTn id="42" fill="hold">
                            <p:stCondLst>
                              <p:cond delay="250"/>
                            </p:stCondLst>
                            <p:childTnLst>
                              <p:par>
                                <p:cTn id="43" presetID="53" presetClass="entr" presetSubtype="16" fill="hold" grpId="2" nodeType="afterEffect">
                                  <p:stCondLst>
                                    <p:cond delay="75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2" nodeType="withEffect">
                                  <p:stCondLst>
                                    <p:cond delay="50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9" grpId="0" animBg="1"/>
      <p:bldP spid="8" grpId="0" animBg="1"/>
      <p:bldP spid="8" grpId="1" animBg="1"/>
      <p:bldP spid="8" grpId="2" animBg="1"/>
      <p:bldP spid="10" grpId="0" animBg="1"/>
      <p:bldP spid="10" grpId="1" animBg="1"/>
      <p:bldP spid="2" grpId="0"/>
      <p:bldP spid="2" grpId="1"/>
      <p:bldP spid="2" grpId="2"/>
      <p:bldP spid="4" grpId="0"/>
      <p:bldP spid="4" grpId="1"/>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40" name="Rectangle 4"/>
          <p:cNvSpPr>
            <a:spLocks noGrp="1" noChangeArrowheads="1"/>
          </p:cNvSpPr>
          <p:nvPr>
            <p:ph type="title"/>
          </p:nvPr>
        </p:nvSpPr>
        <p:spPr>
          <a:xfrm>
            <a:off x="307266" y="155334"/>
            <a:ext cx="8645468" cy="484632"/>
          </a:xfrm>
        </p:spPr>
        <p:txBody>
          <a:bodyPr>
            <a:normAutofit fontScale="90000"/>
          </a:bodyPr>
          <a:lstStyle/>
          <a:p>
            <a:r>
              <a:rPr lang="en-US" dirty="0">
                <a:latin typeface="+mj-lt"/>
              </a:rPr>
              <a:t>What causes </a:t>
            </a:r>
            <a:r>
              <a:rPr lang="en-US" dirty="0" smtClean="0">
                <a:latin typeface="+mj-lt"/>
              </a:rPr>
              <a:t>power line </a:t>
            </a:r>
            <a:r>
              <a:rPr lang="en-US" dirty="0">
                <a:latin typeface="+mj-lt"/>
              </a:rPr>
              <a:t>distortion?</a:t>
            </a:r>
          </a:p>
        </p:txBody>
      </p:sp>
      <p:sp>
        <p:nvSpPr>
          <p:cNvPr id="4" name="Text Placeholder 3"/>
          <p:cNvSpPr>
            <a:spLocks noGrp="1"/>
          </p:cNvSpPr>
          <p:nvPr>
            <p:ph type="body" sz="quarter" idx="12"/>
          </p:nvPr>
        </p:nvSpPr>
        <p:spPr>
          <a:xfrm>
            <a:off x="307266" y="725600"/>
            <a:ext cx="8645469" cy="467099"/>
          </a:xfrm>
        </p:spPr>
        <p:txBody>
          <a:bodyPr/>
          <a:lstStyle/>
          <a:p>
            <a:r>
              <a:rPr lang="en-US" dirty="0" smtClean="0">
                <a:solidFill>
                  <a:srgbClr val="66B9FF"/>
                </a:solidFill>
                <a:latin typeface="+mn-lt"/>
              </a:rPr>
              <a:t>How a VFD draws current</a:t>
            </a:r>
            <a:endParaRPr lang="en-US" dirty="0">
              <a:solidFill>
                <a:srgbClr val="66B9FF"/>
              </a:solidFill>
              <a:latin typeface="+mn-lt"/>
            </a:endParaRPr>
          </a:p>
        </p:txBody>
      </p:sp>
      <p:graphicFrame>
        <p:nvGraphicFramePr>
          <p:cNvPr id="22" name="Chart 21"/>
          <p:cNvGraphicFramePr>
            <a:graphicFrameLocks/>
          </p:cNvGraphicFramePr>
          <p:nvPr>
            <p:extLst>
              <p:ext uri="{D42A27DB-BD31-4B8C-83A1-F6EECF244321}">
                <p14:modId xmlns:p14="http://schemas.microsoft.com/office/powerpoint/2010/main" val="3455494676"/>
              </p:ext>
            </p:extLst>
          </p:nvPr>
        </p:nvGraphicFramePr>
        <p:xfrm>
          <a:off x="4648200" y="3886200"/>
          <a:ext cx="4267200" cy="2677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2179190582"/>
              </p:ext>
            </p:extLst>
          </p:nvPr>
        </p:nvGraphicFramePr>
        <p:xfrm>
          <a:off x="4641099" y="1288532"/>
          <a:ext cx="4321599" cy="262524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169371" y="2993902"/>
            <a:ext cx="1219200" cy="646331"/>
          </a:xfrm>
          <a:prstGeom prst="rect">
            <a:avLst/>
          </a:prstGeom>
          <a:noFill/>
          <a:ln>
            <a:solidFill>
              <a:schemeClr val="bg1">
                <a:alpha val="0"/>
              </a:schemeClr>
            </a:solidFill>
          </a:ln>
        </p:spPr>
        <p:txBody>
          <a:bodyPr wrap="square" rtlCol="0">
            <a:spAutoFit/>
          </a:bodyPr>
          <a:lstStyle/>
          <a:p>
            <a:pPr algn="ctr">
              <a:buClr>
                <a:schemeClr val="tx2"/>
              </a:buClr>
            </a:pPr>
            <a:r>
              <a:rPr lang="en-US" b="1" dirty="0" smtClean="0">
                <a:solidFill>
                  <a:srgbClr val="00B050"/>
                </a:solidFill>
              </a:rPr>
              <a:t>Input Voltage</a:t>
            </a:r>
          </a:p>
        </p:txBody>
      </p:sp>
      <p:sp>
        <p:nvSpPr>
          <p:cNvPr id="11" name="TextBox 10"/>
          <p:cNvSpPr txBox="1"/>
          <p:nvPr/>
        </p:nvSpPr>
        <p:spPr>
          <a:xfrm>
            <a:off x="5198927" y="5654306"/>
            <a:ext cx="1160089" cy="677108"/>
          </a:xfrm>
          <a:prstGeom prst="rect">
            <a:avLst/>
          </a:prstGeom>
          <a:noFill/>
          <a:ln>
            <a:solidFill>
              <a:schemeClr val="bg1">
                <a:alpha val="0"/>
              </a:schemeClr>
            </a:solidFill>
          </a:ln>
        </p:spPr>
        <p:txBody>
          <a:bodyPr wrap="square" rtlCol="0">
            <a:spAutoFit/>
          </a:bodyPr>
          <a:lstStyle/>
          <a:p>
            <a:pPr algn="ctr">
              <a:buClr>
                <a:schemeClr val="tx2"/>
              </a:buClr>
              <a:buNone/>
            </a:pPr>
            <a:r>
              <a:rPr lang="en-US" b="1" dirty="0" smtClean="0">
                <a:solidFill>
                  <a:srgbClr val="0070C0"/>
                </a:solidFill>
              </a:rPr>
              <a:t>DC Current</a:t>
            </a:r>
          </a:p>
        </p:txBody>
      </p:sp>
      <p:pic>
        <p:nvPicPr>
          <p:cNvPr id="13" name="Picture 12"/>
          <p:cNvPicPr>
            <a:picLocks noChangeAspect="1"/>
          </p:cNvPicPr>
          <p:nvPr/>
        </p:nvPicPr>
        <p:blipFill>
          <a:blip r:embed="rId5"/>
          <a:stretch>
            <a:fillRect/>
          </a:stretch>
        </p:blipFill>
        <p:spPr>
          <a:xfrm>
            <a:off x="332805" y="1265415"/>
            <a:ext cx="3696429" cy="2620785"/>
          </a:xfrm>
          <a:prstGeom prst="rect">
            <a:avLst/>
          </a:prstGeom>
        </p:spPr>
      </p:pic>
      <p:sp>
        <p:nvSpPr>
          <p:cNvPr id="18" name="TextBox 17"/>
          <p:cNvSpPr txBox="1"/>
          <p:nvPr/>
        </p:nvSpPr>
        <p:spPr>
          <a:xfrm>
            <a:off x="898635" y="4338778"/>
            <a:ext cx="3115358" cy="1169551"/>
          </a:xfrm>
          <a:prstGeom prst="rect">
            <a:avLst/>
          </a:prstGeom>
          <a:noFill/>
        </p:spPr>
        <p:txBody>
          <a:bodyPr wrap="square" rtlCol="0">
            <a:spAutoFit/>
          </a:bodyPr>
          <a:lstStyle/>
          <a:p>
            <a:pPr algn="ctr">
              <a:buClr>
                <a:schemeClr val="tx2"/>
              </a:buClr>
              <a:buNone/>
            </a:pPr>
            <a:r>
              <a:rPr lang="en-US" sz="2000" b="1" dirty="0" smtClean="0">
                <a:solidFill>
                  <a:srgbClr val="0057B8"/>
                </a:solidFill>
                <a:cs typeface="Times New Roman" panose="02020603050405020304" pitchFamily="18" charset="0"/>
              </a:rPr>
              <a:t>Loads that draw current in this way are called</a:t>
            </a:r>
          </a:p>
          <a:p>
            <a:pPr algn="ctr">
              <a:buClr>
                <a:schemeClr val="tx2"/>
              </a:buClr>
              <a:buNone/>
            </a:pPr>
            <a:r>
              <a:rPr lang="en-US" sz="2000" b="1" dirty="0" smtClean="0">
                <a:solidFill>
                  <a:srgbClr val="0057B8"/>
                </a:solidFill>
                <a:cs typeface="Times New Roman" panose="02020603050405020304" pitchFamily="18" charset="0"/>
              </a:rPr>
              <a:t> “Non-Linear Loads” </a:t>
            </a:r>
          </a:p>
        </p:txBody>
      </p:sp>
      <p:sp>
        <p:nvSpPr>
          <p:cNvPr id="12"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2B43290F-7653-4EA6-AC8F-040C4DA08E65}" type="slidenum">
              <a:rPr lang="de-DE" sz="1600" smtClean="0"/>
              <a:t>3</a:t>
            </a:fld>
            <a:endParaRPr lang="de-DE" sz="1600" dirty="0"/>
          </a:p>
        </p:txBody>
      </p:sp>
      <p:sp>
        <p:nvSpPr>
          <p:cNvPr id="14" name="TextBox 13"/>
          <p:cNvSpPr txBox="1"/>
          <p:nvPr/>
        </p:nvSpPr>
        <p:spPr>
          <a:xfrm>
            <a:off x="5168388" y="2992221"/>
            <a:ext cx="1219200" cy="677108"/>
          </a:xfrm>
          <a:prstGeom prst="rect">
            <a:avLst/>
          </a:prstGeom>
          <a:noFill/>
          <a:ln>
            <a:solidFill>
              <a:schemeClr val="bg1">
                <a:alpha val="0"/>
              </a:schemeClr>
            </a:solidFill>
          </a:ln>
        </p:spPr>
        <p:txBody>
          <a:bodyPr wrap="square" rtlCol="0">
            <a:spAutoFit/>
          </a:bodyPr>
          <a:lstStyle/>
          <a:p>
            <a:pPr algn="ctr">
              <a:buClr>
                <a:schemeClr val="tx2"/>
              </a:buClr>
              <a:buNone/>
            </a:pPr>
            <a:r>
              <a:rPr lang="en-US" b="1" dirty="0" smtClean="0">
                <a:solidFill>
                  <a:srgbClr val="0070C0"/>
                </a:solidFill>
              </a:rPr>
              <a:t>DC Bus Voltage</a:t>
            </a:r>
          </a:p>
        </p:txBody>
      </p:sp>
    </p:spTree>
    <p:extLst>
      <p:ext uri="{BB962C8B-B14F-4D97-AF65-F5344CB8AC3E}">
        <p14:creationId xmlns:p14="http://schemas.microsoft.com/office/powerpoint/2010/main" val="4009647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graphicEl>
                                              <a:chart seriesIdx="-3" categoryIdx="-3" bldStep="gridLegend"/>
                                            </p:graphicEl>
                                          </p:spTgt>
                                        </p:tgtEl>
                                        <p:attrNameLst>
                                          <p:attrName>style.visibility</p:attrName>
                                        </p:attrNameLst>
                                      </p:cBhvr>
                                      <p:to>
                                        <p:strVal val="visible"/>
                                      </p:to>
                                    </p:set>
                                    <p:animEffect transition="in" filter="fade">
                                      <p:cBhvr>
                                        <p:cTn id="7" dur="500"/>
                                        <p:tgtEl>
                                          <p:spTgt spid="21">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
                                            <p:graphicEl>
                                              <a:chart seriesIdx="0" categoryIdx="-4" bldStep="series"/>
                                            </p:graphicEl>
                                          </p:spTgt>
                                        </p:tgtEl>
                                        <p:attrNameLst>
                                          <p:attrName>style.visibility</p:attrName>
                                        </p:attrNameLst>
                                      </p:cBhvr>
                                      <p:to>
                                        <p:strVal val="visible"/>
                                      </p:to>
                                    </p:set>
                                    <p:animEffect transition="in" filter="wipe(left)">
                                      <p:cBhvr>
                                        <p:cTn id="13" dur="1000"/>
                                        <p:tgtEl>
                                          <p:spTgt spid="21">
                                            <p:graphicEl>
                                              <a:chart seriesIdx="0" categoryIdx="-4" bldStep="series"/>
                                            </p:graphicEl>
                                          </p:spTgt>
                                        </p:tgtEl>
                                      </p:cBhvr>
                                    </p:animEffect>
                                  </p:childTnLst>
                                  <p:subTnLst>
                                    <p:set>
                                      <p:cBhvr override="childStyle">
                                        <p:cTn dur="1" fill="hold" display="0" masterRel="nextClick" afterEffect="1"/>
                                        <p:tgtEl>
                                          <p:spTgt spid="21">
                                            <p:graphicEl>
                                              <a:chart seriesIdx="0" categoryIdx="-4" bldStep="series"/>
                                            </p:graphicEl>
                                          </p:spTgt>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1">
                                            <p:graphicEl>
                                              <a:chart seriesIdx="1" categoryIdx="-4" bldStep="series"/>
                                            </p:graphicEl>
                                          </p:spTgt>
                                        </p:tgtEl>
                                        <p:attrNameLst>
                                          <p:attrName>style.visibility</p:attrName>
                                        </p:attrNameLst>
                                      </p:cBhvr>
                                      <p:to>
                                        <p:strVal val="visible"/>
                                      </p:to>
                                    </p:set>
                                    <p:animEffect transition="in" filter="wipe(left)">
                                      <p:cBhvr>
                                        <p:cTn id="18" dur="1500"/>
                                        <p:tgtEl>
                                          <p:spTgt spid="21">
                                            <p:graphicEl>
                                              <a:chart seriesIdx="1" categoryIdx="-4" bldStep="series"/>
                                            </p:graphicEl>
                                          </p:spTgt>
                                        </p:tgtEl>
                                      </p:cBhvr>
                                    </p:animEffect>
                                  </p:childTnLst>
                                </p:cTn>
                              </p:par>
                              <p:par>
                                <p:cTn id="19" presetID="10" presetClass="exit" presetSubtype="0" fill="hold" grpId="1"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graphicEl>
                                              <a:chart seriesIdx="-3" categoryIdx="-3" bldStep="gridLegend"/>
                                            </p:graphicEl>
                                          </p:spTgt>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wipe(left)">
                                      <p:cBhvr>
                                        <p:cTn id="35" dur="1000"/>
                                        <p:tgtEl>
                                          <p:spTgt spid="22">
                                            <p:graphicEl>
                                              <a:chart seriesIdx="0" categoryIdx="-4" bldStep="series"/>
                                            </p:graphic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1">
                                            <p:graphicEl>
                                              <a:chart seriesIdx="2" categoryIdx="-4" bldStep="series"/>
                                            </p:graphicEl>
                                          </p:spTgt>
                                        </p:tgtEl>
                                        <p:attrNameLst>
                                          <p:attrName>style.visibility</p:attrName>
                                        </p:attrNameLst>
                                      </p:cBhvr>
                                      <p:to>
                                        <p:strVal val="visible"/>
                                      </p:to>
                                    </p:set>
                                    <p:animEffect transition="in" filter="wipe(left)">
                                      <p:cBhvr>
                                        <p:cTn id="43" dur="1000"/>
                                        <p:tgtEl>
                                          <p:spTgt spid="21">
                                            <p:graphicEl>
                                              <a:chart seriesIdx="2" categoryIdx="-4" bldStep="series"/>
                                            </p:graphicEl>
                                          </p:spTgt>
                                        </p:tgtEl>
                                      </p:cBhvr>
                                    </p:animEffect>
                                  </p:childTnLst>
                                </p:cTn>
                              </p:par>
                              <p:par>
                                <p:cTn id="44" presetID="3" presetClass="emph" presetSubtype="2" fill="hold" grpId="1" nodeType="withEffect">
                                  <p:stCondLst>
                                    <p:cond delay="0"/>
                                  </p:stCondLst>
                                  <p:childTnLst>
                                    <p:animClr clrSpc="rgb" dir="cw">
                                      <p:cBhvr override="childStyle">
                                        <p:cTn id="45" dur="1000" fill="hold"/>
                                        <p:tgtEl>
                                          <p:spTgt spid="14"/>
                                        </p:tgtEl>
                                        <p:attrNameLst>
                                          <p:attrName>style.color</p:attrName>
                                        </p:attrNameLst>
                                      </p:cBhvr>
                                      <p:to>
                                        <a:srgbClr val="FF0000"/>
                                      </p:to>
                                    </p:animClr>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wipe(down)">
                                      <p:cBhvr>
                                        <p:cTn id="50" dur="1000"/>
                                        <p:tgtEl>
                                          <p:spTgt spid="22">
                                            <p:graphicEl>
                                              <a:chart seriesIdx="1" categoryIdx="-4" bldStep="series"/>
                                            </p:graphicEl>
                                          </p:spTgt>
                                        </p:tgtEl>
                                      </p:cBhvr>
                                    </p:animEffect>
                                  </p:childTnLst>
                                </p:cTn>
                              </p:par>
                              <p:par>
                                <p:cTn id="51" presetID="3" presetClass="emph" presetSubtype="2" fill="hold" nodeType="withEffect">
                                  <p:stCondLst>
                                    <p:cond delay="0"/>
                                  </p:stCondLst>
                                  <p:childTnLst>
                                    <p:animClr clrSpc="rgb" dir="cw">
                                      <p:cBhvr override="childStyle">
                                        <p:cTn id="52" dur="1000" fill="hold"/>
                                        <p:tgtEl>
                                          <p:spTgt spid="11">
                                            <p:txEl>
                                              <p:pRg st="0" end="0"/>
                                            </p:txEl>
                                          </p:spTgt>
                                        </p:tgtEl>
                                        <p:attrNameLst>
                                          <p:attrName>style.color</p:attrName>
                                        </p:attrNameLst>
                                      </p:cBhvr>
                                      <p:to>
                                        <a:srgbClr val="FF0000"/>
                                      </p:to>
                                    </p:animClr>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3" presetClass="emph" presetSubtype="2" fill="hold" grpId="0" nodeType="withEffect">
                                  <p:stCondLst>
                                    <p:cond delay="0"/>
                                  </p:stCondLst>
                                  <p:childTnLst>
                                    <p:animClr clrSpc="rgb" dir="cw">
                                      <p:cBhvr override="childStyle">
                                        <p:cTn id="59" dur="10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Chart bld="series"/>
        </p:bldSub>
      </p:bldGraphic>
      <p:bldGraphic spid="21" grpId="0">
        <p:bldSub>
          <a:bldChart bld="series"/>
        </p:bldSub>
      </p:bldGraphic>
      <p:bldP spid="10" grpId="0" animBg="1"/>
      <p:bldP spid="10" grpId="1" animBg="1"/>
      <p:bldP spid="11" grpId="0" animBg="1"/>
      <p:bldP spid="18" grpId="0"/>
      <p:bldP spid="12" grpId="0"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306615" y="155448"/>
            <a:ext cx="8645468" cy="484632"/>
          </a:xfrm>
        </p:spPr>
        <p:txBody>
          <a:bodyPr>
            <a:normAutofit fontScale="90000"/>
          </a:bodyPr>
          <a:lstStyle/>
          <a:p>
            <a:r>
              <a:rPr lang="en-US" dirty="0">
                <a:latin typeface="+mj-lt"/>
              </a:rPr>
              <a:t>What causes power line distortion?</a:t>
            </a:r>
            <a:endParaRPr lang="en-US" b="1" dirty="0">
              <a:solidFill>
                <a:schemeClr val="tx1"/>
              </a:solidFill>
              <a:latin typeface="+mj-lt"/>
            </a:endParaRPr>
          </a:p>
        </p:txBody>
      </p:sp>
      <p:graphicFrame>
        <p:nvGraphicFramePr>
          <p:cNvPr id="424964" name="Object 4"/>
          <p:cNvGraphicFramePr>
            <a:graphicFrameLocks noGrp="1"/>
          </p:cNvGraphicFramePr>
          <p:nvPr>
            <p:ph idx="1"/>
            <p:extLst>
              <p:ext uri="{D42A27DB-BD31-4B8C-83A1-F6EECF244321}">
                <p14:modId xmlns:p14="http://schemas.microsoft.com/office/powerpoint/2010/main" val="4162091863"/>
              </p:ext>
            </p:extLst>
          </p:nvPr>
        </p:nvGraphicFramePr>
        <p:xfrm>
          <a:off x="1408176" y="1198563"/>
          <a:ext cx="6348458" cy="4440237"/>
        </p:xfrm>
        <a:graphic>
          <a:graphicData uri="http://schemas.openxmlformats.org/presentationml/2006/ole">
            <mc:AlternateContent xmlns:mc="http://schemas.openxmlformats.org/markup-compatibility/2006">
              <mc:Choice xmlns:v="urn:schemas-microsoft-com:vml" Requires="v">
                <p:oleObj spid="_x0000_s1099" name="PhotoHouse" r:id="rId4" imgW="4215392" imgH="3483871" progId="">
                  <p:embed/>
                </p:oleObj>
              </mc:Choice>
              <mc:Fallback>
                <p:oleObj name="PhotoHouse" r:id="rId4" imgW="4215392" imgH="3483871"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176" y="1198563"/>
                        <a:ext cx="6348458" cy="4440237"/>
                      </a:xfrm>
                      <a:prstGeom prst="rect">
                        <a:avLst/>
                      </a:prstGeom>
                      <a:noFill/>
                      <a:ln w="9525">
                        <a:solidFill>
                          <a:schemeClr val="tx1"/>
                        </a:solidFill>
                        <a:miter lim="800000"/>
                        <a:headEnd/>
                        <a:tailEnd/>
                      </a:ln>
                      <a:extLst/>
                    </p:spPr>
                  </p:pic>
                </p:oleObj>
              </mc:Fallback>
            </mc:AlternateContent>
          </a:graphicData>
        </a:graphic>
      </p:graphicFrame>
      <p:sp>
        <p:nvSpPr>
          <p:cNvPr id="10" name="Text Placeholder 8"/>
          <p:cNvSpPr>
            <a:spLocks noGrp="1"/>
          </p:cNvSpPr>
          <p:nvPr>
            <p:ph type="body" sz="quarter" idx="12"/>
          </p:nvPr>
        </p:nvSpPr>
        <p:spPr>
          <a:xfrm>
            <a:off x="307075" y="726175"/>
            <a:ext cx="8645469" cy="467099"/>
          </a:xfrm>
        </p:spPr>
        <p:txBody>
          <a:bodyPr/>
          <a:lstStyle/>
          <a:p>
            <a:r>
              <a:rPr lang="en-US" dirty="0">
                <a:solidFill>
                  <a:srgbClr val="66B9FF"/>
                </a:solidFill>
                <a:latin typeface="Arial" panose="020B0604020202020204" pitchFamily="34" charset="0"/>
                <a:cs typeface="Arial" panose="020B0604020202020204" pitchFamily="34" charset="0"/>
              </a:rPr>
              <a:t>What does 3-phase current distortion look like?</a:t>
            </a:r>
          </a:p>
        </p:txBody>
      </p:sp>
      <p:graphicFrame>
        <p:nvGraphicFramePr>
          <p:cNvPr id="12" name="Chart 11"/>
          <p:cNvGraphicFramePr>
            <a:graphicFrameLocks/>
          </p:cNvGraphicFramePr>
          <p:nvPr>
            <p:extLst>
              <p:ext uri="{D42A27DB-BD31-4B8C-83A1-F6EECF244321}">
                <p14:modId xmlns:p14="http://schemas.microsoft.com/office/powerpoint/2010/main" val="1091526383"/>
              </p:ext>
            </p:extLst>
          </p:nvPr>
        </p:nvGraphicFramePr>
        <p:xfrm>
          <a:off x="1024870" y="2609462"/>
          <a:ext cx="6248400" cy="15935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a:graphicFrameLocks/>
          </p:cNvGraphicFramePr>
          <p:nvPr>
            <p:extLst>
              <p:ext uri="{D42A27DB-BD31-4B8C-83A1-F6EECF244321}">
                <p14:modId xmlns:p14="http://schemas.microsoft.com/office/powerpoint/2010/main" val="1817633227"/>
              </p:ext>
            </p:extLst>
          </p:nvPr>
        </p:nvGraphicFramePr>
        <p:xfrm>
          <a:off x="1911278" y="2267339"/>
          <a:ext cx="62484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749E5332-962A-4186-BECC-45D50A4D168C}" type="slidenum">
              <a:rPr lang="de-DE" sz="1600" smtClean="0"/>
              <a:t>4</a:t>
            </a:fld>
            <a:endParaRPr lang="de-DE" sz="1600" dirty="0"/>
          </a:p>
        </p:txBody>
      </p:sp>
    </p:spTree>
    <p:extLst>
      <p:ext uri="{BB962C8B-B14F-4D97-AF65-F5344CB8AC3E}">
        <p14:creationId xmlns:p14="http://schemas.microsoft.com/office/powerpoint/2010/main" val="3518826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par>
                                <p:cTn id="13" presetID="3" presetClass="emph" presetSubtype="2" fill="hold" grpId="0" nodeType="withEffect">
                                  <p:stCondLst>
                                    <p:cond delay="0"/>
                                  </p:stCondLst>
                                  <p:childTnLst>
                                    <p:animClr clrSpc="rgb" dir="cw">
                                      <p:cBhvr override="childStyle">
                                        <p:cTn id="14" dur="1000" fill="hold"/>
                                        <p:tgtEl>
                                          <p:spTgt spid="1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8" name="Rectangle 8"/>
          <p:cNvSpPr>
            <a:spLocks noGrp="1" noChangeArrowheads="1"/>
          </p:cNvSpPr>
          <p:nvPr>
            <p:ph type="title"/>
          </p:nvPr>
        </p:nvSpPr>
        <p:spPr>
          <a:xfrm>
            <a:off x="306616" y="155448"/>
            <a:ext cx="8645468" cy="484632"/>
          </a:xfrm>
        </p:spPr>
        <p:txBody>
          <a:bodyPr>
            <a:normAutofit fontScale="90000"/>
          </a:bodyPr>
          <a:lstStyle/>
          <a:p>
            <a:r>
              <a:rPr lang="en-US" dirty="0">
                <a:latin typeface="Arial" panose="020B0604020202020204" pitchFamily="34" charset="0"/>
                <a:cs typeface="Arial" panose="020B0604020202020204" pitchFamily="34" charset="0"/>
              </a:rPr>
              <a:t>What are the effects of distortion?</a:t>
            </a:r>
            <a:endParaRPr lang="en-US" b="1"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1461944" y="1576272"/>
            <a:ext cx="7242400" cy="4608512"/>
          </a:xfrm>
        </p:spPr>
        <p:txBody>
          <a:bodyPr>
            <a:noAutofit/>
          </a:bodyPr>
          <a:lstStyle/>
          <a:p>
            <a:pPr>
              <a:tabLst>
                <a:tab pos="342900" algn="l"/>
                <a:tab pos="4000500" algn="l"/>
                <a:tab pos="4286250" algn="l"/>
              </a:tabLst>
            </a:pPr>
            <a:r>
              <a:rPr lang="en-US" dirty="0" smtClean="0">
                <a:latin typeface="Arial" panose="020B0604020202020204" pitchFamily="34" charset="0"/>
                <a:cs typeface="Arial" panose="020B0604020202020204" pitchFamily="34" charset="0"/>
              </a:rPr>
              <a:t>Fast changing current can radiate electrical noise more easily.</a:t>
            </a:r>
          </a:p>
          <a:p>
            <a:pPr>
              <a:tabLst>
                <a:tab pos="342900" algn="l"/>
                <a:tab pos="4000500" algn="l"/>
                <a:tab pos="4286250" algn="l"/>
              </a:tabLst>
            </a:pPr>
            <a:r>
              <a:rPr lang="en-US" dirty="0" smtClean="0">
                <a:latin typeface="Arial" panose="020B0604020202020204" pitchFamily="34" charset="0"/>
                <a:cs typeface="Arial" panose="020B0604020202020204" pitchFamily="34" charset="0"/>
              </a:rPr>
              <a:t>Increased RMS current requires larger diameter cables.</a:t>
            </a:r>
          </a:p>
          <a:p>
            <a:pPr>
              <a:tabLst>
                <a:tab pos="342900" algn="l"/>
                <a:tab pos="4000500" algn="l"/>
                <a:tab pos="4286250" algn="l"/>
              </a:tabLst>
            </a:pPr>
            <a:r>
              <a:rPr lang="en-US" dirty="0" smtClean="0">
                <a:latin typeface="Arial" panose="020B0604020202020204" pitchFamily="34" charset="0"/>
                <a:cs typeface="Arial" panose="020B0604020202020204" pitchFamily="34" charset="0"/>
              </a:rPr>
              <a:t>Additional heating of transformers due to …</a:t>
            </a:r>
          </a:p>
          <a:p>
            <a:pPr lvl="1">
              <a:spcBef>
                <a:spcPts val="600"/>
              </a:spcBef>
              <a:tabLst>
                <a:tab pos="342900" algn="l"/>
                <a:tab pos="4000500" algn="l"/>
                <a:tab pos="4286250" algn="l"/>
              </a:tabLst>
            </a:pPr>
            <a:r>
              <a:rPr lang="en-US" dirty="0" smtClean="0">
                <a:latin typeface="Arial" panose="020B0604020202020204" pitchFamily="34" charset="0"/>
                <a:cs typeface="Arial" panose="020B0604020202020204" pitchFamily="34" charset="0"/>
              </a:rPr>
              <a:t>higher RMS current</a:t>
            </a:r>
          </a:p>
          <a:p>
            <a:pPr lvl="1">
              <a:spcBef>
                <a:spcPts val="600"/>
              </a:spcBef>
              <a:tabLst>
                <a:tab pos="342900" algn="l"/>
                <a:tab pos="4000500" algn="l"/>
                <a:tab pos="4286250" algn="l"/>
              </a:tabLst>
            </a:pPr>
            <a:r>
              <a:rPr lang="en-US" dirty="0" smtClean="0">
                <a:latin typeface="Arial" panose="020B0604020202020204" pitchFamily="34" charset="0"/>
                <a:cs typeface="Arial" panose="020B0604020202020204" pitchFamily="34" charset="0"/>
              </a:rPr>
              <a:t>greater eddy current losses</a:t>
            </a:r>
          </a:p>
          <a:p>
            <a:pPr>
              <a:tabLst>
                <a:tab pos="342900" algn="l"/>
                <a:tab pos="4000500" algn="l"/>
                <a:tab pos="4286250" algn="l"/>
              </a:tabLst>
            </a:pPr>
            <a:r>
              <a:rPr lang="en-US" dirty="0" smtClean="0">
                <a:latin typeface="Arial" panose="020B0604020202020204" pitchFamily="34" charset="0"/>
                <a:cs typeface="Arial" panose="020B0604020202020204" pitchFamily="34" charset="0"/>
              </a:rPr>
              <a:t>Reduced system efficiency</a:t>
            </a:r>
          </a:p>
          <a:p>
            <a:pPr>
              <a:tabLst>
                <a:tab pos="342900" algn="l"/>
                <a:tab pos="4000500" algn="l"/>
                <a:tab pos="4286250" algn="l"/>
              </a:tabLst>
            </a:pPr>
            <a:r>
              <a:rPr lang="en-US" dirty="0" smtClean="0">
                <a:latin typeface="Arial" panose="020B0604020202020204" pitchFamily="34" charset="0"/>
                <a:cs typeface="Arial" panose="020B0604020202020204" pitchFamily="34" charset="0"/>
              </a:rPr>
              <a:t>Unstable standby generator operation</a:t>
            </a:r>
            <a:endParaRPr lang="en-US" dirty="0">
              <a:latin typeface="Arial" panose="020B0604020202020204" pitchFamily="34" charset="0"/>
              <a:cs typeface="Arial" panose="020B0604020202020204" pitchFamily="34" charset="0"/>
            </a:endParaRPr>
          </a:p>
          <a:p>
            <a:pPr>
              <a:tabLst>
                <a:tab pos="342900" algn="l"/>
                <a:tab pos="4000500" algn="l"/>
                <a:tab pos="4286250" algn="l"/>
              </a:tabLst>
            </a:pPr>
            <a:r>
              <a:rPr lang="en-US" dirty="0" smtClean="0">
                <a:latin typeface="Arial" panose="020B0604020202020204" pitchFamily="34" charset="0"/>
                <a:cs typeface="Arial" panose="020B0604020202020204" pitchFamily="34" charset="0"/>
              </a:rPr>
              <a:t>Voltage distortion …</a:t>
            </a:r>
          </a:p>
          <a:p>
            <a:pPr lvl="1">
              <a:spcBef>
                <a:spcPts val="600"/>
              </a:spcBef>
              <a:tabLst>
                <a:tab pos="342900" algn="l"/>
                <a:tab pos="4000500" algn="l"/>
                <a:tab pos="4286250" algn="l"/>
              </a:tabLst>
            </a:pP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 the facility</a:t>
            </a:r>
          </a:p>
          <a:p>
            <a:pPr lvl="1">
              <a:spcBef>
                <a:spcPts val="600"/>
              </a:spcBef>
              <a:tabLst>
                <a:tab pos="342900" algn="l"/>
                <a:tab pos="4000500" algn="l"/>
                <a:tab pos="4286250" algn="l"/>
              </a:tabLst>
            </a:pP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 the public power grid</a:t>
            </a:r>
          </a:p>
        </p:txBody>
      </p:sp>
      <p:sp>
        <p:nvSpPr>
          <p:cNvPr id="8" name="Text Placeholder 7"/>
          <p:cNvSpPr>
            <a:spLocks noGrp="1"/>
          </p:cNvSpPr>
          <p:nvPr>
            <p:ph type="body" sz="quarter" idx="12"/>
          </p:nvPr>
        </p:nvSpPr>
        <p:spPr>
          <a:xfrm>
            <a:off x="306612" y="726520"/>
            <a:ext cx="8645469" cy="467099"/>
          </a:xfrm>
        </p:spPr>
        <p:txBody>
          <a:bodyPr/>
          <a:lstStyle/>
          <a:p>
            <a:r>
              <a:rPr lang="en-US" dirty="0" smtClean="0">
                <a:solidFill>
                  <a:srgbClr val="66B9FF"/>
                </a:solidFill>
                <a:latin typeface="Arial" panose="020B0604020202020204" pitchFamily="34" charset="0"/>
                <a:cs typeface="Arial" panose="020B0604020202020204" pitchFamily="34" charset="0"/>
              </a:rPr>
              <a:t>The effects of current distortion</a:t>
            </a:r>
            <a:endParaRPr lang="en-US" dirty="0">
              <a:solidFill>
                <a:srgbClr val="66B9FF"/>
              </a:solidFill>
              <a:latin typeface="Arial" panose="020B0604020202020204" pitchFamily="34" charset="0"/>
              <a:cs typeface="Arial" panose="020B0604020202020204" pitchFamily="34" charset="0"/>
            </a:endParaRPr>
          </a:p>
        </p:txBody>
      </p:sp>
      <p:sp>
        <p:nvSpPr>
          <p:cNvPr id="10"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23516275-ABE5-47DF-8724-A1E54C9CFF05}" type="slidenum">
              <a:rPr lang="de-DE" sz="1600" smtClean="0"/>
              <a:t>5</a:t>
            </a:fld>
            <a:endParaRPr lang="de-DE" sz="1600" dirty="0"/>
          </a:p>
        </p:txBody>
      </p:sp>
    </p:spTree>
    <p:extLst>
      <p:ext uri="{BB962C8B-B14F-4D97-AF65-F5344CB8AC3E}">
        <p14:creationId xmlns:p14="http://schemas.microsoft.com/office/powerpoint/2010/main" val="3808591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50"/>
                                        <p:tgtEl>
                                          <p:spTgt spid="6">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750"/>
                            </p:stCondLst>
                            <p:childTnLst>
                              <p:par>
                                <p:cTn id="17" presetID="22" presetClass="entr" presetSubtype="8" fill="hold" grpId="0"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500"/>
                            </p:stCondLst>
                            <p:childTnLst>
                              <p:par>
                                <p:cTn id="21" presetID="22" presetClass="entr" presetSubtype="8" fill="hold" grpId="0" nodeType="afterEffect">
                                  <p:stCondLst>
                                    <p:cond delay="2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par>
                          <p:cTn id="24" fill="hold">
                            <p:stCondLst>
                              <p:cond delay="3250"/>
                            </p:stCondLst>
                            <p:childTnLst>
                              <p:par>
                                <p:cTn id="25" presetID="10" presetClass="entr" presetSubtype="0" fill="hold" grpId="0" nodeType="afterEffect">
                                  <p:stCondLst>
                                    <p:cond delay="75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50"/>
                                        <p:tgtEl>
                                          <p:spTgt spid="6">
                                            <p:txEl>
                                              <p:pRg st="5" end="5"/>
                                            </p:txEl>
                                          </p:spTgt>
                                        </p:tgtEl>
                                      </p:cBhvr>
                                    </p:animEffect>
                                  </p:childTnLst>
                                </p:cTn>
                              </p:par>
                            </p:childTnLst>
                          </p:cTn>
                        </p:par>
                        <p:par>
                          <p:cTn id="28" fill="hold">
                            <p:stCondLst>
                              <p:cond delay="4250"/>
                            </p:stCondLst>
                            <p:childTnLst>
                              <p:par>
                                <p:cTn id="29" presetID="10" presetClass="entr" presetSubtype="0" fill="hold" grpId="0" nodeType="afterEffect">
                                  <p:stCondLst>
                                    <p:cond delay="25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5000"/>
                            </p:stCondLst>
                            <p:childTnLst>
                              <p:par>
                                <p:cTn id="33" presetID="10" presetClass="entr" presetSubtype="0" fill="hold" grpId="0" nodeType="afterEffect">
                                  <p:stCondLst>
                                    <p:cond delay="25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par>
                          <p:cTn id="36" fill="hold">
                            <p:stCondLst>
                              <p:cond delay="5750"/>
                            </p:stCondLst>
                            <p:childTnLst>
                              <p:par>
                                <p:cTn id="37" presetID="22" presetClass="entr" presetSubtype="8" fill="hold" grpId="0" nodeType="afterEffect">
                                  <p:stCondLst>
                                    <p:cond delay="25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left)">
                                      <p:cBhvr>
                                        <p:cTn id="39" dur="500"/>
                                        <p:tgtEl>
                                          <p:spTgt spid="6">
                                            <p:txEl>
                                              <p:pRg st="8" end="8"/>
                                            </p:txEl>
                                          </p:spTgt>
                                        </p:tgtEl>
                                      </p:cBhvr>
                                    </p:animEffect>
                                  </p:childTnLst>
                                </p:cTn>
                              </p:par>
                            </p:childTnLst>
                          </p:cTn>
                        </p:par>
                        <p:par>
                          <p:cTn id="40" fill="hold">
                            <p:stCondLst>
                              <p:cond delay="6500"/>
                            </p:stCondLst>
                            <p:childTnLst>
                              <p:par>
                                <p:cTn id="41" presetID="22" presetClass="entr" presetSubtype="8" fill="hold" grpId="0" nodeType="afterEffect">
                                  <p:stCondLst>
                                    <p:cond delay="25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wipe(left)">
                                      <p:cBhvr>
                                        <p:cTn id="43" dur="500"/>
                                        <p:tgtEl>
                                          <p:spTgt spid="6">
                                            <p:txEl>
                                              <p:pRg st="9" end="9"/>
                                            </p:txEl>
                                          </p:spTgt>
                                        </p:tgtEl>
                                      </p:cBhvr>
                                    </p:animEffect>
                                  </p:childTnLst>
                                </p:cTn>
                              </p:par>
                            </p:childTnLst>
                          </p:cTn>
                        </p:par>
                        <p:par>
                          <p:cTn id="44" fill="hold">
                            <p:stCondLst>
                              <p:cond delay="7250"/>
                            </p:stCondLst>
                            <p:childTnLst>
                              <p:par>
                                <p:cTn id="45" presetID="3" presetClass="emph" presetSubtype="2" fill="hold" grpId="0" nodeType="afterEffect">
                                  <p:stCondLst>
                                    <p:cond delay="250"/>
                                  </p:stCondLst>
                                  <p:childTnLst>
                                    <p:animClr clrSpc="rgb" dir="cw">
                                      <p:cBhvr override="childStyle">
                                        <p:cTn id="46" dur="25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3926219238"/>
              </p:ext>
            </p:extLst>
          </p:nvPr>
        </p:nvGraphicFramePr>
        <p:xfrm>
          <a:off x="914398" y="935119"/>
          <a:ext cx="7315199" cy="2257123"/>
        </p:xfrm>
        <a:graphic>
          <a:graphicData uri="http://schemas.openxmlformats.org/drawingml/2006/chart">
            <c:chart xmlns:c="http://schemas.openxmlformats.org/drawingml/2006/chart" xmlns:r="http://schemas.openxmlformats.org/officeDocument/2006/relationships" r:id="rId3"/>
          </a:graphicData>
        </a:graphic>
      </p:graphicFrame>
      <p:sp>
        <p:nvSpPr>
          <p:cNvPr id="274436" name="Rectangle 4"/>
          <p:cNvSpPr>
            <a:spLocks noGrp="1" noChangeArrowheads="1"/>
          </p:cNvSpPr>
          <p:nvPr>
            <p:ph type="title"/>
          </p:nvPr>
        </p:nvSpPr>
        <p:spPr>
          <a:xfrm>
            <a:off x="306615" y="155448"/>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causes power line distortion?</a:t>
            </a:r>
            <a:endParaRPr lang="en-US" b="1"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2"/>
          </p:nvPr>
        </p:nvSpPr>
        <p:spPr>
          <a:xfrm>
            <a:off x="307075" y="726570"/>
            <a:ext cx="8645469" cy="467099"/>
          </a:xfrm>
        </p:spPr>
        <p:txBody>
          <a:bodyPr/>
          <a:lstStyle/>
          <a:p>
            <a:r>
              <a:rPr lang="en-US" dirty="0" smtClean="0">
                <a:solidFill>
                  <a:srgbClr val="66B9FF"/>
                </a:solidFill>
                <a:latin typeface="Arial" panose="020B0604020202020204" pitchFamily="34" charset="0"/>
                <a:cs typeface="Arial" panose="020B0604020202020204" pitchFamily="34" charset="0"/>
              </a:rPr>
              <a:t>Voltage distortion is caused by current distortion. </a:t>
            </a:r>
            <a:endParaRPr lang="en-US" dirty="0">
              <a:solidFill>
                <a:srgbClr val="66B9FF"/>
              </a:solidFill>
              <a:latin typeface="Arial" panose="020B0604020202020204" pitchFamily="34" charset="0"/>
              <a:cs typeface="Arial" panose="020B0604020202020204" pitchFamily="34" charset="0"/>
            </a:endParaRPr>
          </a:p>
        </p:txBody>
      </p:sp>
      <p:sp>
        <p:nvSpPr>
          <p:cNvPr id="16" name="Rounded Rectangular Callout 15"/>
          <p:cNvSpPr/>
          <p:nvPr/>
        </p:nvSpPr>
        <p:spPr>
          <a:xfrm>
            <a:off x="3728228" y="1280159"/>
            <a:ext cx="1567271" cy="438431"/>
          </a:xfrm>
          <a:prstGeom prst="wedgeRoundRectCallout">
            <a:avLst>
              <a:gd name="adj1" fmla="val -87668"/>
              <a:gd name="adj2" fmla="val 20005"/>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2400" b="1" dirty="0" smtClean="0">
                <a:solidFill>
                  <a:srgbClr val="FF0000"/>
                </a:solidFill>
              </a:rPr>
              <a:t>Current</a:t>
            </a:r>
          </a:p>
        </p:txBody>
      </p:sp>
      <p:sp>
        <p:nvSpPr>
          <p:cNvPr id="10"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9F8C88FC-87AF-4A81-9167-05B73D78474D}" type="slidenum">
              <a:rPr lang="de-DE" sz="1600" smtClean="0"/>
              <a:t>6</a:t>
            </a:fld>
            <a:endParaRPr lang="de-DE" sz="1600" dirty="0"/>
          </a:p>
        </p:txBody>
      </p:sp>
      <p:graphicFrame>
        <p:nvGraphicFramePr>
          <p:cNvPr id="11" name="Chart 10"/>
          <p:cNvGraphicFramePr>
            <a:graphicFrameLocks/>
          </p:cNvGraphicFramePr>
          <p:nvPr>
            <p:extLst>
              <p:ext uri="{D42A27DB-BD31-4B8C-83A1-F6EECF244321}">
                <p14:modId xmlns:p14="http://schemas.microsoft.com/office/powerpoint/2010/main" val="2990031528"/>
              </p:ext>
            </p:extLst>
          </p:nvPr>
        </p:nvGraphicFramePr>
        <p:xfrm>
          <a:off x="914400" y="2627690"/>
          <a:ext cx="7315199" cy="3907097"/>
        </p:xfrm>
        <a:graphic>
          <a:graphicData uri="http://schemas.openxmlformats.org/drawingml/2006/chart">
            <c:chart xmlns:c="http://schemas.openxmlformats.org/drawingml/2006/chart" xmlns:r="http://schemas.openxmlformats.org/officeDocument/2006/relationships" r:id="rId4"/>
          </a:graphicData>
        </a:graphic>
      </p:graphicFrame>
      <p:sp>
        <p:nvSpPr>
          <p:cNvPr id="8" name="Rounded Rectangular Callout 7"/>
          <p:cNvSpPr/>
          <p:nvPr/>
        </p:nvSpPr>
        <p:spPr>
          <a:xfrm>
            <a:off x="3728228" y="2389251"/>
            <a:ext cx="2209800" cy="777240"/>
          </a:xfrm>
          <a:prstGeom prst="wedgeRoundRectCallout">
            <a:avLst>
              <a:gd name="adj1" fmla="val -83306"/>
              <a:gd name="adj2" fmla="val 30815"/>
              <a:gd name="adj3" fmla="val 16667"/>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2400" b="1" dirty="0" smtClean="0">
                <a:solidFill>
                  <a:srgbClr val="00B050"/>
                </a:solidFill>
              </a:rPr>
              <a:t>Undistorted Voltage</a:t>
            </a:r>
          </a:p>
        </p:txBody>
      </p:sp>
      <p:sp>
        <p:nvSpPr>
          <p:cNvPr id="7" name="Rounded Rectangular Callout 6"/>
          <p:cNvSpPr/>
          <p:nvPr/>
        </p:nvSpPr>
        <p:spPr>
          <a:xfrm>
            <a:off x="240630" y="2589190"/>
            <a:ext cx="1703672" cy="776302"/>
          </a:xfrm>
          <a:prstGeom prst="wedgeRoundRectCallout">
            <a:avLst>
              <a:gd name="adj1" fmla="val 73887"/>
              <a:gd name="adj2" fmla="val 22574"/>
              <a:gd name="adj3" fmla="val 16667"/>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2400" b="1" dirty="0" smtClean="0">
                <a:solidFill>
                  <a:schemeClr val="tx1"/>
                </a:solidFill>
              </a:rPr>
              <a:t>Distorted Voltage</a:t>
            </a:r>
          </a:p>
        </p:txBody>
      </p:sp>
    </p:spTree>
    <p:extLst>
      <p:ext uri="{BB962C8B-B14F-4D97-AF65-F5344CB8AC3E}">
        <p14:creationId xmlns:p14="http://schemas.microsoft.com/office/powerpoint/2010/main" val="3212988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animEffect transition="in" filter="wipe(left)">
                                      <p:cBhvr>
                                        <p:cTn id="7" dur="1000"/>
                                        <p:tgtEl>
                                          <p:spTgt spid="17">
                                            <p:graphicEl>
                                              <a:chart seriesIdx="-3" categoryIdx="-3" bldStep="gridLegend"/>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graphicEl>
                                              <a:chart seriesIdx="0" categoryIdx="-4" bldStep="series"/>
                                            </p:graphicEl>
                                          </p:spTgt>
                                        </p:tgtEl>
                                        <p:attrNameLst>
                                          <p:attrName>style.visibility</p:attrName>
                                        </p:attrNameLst>
                                      </p:cBhvr>
                                      <p:to>
                                        <p:strVal val="visible"/>
                                      </p:to>
                                    </p:set>
                                    <p:animEffect transition="in" filter="wipe(left)">
                                      <p:cBhvr>
                                        <p:cTn id="11" dur="2000"/>
                                        <p:tgtEl>
                                          <p:spTgt spid="17">
                                            <p:graphicEl>
                                              <a:chart seriesIdx="0" categoryIdx="-4" bldStep="series"/>
                                            </p:graphic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left)">
                                      <p:cBhvr>
                                        <p:cTn id="20" dur="1000"/>
                                        <p:tgtEl>
                                          <p:spTgt spid="11">
                                            <p:graphicEl>
                                              <a:chart seriesIdx="-3" categoryIdx="-3" bldStep="gridLegend"/>
                                            </p:graphic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left)">
                                      <p:cBhvr>
                                        <p:cTn id="24" dur="2000"/>
                                        <p:tgtEl>
                                          <p:spTgt spid="11">
                                            <p:graphicEl>
                                              <a:chart seriesIdx="0" categoryIdx="-4" bldStep="series"/>
                                            </p:graphic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left)">
                                      <p:cBhvr>
                                        <p:cTn id="33" dur="4000"/>
                                        <p:tgtEl>
                                          <p:spTgt spid="11">
                                            <p:graphicEl>
                                              <a:chart seriesIdx="1" categoryIdx="-4" bldStep="series"/>
                                            </p:graphicEl>
                                          </p:spTgt>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3" presetClass="emph" presetSubtype="2" fill="hold" grpId="0" nodeType="withEffect">
                                  <p:stCondLst>
                                    <p:cond delay="0"/>
                                  </p:stCondLst>
                                  <p:childTnLst>
                                    <p:animClr clrSpc="rgb" dir="cw">
                                      <p:cBhvr override="childStyle">
                                        <p:cTn id="38" dur="1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Chart bld="series"/>
        </p:bldSub>
      </p:bldGraphic>
      <p:bldP spid="16" grpId="0" animBg="1"/>
      <p:bldP spid="10" grpId="0" animBg="1"/>
      <p:bldGraphic spid="11" grpId="0">
        <p:bldSub>
          <a:bldChart bld="series"/>
        </p:bldSub>
      </p:bldGraphic>
      <p:bldP spid="8"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611" y="155448"/>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causes power line distortion?</a:t>
            </a:r>
            <a:endParaRPr lang="en-US"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stretch>
            <a:fillRect/>
          </a:stretch>
        </p:blipFill>
        <p:spPr>
          <a:xfrm>
            <a:off x="292100" y="2318334"/>
            <a:ext cx="8712200" cy="4126428"/>
          </a:xfrm>
          <a:prstGeom prst="rect">
            <a:avLst/>
          </a:prstGeom>
          <a:solidFill>
            <a:schemeClr val="bg1">
              <a:lumMod val="85000"/>
            </a:schemeClr>
          </a:solidFill>
          <a:ln>
            <a:solidFill>
              <a:schemeClr val="accent1"/>
            </a:solidFill>
          </a:ln>
          <a:effectLst>
            <a:outerShdw blurRad="50800" dist="38100" dir="2700000" algn="tl" rotWithShape="0">
              <a:prstClr val="black">
                <a:alpha val="40000"/>
              </a:prstClr>
            </a:outerShdw>
          </a:effectLst>
        </p:spPr>
      </p:pic>
      <p:sp>
        <p:nvSpPr>
          <p:cNvPr id="4" name="Text Placeholder 3"/>
          <p:cNvSpPr>
            <a:spLocks noGrp="1"/>
          </p:cNvSpPr>
          <p:nvPr>
            <p:ph type="body" sz="quarter" idx="12"/>
          </p:nvPr>
        </p:nvSpPr>
        <p:spPr>
          <a:xfrm>
            <a:off x="306615" y="726517"/>
            <a:ext cx="8645469" cy="467099"/>
          </a:xfrm>
        </p:spPr>
        <p:txBody>
          <a:bodyPr/>
          <a:lstStyle/>
          <a:p>
            <a:r>
              <a:rPr lang="en-US" dirty="0" smtClean="0">
                <a:latin typeface="Arial" panose="020B0604020202020204" pitchFamily="34" charset="0"/>
                <a:cs typeface="Arial" panose="020B0604020202020204" pitchFamily="34" charset="0"/>
              </a:rPr>
              <a:t>What does voltage distortion look like?</a:t>
            </a:r>
            <a:endParaRPr lang="en-US" dirty="0">
              <a:latin typeface="Arial" panose="020B0604020202020204" pitchFamily="34" charset="0"/>
              <a:cs typeface="Arial" panose="020B0604020202020204" pitchFamily="34" charset="0"/>
            </a:endParaRPr>
          </a:p>
        </p:txBody>
      </p:sp>
      <p:sp>
        <p:nvSpPr>
          <p:cNvPr id="6"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D0BB01DA-39C1-45E2-A424-AC7D9941E343}" type="slidenum">
              <a:rPr lang="de-DE" sz="1600" smtClean="0"/>
              <a:t>7</a:t>
            </a:fld>
            <a:endParaRPr lang="de-DE" sz="1600" dirty="0"/>
          </a:p>
        </p:txBody>
      </p:sp>
    </p:spTree>
    <p:extLst>
      <p:ext uri="{BB962C8B-B14F-4D97-AF65-F5344CB8AC3E}">
        <p14:creationId xmlns:p14="http://schemas.microsoft.com/office/powerpoint/2010/main" val="82328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02" name="Rectangle 6"/>
          <p:cNvSpPr>
            <a:spLocks noGrp="1" noChangeArrowheads="1"/>
          </p:cNvSpPr>
          <p:nvPr>
            <p:ph type="title"/>
          </p:nvPr>
        </p:nvSpPr>
        <p:spPr>
          <a:xfrm>
            <a:off x="307075" y="153946"/>
            <a:ext cx="8645468" cy="484632"/>
          </a:xfrm>
        </p:spPr>
        <p:txBody>
          <a:bodyPr>
            <a:normAutofit fontScale="90000"/>
          </a:bodyPr>
          <a:lstStyle/>
          <a:p>
            <a:r>
              <a:rPr lang="en-US" dirty="0">
                <a:latin typeface="Arial" panose="020B0604020202020204" pitchFamily="34" charset="0"/>
                <a:cs typeface="Arial" panose="020B0604020202020204" pitchFamily="34" charset="0"/>
              </a:rPr>
              <a:t>What </a:t>
            </a:r>
            <a:r>
              <a:rPr lang="en-US" dirty="0" smtClean="0">
                <a:latin typeface="Arial" panose="020B0604020202020204" pitchFamily="34" charset="0"/>
                <a:cs typeface="Arial" panose="020B0604020202020204" pitchFamily="34" charset="0"/>
              </a:rPr>
              <a:t>causes </a:t>
            </a:r>
            <a:r>
              <a:rPr lang="en-US" dirty="0">
                <a:latin typeface="Arial" panose="020B0604020202020204" pitchFamily="34" charset="0"/>
                <a:cs typeface="Arial" panose="020B0604020202020204" pitchFamily="34" charset="0"/>
              </a:rPr>
              <a:t>power line distortion?</a:t>
            </a:r>
            <a:endParaRPr lang="en-US" b="1" dirty="0">
              <a:latin typeface="Arial" panose="020B0604020202020204" pitchFamily="34" charset="0"/>
              <a:cs typeface="Arial" panose="020B0604020202020204" pitchFamily="34" charset="0"/>
            </a:endParaRPr>
          </a:p>
        </p:txBody>
      </p:sp>
      <p:grpSp>
        <p:nvGrpSpPr>
          <p:cNvPr id="18" name="Group 17"/>
          <p:cNvGrpSpPr/>
          <p:nvPr/>
        </p:nvGrpSpPr>
        <p:grpSpPr>
          <a:xfrm>
            <a:off x="381000" y="1107179"/>
            <a:ext cx="8321040" cy="5212080"/>
            <a:chOff x="411480" y="1107179"/>
            <a:chExt cx="8321040" cy="5212080"/>
          </a:xfrm>
        </p:grpSpPr>
        <p:grpSp>
          <p:nvGrpSpPr>
            <p:cNvPr id="9" name="Group 8"/>
            <p:cNvGrpSpPr/>
            <p:nvPr/>
          </p:nvGrpSpPr>
          <p:grpSpPr>
            <a:xfrm>
              <a:off x="411480" y="1107179"/>
              <a:ext cx="8321040" cy="5212080"/>
              <a:chOff x="61742" y="825088"/>
              <a:chExt cx="9509683" cy="5956618"/>
            </a:xfrm>
            <a:solidFill>
              <a:schemeClr val="bg1"/>
            </a:solidFill>
          </p:grpSpPr>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7048" t="-1911" r="-9612" b="-12089"/>
              <a:stretch/>
            </p:blipFill>
            <p:spPr bwMode="auto">
              <a:xfrm>
                <a:off x="61742" y="825088"/>
                <a:ext cx="9509683" cy="5956618"/>
              </a:xfrm>
              <a:prstGeom prst="rect">
                <a:avLst/>
              </a:prstGeom>
              <a:grpFill/>
              <a:ln w="9525">
                <a:noFill/>
                <a:miter lim="800000"/>
                <a:headEnd/>
                <a:tailEnd/>
              </a:ln>
            </p:spPr>
          </p:pic>
          <p:sp>
            <p:nvSpPr>
              <p:cNvPr id="13" name="tower"/>
              <p:cNvSpPr>
                <a:spLocks noEditPoints="1" noChangeArrowheads="1"/>
              </p:cNvSpPr>
              <p:nvPr/>
            </p:nvSpPr>
            <p:spPr bwMode="auto">
              <a:xfrm>
                <a:off x="4225900" y="5423426"/>
                <a:ext cx="672990" cy="113794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tower"/>
            <p:cNvSpPr>
              <a:spLocks noEditPoints="1" noChangeArrowheads="1"/>
            </p:cNvSpPr>
            <p:nvPr/>
          </p:nvSpPr>
          <p:spPr bwMode="auto">
            <a:xfrm>
              <a:off x="5151328" y="5370196"/>
              <a:ext cx="478734" cy="800106"/>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TextBox 14"/>
          <p:cNvSpPr txBox="1"/>
          <p:nvPr/>
        </p:nvSpPr>
        <p:spPr>
          <a:xfrm>
            <a:off x="5837665" y="1215414"/>
            <a:ext cx="2754856" cy="1431161"/>
          </a:xfrm>
          <a:prstGeom prst="rect">
            <a:avLst/>
          </a:prstGeom>
          <a:noFill/>
        </p:spPr>
        <p:txBody>
          <a:bodyPr wrap="square" rtlCol="0">
            <a:spAutoFit/>
          </a:bodyPr>
          <a:lstStyle/>
          <a:p>
            <a:pPr>
              <a:buClr>
                <a:schemeClr val="tx2"/>
              </a:buClr>
            </a:pPr>
            <a:r>
              <a:rPr lang="en-US" sz="1600" b="1" u="sng" dirty="0" smtClean="0">
                <a:solidFill>
                  <a:srgbClr val="FF0000"/>
                </a:solidFill>
                <a:latin typeface="Arial" panose="020B0604020202020204" pitchFamily="34" charset="0"/>
                <a:cs typeface="Arial" panose="020B0604020202020204" pitchFamily="34" charset="0"/>
              </a:rPr>
              <a:t>For the public </a:t>
            </a:r>
            <a:r>
              <a:rPr lang="en-US" sz="1600" b="1" u="sng" dirty="0">
                <a:solidFill>
                  <a:srgbClr val="FF0000"/>
                </a:solidFill>
                <a:latin typeface="Arial" panose="020B0604020202020204" pitchFamily="34" charset="0"/>
                <a:cs typeface="Arial" panose="020B0604020202020204" pitchFamily="34" charset="0"/>
              </a:rPr>
              <a:t>u</a:t>
            </a:r>
            <a:r>
              <a:rPr lang="en-US" sz="1600" b="1" u="sng" dirty="0" smtClean="0">
                <a:solidFill>
                  <a:srgbClr val="FF0000"/>
                </a:solidFill>
                <a:latin typeface="Arial" panose="020B0604020202020204" pitchFamily="34" charset="0"/>
                <a:cs typeface="Arial" panose="020B0604020202020204" pitchFamily="34" charset="0"/>
              </a:rPr>
              <a:t>tility</a:t>
            </a:r>
          </a:p>
          <a:p>
            <a:pPr marL="174625" indent="-174625">
              <a:buClr>
                <a:srgbClr val="FF0000"/>
              </a:buClr>
              <a:buFont typeface="Wingdings" pitchFamily="2" charset="2"/>
              <a:buChar char="§"/>
            </a:pPr>
            <a:r>
              <a:rPr lang="en-US" sz="1400" dirty="0" smtClean="0">
                <a:solidFill>
                  <a:srgbClr val="FF0000"/>
                </a:solidFill>
                <a:latin typeface="Arial" panose="020B0604020202020204" pitchFamily="34" charset="0"/>
                <a:cs typeface="Arial" panose="020B0604020202020204" pitchFamily="34" charset="0"/>
              </a:rPr>
              <a:t>The current distortion from all of its customers (Common)</a:t>
            </a:r>
          </a:p>
          <a:p>
            <a:pPr marL="174625" indent="-174625">
              <a:buClr>
                <a:srgbClr val="FF0000"/>
              </a:buClr>
              <a:buFont typeface="Wingdings" pitchFamily="2" charset="2"/>
              <a:buChar char="§"/>
            </a:pPr>
            <a:r>
              <a:rPr lang="en-US" sz="1400" dirty="0" smtClean="0">
                <a:solidFill>
                  <a:srgbClr val="FF0000"/>
                </a:solidFill>
                <a:latin typeface="Arial" panose="020B0604020202020204" pitchFamily="34" charset="0"/>
                <a:cs typeface="Arial" panose="020B0604020202020204" pitchFamily="34" charset="0"/>
              </a:rPr>
              <a:t>The impedance of its distribution system</a:t>
            </a:r>
          </a:p>
        </p:txBody>
      </p:sp>
      <p:sp>
        <p:nvSpPr>
          <p:cNvPr id="2" name="TextBox 1"/>
          <p:cNvSpPr txBox="1"/>
          <p:nvPr/>
        </p:nvSpPr>
        <p:spPr>
          <a:xfrm>
            <a:off x="605630" y="1181145"/>
            <a:ext cx="2754856" cy="1646605"/>
          </a:xfrm>
          <a:prstGeom prst="rect">
            <a:avLst/>
          </a:prstGeom>
          <a:noFill/>
        </p:spPr>
        <p:txBody>
          <a:bodyPr wrap="square" rtlCol="0">
            <a:spAutoFit/>
          </a:bodyPr>
          <a:lstStyle/>
          <a:p>
            <a:pPr>
              <a:buClr>
                <a:schemeClr val="tx2"/>
              </a:buClr>
            </a:pPr>
            <a:r>
              <a:rPr lang="en-US" sz="1600" b="1" u="sng" dirty="0" smtClean="0">
                <a:solidFill>
                  <a:srgbClr val="0057B8"/>
                </a:solidFill>
                <a:latin typeface="Arial" panose="020B0604020202020204" pitchFamily="34" charset="0"/>
                <a:cs typeface="Arial" panose="020B0604020202020204" pitchFamily="34" charset="0"/>
              </a:rPr>
              <a:t>For a facility</a:t>
            </a:r>
          </a:p>
          <a:p>
            <a:pPr marL="174625" indent="-174625">
              <a:buClr>
                <a:schemeClr val="tx2"/>
              </a:buClr>
              <a:buFont typeface="Wingdings" pitchFamily="2" charset="2"/>
              <a:buChar char="§"/>
            </a:pPr>
            <a:r>
              <a:rPr lang="en-US" sz="1400" dirty="0" smtClean="0">
                <a:solidFill>
                  <a:srgbClr val="0057B8"/>
                </a:solidFill>
                <a:latin typeface="Arial" panose="020B0604020202020204" pitchFamily="34" charset="0"/>
                <a:cs typeface="Arial" panose="020B0604020202020204" pitchFamily="34" charset="0"/>
              </a:rPr>
              <a:t>The current distortion </a:t>
            </a:r>
            <a:br>
              <a:rPr lang="en-US" sz="1400" dirty="0" smtClean="0">
                <a:solidFill>
                  <a:srgbClr val="0057B8"/>
                </a:solidFill>
                <a:latin typeface="Arial" panose="020B0604020202020204" pitchFamily="34" charset="0"/>
                <a:cs typeface="Arial" panose="020B0604020202020204" pitchFamily="34" charset="0"/>
              </a:rPr>
            </a:br>
            <a:r>
              <a:rPr lang="en-US" sz="1400" dirty="0" smtClean="0">
                <a:solidFill>
                  <a:srgbClr val="0057B8"/>
                </a:solidFill>
                <a:latin typeface="Arial" panose="020B0604020202020204" pitchFamily="34" charset="0"/>
                <a:cs typeface="Arial" panose="020B0604020202020204" pitchFamily="34" charset="0"/>
              </a:rPr>
              <a:t>of its </a:t>
            </a:r>
            <a:r>
              <a:rPr lang="en-US" sz="1400" dirty="0">
                <a:solidFill>
                  <a:srgbClr val="0057B8"/>
                </a:solidFill>
                <a:latin typeface="Arial" panose="020B0604020202020204" pitchFamily="34" charset="0"/>
                <a:cs typeface="Arial" panose="020B0604020202020204" pitchFamily="34" charset="0"/>
              </a:rPr>
              <a:t>l</a:t>
            </a:r>
            <a:r>
              <a:rPr lang="en-US" sz="1400" dirty="0" smtClean="0">
                <a:solidFill>
                  <a:srgbClr val="0057B8"/>
                </a:solidFill>
                <a:latin typeface="Arial" panose="020B0604020202020204" pitchFamily="34" charset="0"/>
                <a:cs typeface="Arial" panose="020B0604020202020204" pitchFamily="34" charset="0"/>
              </a:rPr>
              <a:t>oads</a:t>
            </a:r>
          </a:p>
          <a:p>
            <a:pPr marL="174625" indent="-174625">
              <a:buClr>
                <a:schemeClr val="tx2"/>
              </a:buClr>
              <a:buFont typeface="Wingdings" pitchFamily="2" charset="2"/>
              <a:buChar char="§"/>
            </a:pPr>
            <a:r>
              <a:rPr lang="en-US" sz="1400" dirty="0" smtClean="0">
                <a:solidFill>
                  <a:srgbClr val="0057B8"/>
                </a:solidFill>
                <a:latin typeface="Arial" panose="020B0604020202020204" pitchFamily="34" charset="0"/>
                <a:cs typeface="Arial" panose="020B0604020202020204" pitchFamily="34" charset="0"/>
              </a:rPr>
              <a:t>The impedance of the medium-to-low voltage transformer </a:t>
            </a:r>
          </a:p>
        </p:txBody>
      </p:sp>
      <p:sp>
        <p:nvSpPr>
          <p:cNvPr id="19" name="Rectangle 18"/>
          <p:cNvSpPr/>
          <p:nvPr/>
        </p:nvSpPr>
        <p:spPr>
          <a:xfrm>
            <a:off x="820455" y="4415425"/>
            <a:ext cx="6306855" cy="1835063"/>
          </a:xfrm>
          <a:prstGeom prst="rect">
            <a:avLst/>
          </a:prstGeom>
          <a:noFill/>
          <a:ln w="38100">
            <a:solidFill>
              <a:srgbClr val="0057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135688" y="3269293"/>
            <a:ext cx="2455101" cy="576197"/>
          </a:xfrm>
          <a:prstGeom prst="rect">
            <a:avLst/>
          </a:prstGeom>
          <a:noFill/>
          <a:ln w="38100">
            <a:solidFill>
              <a:srgbClr val="0057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820456" y="2880987"/>
            <a:ext cx="7283884" cy="3369502"/>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205204" y="1181145"/>
            <a:ext cx="2353752" cy="1619656"/>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0D312E08-643C-474B-9201-F4AA73D53607}" type="slidenum">
              <a:rPr lang="de-DE" sz="1600" smtClean="0"/>
              <a:t>8</a:t>
            </a:fld>
            <a:endParaRPr lang="de-DE" sz="1600" dirty="0"/>
          </a:p>
        </p:txBody>
      </p:sp>
      <p:sp>
        <p:nvSpPr>
          <p:cNvPr id="464903" name="Rectangle 7"/>
          <p:cNvSpPr>
            <a:spLocks noGrp="1" noChangeArrowheads="1"/>
          </p:cNvSpPr>
          <p:nvPr>
            <p:ph type="body" sz="quarter" idx="12"/>
          </p:nvPr>
        </p:nvSpPr>
        <p:spPr>
          <a:xfrm>
            <a:off x="307634" y="724073"/>
            <a:ext cx="8645469" cy="467099"/>
          </a:xfrm>
        </p:spPr>
        <p:txBody>
          <a:bodyPr>
            <a:normAutofit/>
          </a:bodyPr>
          <a:lstStyle/>
          <a:p>
            <a:r>
              <a:rPr lang="en-US" dirty="0" smtClean="0">
                <a:solidFill>
                  <a:srgbClr val="66B9FF"/>
                </a:solidFill>
                <a:latin typeface="Arial" panose="020B0604020202020204" pitchFamily="34" charset="0"/>
                <a:cs typeface="Arial" panose="020B0604020202020204" pitchFamily="34" charset="0"/>
              </a:rPr>
              <a:t>What determines the amount of voltage distortion?</a:t>
            </a:r>
            <a:endParaRPr lang="en-US" dirty="0">
              <a:solidFill>
                <a:srgbClr val="66B9FF"/>
              </a:solidFill>
              <a:latin typeface="Arial" panose="020B0604020202020204" pitchFamily="34" charset="0"/>
              <a:cs typeface="Arial" panose="020B0604020202020204" pitchFamily="34" charset="0"/>
            </a:endParaRPr>
          </a:p>
        </p:txBody>
      </p:sp>
      <p:sp>
        <p:nvSpPr>
          <p:cNvPr id="17" name="tower"/>
          <p:cNvSpPr>
            <a:spLocks noEditPoints="1" noChangeArrowheads="1"/>
          </p:cNvSpPr>
          <p:nvPr/>
        </p:nvSpPr>
        <p:spPr bwMode="auto">
          <a:xfrm>
            <a:off x="4013992" y="5121849"/>
            <a:ext cx="588871" cy="99570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tower"/>
          <p:cNvSpPr>
            <a:spLocks noEditPoints="1" noChangeArrowheads="1"/>
          </p:cNvSpPr>
          <p:nvPr/>
        </p:nvSpPr>
        <p:spPr bwMode="auto">
          <a:xfrm>
            <a:off x="5207859" y="5325339"/>
            <a:ext cx="351097" cy="80112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85061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53" presetClass="entr" presetSubtype="52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anim calcmode="lin" valueType="num">
                                      <p:cBhvr>
                                        <p:cTn id="19" dur="500" fill="hold"/>
                                        <p:tgtEl>
                                          <p:spTgt spid="19"/>
                                        </p:tgtEl>
                                        <p:attrNameLst>
                                          <p:attrName>ppt_x</p:attrName>
                                        </p:attrNameLst>
                                      </p:cBhvr>
                                      <p:tavLst>
                                        <p:tav tm="0">
                                          <p:val>
                                            <p:fltVal val="0.5"/>
                                          </p:val>
                                        </p:tav>
                                        <p:tav tm="100000">
                                          <p:val>
                                            <p:strVal val="#ppt_x"/>
                                          </p:val>
                                        </p:tav>
                                      </p:tavLst>
                                    </p:anim>
                                    <p:anim calcmode="lin" valueType="num">
                                      <p:cBhvr>
                                        <p:cTn id="20" dur="500" fill="hold"/>
                                        <p:tgtEl>
                                          <p:spTgt spid="19"/>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750"/>
                                        <p:tgtEl>
                                          <p:spTgt spid="2">
                                            <p:txEl>
                                              <p:pRg st="2" end="2"/>
                                            </p:txEl>
                                          </p:spTgt>
                                        </p:tgtEl>
                                      </p:cBhvr>
                                    </p:animEffect>
                                  </p:childTnLst>
                                </p:cTn>
                              </p:par>
                            </p:childTnLst>
                          </p:cTn>
                        </p:par>
                        <p:par>
                          <p:cTn id="26" fill="hold">
                            <p:stCondLst>
                              <p:cond delay="750"/>
                            </p:stCondLst>
                            <p:childTnLst>
                              <p:par>
                                <p:cTn id="27" presetID="53" presetClass="entr" presetSubtype="16"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childTnLst>
                                </p:cTn>
                              </p:par>
                            </p:childTnLst>
                          </p:cTn>
                        </p:par>
                        <p:par>
                          <p:cTn id="36" fill="hold">
                            <p:stCondLst>
                              <p:cond delay="0"/>
                            </p:stCondLst>
                            <p:childTnLst>
                              <p:par>
                                <p:cTn id="37" presetID="10" presetClass="exit" presetSubtype="0" fill="hold" grpId="1" nodeType="after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childTnLst>
                                </p:cTn>
                              </p:par>
                              <p:par>
                                <p:cTn id="47" presetID="53" presetClass="entr" presetSubtype="16"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5">
                                            <p:txEl>
                                              <p:pRg st="2" end="2"/>
                                            </p:txEl>
                                          </p:spTgt>
                                        </p:tgtEl>
                                        <p:attrNameLst>
                                          <p:attrName>style.visibility</p:attrName>
                                        </p:attrNameLst>
                                      </p:cBhvr>
                                      <p:to>
                                        <p:strVal val="visible"/>
                                      </p:to>
                                    </p:set>
                                  </p:childTnLst>
                                </p:cTn>
                              </p:par>
                              <p:par>
                                <p:cTn id="56" presetID="53" presetClass="entr" presetSubtype="16"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Effect transition="in" filter="fade">
                                      <p:cBhvr>
                                        <p:cTn id="60" dur="500"/>
                                        <p:tgtEl>
                                          <p:spTgt spid="30"/>
                                        </p:tgtEl>
                                      </p:cBhvr>
                                    </p:animEffect>
                                  </p:childTnLst>
                                </p:cTn>
                              </p:par>
                              <p:par>
                                <p:cTn id="61" presetID="3" presetClass="emph" presetSubtype="2" fill="hold" grpId="0" nodeType="withEffect">
                                  <p:stCondLst>
                                    <p:cond delay="0"/>
                                  </p:stCondLst>
                                  <p:childTnLst>
                                    <p:animClr clrSpc="rgb" dir="cw">
                                      <p:cBhvr override="childStyle">
                                        <p:cTn id="62" dur="1000" fill="hold"/>
                                        <p:tgtEl>
                                          <p:spTgt spid="3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 grpId="0" build="p"/>
      <p:bldP spid="19" grpId="0" animBg="1"/>
      <p:bldP spid="19" grpId="1" animBg="1"/>
      <p:bldP spid="28" grpId="0" animBg="1"/>
      <p:bldP spid="28" grpId="1" animBg="1"/>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28" name="Rectangle 8"/>
          <p:cNvSpPr>
            <a:spLocks noGrp="1" noChangeArrowheads="1"/>
          </p:cNvSpPr>
          <p:nvPr>
            <p:ph type="title"/>
          </p:nvPr>
        </p:nvSpPr>
        <p:spPr>
          <a:xfrm>
            <a:off x="307075" y="154675"/>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are the effects of distortion?</a:t>
            </a:r>
            <a:endParaRPr lang="en-US" b="1"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1453608" y="1521333"/>
            <a:ext cx="6236780" cy="4608512"/>
          </a:xfrm>
        </p:spPr>
        <p:txBody>
          <a:bodyPr>
            <a:noAutofit/>
          </a:bodyPr>
          <a:lstStyle/>
          <a:p>
            <a:pPr>
              <a:tabLst>
                <a:tab pos="342900" algn="l"/>
                <a:tab pos="4000500" algn="l"/>
                <a:tab pos="4286250" algn="l"/>
              </a:tabLst>
            </a:pPr>
            <a:r>
              <a:rPr lang="en-US" dirty="0" smtClean="0">
                <a:latin typeface="Arial" panose="020B0604020202020204" pitchFamily="34" charset="0"/>
                <a:cs typeface="Arial" panose="020B0604020202020204" pitchFamily="34" charset="0"/>
              </a:rPr>
              <a:t>Interference to sensitive equipment such as …</a:t>
            </a:r>
          </a:p>
          <a:p>
            <a:pPr lvl="1">
              <a:spcBef>
                <a:spcPts val="600"/>
              </a:spcBef>
              <a:tabLst>
                <a:tab pos="342900" algn="l"/>
                <a:tab pos="4000500" algn="l"/>
                <a:tab pos="4286250" algn="l"/>
              </a:tabLst>
            </a:pPr>
            <a:r>
              <a:rPr lang="en-US" dirty="0" smtClean="0">
                <a:latin typeface="Arial" panose="020B0604020202020204" pitchFamily="34" charset="0"/>
                <a:cs typeface="Arial" panose="020B0604020202020204" pitchFamily="34" charset="0"/>
              </a:rPr>
              <a:t>Medical equipment</a:t>
            </a:r>
          </a:p>
          <a:p>
            <a:pPr lvl="1">
              <a:spcBef>
                <a:spcPts val="600"/>
              </a:spcBef>
              <a:tabLst>
                <a:tab pos="342900" algn="l"/>
                <a:tab pos="4000500" algn="l"/>
                <a:tab pos="4286250" algn="l"/>
              </a:tabLst>
            </a:pPr>
            <a:r>
              <a:rPr lang="en-US" dirty="0">
                <a:latin typeface="Arial" panose="020B0604020202020204" pitchFamily="34" charset="0"/>
                <a:cs typeface="Arial" panose="020B0604020202020204" pitchFamily="34" charset="0"/>
              </a:rPr>
              <a:t>Airport electronics</a:t>
            </a:r>
          </a:p>
          <a:p>
            <a:pPr lvl="1">
              <a:spcBef>
                <a:spcPts val="600"/>
              </a:spcBef>
              <a:tabLst>
                <a:tab pos="342900" algn="l"/>
                <a:tab pos="4000500" algn="l"/>
                <a:tab pos="4286250" algn="l"/>
              </a:tabLst>
            </a:pPr>
            <a:r>
              <a:rPr lang="en-US" dirty="0" smtClean="0">
                <a:latin typeface="Arial" panose="020B0604020202020204" pitchFamily="34" charset="0"/>
                <a:cs typeface="Arial" panose="020B0604020202020204" pitchFamily="34" charset="0"/>
              </a:rPr>
              <a:t>Computers and monitors</a:t>
            </a:r>
            <a:endParaRPr lang="en-US" dirty="0">
              <a:latin typeface="Arial" panose="020B0604020202020204" pitchFamily="34" charset="0"/>
              <a:cs typeface="Arial" panose="020B0604020202020204" pitchFamily="34" charset="0"/>
            </a:endParaRPr>
          </a:p>
          <a:p>
            <a:pPr lvl="1">
              <a:spcBef>
                <a:spcPts val="600"/>
              </a:spcBef>
              <a:tabLst>
                <a:tab pos="342900" algn="l"/>
                <a:tab pos="4000500" algn="l"/>
                <a:tab pos="4286250" algn="l"/>
              </a:tabLst>
            </a:pPr>
            <a:r>
              <a:rPr lang="en-US" dirty="0" smtClean="0">
                <a:latin typeface="Arial" panose="020B0604020202020204" pitchFamily="34" charset="0"/>
                <a:cs typeface="Arial" panose="020B0604020202020204" pitchFamily="34" charset="0"/>
              </a:rPr>
              <a:t>Communication equipment</a:t>
            </a:r>
          </a:p>
          <a:p>
            <a:pPr lvl="1">
              <a:spcBef>
                <a:spcPts val="600"/>
              </a:spcBef>
              <a:tabLst>
                <a:tab pos="342900" algn="l"/>
                <a:tab pos="4000500" algn="l"/>
                <a:tab pos="4286250" algn="l"/>
              </a:tabLst>
            </a:pPr>
            <a:r>
              <a:rPr lang="en-US" dirty="0">
                <a:latin typeface="Arial" panose="020B0604020202020204" pitchFamily="34" charset="0"/>
                <a:cs typeface="Arial" panose="020B0604020202020204" pitchFamily="34" charset="0"/>
              </a:rPr>
              <a:t>Laboratory research </a:t>
            </a:r>
            <a:r>
              <a:rPr lang="en-US" dirty="0" smtClean="0">
                <a:latin typeface="Arial" panose="020B0604020202020204" pitchFamily="34" charset="0"/>
                <a:cs typeface="Arial" panose="020B0604020202020204" pitchFamily="34" charset="0"/>
              </a:rPr>
              <a:t>equipment</a:t>
            </a:r>
          </a:p>
          <a:p>
            <a:pPr>
              <a:tabLst>
                <a:tab pos="342900" algn="l"/>
                <a:tab pos="4000500" algn="l"/>
                <a:tab pos="4286250" algn="l"/>
              </a:tabLst>
            </a:pPr>
            <a:r>
              <a:rPr lang="en-US" dirty="0" smtClean="0">
                <a:latin typeface="Arial" panose="020B0604020202020204" pitchFamily="34" charset="0"/>
                <a:cs typeface="Arial" panose="020B0604020202020204" pitchFamily="34" charset="0"/>
              </a:rPr>
              <a:t>Interference to carrier </a:t>
            </a:r>
            <a:r>
              <a:rPr lang="en-US" dirty="0">
                <a:latin typeface="Arial" panose="020B0604020202020204" pitchFamily="34" charset="0"/>
                <a:cs typeface="Arial" panose="020B0604020202020204" pitchFamily="34" charset="0"/>
              </a:rPr>
              <a:t>current signals</a:t>
            </a:r>
          </a:p>
          <a:p>
            <a:pPr lvl="1">
              <a:spcBef>
                <a:spcPts val="600"/>
              </a:spcBef>
              <a:tabLst>
                <a:tab pos="342900" algn="l"/>
                <a:tab pos="4000500" algn="l"/>
                <a:tab pos="4286250" algn="l"/>
              </a:tabLst>
            </a:pPr>
            <a:r>
              <a:rPr lang="en-US" dirty="0">
                <a:latin typeface="Arial" panose="020B0604020202020204" pitchFamily="34" charset="0"/>
                <a:cs typeface="Arial" panose="020B0604020202020204" pitchFamily="34" charset="0"/>
              </a:rPr>
              <a:t>L</a:t>
            </a:r>
            <a:r>
              <a:rPr lang="en-US" dirty="0" smtClean="0">
                <a:latin typeface="Arial" panose="020B0604020202020204" pitchFamily="34" charset="0"/>
                <a:cs typeface="Arial" panose="020B0604020202020204" pitchFamily="34" charset="0"/>
              </a:rPr>
              <a:t>ighting and other control systems</a:t>
            </a:r>
            <a:r>
              <a:rPr lang="en-US" dirty="0">
                <a:latin typeface="Arial" panose="020B0604020202020204" pitchFamily="34" charset="0"/>
                <a:cs typeface="Arial" panose="020B0604020202020204" pitchFamily="34" charset="0"/>
              </a:rPr>
              <a:t>	</a:t>
            </a:r>
          </a:p>
          <a:p>
            <a:pPr>
              <a:tabLst>
                <a:tab pos="342900" algn="l"/>
                <a:tab pos="4000500" algn="l"/>
                <a:tab pos="4286250" algn="l"/>
              </a:tabLst>
            </a:pPr>
            <a:r>
              <a:rPr lang="en-US" dirty="0">
                <a:latin typeface="Arial" panose="020B0604020202020204" pitchFamily="34" charset="0"/>
                <a:cs typeface="Arial" panose="020B0604020202020204" pitchFamily="34" charset="0"/>
              </a:rPr>
              <a:t>Unstable standby generator operation</a:t>
            </a:r>
          </a:p>
          <a:p>
            <a:pPr>
              <a:tabLst>
                <a:tab pos="342900" algn="l"/>
                <a:tab pos="4000500" algn="l"/>
                <a:tab pos="4286250" algn="l"/>
              </a:tabLst>
            </a:pPr>
            <a:r>
              <a:rPr lang="en-US" dirty="0" smtClean="0">
                <a:latin typeface="Arial" panose="020B0604020202020204" pitchFamily="34" charset="0"/>
                <a:cs typeface="Arial" panose="020B0604020202020204" pitchFamily="34" charset="0"/>
              </a:rPr>
              <a:t>Intermittent gas discharge lights</a:t>
            </a:r>
          </a:p>
        </p:txBody>
      </p:sp>
      <p:sp>
        <p:nvSpPr>
          <p:cNvPr id="8" name="Text Placeholder 7"/>
          <p:cNvSpPr>
            <a:spLocks noGrp="1"/>
          </p:cNvSpPr>
          <p:nvPr>
            <p:ph type="body" sz="quarter" idx="12"/>
          </p:nvPr>
        </p:nvSpPr>
        <p:spPr>
          <a:xfrm>
            <a:off x="307075" y="724810"/>
            <a:ext cx="8645469" cy="467099"/>
          </a:xfrm>
        </p:spPr>
        <p:txBody>
          <a:bodyPr/>
          <a:lstStyle/>
          <a:p>
            <a:r>
              <a:rPr lang="en-US" dirty="0" smtClean="0">
                <a:solidFill>
                  <a:srgbClr val="66B9FF"/>
                </a:solidFill>
                <a:latin typeface="Arial" panose="020B0604020202020204" pitchFamily="34" charset="0"/>
                <a:cs typeface="Arial" panose="020B0604020202020204" pitchFamily="34" charset="0"/>
              </a:rPr>
              <a:t>The effects of voltage distortion</a:t>
            </a:r>
            <a:endParaRPr lang="en-US" dirty="0">
              <a:solidFill>
                <a:srgbClr val="66B9FF"/>
              </a:solidFill>
              <a:latin typeface="Arial" panose="020B0604020202020204" pitchFamily="34" charset="0"/>
              <a:cs typeface="Arial" panose="020B0604020202020204" pitchFamily="34" charset="0"/>
            </a:endParaRPr>
          </a:p>
        </p:txBody>
      </p:sp>
      <p:sp>
        <p:nvSpPr>
          <p:cNvPr id="10"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A535CB29-DF62-417C-95A7-9497E1861456}" type="slidenum">
              <a:rPr lang="de-DE" sz="1600" smtClean="0"/>
              <a:t>9</a:t>
            </a:fld>
            <a:endParaRPr lang="de-DE" sz="1600" dirty="0"/>
          </a:p>
        </p:txBody>
      </p:sp>
    </p:spTree>
    <p:extLst>
      <p:ext uri="{BB962C8B-B14F-4D97-AF65-F5344CB8AC3E}">
        <p14:creationId xmlns:p14="http://schemas.microsoft.com/office/powerpoint/2010/main" val="160338460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250"/>
                            </p:stCondLst>
                            <p:childTnLst>
                              <p:par>
                                <p:cTn id="13" presetID="22" presetClass="entr" presetSubtype="8"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2000"/>
                            </p:stCondLst>
                            <p:childTnLst>
                              <p:par>
                                <p:cTn id="17" presetID="22" presetClass="entr" presetSubtype="8" fill="hold" grpId="0"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750"/>
                            </p:stCondLst>
                            <p:childTnLst>
                              <p:par>
                                <p:cTn id="21" presetID="22" presetClass="entr" presetSubtype="8" fill="hold" grpId="0" nodeType="afterEffect">
                                  <p:stCondLst>
                                    <p:cond delay="2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par>
                          <p:cTn id="24" fill="hold">
                            <p:stCondLst>
                              <p:cond delay="3500"/>
                            </p:stCondLst>
                            <p:childTnLst>
                              <p:par>
                                <p:cTn id="25" presetID="22" presetClass="entr" presetSubtype="8" fill="hold" grpId="0" nodeType="afterEffect">
                                  <p:stCondLst>
                                    <p:cond delay="25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par>
                          <p:cTn id="28" fill="hold">
                            <p:stCondLst>
                              <p:cond delay="4250"/>
                            </p:stCondLst>
                            <p:childTnLst>
                              <p:par>
                                <p:cTn id="29" presetID="10"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4750"/>
                            </p:stCondLst>
                            <p:childTnLst>
                              <p:par>
                                <p:cTn id="33" presetID="22" presetClass="entr" presetSubtype="8" fill="hold" grpId="0" nodeType="afterEffect">
                                  <p:stCondLst>
                                    <p:cond delay="25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left)">
                                      <p:cBhvr>
                                        <p:cTn id="35" dur="500"/>
                                        <p:tgtEl>
                                          <p:spTgt spid="6">
                                            <p:txEl>
                                              <p:pRg st="7" end="7"/>
                                            </p:txEl>
                                          </p:spTgt>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fade">
                                      <p:cBhvr>
                                        <p:cTn id="44" dur="500"/>
                                        <p:tgtEl>
                                          <p:spTgt spid="6">
                                            <p:txEl>
                                              <p:pRg st="9" end="9"/>
                                            </p:txEl>
                                          </p:spTgt>
                                        </p:tgtEl>
                                      </p:cBhvr>
                                    </p:animEffect>
                                  </p:childTnLst>
                                </p:cTn>
                              </p:par>
                              <p:par>
                                <p:cTn id="45" presetID="3" presetClass="emph" presetSubtype="2" fill="hold" grpId="0" nodeType="withEffect">
                                  <p:stCondLst>
                                    <p:cond delay="0"/>
                                  </p:stCondLst>
                                  <p:childTnLst>
                                    <p:animClr clrSpc="rgb" dir="cw">
                                      <p:cBhvr override="childStyle">
                                        <p:cTn id="46" dur="1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ARCOLOR" val="SPREcolor_red"/>
  <p:tag name="VARPPTTYPE" val="SPREpotSPRE"/>
  <p:tag name="VARPPTLANGSEL" val="SPREEnglish"/>
  <p:tag name="VARGRIDMODE" val="SPREgrid_none_value"/>
  <p:tag name="VARPOTVERSION" val="SPRE1.53"/>
  <p:tag name="VARLOGOSCHINDLER" val="SPRE-1"/>
  <p:tag name="VARLOGOATLAS" val="SPRE0"/>
  <p:tag name="VARLOGOASIA" val="SPRE"/>
  <p:tag name="VARPPTLANG" val="SPREEnglish"/>
  <p:tag name="VARPPTEDITORS_NAME" val="SPREStephanie Graf"/>
  <p:tag name="VARPPTKG" val="SPREMAN"/>
  <p:tag name="VARPPTDIVISION" val="SPRECorporate Communications"/>
  <p:tag name="VARPPTPLACE" val="SPREEbikon"/>
  <p:tag name="VARPPTDATE_CREATION" val="SPREMarch 11, 2008"/>
  <p:tag name="VARPPTPRESENTATION_ID" val="SPRE"/>
  <p:tag name="VARPPTSHOWPAGE_NUMBER" val="SPRE-1"/>
  <p:tag name="VARPPTCLOSING_TEXT" val="SPREThank you for your attention."/>
  <p:tag name="VARPPTSETUPPERFORMED" val="SPRETRUE"/>
  <p:tag name="ARTICULATE_PROJECT_OPEN" val="0"/>
</p:tagLst>
</file>

<file path=ppt/theme/theme1.xml><?xml version="1.0" encoding="utf-8"?>
<a:theme xmlns:a="http://schemas.openxmlformats.org/drawingml/2006/main" name="ABB_presentation_4by3_blue_theme">
  <a:themeElements>
    <a:clrScheme name="ABB Vorlage 2010">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extLst>
    <a:ext uri="{05A4C25C-085E-4340-85A3-A5531E510DB2}">
      <thm15:themeFamily xmlns:thm15="http://schemas.microsoft.com/office/thememl/2012/main" xmlns="" name="ABB Presentation, blue theme.potx" id="{CAA38B3D-FFF5-4D67-8757-92308015E212}" vid="{45620F25-3280-4975-AA09-7D269934DF1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BB Vorlage 2010">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themeOverride>
</file>

<file path=docProps/app.xml><?xml version="1.0" encoding="utf-8"?>
<Properties xmlns="http://schemas.openxmlformats.org/officeDocument/2006/extended-properties" xmlns:vt="http://schemas.openxmlformats.org/officeDocument/2006/docPropsVTypes">
  <Template/>
  <TotalTime>23295</TotalTime>
  <Words>1332</Words>
  <Application>Microsoft Office PowerPoint</Application>
  <PresentationFormat>On-screen Show (4:3)</PresentationFormat>
  <Paragraphs>204</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ABB_presentation_4by3_blue_theme</vt:lpstr>
      <vt:lpstr>PhotoHouse</vt:lpstr>
      <vt:lpstr>Harmonic Distortion  from Variable Frequency Drives:</vt:lpstr>
      <vt:lpstr>What causes power line distortion?</vt:lpstr>
      <vt:lpstr>What causes power line distortion?</vt:lpstr>
      <vt:lpstr>What causes power line distortion?</vt:lpstr>
      <vt:lpstr>What are the effects of distortion?</vt:lpstr>
      <vt:lpstr>What causes power line distortion?</vt:lpstr>
      <vt:lpstr>What causes power line distortion?</vt:lpstr>
      <vt:lpstr>What causes power line distortion?</vt:lpstr>
      <vt:lpstr>What are the effects of distortion?</vt:lpstr>
      <vt:lpstr>What can be done about distortion?</vt:lpstr>
      <vt:lpstr>What can be done about distortion?</vt:lpstr>
      <vt:lpstr>What can be done about distortion?</vt:lpstr>
      <vt:lpstr>What can be done about distortion?</vt:lpstr>
      <vt:lpstr>What can be done about distortion?</vt:lpstr>
      <vt:lpstr>What can be done about distortion?</vt:lpstr>
      <vt:lpstr>PowerPoint Presentation</vt:lpstr>
    </vt:vector>
  </TitlesOfParts>
  <Company>ABB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(3rd blue) Subtitle (4th blue)</dc:title>
  <dc:creator>Daniel J. Gaffney</dc:creator>
  <cp:lastModifiedBy>Daniel J. Gaffney</cp:lastModifiedBy>
  <cp:revision>274</cp:revision>
  <cp:lastPrinted>2015-06-26T18:57:02Z</cp:lastPrinted>
  <dcterms:created xsi:type="dcterms:W3CDTF">2015-03-16T19:49:15Z</dcterms:created>
  <dcterms:modified xsi:type="dcterms:W3CDTF">2015-07-22T03:29:36Z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queNameStatusSetName">
    <vt:lpwstr> </vt:lpwstr>
  </property>
  <property fmtid="{D5CDD505-2E9C-101B-9397-08002B2CF9AE}" pid="3" name="UniqueNameCreator">
    <vt:lpwstr> </vt:lpwstr>
  </property>
  <property fmtid="{D5CDD505-2E9C-101B-9397-08002B2CF9AE}" pid="4" name="ABB.Type">
    <vt:lpwstr> </vt:lpwstr>
  </property>
  <property fmtid="{D5CDD505-2E9C-101B-9397-08002B2CF9AE}" pid="5" name="TemplateDocumentNumber">
    <vt:lpwstr>1HBA01015</vt:lpwstr>
  </property>
  <property fmtid="{D5CDD505-2E9C-101B-9397-08002B2CF9AE}" pid="6" name="summary">
    <vt:lpwstr> </vt:lpwstr>
  </property>
  <property fmtid="{D5CDD505-2E9C-101B-9397-08002B2CF9AE}" pid="7" name="ApprovedByOrganization">
    <vt:lpwstr> </vt:lpwstr>
  </property>
  <property fmtid="{D5CDD505-2E9C-101B-9397-08002B2CF9AE}" pid="8" name="ApprovedByPerson">
    <vt:lpwstr> </vt:lpwstr>
  </property>
  <property fmtid="{D5CDD505-2E9C-101B-9397-08002B2CF9AE}" pid="9" name="StatusSetDeptCode">
    <vt:lpwstr> </vt:lpwstr>
  </property>
  <property fmtid="{D5CDD505-2E9C-101B-9397-08002B2CF9AE}" pid="10" name="LifeCycleStatus">
    <vt:lpwstr>Draft</vt:lpwstr>
  </property>
  <property fmtid="{D5CDD505-2E9C-101B-9397-08002B2CF9AE}" pid="11" name="DocumentRevisionId">
    <vt:lpwstr> </vt:lpwstr>
  </property>
  <property fmtid="{D5CDD505-2E9C-101B-9397-08002B2CF9AE}" pid="12" name="SupersedingDocumentId">
    <vt:lpwstr> </vt:lpwstr>
  </property>
  <property fmtid="{D5CDD505-2E9C-101B-9397-08002B2CF9AE}" pid="13" name="ReferencedObjectId">
    <vt:lpwstr> </vt:lpwstr>
  </property>
  <property fmtid="{D5CDD505-2E9C-101B-9397-08002B2CF9AE}" pid="14" name="ProjectName">
    <vt:lpwstr> </vt:lpwstr>
  </property>
  <property fmtid="{D5CDD505-2E9C-101B-9397-08002B2CF9AE}" pid="15" name="ProjectFileName">
    <vt:lpwstr> </vt:lpwstr>
  </property>
  <property fmtid="{D5CDD505-2E9C-101B-9397-08002B2CF9AE}" pid="16" name="BusinessProcessName">
    <vt:lpwstr> </vt:lpwstr>
  </property>
  <property fmtid="{D5CDD505-2E9C-101B-9397-08002B2CF9AE}" pid="17" name="OrganizationOwnerABBCode">
    <vt:lpwstr>SEABB</vt:lpwstr>
  </property>
  <property fmtid="{D5CDD505-2E9C-101B-9397-08002B2CF9AE}" pid="18" name="OwnerDeptName">
    <vt:lpwstr> </vt:lpwstr>
  </property>
  <property fmtid="{D5CDD505-2E9C-101B-9397-08002B2CF9AE}" pid="19" name="OwnerDeptCode">
    <vt:lpwstr>PSTP/TPIS</vt:lpwstr>
  </property>
  <property fmtid="{D5CDD505-2E9C-101B-9397-08002B2CF9AE}" pid="20" name="LanguageCode">
    <vt:lpwstr>en</vt:lpwstr>
  </property>
  <property fmtid="{D5CDD505-2E9C-101B-9397-08002B2CF9AE}" pid="21" name="ProjectId">
    <vt:lpwstr> </vt:lpwstr>
  </property>
  <property fmtid="{D5CDD505-2E9C-101B-9397-08002B2CF9AE}" pid="22" name="ExternalProjectId">
    <vt:lpwstr> </vt:lpwstr>
  </property>
  <property fmtid="{D5CDD505-2E9C-101B-9397-08002B2CF9AE}" pid="23" name="DocumentIdExternal">
    <vt:lpwstr> </vt:lpwstr>
  </property>
  <property fmtid="{D5CDD505-2E9C-101B-9397-08002B2CF9AE}" pid="24" name="EDMRevisionNumber">
    <vt:lpwstr>C</vt:lpwstr>
  </property>
  <property fmtid="{D5CDD505-2E9C-101B-9397-08002B2CF9AE}" pid="25" name="DocumentYear">
    <vt:lpwstr> </vt:lpwstr>
  </property>
  <property fmtid="{D5CDD505-2E9C-101B-9397-08002B2CF9AE}" pid="26" name="DocumentId">
    <vt:lpwstr> </vt:lpwstr>
  </property>
  <property fmtid="{D5CDD505-2E9C-101B-9397-08002B2CF9AE}" pid="27" name="DocumentKindName">
    <vt:lpwstr> </vt:lpwstr>
  </property>
  <property fmtid="{D5CDD505-2E9C-101B-9397-08002B2CF9AE}" pid="28" name="DocumentKind">
    <vt:lpwstr>Flow Diagram</vt:lpwstr>
  </property>
  <property fmtid="{D5CDD505-2E9C-101B-9397-08002B2CF9AE}" pid="29" name="DocumentPartId">
    <vt:lpwstr> </vt:lpwstr>
  </property>
  <property fmtid="{D5CDD505-2E9C-101B-9397-08002B2CF9AE}" pid="30" name="DocumentKindId">
    <vt:lpwstr> </vt:lpwstr>
  </property>
  <property fmtid="{D5CDD505-2E9C-101B-9397-08002B2CF9AE}" pid="31" name="OrganizationCustomer">
    <vt:lpwstr> </vt:lpwstr>
  </property>
  <property fmtid="{D5CDD505-2E9C-101B-9397-08002B2CF9AE}" pid="32" name="CreatorOrganizationUnit">
    <vt:lpwstr>SEABB</vt:lpwstr>
  </property>
  <property fmtid="{D5CDD505-2E9C-101B-9397-08002B2CF9AE}" pid="33" name="CreatorName">
    <vt:lpwstr>Erik Lind</vt:lpwstr>
  </property>
  <property fmtid="{D5CDD505-2E9C-101B-9397-08002B2CF9AE}" pid="34" name="CreatorOrganizationUnitCode">
    <vt:lpwstr>PSTP/TPIS</vt:lpwstr>
  </property>
  <property fmtid="{D5CDD505-2E9C-101B-9397-08002B2CF9AE}" pid="35" name="CreateDate">
    <vt:lpwstr>2014-04-17</vt:lpwstr>
  </property>
  <property fmtid="{D5CDD505-2E9C-101B-9397-08002B2CF9AE}" pid="36" name="DocumentClassName">
    <vt:lpwstr> </vt:lpwstr>
  </property>
  <property fmtid="{D5CDD505-2E9C-101B-9397-08002B2CF9AE}" pid="37" name="BasedOnDocumentRevisionId">
    <vt:lpwstr> </vt:lpwstr>
  </property>
  <property fmtid="{D5CDD505-2E9C-101B-9397-08002B2CF9AE}" pid="38" name="BasedOnLanguageCode">
    <vt:lpwstr> </vt:lpwstr>
  </property>
  <property fmtid="{D5CDD505-2E9C-101B-9397-08002B2CF9AE}" pid="39" name="BasedOnDocumentId">
    <vt:lpwstr> </vt:lpwstr>
  </property>
  <property fmtid="{D5CDD505-2E9C-101B-9397-08002B2CF9AE}" pid="40" name="Copyrightstring">
    <vt:lpwstr> </vt:lpwstr>
  </property>
  <property fmtid="{D5CDD505-2E9C-101B-9397-08002B2CF9AE}" pid="41" name="SkeletonRevisionIndex">
    <vt:lpwstr> </vt:lpwstr>
  </property>
  <property fmtid="{D5CDD505-2E9C-101B-9397-08002B2CF9AE}" pid="42" name="SkeletonLanguageCode">
    <vt:lpwstr> </vt:lpwstr>
  </property>
  <property fmtid="{D5CDD505-2E9C-101B-9397-08002B2CF9AE}" pid="43" name="SkeletonDocumentNuber">
    <vt:lpwstr/>
  </property>
  <property fmtid="{D5CDD505-2E9C-101B-9397-08002B2CF9AE}" pid="44" name="PaperSizeCode">
    <vt:lpwstr> </vt:lpwstr>
  </property>
  <property fmtid="{D5CDD505-2E9C-101B-9397-08002B2CF9AE}" pid="45" name="PaperOrientation">
    <vt:lpwstr> </vt:lpwstr>
  </property>
  <property fmtid="{D5CDD505-2E9C-101B-9397-08002B2CF9AE}" pid="46" name="OrganizationOwner">
    <vt:lpwstr>Substation Automation Products</vt:lpwstr>
  </property>
  <property fmtid="{D5CDD505-2E9C-101B-9397-08002B2CF9AE}" pid="47" name="CreatorDeptName">
    <vt:lpwstr> </vt:lpwstr>
  </property>
  <property fmtid="{D5CDD505-2E9C-101B-9397-08002B2CF9AE}" pid="48" name="OwnerOrgDivision">
    <vt:lpwstr> </vt:lpwstr>
  </property>
  <property fmtid="{D5CDD505-2E9C-101B-9397-08002B2CF9AE}" pid="49" name="ApprovalDate">
    <vt:lpwstr> </vt:lpwstr>
  </property>
  <property fmtid="{D5CDD505-2E9C-101B-9397-08002B2CF9AE}" pid="50" name="TemplateFileName">
    <vt:lpwstr> </vt:lpwstr>
  </property>
  <property fmtid="{D5CDD505-2E9C-101B-9397-08002B2CF9AE}" pid="51" name="tttlocaldateformat">
    <vt:lpwstr>YYYY-MM-DD</vt:lpwstr>
  </property>
  <property fmtid="{D5CDD505-2E9C-101B-9397-08002B2CF9AE}" pid="52" name="PPCreate">
    <vt:lpwstr>ABB.CreatorName+"  "+CreatorOrganizationUnitCode+"  "+CreateDate</vt:lpwstr>
  </property>
  <property fmtid="{D5CDD505-2E9C-101B-9397-08002B2CF9AE}" pid="53" name="PPFooter">
    <vt:lpwstr>ABB.DocumentId+"  "+DocumentRevisionId</vt:lpwstr>
  </property>
  <property fmtid="{D5CDD505-2E9C-101B-9397-08002B2CF9AE}" pid="54" name="ABB.ProdClassId">
    <vt:lpwstr> </vt:lpwstr>
  </property>
  <property fmtid="{D5CDD505-2E9C-101B-9397-08002B2CF9AE}" pid="55" name="ABBLogo">
    <vt:lpwstr> </vt:lpwstr>
  </property>
  <property fmtid="{D5CDD505-2E9C-101B-9397-08002B2CF9AE}" pid="56" name="CopyToDeptName">
    <vt:lpwstr> </vt:lpwstr>
  </property>
  <property fmtid="{D5CDD505-2E9C-101B-9397-08002B2CF9AE}" pid="57" name="CopyToFax">
    <vt:lpwstr> </vt:lpwstr>
  </property>
  <property fmtid="{D5CDD505-2E9C-101B-9397-08002B2CF9AE}" pid="58" name="CopyToName">
    <vt:lpwstr> </vt:lpwstr>
  </property>
  <property fmtid="{D5CDD505-2E9C-101B-9397-08002B2CF9AE}" pid="59" name="CopyToTitle">
    <vt:lpwstr> </vt:lpwstr>
  </property>
  <property fmtid="{D5CDD505-2E9C-101B-9397-08002B2CF9AE}" pid="60" name="Coverage">
    <vt:lpwstr> </vt:lpwstr>
  </property>
  <property fmtid="{D5CDD505-2E9C-101B-9397-08002B2CF9AE}" pid="61" name="CreatorEmail">
    <vt:lpwstr>erik.lind@se.abb.com</vt:lpwstr>
  </property>
  <property fmtid="{D5CDD505-2E9C-101B-9397-08002B2CF9AE}" pid="62" name="CreatorFax">
    <vt:lpwstr> </vt:lpwstr>
  </property>
  <property fmtid="{D5CDD505-2E9C-101B-9397-08002B2CF9AE}" pid="63" name="CreatorPhone">
    <vt:lpwstr>+46 21 32 17 08</vt:lpwstr>
  </property>
  <property fmtid="{D5CDD505-2E9C-101B-9397-08002B2CF9AE}" pid="64" name="CreatorTitle">
    <vt:lpwstr> </vt:lpwstr>
  </property>
  <property fmtid="{D5CDD505-2E9C-101B-9397-08002B2CF9AE}" pid="65" name="DEShipmentType">
    <vt:lpwstr> </vt:lpwstr>
  </property>
  <property fmtid="{D5CDD505-2E9C-101B-9397-08002B2CF9AE}" pid="66" name="DocumentDesignation">
    <vt:lpwstr> </vt:lpwstr>
  </property>
  <property fmtid="{D5CDD505-2E9C-101B-9397-08002B2CF9AE}" pid="67" name="DomesticLetter">
    <vt:lpwstr> </vt:lpwstr>
  </property>
  <property fmtid="{D5CDD505-2E9C-101B-9397-08002B2CF9AE}" pid="68" name="DocumentIdExternal2">
    <vt:lpwstr> </vt:lpwstr>
  </property>
  <property fmtid="{D5CDD505-2E9C-101B-9397-08002B2CF9AE}" pid="69" name="FooterField01Line01">
    <vt:lpwstr>Postal address:</vt:lpwstr>
  </property>
  <property fmtid="{D5CDD505-2E9C-101B-9397-08002B2CF9AE}" pid="70" name="FooterField01Line02">
    <vt:lpwstr>ABB AB</vt:lpwstr>
  </property>
  <property fmtid="{D5CDD505-2E9C-101B-9397-08002B2CF9AE}" pid="71" name="FooterField01Line03">
    <vt:lpwstr>Substation Automation Products</vt:lpwstr>
  </property>
  <property fmtid="{D5CDD505-2E9C-101B-9397-08002B2CF9AE}" pid="72" name="FooterField01Line04">
    <vt:lpwstr>SE-721 59 Västerås</vt:lpwstr>
  </property>
  <property fmtid="{D5CDD505-2E9C-101B-9397-08002B2CF9AE}" pid="73" name="FooterField01Line05">
    <vt:lpwstr>Sweden</vt:lpwstr>
  </property>
  <property fmtid="{D5CDD505-2E9C-101B-9397-08002B2CF9AE}" pid="74" name="FooterField01Line06">
    <vt:lpwstr>www.abb.com/substationautomation</vt:lpwstr>
  </property>
  <property fmtid="{D5CDD505-2E9C-101B-9397-08002B2CF9AE}" pid="75" name="FooterField02Line01">
    <vt:lpwstr>Visiting address:</vt:lpwstr>
  </property>
  <property fmtid="{D5CDD505-2E9C-101B-9397-08002B2CF9AE}" pid="76" name="FooterField02Line02">
    <vt:lpwstr>Nätverksgatan 3, Västerås, Sweden</vt:lpwstr>
  </property>
  <property fmtid="{D5CDD505-2E9C-101B-9397-08002B2CF9AE}" pid="77" name="FooterField02Line03">
    <vt:lpwstr>Phone: +46 (0)21 32 50 00</vt:lpwstr>
  </property>
  <property fmtid="{D5CDD505-2E9C-101B-9397-08002B2CF9AE}" pid="78" name="FooterField02Line04">
    <vt:lpwstr>Fax: +46 (0)21 14 69 18</vt:lpwstr>
  </property>
  <property fmtid="{D5CDD505-2E9C-101B-9397-08002B2CF9AE}" pid="79" name="FooterField02Line05">
    <vt:lpwstr> </vt:lpwstr>
  </property>
  <property fmtid="{D5CDD505-2E9C-101B-9397-08002B2CF9AE}" pid="80" name="FooterField02Line06">
    <vt:lpwstr> </vt:lpwstr>
  </property>
  <property fmtid="{D5CDD505-2E9C-101B-9397-08002B2CF9AE}" pid="81" name="FooterField03Line01">
    <vt:lpwstr>Reg. no.:</vt:lpwstr>
  </property>
  <property fmtid="{D5CDD505-2E9C-101B-9397-08002B2CF9AE}" pid="82" name="FooterField03Line02">
    <vt:lpwstr>556029-7029</vt:lpwstr>
  </property>
  <property fmtid="{D5CDD505-2E9C-101B-9397-08002B2CF9AE}" pid="83" name="FooterField03Line03">
    <vt:lpwstr>VAT no:</vt:lpwstr>
  </property>
  <property fmtid="{D5CDD505-2E9C-101B-9397-08002B2CF9AE}" pid="84" name="FooterField03Line04">
    <vt:lpwstr>SE556029702901</vt:lpwstr>
  </property>
  <property fmtid="{D5CDD505-2E9C-101B-9397-08002B2CF9AE}" pid="85" name="FooterField03Line05">
    <vt:lpwstr> </vt:lpwstr>
  </property>
  <property fmtid="{D5CDD505-2E9C-101B-9397-08002B2CF9AE}" pid="86" name="FooterField03Line06">
    <vt:lpwstr> </vt:lpwstr>
  </property>
  <property fmtid="{D5CDD505-2E9C-101B-9397-08002B2CF9AE}" pid="87" name="FooterField04Line01">
    <vt:lpwstr>Reg. office:</vt:lpwstr>
  </property>
  <property fmtid="{D5CDD505-2E9C-101B-9397-08002B2CF9AE}" pid="88" name="FooterField04Line02">
    <vt:lpwstr>Västerås, Sweden</vt:lpwstr>
  </property>
  <property fmtid="{D5CDD505-2E9C-101B-9397-08002B2CF9AE}" pid="89" name="FooterField04Line03">
    <vt:lpwstr> </vt:lpwstr>
  </property>
  <property fmtid="{D5CDD505-2E9C-101B-9397-08002B2CF9AE}" pid="90" name="FooterField04Line04">
    <vt:lpwstr> </vt:lpwstr>
  </property>
  <property fmtid="{D5CDD505-2E9C-101B-9397-08002B2CF9AE}" pid="91" name="FooterField04Line05">
    <vt:lpwstr> </vt:lpwstr>
  </property>
  <property fmtid="{D5CDD505-2E9C-101B-9397-08002B2CF9AE}" pid="92" name="FooterField04Line06">
    <vt:lpwstr> </vt:lpwstr>
  </property>
  <property fmtid="{D5CDD505-2E9C-101B-9397-08002B2CF9AE}" pid="93" name="FooterField05Line01">
    <vt:lpwstr> </vt:lpwstr>
  </property>
  <property fmtid="{D5CDD505-2E9C-101B-9397-08002B2CF9AE}" pid="94" name="FooterField05Line02">
    <vt:lpwstr> </vt:lpwstr>
  </property>
  <property fmtid="{D5CDD505-2E9C-101B-9397-08002B2CF9AE}" pid="95" name="FooterField05Line03">
    <vt:lpwstr> </vt:lpwstr>
  </property>
  <property fmtid="{D5CDD505-2E9C-101B-9397-08002B2CF9AE}" pid="96" name="FooterField05Line04">
    <vt:lpwstr> </vt:lpwstr>
  </property>
  <property fmtid="{D5CDD505-2E9C-101B-9397-08002B2CF9AE}" pid="97" name="FooterField05Line05">
    <vt:lpwstr> </vt:lpwstr>
  </property>
  <property fmtid="{D5CDD505-2E9C-101B-9397-08002B2CF9AE}" pid="98" name="FooterField05Line06">
    <vt:lpwstr> </vt:lpwstr>
  </property>
  <property fmtid="{D5CDD505-2E9C-101B-9397-08002B2CF9AE}" pid="99" name="OwnerCity">
    <vt:lpwstr> </vt:lpwstr>
  </property>
  <property fmtid="{D5CDD505-2E9C-101B-9397-08002B2CF9AE}" pid="100" name="OwnerCountry">
    <vt:lpwstr> </vt:lpwstr>
  </property>
  <property fmtid="{D5CDD505-2E9C-101B-9397-08002B2CF9AE}" pid="101" name="OwnerCountryCode">
    <vt:lpwstr> </vt:lpwstr>
  </property>
  <property fmtid="{D5CDD505-2E9C-101B-9397-08002B2CF9AE}" pid="102" name="OwnerOrgAddress1">
    <vt:lpwstr> </vt:lpwstr>
  </property>
  <property fmtid="{D5CDD505-2E9C-101B-9397-08002B2CF9AE}" pid="103" name="OwnerOrgAddress2">
    <vt:lpwstr> </vt:lpwstr>
  </property>
  <property fmtid="{D5CDD505-2E9C-101B-9397-08002B2CF9AE}" pid="104" name="OwnerOrgAddress3">
    <vt:lpwstr> </vt:lpwstr>
  </property>
  <property fmtid="{D5CDD505-2E9C-101B-9397-08002B2CF9AE}" pid="105" name="OwnerState">
    <vt:lpwstr> </vt:lpwstr>
  </property>
  <property fmtid="{D5CDD505-2E9C-101B-9397-08002B2CF9AE}" pid="106" name="OwnerZip">
    <vt:lpwstr> </vt:lpwstr>
  </property>
  <property fmtid="{D5CDD505-2E9C-101B-9397-08002B2CF9AE}" pid="107" name="PersonalLetter">
    <vt:lpwstr> </vt:lpwstr>
  </property>
  <property fmtid="{D5CDD505-2E9C-101B-9397-08002B2CF9AE}" pid="108" name="PPFooterfield">
    <vt:lpwstr>ABB.DocumentId+"  "+DocumentRevisionId</vt:lpwstr>
  </property>
  <property fmtid="{D5CDD505-2E9C-101B-9397-08002B2CF9AE}" pid="109" name="ProductId">
    <vt:lpwstr> </vt:lpwstr>
  </property>
  <property fmtid="{D5CDD505-2E9C-101B-9397-08002B2CF9AE}" pid="110" name="ProposalSection">
    <vt:lpwstr> </vt:lpwstr>
  </property>
  <property fmtid="{D5CDD505-2E9C-101B-9397-08002B2CF9AE}" pid="111" name="PublishedDate">
    <vt:lpwstr> </vt:lpwstr>
  </property>
  <property fmtid="{D5CDD505-2E9C-101B-9397-08002B2CF9AE}" pid="112" name="QuantityPages">
    <vt:lpwstr> </vt:lpwstr>
  </property>
  <property fmtid="{D5CDD505-2E9C-101B-9397-08002B2CF9AE}" pid="113" name="RecipientAddressLocal1">
    <vt:lpwstr> </vt:lpwstr>
  </property>
  <property fmtid="{D5CDD505-2E9C-101B-9397-08002B2CF9AE}" pid="114" name="RecipientAddressLocal2">
    <vt:lpwstr> </vt:lpwstr>
  </property>
  <property fmtid="{D5CDD505-2E9C-101B-9397-08002B2CF9AE}" pid="115" name="RecipientAddressLocal3">
    <vt:lpwstr> </vt:lpwstr>
  </property>
  <property fmtid="{D5CDD505-2E9C-101B-9397-08002B2CF9AE}" pid="116" name="RecipientAddressLocal4">
    <vt:lpwstr> </vt:lpwstr>
  </property>
  <property fmtid="{D5CDD505-2E9C-101B-9397-08002B2CF9AE}" pid="117" name="RecipientAddressLocal5">
    <vt:lpwstr> </vt:lpwstr>
  </property>
  <property fmtid="{D5CDD505-2E9C-101B-9397-08002B2CF9AE}" pid="118" name="RecipientAddressLocal6">
    <vt:lpwstr> </vt:lpwstr>
  </property>
  <property fmtid="{D5CDD505-2E9C-101B-9397-08002B2CF9AE}" pid="119" name="RecipientAddressLocal7">
    <vt:lpwstr> </vt:lpwstr>
  </property>
  <property fmtid="{D5CDD505-2E9C-101B-9397-08002B2CF9AE}" pid="120" name="RecipientAddressLocal8">
    <vt:lpwstr/>
  </property>
  <property fmtid="{D5CDD505-2E9C-101B-9397-08002B2CF9AE}" pid="121" name="RecipientAddressLocalMode">
    <vt:lpwstr/>
  </property>
  <property fmtid="{D5CDD505-2E9C-101B-9397-08002B2CF9AE}" pid="122" name="RecipientCity">
    <vt:lpwstr> </vt:lpwstr>
  </property>
  <property fmtid="{D5CDD505-2E9C-101B-9397-08002B2CF9AE}" pid="123" name="RecipientCountry">
    <vt:lpwstr> </vt:lpwstr>
  </property>
  <property fmtid="{D5CDD505-2E9C-101B-9397-08002B2CF9AE}" pid="124" name="RecipientCountryCode">
    <vt:lpwstr> </vt:lpwstr>
  </property>
  <property fmtid="{D5CDD505-2E9C-101B-9397-08002B2CF9AE}" pid="125" name="RecipientDate">
    <vt:lpwstr> </vt:lpwstr>
  </property>
  <property fmtid="{D5CDD505-2E9C-101B-9397-08002B2CF9AE}" pid="126" name="RecipientDeptCode">
    <vt:lpwstr> </vt:lpwstr>
  </property>
  <property fmtid="{D5CDD505-2E9C-101B-9397-08002B2CF9AE}" pid="127" name="RecipientDeptName">
    <vt:lpwstr> </vt:lpwstr>
  </property>
  <property fmtid="{D5CDD505-2E9C-101B-9397-08002B2CF9AE}" pid="128" name="RecipientOrganization">
    <vt:lpwstr> </vt:lpwstr>
  </property>
  <property fmtid="{D5CDD505-2E9C-101B-9397-08002B2CF9AE}" pid="129" name="RecipientOrgCode">
    <vt:lpwstr> </vt:lpwstr>
  </property>
  <property fmtid="{D5CDD505-2E9C-101B-9397-08002B2CF9AE}" pid="130" name="RecipientPerson">
    <vt:lpwstr> </vt:lpwstr>
  </property>
  <property fmtid="{D5CDD505-2E9C-101B-9397-08002B2CF9AE}" pid="131" name="RecipientsReference">
    <vt:lpwstr> </vt:lpwstr>
  </property>
  <property fmtid="{D5CDD505-2E9C-101B-9397-08002B2CF9AE}" pid="132" name="RecipientState">
    <vt:lpwstr> </vt:lpwstr>
  </property>
  <property fmtid="{D5CDD505-2E9C-101B-9397-08002B2CF9AE}" pid="133" name="RecipientTitle">
    <vt:lpwstr> </vt:lpwstr>
  </property>
  <property fmtid="{D5CDD505-2E9C-101B-9397-08002B2CF9AE}" pid="134" name="RecipientZip">
    <vt:lpwstr> </vt:lpwstr>
  </property>
  <property fmtid="{D5CDD505-2E9C-101B-9397-08002B2CF9AE}" pid="135" name="TargetOrganization">
    <vt:lpwstr> </vt:lpwstr>
  </property>
  <property fmtid="{D5CDD505-2E9C-101B-9397-08002B2CF9AE}" pid="136" name="UniqueNameCopyTo">
    <vt:lpwstr/>
  </property>
  <property fmtid="{D5CDD505-2E9C-101B-9397-08002B2CF9AE}" pid="137" name="UniqueNameRecipient">
    <vt:lpwstr/>
  </property>
  <property fmtid="{D5CDD505-2E9C-101B-9397-08002B2CF9AE}" pid="138" name="VendorPONumber">
    <vt:lpwstr> </vt:lpwstr>
  </property>
  <property fmtid="{D5CDD505-2E9C-101B-9397-08002B2CF9AE}" pid="139" name="RecipientFax">
    <vt:lpwstr> </vt:lpwstr>
  </property>
  <property fmtid="{D5CDD505-2E9C-101B-9397-08002B2CF9AE}" pid="140" name="ABB.Classification">
    <vt:lpwstr> </vt:lpwstr>
  </property>
  <property fmtid="{D5CDD505-2E9C-101B-9397-08002B2CF9AE}" pid="141" name="CreatorOrganization">
    <vt:lpwstr> </vt:lpwstr>
  </property>
  <property fmtid="{D5CDD505-2E9C-101B-9397-08002B2CF9AE}" pid="142" name="DocumentIdDomainId">
    <vt:lpwstr> </vt:lpwstr>
  </property>
  <property fmtid="{D5CDD505-2E9C-101B-9397-08002B2CF9AE}" pid="143" name="DocumentVersionId">
    <vt:lpwstr> </vt:lpwstr>
  </property>
  <property fmtid="{D5CDD505-2E9C-101B-9397-08002B2CF9AE}" pid="144" name="ReleaseDate">
    <vt:lpwstr> </vt:lpwstr>
  </property>
  <property fmtid="{D5CDD505-2E9C-101B-9397-08002B2CF9AE}" pid="145" name="RepresentationFileName">
    <vt:lpwstr> </vt:lpwstr>
  </property>
  <property fmtid="{D5CDD505-2E9C-101B-9397-08002B2CF9AE}" pid="146" name="ReviewDate">
    <vt:lpwstr> </vt:lpwstr>
  </property>
  <property fmtid="{D5CDD505-2E9C-101B-9397-08002B2CF9AE}" pid="147" name="ReviewedByOrganization">
    <vt:lpwstr> </vt:lpwstr>
  </property>
  <property fmtid="{D5CDD505-2E9C-101B-9397-08002B2CF9AE}" pid="148" name="ReviewedByPerson">
    <vt:lpwstr> </vt:lpwstr>
  </property>
  <property fmtid="{D5CDD505-2E9C-101B-9397-08002B2CF9AE}" pid="149" name="RevisionText">
    <vt:lpwstr> </vt:lpwstr>
  </property>
  <property fmtid="{D5CDD505-2E9C-101B-9397-08002B2CF9AE}" pid="150" name="SecurityLevel">
    <vt:lpwstr> </vt:lpwstr>
  </property>
  <property fmtid="{D5CDD505-2E9C-101B-9397-08002B2CF9AE}" pid="151" name="SupplementaryTitle">
    <vt:lpwstr> </vt:lpwstr>
  </property>
  <property fmtid="{D5CDD505-2E9C-101B-9397-08002B2CF9AE}" pid="152" name="TemplateDocumentLanguageCode">
    <vt:lpwstr>en</vt:lpwstr>
  </property>
  <property fmtid="{D5CDD505-2E9C-101B-9397-08002B2CF9AE}" pid="153" name="TitleEnglish">
    <vt:lpwstr> </vt:lpwstr>
  </property>
  <property fmtid="{D5CDD505-2E9C-101B-9397-08002B2CF9AE}" pid="154" name="IsABBTemplate">
    <vt:lpwstr>True</vt:lpwstr>
  </property>
  <property fmtid="{D5CDD505-2E9C-101B-9397-08002B2CF9AE}" pid="155" name="TemplateRevisionIndex">
    <vt:lpwstr>E</vt:lpwstr>
  </property>
</Properties>
</file>