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1" r:id="rId1"/>
    <p:sldMasterId id="2147483860" r:id="rId2"/>
    <p:sldMasterId id="2147483879" r:id="rId3"/>
  </p:sldMasterIdLst>
  <p:notesMasterIdLst>
    <p:notesMasterId r:id="rId37"/>
  </p:notesMasterIdLst>
  <p:handoutMasterIdLst>
    <p:handoutMasterId r:id="rId38"/>
  </p:handoutMasterIdLst>
  <p:sldIdLst>
    <p:sldId id="261" r:id="rId4"/>
    <p:sldId id="366" r:id="rId5"/>
    <p:sldId id="372" r:id="rId6"/>
    <p:sldId id="298" r:id="rId7"/>
    <p:sldId id="299" r:id="rId8"/>
    <p:sldId id="321" r:id="rId9"/>
    <p:sldId id="307" r:id="rId10"/>
    <p:sldId id="308" r:id="rId11"/>
    <p:sldId id="309" r:id="rId12"/>
    <p:sldId id="310" r:id="rId13"/>
    <p:sldId id="311" r:id="rId14"/>
    <p:sldId id="368" r:id="rId15"/>
    <p:sldId id="382" r:id="rId16"/>
    <p:sldId id="384" r:id="rId17"/>
    <p:sldId id="385" r:id="rId18"/>
    <p:sldId id="386" r:id="rId19"/>
    <p:sldId id="301" r:id="rId20"/>
    <p:sldId id="302" r:id="rId21"/>
    <p:sldId id="303" r:id="rId22"/>
    <p:sldId id="318" r:id="rId23"/>
    <p:sldId id="378" r:id="rId24"/>
    <p:sldId id="379" r:id="rId25"/>
    <p:sldId id="380" r:id="rId26"/>
    <p:sldId id="316" r:id="rId27"/>
    <p:sldId id="314" r:id="rId28"/>
    <p:sldId id="313" r:id="rId29"/>
    <p:sldId id="312" r:id="rId30"/>
    <p:sldId id="306" r:id="rId31"/>
    <p:sldId id="363" r:id="rId32"/>
    <p:sldId id="304" r:id="rId33"/>
    <p:sldId id="305" r:id="rId34"/>
    <p:sldId id="389" r:id="rId35"/>
    <p:sldId id="258" r:id="rId36"/>
  </p:sldIdLst>
  <p:sldSz cx="9144000" cy="6858000" type="screen4x3"/>
  <p:notesSz cx="7315200" cy="9601200"/>
  <p:custDataLst>
    <p:tags r:id="rId3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17">
          <p15:clr>
            <a:srgbClr val="A4A3A4"/>
          </p15:clr>
        </p15:guide>
        <p15:guide id="2" orient="horz" pos="3158">
          <p15:clr>
            <a:srgbClr val="A4A3A4"/>
          </p15:clr>
        </p15:guide>
        <p15:guide id="3" orient="horz" pos="417">
          <p15:clr>
            <a:srgbClr val="A4A3A4"/>
          </p15:clr>
        </p15:guide>
        <p15:guide id="4" orient="horz" pos="1865">
          <p15:clr>
            <a:srgbClr val="A4A3A4"/>
          </p15:clr>
        </p15:guide>
        <p15:guide id="5" orient="horz" pos="2840">
          <p15:clr>
            <a:srgbClr val="A4A3A4"/>
          </p15:clr>
        </p15:guide>
        <p15:guide id="6" orient="horz" pos="3748">
          <p15:clr>
            <a:srgbClr val="A4A3A4"/>
          </p15:clr>
        </p15:guide>
        <p15:guide id="7">
          <p15:clr>
            <a:srgbClr val="A4A3A4"/>
          </p15:clr>
        </p15:guide>
        <p15:guide id="8" pos="340">
          <p15:clr>
            <a:srgbClr val="A4A3A4"/>
          </p15:clr>
        </p15:guide>
        <p15:guide id="9" pos="816">
          <p15:clr>
            <a:srgbClr val="A4A3A4"/>
          </p15:clr>
        </p15:guide>
        <p15:guide id="10" pos="2268">
          <p15:clr>
            <a:srgbClr val="A4A3A4"/>
          </p15:clr>
        </p15:guide>
        <p15:guide id="11" pos="4808">
          <p15:clr>
            <a:srgbClr val="A4A3A4"/>
          </p15:clr>
        </p15:guide>
        <p15:guide id="12" pos="4649">
          <p15:clr>
            <a:srgbClr val="A4A3A4"/>
          </p15:clr>
        </p15:guide>
        <p15:guide id="13" pos="5616">
          <p15:clr>
            <a:srgbClr val="A4A3A4"/>
          </p15:clr>
        </p15:guide>
      </p15:sldGuideLst>
    </p:ext>
    <p:ext uri="{2D200454-40CA-4A62-9FC3-DE9A4176ACB9}">
      <p15:notesGuideLst xmlns="" xmlns:p15="http://schemas.microsoft.com/office/powerpoint/2012/main">
        <p15:guide id="1" orient="horz" pos="3024">
          <p15:clr>
            <a:srgbClr val="A4A3A4"/>
          </p15:clr>
        </p15:guide>
        <p15:guide id="2" orient="horz" pos="151">
          <p15:clr>
            <a:srgbClr val="A4A3A4"/>
          </p15:clr>
        </p15:guide>
        <p15:guide id="3" orient="horz" pos="5882">
          <p15:clr>
            <a:srgbClr val="A4A3A4"/>
          </p15:clr>
        </p15:guide>
        <p15:guide id="4" orient="horz" pos="302">
          <p15:clr>
            <a:srgbClr val="A4A3A4"/>
          </p15:clr>
        </p15:guide>
        <p15:guide id="5" orient="horz" pos="3214">
          <p15:clr>
            <a:srgbClr val="A4A3A4"/>
          </p15:clr>
        </p15:guide>
        <p15:guide id="6" orient="horz" pos="5762">
          <p15:clr>
            <a:srgbClr val="A4A3A4"/>
          </p15:clr>
        </p15:guide>
        <p15:guide id="7" pos="2304">
          <p15:clr>
            <a:srgbClr val="A4A3A4"/>
          </p15:clr>
        </p15:guide>
        <p15:guide id="8" pos="514">
          <p15:clr>
            <a:srgbClr val="A4A3A4"/>
          </p15:clr>
        </p15:guide>
        <p15:guide id="9" pos="43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C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93" autoAdjust="0"/>
    <p:restoredTop sz="77682" autoAdjust="0"/>
  </p:normalViewPr>
  <p:slideViewPr>
    <p:cSldViewPr snapToObjects="1" showGuides="1">
      <p:cViewPr>
        <p:scale>
          <a:sx n="75" d="100"/>
          <a:sy n="75" d="100"/>
        </p:scale>
        <p:origin x="-811" y="317"/>
      </p:cViewPr>
      <p:guideLst>
        <p:guide orient="horz" pos="1117"/>
        <p:guide orient="horz" pos="3158"/>
        <p:guide orient="horz" pos="417"/>
        <p:guide orient="horz" pos="1865"/>
        <p:guide orient="horz" pos="2840"/>
        <p:guide orient="horz" pos="3748"/>
        <p:guide/>
        <p:guide pos="340"/>
        <p:guide pos="816"/>
        <p:guide pos="2268"/>
        <p:guide pos="4808"/>
        <p:guide pos="4649"/>
        <p:guide pos="5616"/>
      </p:guideLst>
    </p:cSldViewPr>
  </p:slideViewPr>
  <p:outlineViewPr>
    <p:cViewPr>
      <p:scale>
        <a:sx n="33" d="100"/>
        <a:sy n="33" d="100"/>
      </p:scale>
      <p:origin x="0" y="14141"/>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75" d="100"/>
          <a:sy n="75" d="100"/>
        </p:scale>
        <p:origin x="-2179" y="86"/>
      </p:cViewPr>
      <p:guideLst>
        <p:guide orient="horz" pos="3024"/>
        <p:guide orient="horz" pos="151"/>
        <p:guide orient="horz" pos="5882"/>
        <p:guide orient="horz" pos="302"/>
        <p:guide orient="horz" pos="3214"/>
        <p:guide orient="horz" pos="5762"/>
        <p:guide pos="2304"/>
        <p:guide pos="514"/>
        <p:guide pos="435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ata%20Files\Schools%20and%20Presentations\HVAC%20Intro%20Sales%20Schools\Back-Up%20Material\ACH550%20V-Hz.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20Files\Schools%20and%20Presentations\HVAC%20Intro%20Sales%20Schools\Back-Up%20Material\ACH550%20V-Hz.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ata%20Files\Schools%20and%20Presentations\HVAC%20Intro%20Sales%20Schools\Back-Up%20Material\ACH550%20V-Hz.xlsx" TargetMode="External"/><Relationship Id="rId1" Type="http://schemas.openxmlformats.org/officeDocument/2006/relationships/image" Target="../media/image14.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202714069269"/>
          <c:y val="6.3689978898912272E-2"/>
          <c:w val="0.83861307269907592"/>
          <c:h val="0.79227940547464282"/>
        </c:manualLayout>
      </c:layout>
      <c:scatterChart>
        <c:scatterStyle val="smoothMarker"/>
        <c:varyColors val="0"/>
        <c:ser>
          <c:idx val="0"/>
          <c:order val="0"/>
          <c:tx>
            <c:strRef>
              <c:f>'With Motor Torque'!$C$3</c:f>
              <c:strCache>
                <c:ptCount val="1"/>
                <c:pt idx="0">
                  <c:v>Linear Voltage</c:v>
                </c:pt>
              </c:strCache>
            </c:strRef>
          </c:tx>
          <c:spPr>
            <a:ln w="44450">
              <a:solidFill>
                <a:srgbClr val="FF0000"/>
              </a:solidFill>
            </a:ln>
          </c:spPr>
          <c:marker>
            <c:symbol val="none"/>
          </c:marker>
          <c:xVal>
            <c:numRef>
              <c:f>'With Motor Torque'!$B$4:$B$18</c:f>
              <c:numCache>
                <c:formatCode>0%</c:formatCode>
                <c:ptCount val="15"/>
                <c:pt idx="0">
                  <c:v>0.1</c:v>
                </c:pt>
                <c:pt idx="1">
                  <c:v>0.2</c:v>
                </c:pt>
                <c:pt idx="2">
                  <c:v>0.30000000000000004</c:v>
                </c:pt>
                <c:pt idx="3">
                  <c:v>0.4</c:v>
                </c:pt>
                <c:pt idx="4">
                  <c:v>0.5</c:v>
                </c:pt>
                <c:pt idx="5">
                  <c:v>0.60000000000000009</c:v>
                </c:pt>
                <c:pt idx="6">
                  <c:v>0.70000000000000007</c:v>
                </c:pt>
                <c:pt idx="7">
                  <c:v>0.8</c:v>
                </c:pt>
                <c:pt idx="8">
                  <c:v>0.9</c:v>
                </c:pt>
                <c:pt idx="9">
                  <c:v>1</c:v>
                </c:pt>
                <c:pt idx="10">
                  <c:v>1.1000000000000001</c:v>
                </c:pt>
                <c:pt idx="11">
                  <c:v>1.2</c:v>
                </c:pt>
                <c:pt idx="12">
                  <c:v>1.3</c:v>
                </c:pt>
                <c:pt idx="13">
                  <c:v>1.4</c:v>
                </c:pt>
                <c:pt idx="14">
                  <c:v>1.5</c:v>
                </c:pt>
              </c:numCache>
            </c:numRef>
          </c:xVal>
          <c:yVal>
            <c:numRef>
              <c:f>'With Motor Torque'!$C$4:$C$13</c:f>
              <c:numCache>
                <c:formatCode>0%</c:formatCode>
                <c:ptCount val="10"/>
                <c:pt idx="0">
                  <c:v>0.1</c:v>
                </c:pt>
                <c:pt idx="1">
                  <c:v>0.2</c:v>
                </c:pt>
                <c:pt idx="2">
                  <c:v>0.30000000000000004</c:v>
                </c:pt>
                <c:pt idx="3">
                  <c:v>0.4</c:v>
                </c:pt>
                <c:pt idx="4">
                  <c:v>0.5</c:v>
                </c:pt>
                <c:pt idx="5">
                  <c:v>0.60000000000000009</c:v>
                </c:pt>
                <c:pt idx="6">
                  <c:v>0.70000000000000007</c:v>
                </c:pt>
                <c:pt idx="7">
                  <c:v>0.8</c:v>
                </c:pt>
                <c:pt idx="8">
                  <c:v>0.9</c:v>
                </c:pt>
                <c:pt idx="9">
                  <c:v>1</c:v>
                </c:pt>
              </c:numCache>
            </c:numRef>
          </c:yVal>
          <c:smooth val="1"/>
        </c:ser>
        <c:dLbls>
          <c:showLegendKey val="0"/>
          <c:showVal val="0"/>
          <c:showCatName val="0"/>
          <c:showSerName val="0"/>
          <c:showPercent val="0"/>
          <c:showBubbleSize val="0"/>
        </c:dLbls>
        <c:axId val="110230912"/>
        <c:axId val="110327296"/>
      </c:scatterChart>
      <c:scatterChart>
        <c:scatterStyle val="lineMarker"/>
        <c:varyColors val="0"/>
        <c:ser>
          <c:idx val="1"/>
          <c:order val="1"/>
          <c:tx>
            <c:strRef>
              <c:f>'With Motor Torque'!$D$3</c:f>
              <c:strCache>
                <c:ptCount val="1"/>
                <c:pt idx="0">
                  <c:v>Extended</c:v>
                </c:pt>
              </c:strCache>
            </c:strRef>
          </c:tx>
          <c:spPr>
            <a:ln w="44450">
              <a:solidFill>
                <a:srgbClr val="FF0000"/>
              </a:solidFill>
            </a:ln>
          </c:spPr>
          <c:marker>
            <c:symbol val="none"/>
          </c:marker>
          <c:xVal>
            <c:numRef>
              <c:f>'With Motor Torque'!$B$13:$B$19</c:f>
              <c:numCache>
                <c:formatCode>0%</c:formatCode>
                <c:ptCount val="7"/>
                <c:pt idx="0">
                  <c:v>1</c:v>
                </c:pt>
                <c:pt idx="1">
                  <c:v>1.1000000000000001</c:v>
                </c:pt>
                <c:pt idx="2">
                  <c:v>1.2</c:v>
                </c:pt>
                <c:pt idx="3">
                  <c:v>1.3</c:v>
                </c:pt>
                <c:pt idx="4">
                  <c:v>1.4</c:v>
                </c:pt>
                <c:pt idx="5">
                  <c:v>1.5</c:v>
                </c:pt>
                <c:pt idx="6">
                  <c:v>1.6</c:v>
                </c:pt>
              </c:numCache>
            </c:numRef>
          </c:xVal>
          <c:yVal>
            <c:numRef>
              <c:f>'With Motor Torque'!$D$13:$D$19</c:f>
              <c:numCache>
                <c:formatCode>0%</c:formatCode>
                <c:ptCount val="7"/>
                <c:pt idx="0">
                  <c:v>1</c:v>
                </c:pt>
                <c:pt idx="1">
                  <c:v>1</c:v>
                </c:pt>
                <c:pt idx="2">
                  <c:v>1</c:v>
                </c:pt>
                <c:pt idx="3">
                  <c:v>1</c:v>
                </c:pt>
                <c:pt idx="4">
                  <c:v>1</c:v>
                </c:pt>
                <c:pt idx="5">
                  <c:v>1</c:v>
                </c:pt>
                <c:pt idx="6">
                  <c:v>1</c:v>
                </c:pt>
              </c:numCache>
            </c:numRef>
          </c:yVal>
          <c:smooth val="0"/>
        </c:ser>
        <c:dLbls>
          <c:showLegendKey val="0"/>
          <c:showVal val="0"/>
          <c:showCatName val="0"/>
          <c:showSerName val="0"/>
          <c:showPercent val="0"/>
          <c:showBubbleSize val="0"/>
        </c:dLbls>
        <c:axId val="110230912"/>
        <c:axId val="110327296"/>
      </c:scatterChart>
      <c:valAx>
        <c:axId val="110230912"/>
        <c:scaling>
          <c:orientation val="minMax"/>
          <c:max val="1.55"/>
          <c:min val="0"/>
        </c:scaling>
        <c:delete val="0"/>
        <c:axPos val="b"/>
        <c:title>
          <c:tx>
            <c:rich>
              <a:bodyPr/>
              <a:lstStyle/>
              <a:p>
                <a:pPr>
                  <a:defRPr/>
                </a:pPr>
                <a:r>
                  <a:rPr lang="en-US"/>
                  <a:t>Output Frequency</a:t>
                </a:r>
              </a:p>
            </c:rich>
          </c:tx>
          <c:layout/>
          <c:overlay val="0"/>
        </c:title>
        <c:numFmt formatCode="0%" sourceLinked="1"/>
        <c:majorTickMark val="out"/>
        <c:minorTickMark val="none"/>
        <c:tickLblPos val="nextTo"/>
        <c:spPr>
          <a:ln w="38100"/>
        </c:spPr>
        <c:crossAx val="110327296"/>
        <c:crosses val="autoZero"/>
        <c:crossBetween val="midCat"/>
        <c:majorUnit val="0.2"/>
      </c:valAx>
      <c:valAx>
        <c:axId val="110327296"/>
        <c:scaling>
          <c:orientation val="minMax"/>
          <c:max val="1.05"/>
          <c:min val="0"/>
        </c:scaling>
        <c:delete val="0"/>
        <c:axPos val="l"/>
        <c:title>
          <c:tx>
            <c:rich>
              <a:bodyPr rot="-5400000" vert="horz"/>
              <a:lstStyle/>
              <a:p>
                <a:pPr>
                  <a:defRPr/>
                </a:pPr>
                <a:r>
                  <a:rPr lang="en-US"/>
                  <a:t>Motor Voltage</a:t>
                </a:r>
              </a:p>
            </c:rich>
          </c:tx>
          <c:layout/>
          <c:overlay val="0"/>
        </c:title>
        <c:numFmt formatCode="0%" sourceLinked="1"/>
        <c:majorTickMark val="out"/>
        <c:minorTickMark val="none"/>
        <c:tickLblPos val="nextTo"/>
        <c:spPr>
          <a:ln w="38100"/>
        </c:spPr>
        <c:crossAx val="110230912"/>
        <c:crosses val="autoZero"/>
        <c:crossBetween val="midCat"/>
        <c:majorUnit val="0.1"/>
      </c:valAx>
      <c:spPr>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9178031015807"/>
          <c:y val="7.7130852595038518E-2"/>
          <c:w val="0.8056769003187656"/>
          <c:h val="0.79227940547464282"/>
        </c:manualLayout>
      </c:layout>
      <c:scatterChart>
        <c:scatterStyle val="smoothMarker"/>
        <c:varyColors val="0"/>
        <c:ser>
          <c:idx val="0"/>
          <c:order val="0"/>
          <c:tx>
            <c:strRef>
              <c:f>'With Motor Torque'!$C$3</c:f>
              <c:strCache>
                <c:ptCount val="1"/>
                <c:pt idx="0">
                  <c:v>Linear Voltage</c:v>
                </c:pt>
              </c:strCache>
            </c:strRef>
          </c:tx>
          <c:spPr>
            <a:ln w="44450">
              <a:solidFill>
                <a:srgbClr val="FF0000"/>
              </a:solidFill>
            </a:ln>
          </c:spPr>
          <c:marker>
            <c:symbol val="none"/>
          </c:marker>
          <c:xVal>
            <c:numRef>
              <c:f>'With Motor Torque'!$B$4:$B$18</c:f>
              <c:numCache>
                <c:formatCode>0%</c:formatCode>
                <c:ptCount val="15"/>
                <c:pt idx="0">
                  <c:v>0.1</c:v>
                </c:pt>
                <c:pt idx="1">
                  <c:v>0.2</c:v>
                </c:pt>
                <c:pt idx="2">
                  <c:v>0.3000000000000001</c:v>
                </c:pt>
                <c:pt idx="3">
                  <c:v>0.4</c:v>
                </c:pt>
                <c:pt idx="4">
                  <c:v>0.5</c:v>
                </c:pt>
                <c:pt idx="5">
                  <c:v>0.6000000000000002</c:v>
                </c:pt>
                <c:pt idx="6">
                  <c:v>0.70000000000000018</c:v>
                </c:pt>
                <c:pt idx="7">
                  <c:v>0.8</c:v>
                </c:pt>
                <c:pt idx="8">
                  <c:v>0.9</c:v>
                </c:pt>
                <c:pt idx="9">
                  <c:v>1</c:v>
                </c:pt>
                <c:pt idx="10">
                  <c:v>1.1000000000000001</c:v>
                </c:pt>
                <c:pt idx="11">
                  <c:v>1.2</c:v>
                </c:pt>
                <c:pt idx="12">
                  <c:v>1.3</c:v>
                </c:pt>
                <c:pt idx="13">
                  <c:v>1.4</c:v>
                </c:pt>
                <c:pt idx="14">
                  <c:v>1.5</c:v>
                </c:pt>
              </c:numCache>
            </c:numRef>
          </c:xVal>
          <c:yVal>
            <c:numRef>
              <c:f>'With Motor Torque'!$C$4:$C$13</c:f>
              <c:numCache>
                <c:formatCode>0%</c:formatCode>
                <c:ptCount val="10"/>
                <c:pt idx="0">
                  <c:v>0.1</c:v>
                </c:pt>
                <c:pt idx="1">
                  <c:v>0.2</c:v>
                </c:pt>
                <c:pt idx="2">
                  <c:v>0.3000000000000001</c:v>
                </c:pt>
                <c:pt idx="3">
                  <c:v>0.4</c:v>
                </c:pt>
                <c:pt idx="4">
                  <c:v>0.5</c:v>
                </c:pt>
                <c:pt idx="5">
                  <c:v>0.6000000000000002</c:v>
                </c:pt>
                <c:pt idx="6">
                  <c:v>0.70000000000000018</c:v>
                </c:pt>
                <c:pt idx="7">
                  <c:v>0.8</c:v>
                </c:pt>
                <c:pt idx="8">
                  <c:v>0.9</c:v>
                </c:pt>
                <c:pt idx="9">
                  <c:v>1</c:v>
                </c:pt>
              </c:numCache>
            </c:numRef>
          </c:yVal>
          <c:smooth val="1"/>
        </c:ser>
        <c:ser>
          <c:idx val="2"/>
          <c:order val="2"/>
          <c:tx>
            <c:strRef>
              <c:f>'With Motor Torque'!$E$3</c:f>
              <c:strCache>
                <c:ptCount val="1"/>
                <c:pt idx="0">
                  <c:v>Torque</c:v>
                </c:pt>
              </c:strCache>
            </c:strRef>
          </c:tx>
          <c:spPr>
            <a:ln w="44450">
              <a:solidFill>
                <a:srgbClr val="00B050"/>
              </a:solidFill>
            </a:ln>
          </c:spPr>
          <c:marker>
            <c:symbol val="none"/>
          </c:marker>
          <c:xVal>
            <c:numRef>
              <c:f>'With Motor Torque'!$B$4:$B$13</c:f>
              <c:numCache>
                <c:formatCode>0%</c:formatCode>
                <c:ptCount val="10"/>
                <c:pt idx="0">
                  <c:v>0.1</c:v>
                </c:pt>
                <c:pt idx="1">
                  <c:v>0.2</c:v>
                </c:pt>
                <c:pt idx="2">
                  <c:v>0.3000000000000001</c:v>
                </c:pt>
                <c:pt idx="3">
                  <c:v>0.4</c:v>
                </c:pt>
                <c:pt idx="4">
                  <c:v>0.5</c:v>
                </c:pt>
                <c:pt idx="5">
                  <c:v>0.6000000000000002</c:v>
                </c:pt>
                <c:pt idx="6">
                  <c:v>0.70000000000000018</c:v>
                </c:pt>
                <c:pt idx="7">
                  <c:v>0.8</c:v>
                </c:pt>
                <c:pt idx="8">
                  <c:v>0.9</c:v>
                </c:pt>
                <c:pt idx="9">
                  <c:v>1</c:v>
                </c:pt>
              </c:numCache>
            </c:numRef>
          </c:xVal>
          <c:yVal>
            <c:numRef>
              <c:f>'With Motor Torque'!$E$4:$E$13</c:f>
              <c:numCache>
                <c:formatCode>0%</c:formatCode>
                <c:ptCount val="10"/>
                <c:pt idx="0">
                  <c:v>1</c:v>
                </c:pt>
                <c:pt idx="1">
                  <c:v>1</c:v>
                </c:pt>
                <c:pt idx="2">
                  <c:v>1</c:v>
                </c:pt>
                <c:pt idx="3">
                  <c:v>1</c:v>
                </c:pt>
                <c:pt idx="4">
                  <c:v>1</c:v>
                </c:pt>
                <c:pt idx="5">
                  <c:v>1</c:v>
                </c:pt>
                <c:pt idx="6">
                  <c:v>1</c:v>
                </c:pt>
                <c:pt idx="7">
                  <c:v>1</c:v>
                </c:pt>
                <c:pt idx="8">
                  <c:v>1</c:v>
                </c:pt>
                <c:pt idx="9">
                  <c:v>1</c:v>
                </c:pt>
              </c:numCache>
            </c:numRef>
          </c:yVal>
          <c:smooth val="1"/>
        </c:ser>
        <c:dLbls>
          <c:showLegendKey val="0"/>
          <c:showVal val="0"/>
          <c:showCatName val="0"/>
          <c:showSerName val="0"/>
          <c:showPercent val="0"/>
          <c:showBubbleSize val="0"/>
        </c:dLbls>
        <c:axId val="115675904"/>
        <c:axId val="115677824"/>
      </c:scatterChart>
      <c:scatterChart>
        <c:scatterStyle val="lineMarker"/>
        <c:varyColors val="0"/>
        <c:ser>
          <c:idx val="1"/>
          <c:order val="1"/>
          <c:tx>
            <c:strRef>
              <c:f>'With Motor Torque'!$D$3</c:f>
              <c:strCache>
                <c:ptCount val="1"/>
                <c:pt idx="0">
                  <c:v>Extended</c:v>
                </c:pt>
              </c:strCache>
            </c:strRef>
          </c:tx>
          <c:spPr>
            <a:ln w="44450">
              <a:solidFill>
                <a:srgbClr val="FF0000"/>
              </a:solidFill>
            </a:ln>
          </c:spPr>
          <c:marker>
            <c:symbol val="none"/>
          </c:marker>
          <c:xVal>
            <c:numRef>
              <c:f>'With Motor Torque'!$B$13:$B$19</c:f>
              <c:numCache>
                <c:formatCode>0%</c:formatCode>
                <c:ptCount val="7"/>
                <c:pt idx="0">
                  <c:v>1</c:v>
                </c:pt>
                <c:pt idx="1">
                  <c:v>1.1000000000000001</c:v>
                </c:pt>
                <c:pt idx="2">
                  <c:v>1.2</c:v>
                </c:pt>
                <c:pt idx="3">
                  <c:v>1.3</c:v>
                </c:pt>
                <c:pt idx="4">
                  <c:v>1.4</c:v>
                </c:pt>
                <c:pt idx="5">
                  <c:v>1.5</c:v>
                </c:pt>
                <c:pt idx="6">
                  <c:v>1.6</c:v>
                </c:pt>
              </c:numCache>
            </c:numRef>
          </c:xVal>
          <c:yVal>
            <c:numRef>
              <c:f>'With Motor Torque'!$D$13:$D$19</c:f>
              <c:numCache>
                <c:formatCode>0%</c:formatCode>
                <c:ptCount val="7"/>
                <c:pt idx="0">
                  <c:v>1</c:v>
                </c:pt>
                <c:pt idx="1">
                  <c:v>1</c:v>
                </c:pt>
                <c:pt idx="2">
                  <c:v>1</c:v>
                </c:pt>
                <c:pt idx="3">
                  <c:v>1</c:v>
                </c:pt>
                <c:pt idx="4">
                  <c:v>1</c:v>
                </c:pt>
                <c:pt idx="5">
                  <c:v>1</c:v>
                </c:pt>
                <c:pt idx="6">
                  <c:v>1</c:v>
                </c:pt>
              </c:numCache>
            </c:numRef>
          </c:yVal>
          <c:smooth val="0"/>
        </c:ser>
        <c:ser>
          <c:idx val="3"/>
          <c:order val="3"/>
          <c:tx>
            <c:strRef>
              <c:f>'With Motor Torque'!$E$3</c:f>
              <c:strCache>
                <c:ptCount val="1"/>
                <c:pt idx="0">
                  <c:v>Torque</c:v>
                </c:pt>
              </c:strCache>
            </c:strRef>
          </c:tx>
          <c:spPr>
            <a:ln w="44450">
              <a:solidFill>
                <a:srgbClr val="00B050"/>
              </a:solidFill>
            </a:ln>
          </c:spPr>
          <c:marker>
            <c:symbol val="none"/>
          </c:marker>
          <c:xVal>
            <c:numRef>
              <c:f>'With Motor Torque'!$B$13:$B$19</c:f>
              <c:numCache>
                <c:formatCode>0%</c:formatCode>
                <c:ptCount val="7"/>
                <c:pt idx="0">
                  <c:v>1</c:v>
                </c:pt>
                <c:pt idx="1">
                  <c:v>1.1000000000000001</c:v>
                </c:pt>
                <c:pt idx="2">
                  <c:v>1.2</c:v>
                </c:pt>
                <c:pt idx="3">
                  <c:v>1.3</c:v>
                </c:pt>
                <c:pt idx="4">
                  <c:v>1.4</c:v>
                </c:pt>
                <c:pt idx="5">
                  <c:v>1.5</c:v>
                </c:pt>
                <c:pt idx="6">
                  <c:v>1.6</c:v>
                </c:pt>
              </c:numCache>
            </c:numRef>
          </c:xVal>
          <c:yVal>
            <c:numRef>
              <c:f>'With Motor Torque'!$F$13:$F$19</c:f>
              <c:numCache>
                <c:formatCode>0%</c:formatCode>
                <c:ptCount val="7"/>
                <c:pt idx="0">
                  <c:v>1</c:v>
                </c:pt>
                <c:pt idx="1">
                  <c:v>0.90909090909090906</c:v>
                </c:pt>
                <c:pt idx="2">
                  <c:v>0.83333333333333359</c:v>
                </c:pt>
                <c:pt idx="3">
                  <c:v>0.76923076923076916</c:v>
                </c:pt>
                <c:pt idx="4">
                  <c:v>0.71428571428571452</c:v>
                </c:pt>
                <c:pt idx="5">
                  <c:v>0.66666666666666663</c:v>
                </c:pt>
                <c:pt idx="6">
                  <c:v>0.62500000000000022</c:v>
                </c:pt>
              </c:numCache>
            </c:numRef>
          </c:yVal>
          <c:smooth val="0"/>
        </c:ser>
        <c:dLbls>
          <c:showLegendKey val="0"/>
          <c:showVal val="0"/>
          <c:showCatName val="0"/>
          <c:showSerName val="0"/>
          <c:showPercent val="0"/>
          <c:showBubbleSize val="0"/>
        </c:dLbls>
        <c:axId val="115675904"/>
        <c:axId val="115677824"/>
      </c:scatterChart>
      <c:valAx>
        <c:axId val="115675904"/>
        <c:scaling>
          <c:orientation val="minMax"/>
          <c:max val="1.55"/>
          <c:min val="0"/>
        </c:scaling>
        <c:delete val="0"/>
        <c:axPos val="b"/>
        <c:title>
          <c:tx>
            <c:rich>
              <a:bodyPr/>
              <a:lstStyle/>
              <a:p>
                <a:pPr>
                  <a:defRPr/>
                </a:pPr>
                <a:r>
                  <a:rPr lang="en-US"/>
                  <a:t>Output Frequency</a:t>
                </a:r>
              </a:p>
            </c:rich>
          </c:tx>
          <c:layout/>
          <c:overlay val="0"/>
        </c:title>
        <c:numFmt formatCode="0%" sourceLinked="1"/>
        <c:majorTickMark val="out"/>
        <c:minorTickMark val="none"/>
        <c:tickLblPos val="nextTo"/>
        <c:spPr>
          <a:ln w="38100"/>
        </c:spPr>
        <c:crossAx val="115677824"/>
        <c:crosses val="autoZero"/>
        <c:crossBetween val="midCat"/>
        <c:majorUnit val="0.2"/>
      </c:valAx>
      <c:valAx>
        <c:axId val="115677824"/>
        <c:scaling>
          <c:orientation val="minMax"/>
          <c:max val="1.05"/>
          <c:min val="0"/>
        </c:scaling>
        <c:delete val="0"/>
        <c:axPos val="l"/>
        <c:title>
          <c:tx>
            <c:rich>
              <a:bodyPr rot="-5400000" vert="horz"/>
              <a:lstStyle/>
              <a:p>
                <a:pPr>
                  <a:defRPr/>
                </a:pPr>
                <a:r>
                  <a:rPr lang="en-US"/>
                  <a:t>Motor Voltage</a:t>
                </a:r>
              </a:p>
            </c:rich>
          </c:tx>
          <c:layout/>
          <c:overlay val="0"/>
        </c:title>
        <c:numFmt formatCode="0%" sourceLinked="1"/>
        <c:majorTickMark val="out"/>
        <c:minorTickMark val="none"/>
        <c:tickLblPos val="nextTo"/>
        <c:spPr>
          <a:ln w="38100"/>
        </c:spPr>
        <c:crossAx val="115675904"/>
        <c:crosses val="autoZero"/>
        <c:crossBetween val="midCat"/>
        <c:majorUnit val="0.1"/>
      </c:valAx>
      <c:spPr>
        <a:ln>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1750506658907"/>
          <c:y val="6.3521981627296623E-2"/>
          <c:w val="0.83601581950516424"/>
          <c:h val="0.77925853018372726"/>
        </c:manualLayout>
      </c:layout>
      <c:scatterChart>
        <c:scatterStyle val="lineMarker"/>
        <c:varyColors val="0"/>
        <c:ser>
          <c:idx val="1"/>
          <c:order val="0"/>
          <c:tx>
            <c:strRef>
              <c:f>'With Load Torque'!$D$3</c:f>
              <c:strCache>
                <c:ptCount val="1"/>
                <c:pt idx="0">
                  <c:v>Extended</c:v>
                </c:pt>
              </c:strCache>
            </c:strRef>
          </c:tx>
          <c:spPr>
            <a:ln w="44450">
              <a:solidFill>
                <a:srgbClr val="FF0000"/>
              </a:solidFill>
            </a:ln>
          </c:spPr>
          <c:marker>
            <c:symbol val="none"/>
          </c:marker>
          <c:xVal>
            <c:numRef>
              <c:f>'With Load Torque'!$B$4:$B$19</c:f>
              <c:numCache>
                <c:formatCode>0%</c:formatCode>
                <c:ptCount val="16"/>
                <c:pt idx="0">
                  <c:v>0.1</c:v>
                </c:pt>
                <c:pt idx="1">
                  <c:v>0.2</c:v>
                </c:pt>
                <c:pt idx="2">
                  <c:v>0.3000000000000001</c:v>
                </c:pt>
                <c:pt idx="3">
                  <c:v>0.4</c:v>
                </c:pt>
                <c:pt idx="4">
                  <c:v>0.5</c:v>
                </c:pt>
                <c:pt idx="5">
                  <c:v>0.6000000000000002</c:v>
                </c:pt>
                <c:pt idx="6">
                  <c:v>0.70000000000000018</c:v>
                </c:pt>
                <c:pt idx="7">
                  <c:v>0.8</c:v>
                </c:pt>
                <c:pt idx="8">
                  <c:v>0.9</c:v>
                </c:pt>
                <c:pt idx="9">
                  <c:v>1</c:v>
                </c:pt>
                <c:pt idx="10">
                  <c:v>1.1000000000000001</c:v>
                </c:pt>
                <c:pt idx="11">
                  <c:v>1.2</c:v>
                </c:pt>
                <c:pt idx="12">
                  <c:v>1.3</c:v>
                </c:pt>
                <c:pt idx="13">
                  <c:v>1.4</c:v>
                </c:pt>
                <c:pt idx="14">
                  <c:v>1.5</c:v>
                </c:pt>
                <c:pt idx="15">
                  <c:v>1.6</c:v>
                </c:pt>
              </c:numCache>
            </c:numRef>
          </c:xVal>
          <c:yVal>
            <c:numRef>
              <c:f>'With Load Torque'!$D$4:$D$19</c:f>
              <c:numCache>
                <c:formatCode>0%</c:formatCode>
                <c:ptCount val="16"/>
                <c:pt idx="0">
                  <c:v>0.1</c:v>
                </c:pt>
                <c:pt idx="1">
                  <c:v>0.2</c:v>
                </c:pt>
                <c:pt idx="2">
                  <c:v>0.3000000000000001</c:v>
                </c:pt>
                <c:pt idx="3">
                  <c:v>0.4</c:v>
                </c:pt>
                <c:pt idx="4">
                  <c:v>0.5</c:v>
                </c:pt>
                <c:pt idx="5">
                  <c:v>0.6000000000000002</c:v>
                </c:pt>
                <c:pt idx="6">
                  <c:v>0.70000000000000018</c:v>
                </c:pt>
                <c:pt idx="7">
                  <c:v>0.8</c:v>
                </c:pt>
                <c:pt idx="8">
                  <c:v>0.9</c:v>
                </c:pt>
                <c:pt idx="9">
                  <c:v>1</c:v>
                </c:pt>
                <c:pt idx="10">
                  <c:v>1</c:v>
                </c:pt>
                <c:pt idx="11">
                  <c:v>1</c:v>
                </c:pt>
                <c:pt idx="12">
                  <c:v>1</c:v>
                </c:pt>
                <c:pt idx="13">
                  <c:v>1</c:v>
                </c:pt>
                <c:pt idx="14">
                  <c:v>1</c:v>
                </c:pt>
                <c:pt idx="15">
                  <c:v>1</c:v>
                </c:pt>
              </c:numCache>
            </c:numRef>
          </c:yVal>
          <c:smooth val="0"/>
        </c:ser>
        <c:ser>
          <c:idx val="0"/>
          <c:order val="1"/>
          <c:tx>
            <c:strRef>
              <c:f>'With Load Torque'!$G$3</c:f>
              <c:strCache>
                <c:ptCount val="1"/>
                <c:pt idx="0">
                  <c:v>Load Torque</c:v>
                </c:pt>
              </c:strCache>
            </c:strRef>
          </c:tx>
          <c:spPr>
            <a:ln w="44450">
              <a:solidFill>
                <a:srgbClr val="00B0F0"/>
              </a:solidFill>
            </a:ln>
          </c:spPr>
          <c:marker>
            <c:symbol val="none"/>
          </c:marker>
          <c:xVal>
            <c:numRef>
              <c:f>'With Load Torque'!$B$4:$B$18</c:f>
              <c:numCache>
                <c:formatCode>0%</c:formatCode>
                <c:ptCount val="15"/>
                <c:pt idx="0">
                  <c:v>0.1</c:v>
                </c:pt>
                <c:pt idx="1">
                  <c:v>0.2</c:v>
                </c:pt>
                <c:pt idx="2">
                  <c:v>0.3000000000000001</c:v>
                </c:pt>
                <c:pt idx="3">
                  <c:v>0.4</c:v>
                </c:pt>
                <c:pt idx="4">
                  <c:v>0.5</c:v>
                </c:pt>
                <c:pt idx="5">
                  <c:v>0.6000000000000002</c:v>
                </c:pt>
                <c:pt idx="6">
                  <c:v>0.70000000000000018</c:v>
                </c:pt>
                <c:pt idx="7">
                  <c:v>0.8</c:v>
                </c:pt>
                <c:pt idx="8">
                  <c:v>0.9</c:v>
                </c:pt>
                <c:pt idx="9">
                  <c:v>1</c:v>
                </c:pt>
                <c:pt idx="10">
                  <c:v>1.1000000000000001</c:v>
                </c:pt>
                <c:pt idx="11">
                  <c:v>1.2</c:v>
                </c:pt>
                <c:pt idx="12">
                  <c:v>1.3</c:v>
                </c:pt>
                <c:pt idx="13">
                  <c:v>1.4</c:v>
                </c:pt>
                <c:pt idx="14">
                  <c:v>1.5</c:v>
                </c:pt>
              </c:numCache>
            </c:numRef>
          </c:xVal>
          <c:yVal>
            <c:numRef>
              <c:f>'With Load Torque'!$G$4:$G$18</c:f>
              <c:numCache>
                <c:formatCode>0%</c:formatCode>
                <c:ptCount val="15"/>
                <c:pt idx="0">
                  <c:v>6.9444444444444493E-3</c:v>
                </c:pt>
                <c:pt idx="1">
                  <c:v>2.7777777777777811E-2</c:v>
                </c:pt>
                <c:pt idx="2">
                  <c:v>6.25E-2</c:v>
                </c:pt>
                <c:pt idx="3">
                  <c:v>0.11111111111111113</c:v>
                </c:pt>
                <c:pt idx="4">
                  <c:v>0.17361111111111119</c:v>
                </c:pt>
                <c:pt idx="5">
                  <c:v>0.25</c:v>
                </c:pt>
                <c:pt idx="6">
                  <c:v>0.34027777777777796</c:v>
                </c:pt>
                <c:pt idx="7">
                  <c:v>0.44444444444444464</c:v>
                </c:pt>
                <c:pt idx="8">
                  <c:v>0.5625</c:v>
                </c:pt>
                <c:pt idx="9">
                  <c:v>0.69444444444444464</c:v>
                </c:pt>
                <c:pt idx="10">
                  <c:v>0.8402777777777779</c:v>
                </c:pt>
                <c:pt idx="11">
                  <c:v>1</c:v>
                </c:pt>
              </c:numCache>
            </c:numRef>
          </c:yVal>
          <c:smooth val="0"/>
        </c:ser>
        <c:ser>
          <c:idx val="3"/>
          <c:order val="2"/>
          <c:tx>
            <c:strRef>
              <c:f>'With Load Torque'!$F$3</c:f>
              <c:strCache>
                <c:ptCount val="1"/>
                <c:pt idx="0">
                  <c:v>Motor Torque</c:v>
                </c:pt>
              </c:strCache>
            </c:strRef>
          </c:tx>
          <c:spPr>
            <a:ln w="44450">
              <a:solidFill>
                <a:srgbClr val="00B050"/>
              </a:solidFill>
            </a:ln>
          </c:spPr>
          <c:marker>
            <c:symbol val="none"/>
          </c:marker>
          <c:dPt>
            <c:idx val="15"/>
            <c:marker>
              <c:symbol val="picture"/>
              <c:spPr>
                <a:blipFill>
                  <a:blip xmlns:r="http://schemas.openxmlformats.org/officeDocument/2006/relationships" r:embed="rId1"/>
                  <a:stretch>
                    <a:fillRect/>
                  </a:stretch>
                </a:blipFill>
                <a:ln w="9525">
                  <a:noFill/>
                </a:ln>
              </c:spPr>
            </c:marker>
            <c:bubble3D val="0"/>
          </c:dPt>
          <c:xVal>
            <c:numRef>
              <c:f>'With Load Torque'!$B$4:$B$19</c:f>
              <c:numCache>
                <c:formatCode>0%</c:formatCode>
                <c:ptCount val="16"/>
                <c:pt idx="0">
                  <c:v>0.1</c:v>
                </c:pt>
                <c:pt idx="1">
                  <c:v>0.2</c:v>
                </c:pt>
                <c:pt idx="2">
                  <c:v>0.3000000000000001</c:v>
                </c:pt>
                <c:pt idx="3">
                  <c:v>0.4</c:v>
                </c:pt>
                <c:pt idx="4">
                  <c:v>0.5</c:v>
                </c:pt>
                <c:pt idx="5">
                  <c:v>0.6000000000000002</c:v>
                </c:pt>
                <c:pt idx="6">
                  <c:v>0.70000000000000018</c:v>
                </c:pt>
                <c:pt idx="7">
                  <c:v>0.8</c:v>
                </c:pt>
                <c:pt idx="8">
                  <c:v>0.9</c:v>
                </c:pt>
                <c:pt idx="9">
                  <c:v>1</c:v>
                </c:pt>
                <c:pt idx="10">
                  <c:v>1.1000000000000001</c:v>
                </c:pt>
                <c:pt idx="11">
                  <c:v>1.2</c:v>
                </c:pt>
                <c:pt idx="12">
                  <c:v>1.3</c:v>
                </c:pt>
                <c:pt idx="13">
                  <c:v>1.4</c:v>
                </c:pt>
                <c:pt idx="14">
                  <c:v>1.5</c:v>
                </c:pt>
                <c:pt idx="15">
                  <c:v>1.6</c:v>
                </c:pt>
              </c:numCache>
            </c:numRef>
          </c:xVal>
          <c:yVal>
            <c:numRef>
              <c:f>'With Load Torque'!$F$4:$F$19</c:f>
              <c:numCache>
                <c:formatCode>0%</c:formatCode>
                <c:ptCount val="16"/>
                <c:pt idx="0">
                  <c:v>1</c:v>
                </c:pt>
                <c:pt idx="1">
                  <c:v>1</c:v>
                </c:pt>
                <c:pt idx="2">
                  <c:v>1</c:v>
                </c:pt>
                <c:pt idx="3">
                  <c:v>1</c:v>
                </c:pt>
                <c:pt idx="4">
                  <c:v>1</c:v>
                </c:pt>
                <c:pt idx="5">
                  <c:v>1</c:v>
                </c:pt>
                <c:pt idx="6">
                  <c:v>1</c:v>
                </c:pt>
                <c:pt idx="7">
                  <c:v>1</c:v>
                </c:pt>
                <c:pt idx="8">
                  <c:v>1</c:v>
                </c:pt>
                <c:pt idx="9">
                  <c:v>1</c:v>
                </c:pt>
                <c:pt idx="10">
                  <c:v>0.90909090909090906</c:v>
                </c:pt>
                <c:pt idx="11">
                  <c:v>0.83333333333333359</c:v>
                </c:pt>
                <c:pt idx="12">
                  <c:v>0.76923076923076916</c:v>
                </c:pt>
                <c:pt idx="13">
                  <c:v>0.71428571428571452</c:v>
                </c:pt>
                <c:pt idx="14">
                  <c:v>0.66666666666666663</c:v>
                </c:pt>
                <c:pt idx="15">
                  <c:v>0.62500000000000022</c:v>
                </c:pt>
              </c:numCache>
            </c:numRef>
          </c:yVal>
          <c:smooth val="0"/>
        </c:ser>
        <c:dLbls>
          <c:showLegendKey val="0"/>
          <c:showVal val="0"/>
          <c:showCatName val="0"/>
          <c:showSerName val="0"/>
          <c:showPercent val="0"/>
          <c:showBubbleSize val="0"/>
        </c:dLbls>
        <c:axId val="110404352"/>
        <c:axId val="110406272"/>
      </c:scatterChart>
      <c:valAx>
        <c:axId val="110404352"/>
        <c:scaling>
          <c:orientation val="minMax"/>
          <c:max val="1.55"/>
          <c:min val="0"/>
        </c:scaling>
        <c:delete val="0"/>
        <c:axPos val="b"/>
        <c:title>
          <c:tx>
            <c:rich>
              <a:bodyPr/>
              <a:lstStyle/>
              <a:p>
                <a:pPr>
                  <a:defRPr/>
                </a:pPr>
                <a:r>
                  <a:rPr lang="en-US"/>
                  <a:t>Output Frequency</a:t>
                </a:r>
              </a:p>
            </c:rich>
          </c:tx>
          <c:layout/>
          <c:overlay val="0"/>
        </c:title>
        <c:numFmt formatCode="0%" sourceLinked="1"/>
        <c:majorTickMark val="out"/>
        <c:minorTickMark val="none"/>
        <c:tickLblPos val="nextTo"/>
        <c:spPr>
          <a:ln w="38100"/>
        </c:spPr>
        <c:crossAx val="110406272"/>
        <c:crosses val="autoZero"/>
        <c:crossBetween val="midCat"/>
        <c:majorUnit val="0.2"/>
      </c:valAx>
      <c:valAx>
        <c:axId val="110406272"/>
        <c:scaling>
          <c:orientation val="minMax"/>
          <c:max val="1.05"/>
          <c:min val="0"/>
        </c:scaling>
        <c:delete val="0"/>
        <c:axPos val="l"/>
        <c:title>
          <c:tx>
            <c:rich>
              <a:bodyPr rot="-5400000" vert="horz"/>
              <a:lstStyle/>
              <a:p>
                <a:pPr>
                  <a:defRPr/>
                </a:pPr>
                <a:r>
                  <a:rPr lang="en-US" dirty="0"/>
                  <a:t>Motor Voltage</a:t>
                </a:r>
              </a:p>
            </c:rich>
          </c:tx>
          <c:layout/>
          <c:overlay val="0"/>
        </c:title>
        <c:numFmt formatCode="0%" sourceLinked="1"/>
        <c:majorTickMark val="out"/>
        <c:minorTickMark val="none"/>
        <c:tickLblPos val="nextTo"/>
        <c:spPr>
          <a:ln w="38100"/>
        </c:spPr>
        <c:crossAx val="110404352"/>
        <c:crosses val="autoZero"/>
        <c:crossBetween val="midCat"/>
        <c:majorUnit val="0.1"/>
      </c:valAx>
      <c:spPr>
        <a:ln>
          <a:no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Kopfzeilenplatzhalter 1"/>
          <p:cNvSpPr>
            <a:spLocks noGrp="1"/>
          </p:cNvSpPr>
          <p:nvPr>
            <p:ph type="hdr" sz="quarter"/>
          </p:nvPr>
        </p:nvSpPr>
        <p:spPr bwMode="gray">
          <a:xfrm>
            <a:off x="769938" y="265113"/>
            <a:ext cx="4147802" cy="214312"/>
          </a:xfrm>
          <a:prstGeom prst="rect">
            <a:avLst/>
          </a:prstGeom>
        </p:spPr>
        <p:txBody>
          <a:bodyPr vert="horz" lIns="0" tIns="0" rIns="0" bIns="0" rtlCol="0" anchor="ctr" anchorCtr="0"/>
          <a:lstStyle>
            <a:lvl1pPr algn="l">
              <a:defRPr sz="800" dirty="0" smtClean="0">
                <a:latin typeface="Arial" pitchFamily="34" charset="0"/>
              </a:defRPr>
            </a:lvl1pPr>
          </a:lstStyle>
          <a:p>
            <a:pPr>
              <a:defRPr/>
            </a:pPr>
            <a:r>
              <a:rPr lang="en-US" dirty="0"/>
              <a:t>HVAC Variable Torque </a:t>
            </a:r>
            <a:r>
              <a:rPr lang="en-US" dirty="0" smtClean="0"/>
              <a:t>Applications for Variable Frequency Drives </a:t>
            </a:r>
            <a:endParaRPr lang="en-US" dirty="0"/>
          </a:p>
        </p:txBody>
      </p:sp>
      <p:sp>
        <p:nvSpPr>
          <p:cNvPr id="8" name="Foliennummernplatzhalter 6"/>
          <p:cNvSpPr>
            <a:spLocks noGrp="1"/>
          </p:cNvSpPr>
          <p:nvPr>
            <p:ph type="sldNum" sz="quarter" idx="3"/>
          </p:nvPr>
        </p:nvSpPr>
        <p:spPr bwMode="gray">
          <a:xfrm>
            <a:off x="3689350" y="8878888"/>
            <a:ext cx="2921000" cy="196850"/>
          </a:xfrm>
          <a:prstGeom prst="rect">
            <a:avLst/>
          </a:prstGeom>
        </p:spPr>
        <p:txBody>
          <a:bodyPr vert="horz" lIns="0" tIns="0" rIns="0" bIns="0" rtlCol="0" anchor="ctr" anchorCtr="0"/>
          <a:lstStyle>
            <a:lvl1pPr algn="r">
              <a:defRPr sz="800" smtClean="0">
                <a:latin typeface="Arial" pitchFamily="34" charset="0"/>
              </a:defRPr>
            </a:lvl1pPr>
          </a:lstStyle>
          <a:p>
            <a:pPr>
              <a:defRPr/>
            </a:pPr>
            <a:fld id="{3D043E75-2E00-4D49-B67A-D3E7AB254AF8}" type="slidenum">
              <a:rPr lang="en-US"/>
              <a:pPr>
                <a:defRPr/>
              </a:pPr>
              <a:t>‹#›</a:t>
            </a:fld>
            <a:endParaRPr lang="en-US" dirty="0"/>
          </a:p>
        </p:txBody>
      </p:sp>
    </p:spTree>
    <p:extLst>
      <p:ext uri="{BB962C8B-B14F-4D97-AF65-F5344CB8AC3E}">
        <p14:creationId xmlns:p14="http://schemas.microsoft.com/office/powerpoint/2010/main" val="23092395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816188" y="263364"/>
            <a:ext cx="3308780" cy="243306"/>
          </a:xfrm>
          <a:prstGeom prst="rect">
            <a:avLst/>
          </a:prstGeom>
        </p:spPr>
        <p:txBody>
          <a:bodyPr vert="horz" lIns="96643" tIns="48322" rIns="96643" bIns="48322" rtlCol="0"/>
          <a:lstStyle>
            <a:lvl1pPr algn="l">
              <a:defRPr sz="1100">
                <a:latin typeface="Arial" pitchFamily="34" charset="0"/>
                <a:cs typeface="Arial" pitchFamily="34" charset="0"/>
              </a:defRPr>
            </a:lvl1pPr>
          </a:lstStyle>
          <a:p>
            <a:r>
              <a:rPr lang="de-DE" smtClean="0"/>
              <a:t>HVAC VAriable Torque Applications for Variable Frequency Drives</a:t>
            </a:r>
            <a:endParaRPr lang="de-DE" dirty="0"/>
          </a:p>
        </p:txBody>
      </p:sp>
      <p:sp>
        <p:nvSpPr>
          <p:cNvPr id="3" name="Datumsplatzhalter 2"/>
          <p:cNvSpPr>
            <a:spLocks noGrp="1"/>
          </p:cNvSpPr>
          <p:nvPr>
            <p:ph type="dt" idx="1"/>
          </p:nvPr>
        </p:nvSpPr>
        <p:spPr>
          <a:xfrm>
            <a:off x="4124968" y="263364"/>
            <a:ext cx="2758434" cy="243306"/>
          </a:xfrm>
          <a:prstGeom prst="rect">
            <a:avLst/>
          </a:prstGeom>
        </p:spPr>
        <p:txBody>
          <a:bodyPr vert="horz" lIns="96643" tIns="48322" rIns="96643" bIns="48322" rtlCol="0"/>
          <a:lstStyle>
            <a:lvl1pPr algn="r">
              <a:defRPr sz="1100">
                <a:latin typeface="Arial" pitchFamily="34" charset="0"/>
                <a:cs typeface="Arial" pitchFamily="34" charset="0"/>
              </a:defRPr>
            </a:lvl1pPr>
          </a:lstStyle>
          <a:p>
            <a:fld id="{701B32B9-094B-402B-98EB-989925ADEEAB}" type="datetimeFigureOut">
              <a:rPr lang="de-DE" smtClean="0"/>
              <a:pPr/>
              <a:t>10.08.2015</a:t>
            </a:fld>
            <a:endParaRPr lang="de-DE" dirty="0"/>
          </a:p>
        </p:txBody>
      </p:sp>
      <p:sp>
        <p:nvSpPr>
          <p:cNvPr id="4" name="Folienbildplatzhalter 3"/>
          <p:cNvSpPr>
            <a:spLocks noGrp="1" noRot="1" noChangeAspect="1"/>
          </p:cNvSpPr>
          <p:nvPr>
            <p:ph type="sldImg" idx="2"/>
          </p:nvPr>
        </p:nvSpPr>
        <p:spPr>
          <a:xfrm>
            <a:off x="863600" y="506413"/>
            <a:ext cx="5972175" cy="4479925"/>
          </a:xfrm>
          <a:prstGeom prst="rect">
            <a:avLst/>
          </a:prstGeom>
          <a:noFill/>
          <a:ln w="12700">
            <a:solidFill>
              <a:prstClr val="black"/>
            </a:solidFill>
          </a:ln>
        </p:spPr>
        <p:txBody>
          <a:bodyPr vert="horz" lIns="96643" tIns="48322" rIns="96643" bIns="48322" rtlCol="0" anchor="ctr"/>
          <a:lstStyle/>
          <a:p>
            <a:endParaRPr lang="de-DE"/>
          </a:p>
        </p:txBody>
      </p:sp>
      <p:sp>
        <p:nvSpPr>
          <p:cNvPr id="5" name="Notizenplatzhalter 4"/>
          <p:cNvSpPr>
            <a:spLocks noGrp="1"/>
          </p:cNvSpPr>
          <p:nvPr>
            <p:ph type="body" sz="quarter" idx="3"/>
          </p:nvPr>
        </p:nvSpPr>
        <p:spPr>
          <a:xfrm>
            <a:off x="816187" y="5107310"/>
            <a:ext cx="6067214" cy="4025558"/>
          </a:xfrm>
          <a:prstGeom prst="rect">
            <a:avLst/>
          </a:prstGeom>
        </p:spPr>
        <p:txBody>
          <a:bodyPr vert="horz" lIns="96643" tIns="48322" rIns="96643" bIns="4832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816186" y="9119475"/>
            <a:ext cx="2841414" cy="218360"/>
          </a:xfrm>
          <a:prstGeom prst="rect">
            <a:avLst/>
          </a:prstGeom>
        </p:spPr>
        <p:txBody>
          <a:bodyPr vert="horz" lIns="96643" tIns="48322" rIns="96643" bIns="48322" rtlCol="0" anchor="b"/>
          <a:lstStyle>
            <a:lvl1pPr algn="l">
              <a:defRPr sz="1100">
                <a:latin typeface="Arial" pitchFamily="34" charset="0"/>
                <a:cs typeface="Arial" pitchFamily="34" charset="0"/>
              </a:defRPr>
            </a:lvl1pPr>
          </a:lstStyle>
          <a:p>
            <a:endParaRPr lang="de-DE" dirty="0"/>
          </a:p>
        </p:txBody>
      </p:sp>
      <p:sp>
        <p:nvSpPr>
          <p:cNvPr id="7" name="Foliennummernplatzhalter 6"/>
          <p:cNvSpPr>
            <a:spLocks noGrp="1"/>
          </p:cNvSpPr>
          <p:nvPr>
            <p:ph type="sldNum" sz="quarter" idx="5"/>
          </p:nvPr>
        </p:nvSpPr>
        <p:spPr>
          <a:xfrm>
            <a:off x="3657602" y="9119475"/>
            <a:ext cx="3225801" cy="218360"/>
          </a:xfrm>
          <a:prstGeom prst="rect">
            <a:avLst/>
          </a:prstGeom>
        </p:spPr>
        <p:txBody>
          <a:bodyPr vert="horz" lIns="96643" tIns="48322" rIns="96643" bIns="48322" rtlCol="0" anchor="b"/>
          <a:lstStyle>
            <a:lvl1pPr algn="r">
              <a:defRPr sz="1100">
                <a:latin typeface="Arial" pitchFamily="34" charset="0"/>
                <a:cs typeface="Arial" pitchFamily="34" charset="0"/>
              </a:defRPr>
            </a:lvl1pPr>
          </a:lstStyle>
          <a:p>
            <a:fld id="{20CE3404-78B9-4819-95A6-F9D07B45CDE8}" type="slidenum">
              <a:rPr lang="de-DE" smtClean="0"/>
              <a:pPr/>
              <a:t>‹#›</a:t>
            </a:fld>
            <a:endParaRPr lang="de-DE"/>
          </a:p>
        </p:txBody>
      </p:sp>
    </p:spTree>
    <p:extLst>
      <p:ext uri="{BB962C8B-B14F-4D97-AF65-F5344CB8AC3E}">
        <p14:creationId xmlns:p14="http://schemas.microsoft.com/office/powerpoint/2010/main" val="356884556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28638"/>
            <a:ext cx="5972175" cy="4478337"/>
          </a:xfrm>
          <a:ln w="9525"/>
        </p:spPr>
      </p:sp>
      <p:sp>
        <p:nvSpPr>
          <p:cNvPr id="3" name="Notizenplatzhalter 2"/>
          <p:cNvSpPr>
            <a:spLocks noGrp="1"/>
          </p:cNvSpPr>
          <p:nvPr>
            <p:ph type="body" idx="1"/>
          </p:nvPr>
        </p:nvSpPr>
        <p:spPr>
          <a:xfrm>
            <a:off x="816187" y="5102305"/>
            <a:ext cx="6067214" cy="4030562"/>
          </a:xfrm>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0CE3404-78B9-4819-95A6-F9D07B45CDE8}" type="slidenum">
              <a:rPr lang="de-DE" smtClean="0"/>
              <a:pPr/>
              <a:t>1</a:t>
            </a:fld>
            <a:endParaRPr lang="de-DE"/>
          </a:p>
        </p:txBody>
      </p:sp>
      <p:sp>
        <p:nvSpPr>
          <p:cNvPr id="5" name="Header Placeholder 4"/>
          <p:cNvSpPr>
            <a:spLocks noGrp="1"/>
          </p:cNvSpPr>
          <p:nvPr>
            <p:ph type="hdr" sz="quarter" idx="11"/>
          </p:nvPr>
        </p:nvSpPr>
        <p:spPr>
          <a:xfrm>
            <a:off x="816187" y="263365"/>
            <a:ext cx="6065520" cy="456725"/>
          </a:xfrm>
        </p:spPr>
        <p:txBody>
          <a:bodyPr/>
          <a:lstStyle/>
          <a:p>
            <a:r>
              <a:rPr lang="de-DE" smtClean="0"/>
              <a:t>HVAC VAriable Torque Applications for Variable Frequency Drives</a:t>
            </a:r>
            <a:endParaRPr lang="de-DE" dirty="0"/>
          </a:p>
        </p:txBody>
      </p:sp>
    </p:spTree>
    <p:extLst>
      <p:ext uri="{BB962C8B-B14F-4D97-AF65-F5344CB8AC3E}">
        <p14:creationId xmlns:p14="http://schemas.microsoft.com/office/powerpoint/2010/main" val="305818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2403" name="Rectangle 5"/>
          <p:cNvSpPr>
            <a:spLocks noGrp="1" noChangeArrowheads="1"/>
          </p:cNvSpPr>
          <p:nvPr>
            <p:ph type="sldNum" sz="quarter" idx="5"/>
          </p:nvPr>
        </p:nvSpPr>
        <p:spPr>
          <a:noFill/>
        </p:spPr>
        <p:txBody>
          <a:bodyPr/>
          <a:lstStyle/>
          <a:p>
            <a:fld id="{9D1F604F-D0E6-4614-82DB-014A46104B44}" type="slidenum">
              <a:rPr lang="en-US" smtClean="0">
                <a:cs typeface="Arial" charset="0"/>
              </a:rPr>
              <a:pPr/>
              <a:t>10</a:t>
            </a:fld>
            <a:endParaRPr lang="en-US" dirty="0" smtClean="0">
              <a:cs typeface="Arial" charset="0"/>
            </a:endParaRPr>
          </a:p>
        </p:txBody>
      </p:sp>
      <p:sp>
        <p:nvSpPr>
          <p:cNvPr id="102404" name="Rectangle 2"/>
          <p:cNvSpPr>
            <a:spLocks noGrp="1" noRot="1" noChangeAspect="1" noChangeArrowheads="1" noTextEdit="1"/>
          </p:cNvSpPr>
          <p:nvPr>
            <p:ph type="sldImg"/>
          </p:nvPr>
        </p:nvSpPr>
        <p:spPr>
          <a:xfrm>
            <a:off x="863600" y="506413"/>
            <a:ext cx="5972175" cy="4479925"/>
          </a:xfrm>
          <a:ln/>
        </p:spPr>
      </p:sp>
      <p:sp>
        <p:nvSpPr>
          <p:cNvPr id="102405" name="Rectangle 3"/>
          <p:cNvSpPr>
            <a:spLocks noGrp="1" noChangeArrowheads="1"/>
          </p:cNvSpPr>
          <p:nvPr>
            <p:ph type="body" idx="1"/>
          </p:nvPr>
        </p:nvSpPr>
        <p:spPr>
          <a:noFill/>
          <a:ln/>
        </p:spPr>
        <p:txBody>
          <a:bodyPr lIns="95336" tIns="47669" rIns="95336" bIns="47669"/>
          <a:lstStyle/>
          <a:p>
            <a:r>
              <a:rPr lang="en-US" b="1" dirty="0" smtClean="0"/>
              <a:t>How many of you see the</a:t>
            </a:r>
            <a:r>
              <a:rPr lang="en-US" b="1" baseline="0" dirty="0" smtClean="0"/>
              <a:t> RF controlled by “Differential Flow” ?</a:t>
            </a:r>
          </a:p>
          <a:p>
            <a:endParaRPr lang="en-US" baseline="0" dirty="0" smtClean="0"/>
          </a:p>
          <a:p>
            <a:r>
              <a:rPr lang="en-US" baseline="0" dirty="0" smtClean="0"/>
              <a:t>The Supply Fan’s function is still too provide the required Static Pressure that will deliver the need SA Flow.</a:t>
            </a:r>
          </a:p>
          <a:p>
            <a:endParaRPr lang="en-US" baseline="0" dirty="0" smtClean="0"/>
          </a:p>
          <a:p>
            <a:r>
              <a:rPr lang="en-US" baseline="0" dirty="0" smtClean="0"/>
              <a:t>The Return Fan’s role will be to remove the amount of air from the space to allow the conditioned Supply Air to enter the space and provide the needed temperature and create the required Air Changes needed for Indoor Air Quality.</a:t>
            </a:r>
          </a:p>
          <a:p>
            <a:endParaRPr lang="en-US" dirty="0" smtClean="0"/>
          </a:p>
        </p:txBody>
      </p:sp>
    </p:spTree>
    <p:extLst>
      <p:ext uri="{BB962C8B-B14F-4D97-AF65-F5344CB8AC3E}">
        <p14:creationId xmlns:p14="http://schemas.microsoft.com/office/powerpoint/2010/main" val="334916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3427" name="Rectangle 5"/>
          <p:cNvSpPr>
            <a:spLocks noGrp="1" noChangeArrowheads="1"/>
          </p:cNvSpPr>
          <p:nvPr>
            <p:ph type="sldNum" sz="quarter" idx="5"/>
          </p:nvPr>
        </p:nvSpPr>
        <p:spPr>
          <a:noFill/>
        </p:spPr>
        <p:txBody>
          <a:bodyPr/>
          <a:lstStyle/>
          <a:p>
            <a:fld id="{9D3EDEF9-FDD7-4750-98BE-27DDEC9ABA67}" type="slidenum">
              <a:rPr lang="en-US" smtClean="0">
                <a:cs typeface="Arial" charset="0"/>
              </a:rPr>
              <a:pPr/>
              <a:t>11</a:t>
            </a:fld>
            <a:endParaRPr lang="en-US" dirty="0" smtClean="0">
              <a:cs typeface="Arial" charset="0"/>
            </a:endParaRPr>
          </a:p>
        </p:txBody>
      </p:sp>
      <p:sp>
        <p:nvSpPr>
          <p:cNvPr id="103428" name="Rectangle 2"/>
          <p:cNvSpPr>
            <a:spLocks noGrp="1" noRot="1" noChangeAspect="1" noChangeArrowheads="1" noTextEdit="1"/>
          </p:cNvSpPr>
          <p:nvPr>
            <p:ph type="sldImg"/>
          </p:nvPr>
        </p:nvSpPr>
        <p:spPr>
          <a:xfrm>
            <a:off x="863600" y="506413"/>
            <a:ext cx="5972175" cy="4479925"/>
          </a:xfrm>
          <a:ln/>
        </p:spPr>
      </p:sp>
      <p:sp>
        <p:nvSpPr>
          <p:cNvPr id="103429" name="Rectangle 3"/>
          <p:cNvSpPr>
            <a:spLocks noGrp="1" noChangeArrowheads="1"/>
          </p:cNvSpPr>
          <p:nvPr>
            <p:ph type="body" idx="1"/>
          </p:nvPr>
        </p:nvSpPr>
        <p:spPr>
          <a:noFill/>
          <a:ln/>
        </p:spPr>
        <p:txBody>
          <a:bodyPr lIns="95336" tIns="47669" rIns="95336" bIns="47669"/>
          <a:lstStyle/>
          <a:p>
            <a:r>
              <a:rPr lang="en-US" dirty="0" smtClean="0"/>
              <a:t>Building space pressure relative to pressure outside of the building shell.</a:t>
            </a:r>
          </a:p>
          <a:p>
            <a:r>
              <a:rPr lang="en-US" dirty="0" smtClean="0"/>
              <a:t>Return Fan’s role is to move air from the space back to the intake of the Supply fan and to the Exhaust duct and dampers.  Some of the Air</a:t>
            </a:r>
            <a:r>
              <a:rPr lang="en-US" baseline="0" dirty="0" smtClean="0"/>
              <a:t> will exhaust from the building shell and allow Outside Air to come in to the building.  </a:t>
            </a:r>
          </a:p>
          <a:p>
            <a:endParaRPr lang="en-US" baseline="0" dirty="0" smtClean="0"/>
          </a:p>
          <a:p>
            <a:r>
              <a:rPr lang="en-US" baseline="0" dirty="0" smtClean="0"/>
              <a:t>This differential needs to be relatively small so as not to over-pressurize the  space (Doors blowing open) or to under-pressurize the space (Can’t Open the doors).</a:t>
            </a:r>
          </a:p>
          <a:p>
            <a:endParaRPr lang="en-US" baseline="0" dirty="0" smtClean="0"/>
          </a:p>
          <a:p>
            <a:r>
              <a:rPr lang="en-US" baseline="0" dirty="0" smtClean="0"/>
              <a:t>Just a heads up!  When and where exhausting air for the building shell pressure is the primary role the fan may actually be placed in the Exhaust duct and draw from the Return Air plenum.  </a:t>
            </a:r>
          </a:p>
          <a:p>
            <a:endParaRPr lang="en-US" dirty="0" smtClean="0"/>
          </a:p>
        </p:txBody>
      </p:sp>
    </p:spTree>
    <p:extLst>
      <p:ext uri="{BB962C8B-B14F-4D97-AF65-F5344CB8AC3E}">
        <p14:creationId xmlns:p14="http://schemas.microsoft.com/office/powerpoint/2010/main" val="214808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 to retro-fit $$   We get a lot of Questions on this one</a:t>
            </a:r>
          </a:p>
          <a:p>
            <a:endParaRPr lang="en-US" dirty="0" smtClean="0"/>
          </a:p>
          <a:p>
            <a:r>
              <a:rPr lang="en-US" dirty="0" smtClean="0"/>
              <a:t>Q:  Are Redundant</a:t>
            </a:r>
            <a:r>
              <a:rPr lang="en-US" baseline="0" dirty="0" smtClean="0"/>
              <a:t> Drive packages more expensive than a Drive w/Bypass package?</a:t>
            </a:r>
          </a:p>
          <a:p>
            <a:r>
              <a:rPr lang="en-US" baseline="0" dirty="0" smtClean="0"/>
              <a:t>A:  Yes.  (~+30%)  Remember a Redundant Drive package is a “Drive w/Bypass and a Drive.”  Still has the Fused Input (or Service Switch) and the Output Contactors at each drive.</a:t>
            </a:r>
          </a:p>
          <a:p>
            <a:endParaRPr lang="en-US" baseline="0" dirty="0" smtClean="0"/>
          </a:p>
          <a:p>
            <a:r>
              <a:rPr lang="en-US" baseline="0" dirty="0" smtClean="0"/>
              <a:t>Q:  Is Alteration of the Drives needed?  Available?</a:t>
            </a:r>
          </a:p>
          <a:p>
            <a:r>
              <a:rPr lang="en-US" baseline="0" dirty="0" smtClean="0"/>
              <a:t>A:  Alternating the drive is not required.  The Stand-by drive is “powered” and the capacitors are charged.</a:t>
            </a:r>
          </a:p>
          <a:p>
            <a:r>
              <a:rPr lang="en-US" baseline="0" dirty="0" smtClean="0"/>
              <a:t>A:  There are no moving parts that require exercising or that are susceptible to Run time.  The output to the motor and the mechanical system are shared by the drives.  Alternating the drives does not alternate the attached system.  The mechanical components of the stand-by system may require alternation to maintain integrity or balanced wear and tear.  i.e. Pumps w/Pump seals, Fan w/Mechanical linkages.</a:t>
            </a:r>
          </a:p>
          <a:p>
            <a:endParaRPr lang="en-US" baseline="0" dirty="0" smtClean="0"/>
          </a:p>
          <a:p>
            <a:endParaRPr lang="en-US" dirty="0" smtClean="0"/>
          </a:p>
          <a:p>
            <a:r>
              <a:rPr lang="en-US" u="sng" dirty="0" smtClean="0"/>
              <a:t>Single summary as a gang in series. </a:t>
            </a:r>
          </a:p>
          <a:p>
            <a:r>
              <a:rPr lang="en-US" dirty="0" smtClean="0"/>
              <a:t>Wire internally to the drive Digital Input and annunciate to the BAS across BACnet.</a:t>
            </a:r>
          </a:p>
          <a:p>
            <a:pPr defTabSz="914277">
              <a:defRPr/>
            </a:pPr>
            <a:r>
              <a:rPr lang="en-US" u="sng" dirty="0" smtClean="0"/>
              <a:t>Indication of individual MMPs</a:t>
            </a:r>
          </a:p>
          <a:p>
            <a:r>
              <a:rPr lang="en-US" dirty="0" smtClean="0"/>
              <a:t>Option to wire to individual indicator lights on the enclosure door.</a:t>
            </a:r>
          </a:p>
          <a:p>
            <a:r>
              <a:rPr lang="en-US" dirty="0" smtClean="0"/>
              <a:t>Individually; wire internally to the drive Digital Inputs and annunciate to the BAS across BACnet</a:t>
            </a:r>
            <a:endParaRPr lang="en-US" dirty="0"/>
          </a:p>
        </p:txBody>
      </p:sp>
      <p:sp>
        <p:nvSpPr>
          <p:cNvPr id="4" name="Header Placeholder 3"/>
          <p:cNvSpPr>
            <a:spLocks noGrp="1"/>
          </p:cNvSpPr>
          <p:nvPr>
            <p:ph type="hdr" sz="quarter" idx="10"/>
          </p:nvPr>
        </p:nvSpPr>
        <p:spPr/>
        <p:txBody>
          <a:bodyPr/>
          <a:lstStyle/>
          <a:p>
            <a:r>
              <a:rPr lang="de-DE" smtClean="0"/>
              <a:t>HVAC VAriable Torque Applications for Variable Frequency Drives</a:t>
            </a:r>
            <a:endParaRPr lang="de-DE" dirty="0"/>
          </a:p>
        </p:txBody>
      </p:sp>
      <p:sp>
        <p:nvSpPr>
          <p:cNvPr id="5" name="Slide Number Placeholder 4"/>
          <p:cNvSpPr>
            <a:spLocks noGrp="1"/>
          </p:cNvSpPr>
          <p:nvPr>
            <p:ph type="sldNum" sz="quarter" idx="11"/>
          </p:nvPr>
        </p:nvSpPr>
        <p:spPr/>
        <p:txBody>
          <a:bodyPr/>
          <a:lstStyle/>
          <a:p>
            <a:fld id="{20CE3404-78B9-4819-95A6-F9D07B45CDE8}" type="slidenum">
              <a:rPr lang="de-DE" smtClean="0"/>
              <a:pPr/>
              <a:t>12</a:t>
            </a:fld>
            <a:endParaRPr lang="de-DE"/>
          </a:p>
        </p:txBody>
      </p:sp>
    </p:spTree>
    <p:extLst>
      <p:ext uri="{BB962C8B-B14F-4D97-AF65-F5344CB8AC3E}">
        <p14:creationId xmlns:p14="http://schemas.microsoft.com/office/powerpoint/2010/main" val="202382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More drives can mean more points of failure.  Increased failure p</a:t>
            </a:r>
            <a:r>
              <a:rPr lang="en-US" b="0" baseline="0" dirty="0" smtClean="0"/>
              <a:t>otential within the  system.</a:t>
            </a:r>
          </a:p>
          <a:p>
            <a:r>
              <a:rPr lang="en-US" b="0" baseline="0" dirty="0" smtClean="0"/>
              <a:t>ACS320 MTBF/Reliability is different (lower) than the ACH550 MTBF/Reliability .  </a:t>
            </a:r>
          </a:p>
          <a:p>
            <a:endParaRPr lang="en-US" b="0" baseline="0" dirty="0" smtClean="0"/>
          </a:p>
          <a:p>
            <a:r>
              <a:rPr lang="en-US" b="0" baseline="0" dirty="0" smtClean="0"/>
              <a:t>ACS320 does not have Input reactors.</a:t>
            </a:r>
            <a:endParaRPr lang="en-US" b="0" dirty="0"/>
          </a:p>
        </p:txBody>
      </p:sp>
      <p:sp>
        <p:nvSpPr>
          <p:cNvPr id="4" name="Header Placeholder 3"/>
          <p:cNvSpPr>
            <a:spLocks noGrp="1"/>
          </p:cNvSpPr>
          <p:nvPr>
            <p:ph type="hdr" sz="quarter" idx="10"/>
          </p:nvPr>
        </p:nvSpPr>
        <p:spPr/>
        <p:txBody>
          <a:bodyPr/>
          <a:lstStyle/>
          <a:p>
            <a:r>
              <a:rPr lang="de-DE" smtClean="0"/>
              <a:t>HVAC VAriable Torque Applications for Variable Frequency Drives</a:t>
            </a:r>
            <a:endParaRPr lang="de-DE" dirty="0"/>
          </a:p>
        </p:txBody>
      </p:sp>
      <p:sp>
        <p:nvSpPr>
          <p:cNvPr id="5" name="Slide Number Placeholder 4"/>
          <p:cNvSpPr>
            <a:spLocks noGrp="1"/>
          </p:cNvSpPr>
          <p:nvPr>
            <p:ph type="sldNum" sz="quarter" idx="11"/>
          </p:nvPr>
        </p:nvSpPr>
        <p:spPr/>
        <p:txBody>
          <a:bodyPr/>
          <a:lstStyle/>
          <a:p>
            <a:fld id="{20CE3404-78B9-4819-95A6-F9D07B45CDE8}" type="slidenum">
              <a:rPr lang="de-DE" smtClean="0"/>
              <a:pPr/>
              <a:t>13</a:t>
            </a:fld>
            <a:endParaRPr lang="de-DE"/>
          </a:p>
        </p:txBody>
      </p:sp>
    </p:spTree>
    <p:extLst>
      <p:ext uri="{BB962C8B-B14F-4D97-AF65-F5344CB8AC3E}">
        <p14:creationId xmlns:p14="http://schemas.microsoft.com/office/powerpoint/2010/main" val="202382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Fundamentals of Variable Frequency Drives</a:t>
            </a:r>
            <a:endParaRPr lang="en-US"/>
          </a:p>
        </p:txBody>
      </p:sp>
      <p:sp>
        <p:nvSpPr>
          <p:cNvPr id="5" name="Rectangle 7"/>
          <p:cNvSpPr>
            <a:spLocks noGrp="1" noChangeArrowheads="1"/>
          </p:cNvSpPr>
          <p:nvPr>
            <p:ph type="sldNum" sz="quarter" idx="5"/>
          </p:nvPr>
        </p:nvSpPr>
        <p:spPr>
          <a:ln/>
        </p:spPr>
        <p:txBody>
          <a:bodyPr/>
          <a:lstStyle/>
          <a:p>
            <a:fld id="{E5455BCE-1881-4921-A791-2B1EF7081395}" type="slidenum">
              <a:rPr lang="en-US"/>
              <a:pPr/>
              <a:t>14</a:t>
            </a:fld>
            <a:endParaRPr lang="en-US"/>
          </a:p>
        </p:txBody>
      </p:sp>
      <p:sp>
        <p:nvSpPr>
          <p:cNvPr id="45058" name="Rectangle 2"/>
          <p:cNvSpPr>
            <a:spLocks noGrp="1" noRot="1" noChangeAspect="1" noChangeArrowheads="1"/>
          </p:cNvSpPr>
          <p:nvPr>
            <p:ph type="sldImg"/>
          </p:nvPr>
        </p:nvSpPr>
        <p:spPr bwMode="auto">
          <a:xfrm>
            <a:off x="1270000" y="725488"/>
            <a:ext cx="4784725" cy="3587750"/>
          </a:xfrm>
          <a:prstGeom prst="rect">
            <a:avLst/>
          </a:prstGeom>
          <a:noFill/>
          <a:ln w="12700" cap="flat">
            <a:solidFill>
              <a:schemeClr val="tx1"/>
            </a:solidFill>
            <a:miter lim="800000"/>
            <a:headEnd/>
            <a:tailEnd/>
          </a:ln>
        </p:spPr>
      </p:sp>
      <p:sp>
        <p:nvSpPr>
          <p:cNvPr id="45059" name="Rectangle 3"/>
          <p:cNvSpPr>
            <a:spLocks noGrp="1" noChangeArrowheads="1"/>
          </p:cNvSpPr>
          <p:nvPr>
            <p:ph type="body" idx="1"/>
          </p:nvPr>
        </p:nvSpPr>
        <p:spPr bwMode="auto">
          <a:xfrm>
            <a:off x="974037" y="4562867"/>
            <a:ext cx="5367131" cy="4320211"/>
          </a:xfrm>
          <a:prstGeom prst="rect">
            <a:avLst/>
          </a:prstGeom>
          <a:noFill/>
          <a:ln>
            <a:miter lim="800000"/>
            <a:headEnd/>
            <a:tailEnd/>
          </a:ln>
        </p:spPr>
        <p:txBody>
          <a:bodyPr lIns="99218" tIns="49607" rIns="99218" bIns="49607"/>
          <a:lstStyle/>
          <a:p>
            <a:r>
              <a:rPr lang="en-US" dirty="0" smtClean="0"/>
              <a:t>The Input Voltage “is what it is” and can’t be increased by the drive.  480 is 480.  208 is 208.</a:t>
            </a:r>
          </a:p>
          <a:p>
            <a:endParaRPr lang="en-US" dirty="0" smtClean="0"/>
          </a:p>
          <a:p>
            <a:r>
              <a:rPr lang="en-US" dirty="0" smtClean="0"/>
              <a:t>The Hz can be increased and the motor will respond. However, above 60Hz the available Torque will fall off as the inverse of the speed in the extended frequency range (100% of rated</a:t>
            </a:r>
            <a:r>
              <a:rPr lang="en-US" baseline="0" dirty="0" smtClean="0"/>
              <a:t> speed up </a:t>
            </a:r>
            <a:r>
              <a:rPr lang="en-US" dirty="0" smtClean="0"/>
              <a:t>to ~2x the motor’s rated speed)</a:t>
            </a:r>
            <a:endParaRPr lang="en-US" dirty="0"/>
          </a:p>
        </p:txBody>
      </p:sp>
    </p:spTree>
    <p:extLst>
      <p:ext uri="{BB962C8B-B14F-4D97-AF65-F5344CB8AC3E}">
        <p14:creationId xmlns:p14="http://schemas.microsoft.com/office/powerpoint/2010/main" val="2807679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Fundamentals of Variable Frequency Drives</a:t>
            </a:r>
            <a:endParaRPr lang="en-US"/>
          </a:p>
        </p:txBody>
      </p:sp>
      <p:sp>
        <p:nvSpPr>
          <p:cNvPr id="5" name="Rectangle 7"/>
          <p:cNvSpPr>
            <a:spLocks noGrp="1" noChangeArrowheads="1"/>
          </p:cNvSpPr>
          <p:nvPr>
            <p:ph type="sldNum" sz="quarter" idx="5"/>
          </p:nvPr>
        </p:nvSpPr>
        <p:spPr>
          <a:ln/>
        </p:spPr>
        <p:txBody>
          <a:bodyPr/>
          <a:lstStyle/>
          <a:p>
            <a:fld id="{E5455BCE-1881-4921-A791-2B1EF7081395}" type="slidenum">
              <a:rPr lang="en-US"/>
              <a:pPr/>
              <a:t>15</a:t>
            </a:fld>
            <a:endParaRPr lang="en-US"/>
          </a:p>
        </p:txBody>
      </p:sp>
      <p:sp>
        <p:nvSpPr>
          <p:cNvPr id="45058" name="Rectangle 2"/>
          <p:cNvSpPr>
            <a:spLocks noGrp="1" noRot="1" noChangeAspect="1" noChangeArrowheads="1"/>
          </p:cNvSpPr>
          <p:nvPr>
            <p:ph type="sldImg"/>
          </p:nvPr>
        </p:nvSpPr>
        <p:spPr bwMode="auto">
          <a:xfrm>
            <a:off x="1270000" y="725488"/>
            <a:ext cx="4784725" cy="3587750"/>
          </a:xfrm>
          <a:prstGeom prst="rect">
            <a:avLst/>
          </a:prstGeom>
          <a:noFill/>
          <a:ln w="12700" cap="flat">
            <a:solidFill>
              <a:schemeClr val="tx1"/>
            </a:solidFill>
            <a:miter lim="800000"/>
            <a:headEnd/>
            <a:tailEnd/>
          </a:ln>
        </p:spPr>
      </p:sp>
      <p:sp>
        <p:nvSpPr>
          <p:cNvPr id="45059" name="Rectangle 3"/>
          <p:cNvSpPr>
            <a:spLocks noGrp="1" noChangeArrowheads="1"/>
          </p:cNvSpPr>
          <p:nvPr>
            <p:ph type="body" idx="1"/>
          </p:nvPr>
        </p:nvSpPr>
        <p:spPr bwMode="auto">
          <a:xfrm>
            <a:off x="974037" y="4562867"/>
            <a:ext cx="5367131" cy="4320211"/>
          </a:xfrm>
          <a:prstGeom prst="rect">
            <a:avLst/>
          </a:prstGeom>
          <a:noFill/>
          <a:ln>
            <a:miter lim="800000"/>
            <a:headEnd/>
            <a:tailEnd/>
          </a:ln>
        </p:spPr>
        <p:txBody>
          <a:bodyPr lIns="99218" tIns="49607" rIns="99218" bIns="49607"/>
          <a:lstStyle/>
          <a:p>
            <a:r>
              <a:rPr lang="en-US" dirty="0" smtClean="0">
                <a:solidFill>
                  <a:srgbClr val="FF0000"/>
                </a:solidFill>
              </a:rPr>
              <a:t>The power available from the motor during extended frequency operation is roughly constant.</a:t>
            </a:r>
          </a:p>
          <a:p>
            <a:r>
              <a:rPr lang="en-US" dirty="0" smtClean="0">
                <a:solidFill>
                  <a:srgbClr val="FF0000"/>
                </a:solidFill>
              </a:rPr>
              <a:t>The total current drawn by the motor when it is run at full load is relatively constant</a:t>
            </a:r>
          </a:p>
          <a:p>
            <a:endParaRPr lang="en-US" dirty="0" smtClean="0">
              <a:solidFill>
                <a:srgbClr val="FF0000"/>
              </a:solidFill>
            </a:endParaRPr>
          </a:p>
          <a:p>
            <a:r>
              <a:rPr lang="en-US" dirty="0" smtClean="0">
                <a:solidFill>
                  <a:srgbClr val="FF0000"/>
                </a:solidFill>
              </a:rPr>
              <a:t>When increasing the speed of the fan </a:t>
            </a:r>
            <a:r>
              <a:rPr lang="en-US" b="1" dirty="0" smtClean="0">
                <a:solidFill>
                  <a:srgbClr val="FF0000"/>
                </a:solidFill>
              </a:rPr>
              <a:t>the power “required” will increase </a:t>
            </a:r>
            <a:r>
              <a:rPr lang="el-GR" dirty="0" smtClean="0">
                <a:solidFill>
                  <a:srgbClr val="FF0000"/>
                </a:solidFill>
              </a:rPr>
              <a:t>α</a:t>
            </a:r>
            <a:r>
              <a:rPr lang="en-US" dirty="0" smtClean="0">
                <a:solidFill>
                  <a:srgbClr val="FF0000"/>
                </a:solidFill>
              </a:rPr>
              <a:t>s the cube of the load’s speed. </a:t>
            </a:r>
          </a:p>
          <a:p>
            <a:r>
              <a:rPr lang="en-US" dirty="0" smtClean="0">
                <a:solidFill>
                  <a:srgbClr val="FF0000"/>
                </a:solidFill>
              </a:rPr>
              <a:t>It will take more energy to move the fan or</a:t>
            </a:r>
            <a:r>
              <a:rPr lang="en-US" baseline="0" dirty="0" smtClean="0">
                <a:solidFill>
                  <a:srgbClr val="FF0000"/>
                </a:solidFill>
              </a:rPr>
              <a:t> pump at a higher speed when operating the motor above its rated RPM.</a:t>
            </a:r>
          </a:p>
          <a:p>
            <a:r>
              <a:rPr lang="en-US" b="1" baseline="0" dirty="0" smtClean="0">
                <a:solidFill>
                  <a:srgbClr val="FF0000"/>
                </a:solidFill>
              </a:rPr>
              <a:t>Ever have a balancer want to increase the drive speed to get more air from the fan?  </a:t>
            </a:r>
            <a:r>
              <a:rPr lang="en-US" baseline="0" dirty="0" smtClean="0">
                <a:solidFill>
                  <a:srgbClr val="FF0000"/>
                </a:solidFill>
              </a:rPr>
              <a:t>If the fan CFM is short or at the design 100% at 60 Hz… increasing the drive Max RPM and increasing the Hz will not produce the desired increase in CFM.</a:t>
            </a:r>
            <a:endParaRPr lang="en-US" dirty="0" smtClean="0">
              <a:solidFill>
                <a:srgbClr val="FF0000"/>
              </a:solidFill>
            </a:endParaRPr>
          </a:p>
          <a:p>
            <a:endParaRPr lang="en-US" dirty="0" smtClean="0">
              <a:solidFill>
                <a:srgbClr val="FF0000"/>
              </a:solidFill>
            </a:endParaRPr>
          </a:p>
          <a:p>
            <a:r>
              <a:rPr lang="en-US" b="1" dirty="0" smtClean="0">
                <a:solidFill>
                  <a:srgbClr val="FF0000"/>
                </a:solidFill>
              </a:rPr>
              <a:t>While the motor’s output power will remain roughly constant.</a:t>
            </a:r>
          </a:p>
          <a:p>
            <a:r>
              <a:rPr lang="en-US" dirty="0" smtClean="0">
                <a:solidFill>
                  <a:srgbClr val="FF0000"/>
                </a:solidFill>
              </a:rPr>
              <a:t>The </a:t>
            </a:r>
            <a:r>
              <a:rPr lang="en-US" b="1" dirty="0" smtClean="0">
                <a:solidFill>
                  <a:srgbClr val="FF0000"/>
                </a:solidFill>
              </a:rPr>
              <a:t>Torque</a:t>
            </a:r>
            <a:r>
              <a:rPr lang="en-US" dirty="0" smtClean="0">
                <a:solidFill>
                  <a:srgbClr val="FF0000"/>
                </a:solidFill>
              </a:rPr>
              <a:t> the motor can develop</a:t>
            </a:r>
            <a:r>
              <a:rPr lang="en-US" baseline="0" dirty="0" smtClean="0">
                <a:solidFill>
                  <a:srgbClr val="FF0000"/>
                </a:solidFill>
              </a:rPr>
              <a:t> </a:t>
            </a:r>
            <a:r>
              <a:rPr lang="en-US" b="1" baseline="0" dirty="0" smtClean="0">
                <a:solidFill>
                  <a:srgbClr val="FF0000"/>
                </a:solidFill>
              </a:rPr>
              <a:t>will drop off</a:t>
            </a:r>
            <a:r>
              <a:rPr lang="en-US" baseline="0" dirty="0" smtClean="0">
                <a:solidFill>
                  <a:srgbClr val="FF0000"/>
                </a:solidFill>
              </a:rPr>
              <a:t>.</a:t>
            </a:r>
          </a:p>
          <a:p>
            <a:endParaRPr lang="en-US" dirty="0" smtClean="0">
              <a:solidFill>
                <a:srgbClr val="FF0000"/>
              </a:solidFill>
            </a:endParaRPr>
          </a:p>
          <a:p>
            <a:r>
              <a:rPr lang="en-US" dirty="0" smtClean="0">
                <a:solidFill>
                  <a:srgbClr val="FF0000"/>
                </a:solidFill>
              </a:rPr>
              <a:t>Valid for VFD frequencies up to </a:t>
            </a:r>
            <a:r>
              <a:rPr lang="en-US" sz="900" i="1" dirty="0">
                <a:solidFill>
                  <a:srgbClr val="FF0000"/>
                </a:solidFill>
              </a:rPr>
              <a:t>about</a:t>
            </a:r>
            <a:r>
              <a:rPr lang="en-US" sz="900" dirty="0">
                <a:solidFill>
                  <a:srgbClr val="FF0000"/>
                </a:solidFill>
              </a:rPr>
              <a:t>  </a:t>
            </a:r>
            <a:r>
              <a:rPr lang="en-US" dirty="0" smtClean="0">
                <a:solidFill>
                  <a:srgbClr val="FF0000"/>
                </a:solidFill>
              </a:rPr>
              <a:t>twice the rated frequency of the motor.</a:t>
            </a:r>
          </a:p>
          <a:p>
            <a:endParaRPr lang="en-US" dirty="0" smtClean="0">
              <a:solidFill>
                <a:srgbClr val="FF0000"/>
              </a:solidFill>
            </a:endParaRPr>
          </a:p>
          <a:p>
            <a:r>
              <a:rPr lang="en-US" dirty="0" smtClean="0">
                <a:solidFill>
                  <a:srgbClr val="FF0000"/>
                </a:solidFill>
              </a:rPr>
              <a:t>Caution! As rotational speed increases </a:t>
            </a:r>
            <a:r>
              <a:rPr lang="en-US" sz="1600" dirty="0">
                <a:solidFill>
                  <a:srgbClr val="FF0000"/>
                </a:solidFill>
              </a:rPr>
              <a:t>↑</a:t>
            </a:r>
            <a:r>
              <a:rPr lang="en-US" dirty="0" smtClean="0">
                <a:solidFill>
                  <a:srgbClr val="FF0000"/>
                </a:solidFill>
              </a:rPr>
              <a:t> Centrifugal force increases </a:t>
            </a:r>
            <a:r>
              <a:rPr lang="en-US" sz="1600" dirty="0">
                <a:solidFill>
                  <a:srgbClr val="FF0000"/>
                </a:solidFill>
              </a:rPr>
              <a:t>↑</a:t>
            </a:r>
            <a:r>
              <a:rPr lang="en-US" dirty="0" smtClean="0">
                <a:solidFill>
                  <a:srgbClr val="FF0000"/>
                </a:solidFill>
              </a:rPr>
              <a:t>  </a:t>
            </a:r>
            <a:br>
              <a:rPr lang="en-US" dirty="0" smtClean="0">
                <a:solidFill>
                  <a:srgbClr val="FF0000"/>
                </a:solidFill>
              </a:rPr>
            </a:br>
            <a:r>
              <a:rPr lang="en-US" b="1" dirty="0" smtClean="0">
                <a:solidFill>
                  <a:srgbClr val="FF0000"/>
                </a:solidFill>
              </a:rPr>
              <a:t>Can the connected equipment handle the increased speed and forces?</a:t>
            </a:r>
            <a:endParaRPr lang="en-US" b="1" dirty="0"/>
          </a:p>
        </p:txBody>
      </p:sp>
    </p:spTree>
    <p:extLst>
      <p:ext uri="{BB962C8B-B14F-4D97-AF65-F5344CB8AC3E}">
        <p14:creationId xmlns:p14="http://schemas.microsoft.com/office/powerpoint/2010/main" val="88496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Fundamentals of Variable Frequency Drives</a:t>
            </a:r>
            <a:endParaRPr lang="en-US"/>
          </a:p>
        </p:txBody>
      </p:sp>
      <p:sp>
        <p:nvSpPr>
          <p:cNvPr id="5" name="Rectangle 7"/>
          <p:cNvSpPr>
            <a:spLocks noGrp="1" noChangeArrowheads="1"/>
          </p:cNvSpPr>
          <p:nvPr>
            <p:ph type="sldNum" sz="quarter" idx="5"/>
          </p:nvPr>
        </p:nvSpPr>
        <p:spPr>
          <a:ln/>
        </p:spPr>
        <p:txBody>
          <a:bodyPr/>
          <a:lstStyle/>
          <a:p>
            <a:fld id="{16AFDD63-2CE5-4DFC-998B-B972C59A5389}" type="slidenum">
              <a:rPr lang="en-US"/>
              <a:pPr/>
              <a:t>16</a:t>
            </a:fld>
            <a:endParaRPr lang="en-US"/>
          </a:p>
        </p:txBody>
      </p:sp>
      <p:sp>
        <p:nvSpPr>
          <p:cNvPr id="49154" name="Rectangle 2"/>
          <p:cNvSpPr>
            <a:spLocks noGrp="1" noRot="1" noChangeAspect="1" noChangeArrowheads="1"/>
          </p:cNvSpPr>
          <p:nvPr>
            <p:ph type="sldImg"/>
          </p:nvPr>
        </p:nvSpPr>
        <p:spPr bwMode="auto">
          <a:xfrm>
            <a:off x="1270000" y="725488"/>
            <a:ext cx="4784725" cy="3587750"/>
          </a:xfrm>
          <a:prstGeom prst="rect">
            <a:avLst/>
          </a:prstGeom>
          <a:noFill/>
          <a:ln w="12700" cap="flat">
            <a:solidFill>
              <a:schemeClr val="tx1"/>
            </a:solidFill>
            <a:miter lim="800000"/>
            <a:headEnd/>
            <a:tailEnd/>
          </a:ln>
        </p:spPr>
      </p:sp>
      <p:sp>
        <p:nvSpPr>
          <p:cNvPr id="49155" name="Rectangle 3"/>
          <p:cNvSpPr>
            <a:spLocks noGrp="1" noChangeArrowheads="1"/>
          </p:cNvSpPr>
          <p:nvPr>
            <p:ph type="body" idx="1"/>
          </p:nvPr>
        </p:nvSpPr>
        <p:spPr bwMode="auto">
          <a:xfrm>
            <a:off x="974037" y="4562867"/>
            <a:ext cx="5367131" cy="4320211"/>
          </a:xfrm>
          <a:prstGeom prst="rect">
            <a:avLst/>
          </a:prstGeom>
          <a:noFill/>
          <a:ln>
            <a:miter lim="800000"/>
            <a:headEnd/>
            <a:tailEnd/>
          </a:ln>
        </p:spPr>
        <p:txBody>
          <a:bodyPr lIns="97563" tIns="49607" rIns="97563" bIns="49607">
            <a:normAutofit lnSpcReduction="10000"/>
          </a:bodyPr>
          <a:lstStyle/>
          <a:p>
            <a:pPr defTabSz="961580"/>
            <a:r>
              <a:rPr lang="en-US" b="1" dirty="0"/>
              <a:t> "Field weakening </a:t>
            </a:r>
            <a:r>
              <a:rPr lang="en-US" b="1" dirty="0" smtClean="0"/>
              <a:t>operation“ or “Constant Power - Extended Frequency operation”:</a:t>
            </a:r>
            <a:endParaRPr lang="en-US" b="1" dirty="0"/>
          </a:p>
          <a:p>
            <a:pPr defTabSz="961580"/>
            <a:r>
              <a:rPr lang="en-US" dirty="0"/>
              <a:t>When considered from the physical perspective, field weakening of a motor</a:t>
            </a:r>
          </a:p>
          <a:p>
            <a:pPr defTabSz="961580"/>
            <a:r>
              <a:rPr lang="en-US" dirty="0"/>
              <a:t>starts if the output voltage of the frequency inverter is no longer increased</a:t>
            </a:r>
          </a:p>
          <a:p>
            <a:pPr defTabSz="961580"/>
            <a:r>
              <a:rPr lang="en-US" dirty="0"/>
              <a:t>(can no longer be increased)  however, its frequency is increased.</a:t>
            </a:r>
          </a:p>
          <a:p>
            <a:pPr defTabSz="961580"/>
            <a:r>
              <a:rPr lang="en-US" dirty="0"/>
              <a:t>Generally, "field-weakening operation" is involved when a motor is operated</a:t>
            </a:r>
          </a:p>
          <a:p>
            <a:pPr defTabSz="961580"/>
            <a:r>
              <a:rPr lang="en-US" dirty="0"/>
              <a:t>above the rated motor frequency and the supply voltage remains the same.</a:t>
            </a:r>
          </a:p>
          <a:p>
            <a:pPr defTabSz="961580"/>
            <a:r>
              <a:rPr lang="en-US" dirty="0"/>
              <a:t>For this operating mode, the frequency inverter is parameterized for a</a:t>
            </a:r>
          </a:p>
          <a:p>
            <a:pPr defTabSz="961580"/>
            <a:r>
              <a:rPr lang="en-US" dirty="0"/>
              <a:t>maximum frequency greater than the rated frequency (e.g. 80Hz / 400V).</a:t>
            </a:r>
          </a:p>
          <a:p>
            <a:pPr defTabSz="961580"/>
            <a:r>
              <a:rPr lang="en-US" dirty="0"/>
              <a:t>As the frequency inverter frequency is increased, the output voltage</a:t>
            </a:r>
          </a:p>
          <a:p>
            <a:pPr defTabSz="961580"/>
            <a:r>
              <a:rPr lang="en-US" dirty="0"/>
              <a:t>remains constant, the speed increases, however, the torque decreases.</a:t>
            </a:r>
          </a:p>
          <a:p>
            <a:pPr defTabSz="961580"/>
            <a:r>
              <a:rPr lang="en-US" dirty="0"/>
              <a:t>The torque </a:t>
            </a:r>
            <a:r>
              <a:rPr lang="en-US" dirty="0" smtClean="0"/>
              <a:t>decreases… </a:t>
            </a:r>
            <a:r>
              <a:rPr lang="en-US" b="0" i="1" dirty="0">
                <a:solidFill>
                  <a:srgbClr val="00B050"/>
                </a:solidFill>
              </a:rPr>
              <a:t>because the flux in the motor decreases</a:t>
            </a:r>
            <a:r>
              <a:rPr lang="en-US" dirty="0"/>
              <a:t>.</a:t>
            </a:r>
          </a:p>
          <a:p>
            <a:pPr defTabSz="961580"/>
            <a:r>
              <a:rPr lang="en-US" dirty="0"/>
              <a:t>At constant power, the torque decreases inversely proportional to the</a:t>
            </a:r>
          </a:p>
          <a:p>
            <a:pPr defTabSz="961580"/>
            <a:r>
              <a:rPr lang="en-US" dirty="0"/>
              <a:t>speed</a:t>
            </a:r>
            <a:r>
              <a:rPr lang="en-US" dirty="0" smtClean="0"/>
              <a:t>.</a:t>
            </a:r>
          </a:p>
          <a:p>
            <a:pPr defTabSz="961580"/>
            <a:r>
              <a:rPr lang="en-US" b="1" dirty="0" smtClean="0"/>
              <a:t>Engineering information:</a:t>
            </a:r>
          </a:p>
          <a:p>
            <a:pPr defTabSz="961580"/>
            <a:r>
              <a:rPr lang="en-US" dirty="0" smtClean="0"/>
              <a:t>  When operating a motor above the rated motor frequency (speed), then</a:t>
            </a:r>
          </a:p>
          <a:p>
            <a:pPr defTabSz="961580"/>
            <a:r>
              <a:rPr lang="en-US" dirty="0" smtClean="0"/>
              <a:t>the frequency inverter and motor must be appropriately selected,</a:t>
            </a:r>
          </a:p>
          <a:p>
            <a:pPr defTabSz="961580"/>
            <a:r>
              <a:rPr lang="en-US" dirty="0" smtClean="0"/>
              <a:t>dimensioned and parameterized. The motor must be dimensioned for</a:t>
            </a:r>
          </a:p>
          <a:p>
            <a:pPr defTabSz="961580"/>
            <a:r>
              <a:rPr lang="en-US" dirty="0" smtClean="0"/>
              <a:t>this type of operation. The following should be carefully observed:</a:t>
            </a:r>
          </a:p>
          <a:p>
            <a:pPr defTabSz="961580"/>
            <a:r>
              <a:rPr lang="en-US" dirty="0" smtClean="0"/>
              <a:t>–  the mechanical limit speeds</a:t>
            </a:r>
          </a:p>
          <a:p>
            <a:pPr defTabSz="961580"/>
            <a:r>
              <a:rPr lang="en-US" dirty="0" smtClean="0"/>
              <a:t>–  the increased thermal load</a:t>
            </a:r>
          </a:p>
          <a:p>
            <a:pPr defTabSz="961580"/>
            <a:r>
              <a:rPr lang="en-US" dirty="0" smtClean="0"/>
              <a:t>–  the increased voltage stress on the motor (the motor insulation)</a:t>
            </a:r>
          </a:p>
          <a:p>
            <a:pPr defTabSz="961580"/>
            <a:r>
              <a:rPr lang="en-US" dirty="0" smtClean="0"/>
              <a:t>–  the modulation depth of the frequency inverter 1</a:t>
            </a:r>
          </a:p>
          <a:p>
            <a:pPr defTabSz="961580"/>
            <a:r>
              <a:rPr lang="en-US" dirty="0" smtClean="0"/>
              <a:t>  In order to achieve higher speeds, it is generally more practical to select</a:t>
            </a:r>
          </a:p>
          <a:p>
            <a:pPr defTabSz="961580"/>
            <a:r>
              <a:rPr lang="en-US" dirty="0" smtClean="0"/>
              <a:t>a motor whose rated speed is close to the operating speed.</a:t>
            </a:r>
          </a:p>
          <a:p>
            <a:pPr defTabSz="961580"/>
            <a:r>
              <a:rPr lang="en-US" dirty="0" smtClean="0"/>
              <a:t>  Example: In order to reach an operating speed of 1800 rpm, it should</a:t>
            </a:r>
          </a:p>
          <a:p>
            <a:pPr defTabSz="961580"/>
            <a:r>
              <a:rPr lang="en-US" dirty="0" smtClean="0"/>
              <a:t>be considered as to whether a 4-pole motor with 1500 rpm synchronous</a:t>
            </a:r>
          </a:p>
          <a:p>
            <a:pPr defTabSz="961580"/>
            <a:r>
              <a:rPr lang="en-US" dirty="0" smtClean="0"/>
              <a:t>motor speed - and a correspondingly higher frequency - or a 2-pole</a:t>
            </a:r>
          </a:p>
          <a:p>
            <a:pPr defTabSz="961580"/>
            <a:r>
              <a:rPr lang="en-US" dirty="0" smtClean="0"/>
              <a:t>motor with 3000 rpm synchronous motor speed and a correspondingly</a:t>
            </a:r>
          </a:p>
          <a:p>
            <a:pPr defTabSz="961580"/>
            <a:r>
              <a:rPr lang="en-US" dirty="0" smtClean="0"/>
              <a:t>lower frequency - is the better fit for the particular application.</a:t>
            </a:r>
            <a:endParaRPr lang="en-US" dirty="0"/>
          </a:p>
        </p:txBody>
      </p:sp>
    </p:spTree>
    <p:extLst>
      <p:ext uri="{BB962C8B-B14F-4D97-AF65-F5344CB8AC3E}">
        <p14:creationId xmlns:p14="http://schemas.microsoft.com/office/powerpoint/2010/main" val="21087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3187" name="Rectangle 5"/>
          <p:cNvSpPr>
            <a:spLocks noGrp="1" noChangeArrowheads="1"/>
          </p:cNvSpPr>
          <p:nvPr>
            <p:ph type="sldNum" sz="quarter" idx="5"/>
          </p:nvPr>
        </p:nvSpPr>
        <p:spPr>
          <a:noFill/>
        </p:spPr>
        <p:txBody>
          <a:bodyPr/>
          <a:lstStyle/>
          <a:p>
            <a:fld id="{9ADDC516-FDF7-4390-886F-F68358A1B4A0}" type="slidenum">
              <a:rPr lang="en-US" smtClean="0">
                <a:cs typeface="Arial" charset="0"/>
              </a:rPr>
              <a:pPr/>
              <a:t>17</a:t>
            </a:fld>
            <a:endParaRPr lang="en-US" dirty="0" smtClean="0">
              <a:cs typeface="Arial" charset="0"/>
            </a:endParaRPr>
          </a:p>
        </p:txBody>
      </p:sp>
      <p:sp>
        <p:nvSpPr>
          <p:cNvPr id="93188" name="Rectangle 2"/>
          <p:cNvSpPr>
            <a:spLocks noGrp="1" noRot="1" noChangeAspect="1" noChangeArrowheads="1" noTextEdit="1"/>
          </p:cNvSpPr>
          <p:nvPr>
            <p:ph type="sldImg"/>
          </p:nvPr>
        </p:nvSpPr>
        <p:spPr>
          <a:xfrm>
            <a:off x="863600" y="506413"/>
            <a:ext cx="5972175" cy="4479925"/>
          </a:xfrm>
          <a:solidFill>
            <a:srgbClr val="FFFFFF"/>
          </a:solidFill>
          <a:ln/>
        </p:spPr>
      </p:sp>
      <p:sp>
        <p:nvSpPr>
          <p:cNvPr id="93189" name="Rectangle 3"/>
          <p:cNvSpPr>
            <a:spLocks noGrp="1" noChangeArrowheads="1"/>
          </p:cNvSpPr>
          <p:nvPr>
            <p:ph type="body" idx="1"/>
          </p:nvPr>
        </p:nvSpPr>
        <p:spPr>
          <a:solidFill>
            <a:srgbClr val="FFFFFF"/>
          </a:solidFill>
          <a:ln>
            <a:solidFill>
              <a:srgbClr val="000000"/>
            </a:solidFill>
          </a:ln>
        </p:spPr>
        <p:txBody>
          <a:bodyPr lIns="95336" tIns="47669" rIns="95336" bIns="47669"/>
          <a:lstStyle/>
          <a:p>
            <a:endParaRPr lang="en-US" dirty="0" smtClean="0"/>
          </a:p>
        </p:txBody>
      </p:sp>
    </p:spTree>
    <p:extLst>
      <p:ext uri="{BB962C8B-B14F-4D97-AF65-F5344CB8AC3E}">
        <p14:creationId xmlns:p14="http://schemas.microsoft.com/office/powerpoint/2010/main" val="3292357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4211" name="Rectangle 5"/>
          <p:cNvSpPr>
            <a:spLocks noGrp="1" noChangeArrowheads="1"/>
          </p:cNvSpPr>
          <p:nvPr>
            <p:ph type="sldNum" sz="quarter" idx="5"/>
          </p:nvPr>
        </p:nvSpPr>
        <p:spPr>
          <a:noFill/>
        </p:spPr>
        <p:txBody>
          <a:bodyPr/>
          <a:lstStyle/>
          <a:p>
            <a:fld id="{045A9135-0F46-4BD7-B131-08C1E55A0725}" type="slidenum">
              <a:rPr lang="en-US" smtClean="0">
                <a:cs typeface="Arial" charset="0"/>
              </a:rPr>
              <a:pPr/>
              <a:t>18</a:t>
            </a:fld>
            <a:endParaRPr lang="en-US" dirty="0" smtClean="0">
              <a:cs typeface="Arial" charset="0"/>
            </a:endParaRPr>
          </a:p>
        </p:txBody>
      </p:sp>
      <p:sp>
        <p:nvSpPr>
          <p:cNvPr id="94212" name="Rectangle 2"/>
          <p:cNvSpPr>
            <a:spLocks noGrp="1" noRot="1" noChangeAspect="1" noChangeArrowheads="1" noTextEdit="1"/>
          </p:cNvSpPr>
          <p:nvPr>
            <p:ph type="sldImg"/>
          </p:nvPr>
        </p:nvSpPr>
        <p:spPr>
          <a:xfrm>
            <a:off x="863600" y="506413"/>
            <a:ext cx="5972175" cy="4479925"/>
          </a:xfrm>
          <a:ln/>
        </p:spPr>
      </p:sp>
      <p:sp>
        <p:nvSpPr>
          <p:cNvPr id="94213" name="Rectangle 3"/>
          <p:cNvSpPr>
            <a:spLocks noGrp="1" noChangeArrowheads="1"/>
          </p:cNvSpPr>
          <p:nvPr>
            <p:ph type="body" idx="1"/>
          </p:nvPr>
        </p:nvSpPr>
        <p:spPr>
          <a:noFill/>
          <a:ln/>
        </p:spPr>
        <p:txBody>
          <a:bodyPr lIns="95336" tIns="47669" rIns="95336" bIns="47669"/>
          <a:lstStyle/>
          <a:p>
            <a:endParaRPr lang="en-US" dirty="0" smtClean="0"/>
          </a:p>
        </p:txBody>
      </p:sp>
    </p:spTree>
    <p:extLst>
      <p:ext uri="{BB962C8B-B14F-4D97-AF65-F5344CB8AC3E}">
        <p14:creationId xmlns:p14="http://schemas.microsoft.com/office/powerpoint/2010/main" val="259421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5235" name="Rectangle 5"/>
          <p:cNvSpPr>
            <a:spLocks noGrp="1" noChangeArrowheads="1"/>
          </p:cNvSpPr>
          <p:nvPr>
            <p:ph type="sldNum" sz="quarter" idx="5"/>
          </p:nvPr>
        </p:nvSpPr>
        <p:spPr>
          <a:noFill/>
        </p:spPr>
        <p:txBody>
          <a:bodyPr/>
          <a:lstStyle/>
          <a:p>
            <a:fld id="{324B1E64-46E2-409A-9C6B-647CBC802526}" type="slidenum">
              <a:rPr lang="en-US" smtClean="0">
                <a:cs typeface="Arial" charset="0"/>
              </a:rPr>
              <a:pPr/>
              <a:t>19</a:t>
            </a:fld>
            <a:endParaRPr lang="en-US" dirty="0" smtClean="0">
              <a:cs typeface="Arial" charset="0"/>
            </a:endParaRPr>
          </a:p>
        </p:txBody>
      </p:sp>
      <p:sp>
        <p:nvSpPr>
          <p:cNvPr id="95236" name="Rectangle 2"/>
          <p:cNvSpPr>
            <a:spLocks noGrp="1" noRot="1" noChangeAspect="1" noChangeArrowheads="1" noTextEdit="1"/>
          </p:cNvSpPr>
          <p:nvPr>
            <p:ph type="sldImg"/>
          </p:nvPr>
        </p:nvSpPr>
        <p:spPr>
          <a:xfrm>
            <a:off x="1270000" y="727075"/>
            <a:ext cx="4784725" cy="3587750"/>
          </a:xfrm>
          <a:ln cap="flat"/>
        </p:spPr>
      </p:sp>
      <p:sp>
        <p:nvSpPr>
          <p:cNvPr id="95237" name="Rectangle 3"/>
          <p:cNvSpPr>
            <a:spLocks noGrp="1" noChangeArrowheads="1"/>
          </p:cNvSpPr>
          <p:nvPr>
            <p:ph type="body" idx="1"/>
          </p:nvPr>
        </p:nvSpPr>
        <p:spPr>
          <a:xfrm>
            <a:off x="972380" y="4561229"/>
            <a:ext cx="5370444" cy="4323492"/>
          </a:xfrm>
          <a:noFill/>
          <a:ln/>
        </p:spPr>
        <p:txBody>
          <a:bodyPr lIns="100709" tIns="51179" rIns="100709" bIns="51179"/>
          <a:lstStyle/>
          <a:p>
            <a:pPr defTabSz="1017507"/>
            <a:endParaRPr lang="en-US" dirty="0" smtClean="0"/>
          </a:p>
        </p:txBody>
      </p:sp>
    </p:spTree>
    <p:extLst>
      <p:ext uri="{BB962C8B-B14F-4D97-AF65-F5344CB8AC3E}">
        <p14:creationId xmlns:p14="http://schemas.microsoft.com/office/powerpoint/2010/main" val="222823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67587" name="Rectangle 5"/>
          <p:cNvSpPr>
            <a:spLocks noGrp="1" noChangeArrowheads="1"/>
          </p:cNvSpPr>
          <p:nvPr>
            <p:ph type="sldNum" sz="quarter" idx="5"/>
          </p:nvPr>
        </p:nvSpPr>
        <p:spPr>
          <a:noFill/>
        </p:spPr>
        <p:txBody>
          <a:bodyPr/>
          <a:lstStyle/>
          <a:p>
            <a:fld id="{89692D8E-DCD7-4BD4-AD4D-3700ACEE188B}" type="slidenum">
              <a:rPr lang="en-US" smtClean="0">
                <a:cs typeface="Arial" charset="0"/>
              </a:rPr>
              <a:pPr/>
              <a:t>2</a:t>
            </a:fld>
            <a:endParaRPr lang="en-US" dirty="0" smtClean="0">
              <a:cs typeface="Arial" charset="0"/>
            </a:endParaRPr>
          </a:p>
        </p:txBody>
      </p:sp>
      <p:sp>
        <p:nvSpPr>
          <p:cNvPr id="67588"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67589" name="Rectangle 3"/>
          <p:cNvSpPr>
            <a:spLocks noGrp="1" noChangeArrowheads="1"/>
          </p:cNvSpPr>
          <p:nvPr>
            <p:ph type="body" idx="1"/>
          </p:nvPr>
        </p:nvSpPr>
        <p:spPr>
          <a:xfrm>
            <a:off x="974037" y="4561227"/>
            <a:ext cx="5367131" cy="4320212"/>
          </a:xfrm>
          <a:solidFill>
            <a:srgbClr val="FFFFFF"/>
          </a:solidFill>
          <a:ln>
            <a:solidFill>
              <a:srgbClr val="000000"/>
            </a:solidFill>
          </a:ln>
        </p:spPr>
        <p:txBody>
          <a:bodyPr lIns="96445" tIns="48224" rIns="96445" bIns="48224"/>
          <a:lstStyle/>
          <a:p>
            <a:endParaRPr lang="en-US" dirty="0" smtClean="0"/>
          </a:p>
        </p:txBody>
      </p:sp>
    </p:spTree>
    <p:extLst>
      <p:ext uri="{BB962C8B-B14F-4D97-AF65-F5344CB8AC3E}">
        <p14:creationId xmlns:p14="http://schemas.microsoft.com/office/powerpoint/2010/main" val="360097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9571" name="Rectangle 5"/>
          <p:cNvSpPr>
            <a:spLocks noGrp="1" noChangeArrowheads="1"/>
          </p:cNvSpPr>
          <p:nvPr>
            <p:ph type="sldNum" sz="quarter" idx="5"/>
          </p:nvPr>
        </p:nvSpPr>
        <p:spPr>
          <a:noFill/>
        </p:spPr>
        <p:txBody>
          <a:bodyPr/>
          <a:lstStyle/>
          <a:p>
            <a:fld id="{E9D4EEC1-DD04-43E1-83C8-F8B6205ED3D6}" type="slidenum">
              <a:rPr lang="en-US" smtClean="0">
                <a:cs typeface="Arial" charset="0"/>
              </a:rPr>
              <a:pPr/>
              <a:t>20</a:t>
            </a:fld>
            <a:endParaRPr lang="en-US" dirty="0" smtClean="0">
              <a:cs typeface="Arial" charset="0"/>
            </a:endParaRPr>
          </a:p>
        </p:txBody>
      </p:sp>
      <p:sp>
        <p:nvSpPr>
          <p:cNvPr id="109572" name="Rectangle 2"/>
          <p:cNvSpPr>
            <a:spLocks noGrp="1" noRot="1" noChangeAspect="1" noChangeArrowheads="1" noTextEdit="1"/>
          </p:cNvSpPr>
          <p:nvPr>
            <p:ph type="sldImg"/>
          </p:nvPr>
        </p:nvSpPr>
        <p:spPr>
          <a:xfrm>
            <a:off x="1270000" y="727075"/>
            <a:ext cx="4784725" cy="3587750"/>
          </a:xfrm>
          <a:ln cap="flat"/>
        </p:spPr>
      </p:sp>
      <p:sp>
        <p:nvSpPr>
          <p:cNvPr id="109573" name="Rectangle 3"/>
          <p:cNvSpPr>
            <a:spLocks noGrp="1" noChangeArrowheads="1"/>
          </p:cNvSpPr>
          <p:nvPr>
            <p:ph type="body" idx="1"/>
          </p:nvPr>
        </p:nvSpPr>
        <p:spPr>
          <a:xfrm>
            <a:off x="972380" y="4561229"/>
            <a:ext cx="5370444" cy="4323492"/>
          </a:xfrm>
          <a:noFill/>
          <a:ln/>
        </p:spPr>
        <p:txBody>
          <a:bodyPr lIns="100709" tIns="51179" rIns="100709" bIns="51179"/>
          <a:lstStyle/>
          <a:p>
            <a:pPr defTabSz="1017507"/>
            <a:endParaRPr lang="en-US" dirty="0" smtClean="0"/>
          </a:p>
        </p:txBody>
      </p:sp>
    </p:spTree>
    <p:extLst>
      <p:ext uri="{BB962C8B-B14F-4D97-AF65-F5344CB8AC3E}">
        <p14:creationId xmlns:p14="http://schemas.microsoft.com/office/powerpoint/2010/main" val="226867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dirty="0" smtClean="0">
                <a:solidFill>
                  <a:prstClr val="black"/>
                </a:solidFill>
                <a:cs typeface="Arial" charset="0"/>
              </a:rPr>
              <a:t>HVAC Variable Torque Applications for Variable Frequency Drives</a:t>
            </a:r>
          </a:p>
        </p:txBody>
      </p:sp>
      <p:sp>
        <p:nvSpPr>
          <p:cNvPr id="109571" name="Rectangle 5"/>
          <p:cNvSpPr>
            <a:spLocks noGrp="1" noChangeArrowheads="1"/>
          </p:cNvSpPr>
          <p:nvPr>
            <p:ph type="sldNum" sz="quarter" idx="5"/>
          </p:nvPr>
        </p:nvSpPr>
        <p:spPr>
          <a:noFill/>
        </p:spPr>
        <p:txBody>
          <a:bodyPr/>
          <a:lstStyle/>
          <a:p>
            <a:fld id="{E9D4EEC1-DD04-43E1-83C8-F8B6205ED3D6}" type="slidenum">
              <a:rPr lang="en-US" smtClean="0">
                <a:solidFill>
                  <a:prstClr val="black"/>
                </a:solidFill>
                <a:cs typeface="Arial" charset="0"/>
              </a:rPr>
              <a:pPr/>
              <a:t>21</a:t>
            </a:fld>
            <a:endParaRPr lang="en-US" dirty="0" smtClean="0">
              <a:solidFill>
                <a:prstClr val="black"/>
              </a:solidFill>
              <a:cs typeface="Arial" charset="0"/>
            </a:endParaRPr>
          </a:p>
        </p:txBody>
      </p:sp>
      <p:sp>
        <p:nvSpPr>
          <p:cNvPr id="109572" name="Rectangle 2"/>
          <p:cNvSpPr>
            <a:spLocks noGrp="1" noRot="1" noChangeAspect="1" noChangeArrowheads="1" noTextEdit="1"/>
          </p:cNvSpPr>
          <p:nvPr>
            <p:ph type="sldImg"/>
          </p:nvPr>
        </p:nvSpPr>
        <p:spPr>
          <a:xfrm>
            <a:off x="1270000" y="727075"/>
            <a:ext cx="4784725" cy="3587750"/>
          </a:xfrm>
          <a:ln cap="flat"/>
        </p:spPr>
      </p:sp>
      <p:sp>
        <p:nvSpPr>
          <p:cNvPr id="109573" name="Rectangle 3"/>
          <p:cNvSpPr>
            <a:spLocks noGrp="1" noChangeArrowheads="1"/>
          </p:cNvSpPr>
          <p:nvPr>
            <p:ph type="body" idx="1"/>
          </p:nvPr>
        </p:nvSpPr>
        <p:spPr>
          <a:xfrm>
            <a:off x="972380" y="4561229"/>
            <a:ext cx="5370444" cy="4323492"/>
          </a:xfrm>
          <a:noFill/>
          <a:ln/>
        </p:spPr>
        <p:txBody>
          <a:bodyPr lIns="100709" tIns="51179" rIns="100709" bIns="51179"/>
          <a:lstStyle/>
          <a:p>
            <a:pPr defTabSz="1017507"/>
            <a:endParaRPr lang="en-US" dirty="0" smtClean="0"/>
          </a:p>
        </p:txBody>
      </p:sp>
    </p:spTree>
    <p:extLst>
      <p:ext uri="{BB962C8B-B14F-4D97-AF65-F5344CB8AC3E}">
        <p14:creationId xmlns:p14="http://schemas.microsoft.com/office/powerpoint/2010/main" val="144806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22</a:t>
            </a:fld>
            <a:endParaRPr lang="de-DE"/>
          </a:p>
        </p:txBody>
      </p:sp>
      <p:sp>
        <p:nvSpPr>
          <p:cNvPr id="5" name="Header Placeholder 4"/>
          <p:cNvSpPr>
            <a:spLocks noGrp="1"/>
          </p:cNvSpPr>
          <p:nvPr>
            <p:ph type="hdr" sz="quarter" idx="11"/>
          </p:nvPr>
        </p:nvSpPr>
        <p:spPr/>
        <p:txBody>
          <a:bodyPr/>
          <a:lstStyle/>
          <a:p>
            <a:r>
              <a:rPr lang="de-DE" smtClean="0"/>
              <a:t>HVAC VAriable Torque Applications for Variable Frequency Drives</a:t>
            </a:r>
            <a:endParaRPr lang="de-DE" dirty="0"/>
          </a:p>
        </p:txBody>
      </p:sp>
    </p:spTree>
    <p:extLst>
      <p:ext uri="{BB962C8B-B14F-4D97-AF65-F5344CB8AC3E}">
        <p14:creationId xmlns:p14="http://schemas.microsoft.com/office/powerpoint/2010/main" val="1679964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solidFill>
                  <a:prstClr val="black"/>
                </a:solidFill>
              </a:rPr>
              <a:pPr/>
              <a:t>23</a:t>
            </a:fld>
            <a:endParaRPr lang="de-DE">
              <a:solidFill>
                <a:prstClr val="black"/>
              </a:solidFill>
            </a:endParaRPr>
          </a:p>
        </p:txBody>
      </p:sp>
      <p:sp>
        <p:nvSpPr>
          <p:cNvPr id="5" name="Header Placeholder 4"/>
          <p:cNvSpPr>
            <a:spLocks noGrp="1"/>
          </p:cNvSpPr>
          <p:nvPr>
            <p:ph type="hdr" sz="quarter" idx="11"/>
          </p:nvPr>
        </p:nvSpPr>
        <p:spPr/>
        <p:txBody>
          <a:bodyPr/>
          <a:lstStyle/>
          <a:p>
            <a:r>
              <a:rPr lang="de-DE" smtClean="0">
                <a:solidFill>
                  <a:prstClr val="black"/>
                </a:solidFill>
              </a:rPr>
              <a:t>HVAC VAriable Torque Applications for Variable Frequency Drives</a:t>
            </a:r>
            <a:endParaRPr lang="de-DE" dirty="0">
              <a:solidFill>
                <a:prstClr val="black"/>
              </a:solidFill>
            </a:endParaRPr>
          </a:p>
        </p:txBody>
      </p:sp>
    </p:spTree>
    <p:extLst>
      <p:ext uri="{BB962C8B-B14F-4D97-AF65-F5344CB8AC3E}">
        <p14:creationId xmlns:p14="http://schemas.microsoft.com/office/powerpoint/2010/main" val="835344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7523" name="Rectangle 5"/>
          <p:cNvSpPr>
            <a:spLocks noGrp="1" noChangeArrowheads="1"/>
          </p:cNvSpPr>
          <p:nvPr>
            <p:ph type="sldNum" sz="quarter" idx="5"/>
          </p:nvPr>
        </p:nvSpPr>
        <p:spPr>
          <a:noFill/>
        </p:spPr>
        <p:txBody>
          <a:bodyPr/>
          <a:lstStyle/>
          <a:p>
            <a:fld id="{5DAE856A-17A6-4929-81CF-2C71064FF0A6}" type="slidenum">
              <a:rPr lang="en-US" smtClean="0">
                <a:cs typeface="Arial" charset="0"/>
              </a:rPr>
              <a:pPr/>
              <a:t>24</a:t>
            </a:fld>
            <a:endParaRPr lang="en-US" dirty="0" smtClean="0">
              <a:cs typeface="Arial" charset="0"/>
            </a:endParaRPr>
          </a:p>
        </p:txBody>
      </p:sp>
      <p:sp>
        <p:nvSpPr>
          <p:cNvPr id="107524" name="Rectangle 2"/>
          <p:cNvSpPr>
            <a:spLocks noGrp="1" noRot="1" noChangeAspect="1" noChangeArrowheads="1" noTextEdit="1"/>
          </p:cNvSpPr>
          <p:nvPr>
            <p:ph type="sldImg"/>
          </p:nvPr>
        </p:nvSpPr>
        <p:spPr>
          <a:xfrm>
            <a:off x="1268413" y="725488"/>
            <a:ext cx="4784725" cy="3589337"/>
          </a:xfrm>
          <a:ln cap="flat"/>
        </p:spPr>
      </p:sp>
      <p:sp>
        <p:nvSpPr>
          <p:cNvPr id="107525" name="Rectangle 3"/>
          <p:cNvSpPr>
            <a:spLocks noGrp="1" noChangeArrowheads="1"/>
          </p:cNvSpPr>
          <p:nvPr>
            <p:ph type="body" idx="1"/>
          </p:nvPr>
        </p:nvSpPr>
        <p:spPr>
          <a:xfrm>
            <a:off x="974037" y="4562868"/>
            <a:ext cx="5367131" cy="4321851"/>
          </a:xfrm>
          <a:noFill/>
          <a:ln/>
        </p:spPr>
        <p:txBody>
          <a:bodyPr lIns="99047" tIns="49521" rIns="99047" bIns="49521"/>
          <a:lstStyle/>
          <a:p>
            <a:endParaRPr lang="en-US" dirty="0" smtClean="0"/>
          </a:p>
        </p:txBody>
      </p:sp>
    </p:spTree>
    <p:extLst>
      <p:ext uri="{BB962C8B-B14F-4D97-AF65-F5344CB8AC3E}">
        <p14:creationId xmlns:p14="http://schemas.microsoft.com/office/powerpoint/2010/main" val="239264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6499" name="Rectangle 5"/>
          <p:cNvSpPr>
            <a:spLocks noGrp="1" noChangeArrowheads="1"/>
          </p:cNvSpPr>
          <p:nvPr>
            <p:ph type="sldNum" sz="quarter" idx="5"/>
          </p:nvPr>
        </p:nvSpPr>
        <p:spPr>
          <a:noFill/>
        </p:spPr>
        <p:txBody>
          <a:bodyPr/>
          <a:lstStyle/>
          <a:p>
            <a:fld id="{2296C18A-8830-4963-9274-C884E51AA448}" type="slidenum">
              <a:rPr lang="en-US" smtClean="0">
                <a:cs typeface="Arial" charset="0"/>
              </a:rPr>
              <a:pPr/>
              <a:t>25</a:t>
            </a:fld>
            <a:endParaRPr lang="en-US" dirty="0" smtClean="0">
              <a:cs typeface="Arial" charset="0"/>
            </a:endParaRPr>
          </a:p>
        </p:txBody>
      </p:sp>
      <p:sp>
        <p:nvSpPr>
          <p:cNvPr id="106500" name="Rectangle 2"/>
          <p:cNvSpPr>
            <a:spLocks noGrp="1" noRot="1" noChangeAspect="1" noChangeArrowheads="1" noTextEdit="1"/>
          </p:cNvSpPr>
          <p:nvPr>
            <p:ph type="sldImg"/>
          </p:nvPr>
        </p:nvSpPr>
        <p:spPr>
          <a:xfrm>
            <a:off x="1270000" y="727075"/>
            <a:ext cx="4784725" cy="3587750"/>
          </a:xfrm>
          <a:ln cap="flat"/>
        </p:spPr>
      </p:sp>
      <p:sp>
        <p:nvSpPr>
          <p:cNvPr id="106501" name="Rectangle 3"/>
          <p:cNvSpPr>
            <a:spLocks noGrp="1" noChangeArrowheads="1"/>
          </p:cNvSpPr>
          <p:nvPr>
            <p:ph type="body" idx="1"/>
          </p:nvPr>
        </p:nvSpPr>
        <p:spPr>
          <a:xfrm>
            <a:off x="972380" y="4561229"/>
            <a:ext cx="5370444" cy="4323492"/>
          </a:xfrm>
          <a:noFill/>
          <a:ln/>
        </p:spPr>
        <p:txBody>
          <a:bodyPr lIns="100709" tIns="51179" rIns="100709" bIns="51179"/>
          <a:lstStyle/>
          <a:p>
            <a:pPr defTabSz="1017507"/>
            <a:endParaRPr lang="en-US" dirty="0" smtClean="0"/>
          </a:p>
        </p:txBody>
      </p:sp>
    </p:spTree>
    <p:extLst>
      <p:ext uri="{BB962C8B-B14F-4D97-AF65-F5344CB8AC3E}">
        <p14:creationId xmlns:p14="http://schemas.microsoft.com/office/powerpoint/2010/main" val="321140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5475" name="Rectangle 5"/>
          <p:cNvSpPr>
            <a:spLocks noGrp="1" noChangeArrowheads="1"/>
          </p:cNvSpPr>
          <p:nvPr>
            <p:ph type="sldNum" sz="quarter" idx="5"/>
          </p:nvPr>
        </p:nvSpPr>
        <p:spPr>
          <a:noFill/>
        </p:spPr>
        <p:txBody>
          <a:bodyPr/>
          <a:lstStyle/>
          <a:p>
            <a:fld id="{602AA763-8E6E-4FC8-A91C-01C3FB0F6A65}" type="slidenum">
              <a:rPr lang="en-US" smtClean="0">
                <a:cs typeface="Arial" charset="0"/>
              </a:rPr>
              <a:pPr/>
              <a:t>26</a:t>
            </a:fld>
            <a:endParaRPr lang="en-US" dirty="0" smtClean="0">
              <a:cs typeface="Arial" charset="0"/>
            </a:endParaRPr>
          </a:p>
        </p:txBody>
      </p:sp>
      <p:sp>
        <p:nvSpPr>
          <p:cNvPr id="105476" name="Rectangle 2"/>
          <p:cNvSpPr>
            <a:spLocks noGrp="1" noRot="1" noChangeAspect="1" noChangeArrowheads="1" noTextEdit="1"/>
          </p:cNvSpPr>
          <p:nvPr>
            <p:ph type="sldImg"/>
          </p:nvPr>
        </p:nvSpPr>
        <p:spPr>
          <a:xfrm>
            <a:off x="1268413" y="725488"/>
            <a:ext cx="4784725" cy="3589337"/>
          </a:xfrm>
          <a:ln cap="flat"/>
        </p:spPr>
      </p:sp>
      <p:sp>
        <p:nvSpPr>
          <p:cNvPr id="105477" name="Rectangle 3"/>
          <p:cNvSpPr>
            <a:spLocks noGrp="1" noChangeArrowheads="1"/>
          </p:cNvSpPr>
          <p:nvPr>
            <p:ph type="body" idx="1"/>
          </p:nvPr>
        </p:nvSpPr>
        <p:spPr>
          <a:xfrm>
            <a:off x="974037" y="4562868"/>
            <a:ext cx="5367131" cy="4321851"/>
          </a:xfrm>
          <a:noFill/>
          <a:ln/>
        </p:spPr>
        <p:txBody>
          <a:bodyPr lIns="99050" tIns="49523" rIns="99050" bIns="49523"/>
          <a:lstStyle/>
          <a:p>
            <a:endParaRPr lang="en-US" dirty="0" smtClean="0"/>
          </a:p>
        </p:txBody>
      </p:sp>
    </p:spTree>
    <p:extLst>
      <p:ext uri="{BB962C8B-B14F-4D97-AF65-F5344CB8AC3E}">
        <p14:creationId xmlns:p14="http://schemas.microsoft.com/office/powerpoint/2010/main" val="3109275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4451" name="Rectangle 5"/>
          <p:cNvSpPr>
            <a:spLocks noGrp="1" noChangeArrowheads="1"/>
          </p:cNvSpPr>
          <p:nvPr>
            <p:ph type="sldNum" sz="quarter" idx="5"/>
          </p:nvPr>
        </p:nvSpPr>
        <p:spPr>
          <a:noFill/>
        </p:spPr>
        <p:txBody>
          <a:bodyPr/>
          <a:lstStyle/>
          <a:p>
            <a:fld id="{FD1BAB32-6D7C-428A-9AD3-0811751BBC9C}" type="slidenum">
              <a:rPr lang="en-US" smtClean="0">
                <a:cs typeface="Arial" charset="0"/>
              </a:rPr>
              <a:pPr/>
              <a:t>27</a:t>
            </a:fld>
            <a:endParaRPr lang="en-US" dirty="0" smtClean="0">
              <a:cs typeface="Arial" charset="0"/>
            </a:endParaRPr>
          </a:p>
        </p:txBody>
      </p:sp>
      <p:sp>
        <p:nvSpPr>
          <p:cNvPr id="104452" name="Rectangle 2"/>
          <p:cNvSpPr>
            <a:spLocks noGrp="1" noRot="1" noChangeAspect="1" noChangeArrowheads="1" noTextEdit="1"/>
          </p:cNvSpPr>
          <p:nvPr>
            <p:ph type="sldImg"/>
          </p:nvPr>
        </p:nvSpPr>
        <p:spPr>
          <a:xfrm>
            <a:off x="863600" y="506413"/>
            <a:ext cx="5972175" cy="4479925"/>
          </a:xfrm>
          <a:ln/>
        </p:spPr>
      </p:sp>
      <p:sp>
        <p:nvSpPr>
          <p:cNvPr id="104453" name="Rectangle 3"/>
          <p:cNvSpPr>
            <a:spLocks noGrp="1" noChangeArrowheads="1"/>
          </p:cNvSpPr>
          <p:nvPr>
            <p:ph type="body" idx="1"/>
          </p:nvPr>
        </p:nvSpPr>
        <p:spPr>
          <a:noFill/>
          <a:ln/>
        </p:spPr>
        <p:txBody>
          <a:bodyPr lIns="95336" tIns="47669" rIns="95336" bIns="47669"/>
          <a:lstStyle/>
          <a:p>
            <a:endParaRPr lang="en-US" dirty="0" smtClean="0"/>
          </a:p>
        </p:txBody>
      </p:sp>
    </p:spTree>
    <p:extLst>
      <p:ext uri="{BB962C8B-B14F-4D97-AF65-F5344CB8AC3E}">
        <p14:creationId xmlns:p14="http://schemas.microsoft.com/office/powerpoint/2010/main" val="289473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8307" name="Rectangle 5"/>
          <p:cNvSpPr>
            <a:spLocks noGrp="1" noChangeArrowheads="1"/>
          </p:cNvSpPr>
          <p:nvPr>
            <p:ph type="sldNum" sz="quarter" idx="5"/>
          </p:nvPr>
        </p:nvSpPr>
        <p:spPr>
          <a:noFill/>
        </p:spPr>
        <p:txBody>
          <a:bodyPr/>
          <a:lstStyle/>
          <a:p>
            <a:fld id="{96AC64AE-72EA-4505-9F83-3879789A7DAF}" type="slidenum">
              <a:rPr lang="en-US" smtClean="0">
                <a:cs typeface="Arial" charset="0"/>
              </a:rPr>
              <a:pPr/>
              <a:t>28</a:t>
            </a:fld>
            <a:endParaRPr lang="en-US" dirty="0" smtClean="0">
              <a:cs typeface="Arial" charset="0"/>
            </a:endParaRPr>
          </a:p>
        </p:txBody>
      </p:sp>
      <p:sp>
        <p:nvSpPr>
          <p:cNvPr id="98308" name="Rectangle 2"/>
          <p:cNvSpPr>
            <a:spLocks noGrp="1" noRot="1" noChangeAspect="1" noChangeArrowheads="1" noTextEdit="1"/>
          </p:cNvSpPr>
          <p:nvPr>
            <p:ph type="sldImg"/>
          </p:nvPr>
        </p:nvSpPr>
        <p:spPr>
          <a:xfrm>
            <a:off x="863600" y="506413"/>
            <a:ext cx="5972175" cy="4479925"/>
          </a:xfrm>
          <a:ln cap="flat"/>
        </p:spPr>
      </p:sp>
      <p:sp>
        <p:nvSpPr>
          <p:cNvPr id="98309" name="Rectangle 3"/>
          <p:cNvSpPr>
            <a:spLocks noGrp="1" noChangeArrowheads="1"/>
          </p:cNvSpPr>
          <p:nvPr>
            <p:ph type="body" idx="1"/>
          </p:nvPr>
        </p:nvSpPr>
        <p:spPr>
          <a:xfrm>
            <a:off x="974037" y="4562868"/>
            <a:ext cx="5367131" cy="4321851"/>
          </a:xfrm>
          <a:noFill/>
          <a:ln/>
        </p:spPr>
        <p:txBody>
          <a:bodyPr lIns="99058" tIns="49528" rIns="99058" bIns="49528"/>
          <a:lstStyle/>
          <a:p>
            <a:endParaRPr lang="en-US" dirty="0" smtClean="0"/>
          </a:p>
        </p:txBody>
      </p:sp>
    </p:spTree>
    <p:extLst>
      <p:ext uri="{BB962C8B-B14F-4D97-AF65-F5344CB8AC3E}">
        <p14:creationId xmlns:p14="http://schemas.microsoft.com/office/powerpoint/2010/main" val="3950483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0CE3404-78B9-4819-95A6-F9D07B45CDE8}" type="slidenum">
              <a:rPr lang="de-DE" smtClean="0"/>
              <a:pPr/>
              <a:t>29</a:t>
            </a:fld>
            <a:endParaRPr lang="de-DE"/>
          </a:p>
        </p:txBody>
      </p:sp>
      <p:sp>
        <p:nvSpPr>
          <p:cNvPr id="5" name="Header Placeholder 4"/>
          <p:cNvSpPr>
            <a:spLocks noGrp="1"/>
          </p:cNvSpPr>
          <p:nvPr>
            <p:ph type="hdr" sz="quarter" idx="11"/>
          </p:nvPr>
        </p:nvSpPr>
        <p:spPr/>
        <p:txBody>
          <a:bodyPr/>
          <a:lstStyle/>
          <a:p>
            <a:r>
              <a:rPr lang="de-DE" smtClean="0"/>
              <a:t>HVAC VAriable Torque Applications for Variable Frequency Drives</a:t>
            </a:r>
            <a:endParaRPr lang="de-DE" dirty="0"/>
          </a:p>
        </p:txBody>
      </p:sp>
    </p:spTree>
    <p:extLst>
      <p:ext uri="{BB962C8B-B14F-4D97-AF65-F5344CB8AC3E}">
        <p14:creationId xmlns:p14="http://schemas.microsoft.com/office/powerpoint/2010/main" val="164601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r>
              <a:rPr lang="de-DE" dirty="0" smtClean="0"/>
              <a:t>When? To use a VFD?</a:t>
            </a:r>
          </a:p>
          <a:p>
            <a:endParaRPr lang="de-DE" dirty="0" smtClean="0"/>
          </a:p>
          <a:p>
            <a:r>
              <a:rPr lang="de-DE" dirty="0" smtClean="0"/>
              <a:t>When you can affect how much Energy is needed to meet the performance needs of the system</a:t>
            </a:r>
          </a:p>
          <a:p>
            <a:endParaRPr lang="de-DE" dirty="0" smtClean="0"/>
          </a:p>
          <a:p>
            <a:r>
              <a:rPr lang="de-DE" dirty="0" smtClean="0"/>
              <a:t>Emphasize the</a:t>
            </a:r>
            <a:r>
              <a:rPr lang="de-DE" baseline="0" dirty="0" smtClean="0"/>
              <a:t>   </a:t>
            </a:r>
            <a:r>
              <a:rPr lang="de-DE" b="1" dirty="0" smtClean="0"/>
              <a:t>Oversized</a:t>
            </a:r>
          </a:p>
          <a:p>
            <a:endParaRPr lang="de-DE" b="0" dirty="0" smtClean="0"/>
          </a:p>
          <a:p>
            <a:r>
              <a:rPr lang="de-DE" b="0" dirty="0" smtClean="0"/>
              <a:t>You are looking for ways to operate the system efficiently when the full capacity is not required to meet the system needs</a:t>
            </a:r>
          </a:p>
          <a:p>
            <a:endParaRPr lang="de-DE" b="0" dirty="0" smtClean="0"/>
          </a:p>
          <a:p>
            <a:r>
              <a:rPr lang="de-DE" b="0" dirty="0" smtClean="0"/>
              <a:t>Identify what parts can be operated</a:t>
            </a:r>
            <a:r>
              <a:rPr lang="de-DE" b="0" baseline="0" dirty="0" smtClean="0"/>
              <a:t> at a lower speeds (drives) </a:t>
            </a:r>
            <a:endParaRPr lang="de-DE" b="0" dirty="0"/>
          </a:p>
        </p:txBody>
      </p:sp>
      <p:sp>
        <p:nvSpPr>
          <p:cNvPr id="4" name="Foliennummernplatzhalter 3"/>
          <p:cNvSpPr>
            <a:spLocks noGrp="1"/>
          </p:cNvSpPr>
          <p:nvPr>
            <p:ph type="sldNum" sz="quarter" idx="10"/>
          </p:nvPr>
        </p:nvSpPr>
        <p:spPr/>
        <p:txBody>
          <a:bodyPr/>
          <a:lstStyle/>
          <a:p>
            <a:fld id="{20CE3404-78B9-4819-95A6-F9D07B45CDE8}" type="slidenum">
              <a:rPr lang="de-DE" smtClean="0">
                <a:solidFill>
                  <a:prstClr val="black"/>
                </a:solidFill>
              </a:rPr>
              <a:pPr/>
              <a:t>3</a:t>
            </a:fld>
            <a:endParaRPr lang="de-DE">
              <a:solidFill>
                <a:prstClr val="black"/>
              </a:solidFill>
            </a:endParaRPr>
          </a:p>
        </p:txBody>
      </p:sp>
      <p:sp>
        <p:nvSpPr>
          <p:cNvPr id="5" name="Header Placeholder 4"/>
          <p:cNvSpPr>
            <a:spLocks noGrp="1"/>
          </p:cNvSpPr>
          <p:nvPr>
            <p:ph type="hdr" sz="quarter" idx="11"/>
          </p:nvPr>
        </p:nvSpPr>
        <p:spPr/>
        <p:txBody>
          <a:bodyPr/>
          <a:lstStyle/>
          <a:p>
            <a:r>
              <a:rPr lang="de-DE" smtClean="0">
                <a:solidFill>
                  <a:prstClr val="black"/>
                </a:solidFill>
              </a:rPr>
              <a:t>HVAC VAriable Torque Applications for Variable Frequency Drives</a:t>
            </a:r>
            <a:endParaRPr lang="de-DE" dirty="0">
              <a:solidFill>
                <a:prstClr val="black"/>
              </a:solidFill>
            </a:endParaRPr>
          </a:p>
        </p:txBody>
      </p:sp>
    </p:spTree>
    <p:extLst>
      <p:ext uri="{BB962C8B-B14F-4D97-AF65-F5344CB8AC3E}">
        <p14:creationId xmlns:p14="http://schemas.microsoft.com/office/powerpoint/2010/main" val="2380074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6259" name="Rectangle 5"/>
          <p:cNvSpPr>
            <a:spLocks noGrp="1" noChangeArrowheads="1"/>
          </p:cNvSpPr>
          <p:nvPr>
            <p:ph type="sldNum" sz="quarter" idx="5"/>
          </p:nvPr>
        </p:nvSpPr>
        <p:spPr>
          <a:noFill/>
        </p:spPr>
        <p:txBody>
          <a:bodyPr/>
          <a:lstStyle/>
          <a:p>
            <a:fld id="{B7DFBF69-9DC9-433B-9560-3B1DC31E8A3D}" type="slidenum">
              <a:rPr lang="en-US" smtClean="0">
                <a:cs typeface="Arial" charset="0"/>
              </a:rPr>
              <a:pPr/>
              <a:t>30</a:t>
            </a:fld>
            <a:endParaRPr lang="en-US" dirty="0" smtClean="0">
              <a:cs typeface="Arial" charset="0"/>
            </a:endParaRPr>
          </a:p>
        </p:txBody>
      </p:sp>
      <p:sp>
        <p:nvSpPr>
          <p:cNvPr id="96260" name="Rectangle 2"/>
          <p:cNvSpPr>
            <a:spLocks noGrp="1" noRot="1" noChangeAspect="1" noChangeArrowheads="1" noTextEdit="1"/>
          </p:cNvSpPr>
          <p:nvPr>
            <p:ph type="sldImg"/>
          </p:nvPr>
        </p:nvSpPr>
        <p:spPr>
          <a:xfrm>
            <a:off x="863600" y="506413"/>
            <a:ext cx="5972175" cy="4479925"/>
          </a:xfrm>
          <a:solidFill>
            <a:srgbClr val="FFFFFF"/>
          </a:solidFill>
          <a:ln/>
        </p:spPr>
      </p:sp>
      <p:sp>
        <p:nvSpPr>
          <p:cNvPr id="96261" name="Rectangle 3"/>
          <p:cNvSpPr>
            <a:spLocks noGrp="1" noChangeArrowheads="1"/>
          </p:cNvSpPr>
          <p:nvPr>
            <p:ph type="body" idx="1"/>
          </p:nvPr>
        </p:nvSpPr>
        <p:spPr>
          <a:solidFill>
            <a:srgbClr val="FFFFFF"/>
          </a:solidFill>
          <a:ln>
            <a:solidFill>
              <a:srgbClr val="000000"/>
            </a:solidFill>
          </a:ln>
        </p:spPr>
        <p:txBody>
          <a:bodyPr lIns="95336" tIns="47669" rIns="95336" bIns="47669"/>
          <a:lstStyle/>
          <a:p>
            <a:r>
              <a:rPr lang="en-US" dirty="0" smtClean="0"/>
              <a:t>Vane Axial Fans required!!</a:t>
            </a:r>
          </a:p>
        </p:txBody>
      </p:sp>
    </p:spTree>
    <p:extLst>
      <p:ext uri="{BB962C8B-B14F-4D97-AF65-F5344CB8AC3E}">
        <p14:creationId xmlns:p14="http://schemas.microsoft.com/office/powerpoint/2010/main" val="420027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7283" name="Rectangle 5"/>
          <p:cNvSpPr>
            <a:spLocks noGrp="1" noChangeArrowheads="1"/>
          </p:cNvSpPr>
          <p:nvPr>
            <p:ph type="sldNum" sz="quarter" idx="5"/>
          </p:nvPr>
        </p:nvSpPr>
        <p:spPr>
          <a:noFill/>
        </p:spPr>
        <p:txBody>
          <a:bodyPr/>
          <a:lstStyle/>
          <a:p>
            <a:fld id="{B95A134A-4C07-4BBF-B02E-2DA106164B6A}" type="slidenum">
              <a:rPr lang="en-US" smtClean="0">
                <a:cs typeface="Arial" charset="0"/>
              </a:rPr>
              <a:pPr/>
              <a:t>31</a:t>
            </a:fld>
            <a:endParaRPr lang="en-US" dirty="0" smtClean="0">
              <a:cs typeface="Arial" charset="0"/>
            </a:endParaRPr>
          </a:p>
        </p:txBody>
      </p:sp>
      <p:sp>
        <p:nvSpPr>
          <p:cNvPr id="97284" name="Rectangle 2"/>
          <p:cNvSpPr>
            <a:spLocks noGrp="1" noRot="1" noChangeAspect="1" noChangeArrowheads="1" noTextEdit="1"/>
          </p:cNvSpPr>
          <p:nvPr>
            <p:ph type="sldImg"/>
          </p:nvPr>
        </p:nvSpPr>
        <p:spPr>
          <a:xfrm>
            <a:off x="1268413" y="725488"/>
            <a:ext cx="4784725" cy="3589337"/>
          </a:xfrm>
          <a:solidFill>
            <a:srgbClr val="FFFFFF"/>
          </a:solidFill>
          <a:ln/>
        </p:spPr>
      </p:sp>
      <p:sp>
        <p:nvSpPr>
          <p:cNvPr id="97285" name="Rectangle 3"/>
          <p:cNvSpPr>
            <a:spLocks noGrp="1" noChangeArrowheads="1"/>
          </p:cNvSpPr>
          <p:nvPr>
            <p:ph type="body" idx="1"/>
          </p:nvPr>
        </p:nvSpPr>
        <p:spPr>
          <a:solidFill>
            <a:srgbClr val="FFFFFF"/>
          </a:solidFill>
          <a:ln>
            <a:solidFill>
              <a:srgbClr val="000000"/>
            </a:solidFill>
          </a:ln>
        </p:spPr>
        <p:txBody>
          <a:bodyPr lIns="95330" tIns="47666" rIns="95330" bIns="47666"/>
          <a:lstStyle/>
          <a:p>
            <a:r>
              <a:rPr lang="en-US" dirty="0" smtClean="0"/>
              <a:t>No Bypass.   A 60 Hz line Voltage response</a:t>
            </a:r>
            <a:r>
              <a:rPr lang="en-US" baseline="0" dirty="0" smtClean="0"/>
              <a:t> from the system could create pressure imbalance that would/could prevent doors from opening in or out of Stairwell Fire exits and Areas of refuge. </a:t>
            </a:r>
            <a:endParaRPr lang="en-US" dirty="0" smtClean="0"/>
          </a:p>
        </p:txBody>
      </p:sp>
    </p:spTree>
    <p:extLst>
      <p:ext uri="{BB962C8B-B14F-4D97-AF65-F5344CB8AC3E}">
        <p14:creationId xmlns:p14="http://schemas.microsoft.com/office/powerpoint/2010/main" val="3236577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p>
            <a:r>
              <a:rPr lang="en-US" dirty="0" smtClean="0">
                <a:solidFill>
                  <a:prstClr val="black"/>
                </a:solidFill>
                <a:cs typeface="Arial" charset="0"/>
              </a:rPr>
              <a:t>HVAC Variable Torque Applications for Variable Frequency Drives</a:t>
            </a:r>
          </a:p>
        </p:txBody>
      </p:sp>
      <p:sp>
        <p:nvSpPr>
          <p:cNvPr id="108547" name="Rectangle 5"/>
          <p:cNvSpPr>
            <a:spLocks noGrp="1" noChangeArrowheads="1"/>
          </p:cNvSpPr>
          <p:nvPr>
            <p:ph type="sldNum" sz="quarter" idx="5"/>
          </p:nvPr>
        </p:nvSpPr>
        <p:spPr>
          <a:noFill/>
        </p:spPr>
        <p:txBody>
          <a:bodyPr/>
          <a:lstStyle/>
          <a:p>
            <a:fld id="{04C95AD3-D7D2-4A54-9778-16EDDF693DAD}" type="slidenum">
              <a:rPr lang="en-US" smtClean="0">
                <a:solidFill>
                  <a:prstClr val="black"/>
                </a:solidFill>
                <a:cs typeface="Arial" charset="0"/>
              </a:rPr>
              <a:pPr/>
              <a:t>32</a:t>
            </a:fld>
            <a:endParaRPr lang="en-US" dirty="0" smtClean="0">
              <a:solidFill>
                <a:prstClr val="black"/>
              </a:solidFill>
              <a:cs typeface="Arial" charset="0"/>
            </a:endParaRPr>
          </a:p>
        </p:txBody>
      </p:sp>
      <p:sp>
        <p:nvSpPr>
          <p:cNvPr id="108548" name="Rectangle 2"/>
          <p:cNvSpPr>
            <a:spLocks noGrp="1" noRot="1" noChangeAspect="1" noChangeArrowheads="1" noTextEdit="1"/>
          </p:cNvSpPr>
          <p:nvPr>
            <p:ph type="sldImg"/>
          </p:nvPr>
        </p:nvSpPr>
        <p:spPr>
          <a:xfrm>
            <a:off x="1268413" y="725488"/>
            <a:ext cx="4784725" cy="3589337"/>
          </a:xfrm>
          <a:ln cap="flat"/>
        </p:spPr>
      </p:sp>
      <p:sp>
        <p:nvSpPr>
          <p:cNvPr id="108549" name="Rectangle 3"/>
          <p:cNvSpPr>
            <a:spLocks noGrp="1" noChangeArrowheads="1"/>
          </p:cNvSpPr>
          <p:nvPr>
            <p:ph type="body" idx="1"/>
          </p:nvPr>
        </p:nvSpPr>
        <p:spPr>
          <a:xfrm>
            <a:off x="974037" y="4562868"/>
            <a:ext cx="5367131" cy="4321851"/>
          </a:xfrm>
          <a:noFill/>
          <a:ln/>
        </p:spPr>
        <p:txBody>
          <a:bodyPr lIns="99047" tIns="49521" rIns="99047" bIns="49521"/>
          <a:lstStyle/>
          <a:p>
            <a:r>
              <a:rPr lang="en-US" dirty="0" smtClean="0"/>
              <a:t>Condenser coils are fundamentally a dry cooling tower. Controlling the forced draft applied to them can improve system performance and reduce its energy consumption.</a:t>
            </a:r>
          </a:p>
          <a:p>
            <a:r>
              <a:rPr lang="en-US" dirty="0" smtClean="0"/>
              <a:t>Generally these motors are quite small. Until recently it hasn’t been economical to use a drive to save energy. As drives become smaller and less expensive this is becoming a more attractive application.</a:t>
            </a:r>
          </a:p>
          <a:p>
            <a:r>
              <a:rPr lang="en-US" dirty="0" smtClean="0"/>
              <a:t>While other motors in HVAC applications are generally three phase induction motors, electronically commutated (also known and brushless DC) motors are becoming more common or such applications. The adjustable frequency drive must be specially designed to control this type of motor.</a:t>
            </a:r>
          </a:p>
        </p:txBody>
      </p:sp>
    </p:spTree>
    <p:extLst>
      <p:ext uri="{BB962C8B-B14F-4D97-AF65-F5344CB8AC3E}">
        <p14:creationId xmlns:p14="http://schemas.microsoft.com/office/powerpoint/2010/main" val="1153895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3600" y="506413"/>
            <a:ext cx="5972175" cy="4479925"/>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0CE3404-78B9-4819-95A6-F9D07B45CDE8}" type="slidenum">
              <a:rPr lang="de-DE" smtClean="0"/>
              <a:pPr/>
              <a:t>33</a:t>
            </a:fld>
            <a:endParaRPr lang="de-DE"/>
          </a:p>
        </p:txBody>
      </p:sp>
      <p:sp>
        <p:nvSpPr>
          <p:cNvPr id="5" name="Header Placeholder 4"/>
          <p:cNvSpPr>
            <a:spLocks noGrp="1"/>
          </p:cNvSpPr>
          <p:nvPr>
            <p:ph type="hdr" sz="quarter" idx="11"/>
          </p:nvPr>
        </p:nvSpPr>
        <p:spPr/>
        <p:txBody>
          <a:bodyPr/>
          <a:lstStyle/>
          <a:p>
            <a:r>
              <a:rPr lang="de-DE" smtClean="0"/>
              <a:t>HVAC VAriable Torque Applications for Variable Frequency Drives</a:t>
            </a:r>
            <a:endParaRPr lang="de-DE" dirty="0"/>
          </a:p>
        </p:txBody>
      </p:sp>
    </p:spTree>
    <p:extLst>
      <p:ext uri="{BB962C8B-B14F-4D97-AF65-F5344CB8AC3E}">
        <p14:creationId xmlns:p14="http://schemas.microsoft.com/office/powerpoint/2010/main" val="346297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81923" name="Rectangle 5"/>
          <p:cNvSpPr>
            <a:spLocks noGrp="1" noChangeArrowheads="1"/>
          </p:cNvSpPr>
          <p:nvPr>
            <p:ph type="sldNum" sz="quarter" idx="5"/>
          </p:nvPr>
        </p:nvSpPr>
        <p:spPr>
          <a:noFill/>
        </p:spPr>
        <p:txBody>
          <a:bodyPr/>
          <a:lstStyle/>
          <a:p>
            <a:fld id="{38DEF51C-4468-4D45-A184-3248BC1C9F79}" type="slidenum">
              <a:rPr lang="en-US" smtClean="0">
                <a:cs typeface="Arial" charset="0"/>
              </a:rPr>
              <a:pPr/>
              <a:t>4</a:t>
            </a:fld>
            <a:endParaRPr lang="en-US" dirty="0" smtClean="0">
              <a:cs typeface="Arial" charset="0"/>
            </a:endParaRPr>
          </a:p>
        </p:txBody>
      </p:sp>
      <p:sp>
        <p:nvSpPr>
          <p:cNvPr id="81924" name="Rectangle 2"/>
          <p:cNvSpPr>
            <a:spLocks noGrp="1" noRot="1" noChangeAspect="1" noChangeArrowheads="1" noTextEdit="1"/>
          </p:cNvSpPr>
          <p:nvPr>
            <p:ph type="sldImg"/>
          </p:nvPr>
        </p:nvSpPr>
        <p:spPr>
          <a:xfrm>
            <a:off x="863600" y="506413"/>
            <a:ext cx="5972175" cy="4479925"/>
          </a:xfrm>
          <a:solidFill>
            <a:srgbClr val="FFFFFF"/>
          </a:solidFill>
          <a:ln/>
        </p:spPr>
      </p:sp>
      <p:sp>
        <p:nvSpPr>
          <p:cNvPr id="81925" name="Rectangle 3"/>
          <p:cNvSpPr>
            <a:spLocks noGrp="1" noChangeArrowheads="1"/>
          </p:cNvSpPr>
          <p:nvPr>
            <p:ph type="body" idx="1"/>
          </p:nvPr>
        </p:nvSpPr>
        <p:spPr>
          <a:solidFill>
            <a:srgbClr val="FFFFFF"/>
          </a:solidFill>
          <a:ln>
            <a:solidFill>
              <a:srgbClr val="000000"/>
            </a:solidFill>
          </a:ln>
        </p:spPr>
        <p:txBody>
          <a:bodyPr lIns="95336" tIns="47669" rIns="95336" bIns="47669"/>
          <a:lstStyle/>
          <a:p>
            <a:r>
              <a:rPr lang="en-US" b="1" dirty="0" smtClean="0"/>
              <a:t>Does everyone know what</a:t>
            </a:r>
            <a:r>
              <a:rPr lang="en-US" b="1" baseline="0" dirty="0" smtClean="0"/>
              <a:t> a VAV (Variable Air Volume) system is and how it works?</a:t>
            </a:r>
            <a:endParaRPr lang="en-US" b="1" dirty="0" smtClean="0"/>
          </a:p>
          <a:p>
            <a:endParaRPr lang="en-US" dirty="0" smtClean="0"/>
          </a:p>
          <a:p>
            <a:r>
              <a:rPr lang="en-US" dirty="0" smtClean="0"/>
              <a:t>Typically the</a:t>
            </a:r>
            <a:r>
              <a:rPr lang="en-US" baseline="0" dirty="0" smtClean="0"/>
              <a:t> drive will be changing the speed of the fan motor to maintain a desired static pressure in the ductwork.</a:t>
            </a:r>
          </a:p>
          <a:p>
            <a:endParaRPr lang="en-US" baseline="0" dirty="0" smtClean="0"/>
          </a:p>
          <a:p>
            <a:r>
              <a:rPr lang="en-US" baseline="0" dirty="0" smtClean="0"/>
              <a:t>Sensor location is important</a:t>
            </a:r>
            <a:endParaRPr lang="en-US" dirty="0" smtClean="0"/>
          </a:p>
        </p:txBody>
      </p:sp>
    </p:spTree>
    <p:extLst>
      <p:ext uri="{BB962C8B-B14F-4D97-AF65-F5344CB8AC3E}">
        <p14:creationId xmlns:p14="http://schemas.microsoft.com/office/powerpoint/2010/main" val="55262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89091" name="Rectangle 5"/>
          <p:cNvSpPr>
            <a:spLocks noGrp="1" noChangeArrowheads="1"/>
          </p:cNvSpPr>
          <p:nvPr>
            <p:ph type="sldNum" sz="quarter" idx="5"/>
          </p:nvPr>
        </p:nvSpPr>
        <p:spPr>
          <a:noFill/>
        </p:spPr>
        <p:txBody>
          <a:bodyPr/>
          <a:lstStyle/>
          <a:p>
            <a:fld id="{2D2A940F-663C-4D38-AE45-F90F398D06EF}" type="slidenum">
              <a:rPr lang="en-US" smtClean="0">
                <a:cs typeface="Arial" charset="0"/>
              </a:rPr>
              <a:pPr/>
              <a:t>5</a:t>
            </a:fld>
            <a:endParaRPr lang="en-US" dirty="0" smtClean="0">
              <a:cs typeface="Arial" charset="0"/>
            </a:endParaRPr>
          </a:p>
        </p:txBody>
      </p:sp>
      <p:sp>
        <p:nvSpPr>
          <p:cNvPr id="89092" name="Rectangle 2"/>
          <p:cNvSpPr>
            <a:spLocks noGrp="1" noRot="1" noChangeAspect="1" noChangeArrowheads="1" noTextEdit="1"/>
          </p:cNvSpPr>
          <p:nvPr>
            <p:ph type="sldImg"/>
          </p:nvPr>
        </p:nvSpPr>
        <p:spPr>
          <a:xfrm>
            <a:off x="863600" y="506413"/>
            <a:ext cx="5972175" cy="4479925"/>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ln>
        </p:spPr>
        <p:txBody>
          <a:bodyPr lIns="95336" tIns="47669" rIns="95336" bIns="47669"/>
          <a:lstStyle/>
          <a:p>
            <a:r>
              <a:rPr lang="en-US" dirty="0" smtClean="0"/>
              <a:t>It is more and more common to have VAV systems with Isolation Dampers</a:t>
            </a:r>
            <a:r>
              <a:rPr lang="en-US" baseline="0" dirty="0" smtClean="0"/>
              <a:t> or Combination Fire-Smoke dampers.</a:t>
            </a:r>
          </a:p>
          <a:p>
            <a:endParaRPr lang="en-US" baseline="0" dirty="0" smtClean="0"/>
          </a:p>
          <a:p>
            <a:r>
              <a:rPr lang="en-US" baseline="0" dirty="0" smtClean="0"/>
              <a:t>Whenever you have the potential of closing a damper in front of a fan you will want a Safety  or High-Pressure cut-out to protect the duct work.</a:t>
            </a:r>
          </a:p>
          <a:p>
            <a:r>
              <a:rPr lang="en-US" baseline="0" dirty="0" smtClean="0"/>
              <a:t>Theses are typically Manual reset devises and can be quite a nuisance if not designed and applied correctly.</a:t>
            </a:r>
          </a:p>
          <a:p>
            <a:endParaRPr lang="en-US" baseline="0" dirty="0" smtClean="0"/>
          </a:p>
          <a:p>
            <a:r>
              <a:rPr lang="en-US" baseline="0" dirty="0" smtClean="0"/>
              <a:t>ACH550 offers a nice solution here.  Next Slide</a:t>
            </a:r>
            <a:endParaRPr lang="en-US" dirty="0" smtClean="0"/>
          </a:p>
          <a:p>
            <a:endParaRPr lang="en-US" dirty="0" smtClean="0"/>
          </a:p>
        </p:txBody>
      </p:sp>
    </p:spTree>
    <p:extLst>
      <p:ext uri="{BB962C8B-B14F-4D97-AF65-F5344CB8AC3E}">
        <p14:creationId xmlns:p14="http://schemas.microsoft.com/office/powerpoint/2010/main" val="106969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2163" name="Rectangle 5"/>
          <p:cNvSpPr>
            <a:spLocks noGrp="1" noChangeArrowheads="1"/>
          </p:cNvSpPr>
          <p:nvPr>
            <p:ph type="sldNum" sz="quarter" idx="5"/>
          </p:nvPr>
        </p:nvSpPr>
        <p:spPr>
          <a:noFill/>
        </p:spPr>
        <p:txBody>
          <a:bodyPr/>
          <a:lstStyle/>
          <a:p>
            <a:fld id="{6AC7709B-2F55-4326-AC3E-CC1A13A28253}" type="slidenum">
              <a:rPr lang="en-US" smtClean="0">
                <a:cs typeface="Arial" charset="0"/>
              </a:rPr>
              <a:pPr/>
              <a:t>6</a:t>
            </a:fld>
            <a:endParaRPr lang="en-US" dirty="0" smtClean="0">
              <a:cs typeface="Arial" charset="0"/>
            </a:endParaRPr>
          </a:p>
        </p:txBody>
      </p:sp>
      <p:sp>
        <p:nvSpPr>
          <p:cNvPr id="92164" name="Rectangle 2"/>
          <p:cNvSpPr>
            <a:spLocks noGrp="1" noRot="1" noChangeAspect="1" noChangeArrowheads="1" noTextEdit="1"/>
          </p:cNvSpPr>
          <p:nvPr>
            <p:ph type="sldImg"/>
          </p:nvPr>
        </p:nvSpPr>
        <p:spPr>
          <a:xfrm>
            <a:off x="863600" y="506413"/>
            <a:ext cx="5972175" cy="4479925"/>
          </a:xfrm>
          <a:ln/>
        </p:spPr>
      </p:sp>
      <p:sp>
        <p:nvSpPr>
          <p:cNvPr id="92165" name="Rectangle 3"/>
          <p:cNvSpPr>
            <a:spLocks noGrp="1" noChangeArrowheads="1"/>
          </p:cNvSpPr>
          <p:nvPr>
            <p:ph type="body" idx="1"/>
          </p:nvPr>
        </p:nvSpPr>
        <p:spPr>
          <a:noFill/>
          <a:ln/>
        </p:spPr>
        <p:txBody>
          <a:bodyPr lIns="95336" tIns="47669" rIns="95336" bIns="47669"/>
          <a:lstStyle/>
          <a:p>
            <a:r>
              <a:rPr lang="en-US" dirty="0" smtClean="0"/>
              <a:t>Run Command is received at the drive</a:t>
            </a:r>
          </a:p>
          <a:p>
            <a:endParaRPr lang="en-US" dirty="0" smtClean="0"/>
          </a:p>
          <a:p>
            <a:r>
              <a:rPr lang="en-US" dirty="0" smtClean="0"/>
              <a:t>Relay Output closes and powers the damper actuator.</a:t>
            </a:r>
          </a:p>
          <a:p>
            <a:endParaRPr lang="en-US" dirty="0" smtClean="0"/>
          </a:p>
          <a:p>
            <a:r>
              <a:rPr lang="en-US" dirty="0" smtClean="0"/>
              <a:t>Damper</a:t>
            </a:r>
            <a:r>
              <a:rPr lang="en-US" baseline="0" dirty="0" smtClean="0"/>
              <a:t> end switch “Closes” when Air Path is proven “Open”  (Run Permissive).</a:t>
            </a:r>
          </a:p>
          <a:p>
            <a:endParaRPr lang="en-US" baseline="0" dirty="0" smtClean="0"/>
          </a:p>
          <a:p>
            <a:r>
              <a:rPr lang="en-US" baseline="0" dirty="0" smtClean="0"/>
              <a:t>Drive “Starts” with the Run Permissive being true and begins to control the fan speed to maintain the Static pressure.</a:t>
            </a:r>
          </a:p>
          <a:p>
            <a:endParaRPr lang="en-US" baseline="0" dirty="0" smtClean="0"/>
          </a:p>
          <a:p>
            <a:r>
              <a:rPr lang="en-US" baseline="0" dirty="0" smtClean="0"/>
              <a:t>Commonly known as “Damper Control”  (this is an application Macro on the ACH550)</a:t>
            </a:r>
          </a:p>
          <a:p>
            <a:endParaRPr lang="en-US" baseline="0" dirty="0" smtClean="0"/>
          </a:p>
          <a:p>
            <a:r>
              <a:rPr lang="en-US" baseline="0" dirty="0" smtClean="0"/>
              <a:t>Opportunity to save your BAS contractor some money and at the same time tying the Fan-Motor-Damper into a nice clean operating system. </a:t>
            </a:r>
          </a:p>
          <a:p>
            <a:r>
              <a:rPr lang="en-US" baseline="0" dirty="0" smtClean="0"/>
              <a:t> </a:t>
            </a:r>
          </a:p>
          <a:p>
            <a:r>
              <a:rPr lang="en-US" baseline="0" dirty="0" smtClean="0"/>
              <a:t>Consider BAS failure and Manual operation.</a:t>
            </a:r>
            <a:endParaRPr lang="en-US" dirty="0" smtClean="0"/>
          </a:p>
        </p:txBody>
      </p:sp>
    </p:spTree>
    <p:extLst>
      <p:ext uri="{BB962C8B-B14F-4D97-AF65-F5344CB8AC3E}">
        <p14:creationId xmlns:p14="http://schemas.microsoft.com/office/powerpoint/2010/main" val="79161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99331" name="Rectangle 5"/>
          <p:cNvSpPr>
            <a:spLocks noGrp="1" noChangeArrowheads="1"/>
          </p:cNvSpPr>
          <p:nvPr>
            <p:ph type="sldNum" sz="quarter" idx="5"/>
          </p:nvPr>
        </p:nvSpPr>
        <p:spPr>
          <a:noFill/>
        </p:spPr>
        <p:txBody>
          <a:bodyPr/>
          <a:lstStyle/>
          <a:p>
            <a:fld id="{3E16B056-BC98-46A9-9848-F1E59A44A7E7}" type="slidenum">
              <a:rPr lang="en-US" smtClean="0">
                <a:cs typeface="Arial" charset="0"/>
              </a:rPr>
              <a:pPr/>
              <a:t>7</a:t>
            </a:fld>
            <a:endParaRPr lang="en-US" dirty="0" smtClean="0">
              <a:cs typeface="Arial" charset="0"/>
            </a:endParaRPr>
          </a:p>
        </p:txBody>
      </p:sp>
      <p:sp>
        <p:nvSpPr>
          <p:cNvPr id="99332" name="Rectangle 2"/>
          <p:cNvSpPr>
            <a:spLocks noGrp="1" noRot="1" noChangeAspect="1" noChangeArrowheads="1" noTextEdit="1"/>
          </p:cNvSpPr>
          <p:nvPr>
            <p:ph type="sldImg"/>
          </p:nvPr>
        </p:nvSpPr>
        <p:spPr>
          <a:xfrm>
            <a:off x="863600" y="506413"/>
            <a:ext cx="5972175" cy="4479925"/>
          </a:xfrm>
          <a:solidFill>
            <a:srgbClr val="FFFFFF"/>
          </a:solidFill>
          <a:ln/>
        </p:spPr>
      </p:sp>
      <p:sp>
        <p:nvSpPr>
          <p:cNvPr id="99333" name="Rectangle 3"/>
          <p:cNvSpPr>
            <a:spLocks noGrp="1" noChangeArrowheads="1"/>
          </p:cNvSpPr>
          <p:nvPr>
            <p:ph type="body" idx="1"/>
          </p:nvPr>
        </p:nvSpPr>
        <p:spPr>
          <a:solidFill>
            <a:srgbClr val="FFFFFF"/>
          </a:solidFill>
          <a:ln>
            <a:solidFill>
              <a:srgbClr val="000000"/>
            </a:solidFill>
          </a:ln>
        </p:spPr>
        <p:txBody>
          <a:bodyPr lIns="95336" tIns="47669" rIns="95336" bIns="47669"/>
          <a:lstStyle/>
          <a:p>
            <a:r>
              <a:rPr lang="en-US" dirty="0" smtClean="0"/>
              <a:t>Now most systems also have a Return fan… How do we control it?</a:t>
            </a:r>
          </a:p>
        </p:txBody>
      </p:sp>
    </p:spTree>
    <p:extLst>
      <p:ext uri="{BB962C8B-B14F-4D97-AF65-F5344CB8AC3E}">
        <p14:creationId xmlns:p14="http://schemas.microsoft.com/office/powerpoint/2010/main" val="425566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0355" name="Rectangle 5"/>
          <p:cNvSpPr>
            <a:spLocks noGrp="1" noChangeArrowheads="1"/>
          </p:cNvSpPr>
          <p:nvPr>
            <p:ph type="sldNum" sz="quarter" idx="5"/>
          </p:nvPr>
        </p:nvSpPr>
        <p:spPr>
          <a:noFill/>
        </p:spPr>
        <p:txBody>
          <a:bodyPr/>
          <a:lstStyle/>
          <a:p>
            <a:fld id="{68C89494-0B63-4B70-ABA8-A63C758DE820}" type="slidenum">
              <a:rPr lang="en-US" smtClean="0">
                <a:cs typeface="Arial" charset="0"/>
              </a:rPr>
              <a:pPr/>
              <a:t>8</a:t>
            </a:fld>
            <a:endParaRPr lang="en-US" dirty="0" smtClean="0">
              <a:cs typeface="Arial" charset="0"/>
            </a:endParaRPr>
          </a:p>
        </p:txBody>
      </p:sp>
      <p:sp>
        <p:nvSpPr>
          <p:cNvPr id="100356" name="Rectangle 2"/>
          <p:cNvSpPr>
            <a:spLocks noGrp="1" noRot="1" noChangeAspect="1" noChangeArrowheads="1" noTextEdit="1"/>
          </p:cNvSpPr>
          <p:nvPr>
            <p:ph type="sldImg"/>
          </p:nvPr>
        </p:nvSpPr>
        <p:spPr>
          <a:xfrm>
            <a:off x="863600" y="506413"/>
            <a:ext cx="5972175" cy="4479925"/>
          </a:xfrm>
          <a:ln/>
        </p:spPr>
      </p:sp>
      <p:sp>
        <p:nvSpPr>
          <p:cNvPr id="100357" name="Rectangle 3"/>
          <p:cNvSpPr>
            <a:spLocks noGrp="1" noChangeArrowheads="1"/>
          </p:cNvSpPr>
          <p:nvPr>
            <p:ph type="body" idx="1"/>
          </p:nvPr>
        </p:nvSpPr>
        <p:spPr>
          <a:noFill/>
          <a:ln/>
        </p:spPr>
        <p:txBody>
          <a:bodyPr lIns="95336" tIns="47669" rIns="95336" bIns="47669"/>
          <a:lstStyle/>
          <a:p>
            <a:r>
              <a:rPr lang="en-US" dirty="0" smtClean="0"/>
              <a:t>You could try to control to control both motors with one drive.</a:t>
            </a:r>
          </a:p>
          <a:p>
            <a:endParaRPr lang="en-US" dirty="0" smtClean="0"/>
          </a:p>
          <a:p>
            <a:r>
              <a:rPr lang="en-US" dirty="0" smtClean="0"/>
              <a:t>Not a</a:t>
            </a:r>
            <a:r>
              <a:rPr lang="en-US" baseline="0" dirty="0" smtClean="0"/>
              <a:t> good idea and it is rarely attempted.</a:t>
            </a:r>
          </a:p>
          <a:p>
            <a:endParaRPr lang="en-US" baseline="0" dirty="0" smtClean="0"/>
          </a:p>
          <a:p>
            <a:r>
              <a:rPr lang="en-US" baseline="0" dirty="0" smtClean="0"/>
              <a:t>The relationship between the two fans is typically “too complicated” for this to work.</a:t>
            </a:r>
            <a:endParaRPr lang="en-US" dirty="0" smtClean="0"/>
          </a:p>
        </p:txBody>
      </p:sp>
    </p:spTree>
    <p:extLst>
      <p:ext uri="{BB962C8B-B14F-4D97-AF65-F5344CB8AC3E}">
        <p14:creationId xmlns:p14="http://schemas.microsoft.com/office/powerpoint/2010/main" val="43251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US" dirty="0" smtClean="0">
                <a:cs typeface="Arial" charset="0"/>
              </a:rPr>
              <a:t>HVAC Variable Torque Applications for Variable Frequency Drives</a:t>
            </a:r>
          </a:p>
        </p:txBody>
      </p:sp>
      <p:sp>
        <p:nvSpPr>
          <p:cNvPr id="101379" name="Rectangle 5"/>
          <p:cNvSpPr>
            <a:spLocks noGrp="1" noChangeArrowheads="1"/>
          </p:cNvSpPr>
          <p:nvPr>
            <p:ph type="sldNum" sz="quarter" idx="5"/>
          </p:nvPr>
        </p:nvSpPr>
        <p:spPr>
          <a:noFill/>
        </p:spPr>
        <p:txBody>
          <a:bodyPr/>
          <a:lstStyle/>
          <a:p>
            <a:fld id="{92955509-DCC8-408A-9531-3935E2585AC5}" type="slidenum">
              <a:rPr lang="en-US" smtClean="0">
                <a:cs typeface="Arial" charset="0"/>
              </a:rPr>
              <a:pPr/>
              <a:t>9</a:t>
            </a:fld>
            <a:endParaRPr lang="en-US" dirty="0" smtClean="0">
              <a:cs typeface="Arial" charset="0"/>
            </a:endParaRPr>
          </a:p>
        </p:txBody>
      </p:sp>
      <p:sp>
        <p:nvSpPr>
          <p:cNvPr id="101380" name="Rectangle 2"/>
          <p:cNvSpPr>
            <a:spLocks noGrp="1" noRot="1" noChangeAspect="1" noChangeArrowheads="1" noTextEdit="1"/>
          </p:cNvSpPr>
          <p:nvPr>
            <p:ph type="sldImg"/>
          </p:nvPr>
        </p:nvSpPr>
        <p:spPr>
          <a:xfrm>
            <a:off x="863600" y="506413"/>
            <a:ext cx="5972175" cy="4479925"/>
          </a:xfrm>
          <a:ln/>
        </p:spPr>
      </p:sp>
      <p:sp>
        <p:nvSpPr>
          <p:cNvPr id="101381" name="Rectangle 3"/>
          <p:cNvSpPr>
            <a:spLocks noGrp="1" noChangeArrowheads="1"/>
          </p:cNvSpPr>
          <p:nvPr>
            <p:ph type="body" idx="1"/>
          </p:nvPr>
        </p:nvSpPr>
        <p:spPr>
          <a:noFill/>
          <a:ln/>
        </p:spPr>
        <p:txBody>
          <a:bodyPr lIns="95336" tIns="47669" rIns="95336" bIns="47669"/>
          <a:lstStyle/>
          <a:p>
            <a:r>
              <a:rPr lang="en-US" dirty="0" smtClean="0"/>
              <a:t>Adding a second drive for the second motor is a step in the right direction, but having only one process variable  (the Supply duct Static</a:t>
            </a:r>
            <a:r>
              <a:rPr lang="en-US" baseline="0" dirty="0" smtClean="0"/>
              <a:t> Pressure) is not ideal.  </a:t>
            </a:r>
          </a:p>
          <a:p>
            <a:endParaRPr lang="en-US" baseline="0" dirty="0" smtClean="0"/>
          </a:p>
          <a:p>
            <a:r>
              <a:rPr lang="en-US" baseline="0" dirty="0" smtClean="0"/>
              <a:t>You can scale  the Return Fan speed to be a function of the Supply Fan speed, but it is not optimal.</a:t>
            </a:r>
          </a:p>
          <a:p>
            <a:endParaRPr lang="en-US" baseline="0" dirty="0" smtClean="0"/>
          </a:p>
          <a:p>
            <a:r>
              <a:rPr lang="en-US" baseline="0" dirty="0" smtClean="0"/>
              <a:t>The return fan really needs to have its own input …NEXT SLIDE</a:t>
            </a:r>
            <a:endParaRPr lang="en-US" dirty="0" smtClean="0"/>
          </a:p>
        </p:txBody>
      </p:sp>
    </p:spTree>
    <p:extLst>
      <p:ext uri="{BB962C8B-B14F-4D97-AF65-F5344CB8AC3E}">
        <p14:creationId xmlns:p14="http://schemas.microsoft.com/office/powerpoint/2010/main" val="274799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4313" y="4181485"/>
            <a:ext cx="8712200" cy="2019289"/>
          </a:xfrm>
        </p:spPr>
        <p:txBody>
          <a:bodyPr lIns="144000" tIns="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a:t>
            </a:r>
            <a:endParaRPr lang="de-DE" dirty="0"/>
          </a:p>
        </p:txBody>
      </p:sp>
      <p:sp>
        <p:nvSpPr>
          <p:cNvPr id="3" name="Untertitel 2"/>
          <p:cNvSpPr>
            <a:spLocks noGrp="1"/>
          </p:cNvSpPr>
          <p:nvPr>
            <p:ph type="subTitle" idx="1"/>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1"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476375" y="1592263"/>
            <a:ext cx="3019424" cy="4608512"/>
          </a:xfrm>
        </p:spPr>
        <p:txBody>
          <a:bodyPr vert="horz" lIns="91440" tIns="45720" rIns="91440" bIns="45720" rtlCol="0">
            <a:normAutofit/>
          </a:bodyPr>
          <a:lstStyle>
            <a:lvl1pPr marL="179388" indent="-179388"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Char char="§"/>
              <a:defRPr lang="de-DE"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643438" y="1592263"/>
            <a:ext cx="3024187" cy="4608511"/>
          </a:xfrm>
        </p:spPr>
        <p:txBody>
          <a:bodyPr vert="horz" lIns="91440" tIns="45720" rIns="91440" bIns="45720" rtlCol="0">
            <a:normAutofit/>
          </a:bodyPr>
          <a:lstStyle>
            <a:lvl1pPr marL="179388" indent="-179388"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Char char="§"/>
              <a:defRPr lang="de-DE"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8" name="Textfeld 7"/>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0"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4"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2"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4"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0"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4" name="Textfeld 13"/>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3" name="Textplatzhalter 7"/>
          <p:cNvSpPr>
            <a:spLocks noGrp="1"/>
          </p:cNvSpPr>
          <p:nvPr>
            <p:ph type="body" sz="quarter" idx="15"/>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
        <p:nvSpPr>
          <p:cNvPr id="6" name="Textfeld 8"/>
          <p:cNvSpPr txBox="1"/>
          <p:nvPr userDrawn="1"/>
        </p:nvSpPr>
        <p:spPr>
          <a:xfrm>
            <a:off x="215900"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endParaRPr lang="de-DE" sz="1600" b="1" kern="1200" dirty="0" smtClean="0">
              <a:solidFill>
                <a:srgbClr val="00B050"/>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0" name="Textplatzhalter 7"/>
          <p:cNvSpPr>
            <a:spLocks noGrp="1"/>
          </p:cNvSpPr>
          <p:nvPr>
            <p:ph type="body" sz="quarter" idx="13"/>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
        <p:nvSpPr>
          <p:cNvPr id="11" name="Textfeld 8"/>
          <p:cNvSpPr txBox="1"/>
          <p:nvPr userDrawn="1"/>
        </p:nvSpPr>
        <p:spPr>
          <a:xfrm>
            <a:off x="215900"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endParaRPr lang="de-DE" sz="1600" b="1" kern="1200" dirty="0" smtClean="0">
              <a:solidFill>
                <a:srgbClr val="00B050"/>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6" name="Diagrammplatzhalter 5"/>
          <p:cNvSpPr>
            <a:spLocks noGrp="1"/>
          </p:cNvSpPr>
          <p:nvPr>
            <p:ph type="chart" sz="quarter" idx="11"/>
          </p:nvPr>
        </p:nvSpPr>
        <p:spPr>
          <a:xfrm>
            <a:off x="1476375" y="2162175"/>
            <a:ext cx="7451725" cy="4038600"/>
          </a:xfrm>
        </p:spPr>
        <p:txBody>
          <a:bodyPr/>
          <a:lstStyle/>
          <a:p>
            <a:endParaRPr lang="de-DE" dirty="0"/>
          </a:p>
        </p:txBody>
      </p:sp>
      <p:sp>
        <p:nvSpPr>
          <p:cNvPr id="8"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sz="1400" b="1"/>
            </a:lvl1pPr>
          </a:lstStyle>
          <a:p>
            <a:pPr lvl="0"/>
            <a:r>
              <a:rPr lang="de-DE" dirty="0" smtClean="0"/>
              <a:t>Textmasterformate durch Klicken bearbeiten</a:t>
            </a:r>
            <a:endParaRPr lang="de-DE" dirty="0"/>
          </a:p>
        </p:txBody>
      </p:sp>
      <p:sp>
        <p:nvSpPr>
          <p:cNvPr id="11"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a:defRPr lang="de-DE" sz="900" kern="1200" dirty="0" smtClean="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2"/>
              </a:buClr>
              <a:buFont typeface="+mj-lt"/>
              <a:buNone/>
            </a:pPr>
            <a:r>
              <a:rPr lang="de-DE" dirty="0" smtClean="0"/>
              <a:t>Textmasterformate durch Klicken bearbeiten</a:t>
            </a:r>
          </a:p>
        </p:txBody>
      </p:sp>
      <p:sp>
        <p:nvSpPr>
          <p:cNvPr id="7" name="Textfeld 6"/>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0" descr="ABB_pc"/>
          <p:cNvPicPr>
            <a:picLocks noChangeAspect="1" noChangeArrowheads="1"/>
          </p:cNvPicPr>
          <p:nvPr userDrawn="1"/>
        </p:nvPicPr>
        <p:blipFill>
          <a:blip r:embed="rId2"/>
          <a:srcRect/>
          <a:stretch>
            <a:fillRect/>
          </a:stretch>
        </p:blipFill>
        <p:spPr bwMode="auto">
          <a:xfrm>
            <a:off x="7086600" y="6248400"/>
            <a:ext cx="1101725" cy="43338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5900" y="4181485"/>
            <a:ext cx="8712200" cy="2019289"/>
          </a:xfrm>
        </p:spPr>
        <p:txBody>
          <a:bodyPr lIns="144000" tIns="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 Klicken</a:t>
            </a:r>
            <a:endParaRPr lang="de-DE" dirty="0"/>
          </a:p>
        </p:txBody>
      </p:sp>
      <p:sp>
        <p:nvSpPr>
          <p:cNvPr id="3" name="Untertitel 2"/>
          <p:cNvSpPr>
            <a:spLocks noGrp="1"/>
          </p:cNvSpPr>
          <p:nvPr>
            <p:ph type="subTitle" idx="1"/>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p>
            <a:endParaRPr lang="de-DE"/>
          </a:p>
        </p:txBody>
      </p:sp>
      <p:sp>
        <p:nvSpPr>
          <p:cNvPr id="9"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10" descr="ABB_pc"/>
          <p:cNvPicPr>
            <a:picLocks noChangeAspect="1" noChangeArrowheads="1"/>
          </p:cNvPicPr>
          <p:nvPr userDrawn="1"/>
        </p:nvPicPr>
        <p:blipFill>
          <a:blip r:embed="rId2"/>
          <a:srcRect/>
          <a:stretch>
            <a:fillRect/>
          </a:stretch>
        </p:blipFill>
        <p:spPr bwMode="auto">
          <a:xfrm>
            <a:off x="7086600" y="6248400"/>
            <a:ext cx="1101725" cy="433388"/>
          </a:xfrm>
          <a:prstGeom prst="rect">
            <a:avLst/>
          </a:prstGeom>
          <a:noFill/>
          <a:ln w="9525">
            <a:noFill/>
            <a:miter lim="800000"/>
            <a:headEnd/>
            <a:tailEnd/>
          </a:ln>
        </p:spPr>
      </p:pic>
      <p:sp>
        <p:nvSpPr>
          <p:cNvPr id="2" name="Title 1"/>
          <p:cNvSpPr>
            <a:spLocks noGrp="1"/>
          </p:cNvSpPr>
          <p:nvPr>
            <p:ph type="title"/>
          </p:nvPr>
        </p:nvSpPr>
        <p:spPr>
          <a:xfrm>
            <a:off x="704850" y="1222375"/>
            <a:ext cx="7558088" cy="5699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4850" y="1898650"/>
            <a:ext cx="3702050" cy="4157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9300" y="1898650"/>
            <a:ext cx="3703638" cy="4157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4850" y="1898650"/>
            <a:ext cx="370205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9300" y="1898650"/>
            <a:ext cx="3703638"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feld 8"/>
          <p:cNvSpPr txBox="1"/>
          <p:nvPr userDrawn="1"/>
        </p:nvSpPr>
        <p:spPr>
          <a:xfrm>
            <a:off x="215900"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endParaRPr lang="de-DE" sz="1600" b="1" kern="1200" dirty="0" smtClean="0">
              <a:solidFill>
                <a:srgbClr val="00B050"/>
              </a:solidFill>
              <a:latin typeface="Arial" pitchFamily="34" charset="0"/>
              <a:ea typeface="+mn-ea"/>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4313" y="4181485"/>
            <a:ext cx="8712200" cy="2019289"/>
          </a:xfrm>
        </p:spPr>
        <p:txBody>
          <a:bodyPr lIns="144000" tIns="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a:t>
            </a:r>
            <a:endParaRPr lang="de-DE" dirty="0"/>
          </a:p>
        </p:txBody>
      </p:sp>
      <p:sp>
        <p:nvSpPr>
          <p:cNvPr id="3" name="Untertitel 2"/>
          <p:cNvSpPr>
            <a:spLocks noGrp="1"/>
          </p:cNvSpPr>
          <p:nvPr>
            <p:ph type="subTitle" idx="1"/>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1"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5900" y="4181485"/>
            <a:ext cx="8712200" cy="2019289"/>
          </a:xfrm>
        </p:spPr>
        <p:txBody>
          <a:bodyPr lIns="144000" tIns="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 Klicken</a:t>
            </a:r>
            <a:endParaRPr lang="de-DE" dirty="0"/>
          </a:p>
        </p:txBody>
      </p:sp>
      <p:sp>
        <p:nvSpPr>
          <p:cNvPr id="3" name="Untertitel 2"/>
          <p:cNvSpPr>
            <a:spLocks noGrp="1"/>
          </p:cNvSpPr>
          <p:nvPr>
            <p:ph type="subTitle" idx="1"/>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p>
            <a:endParaRPr lang="de-DE"/>
          </a:p>
        </p:txBody>
      </p:sp>
      <p:sp>
        <p:nvSpPr>
          <p:cNvPr id="9"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5900" y="225425"/>
            <a:ext cx="8712200" cy="3970348"/>
          </a:xfrm>
        </p:spPr>
        <p:txBody>
          <a:bodyPr lIns="144000" tIns="14400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215899" y="5254650"/>
            <a:ext cx="7451725" cy="1908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15900" y="4183200"/>
            <a:ext cx="8712200" cy="2017575"/>
          </a:xfrm>
        </p:spPr>
        <p:txBody>
          <a:bodyPr vert="horz" lIns="144000" tIns="0" rIns="0" bIns="0" rtlCol="0" anchor="t" anchorCtr="0">
            <a:normAutofit/>
          </a:bodyPr>
          <a:lstStyle>
            <a:lvl1pPr>
              <a:defRPr kumimoji="0" lang="de-DE" sz="4000" b="0"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smtClean="0"/>
              <a:t>Titelmasterformat</a:t>
            </a:r>
            <a:endParaRPr lang="de-DE" dirty="0"/>
          </a:p>
        </p:txBody>
      </p:sp>
      <p:sp>
        <p:nvSpPr>
          <p:cNvPr id="4" name="Bildplatzhalter 9"/>
          <p:cNvSpPr>
            <a:spLocks noGrp="1"/>
          </p:cNvSpPr>
          <p:nvPr>
            <p:ph type="pic" sz="quarter" idx="12"/>
          </p:nvPr>
        </p:nvSpPr>
        <p:spPr>
          <a:xfrm>
            <a:off x="214313" y="225425"/>
            <a:ext cx="8713787" cy="3598863"/>
          </a:xfrm>
        </p:spPr>
        <p:txBody>
          <a:bodyPr/>
          <a:lstStyle/>
          <a:p>
            <a:endParaRPr lang="de-DE" dirty="0"/>
          </a:p>
        </p:txBody>
      </p:sp>
      <p:sp>
        <p:nvSpPr>
          <p:cNvPr id="7"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4000" kern="1200" dirty="0" smtClean="0">
                <a:solidFill>
                  <a:schemeClr val="accent2"/>
                </a:solidFill>
                <a:latin typeface="Arial" pitchFamily="34" charset="0"/>
                <a:ea typeface="+mj-ea"/>
                <a:cs typeface="Arial" pitchFamily="34" charset="0"/>
              </a:defRPr>
            </a:lvl1pPr>
          </a:lstStyle>
          <a:p>
            <a:r>
              <a:rPr lang="de-DE" dirty="0" smtClean="0"/>
              <a:t>Titelmasterformat durch Klicken bearbeiten</a:t>
            </a:r>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7462"/>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3"/>
          <p:cNvSpPr>
            <a:spLocks noGrp="1"/>
          </p:cNvSpPr>
          <p:nvPr>
            <p:ph sz="half" idx="11"/>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7"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2" name="Textfeld 11"/>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1"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3" name="Textfeld 12"/>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2"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5900" y="225425"/>
            <a:ext cx="8712200" cy="3970348"/>
          </a:xfrm>
        </p:spPr>
        <p:txBody>
          <a:bodyPr lIns="144000" tIns="14400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215899" y="5254650"/>
            <a:ext cx="7451725" cy="1908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2"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4" name="Textfeld 13"/>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3" name="Textplatzhalter 7"/>
          <p:cNvSpPr>
            <a:spLocks noGrp="1"/>
          </p:cNvSpPr>
          <p:nvPr>
            <p:ph type="body" sz="quarter" idx="15"/>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476375" y="1592263"/>
            <a:ext cx="3019424" cy="4608512"/>
          </a:xfrm>
        </p:spPr>
        <p:txBody>
          <a:bodyPr vert="horz" lIns="91440" tIns="45720" rIns="91440" bIns="45720" rtlCol="0">
            <a:normAutofit/>
          </a:bodyPr>
          <a:lstStyle>
            <a:lvl1pPr marL="179388" indent="-179388"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Char char="§"/>
              <a:defRPr lang="de-DE"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643438" y="1592263"/>
            <a:ext cx="3024187" cy="4608511"/>
          </a:xfrm>
        </p:spPr>
        <p:txBody>
          <a:bodyPr vert="horz" lIns="91440" tIns="45720" rIns="91440" bIns="45720" rtlCol="0">
            <a:normAutofit/>
          </a:bodyPr>
          <a:lstStyle>
            <a:lvl1pPr marL="179388" indent="-179388"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Char char="§"/>
              <a:defRPr lang="de-DE"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8" name="Textfeld 7"/>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0"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4"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2"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4"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0"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4" name="Textfeld 13"/>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3" name="Textplatzhalter 7"/>
          <p:cNvSpPr>
            <a:spLocks noGrp="1"/>
          </p:cNvSpPr>
          <p:nvPr>
            <p:ph type="body" sz="quarter" idx="15"/>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8"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8"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0" name="Textplatzhalter 7"/>
          <p:cNvSpPr>
            <a:spLocks noGrp="1"/>
          </p:cNvSpPr>
          <p:nvPr>
            <p:ph type="body" sz="quarter" idx="13"/>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6" name="Diagrammplatzhalter 5"/>
          <p:cNvSpPr>
            <a:spLocks noGrp="1"/>
          </p:cNvSpPr>
          <p:nvPr>
            <p:ph type="chart" sz="quarter" idx="11"/>
          </p:nvPr>
        </p:nvSpPr>
        <p:spPr>
          <a:xfrm>
            <a:off x="1476375" y="2162175"/>
            <a:ext cx="7451725" cy="4038600"/>
          </a:xfrm>
        </p:spPr>
        <p:txBody>
          <a:bodyPr/>
          <a:lstStyle/>
          <a:p>
            <a:endParaRPr lang="de-DE" dirty="0"/>
          </a:p>
        </p:txBody>
      </p:sp>
      <p:sp>
        <p:nvSpPr>
          <p:cNvPr id="8"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sz="1400" b="1"/>
            </a:lvl1pPr>
          </a:lstStyle>
          <a:p>
            <a:pPr lvl="0"/>
            <a:r>
              <a:rPr lang="de-DE" dirty="0" smtClean="0"/>
              <a:t>Textmasterformate durch Klicken bearbeiten</a:t>
            </a:r>
            <a:endParaRPr lang="de-DE" dirty="0"/>
          </a:p>
        </p:txBody>
      </p:sp>
      <p:sp>
        <p:nvSpPr>
          <p:cNvPr id="11"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a:defRPr lang="de-DE" sz="900" kern="1200" dirty="0" smtClean="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2"/>
              </a:buClr>
              <a:buFont typeface="+mj-lt"/>
              <a:buNone/>
            </a:pPr>
            <a:r>
              <a:rPr lang="de-DE" dirty="0" smtClean="0"/>
              <a:t>Textmasterformate durch Klicken bearbeiten</a:t>
            </a:r>
          </a:p>
        </p:txBody>
      </p:sp>
      <p:sp>
        <p:nvSpPr>
          <p:cNvPr id="7" name="Textfeld 6"/>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15900" y="4183200"/>
            <a:ext cx="8712200" cy="2017575"/>
          </a:xfrm>
        </p:spPr>
        <p:txBody>
          <a:bodyPr vert="horz" lIns="144000" tIns="0" rIns="0" bIns="0" rtlCol="0" anchor="t" anchorCtr="0">
            <a:normAutofit/>
          </a:bodyPr>
          <a:lstStyle>
            <a:lvl1pPr>
              <a:defRPr kumimoji="0" lang="de-DE" sz="4000" b="0"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smtClean="0"/>
              <a:t>Titelmasterformat</a:t>
            </a:r>
            <a:endParaRPr lang="de-DE" dirty="0"/>
          </a:p>
        </p:txBody>
      </p:sp>
      <p:sp>
        <p:nvSpPr>
          <p:cNvPr id="4" name="Bildplatzhalter 9"/>
          <p:cNvSpPr>
            <a:spLocks noGrp="1"/>
          </p:cNvSpPr>
          <p:nvPr>
            <p:ph type="pic" sz="quarter" idx="12"/>
          </p:nvPr>
        </p:nvSpPr>
        <p:spPr>
          <a:xfrm>
            <a:off x="214313" y="225425"/>
            <a:ext cx="8713787" cy="3598863"/>
          </a:xfrm>
        </p:spPr>
        <p:txBody>
          <a:bodyPr/>
          <a:lstStyle/>
          <a:p>
            <a:endParaRPr lang="de-DE" dirty="0"/>
          </a:p>
        </p:txBody>
      </p:sp>
      <p:sp>
        <p:nvSpPr>
          <p:cNvPr id="7"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default with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4313" y="4181485"/>
            <a:ext cx="8712200" cy="2019289"/>
          </a:xfrm>
        </p:spPr>
        <p:txBody>
          <a:bodyPr lIns="144000" tIns="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a:t>
            </a:r>
            <a:endParaRPr lang="de-DE" dirty="0"/>
          </a:p>
        </p:txBody>
      </p:sp>
      <p:sp>
        <p:nvSpPr>
          <p:cNvPr id="3" name="Untertitel 2"/>
          <p:cNvSpPr>
            <a:spLocks noGrp="1"/>
          </p:cNvSpPr>
          <p:nvPr>
            <p:ph type="subTitle" idx="1"/>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1"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pic>
        <p:nvPicPr>
          <p:cNvPr id="2051"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pic>
        <p:nvPicPr>
          <p:cNvPr id="4" name="Picture 3"/>
          <p:cNvPicPr>
            <a:picLocks noChangeAspect="1" noChangeArrowheads="1"/>
          </p:cNvPicPr>
          <p:nvPr userDrawn="1"/>
        </p:nvPicPr>
        <p:blipFill>
          <a:blip r:embed="rId3"/>
          <a:srcRect/>
          <a:stretch>
            <a:fillRect/>
          </a:stretch>
        </p:blipFill>
        <p:spPr bwMode="auto">
          <a:xfrm>
            <a:off x="214313" y="225425"/>
            <a:ext cx="8713787" cy="3602038"/>
          </a:xfrm>
          <a:prstGeom prst="rect">
            <a:avLst/>
          </a:prstGeom>
          <a:noFill/>
        </p:spPr>
      </p:pic>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default">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5900" y="4181485"/>
            <a:ext cx="8712200" cy="2019289"/>
          </a:xfrm>
        </p:spPr>
        <p:txBody>
          <a:bodyPr lIns="144000" tIns="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 Klicken</a:t>
            </a:r>
            <a:endParaRPr lang="de-DE" dirty="0"/>
          </a:p>
        </p:txBody>
      </p:sp>
      <p:sp>
        <p:nvSpPr>
          <p:cNvPr id="3" name="Untertitel 2"/>
          <p:cNvSpPr>
            <a:spLocks noGrp="1"/>
          </p:cNvSpPr>
          <p:nvPr>
            <p:ph type="subTitle" idx="1"/>
          </p:nvPr>
        </p:nvSpPr>
        <p:spPr>
          <a:xfrm>
            <a:off x="215900" y="3968750"/>
            <a:ext cx="8712200" cy="2160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3075"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
        <p:nvSpPr>
          <p:cNvPr id="10" name="Bildplatzhalter 9"/>
          <p:cNvSpPr>
            <a:spLocks noGrp="1"/>
          </p:cNvSpPr>
          <p:nvPr>
            <p:ph type="pic" sz="quarter" idx="12"/>
          </p:nvPr>
        </p:nvSpPr>
        <p:spPr>
          <a:xfrm>
            <a:off x="214314" y="225426"/>
            <a:ext cx="8702674" cy="3598862"/>
          </a:xfrm>
        </p:spPr>
        <p:txBody>
          <a:bodyPr/>
          <a:lstStyle/>
          <a:p>
            <a:endParaRPr lang="de-DE"/>
          </a:p>
        </p:txBody>
      </p:sp>
      <p:sp>
        <p:nvSpPr>
          <p:cNvPr id="9"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without picture">
    <p:spTree>
      <p:nvGrpSpPr>
        <p:cNvPr id="1" name=""/>
        <p:cNvGrpSpPr/>
        <p:nvPr/>
      </p:nvGrpSpPr>
      <p:grpSpPr>
        <a:xfrm>
          <a:off x="0" y="0"/>
          <a:ext cx="0" cy="0"/>
          <a:chOff x="0" y="0"/>
          <a:chExt cx="0" cy="0"/>
        </a:xfrm>
      </p:grpSpPr>
      <p:sp>
        <p:nvSpPr>
          <p:cNvPr id="8" name="Rechteck 7"/>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15900" y="225425"/>
            <a:ext cx="8712200" cy="3970348"/>
          </a:xfrm>
        </p:spPr>
        <p:txBody>
          <a:bodyPr lIns="144000" tIns="144000" rIns="0" bIns="0" anchor="t">
            <a:normAutofit/>
          </a:bodyPr>
          <a:lstStyle>
            <a:lvl1pPr algn="l">
              <a:defRPr sz="4000">
                <a:solidFill>
                  <a:schemeClr val="accent2"/>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215899" y="5254650"/>
            <a:ext cx="7451725" cy="190800"/>
          </a:xfrm>
        </p:spPr>
        <p:txBody>
          <a:bodyPr vert="horz" lIns="144000" tIns="0" rIns="0" bIns="0" rtlCol="0" anchor="t">
            <a:normAutofit/>
          </a:bodyPr>
          <a:lstStyle>
            <a:lvl1pPr marL="0" indent="0" algn="l" defTabSz="914400" rtl="0" eaLnBrk="1" latinLnBrk="0" hangingPunct="1">
              <a:spcBef>
                <a:spcPct val="0"/>
              </a:spcBef>
              <a:buNone/>
              <a:defRPr lang="de-DE" sz="1200" b="1" kern="1200" dirty="0" smtClean="0">
                <a:solidFill>
                  <a:schemeClr val="bg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4099" name="Picture 3" descr="ABB2logo RGB"/>
          <p:cNvPicPr>
            <a:picLocks noChangeAspect="1" noChangeArrowheads="1"/>
          </p:cNvPicPr>
          <p:nvPr userDrawn="1"/>
        </p:nvPicPr>
        <p:blipFill>
          <a:blip r:embed="rId2"/>
          <a:srcRect/>
          <a:stretch>
            <a:fillRect/>
          </a:stretch>
        </p:blipFill>
        <p:spPr bwMode="auto">
          <a:xfrm>
            <a:off x="7121525" y="6392863"/>
            <a:ext cx="1795463" cy="25241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6" name="Rechteck 5"/>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15900" y="4183200"/>
            <a:ext cx="8712200" cy="2017575"/>
          </a:xfrm>
        </p:spPr>
        <p:txBody>
          <a:bodyPr vert="horz" lIns="144000" tIns="0" rIns="0" bIns="0" rtlCol="0" anchor="t" anchorCtr="0">
            <a:normAutofit/>
          </a:bodyPr>
          <a:lstStyle>
            <a:lvl1pPr>
              <a:defRPr kumimoji="0" lang="de-DE" sz="4000" b="0" i="0" u="none" strike="noStrike" kern="1200" cap="none" spc="0" normalizeH="0" baseline="0" noProof="0" dirty="0" smtClean="0">
                <a:ln>
                  <a:noFill/>
                </a:ln>
                <a:solidFill>
                  <a:schemeClr val="accent2"/>
                </a:solidFill>
                <a:effectLst/>
                <a:uLnTx/>
                <a:uFillTx/>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smtClean="0"/>
              <a:t>Titelmasterformat</a:t>
            </a:r>
            <a:endParaRPr lang="de-DE" dirty="0"/>
          </a:p>
        </p:txBody>
      </p:sp>
      <p:sp>
        <p:nvSpPr>
          <p:cNvPr id="4" name="Bildplatzhalter 9"/>
          <p:cNvSpPr>
            <a:spLocks noGrp="1"/>
          </p:cNvSpPr>
          <p:nvPr>
            <p:ph type="pic" sz="quarter" idx="12"/>
          </p:nvPr>
        </p:nvSpPr>
        <p:spPr>
          <a:xfrm>
            <a:off x="214313" y="225425"/>
            <a:ext cx="8713787" cy="3598863"/>
          </a:xfrm>
        </p:spPr>
        <p:txBody>
          <a:bodyPr/>
          <a:lstStyle/>
          <a:p>
            <a:endParaRPr lang="de-DE" dirty="0"/>
          </a:p>
        </p:txBody>
      </p:sp>
      <p:sp>
        <p:nvSpPr>
          <p:cNvPr id="7" name="Textplatzhalter 10"/>
          <p:cNvSpPr>
            <a:spLocks noGrp="1"/>
          </p:cNvSpPr>
          <p:nvPr>
            <p:ph type="body" sz="quarter" idx="11"/>
          </p:nvPr>
        </p:nvSpPr>
        <p:spPr>
          <a:xfrm>
            <a:off x="214313" y="4663687"/>
            <a:ext cx="8713787" cy="1537088"/>
          </a:xfrm>
        </p:spPr>
        <p:txBody>
          <a:bodyPr vert="horz" lIns="144000" tIns="0" rIns="0" bIns="0" rtlCol="0" anchor="t" anchorCtr="0">
            <a:normAutofit/>
          </a:bodyPr>
          <a:lstStyle>
            <a:lvl1pPr algn="l" defTabSz="914400" rtl="0" eaLnBrk="1" latinLnBrk="0" hangingPunct="1">
              <a:spcBef>
                <a:spcPct val="0"/>
              </a:spcBef>
              <a:buNone/>
              <a:defRPr lang="de-DE" sz="4000" kern="1200" dirty="0" smtClean="0">
                <a:solidFill>
                  <a:schemeClr val="accent3"/>
                </a:solidFill>
                <a:latin typeface="Arial" pitchFamily="34" charset="0"/>
                <a:ea typeface="+mj-ea"/>
                <a:cs typeface="Arial" pitchFamily="34" charset="0"/>
              </a:defRPr>
            </a:lvl1pPr>
          </a:lstStyle>
          <a:p>
            <a:pPr lvl="0"/>
            <a:r>
              <a:rPr lang="de-DE" dirty="0" smtClean="0"/>
              <a:t>Textmasterformate durch Klicken bearbeiten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4000" kern="1200" dirty="0" smtClean="0">
                <a:solidFill>
                  <a:schemeClr val="accent2"/>
                </a:solidFill>
                <a:latin typeface="Arial" pitchFamily="34" charset="0"/>
                <a:ea typeface="+mj-ea"/>
                <a:cs typeface="Arial" pitchFamily="34" charset="0"/>
              </a:defRPr>
            </a:lvl1pPr>
          </a:lstStyle>
          <a:p>
            <a:r>
              <a:rPr lang="de-DE" dirty="0" smtClean="0"/>
              <a:t>Titelmasterformat durch Klicken bearbeiten</a:t>
            </a:r>
            <a:endParaRPr lang="de-D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7462"/>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3"/>
          <p:cNvSpPr>
            <a:spLocks noGrp="1"/>
          </p:cNvSpPr>
          <p:nvPr>
            <p:ph sz="half" idx="11"/>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7"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2" name="Textfeld 11"/>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1"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3" name="Textfeld 12"/>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2"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2"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4" name="Textfeld 13"/>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3" name="Textplatzhalter 7"/>
          <p:cNvSpPr>
            <a:spLocks noGrp="1"/>
          </p:cNvSpPr>
          <p:nvPr>
            <p:ph type="body" sz="quarter" idx="15"/>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two textbox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1476375" y="1592263"/>
            <a:ext cx="3019424" cy="4608512"/>
          </a:xfrm>
        </p:spPr>
        <p:txBody>
          <a:bodyPr vert="horz" lIns="91440" tIns="45720" rIns="91440" bIns="45720" rtlCol="0">
            <a:normAutofit/>
          </a:bodyPr>
          <a:lstStyle>
            <a:lvl1pPr marL="179388" indent="-179388"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chemeClr val="tx2"/>
              </a:buClr>
              <a:buFont typeface="Wingdings" pitchFamily="2" charset="2"/>
              <a:buChar char="§"/>
              <a:defRPr lang="de-DE" sz="18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Char char="§"/>
              <a:defRPr lang="de-DE"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643438" y="1592263"/>
            <a:ext cx="3024187" cy="4608511"/>
          </a:xfrm>
        </p:spPr>
        <p:txBody>
          <a:bodyPr vert="horz" lIns="91440" tIns="45720" rIns="91440" bIns="45720" rtlCol="0">
            <a:normAutofit/>
          </a:bodyPr>
          <a:lstStyle>
            <a:lvl1pPr marL="179388" indent="-179388"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chemeClr val="tx2"/>
              </a:buClr>
              <a:buFont typeface="Wingdings" pitchFamily="2" charset="2"/>
              <a:buChar char="§"/>
              <a:defRPr lang="de-DE" sz="1800" kern="120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chemeClr val="accent1"/>
              </a:buClr>
              <a:buFont typeface="Wingdings" pitchFamily="2" charset="2"/>
              <a:buChar char="§"/>
              <a:defRPr lang="de-DE" sz="18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8" name="Textfeld 7"/>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0"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3" name="Rechteck 2"/>
          <p:cNvSpPr/>
          <p:nvPr userDrawn="1"/>
        </p:nvSpPr>
        <p:spPr>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15900" y="225424"/>
            <a:ext cx="8712200" cy="5975351"/>
          </a:xfrm>
        </p:spPr>
        <p:txBody>
          <a:bodyPr vert="horz" lIns="144000" tIns="144000" rIns="0" bIns="0" rtlCol="0" anchor="t" anchorCtr="0">
            <a:normAutofit/>
          </a:bodyPr>
          <a:lstStyle>
            <a:lvl1pPr algn="l" defTabSz="914400" rtl="0" eaLnBrk="1" latinLnBrk="0" hangingPunct="1">
              <a:spcBef>
                <a:spcPct val="0"/>
              </a:spcBef>
              <a:buNone/>
              <a:defRPr lang="de-DE" sz="4000" kern="1200" dirty="0" smtClean="0">
                <a:solidFill>
                  <a:schemeClr val="accent2"/>
                </a:solidFill>
                <a:latin typeface="Arial" pitchFamily="34" charset="0"/>
                <a:ea typeface="+mj-ea"/>
                <a:cs typeface="Arial" pitchFamily="34" charset="0"/>
              </a:defRPr>
            </a:lvl1pPr>
          </a:lstStyle>
          <a:p>
            <a:r>
              <a:rPr lang="de-DE" dirty="0" smtClean="0"/>
              <a:t>Titelmasterformat durch Klicken bearbeiten</a:t>
            </a:r>
            <a:endParaRPr lang="de-D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4"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Inhaltsplatzhalter 3"/>
          <p:cNvSpPr>
            <a:spLocks noGrp="1"/>
          </p:cNvSpPr>
          <p:nvPr>
            <p:ph sz="half" idx="2"/>
          </p:nvPr>
        </p:nvSpPr>
        <p:spPr>
          <a:xfrm>
            <a:off x="4646612" y="1592263"/>
            <a:ext cx="3021013" cy="4608512"/>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2"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four pictur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4" name="Inhaltsplatzhalter 2"/>
          <p:cNvSpPr>
            <a:spLocks noGrp="1"/>
          </p:cNvSpPr>
          <p:nvPr>
            <p:ph idx="1"/>
          </p:nvPr>
        </p:nvSpPr>
        <p:spPr>
          <a:xfrm>
            <a:off x="1476374"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6" name="Inhaltsplatzhalter 2"/>
          <p:cNvSpPr>
            <a:spLocks noGrp="1"/>
          </p:cNvSpPr>
          <p:nvPr>
            <p:ph idx="11"/>
          </p:nvPr>
        </p:nvSpPr>
        <p:spPr>
          <a:xfrm>
            <a:off x="1476374"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7" name="Inhaltsplatzhalter 2"/>
          <p:cNvSpPr>
            <a:spLocks noGrp="1"/>
          </p:cNvSpPr>
          <p:nvPr>
            <p:ph idx="12"/>
          </p:nvPr>
        </p:nvSpPr>
        <p:spPr>
          <a:xfrm>
            <a:off x="4643436" y="1592263"/>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0" name="Inhaltsplatzhalter 2"/>
          <p:cNvSpPr>
            <a:spLocks noGrp="1"/>
          </p:cNvSpPr>
          <p:nvPr>
            <p:ph idx="13"/>
          </p:nvPr>
        </p:nvSpPr>
        <p:spPr>
          <a:xfrm>
            <a:off x="4643436" y="3968750"/>
            <a:ext cx="3024189" cy="2232025"/>
          </a:xfrm>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1"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4" name="Textfeld 13"/>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3" name="Textplatzhalter 7"/>
          <p:cNvSpPr>
            <a:spLocks noGrp="1"/>
          </p:cNvSpPr>
          <p:nvPr>
            <p:ph type="body" sz="quarter" idx="15"/>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15900" y="1592263"/>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8"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15900" y="1592263"/>
            <a:ext cx="4284663"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9" name="Textfeld 8"/>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8" name="Inhaltsplatzhalter 2"/>
          <p:cNvSpPr>
            <a:spLocks noGrp="1"/>
          </p:cNvSpPr>
          <p:nvPr>
            <p:ph idx="12"/>
          </p:nvPr>
        </p:nvSpPr>
        <p:spPr>
          <a:xfrm>
            <a:off x="4643439" y="1592263"/>
            <a:ext cx="4284662"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10" name="Textplatzhalter 7"/>
          <p:cNvSpPr>
            <a:spLocks noGrp="1"/>
          </p:cNvSpPr>
          <p:nvPr>
            <p:ph type="body" sz="quarter" idx="13"/>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6" name="Diagrammplatzhalter 5"/>
          <p:cNvSpPr>
            <a:spLocks noGrp="1"/>
          </p:cNvSpPr>
          <p:nvPr>
            <p:ph type="chart" sz="quarter" idx="11"/>
          </p:nvPr>
        </p:nvSpPr>
        <p:spPr>
          <a:xfrm>
            <a:off x="1476375" y="2162175"/>
            <a:ext cx="7451725" cy="4038600"/>
          </a:xfrm>
        </p:spPr>
        <p:txBody>
          <a:bodyPr/>
          <a:lstStyle/>
          <a:p>
            <a:endParaRPr lang="de-DE" dirty="0"/>
          </a:p>
        </p:txBody>
      </p:sp>
      <p:sp>
        <p:nvSpPr>
          <p:cNvPr id="8" name="Textplatzhalter 7"/>
          <p:cNvSpPr>
            <a:spLocks noGrp="1"/>
          </p:cNvSpPr>
          <p:nvPr>
            <p:ph type="body" sz="quarter" idx="12"/>
          </p:nvPr>
        </p:nvSpPr>
        <p:spPr>
          <a:xfrm>
            <a:off x="1476375" y="1581149"/>
            <a:ext cx="7451725" cy="581025"/>
          </a:xfrm>
        </p:spPr>
        <p:txBody>
          <a:bodyPr>
            <a:normAutofit/>
          </a:bodyPr>
          <a:lstStyle>
            <a:lvl1pPr marL="179388" marR="0" indent="-179388"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sz="1400" b="1"/>
            </a:lvl1pPr>
          </a:lstStyle>
          <a:p>
            <a:pPr lvl="0"/>
            <a:r>
              <a:rPr lang="de-DE" dirty="0" smtClean="0"/>
              <a:t>Textmasterformate durch Klicken bearbeiten</a:t>
            </a:r>
            <a:endParaRPr lang="de-DE" dirty="0"/>
          </a:p>
        </p:txBody>
      </p:sp>
      <p:sp>
        <p:nvSpPr>
          <p:cNvPr id="11"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a:defRPr lang="de-DE" sz="900" kern="1200" dirty="0" smtClean="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Clr>
                <a:schemeClr val="accent2"/>
              </a:buClr>
              <a:buFont typeface="+mj-lt"/>
              <a:buNone/>
            </a:pPr>
            <a:r>
              <a:rPr lang="de-DE" dirty="0" smtClean="0"/>
              <a:t>Textmasterformate durch Klicken bearbeiten</a:t>
            </a:r>
          </a:p>
        </p:txBody>
      </p:sp>
      <p:sp>
        <p:nvSpPr>
          <p:cNvPr id="7" name="Textfeld 6"/>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movie 16:9">
    <p:spTree>
      <p:nvGrpSpPr>
        <p:cNvPr id="1" name=""/>
        <p:cNvGrpSpPr/>
        <p:nvPr/>
      </p:nvGrpSpPr>
      <p:grpSpPr>
        <a:xfrm>
          <a:off x="0" y="0"/>
          <a:ext cx="0" cy="0"/>
          <a:chOff x="0" y="0"/>
          <a:chExt cx="0" cy="0"/>
        </a:xfrm>
      </p:grpSpPr>
      <p:sp>
        <p:nvSpPr>
          <p:cNvPr id="7" name="Inhaltsplatzhalter 2"/>
          <p:cNvSpPr>
            <a:spLocks noGrp="1"/>
          </p:cNvSpPr>
          <p:nvPr>
            <p:ph idx="1"/>
          </p:nvPr>
        </p:nvSpPr>
        <p:spPr>
          <a:xfrm>
            <a:off x="0" y="1592262"/>
            <a:ext cx="9144000" cy="5265737"/>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4" name="Rechteck 3"/>
          <p:cNvSpPr/>
          <p:nvPr userDrawn="1"/>
        </p:nvSpPr>
        <p:spPr>
          <a:xfrm>
            <a:off x="0" y="0"/>
            <a:ext cx="9144000" cy="159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movie 4:3">
    <p:spTree>
      <p:nvGrpSpPr>
        <p:cNvPr id="1" name=""/>
        <p:cNvGrpSpPr/>
        <p:nvPr/>
      </p:nvGrpSpPr>
      <p:grpSpPr>
        <a:xfrm>
          <a:off x="0" y="0"/>
          <a:ext cx="0" cy="0"/>
          <a:chOff x="0" y="0"/>
          <a:chExt cx="0" cy="0"/>
        </a:xfrm>
      </p:grpSpPr>
      <p:sp>
        <p:nvSpPr>
          <p:cNvPr id="7" name="Inhaltsplatzhalter 2"/>
          <p:cNvSpPr>
            <a:spLocks noGrp="1"/>
          </p:cNvSpPr>
          <p:nvPr>
            <p:ph idx="1"/>
          </p:nvPr>
        </p:nvSpPr>
        <p:spPr>
          <a:xfrm>
            <a:off x="0" y="0"/>
            <a:ext cx="9144000" cy="6857999"/>
          </a:xfrm>
          <a:solidFill>
            <a:schemeClr val="bg2"/>
          </a:solidFill>
        </p:spPr>
        <p:txBody>
          <a:bodyPr/>
          <a:lstStyle>
            <a:lvl1pPr>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sp>
        <p:nvSpPr>
          <p:cNvPr id="5" name="Rechteck 4"/>
          <p:cNvSpPr/>
          <p:nvPr userDrawn="1"/>
        </p:nvSpPr>
        <p:spPr>
          <a:xfrm>
            <a:off x="7667625" y="6200775"/>
            <a:ext cx="1476375" cy="6572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de-DE" dirty="0" smtClean="0">
              <a:solidFill>
                <a:schemeClr val="tx1"/>
              </a:solidFill>
            </a:endParaRPr>
          </a:p>
        </p:txBody>
      </p:sp>
      <p:grpSp>
        <p:nvGrpSpPr>
          <p:cNvPr id="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endParaRPr lang="de-DE"/>
            </a:p>
          </p:txBody>
        </p:sp>
        <p:pic>
          <p:nvPicPr>
            <p:cNvPr id="5124" name="Picture 4" descr="ABB1ClaimL_rgb300_100mmLIGHT Kopie"/>
            <p:cNvPicPr>
              <a:picLocks noChangeAspect="1" noChangeArrowheads="1"/>
            </p:cNvPicPr>
            <p:nvPr/>
          </p:nvPicPr>
          <p:blipFill>
            <a:blip r:embed="rId2"/>
            <a:srcRect/>
            <a:stretch>
              <a:fillRect/>
            </a:stretch>
          </p:blipFill>
          <p:spPr bwMode="auto">
            <a:xfrm>
              <a:off x="367" y="1660"/>
              <a:ext cx="5031" cy="743"/>
            </a:xfrm>
            <a:prstGeom prst="rect">
              <a:avLst/>
            </a:prstGeom>
            <a:noFill/>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7462"/>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6191251" cy="4608512"/>
          </a:xfrm>
        </p:spPr>
        <p:txBody>
          <a:bodyPr>
            <a:normAutofit/>
          </a:bodyPr>
          <a:lstStyle>
            <a:lvl1pPr marL="344488" indent="-344488">
              <a:buFont typeface="Wingdings" pitchFamily="2" charset="2"/>
              <a:buChar char="v"/>
              <a:defRPr sz="2400"/>
            </a:lvl1pPr>
            <a:lvl2pPr marL="795338" indent="-338138">
              <a:buFont typeface="Wingdings" pitchFamily="2" charset="2"/>
              <a:buChar char="Ø"/>
              <a:defRPr sz="2400"/>
            </a:lvl2pPr>
            <a:lvl3pPr marL="1258888" indent="-344488">
              <a:buFont typeface="Wingdings" pitchFamily="2" charset="2"/>
              <a:buChar char="q"/>
              <a:defRPr sz="2400"/>
            </a:lvl3pPr>
            <a:lvl4pPr marL="1709738" indent="-338138">
              <a:buFont typeface="Courier New" pitchFamily="49" charset="0"/>
              <a:buChar char="o"/>
              <a:defRPr sz="24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Inhaltsplatzhalter 3"/>
          <p:cNvSpPr>
            <a:spLocks noGrp="1"/>
          </p:cNvSpPr>
          <p:nvPr>
            <p:ph sz="half" idx="11"/>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7"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
        <p:nvSpPr>
          <p:cNvPr id="8" name="Textfeld 8"/>
          <p:cNvSpPr txBox="1"/>
          <p:nvPr userDrawn="1"/>
        </p:nvSpPr>
        <p:spPr>
          <a:xfrm>
            <a:off x="215900"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endParaRPr lang="de-DE" sz="1600" b="1" kern="1200" dirty="0" smtClean="0">
              <a:solidFill>
                <a:srgbClr val="00B050"/>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6191251"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2" name="Textfeld 11"/>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1"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4" y="1592263"/>
            <a:ext cx="3021013"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49"/>
            <a:ext cx="6191250" cy="2232025"/>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6" name="Inhaltsplatzhalter 3"/>
          <p:cNvSpPr>
            <a:spLocks noGrp="1"/>
          </p:cNvSpPr>
          <p:nvPr>
            <p:ph sz="half" idx="11"/>
          </p:nvPr>
        </p:nvSpPr>
        <p:spPr>
          <a:xfrm>
            <a:off x="4643438" y="1592263"/>
            <a:ext cx="3024187"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3" name="Textfeld 12"/>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2" name="Textplatzhalter 7"/>
          <p:cNvSpPr>
            <a:spLocks noGrp="1"/>
          </p:cNvSpPr>
          <p:nvPr>
            <p:ph type="body" sz="quarter" idx="12"/>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28100" cy="1127462"/>
          </a:xfrm>
        </p:spPr>
        <p:txBody>
          <a:bodyPr/>
          <a:lstStyle>
            <a:lvl1pPr>
              <a:defRPr/>
            </a:lvl1pPr>
          </a:lstStyle>
          <a:p>
            <a:r>
              <a:rPr lang="de-DE" dirty="0" smtClean="0"/>
              <a:t>Titelmasterformat durch Klicken bearbeiten</a:t>
            </a:r>
            <a:endParaRPr lang="de-DE" dirty="0"/>
          </a:p>
        </p:txBody>
      </p:sp>
      <p:sp>
        <p:nvSpPr>
          <p:cNvPr id="4" name="Inhaltsplatzhalter 3"/>
          <p:cNvSpPr>
            <a:spLocks noGrp="1"/>
          </p:cNvSpPr>
          <p:nvPr>
            <p:ph sz="half" idx="2"/>
          </p:nvPr>
        </p:nvSpPr>
        <p:spPr>
          <a:xfrm>
            <a:off x="147637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0" name="Inhaltsplatzhalter 3"/>
          <p:cNvSpPr>
            <a:spLocks noGrp="1"/>
          </p:cNvSpPr>
          <p:nvPr>
            <p:ph sz="half" idx="10"/>
          </p:nvPr>
        </p:nvSpPr>
        <p:spPr>
          <a:xfrm>
            <a:off x="1476376" y="3968750"/>
            <a:ext cx="6191250" cy="2232024"/>
          </a:xfrm>
        </p:spPr>
        <p:txBody>
          <a:bodyPr>
            <a:normAutofit/>
          </a:bodyPr>
          <a:lstStyle>
            <a:lvl1pPr>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Inhaltsplatzhalter 3"/>
          <p:cNvSpPr>
            <a:spLocks noGrp="1"/>
          </p:cNvSpPr>
          <p:nvPr>
            <p:ph sz="half" idx="11"/>
          </p:nvPr>
        </p:nvSpPr>
        <p:spPr>
          <a:xfrm>
            <a:off x="3583800" y="1592263"/>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12" name="Inhaltsplatzhalter 3"/>
          <p:cNvSpPr>
            <a:spLocks noGrp="1"/>
          </p:cNvSpPr>
          <p:nvPr>
            <p:ph sz="half" idx="12"/>
          </p:nvPr>
        </p:nvSpPr>
        <p:spPr>
          <a:xfrm>
            <a:off x="5691225" y="1592262"/>
            <a:ext cx="1976400" cy="2232025"/>
          </a:xfrm>
        </p:spPr>
        <p:txBody>
          <a:bodyPr/>
          <a:lstStyle>
            <a:lvl1pPr>
              <a:buNone/>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endParaRPr lang="de-DE" dirty="0" smtClean="0"/>
          </a:p>
        </p:txBody>
      </p:sp>
      <p:sp>
        <p:nvSpPr>
          <p:cNvPr id="9" name="Inhaltsplatzhalter 3"/>
          <p:cNvSpPr>
            <a:spLocks noGrp="1"/>
          </p:cNvSpPr>
          <p:nvPr>
            <p:ph sz="half" idx="14"/>
          </p:nvPr>
        </p:nvSpPr>
        <p:spPr>
          <a:xfrm>
            <a:off x="215900" y="1592263"/>
            <a:ext cx="1116013" cy="4608512"/>
          </a:xfrm>
        </p:spPr>
        <p:txBody>
          <a:bodyPr lIns="0" tIns="36000" rIns="0" bIns="0" numCol="1"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p:txBody>
      </p:sp>
      <p:sp>
        <p:nvSpPr>
          <p:cNvPr id="14" name="Textfeld 13"/>
          <p:cNvSpPr txBox="1"/>
          <p:nvPr userDrawn="1"/>
        </p:nvSpPr>
        <p:spPr>
          <a:xfrm>
            <a:off x="215899" y="6200776"/>
            <a:ext cx="2374901" cy="657224"/>
          </a:xfrm>
          <a:prstGeom prst="rect">
            <a:avLst/>
          </a:prstGeom>
        </p:spPr>
        <p:txBody>
          <a:bodyPr lIns="0" tIns="0" rIns="0" bIns="198000" anchor="b" anchorCtr="0"/>
          <a:lstStyle/>
          <a:p>
            <a:pPr marL="0" algn="l" defTabSz="914400" rtl="0" eaLnBrk="1" latinLnBrk="0" hangingPunct="1"/>
            <a:endParaRPr lang="en-US" sz="600" kern="1200" dirty="0" smtClean="0">
              <a:solidFill>
                <a:schemeClr val="tx1"/>
              </a:solidFill>
              <a:latin typeface="Arial" pitchFamily="34" charset="0"/>
              <a:ea typeface="+mn-ea"/>
              <a:cs typeface="Arial" pitchFamily="34" charset="0"/>
            </a:endParaRPr>
          </a:p>
          <a:p>
            <a:pPr marL="0" algn="l" defTabSz="914400" rtl="0" eaLnBrk="1" latinLnBrk="0" hangingPunct="1"/>
            <a:r>
              <a:rPr lang="en-US" sz="600" kern="1200" dirty="0" smtClean="0">
                <a:solidFill>
                  <a:schemeClr val="tx1"/>
                </a:solidFill>
                <a:latin typeface="Arial" pitchFamily="34" charset="0"/>
                <a:ea typeface="+mn-ea"/>
                <a:cs typeface="Arial" pitchFamily="34" charset="0"/>
              </a:rPr>
              <a:t>© ABB Group</a:t>
            </a:r>
            <a:endParaRPr lang="de-DE" sz="600" kern="1200" dirty="0" smtClean="0">
              <a:solidFill>
                <a:schemeClr val="tx1"/>
              </a:solidFill>
              <a:latin typeface="Arial" pitchFamily="34" charset="0"/>
              <a:ea typeface="+mn-ea"/>
              <a:cs typeface="Arial" pitchFamily="34" charset="0"/>
            </a:endParaRPr>
          </a:p>
          <a:p>
            <a:pPr marL="0" algn="l" defTabSz="914400" rtl="0" eaLnBrk="1" latinLnBrk="0" hangingPunct="1"/>
            <a:fld id="{CFB884F6-5C41-4F29-A188-5B766EEA4B94}" type="datetime4">
              <a:rPr lang="en-US" sz="600" kern="1200" smtClean="0">
                <a:solidFill>
                  <a:schemeClr val="tx1"/>
                </a:solidFill>
                <a:latin typeface="Arial" pitchFamily="34" charset="0"/>
                <a:ea typeface="+mn-ea"/>
                <a:cs typeface="Arial" pitchFamily="34" charset="0"/>
              </a:rPr>
              <a:pPr marL="0" algn="l" defTabSz="914400" rtl="0" eaLnBrk="1" latinLnBrk="0" hangingPunct="1"/>
              <a:t>August 10, 2015</a:t>
            </a:fld>
            <a:r>
              <a:rPr lang="de-DE" sz="600" kern="1200" dirty="0" smtClean="0">
                <a:solidFill>
                  <a:schemeClr val="tx1"/>
                </a:solidFill>
                <a:latin typeface="Arial" pitchFamily="34" charset="0"/>
                <a:ea typeface="+mn-ea"/>
                <a:cs typeface="Arial" pitchFamily="34" charset="0"/>
              </a:rPr>
              <a:t> </a:t>
            </a:r>
            <a:r>
              <a:rPr lang="en-US" sz="600" kern="1200" dirty="0" smtClean="0">
                <a:solidFill>
                  <a:schemeClr val="tx1"/>
                </a:solidFill>
                <a:latin typeface="Arial" pitchFamily="34" charset="0"/>
                <a:ea typeface="+mn-ea"/>
                <a:cs typeface="Arial" pitchFamily="34" charset="0"/>
              </a:rPr>
              <a:t>| Slide </a:t>
            </a:r>
            <a:fld id="{034DB2BE-7F3D-443E-9208-5F2182A8E656}" type="slidenum">
              <a:rPr lang="de-DE" sz="600" kern="1200" smtClean="0">
                <a:solidFill>
                  <a:schemeClr val="tx1"/>
                </a:solidFill>
                <a:latin typeface="Arial" pitchFamily="34" charset="0"/>
                <a:ea typeface="+mn-ea"/>
                <a:cs typeface="Arial" pitchFamily="34" charset="0"/>
              </a:rPr>
              <a:pPr marL="0" algn="l" defTabSz="914400" rtl="0" eaLnBrk="1" latinLnBrk="0" hangingPunct="1"/>
              <a:t>‹#›</a:t>
            </a:fld>
            <a:endParaRPr lang="de-DE" sz="600" kern="1200" smtClean="0">
              <a:solidFill>
                <a:schemeClr val="tx1"/>
              </a:solidFill>
              <a:latin typeface="Arial" pitchFamily="34" charset="0"/>
              <a:ea typeface="+mn-ea"/>
              <a:cs typeface="Arial" pitchFamily="34" charset="0"/>
            </a:endParaRPr>
          </a:p>
        </p:txBody>
      </p:sp>
      <p:sp>
        <p:nvSpPr>
          <p:cNvPr id="13" name="Textplatzhalter 7"/>
          <p:cNvSpPr>
            <a:spLocks noGrp="1"/>
          </p:cNvSpPr>
          <p:nvPr>
            <p:ph type="body" sz="quarter" idx="15"/>
          </p:nvPr>
        </p:nvSpPr>
        <p:spPr>
          <a:xfrm>
            <a:off x="0" y="660363"/>
            <a:ext cx="9144000"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Arial" pitchFamily="34" charset="0"/>
                <a:ea typeface="+mj-ea"/>
                <a:cs typeface="Arial" pitchFamily="34" charset="0"/>
              </a:defRPr>
            </a:lvl1pPr>
          </a:lstStyle>
          <a:p>
            <a:pPr lvl="0"/>
            <a:r>
              <a:rPr lang="de-DE" dirty="0" smtClean="0"/>
              <a:t>Textmasterformate durch Klicken bearbeiten</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3"/>
          <a:srcRect l="62511"/>
          <a:stretch>
            <a:fillRect/>
          </a:stretch>
        </p:blipFill>
        <p:spPr bwMode="auto">
          <a:xfrm>
            <a:off x="8243888" y="6392863"/>
            <a:ext cx="673100" cy="252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98" r:id="rId19"/>
    <p:sldLayoutId id="2147483899" r:id="rId20"/>
    <p:sldLayoutId id="2147483900" r:id="rId2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sz="18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ct val="200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3"/>
            <a:ext cx="673100" cy="252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sz="18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ct val="200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7" name="Picture 3" descr="ABB2logo RGB"/>
          <p:cNvPicPr>
            <a:picLocks noChangeAspect="1" noChangeArrowheads="1"/>
          </p:cNvPicPr>
          <p:nvPr/>
        </p:nvPicPr>
        <p:blipFill>
          <a:blip r:embed="rId20"/>
          <a:srcRect l="62511"/>
          <a:stretch>
            <a:fillRect/>
          </a:stretch>
        </p:blipFill>
        <p:spPr bwMode="auto">
          <a:xfrm>
            <a:off x="8243888" y="6392863"/>
            <a:ext cx="673100" cy="252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p:titleStyle>
    <p:bodyStyle>
      <a:lvl1pPr marL="179388" indent="-179388"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628650" indent="-171450"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1074738" indent="-160338" algn="l" defTabSz="914400" rtl="0" eaLnBrk="1" latinLnBrk="0" hangingPunct="1">
        <a:spcBef>
          <a:spcPct val="200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3pPr>
      <a:lvl4pPr marL="1524000" marR="0" indent="-152400"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sz="18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ct val="200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p:txBody>
          <a:bodyPr>
            <a:noAutofit/>
          </a:bodyPr>
          <a:lstStyle/>
          <a:p>
            <a:r>
              <a:rPr lang="de-DE" dirty="0" smtClean="0"/>
              <a:t>HVAC Variable Torque Applications</a:t>
            </a:r>
            <a:endParaRPr lang="de-DE" dirty="0"/>
          </a:p>
        </p:txBody>
      </p:sp>
      <p:sp>
        <p:nvSpPr>
          <p:cNvPr id="18" name="Untertitel 17"/>
          <p:cNvSpPr>
            <a:spLocks noGrp="1"/>
          </p:cNvSpPr>
          <p:nvPr>
            <p:ph type="subTitle" idx="1"/>
          </p:nvPr>
        </p:nvSpPr>
        <p:spPr/>
        <p:txBody>
          <a:bodyPr/>
          <a:lstStyle/>
          <a:p>
            <a:r>
              <a:rPr dirty="0" smtClean="0"/>
              <a:t>Andy LaPointe and Dan Gaffney</a:t>
            </a:r>
            <a:endParaRPr dirty="0"/>
          </a:p>
        </p:txBody>
      </p:sp>
      <p:sp>
        <p:nvSpPr>
          <p:cNvPr id="19" name="Textplatzhalter 18"/>
          <p:cNvSpPr>
            <a:spLocks noGrp="1"/>
          </p:cNvSpPr>
          <p:nvPr>
            <p:ph type="body" sz="quarter" idx="11"/>
          </p:nvPr>
        </p:nvSpPr>
        <p:spPr/>
        <p:txBody>
          <a:bodyPr/>
          <a:lstStyle/>
          <a:p>
            <a:r>
              <a:rPr dirty="0" smtClean="0"/>
              <a:t>For Variable Frequency Drives</a:t>
            </a:r>
            <a:endParaRPr lang="de-DE"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solidFill>
                  <a:srgbClr val="00B050"/>
                </a:solidFill>
              </a:rPr>
              <a:t>Return Fan – Differential Flow</a:t>
            </a:r>
          </a:p>
        </p:txBody>
      </p:sp>
      <p:sp>
        <p:nvSpPr>
          <p:cNvPr id="6" name="Text Placeholder 5"/>
          <p:cNvSpPr>
            <a:spLocks noGrp="1"/>
          </p:cNvSpPr>
          <p:nvPr>
            <p:ph type="body" sz="quarter" idx="12"/>
          </p:nvPr>
        </p:nvSpPr>
        <p:spPr/>
        <p:txBody>
          <a:bodyPr/>
          <a:lstStyle/>
          <a:p>
            <a:endParaRPr lang="en-US" dirty="0">
              <a:solidFill>
                <a:srgbClr val="00B050"/>
              </a:solidFill>
            </a:endParaRPr>
          </a:p>
        </p:txBody>
      </p:sp>
      <p:sp>
        <p:nvSpPr>
          <p:cNvPr id="313350" name="Text Box 6"/>
          <p:cNvSpPr txBox="1">
            <a:spLocks noChangeArrowheads="1"/>
          </p:cNvSpPr>
          <p:nvPr/>
        </p:nvSpPr>
        <p:spPr bwMode="auto">
          <a:xfrm>
            <a:off x="0" y="1981200"/>
            <a:ext cx="1212850" cy="1555750"/>
          </a:xfrm>
          <a:prstGeom prst="rect">
            <a:avLst/>
          </a:prstGeom>
          <a:noFill/>
          <a:ln w="12700">
            <a:noFill/>
            <a:miter lim="800000"/>
            <a:headEnd type="none" w="sm" len="sm"/>
            <a:tailEnd type="none" w="sm" len="sm"/>
          </a:ln>
        </p:spPr>
        <p:txBody>
          <a:bodyPr wrap="none">
            <a:spAutoFit/>
          </a:bodyPr>
          <a:lstStyle/>
          <a:p>
            <a:pPr algn="l" eaLnBrk="0" hangingPunct="0"/>
            <a:r>
              <a:rPr lang="en-US" sz="9600" b="1" dirty="0">
                <a:solidFill>
                  <a:srgbClr val="00FF00"/>
                </a:solidFill>
                <a:latin typeface="Arial" charset="0"/>
                <a:sym typeface="Wingdings" pitchFamily="2" charset="2"/>
              </a:rPr>
              <a:t></a:t>
            </a:r>
            <a:endParaRPr lang="en-US" sz="9600" b="1" dirty="0">
              <a:solidFill>
                <a:srgbClr val="00FF00"/>
              </a:solidFill>
              <a:latin typeface="Arial" charset="0"/>
            </a:endParaRPr>
          </a:p>
        </p:txBody>
      </p:sp>
      <p:pic>
        <p:nvPicPr>
          <p:cNvPr id="10" name="Picture 3"/>
          <p:cNvPicPr>
            <a:picLocks noChangeAspect="1" noChangeArrowheads="1"/>
          </p:cNvPicPr>
          <p:nvPr/>
        </p:nvPicPr>
        <p:blipFill>
          <a:blip r:embed="rId3"/>
          <a:srcRect/>
          <a:stretch>
            <a:fillRect/>
          </a:stretch>
        </p:blipFill>
        <p:spPr bwMode="auto">
          <a:xfrm>
            <a:off x="2114550" y="1524000"/>
            <a:ext cx="6191250" cy="4619625"/>
          </a:xfrm>
          <a:prstGeom prst="rect">
            <a:avLst/>
          </a:prstGeom>
          <a:noFill/>
          <a:ln w="9525">
            <a:noFill/>
            <a:miter lim="800000"/>
            <a:headEnd/>
            <a:tailEnd/>
          </a:ln>
        </p:spPr>
      </p:pic>
      <p:grpSp>
        <p:nvGrpSpPr>
          <p:cNvPr id="11" name="Group 10"/>
          <p:cNvGrpSpPr/>
          <p:nvPr/>
        </p:nvGrpSpPr>
        <p:grpSpPr>
          <a:xfrm>
            <a:off x="3276599" y="2819401"/>
            <a:ext cx="2971801" cy="2209800"/>
            <a:chOff x="3276600" y="2819400"/>
            <a:chExt cx="2971801" cy="2209800"/>
          </a:xfrm>
        </p:grpSpPr>
        <p:cxnSp>
          <p:nvCxnSpPr>
            <p:cNvPr id="12" name="Elbow Connector 11"/>
            <p:cNvCxnSpPr/>
            <p:nvPr/>
          </p:nvCxnSpPr>
          <p:spPr>
            <a:xfrm rot="10800000" flipV="1">
              <a:off x="3276600" y="2971800"/>
              <a:ext cx="2971801" cy="2057400"/>
            </a:xfrm>
            <a:prstGeom prst="bentConnector3">
              <a:avLst>
                <a:gd name="adj1" fmla="val 92478"/>
              </a:avLst>
            </a:prstGeom>
            <a:ln w="28575">
              <a:solidFill>
                <a:srgbClr val="00B050"/>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486400" y="2819400"/>
              <a:ext cx="304800" cy="304800"/>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grpSp>
        <p:nvGrpSpPr>
          <p:cNvPr id="34" name="Group 33"/>
          <p:cNvGrpSpPr/>
          <p:nvPr/>
        </p:nvGrpSpPr>
        <p:grpSpPr>
          <a:xfrm>
            <a:off x="4267200" y="4191000"/>
            <a:ext cx="914400" cy="1066800"/>
            <a:chOff x="4267200" y="4191000"/>
            <a:chExt cx="914400" cy="1066800"/>
          </a:xfrm>
        </p:grpSpPr>
        <p:cxnSp>
          <p:nvCxnSpPr>
            <p:cNvPr id="16" name="Straight Connector 15"/>
            <p:cNvCxnSpPr/>
            <p:nvPr/>
          </p:nvCxnSpPr>
          <p:spPr>
            <a:xfrm>
              <a:off x="5029200" y="4191000"/>
              <a:ext cx="0" cy="1066800"/>
            </a:xfrm>
            <a:prstGeom prst="line">
              <a:avLst/>
            </a:prstGeom>
            <a:ln w="28575" cap="rnd">
              <a:solidFill>
                <a:srgbClr val="3366F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67200" y="5257800"/>
              <a:ext cx="762000" cy="0"/>
            </a:xfrm>
            <a:prstGeom prst="line">
              <a:avLst/>
            </a:prstGeom>
            <a:ln w="28575" cap="rnd">
              <a:solidFill>
                <a:srgbClr val="3366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876800" y="4495800"/>
              <a:ext cx="304800" cy="304800"/>
            </a:xfrm>
            <a:prstGeom prst="ellipse">
              <a:avLst/>
            </a:prstGeom>
            <a:solidFill>
              <a:schemeClr val="bg1"/>
            </a:solid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F</a:t>
              </a:r>
            </a:p>
          </p:txBody>
        </p:sp>
      </p:grpSp>
      <p:grpSp>
        <p:nvGrpSpPr>
          <p:cNvPr id="9" name="Group 8"/>
          <p:cNvGrpSpPr/>
          <p:nvPr/>
        </p:nvGrpSpPr>
        <p:grpSpPr>
          <a:xfrm>
            <a:off x="4267200" y="1770186"/>
            <a:ext cx="1219200" cy="3716214"/>
            <a:chOff x="4267200" y="1770186"/>
            <a:chExt cx="1219200" cy="3716214"/>
          </a:xfrm>
        </p:grpSpPr>
        <p:cxnSp>
          <p:nvCxnSpPr>
            <p:cNvPr id="24" name="Straight Connector 23"/>
            <p:cNvCxnSpPr/>
            <p:nvPr/>
          </p:nvCxnSpPr>
          <p:spPr>
            <a:xfrm>
              <a:off x="4824045" y="1770186"/>
              <a:ext cx="0" cy="1631950"/>
            </a:xfrm>
            <a:prstGeom prst="line">
              <a:avLst/>
            </a:prstGeom>
            <a:ln w="28575" cap="rnd">
              <a:solidFill>
                <a:srgbClr val="3366F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24045" y="3402136"/>
              <a:ext cx="662354" cy="0"/>
            </a:xfrm>
            <a:prstGeom prst="line">
              <a:avLst/>
            </a:prstGeom>
            <a:ln w="28575" cap="rnd">
              <a:solidFill>
                <a:srgbClr val="33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6399" y="3402136"/>
              <a:ext cx="0" cy="2084264"/>
            </a:xfrm>
            <a:prstGeom prst="line">
              <a:avLst/>
            </a:prstGeom>
            <a:ln w="28575" cap="rnd">
              <a:solidFill>
                <a:srgbClr val="3366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67200" y="5486400"/>
              <a:ext cx="1219200" cy="0"/>
            </a:xfrm>
            <a:prstGeom prst="line">
              <a:avLst/>
            </a:prstGeom>
            <a:ln w="28575" cap="rnd">
              <a:solidFill>
                <a:srgbClr val="3366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671645" y="2151186"/>
              <a:ext cx="304800" cy="304800"/>
            </a:xfrm>
            <a:prstGeom prst="ellipse">
              <a:avLst/>
            </a:prstGeom>
            <a:solidFill>
              <a:schemeClr val="bg1"/>
            </a:solid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F</a:t>
              </a:r>
            </a:p>
          </p:txBody>
        </p:sp>
      </p:grpSp>
      <p:sp>
        <p:nvSpPr>
          <p:cNvPr id="36"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10</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3350"/>
                                        </p:tgtEl>
                                        <p:attrNameLst>
                                          <p:attrName>style.visibility</p:attrName>
                                        </p:attrNameLst>
                                      </p:cBhvr>
                                      <p:to>
                                        <p:strVal val="visible"/>
                                      </p:to>
                                    </p:set>
                                    <p:animEffect transition="in" filter="fade">
                                      <p:cBhvr>
                                        <p:cTn id="7" dur="500"/>
                                        <p:tgtEl>
                                          <p:spTgt spid="313350"/>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0"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0"/>
            <a:ext cx="8928100" cy="1127462"/>
          </a:xfrm>
        </p:spPr>
        <p:txBody>
          <a:bodyPr/>
          <a:lstStyle/>
          <a:p>
            <a:pPr eaLnBrk="1" hangingPunct="1"/>
            <a:r>
              <a:rPr lang="en-US" dirty="0" smtClean="0">
                <a:solidFill>
                  <a:srgbClr val="00B050"/>
                </a:solidFill>
              </a:rPr>
              <a:t>Return Fan – Differential Pressure</a:t>
            </a:r>
          </a:p>
        </p:txBody>
      </p:sp>
      <p:sp>
        <p:nvSpPr>
          <p:cNvPr id="8" name="Text Placeholder 7"/>
          <p:cNvSpPr>
            <a:spLocks noGrp="1"/>
          </p:cNvSpPr>
          <p:nvPr>
            <p:ph type="body" sz="quarter" idx="12"/>
          </p:nvPr>
        </p:nvSpPr>
        <p:spPr/>
        <p:txBody>
          <a:bodyPr/>
          <a:lstStyle/>
          <a:p>
            <a:endParaRPr lang="en-US" dirty="0">
              <a:solidFill>
                <a:srgbClr val="00B050"/>
              </a:solidFill>
            </a:endParaRPr>
          </a:p>
        </p:txBody>
      </p:sp>
      <p:sp>
        <p:nvSpPr>
          <p:cNvPr id="315400" name="Text Box 8"/>
          <p:cNvSpPr txBox="1">
            <a:spLocks noChangeArrowheads="1"/>
          </p:cNvSpPr>
          <p:nvPr/>
        </p:nvSpPr>
        <p:spPr bwMode="auto">
          <a:xfrm>
            <a:off x="0" y="1981200"/>
            <a:ext cx="1212850" cy="1555750"/>
          </a:xfrm>
          <a:prstGeom prst="rect">
            <a:avLst/>
          </a:prstGeom>
          <a:noFill/>
          <a:ln w="12700">
            <a:noFill/>
            <a:miter lim="800000"/>
            <a:headEnd type="none" w="sm" len="sm"/>
            <a:tailEnd type="none" w="sm" len="sm"/>
          </a:ln>
        </p:spPr>
        <p:txBody>
          <a:bodyPr wrap="none">
            <a:spAutoFit/>
          </a:bodyPr>
          <a:lstStyle/>
          <a:p>
            <a:pPr algn="l" eaLnBrk="0" hangingPunct="0"/>
            <a:r>
              <a:rPr lang="en-US" sz="9600" b="1" dirty="0">
                <a:solidFill>
                  <a:srgbClr val="00FF00"/>
                </a:solidFill>
                <a:latin typeface="Arial" charset="0"/>
                <a:sym typeface="Wingdings" pitchFamily="2" charset="2"/>
              </a:rPr>
              <a:t></a:t>
            </a:r>
            <a:endParaRPr lang="en-US" sz="9600" b="1" dirty="0">
              <a:solidFill>
                <a:srgbClr val="00FF00"/>
              </a:solidFill>
              <a:latin typeface="Arial" charset="0"/>
            </a:endParaRPr>
          </a:p>
        </p:txBody>
      </p:sp>
      <p:pic>
        <p:nvPicPr>
          <p:cNvPr id="12" name="Picture 3"/>
          <p:cNvPicPr>
            <a:picLocks noChangeAspect="1" noChangeArrowheads="1"/>
          </p:cNvPicPr>
          <p:nvPr/>
        </p:nvPicPr>
        <p:blipFill>
          <a:blip r:embed="rId3"/>
          <a:srcRect/>
          <a:stretch>
            <a:fillRect/>
          </a:stretch>
        </p:blipFill>
        <p:spPr bwMode="auto">
          <a:xfrm>
            <a:off x="2114550" y="1524000"/>
            <a:ext cx="6191250" cy="4619625"/>
          </a:xfrm>
          <a:prstGeom prst="rect">
            <a:avLst/>
          </a:prstGeom>
          <a:noFill/>
          <a:ln w="9525">
            <a:noFill/>
            <a:miter lim="800000"/>
            <a:headEnd/>
            <a:tailEnd/>
          </a:ln>
        </p:spPr>
      </p:pic>
      <p:grpSp>
        <p:nvGrpSpPr>
          <p:cNvPr id="24" name="Group 23"/>
          <p:cNvGrpSpPr/>
          <p:nvPr/>
        </p:nvGrpSpPr>
        <p:grpSpPr>
          <a:xfrm>
            <a:off x="3276599" y="2819401"/>
            <a:ext cx="2971801" cy="2209800"/>
            <a:chOff x="3276599" y="2819401"/>
            <a:chExt cx="2971801" cy="2209800"/>
          </a:xfrm>
        </p:grpSpPr>
        <p:cxnSp>
          <p:nvCxnSpPr>
            <p:cNvPr id="14" name="Elbow Connector 13"/>
            <p:cNvCxnSpPr/>
            <p:nvPr/>
          </p:nvCxnSpPr>
          <p:spPr>
            <a:xfrm rot="10800000" flipV="1">
              <a:off x="3276599" y="2971801"/>
              <a:ext cx="2971801" cy="2057400"/>
            </a:xfrm>
            <a:prstGeom prst="bentConnector3">
              <a:avLst>
                <a:gd name="adj1" fmla="val 92478"/>
              </a:avLst>
            </a:prstGeom>
            <a:ln w="25400">
              <a:solidFill>
                <a:srgbClr val="00B050"/>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486399" y="2819401"/>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grpSp>
        <p:nvGrpSpPr>
          <p:cNvPr id="38" name="Group 37"/>
          <p:cNvGrpSpPr/>
          <p:nvPr/>
        </p:nvGrpSpPr>
        <p:grpSpPr>
          <a:xfrm>
            <a:off x="4313055" y="2819403"/>
            <a:ext cx="3051371" cy="2209799"/>
            <a:chOff x="4313055" y="2819403"/>
            <a:chExt cx="3051371" cy="2209799"/>
          </a:xfrm>
        </p:grpSpPr>
        <p:cxnSp>
          <p:nvCxnSpPr>
            <p:cNvPr id="18" name="Straight Connector 17"/>
            <p:cNvCxnSpPr/>
            <p:nvPr/>
          </p:nvCxnSpPr>
          <p:spPr>
            <a:xfrm>
              <a:off x="7212026" y="2819403"/>
              <a:ext cx="0" cy="2209799"/>
            </a:xfrm>
            <a:prstGeom prst="line">
              <a:avLst/>
            </a:prstGeom>
            <a:ln w="25400" cap="rnd">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313055" y="5017062"/>
              <a:ext cx="2898971" cy="0"/>
            </a:xfrm>
            <a:prstGeom prst="line">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059626" y="4419600"/>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grpSp>
        <p:nvGrpSpPr>
          <p:cNvPr id="39" name="Group 38"/>
          <p:cNvGrpSpPr/>
          <p:nvPr/>
        </p:nvGrpSpPr>
        <p:grpSpPr>
          <a:xfrm>
            <a:off x="4313056" y="3933826"/>
            <a:ext cx="3459344" cy="1235636"/>
            <a:chOff x="4313056" y="3933826"/>
            <a:chExt cx="3459344" cy="1235636"/>
          </a:xfrm>
        </p:grpSpPr>
        <p:cxnSp>
          <p:nvCxnSpPr>
            <p:cNvPr id="32" name="Straight Connector 31"/>
            <p:cNvCxnSpPr/>
            <p:nvPr/>
          </p:nvCxnSpPr>
          <p:spPr>
            <a:xfrm>
              <a:off x="7620000" y="3933826"/>
              <a:ext cx="0" cy="1235636"/>
            </a:xfrm>
            <a:prstGeom prst="line">
              <a:avLst/>
            </a:prstGeom>
            <a:ln w="25400" cap="rnd">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313056" y="5169462"/>
              <a:ext cx="3306944" cy="0"/>
            </a:xfrm>
            <a:prstGeom prst="line">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467600" y="4419600"/>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sp>
        <p:nvSpPr>
          <p:cNvPr id="40"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11</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5400"/>
                                        </p:tgtEl>
                                        <p:attrNameLst>
                                          <p:attrName>style.visibility</p:attrName>
                                        </p:attrNameLst>
                                      </p:cBhvr>
                                      <p:to>
                                        <p:strVal val="visible"/>
                                      </p:to>
                                    </p:set>
                                    <p:animEffect transition="in" filter="fade">
                                      <p:cBhvr>
                                        <p:cTn id="17" dur="500"/>
                                        <p:tgtEl>
                                          <p:spTgt spid="315400"/>
                                        </p:tgtEl>
                                      </p:cBhvr>
                                    </p:animEffect>
                                  </p:childTnLst>
                                </p:cTn>
                              </p:par>
                              <p:par>
                                <p:cTn id="18" presetID="3" presetClass="emph" presetSubtype="2" fill="hold" grpId="0" nodeType="withEffect">
                                  <p:stCondLst>
                                    <p:cond delay="0"/>
                                  </p:stCondLst>
                                  <p:childTnLst>
                                    <p:animClr clrSpc="rgb" dir="cw">
                                      <p:cBhvr override="childStyle">
                                        <p:cTn id="19" dur="500" fill="hold"/>
                                        <p:tgtEl>
                                          <p:spTgt spid="4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a:xfrm>
            <a:off x="215900" y="980728"/>
            <a:ext cx="3258404" cy="5220047"/>
          </a:xfrm>
        </p:spPr>
        <p:txBody>
          <a:bodyPr>
            <a:normAutofit/>
          </a:bodyPr>
          <a:lstStyle/>
          <a:p>
            <a:r>
              <a:rPr lang="en-US" dirty="0" smtClean="0"/>
              <a:t>Redundant drives vs. Bypass</a:t>
            </a:r>
          </a:p>
          <a:p>
            <a:pPr lvl="1"/>
            <a:r>
              <a:rPr lang="en-US" dirty="0" smtClean="0"/>
              <a:t>Up-time and Reliability</a:t>
            </a:r>
          </a:p>
          <a:p>
            <a:pPr lvl="1"/>
            <a:r>
              <a:rPr lang="en-US" dirty="0" smtClean="0"/>
              <a:t>Bypass vs. </a:t>
            </a:r>
            <a:br>
              <a:rPr lang="en-US" dirty="0" smtClean="0"/>
            </a:br>
            <a:r>
              <a:rPr lang="en-US" dirty="0" smtClean="0"/>
              <a:t>Variable </a:t>
            </a:r>
            <a:r>
              <a:rPr lang="en-US" dirty="0"/>
              <a:t>speed </a:t>
            </a:r>
            <a:r>
              <a:rPr lang="en-US" dirty="0" smtClean="0"/>
              <a:t>required  </a:t>
            </a:r>
          </a:p>
          <a:p>
            <a:pPr lvl="1"/>
            <a:r>
              <a:rPr lang="en-US" dirty="0" smtClean="0"/>
              <a:t>   60 Hz  </a:t>
            </a:r>
            <a:r>
              <a:rPr lang="en-US" dirty="0"/>
              <a:t>(</a:t>
            </a:r>
            <a:r>
              <a:rPr lang="en-US" sz="1600" dirty="0"/>
              <a:t>Line</a:t>
            </a:r>
            <a:r>
              <a:rPr lang="en-US" dirty="0" smtClean="0"/>
              <a:t>)  </a:t>
            </a:r>
            <a:r>
              <a:rPr lang="en-US" sz="1600" dirty="0" smtClean="0"/>
              <a:t>or</a:t>
            </a:r>
            <a:r>
              <a:rPr lang="en-US" dirty="0" smtClean="0"/>
              <a:t>  </a:t>
            </a:r>
            <a:br>
              <a:rPr lang="en-US" dirty="0" smtClean="0"/>
            </a:br>
            <a:r>
              <a:rPr lang="en-US" dirty="0" smtClean="0"/>
              <a:t>0-72 Hz  (</a:t>
            </a:r>
            <a:r>
              <a:rPr lang="en-US" sz="1600" dirty="0" smtClean="0"/>
              <a:t>not  60 Hz</a:t>
            </a:r>
            <a:r>
              <a:rPr lang="en-US" dirty="0"/>
              <a:t>) </a:t>
            </a:r>
            <a:r>
              <a:rPr lang="en-US" sz="1600" dirty="0" smtClean="0"/>
              <a:t>or</a:t>
            </a:r>
            <a:r>
              <a:rPr lang="en-US" dirty="0" smtClean="0"/>
              <a:t/>
            </a:r>
            <a:br>
              <a:rPr lang="en-US" dirty="0" smtClean="0"/>
            </a:br>
            <a:r>
              <a:rPr lang="en-US" dirty="0" smtClean="0"/>
              <a:t>0-48 Hz  </a:t>
            </a:r>
            <a:r>
              <a:rPr lang="en-US" dirty="0"/>
              <a:t>(</a:t>
            </a:r>
            <a:r>
              <a:rPr lang="en-US" sz="1600" dirty="0"/>
              <a:t>not  60 Hz</a:t>
            </a:r>
            <a:r>
              <a:rPr lang="en-US" dirty="0"/>
              <a:t>)</a:t>
            </a:r>
            <a:endParaRPr lang="en-US" dirty="0" smtClean="0"/>
          </a:p>
          <a:p>
            <a:pPr marL="0" indent="0" algn="ctr">
              <a:spcBef>
                <a:spcPts val="600"/>
              </a:spcBef>
              <a:buNone/>
            </a:pPr>
            <a:r>
              <a:rPr lang="en-US" i="1" dirty="0" smtClean="0">
                <a:solidFill>
                  <a:srgbClr val="3366FF"/>
                </a:solidFill>
              </a:rPr>
              <a:t>Can you run that system </a:t>
            </a:r>
            <a:br>
              <a:rPr lang="en-US" i="1" dirty="0" smtClean="0">
                <a:solidFill>
                  <a:srgbClr val="3366FF"/>
                </a:solidFill>
              </a:rPr>
            </a:br>
            <a:r>
              <a:rPr lang="en-US" i="1" dirty="0" smtClean="0">
                <a:solidFill>
                  <a:srgbClr val="3366FF"/>
                </a:solidFill>
              </a:rPr>
              <a:t>in Bypass… at 60Hz?</a:t>
            </a:r>
          </a:p>
          <a:p>
            <a:pPr>
              <a:spcBef>
                <a:spcPts val="600"/>
              </a:spcBef>
            </a:pPr>
            <a:r>
              <a:rPr lang="en-US" dirty="0" smtClean="0"/>
              <a:t>Individual Motor Protection is required for a single VFD serving multiple motors.  </a:t>
            </a:r>
          </a:p>
          <a:p>
            <a:r>
              <a:rPr lang="en-US" dirty="0" smtClean="0"/>
              <a:t>Size motor protection (MMPs) for the actual motor FLA.</a:t>
            </a:r>
          </a:p>
          <a:p>
            <a:r>
              <a:rPr lang="en-US" dirty="0" smtClean="0"/>
              <a:t>Run motor leads in separate conduits to avoid induced voltages.</a:t>
            </a:r>
          </a:p>
        </p:txBody>
      </p:sp>
      <p:sp>
        <p:nvSpPr>
          <p:cNvPr id="302" name="Rectangle 2"/>
          <p:cNvSpPr txBox="1">
            <a:spLocks noChangeArrowheads="1"/>
          </p:cNvSpPr>
          <p:nvPr/>
        </p:nvSpPr>
        <p:spPr>
          <a:xfrm>
            <a:off x="7484" y="22860"/>
            <a:ext cx="8928100" cy="1127462"/>
          </a:xfrm>
          <a:prstGeom prst="rect">
            <a:avLst/>
          </a:prstGeo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dirty="0" smtClean="0">
                <a:solidFill>
                  <a:srgbClr val="00B050"/>
                </a:solidFill>
              </a:rPr>
              <a:t>Fan Arrays</a:t>
            </a:r>
          </a:p>
        </p:txBody>
      </p:sp>
      <p:sp>
        <p:nvSpPr>
          <p:cNvPr id="86"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12</a:t>
            </a:fld>
            <a:endParaRPr lang="de-DE" sz="1600" b="1" kern="1200" dirty="0" smtClean="0">
              <a:solidFill>
                <a:srgbClr val="FF0000"/>
              </a:solidFill>
              <a:latin typeface="Arial" pitchFamily="34" charset="0"/>
              <a:ea typeface="+mn-ea"/>
              <a:cs typeface="Arial" pitchFamily="34" charset="0"/>
            </a:endParaRPr>
          </a:p>
        </p:txBody>
      </p:sp>
      <p:grpSp>
        <p:nvGrpSpPr>
          <p:cNvPr id="85" name="Group 84"/>
          <p:cNvGrpSpPr/>
          <p:nvPr/>
        </p:nvGrpSpPr>
        <p:grpSpPr>
          <a:xfrm>
            <a:off x="3969385" y="841646"/>
            <a:ext cx="4131007" cy="4099522"/>
            <a:chOff x="3969385" y="800708"/>
            <a:chExt cx="4131007" cy="4099522"/>
          </a:xfrm>
        </p:grpSpPr>
        <p:grpSp>
          <p:nvGrpSpPr>
            <p:cNvPr id="59" name="Group 58"/>
            <p:cNvGrpSpPr/>
            <p:nvPr/>
          </p:nvGrpSpPr>
          <p:grpSpPr>
            <a:xfrm>
              <a:off x="5452216" y="800708"/>
              <a:ext cx="2648176" cy="1724955"/>
              <a:chOff x="5156124" y="1808820"/>
              <a:chExt cx="2648176" cy="1724955"/>
            </a:xfrm>
          </p:grpSpPr>
          <p:sp>
            <p:nvSpPr>
              <p:cNvPr id="45" name="Rectangle 44"/>
              <p:cNvSpPr/>
              <p:nvPr/>
            </p:nvSpPr>
            <p:spPr>
              <a:xfrm>
                <a:off x="6444208" y="1848061"/>
                <a:ext cx="1360092" cy="1436923"/>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9525">
                <a:solidFill>
                  <a:schemeClr val="tx1"/>
                </a:solidFill>
              </a:ln>
              <a:scene3d>
                <a:camera prst="orthographicFront">
                  <a:rot lat="1200000" lon="3600000" rev="0"/>
                </a:camera>
                <a:lightRig rig="chilly" dir="t"/>
              </a:scene3d>
              <a:sp3d extrusionH="1143000" contourW="6350" prstMaterial="clear">
                <a:extrusionClr>
                  <a:schemeClr val="bg1"/>
                </a:extrusionClr>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nvGrpSpPr>
              <p:cNvPr id="55" name="Group 54"/>
              <p:cNvGrpSpPr/>
              <p:nvPr/>
            </p:nvGrpSpPr>
            <p:grpSpPr>
              <a:xfrm>
                <a:off x="6362775" y="1808820"/>
                <a:ext cx="1007515" cy="1605382"/>
                <a:chOff x="6362775" y="1808820"/>
                <a:chExt cx="1007515" cy="1605382"/>
              </a:xfrm>
            </p:grpSpPr>
            <p:sp>
              <p:nvSpPr>
                <p:cNvPr id="8" name="Rectangle 7"/>
                <p:cNvSpPr/>
                <p:nvPr/>
              </p:nvSpPr>
              <p:spPr>
                <a:xfrm>
                  <a:off x="6365776" y="2504485"/>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43" name="Rectangle 42"/>
                <p:cNvSpPr/>
                <p:nvPr/>
              </p:nvSpPr>
              <p:spPr>
                <a:xfrm>
                  <a:off x="6720801" y="2718150"/>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6" name="Rectangle 5"/>
                <p:cNvSpPr/>
                <p:nvPr/>
              </p:nvSpPr>
              <p:spPr>
                <a:xfrm>
                  <a:off x="6362775" y="1808820"/>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7" name="Rectangle 6"/>
                <p:cNvSpPr/>
                <p:nvPr/>
              </p:nvSpPr>
              <p:spPr>
                <a:xfrm>
                  <a:off x="6720801" y="2022871"/>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nvGrpSpPr>
                <p:cNvPr id="18" name="Group 17"/>
                <p:cNvGrpSpPr/>
                <p:nvPr/>
              </p:nvGrpSpPr>
              <p:grpSpPr>
                <a:xfrm>
                  <a:off x="6485935" y="1969358"/>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17" name="Group 16"/>
                  <p:cNvGrpSpPr/>
                  <p:nvPr/>
                </p:nvGrpSpPr>
                <p:grpSpPr>
                  <a:xfrm>
                    <a:off x="4499992" y="2815156"/>
                    <a:ext cx="288032" cy="289808"/>
                    <a:chOff x="4499992" y="2815156"/>
                    <a:chExt cx="288032" cy="289808"/>
                  </a:xfrm>
                  <a:grpFill/>
                  <a:scene3d>
                    <a:camera prst="isometricOffAxis1Left"/>
                    <a:lightRig rig="threePt" dir="t"/>
                  </a:scene3d>
                </p:grpSpPr>
                <p:sp>
                  <p:nvSpPr>
                    <p:cNvPr id="10" name="Oval 9"/>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2" name="Arc 11"/>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 name="Flowchart: Direct Access Storage 8"/>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19" name="Group 18"/>
                <p:cNvGrpSpPr/>
                <p:nvPr/>
              </p:nvGrpSpPr>
              <p:grpSpPr>
                <a:xfrm>
                  <a:off x="6824380" y="2868513"/>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20" name="Group 19"/>
                  <p:cNvGrpSpPr/>
                  <p:nvPr/>
                </p:nvGrpSpPr>
                <p:grpSpPr>
                  <a:xfrm>
                    <a:off x="4499992" y="2815156"/>
                    <a:ext cx="288032" cy="289808"/>
                    <a:chOff x="4499992" y="2815156"/>
                    <a:chExt cx="288032" cy="289808"/>
                  </a:xfrm>
                  <a:grpFill/>
                  <a:scene3d>
                    <a:camera prst="isometricOffAxis1Left"/>
                    <a:lightRig rig="threePt" dir="t"/>
                  </a:scene3d>
                </p:grpSpPr>
                <p:sp>
                  <p:nvSpPr>
                    <p:cNvPr id="22" name="Oval 21"/>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3" name="Arc 22"/>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1" name="Flowchart: Direct Access Storage 20"/>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27" name="Group 26"/>
                <p:cNvGrpSpPr/>
                <p:nvPr/>
              </p:nvGrpSpPr>
              <p:grpSpPr>
                <a:xfrm>
                  <a:off x="6488007" y="2665023"/>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28" name="Group 27"/>
                  <p:cNvGrpSpPr/>
                  <p:nvPr/>
                </p:nvGrpSpPr>
                <p:grpSpPr>
                  <a:xfrm>
                    <a:off x="4499992" y="2815156"/>
                    <a:ext cx="288032" cy="289808"/>
                    <a:chOff x="4499992" y="2815156"/>
                    <a:chExt cx="288032" cy="289808"/>
                  </a:xfrm>
                  <a:grpFill/>
                  <a:scene3d>
                    <a:camera prst="isometricOffAxis1Left"/>
                    <a:lightRig rig="threePt" dir="t"/>
                  </a:scene3d>
                </p:grpSpPr>
                <p:sp>
                  <p:nvSpPr>
                    <p:cNvPr id="30" name="Oval 29"/>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31" name="Arc 30"/>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Arc 32"/>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Arc 33"/>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9" name="Flowchart: Direct Access Storage 28"/>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35" name="Group 34"/>
                <p:cNvGrpSpPr/>
                <p:nvPr/>
              </p:nvGrpSpPr>
              <p:grpSpPr>
                <a:xfrm>
                  <a:off x="6824380" y="2192594"/>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36" name="Group 35"/>
                  <p:cNvGrpSpPr/>
                  <p:nvPr/>
                </p:nvGrpSpPr>
                <p:grpSpPr>
                  <a:xfrm>
                    <a:off x="4499992" y="2815156"/>
                    <a:ext cx="288032" cy="289808"/>
                    <a:chOff x="4499992" y="2815156"/>
                    <a:chExt cx="288032" cy="289808"/>
                  </a:xfrm>
                  <a:grpFill/>
                  <a:scene3d>
                    <a:camera prst="isometricOffAxis1Left"/>
                    <a:lightRig rig="threePt" dir="t"/>
                  </a:scene3d>
                </p:grpSpPr>
                <p:sp>
                  <p:nvSpPr>
                    <p:cNvPr id="38" name="Oval 37"/>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39" name="Arc 38"/>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Arc 39"/>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Arc 40"/>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Arc 41"/>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7" name="Flowchart: Direct Access Storage 36"/>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sp>
            <p:nvSpPr>
              <p:cNvPr id="50" name="Rectangle 49"/>
              <p:cNvSpPr/>
              <p:nvPr/>
            </p:nvSpPr>
            <p:spPr>
              <a:xfrm>
                <a:off x="5156124" y="2096852"/>
                <a:ext cx="1360092" cy="1436923"/>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9525">
                <a:solidFill>
                  <a:schemeClr val="tx1"/>
                </a:solidFill>
              </a:ln>
              <a:scene3d>
                <a:camera prst="orthographicFront">
                  <a:rot lat="1200000" lon="3600000" rev="0"/>
                </a:camera>
                <a:lightRig rig="chilly" dir="t"/>
              </a:scene3d>
              <a:sp3d extrusionH="1143000" contourW="6350" prstMaterial="clear">
                <a:extrusionClr>
                  <a:schemeClr val="bg1"/>
                </a:extrusionClr>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cxnSp>
          <p:nvCxnSpPr>
            <p:cNvPr id="76" name="Elbow Connector 75"/>
            <p:cNvCxnSpPr/>
            <p:nvPr/>
          </p:nvCxnSpPr>
          <p:spPr>
            <a:xfrm rot="5400000" flipH="1" flipV="1">
              <a:off x="5505184" y="2488191"/>
              <a:ext cx="2591449" cy="106258"/>
            </a:xfrm>
            <a:prstGeom prst="bentConnector3">
              <a:avLst>
                <a:gd name="adj1" fmla="val 88814"/>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3" name="Elbow Connector 82"/>
            <p:cNvCxnSpPr/>
            <p:nvPr/>
          </p:nvCxnSpPr>
          <p:spPr>
            <a:xfrm rot="5400000" flipH="1" flipV="1">
              <a:off x="5897034" y="2680730"/>
              <a:ext cx="2484158" cy="92502"/>
            </a:xfrm>
            <a:prstGeom prst="bentConnector3">
              <a:avLst>
                <a:gd name="adj1" fmla="val 91640"/>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2" name="Straight Connector 241"/>
            <p:cNvCxnSpPr/>
            <p:nvPr/>
          </p:nvCxnSpPr>
          <p:spPr>
            <a:xfrm>
              <a:off x="4572062" y="3838703"/>
              <a:ext cx="0" cy="1210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904096" y="4033089"/>
              <a:ext cx="0" cy="20171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4608004" y="4068968"/>
              <a:ext cx="0" cy="3166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321882" y="4109167"/>
              <a:ext cx="0" cy="4359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170445" y="3838703"/>
              <a:ext cx="1569855" cy="2616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895245" y="3903544"/>
              <a:ext cx="1958792" cy="3312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608004" y="3959729"/>
              <a:ext cx="2484858" cy="425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321882" y="4033089"/>
              <a:ext cx="2871390" cy="5120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rot="21269884">
              <a:off x="3969385" y="4500120"/>
              <a:ext cx="1718739" cy="400110"/>
            </a:xfrm>
            <a:prstGeom prst="rect">
              <a:avLst/>
            </a:prstGeom>
            <a:solidFill>
              <a:schemeClr val="bg1"/>
            </a:solidFill>
            <a:scene3d>
              <a:camera prst="isometricOffAxis1Right">
                <a:rot lat="600000" lon="20039998" rev="0"/>
              </a:camera>
              <a:lightRig rig="threePt" dir="t"/>
            </a:scene3d>
          </p:spPr>
          <p:txBody>
            <a:bodyPr wrap="none" rtlCol="0">
              <a:spAutoFit/>
            </a:bodyPr>
            <a:lstStyle/>
            <a:p>
              <a:pPr algn="ctr">
                <a:buClr>
                  <a:schemeClr val="tx2"/>
                </a:buClr>
              </a:pPr>
              <a:r>
                <a:rPr lang="en-US" sz="1100" dirty="0" smtClean="0"/>
                <a:t>Manual Motor Protection</a:t>
              </a:r>
            </a:p>
            <a:p>
              <a:pPr algn="ctr">
                <a:buClr>
                  <a:schemeClr val="tx2"/>
                </a:buClr>
              </a:pPr>
              <a:r>
                <a:rPr lang="en-US" sz="900" dirty="0" smtClean="0"/>
                <a:t>Located at drive package</a:t>
              </a:r>
            </a:p>
          </p:txBody>
        </p:sp>
        <p:cxnSp>
          <p:nvCxnSpPr>
            <p:cNvPr id="115" name="Straight Connector 114"/>
            <p:cNvCxnSpPr/>
            <p:nvPr/>
          </p:nvCxnSpPr>
          <p:spPr>
            <a:xfrm flipH="1">
              <a:off x="4298023" y="3770713"/>
              <a:ext cx="345515" cy="488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305241" y="3812718"/>
              <a:ext cx="0" cy="1940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178442" y="3978972"/>
              <a:ext cx="0" cy="1301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871520" y="3801130"/>
              <a:ext cx="0" cy="102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4807493" y="3689516"/>
              <a:ext cx="333662" cy="547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41155" y="3683733"/>
              <a:ext cx="0" cy="1940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4567515" y="3826054"/>
              <a:ext cx="126087" cy="219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688072" y="3721540"/>
              <a:ext cx="0" cy="102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761221" y="3723640"/>
              <a:ext cx="0" cy="102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5" name="Group 254"/>
            <p:cNvGrpSpPr/>
            <p:nvPr/>
          </p:nvGrpSpPr>
          <p:grpSpPr>
            <a:xfrm>
              <a:off x="4184016" y="2204864"/>
              <a:ext cx="900100" cy="1539416"/>
              <a:chOff x="3887924" y="3681028"/>
              <a:chExt cx="900100" cy="1539416"/>
            </a:xfrm>
          </p:grpSpPr>
          <p:cxnSp>
            <p:nvCxnSpPr>
              <p:cNvPr id="295" name="Straight Connector 294"/>
              <p:cNvCxnSpPr/>
              <p:nvPr/>
            </p:nvCxnSpPr>
            <p:spPr>
              <a:xfrm>
                <a:off x="4608004" y="4667050"/>
                <a:ext cx="0"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4572000" y="4852613"/>
                <a:ext cx="144016" cy="88555"/>
              </a:xfrm>
              <a:prstGeom prst="rect">
                <a:avLst/>
              </a:prstGeom>
              <a:solidFill>
                <a:schemeClr val="accent4"/>
              </a:solidFill>
              <a:ln w="9525">
                <a:noFill/>
              </a:ln>
              <a:scene3d>
                <a:camera prst="isometricRightUp">
                  <a:rot lat="1080000" lon="20040000" rev="0"/>
                </a:camera>
                <a:lightRig rig="balanced" dir="t"/>
              </a:scene3d>
              <a:sp3d extrusionH="101600" contourW="6350" prstMaterial="matte">
                <a:extrusionClr>
                  <a:schemeClr val="tx2">
                    <a:lumMod val="50000"/>
                    <a:lumOff val="50000"/>
                  </a:schemeClr>
                </a:extrusionClr>
                <a:contourClr>
                  <a:srgbClr val="007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nvGrpSpPr>
              <p:cNvPr id="251" name="Group 250"/>
              <p:cNvGrpSpPr/>
              <p:nvPr/>
            </p:nvGrpSpPr>
            <p:grpSpPr>
              <a:xfrm>
                <a:off x="4141002" y="4939554"/>
                <a:ext cx="504911" cy="217638"/>
                <a:chOff x="4141002" y="4939554"/>
                <a:chExt cx="504911" cy="217638"/>
              </a:xfrm>
            </p:grpSpPr>
            <p:cxnSp>
              <p:nvCxnSpPr>
                <p:cNvPr id="267" name="Straight Connector 266"/>
                <p:cNvCxnSpPr/>
                <p:nvPr/>
              </p:nvCxnSpPr>
              <p:spPr>
                <a:xfrm>
                  <a:off x="4141002" y="5029723"/>
                  <a:ext cx="0" cy="686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645445" y="4939554"/>
                  <a:ext cx="468" cy="717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467416" y="5041968"/>
                  <a:ext cx="0" cy="979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4355976" y="5063445"/>
                  <a:ext cx="0" cy="937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4141002" y="5063445"/>
                  <a:ext cx="214974" cy="349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4467416" y="5011334"/>
                  <a:ext cx="178497" cy="306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4" name="Rectangle 143"/>
              <p:cNvSpPr/>
              <p:nvPr/>
            </p:nvSpPr>
            <p:spPr>
              <a:xfrm>
                <a:off x="4295780" y="5157192"/>
                <a:ext cx="279648" cy="63252"/>
              </a:xfrm>
              <a:prstGeom prst="rect">
                <a:avLst/>
              </a:prstGeom>
              <a:solidFill>
                <a:schemeClr val="accent4"/>
              </a:solidFill>
              <a:ln w="9525">
                <a:noFill/>
              </a:ln>
              <a:scene3d>
                <a:camera prst="isometricRightUp">
                  <a:rot lat="1080000" lon="20040000" rev="0"/>
                </a:camera>
                <a:lightRig rig="balanced" dir="t"/>
              </a:scene3d>
              <a:sp3d extrusionH="76200" contourW="6350" prstMaterial="matte">
                <a:extrusionClr>
                  <a:srgbClr val="FFC000"/>
                </a:extrusionClr>
                <a:contourClr>
                  <a:srgbClr val="007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cxnSp>
            <p:nvCxnSpPr>
              <p:cNvPr id="291" name="Straight Connector 290"/>
              <p:cNvCxnSpPr/>
              <p:nvPr/>
            </p:nvCxnSpPr>
            <p:spPr>
              <a:xfrm>
                <a:off x="4108336" y="4784530"/>
                <a:ext cx="0"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noChangeArrowheads="1"/>
              </p:cNvPicPr>
              <p:nvPr/>
            </p:nvPicPr>
            <p:blipFill>
              <a:blip r:embed="rId3"/>
              <a:srcRect/>
              <a:stretch>
                <a:fillRect/>
              </a:stretch>
            </p:blipFill>
            <p:spPr bwMode="auto">
              <a:xfrm>
                <a:off x="4391980" y="3681028"/>
                <a:ext cx="396044" cy="1091142"/>
              </a:xfrm>
              <a:prstGeom prst="rect">
                <a:avLst/>
              </a:prstGeom>
              <a:noFill/>
              <a:ln w="9525">
                <a:noFill/>
                <a:miter lim="800000"/>
                <a:headEnd/>
                <a:tailEnd/>
              </a:ln>
              <a:scene3d>
                <a:camera prst="isometricOffAxis1Right">
                  <a:rot lat="1080013" lon="20039985" rev="21599966"/>
                </a:camera>
                <a:lightRig rig="threePt" dir="t"/>
              </a:scene3d>
              <a:sp3d extrusionH="203200"/>
            </p:spPr>
          </p:pic>
          <p:sp>
            <p:nvSpPr>
              <p:cNvPr id="143" name="Rectangle 142"/>
              <p:cNvSpPr/>
              <p:nvPr/>
            </p:nvSpPr>
            <p:spPr>
              <a:xfrm>
                <a:off x="4067944" y="4941168"/>
                <a:ext cx="144016" cy="88555"/>
              </a:xfrm>
              <a:prstGeom prst="rect">
                <a:avLst/>
              </a:prstGeom>
              <a:solidFill>
                <a:schemeClr val="accent4"/>
              </a:solidFill>
              <a:ln w="9525">
                <a:noFill/>
              </a:ln>
              <a:scene3d>
                <a:camera prst="isometricRightUp">
                  <a:rot lat="1080000" lon="20040000" rev="0"/>
                </a:camera>
                <a:lightRig rig="balanced" dir="t"/>
              </a:scene3d>
              <a:sp3d extrusionH="101600" contourW="6350" prstMaterial="matte">
                <a:extrusionClr>
                  <a:schemeClr val="tx2">
                    <a:lumMod val="50000"/>
                    <a:lumOff val="50000"/>
                  </a:schemeClr>
                </a:extrusionClr>
                <a:contourClr>
                  <a:srgbClr val="007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pic>
            <p:nvPicPr>
              <p:cNvPr id="54" name="Picture 3"/>
              <p:cNvPicPr>
                <a:picLocks noChangeAspect="1" noChangeArrowheads="1"/>
              </p:cNvPicPr>
              <p:nvPr/>
            </p:nvPicPr>
            <p:blipFill>
              <a:blip r:embed="rId3"/>
              <a:srcRect/>
              <a:stretch>
                <a:fillRect/>
              </a:stretch>
            </p:blipFill>
            <p:spPr bwMode="auto">
              <a:xfrm>
                <a:off x="3887924" y="3753036"/>
                <a:ext cx="396044" cy="1091142"/>
              </a:xfrm>
              <a:prstGeom prst="rect">
                <a:avLst/>
              </a:prstGeom>
              <a:noFill/>
              <a:ln w="9525">
                <a:noFill/>
                <a:miter lim="800000"/>
                <a:headEnd/>
                <a:tailEnd/>
              </a:ln>
              <a:scene3d>
                <a:camera prst="isometricOffAxis1Right">
                  <a:rot lat="1080013" lon="20039985" rev="21599966"/>
                </a:camera>
                <a:lightRig rig="threePt" dir="t"/>
              </a:scene3d>
              <a:sp3d extrusionH="203200"/>
            </p:spPr>
          </p:pic>
        </p:grpSp>
        <p:cxnSp>
          <p:nvCxnSpPr>
            <p:cNvPr id="138" name="Straight Connector 137"/>
            <p:cNvCxnSpPr/>
            <p:nvPr/>
          </p:nvCxnSpPr>
          <p:spPr>
            <a:xfrm flipV="1">
              <a:off x="4754074" y="3797560"/>
              <a:ext cx="126087" cy="219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rot="21427339">
              <a:off x="4172319" y="3817414"/>
              <a:ext cx="1121761" cy="323116"/>
            </a:xfrm>
            <a:prstGeom prst="rect">
              <a:avLst/>
            </a:prstGeom>
          </p:spPr>
        </p:pic>
        <p:cxnSp>
          <p:nvCxnSpPr>
            <p:cNvPr id="304" name="Straight Connector 303"/>
            <p:cNvCxnSpPr/>
            <p:nvPr/>
          </p:nvCxnSpPr>
          <p:spPr>
            <a:xfrm flipH="1">
              <a:off x="7185364" y="2096852"/>
              <a:ext cx="7908" cy="19526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6851527" y="1940712"/>
              <a:ext cx="4208" cy="1962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6" name="TextBox 195"/>
          <p:cNvSpPr txBox="1"/>
          <p:nvPr/>
        </p:nvSpPr>
        <p:spPr>
          <a:xfrm>
            <a:off x="4644008" y="5121188"/>
            <a:ext cx="4115217" cy="907941"/>
          </a:xfrm>
          <a:prstGeom prst="rect">
            <a:avLst/>
          </a:prstGeom>
          <a:noFill/>
        </p:spPr>
        <p:txBody>
          <a:bodyPr wrap="square" rtlCol="0">
            <a:spAutoFit/>
          </a:bodyPr>
          <a:lstStyle/>
          <a:p>
            <a:pPr algn="ctr">
              <a:spcAft>
                <a:spcPts val="600"/>
              </a:spcAft>
            </a:pPr>
            <a:r>
              <a:rPr lang="en-US" sz="1200" b="1" dirty="0">
                <a:solidFill>
                  <a:schemeClr val="accent1">
                    <a:lumMod val="75000"/>
                  </a:schemeClr>
                </a:solidFill>
              </a:rPr>
              <a:t>Caution</a:t>
            </a:r>
            <a:r>
              <a:rPr lang="en-US" sz="1200" dirty="0">
                <a:solidFill>
                  <a:schemeClr val="accent1">
                    <a:lumMod val="75000"/>
                  </a:schemeClr>
                </a:solidFill>
              </a:rPr>
              <a:t> with Over-speed applications.</a:t>
            </a:r>
          </a:p>
          <a:p>
            <a:pPr marL="182880" lvl="1" indent="0" algn="ctr">
              <a:buNone/>
            </a:pPr>
            <a:r>
              <a:rPr lang="en-US" sz="1100" i="1" dirty="0">
                <a:solidFill>
                  <a:schemeClr val="accent1">
                    <a:lumMod val="75000"/>
                  </a:schemeClr>
                </a:solidFill>
              </a:rPr>
              <a:t>Motor selection and VFD sizing needs to take into account the </a:t>
            </a:r>
            <a:r>
              <a:rPr lang="en-US" sz="1100" b="1" i="1" dirty="0">
                <a:solidFill>
                  <a:schemeClr val="accent1">
                    <a:lumMod val="75000"/>
                  </a:schemeClr>
                </a:solidFill>
              </a:rPr>
              <a:t>reduced Torque of the motor </a:t>
            </a:r>
            <a:r>
              <a:rPr lang="en-US" sz="1100" i="1" dirty="0">
                <a:solidFill>
                  <a:schemeClr val="accent1">
                    <a:lumMod val="75000"/>
                  </a:schemeClr>
                </a:solidFill>
              </a:rPr>
              <a:t>when operating fans at speeds higher </a:t>
            </a:r>
            <a:r>
              <a:rPr lang="en-US" sz="1100" i="1" dirty="0" smtClean="0">
                <a:solidFill>
                  <a:schemeClr val="accent1">
                    <a:lumMod val="75000"/>
                  </a:schemeClr>
                </a:solidFill>
              </a:rPr>
              <a:t>than  </a:t>
            </a:r>
            <a:r>
              <a:rPr lang="en-US" sz="1100" i="1" dirty="0">
                <a:solidFill>
                  <a:schemeClr val="accent1">
                    <a:lumMod val="75000"/>
                  </a:schemeClr>
                </a:solidFill>
              </a:rPr>
              <a:t>the motor’s rated speed</a:t>
            </a:r>
            <a:r>
              <a:rPr lang="en-US" sz="1200" i="1" dirty="0">
                <a:solidFill>
                  <a:schemeClr val="accent1">
                    <a:lumMod val="75000"/>
                  </a:schemeClr>
                </a:solidFill>
              </a:rPr>
              <a:t>. </a:t>
            </a:r>
            <a:endParaRPr lang="en-US" dirty="0" smtClean="0">
              <a:solidFill>
                <a:schemeClr val="accent1">
                  <a:lumMod val="75000"/>
                </a:schemeClr>
              </a:solidFill>
            </a:endParaRPr>
          </a:p>
        </p:txBody>
      </p:sp>
    </p:spTree>
    <p:extLst>
      <p:ext uri="{BB962C8B-B14F-4D97-AF65-F5344CB8AC3E}">
        <p14:creationId xmlns:p14="http://schemas.microsoft.com/office/powerpoint/2010/main" val="22603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0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325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3" presetClass="emph" presetSubtype="2" fill="hold" grpId="0" nodeType="withEffect">
                                  <p:stCondLst>
                                    <p:cond delay="0"/>
                                  </p:stCondLst>
                                  <p:childTnLst>
                                    <p:animClr clrSpc="rgb" dir="cw">
                                      <p:cBhvr override="childStyle">
                                        <p:cTn id="44" dur="500" fill="hold"/>
                                        <p:tgtEl>
                                          <p:spTgt spid="86"/>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6"/>
                                        </p:tgtEl>
                                        <p:attrNameLst>
                                          <p:attrName>style.visibility</p:attrName>
                                        </p:attrNameLst>
                                      </p:cBhvr>
                                      <p:to>
                                        <p:strVal val="visible"/>
                                      </p:to>
                                    </p:set>
                                    <p:animEffect transition="in" filter="circle(in)">
                                      <p:cBhvr>
                                        <p:cTn id="49" dur="1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a:xfrm>
            <a:off x="215900" y="980728"/>
            <a:ext cx="3384550" cy="5220047"/>
          </a:xfrm>
        </p:spPr>
        <p:txBody>
          <a:bodyPr>
            <a:normAutofit/>
          </a:bodyPr>
          <a:lstStyle/>
          <a:p>
            <a:r>
              <a:rPr lang="en-US" dirty="0" smtClean="0"/>
              <a:t>Retrofitting single fan solutions to Fan Arrays using…</a:t>
            </a:r>
          </a:p>
          <a:p>
            <a:r>
              <a:rPr lang="en-US" dirty="0" smtClean="0"/>
              <a:t>“One drive per motor” designs with micro-drives (</a:t>
            </a:r>
            <a:r>
              <a:rPr lang="en-US" sz="1600" dirty="0" smtClean="0"/>
              <a:t>ACS320</a:t>
            </a:r>
            <a:r>
              <a:rPr lang="en-US" dirty="0" smtClean="0"/>
              <a:t>)</a:t>
            </a:r>
          </a:p>
          <a:p>
            <a:r>
              <a:rPr lang="en-US" dirty="0" smtClean="0"/>
              <a:t>VFD provides protections for individual motors when sized correctly.</a:t>
            </a:r>
          </a:p>
          <a:p>
            <a:r>
              <a:rPr lang="en-US" dirty="0" smtClean="0"/>
              <a:t>Proper separation of Input and output power and control conduits is required.</a:t>
            </a:r>
          </a:p>
          <a:p>
            <a:r>
              <a:rPr lang="en-US" dirty="0" smtClean="0"/>
              <a:t>May require Input Line reactors to meet specified Impedance.</a:t>
            </a:r>
          </a:p>
          <a:p>
            <a:r>
              <a:rPr lang="en-US" dirty="0" smtClean="0"/>
              <a:t>Individual reactor at each drive or one reactor sized for all drives and located at the Input power connection.</a:t>
            </a:r>
          </a:p>
          <a:p>
            <a:r>
              <a:rPr lang="en-US" dirty="0" smtClean="0"/>
              <a:t>Individual isolation disconnect. </a:t>
            </a:r>
            <a:endParaRPr lang="en-US" dirty="0"/>
          </a:p>
        </p:txBody>
      </p:sp>
      <p:grpSp>
        <p:nvGrpSpPr>
          <p:cNvPr id="59" name="Group 58"/>
          <p:cNvGrpSpPr/>
          <p:nvPr/>
        </p:nvGrpSpPr>
        <p:grpSpPr>
          <a:xfrm>
            <a:off x="5452216" y="836712"/>
            <a:ext cx="2648176" cy="1724955"/>
            <a:chOff x="5156124" y="1808820"/>
            <a:chExt cx="2648176" cy="1724955"/>
          </a:xfrm>
        </p:grpSpPr>
        <p:sp>
          <p:nvSpPr>
            <p:cNvPr id="45" name="Rectangle 44"/>
            <p:cNvSpPr/>
            <p:nvPr/>
          </p:nvSpPr>
          <p:spPr>
            <a:xfrm>
              <a:off x="6444208" y="1848061"/>
              <a:ext cx="1360092" cy="1436923"/>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9525">
              <a:solidFill>
                <a:schemeClr val="tx1"/>
              </a:solidFill>
            </a:ln>
            <a:scene3d>
              <a:camera prst="orthographicFront">
                <a:rot lat="1200000" lon="3600000" rev="0"/>
              </a:camera>
              <a:lightRig rig="chilly" dir="t"/>
            </a:scene3d>
            <a:sp3d extrusionH="1143000" contourW="6350" prstMaterial="clear">
              <a:extrusionClr>
                <a:schemeClr val="bg1"/>
              </a:extrusionClr>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nvGrpSpPr>
            <p:cNvPr id="55" name="Group 54"/>
            <p:cNvGrpSpPr/>
            <p:nvPr/>
          </p:nvGrpSpPr>
          <p:grpSpPr>
            <a:xfrm>
              <a:off x="6362775" y="1808820"/>
              <a:ext cx="1007515" cy="1605382"/>
              <a:chOff x="6362775" y="1808820"/>
              <a:chExt cx="1007515" cy="1605382"/>
            </a:xfrm>
          </p:grpSpPr>
          <p:sp>
            <p:nvSpPr>
              <p:cNvPr id="8" name="Rectangle 7"/>
              <p:cNvSpPr/>
              <p:nvPr/>
            </p:nvSpPr>
            <p:spPr>
              <a:xfrm>
                <a:off x="6365776" y="2504485"/>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43" name="Rectangle 42"/>
              <p:cNvSpPr/>
              <p:nvPr/>
            </p:nvSpPr>
            <p:spPr>
              <a:xfrm>
                <a:off x="6720801" y="2718150"/>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6" name="Rectangle 5"/>
              <p:cNvSpPr/>
              <p:nvPr/>
            </p:nvSpPr>
            <p:spPr>
              <a:xfrm>
                <a:off x="6362775" y="1808820"/>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7" name="Rectangle 6"/>
              <p:cNvSpPr/>
              <p:nvPr/>
            </p:nvSpPr>
            <p:spPr>
              <a:xfrm>
                <a:off x="6720801" y="2022871"/>
                <a:ext cx="649489" cy="696052"/>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19050">
                <a:solidFill>
                  <a:schemeClr val="tx1"/>
                </a:solidFill>
              </a:ln>
              <a:scene3d>
                <a:camera prst="isometricOffAxis1Left">
                  <a:rot lat="1200000" lon="3600000" rev="0"/>
                </a:camera>
                <a:lightRig rig="threePt" dir="t"/>
              </a:scene3d>
              <a:sp3d extrusionH="285750" contourW="12700">
                <a:bevelT w="0" h="0"/>
                <a:bevelB w="0" h="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nvGrpSpPr>
              <p:cNvPr id="18" name="Group 17"/>
              <p:cNvGrpSpPr/>
              <p:nvPr/>
            </p:nvGrpSpPr>
            <p:grpSpPr>
              <a:xfrm>
                <a:off x="6485935" y="1969358"/>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17" name="Group 16"/>
                <p:cNvGrpSpPr/>
                <p:nvPr/>
              </p:nvGrpSpPr>
              <p:grpSpPr>
                <a:xfrm>
                  <a:off x="4499992" y="2815156"/>
                  <a:ext cx="288032" cy="289808"/>
                  <a:chOff x="4499992" y="2815156"/>
                  <a:chExt cx="288032" cy="289808"/>
                </a:xfrm>
                <a:grpFill/>
                <a:scene3d>
                  <a:camera prst="isometricOffAxis1Left"/>
                  <a:lightRig rig="threePt" dir="t"/>
                </a:scene3d>
              </p:grpSpPr>
              <p:sp>
                <p:nvSpPr>
                  <p:cNvPr id="10" name="Oval 9"/>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2" name="Arc 11"/>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 name="Flowchart: Direct Access Storage 8"/>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19" name="Group 18"/>
              <p:cNvGrpSpPr/>
              <p:nvPr/>
            </p:nvGrpSpPr>
            <p:grpSpPr>
              <a:xfrm>
                <a:off x="6824380" y="2868513"/>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20" name="Group 19"/>
                <p:cNvGrpSpPr/>
                <p:nvPr/>
              </p:nvGrpSpPr>
              <p:grpSpPr>
                <a:xfrm>
                  <a:off x="4499992" y="2815156"/>
                  <a:ext cx="288032" cy="289808"/>
                  <a:chOff x="4499992" y="2815156"/>
                  <a:chExt cx="288032" cy="289808"/>
                </a:xfrm>
                <a:grpFill/>
                <a:scene3d>
                  <a:camera prst="isometricOffAxis1Left"/>
                  <a:lightRig rig="threePt" dir="t"/>
                </a:scene3d>
              </p:grpSpPr>
              <p:sp>
                <p:nvSpPr>
                  <p:cNvPr id="22" name="Oval 21"/>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3" name="Arc 22"/>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1" name="Flowchart: Direct Access Storage 20"/>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27" name="Group 26"/>
              <p:cNvGrpSpPr/>
              <p:nvPr/>
            </p:nvGrpSpPr>
            <p:grpSpPr>
              <a:xfrm>
                <a:off x="6488007" y="2665023"/>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28" name="Group 27"/>
                <p:cNvGrpSpPr/>
                <p:nvPr/>
              </p:nvGrpSpPr>
              <p:grpSpPr>
                <a:xfrm>
                  <a:off x="4499992" y="2815156"/>
                  <a:ext cx="288032" cy="289808"/>
                  <a:chOff x="4499992" y="2815156"/>
                  <a:chExt cx="288032" cy="289808"/>
                </a:xfrm>
                <a:grpFill/>
                <a:scene3d>
                  <a:camera prst="isometricOffAxis1Left"/>
                  <a:lightRig rig="threePt" dir="t"/>
                </a:scene3d>
              </p:grpSpPr>
              <p:sp>
                <p:nvSpPr>
                  <p:cNvPr id="30" name="Oval 29"/>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31" name="Arc 30"/>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Arc 32"/>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Arc 33"/>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9" name="Flowchart: Direct Access Storage 28"/>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35" name="Group 34"/>
              <p:cNvGrpSpPr/>
              <p:nvPr/>
            </p:nvGrpSpPr>
            <p:grpSpPr>
              <a:xfrm>
                <a:off x="6824380" y="2192594"/>
                <a:ext cx="409173" cy="430741"/>
                <a:chOff x="4499992" y="2815156"/>
                <a:chExt cx="288032" cy="289808"/>
              </a:xfr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p:grpSpPr>
            <p:grpSp>
              <p:nvGrpSpPr>
                <p:cNvPr id="36" name="Group 35"/>
                <p:cNvGrpSpPr/>
                <p:nvPr/>
              </p:nvGrpSpPr>
              <p:grpSpPr>
                <a:xfrm>
                  <a:off x="4499992" y="2815156"/>
                  <a:ext cx="288032" cy="289808"/>
                  <a:chOff x="4499992" y="2815156"/>
                  <a:chExt cx="288032" cy="289808"/>
                </a:xfrm>
                <a:grpFill/>
                <a:scene3d>
                  <a:camera prst="isometricOffAxis1Left"/>
                  <a:lightRig rig="threePt" dir="t"/>
                </a:scene3d>
              </p:grpSpPr>
              <p:sp>
                <p:nvSpPr>
                  <p:cNvPr id="38" name="Oval 37"/>
                  <p:cNvSpPr/>
                  <p:nvPr/>
                </p:nvSpPr>
                <p:spPr>
                  <a:xfrm>
                    <a:off x="4499992" y="2825110"/>
                    <a:ext cx="288032" cy="269900"/>
                  </a:xfrm>
                  <a:prstGeom prst="ellipse">
                    <a:avLst/>
                  </a:prstGeom>
                  <a:grpFill/>
                  <a:ln w="9525">
                    <a:solidFill>
                      <a:schemeClr val="tx1"/>
                    </a:solidFill>
                  </a:ln>
                  <a:sp3d extrusionH="25400">
                    <a:extrusionClr>
                      <a:schemeClr val="bg2">
                        <a:lumMod val="20000"/>
                        <a:lumOff val="80000"/>
                      </a:schemeClr>
                    </a:extrusionClr>
                    <a:contourClr>
                      <a:schemeClr val="bg2">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39" name="Arc 38"/>
                  <p:cNvSpPr/>
                  <p:nvPr/>
                </p:nvSpPr>
                <p:spPr>
                  <a:xfrm>
                    <a:off x="4572001" y="2960060"/>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Arc 39"/>
                  <p:cNvSpPr/>
                  <p:nvPr/>
                </p:nvSpPr>
                <p:spPr>
                  <a:xfrm rot="5400000">
                    <a:off x="4483005" y="2906498"/>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Arc 40"/>
                  <p:cNvSpPr/>
                  <p:nvPr/>
                </p:nvSpPr>
                <p:spPr>
                  <a:xfrm rot="10800000">
                    <a:off x="4535996" y="2815156"/>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Arc 41"/>
                  <p:cNvSpPr/>
                  <p:nvPr/>
                </p:nvSpPr>
                <p:spPr>
                  <a:xfrm rot="16200000">
                    <a:off x="4625562" y="2867675"/>
                    <a:ext cx="180020" cy="144904"/>
                  </a:xfrm>
                  <a:prstGeom prst="arc">
                    <a:avLst>
                      <a:gd name="adj1" fmla="val 15564430"/>
                      <a:gd name="adj2" fmla="val 747081"/>
                    </a:avLst>
                  </a:prstGeom>
                  <a:grpFill/>
                  <a:ln>
                    <a:solidFill>
                      <a:schemeClr val="accent1"/>
                    </a:solidFill>
                  </a:ln>
                  <a:sp3d extrusionH="25400">
                    <a:extrusionClr>
                      <a:schemeClr val="bg2">
                        <a:lumMod val="20000"/>
                        <a:lumOff val="80000"/>
                      </a:schemeClr>
                    </a:extrusionClr>
                    <a:contourClr>
                      <a:schemeClr val="bg2">
                        <a:lumMod val="20000"/>
                        <a:lumOff val="80000"/>
                      </a:schemeClr>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7" name="Flowchart: Direct Access Storage 36"/>
                <p:cNvSpPr/>
                <p:nvPr/>
              </p:nvSpPr>
              <p:spPr>
                <a:xfrm>
                  <a:off x="4512912" y="2947341"/>
                  <a:ext cx="72008" cy="63218"/>
                </a:xfrm>
                <a:prstGeom prst="flowChartMagneticDrum">
                  <a:avLst/>
                </a:prstGeom>
                <a:grpFill/>
                <a:ln w="9525">
                  <a:noFill/>
                </a:ln>
                <a:scene3d>
                  <a:camera prst="orthographicFront">
                    <a:rot lat="1200000" lon="3900000" rev="0"/>
                  </a:camera>
                  <a:lightRig rig="balanced" dir="t"/>
                </a:scene3d>
                <a:sp3d extrusionH="101600">
                  <a:extrusionClr>
                    <a:srgbClr val="FFC000"/>
                  </a:extrusionClr>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sp>
          <p:nvSpPr>
            <p:cNvPr id="50" name="Rectangle 49"/>
            <p:cNvSpPr/>
            <p:nvPr/>
          </p:nvSpPr>
          <p:spPr>
            <a:xfrm>
              <a:off x="5156124" y="2096852"/>
              <a:ext cx="1360092" cy="1436923"/>
            </a:xfrm>
            <a:prstGeom prst="rect">
              <a:avLst/>
            </a:prstGeom>
            <a:gradFill>
              <a:gsLst>
                <a:gs pos="35000">
                  <a:schemeClr val="accent3">
                    <a:lumMod val="98000"/>
                    <a:lumOff val="2000"/>
                    <a:alpha val="8000"/>
                  </a:schemeClr>
                </a:gs>
                <a:gs pos="11000">
                  <a:schemeClr val="accent1">
                    <a:tint val="44500"/>
                    <a:satMod val="160000"/>
                  </a:schemeClr>
                </a:gs>
                <a:gs pos="96000">
                  <a:schemeClr val="accent1">
                    <a:tint val="23500"/>
                    <a:satMod val="160000"/>
                  </a:schemeClr>
                </a:gs>
              </a:gsLst>
              <a:lin ang="5400000" scaled="0"/>
            </a:gradFill>
            <a:ln w="9525">
              <a:solidFill>
                <a:schemeClr val="tx1"/>
              </a:solidFill>
            </a:ln>
            <a:scene3d>
              <a:camera prst="orthographicFront">
                <a:rot lat="1200000" lon="3600000" rev="0"/>
              </a:camera>
              <a:lightRig rig="chilly" dir="t"/>
            </a:scene3d>
            <a:sp3d extrusionH="1143000" contourW="6350" prstMaterial="clear">
              <a:extrusionClr>
                <a:schemeClr val="bg1"/>
              </a:extrusionClr>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grpSp>
        <p:nvGrpSpPr>
          <p:cNvPr id="257" name="Group 256"/>
          <p:cNvGrpSpPr/>
          <p:nvPr/>
        </p:nvGrpSpPr>
        <p:grpSpPr>
          <a:xfrm>
            <a:off x="4576757" y="1287683"/>
            <a:ext cx="2717612" cy="3221437"/>
            <a:chOff x="4280665" y="2259791"/>
            <a:chExt cx="2717612" cy="3221437"/>
          </a:xfrm>
        </p:grpSpPr>
        <p:grpSp>
          <p:nvGrpSpPr>
            <p:cNvPr id="256" name="Group 255"/>
            <p:cNvGrpSpPr/>
            <p:nvPr/>
          </p:nvGrpSpPr>
          <p:grpSpPr>
            <a:xfrm>
              <a:off x="6156175" y="2259791"/>
              <a:ext cx="842102" cy="2753535"/>
              <a:chOff x="6156175" y="2259791"/>
              <a:chExt cx="842102" cy="2753535"/>
            </a:xfrm>
          </p:grpSpPr>
          <p:cxnSp>
            <p:nvCxnSpPr>
              <p:cNvPr id="76" name="Elbow Connector 75"/>
              <p:cNvCxnSpPr/>
              <p:nvPr/>
            </p:nvCxnSpPr>
            <p:spPr>
              <a:xfrm rot="5400000" flipH="1" flipV="1">
                <a:off x="4995219" y="3420747"/>
                <a:ext cx="2751544" cy="429631"/>
              </a:xfrm>
              <a:prstGeom prst="bentConnector3">
                <a:avLst>
                  <a:gd name="adj1" fmla="val 95417"/>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9" name="Elbow Connector 78"/>
              <p:cNvCxnSpPr/>
              <p:nvPr/>
            </p:nvCxnSpPr>
            <p:spPr>
              <a:xfrm rot="16200000" flipV="1">
                <a:off x="6028711" y="4041768"/>
                <a:ext cx="1852393" cy="86739"/>
              </a:xfrm>
              <a:prstGeom prst="bentConnector3">
                <a:avLst>
                  <a:gd name="adj1" fmla="val 81675"/>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3" name="Elbow Connector 82"/>
              <p:cNvCxnSpPr/>
              <p:nvPr/>
            </p:nvCxnSpPr>
            <p:spPr>
              <a:xfrm rot="5400000" flipH="1" flipV="1">
                <a:off x="5548664" y="3650456"/>
                <a:ext cx="2530302" cy="195438"/>
              </a:xfrm>
              <a:prstGeom prst="bentConnector3">
                <a:avLst>
                  <a:gd name="adj1" fmla="val 95172"/>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9" name="Elbow Connector 138"/>
              <p:cNvCxnSpPr/>
              <p:nvPr/>
            </p:nvCxnSpPr>
            <p:spPr>
              <a:xfrm rot="5400000" flipH="1" flipV="1">
                <a:off x="5468532" y="3922359"/>
                <a:ext cx="2050644" cy="127308"/>
              </a:xfrm>
              <a:prstGeom prst="bentConnector3">
                <a:avLst>
                  <a:gd name="adj1" fmla="val 95210"/>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232" name="Group 231"/>
            <p:cNvGrpSpPr/>
            <p:nvPr/>
          </p:nvGrpSpPr>
          <p:grpSpPr>
            <a:xfrm>
              <a:off x="4280665" y="4546292"/>
              <a:ext cx="2717611" cy="934936"/>
              <a:chOff x="4280665" y="4546292"/>
              <a:chExt cx="2717611" cy="934936"/>
            </a:xfrm>
          </p:grpSpPr>
          <p:cxnSp>
            <p:nvCxnSpPr>
              <p:cNvPr id="242" name="Straight Connector 241"/>
              <p:cNvCxnSpPr/>
              <p:nvPr/>
            </p:nvCxnSpPr>
            <p:spPr>
              <a:xfrm>
                <a:off x="5156124" y="4546292"/>
                <a:ext cx="0" cy="6245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862745" y="4579296"/>
                <a:ext cx="0" cy="6859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4563940" y="4645044"/>
                <a:ext cx="4236" cy="7281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280665" y="4684176"/>
                <a:ext cx="0" cy="7970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156124" y="5013178"/>
                <a:ext cx="1004468" cy="157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862745" y="5013327"/>
                <a:ext cx="1567455" cy="2518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572941" y="5013177"/>
                <a:ext cx="2147860" cy="3600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280665" y="5013326"/>
                <a:ext cx="2717611" cy="4679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02" name="Rectangle 2"/>
          <p:cNvSpPr txBox="1">
            <a:spLocks noChangeArrowheads="1"/>
          </p:cNvSpPr>
          <p:nvPr/>
        </p:nvSpPr>
        <p:spPr>
          <a:xfrm>
            <a:off x="7484" y="22860"/>
            <a:ext cx="8928100" cy="1127462"/>
          </a:xfrm>
          <a:prstGeom prst="rect">
            <a:avLst/>
          </a:prstGeo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dirty="0" smtClean="0">
                <a:solidFill>
                  <a:srgbClr val="00B050"/>
                </a:solidFill>
              </a:rPr>
              <a:t>Fan Arrays</a:t>
            </a:r>
          </a:p>
        </p:txBody>
      </p:sp>
      <p:grpSp>
        <p:nvGrpSpPr>
          <p:cNvPr id="58" name="Group 57"/>
          <p:cNvGrpSpPr/>
          <p:nvPr/>
        </p:nvGrpSpPr>
        <p:grpSpPr>
          <a:xfrm>
            <a:off x="4481990" y="3055357"/>
            <a:ext cx="1062118" cy="661675"/>
            <a:chOff x="4373978" y="3379393"/>
            <a:chExt cx="1062118" cy="661675"/>
          </a:xfrm>
        </p:grpSpPr>
        <p:pic>
          <p:nvPicPr>
            <p:cNvPr id="54" name="Picture 3"/>
            <p:cNvPicPr>
              <a:picLocks noChangeAspect="1" noChangeArrowheads="1"/>
            </p:cNvPicPr>
            <p:nvPr/>
          </p:nvPicPr>
          <p:blipFill>
            <a:blip r:embed="rId3"/>
            <a:srcRect/>
            <a:stretch>
              <a:fillRect/>
            </a:stretch>
          </p:blipFill>
          <p:spPr bwMode="auto">
            <a:xfrm>
              <a:off x="4373978" y="3495497"/>
              <a:ext cx="198022" cy="545571"/>
            </a:xfrm>
            <a:prstGeom prst="rect">
              <a:avLst/>
            </a:prstGeom>
            <a:noFill/>
            <a:ln w="9525">
              <a:noFill/>
              <a:miter lim="800000"/>
              <a:headEnd/>
              <a:tailEnd/>
            </a:ln>
            <a:scene3d>
              <a:camera prst="isometricOffAxis1Right">
                <a:rot lat="1080013" lon="20039985" rev="21599966"/>
              </a:camera>
              <a:lightRig rig="threePt" dir="t"/>
            </a:scene3d>
            <a:sp3d extrusionH="203200"/>
          </p:spPr>
        </p:pic>
        <p:pic>
          <p:nvPicPr>
            <p:cNvPr id="105" name="Picture 3"/>
            <p:cNvPicPr>
              <a:picLocks noChangeAspect="1" noChangeArrowheads="1"/>
            </p:cNvPicPr>
            <p:nvPr/>
          </p:nvPicPr>
          <p:blipFill>
            <a:blip r:embed="rId3"/>
            <a:srcRect/>
            <a:stretch>
              <a:fillRect/>
            </a:stretch>
          </p:blipFill>
          <p:spPr bwMode="auto">
            <a:xfrm>
              <a:off x="4950042" y="3415397"/>
              <a:ext cx="198022" cy="545571"/>
            </a:xfrm>
            <a:prstGeom prst="rect">
              <a:avLst/>
            </a:prstGeom>
            <a:noFill/>
            <a:ln w="9525">
              <a:noFill/>
              <a:miter lim="800000"/>
              <a:headEnd/>
              <a:tailEnd/>
            </a:ln>
            <a:scene3d>
              <a:camera prst="isometricOffAxis1Right">
                <a:rot lat="1080013" lon="20039985" rev="21599966"/>
              </a:camera>
              <a:lightRig rig="threePt" dir="t"/>
            </a:scene3d>
            <a:sp3d extrusionH="203200"/>
          </p:spPr>
        </p:pic>
        <p:pic>
          <p:nvPicPr>
            <p:cNvPr id="106" name="Picture 3"/>
            <p:cNvPicPr>
              <a:picLocks noChangeAspect="1" noChangeArrowheads="1"/>
            </p:cNvPicPr>
            <p:nvPr/>
          </p:nvPicPr>
          <p:blipFill>
            <a:blip r:embed="rId3"/>
            <a:srcRect/>
            <a:stretch>
              <a:fillRect/>
            </a:stretch>
          </p:blipFill>
          <p:spPr bwMode="auto">
            <a:xfrm>
              <a:off x="4662010" y="3451401"/>
              <a:ext cx="198022" cy="545571"/>
            </a:xfrm>
            <a:prstGeom prst="rect">
              <a:avLst/>
            </a:prstGeom>
            <a:noFill/>
            <a:ln w="9525">
              <a:noFill/>
              <a:miter lim="800000"/>
              <a:headEnd/>
              <a:tailEnd/>
            </a:ln>
            <a:scene3d>
              <a:camera prst="isometricOffAxis1Right">
                <a:rot lat="1080013" lon="20039985" rev="21599966"/>
              </a:camera>
              <a:lightRig rig="threePt" dir="t"/>
            </a:scene3d>
            <a:sp3d extrusionH="203200"/>
          </p:spPr>
        </p:pic>
        <p:pic>
          <p:nvPicPr>
            <p:cNvPr id="107" name="Picture 3"/>
            <p:cNvPicPr>
              <a:picLocks noChangeAspect="1" noChangeArrowheads="1"/>
            </p:cNvPicPr>
            <p:nvPr/>
          </p:nvPicPr>
          <p:blipFill>
            <a:blip r:embed="rId3"/>
            <a:srcRect/>
            <a:stretch>
              <a:fillRect/>
            </a:stretch>
          </p:blipFill>
          <p:spPr bwMode="auto">
            <a:xfrm>
              <a:off x="5238074" y="3379393"/>
              <a:ext cx="198022" cy="545571"/>
            </a:xfrm>
            <a:prstGeom prst="rect">
              <a:avLst/>
            </a:prstGeom>
            <a:noFill/>
            <a:ln w="9525">
              <a:noFill/>
              <a:miter lim="800000"/>
              <a:headEnd/>
              <a:tailEnd/>
            </a:ln>
            <a:scene3d>
              <a:camera prst="isometricOffAxis1Right">
                <a:rot lat="1080013" lon="20039985" rev="21599966"/>
              </a:camera>
              <a:lightRig rig="threePt" dir="t"/>
            </a:scene3d>
            <a:sp3d extrusionH="203200"/>
          </p:spPr>
        </p:pic>
      </p:grpSp>
      <p:sp>
        <p:nvSpPr>
          <p:cNvPr id="128" name="TextBox 127"/>
          <p:cNvSpPr txBox="1"/>
          <p:nvPr/>
        </p:nvSpPr>
        <p:spPr>
          <a:xfrm>
            <a:off x="4705255" y="5121188"/>
            <a:ext cx="4115217" cy="907941"/>
          </a:xfrm>
          <a:prstGeom prst="rect">
            <a:avLst/>
          </a:prstGeom>
          <a:noFill/>
        </p:spPr>
        <p:txBody>
          <a:bodyPr wrap="square" rtlCol="0">
            <a:spAutoFit/>
          </a:bodyPr>
          <a:lstStyle/>
          <a:p>
            <a:pPr algn="ctr">
              <a:spcAft>
                <a:spcPts val="600"/>
              </a:spcAft>
            </a:pPr>
            <a:r>
              <a:rPr lang="en-US" sz="1200" b="1" dirty="0"/>
              <a:t>Caution</a:t>
            </a:r>
            <a:r>
              <a:rPr lang="en-US" sz="1200" dirty="0"/>
              <a:t> with Over-speed applications.</a:t>
            </a:r>
          </a:p>
          <a:p>
            <a:pPr marL="182880" lvl="1" indent="0" algn="ctr">
              <a:buNone/>
            </a:pPr>
            <a:r>
              <a:rPr lang="en-US" sz="1100" i="1" dirty="0"/>
              <a:t>Motor selection and VFD sizing needs to take into account the </a:t>
            </a:r>
            <a:r>
              <a:rPr lang="en-US" sz="1100" b="1" i="1" dirty="0"/>
              <a:t>reduced Torque of the motor </a:t>
            </a:r>
            <a:r>
              <a:rPr lang="en-US" sz="1100" i="1" dirty="0"/>
              <a:t>when operating fans at speeds higher </a:t>
            </a:r>
            <a:r>
              <a:rPr lang="en-US" sz="1100" i="1" dirty="0" smtClean="0"/>
              <a:t>than  </a:t>
            </a:r>
            <a:r>
              <a:rPr lang="en-US" sz="1100" i="1" dirty="0"/>
              <a:t>the motor’s rated speed</a:t>
            </a:r>
            <a:r>
              <a:rPr lang="en-US" sz="1200" i="1" dirty="0"/>
              <a:t>. </a:t>
            </a:r>
            <a:endParaRPr lang="en-US" dirty="0" smtClean="0"/>
          </a:p>
        </p:txBody>
      </p:sp>
      <p:sp>
        <p:nvSpPr>
          <p:cNvPr id="66"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13</a:t>
            </a:fld>
            <a:endParaRPr lang="de-DE" sz="1600" b="1" kern="1200" dirty="0" smtClean="0">
              <a:solidFill>
                <a:srgbClr val="FF0000"/>
              </a:solidFill>
              <a:latin typeface="Arial" pitchFamily="34" charset="0"/>
              <a:ea typeface="+mn-ea"/>
              <a:cs typeface="Arial" pitchFamily="34" charset="0"/>
            </a:endParaRPr>
          </a:p>
        </p:txBody>
      </p:sp>
    </p:spTree>
    <p:extLst>
      <p:ext uri="{BB962C8B-B14F-4D97-AF65-F5344CB8AC3E}">
        <p14:creationId xmlns:p14="http://schemas.microsoft.com/office/powerpoint/2010/main" val="30872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ppt_x"/>
                                          </p:val>
                                        </p:tav>
                                        <p:tav tm="100000">
                                          <p:val>
                                            <p:strVal val="#ppt_x"/>
                                          </p:val>
                                        </p:tav>
                                      </p:tavLst>
                                    </p:anim>
                                    <p:anim calcmode="lin" valueType="num">
                                      <p:cBhvr additive="base">
                                        <p:cTn id="1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1000"/>
                                        <p:tgtEl>
                                          <p:spTgt spid="257"/>
                                        </p:tgtEl>
                                      </p:cBhvr>
                                    </p:animEffect>
                                    <p:anim calcmode="lin" valueType="num">
                                      <p:cBhvr>
                                        <p:cTn id="23" dur="1000" fill="hold"/>
                                        <p:tgtEl>
                                          <p:spTgt spid="257"/>
                                        </p:tgtEl>
                                        <p:attrNameLst>
                                          <p:attrName>ppt_x</p:attrName>
                                        </p:attrNameLst>
                                      </p:cBhvr>
                                      <p:tavLst>
                                        <p:tav tm="0">
                                          <p:val>
                                            <p:strVal val="#ppt_x"/>
                                          </p:val>
                                        </p:tav>
                                        <p:tav tm="100000">
                                          <p:val>
                                            <p:strVal val="#ppt_x"/>
                                          </p:val>
                                        </p:tav>
                                      </p:tavLst>
                                    </p:anim>
                                    <p:anim calcmode="lin" valueType="num">
                                      <p:cBhvr>
                                        <p:cTn id="24"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circle(in)">
                                      <p:cBhvr>
                                        <p:cTn id="53" dur="2000"/>
                                        <p:tgtEl>
                                          <p:spTgt spid="128"/>
                                        </p:tgtEl>
                                      </p:cBhvr>
                                    </p:animEffect>
                                  </p:childTnLst>
                                </p:cTn>
                              </p:par>
                              <p:par>
                                <p:cTn id="54" presetID="3" presetClass="emph" presetSubtype="2" fill="hold" grpId="0" nodeType="withEffect">
                                  <p:stCondLst>
                                    <p:cond delay="0"/>
                                  </p:stCondLst>
                                  <p:childTnLst>
                                    <p:animClr clrSpc="rgb" dir="cw">
                                      <p:cBhvr override="childStyle">
                                        <p:cTn id="55" dur="500" fill="hold"/>
                                        <p:tgtEl>
                                          <p:spTgt spid="6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dirty="0" smtClean="0">
                <a:solidFill>
                  <a:schemeClr val="accent2"/>
                </a:solidFill>
              </a:rPr>
              <a:t>Extended Frequency Operation of Drives</a:t>
            </a:r>
            <a:endParaRPr lang="en-US" dirty="0">
              <a:solidFill>
                <a:schemeClr val="accent2"/>
              </a:solidFill>
            </a:endParaRPr>
          </a:p>
        </p:txBody>
      </p:sp>
      <p:sp>
        <p:nvSpPr>
          <p:cNvPr id="12" name="Text Placeholder 11"/>
          <p:cNvSpPr>
            <a:spLocks noGrp="1"/>
          </p:cNvSpPr>
          <p:nvPr>
            <p:ph type="body" sz="quarter" idx="12"/>
          </p:nvPr>
        </p:nvSpPr>
        <p:spPr>
          <a:xfrm>
            <a:off x="0" y="660363"/>
            <a:ext cx="9144000" cy="467099"/>
          </a:xfrm>
        </p:spPr>
        <p:txBody>
          <a:bodyPr/>
          <a:lstStyle/>
          <a:p>
            <a:pPr marL="0" indent="0"/>
            <a:r>
              <a:rPr lang="en-US" dirty="0" smtClean="0"/>
              <a:t>Concerns about going beyond 60 Hz</a:t>
            </a:r>
            <a:endParaRPr lang="en-US" dirty="0"/>
          </a:p>
        </p:txBody>
      </p:sp>
      <p:grpSp>
        <p:nvGrpSpPr>
          <p:cNvPr id="20" name="Group 19"/>
          <p:cNvGrpSpPr/>
          <p:nvPr/>
        </p:nvGrpSpPr>
        <p:grpSpPr>
          <a:xfrm>
            <a:off x="5200090" y="2079812"/>
            <a:ext cx="981075" cy="2362200"/>
            <a:chOff x="5200090" y="2079812"/>
            <a:chExt cx="981075" cy="2362200"/>
          </a:xfrm>
        </p:grpSpPr>
        <p:sp>
          <p:nvSpPr>
            <p:cNvPr id="44036" name="Rectangle 4"/>
            <p:cNvSpPr>
              <a:spLocks noChangeArrowheads="1"/>
            </p:cNvSpPr>
            <p:nvPr/>
          </p:nvSpPr>
          <p:spPr bwMode="auto">
            <a:xfrm>
              <a:off x="5200090" y="3984812"/>
              <a:ext cx="981075" cy="457200"/>
            </a:xfrm>
            <a:prstGeom prst="rect">
              <a:avLst/>
            </a:prstGeom>
            <a:noFill/>
            <a:ln w="9525">
              <a:noFill/>
              <a:miter lim="800000"/>
              <a:headEnd/>
              <a:tailEnd/>
            </a:ln>
            <a:effectLst/>
          </p:spPr>
          <p:txBody>
            <a:bodyPr wrap="none" lIns="92075" tIns="46038" rIns="92075" bIns="46038">
              <a:spAutoFit/>
            </a:bodyPr>
            <a:lstStyle/>
            <a:p>
              <a:pPr algn="l" eaLnBrk="0" hangingPunct="0"/>
              <a:r>
                <a:rPr lang="en-US" sz="2400" b="1">
                  <a:solidFill>
                    <a:schemeClr val="accent2"/>
                  </a:solidFill>
                  <a:latin typeface="Arial" charset="0"/>
                </a:rPr>
                <a:t>60 Hz</a:t>
              </a:r>
            </a:p>
          </p:txBody>
        </p:sp>
        <p:sp>
          <p:nvSpPr>
            <p:cNvPr id="44037" name="Line 5"/>
            <p:cNvSpPr>
              <a:spLocks noChangeShapeType="1"/>
            </p:cNvSpPr>
            <p:nvPr/>
          </p:nvSpPr>
          <p:spPr bwMode="auto">
            <a:xfrm flipV="1">
              <a:off x="5674659" y="2079812"/>
              <a:ext cx="0" cy="1905000"/>
            </a:xfrm>
            <a:prstGeom prst="line">
              <a:avLst/>
            </a:prstGeom>
            <a:noFill/>
            <a:ln w="50800">
              <a:solidFill>
                <a:schemeClr val="accent2"/>
              </a:solidFill>
              <a:round/>
              <a:headEnd type="none" w="sm" len="sm"/>
              <a:tailEnd type="stealth" w="med" len="med"/>
            </a:ln>
            <a:effectLst/>
          </p:spPr>
          <p:txBody>
            <a:bodyPr wrap="none" anchor="ctr"/>
            <a:lstStyle/>
            <a:p>
              <a:endParaRPr lang="en-US"/>
            </a:p>
          </p:txBody>
        </p:sp>
      </p:grpSp>
      <p:grpSp>
        <p:nvGrpSpPr>
          <p:cNvPr id="2" name="Group 10"/>
          <p:cNvGrpSpPr>
            <a:grpSpLocks/>
          </p:cNvGrpSpPr>
          <p:nvPr/>
        </p:nvGrpSpPr>
        <p:grpSpPr bwMode="auto">
          <a:xfrm>
            <a:off x="5943600" y="2244304"/>
            <a:ext cx="2057400" cy="1173163"/>
            <a:chOff x="4320" y="864"/>
            <a:chExt cx="1296" cy="739"/>
          </a:xfrm>
        </p:grpSpPr>
        <p:sp>
          <p:nvSpPr>
            <p:cNvPr id="44039" name="Rectangle 7"/>
            <p:cNvSpPr>
              <a:spLocks noChangeArrowheads="1"/>
            </p:cNvSpPr>
            <p:nvPr/>
          </p:nvSpPr>
          <p:spPr bwMode="auto">
            <a:xfrm>
              <a:off x="4320" y="912"/>
              <a:ext cx="1296" cy="691"/>
            </a:xfrm>
            <a:prstGeom prst="rect">
              <a:avLst/>
            </a:prstGeom>
            <a:noFill/>
            <a:ln w="9525">
              <a:noFill/>
              <a:miter lim="800000"/>
              <a:headEnd/>
              <a:tailEnd/>
            </a:ln>
            <a:effectLst/>
          </p:spPr>
          <p:txBody>
            <a:bodyPr lIns="92075" tIns="46038" rIns="92075" bIns="46038">
              <a:spAutoFit/>
            </a:bodyPr>
            <a:lstStyle/>
            <a:p>
              <a:pPr algn="l" eaLnBrk="0" hangingPunct="0"/>
              <a:r>
                <a:rPr lang="en-US" sz="2200" b="1" dirty="0">
                  <a:solidFill>
                    <a:schemeClr val="accent2"/>
                  </a:solidFill>
                  <a:latin typeface="Arial" charset="0"/>
                </a:rPr>
                <a:t>The voltage can’t increase beyond here</a:t>
              </a:r>
            </a:p>
          </p:txBody>
        </p:sp>
        <p:sp>
          <p:nvSpPr>
            <p:cNvPr id="44040" name="Line 8"/>
            <p:cNvSpPr>
              <a:spLocks noChangeShapeType="1"/>
            </p:cNvSpPr>
            <p:nvPr/>
          </p:nvSpPr>
          <p:spPr bwMode="auto">
            <a:xfrm>
              <a:off x="4320" y="864"/>
              <a:ext cx="1104" cy="0"/>
            </a:xfrm>
            <a:prstGeom prst="line">
              <a:avLst/>
            </a:prstGeom>
            <a:noFill/>
            <a:ln w="76200">
              <a:solidFill>
                <a:schemeClr val="tx1"/>
              </a:solidFill>
              <a:round/>
              <a:headEnd type="none" w="sm" len="sm"/>
              <a:tailEnd type="triangle" w="med" len="med"/>
            </a:ln>
            <a:effectLst/>
          </p:spPr>
          <p:txBody>
            <a:bodyPr/>
            <a:lstStyle/>
            <a:p>
              <a:endParaRPr lang="en-US"/>
            </a:p>
          </p:txBody>
        </p:sp>
      </p:grpSp>
      <p:sp>
        <p:nvSpPr>
          <p:cNvPr id="10" name="Textfeld 8"/>
          <p:cNvSpPr txBox="1"/>
          <p:nvPr/>
        </p:nvSpPr>
        <p:spPr>
          <a:xfrm>
            <a:off x="215899" y="6200776"/>
            <a:ext cx="2374901" cy="657224"/>
          </a:xfrm>
          <a:prstGeom prst="rect">
            <a:avLst/>
          </a:prstGeom>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14</a:t>
            </a:fld>
            <a:endParaRPr lang="de-DE" sz="1600" b="1" kern="1200" dirty="0" smtClean="0">
              <a:solidFill>
                <a:srgbClr val="FF0000"/>
              </a:solidFill>
              <a:latin typeface="Arial" pitchFamily="34" charset="0"/>
              <a:ea typeface="+mn-ea"/>
              <a:cs typeface="Arial" pitchFamily="34" charset="0"/>
            </a:endParaRPr>
          </a:p>
        </p:txBody>
      </p:sp>
      <p:graphicFrame>
        <p:nvGraphicFramePr>
          <p:cNvPr id="19" name="Chart 18"/>
          <p:cNvGraphicFramePr/>
          <p:nvPr/>
        </p:nvGraphicFramePr>
        <p:xfrm>
          <a:off x="215900" y="1622611"/>
          <a:ext cx="8394701" cy="4724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6417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1000"/>
                                        <p:tgtEl>
                                          <p:spTgt spid="1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down)">
                                      <p:cBhvr>
                                        <p:cTn id="12" dur="1000"/>
                                        <p:tgtEl>
                                          <p:spTgt spid="1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wipe(left)">
                                      <p:cBhvr>
                                        <p:cTn id="28" dur="1000"/>
                                        <p:tgtEl>
                                          <p:spTgt spid="19">
                                            <p:graphicEl>
                                              <a:chart seriesIdx="1" categoryIdx="-4" bldStep="series"/>
                                            </p:graphicEl>
                                          </p:spTgt>
                                        </p:tgtEl>
                                      </p:cBhvr>
                                    </p:animEffect>
                                  </p:childTnLst>
                                </p:cTn>
                              </p:par>
                              <p:par>
                                <p:cTn id="29" presetID="3" presetClass="emph" presetSubtype="2" fill="hold" grpId="0" nodeType="withEffect">
                                  <p:stCondLst>
                                    <p:cond delay="0"/>
                                  </p:stCondLst>
                                  <p:childTnLst>
                                    <p:animClr clrSpc="rgb" dir="cw">
                                      <p:cBhvr override="childStyle">
                                        <p:cTn id="30"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9"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dirty="0">
                <a:solidFill>
                  <a:schemeClr val="accent2"/>
                </a:solidFill>
              </a:rPr>
              <a:t>Extended Frequency Operation of Drives</a:t>
            </a:r>
            <a:endParaRPr lang="en-US" dirty="0"/>
          </a:p>
        </p:txBody>
      </p:sp>
      <p:sp>
        <p:nvSpPr>
          <p:cNvPr id="12" name="Text Placeholder 11"/>
          <p:cNvSpPr>
            <a:spLocks noGrp="1"/>
          </p:cNvSpPr>
          <p:nvPr>
            <p:ph type="body" sz="quarter" idx="12"/>
          </p:nvPr>
        </p:nvSpPr>
        <p:spPr>
          <a:xfrm>
            <a:off x="0" y="660363"/>
            <a:ext cx="9144000" cy="467099"/>
          </a:xfrm>
        </p:spPr>
        <p:txBody>
          <a:bodyPr/>
          <a:lstStyle/>
          <a:p>
            <a:r>
              <a:rPr lang="en-US" dirty="0" smtClean="0"/>
              <a:t>Concerns about going beyond 60 Hz</a:t>
            </a:r>
            <a:endParaRPr lang="en-US" dirty="0"/>
          </a:p>
        </p:txBody>
      </p:sp>
      <p:sp>
        <p:nvSpPr>
          <p:cNvPr id="10" name="Textfeld 8"/>
          <p:cNvSpPr txBox="1"/>
          <p:nvPr/>
        </p:nvSpPr>
        <p:spPr>
          <a:xfrm>
            <a:off x="215899" y="6200776"/>
            <a:ext cx="2374901" cy="657224"/>
          </a:xfrm>
          <a:prstGeom prst="rect">
            <a:avLst/>
          </a:prstGeom>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15</a:t>
            </a:fld>
            <a:endParaRPr lang="de-DE" sz="1600" b="1" kern="1200" dirty="0" smtClean="0">
              <a:solidFill>
                <a:srgbClr val="FF0000"/>
              </a:solidFill>
              <a:latin typeface="Arial" pitchFamily="34" charset="0"/>
              <a:ea typeface="+mn-ea"/>
              <a:cs typeface="Arial" pitchFamily="34" charset="0"/>
            </a:endParaRPr>
          </a:p>
        </p:txBody>
      </p:sp>
      <p:graphicFrame>
        <p:nvGraphicFramePr>
          <p:cNvPr id="14" name="Chart 13"/>
          <p:cNvGraphicFramePr/>
          <p:nvPr/>
        </p:nvGraphicFramePr>
        <p:xfrm>
          <a:off x="215900" y="1524000"/>
          <a:ext cx="8699501"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9"/>
          <p:cNvGrpSpPr>
            <a:grpSpLocks/>
          </p:cNvGrpSpPr>
          <p:nvPr/>
        </p:nvGrpSpPr>
        <p:grpSpPr bwMode="auto">
          <a:xfrm>
            <a:off x="5715000" y="1127462"/>
            <a:ext cx="2286000" cy="1463675"/>
            <a:chOff x="4320" y="816"/>
            <a:chExt cx="1440" cy="922"/>
          </a:xfrm>
        </p:grpSpPr>
        <p:sp>
          <p:nvSpPr>
            <p:cNvPr id="16" name="Rectangle 7"/>
            <p:cNvSpPr>
              <a:spLocks noChangeArrowheads="1"/>
            </p:cNvSpPr>
            <p:nvPr/>
          </p:nvSpPr>
          <p:spPr bwMode="auto">
            <a:xfrm>
              <a:off x="4320" y="816"/>
              <a:ext cx="1440" cy="480"/>
            </a:xfrm>
            <a:prstGeom prst="rect">
              <a:avLst/>
            </a:prstGeom>
            <a:noFill/>
            <a:ln w="9525">
              <a:noFill/>
              <a:miter lim="800000"/>
              <a:headEnd/>
              <a:tailEnd/>
            </a:ln>
            <a:effectLst/>
          </p:spPr>
          <p:txBody>
            <a:bodyPr lIns="92075" tIns="46038" rIns="92075" bIns="46038">
              <a:spAutoFit/>
            </a:bodyPr>
            <a:lstStyle/>
            <a:p>
              <a:pPr algn="r" eaLnBrk="0" hangingPunct="0"/>
              <a:r>
                <a:rPr lang="en-US" sz="2200" b="1" dirty="0">
                  <a:solidFill>
                    <a:schemeClr val="accent2"/>
                  </a:solidFill>
                  <a:latin typeface="Arial" charset="0"/>
                </a:rPr>
                <a:t>Available motor torque drops</a:t>
              </a:r>
            </a:p>
          </p:txBody>
        </p:sp>
        <p:sp>
          <p:nvSpPr>
            <p:cNvPr id="17" name="Line 8"/>
            <p:cNvSpPr>
              <a:spLocks noChangeShapeType="1"/>
            </p:cNvSpPr>
            <p:nvPr/>
          </p:nvSpPr>
          <p:spPr bwMode="auto">
            <a:xfrm>
              <a:off x="4368" y="1296"/>
              <a:ext cx="720" cy="442"/>
            </a:xfrm>
            <a:prstGeom prst="line">
              <a:avLst/>
            </a:prstGeom>
            <a:noFill/>
            <a:ln w="76200">
              <a:solidFill>
                <a:schemeClr val="tx1"/>
              </a:solidFill>
              <a:round/>
              <a:headEnd type="none" w="sm" len="sm"/>
              <a:tailEnd type="triangle" w="med" len="med"/>
            </a:ln>
            <a:effectLst/>
          </p:spPr>
          <p:txBody>
            <a:bodyPr/>
            <a:lstStyle/>
            <a:p>
              <a:endParaRPr lang="en-US"/>
            </a:p>
          </p:txBody>
        </p:sp>
      </p:grpSp>
      <p:sp>
        <p:nvSpPr>
          <p:cNvPr id="20" name="TextBox 19"/>
          <p:cNvSpPr txBox="1"/>
          <p:nvPr/>
        </p:nvSpPr>
        <p:spPr>
          <a:xfrm>
            <a:off x="1981200" y="1524000"/>
            <a:ext cx="1447800" cy="461665"/>
          </a:xfrm>
          <a:prstGeom prst="rect">
            <a:avLst/>
          </a:prstGeom>
          <a:noFill/>
        </p:spPr>
        <p:txBody>
          <a:bodyPr wrap="square" rtlCol="0">
            <a:spAutoFit/>
          </a:bodyPr>
          <a:lstStyle/>
          <a:p>
            <a:pPr>
              <a:buClr>
                <a:schemeClr val="tx2"/>
              </a:buClr>
            </a:pPr>
            <a:r>
              <a:rPr lang="en-US" sz="2400" b="1" dirty="0" smtClean="0">
                <a:solidFill>
                  <a:srgbClr val="00B050"/>
                </a:solidFill>
              </a:rPr>
              <a:t>Torque</a:t>
            </a:r>
          </a:p>
        </p:txBody>
      </p:sp>
    </p:spTree>
    <p:extLst>
      <p:ext uri="{BB962C8B-B14F-4D97-AF65-F5344CB8AC3E}">
        <p14:creationId xmlns:p14="http://schemas.microsoft.com/office/powerpoint/2010/main" val="807641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7" dur="1000"/>
                                        <p:tgtEl>
                                          <p:spTgt spid="14">
                                            <p:graphicEl>
                                              <a:chart seriesIdx="0" categoryIdx="-4" bldStep="series"/>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5" dur="2000"/>
                                        <p:tgtEl>
                                          <p:spTgt spid="14">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left)">
                                      <p:cBhvr>
                                        <p:cTn id="20" dur="1000"/>
                                        <p:tgtEl>
                                          <p:spTgt spid="14">
                                            <p:graphicEl>
                                              <a:chart seriesIdx="2" categoryIdx="-4" bldStep="series"/>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4">
                                            <p:graphicEl>
                                              <a:chart seriesIdx="3" categoryIdx="-4" bldStep="series"/>
                                            </p:graphicEl>
                                          </p:spTgt>
                                        </p:tgtEl>
                                        <p:attrNameLst>
                                          <p:attrName>style.visibility</p:attrName>
                                        </p:attrNameLst>
                                      </p:cBhvr>
                                      <p:to>
                                        <p:strVal val="visible"/>
                                      </p:to>
                                    </p:set>
                                    <p:animEffect transition="in" filter="wipe(left)">
                                      <p:cBhvr>
                                        <p:cTn id="24" dur="2000"/>
                                        <p:tgtEl>
                                          <p:spTgt spid="14">
                                            <p:graphicEl>
                                              <a:chart seriesIdx="3" categoryIdx="-4" bldStep="series"/>
                                            </p:graphic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3" presetClass="emph" presetSubtype="2" fill="hold" grpId="0" nodeType="withEffect">
                                  <p:stCondLst>
                                    <p:cond delay="0"/>
                                  </p:stCondLst>
                                  <p:childTnLst>
                                    <p:animClr clrSpc="rgb" dir="cw">
                                      <p:cBhvr override="childStyle">
                                        <p:cTn id="30"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4" grpId="0">
        <p:bldSub>
          <a:bldChart bld="series"/>
        </p:bldSub>
      </p:bldGraphic>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DE" dirty="0">
                <a:solidFill>
                  <a:schemeClr val="accent2"/>
                </a:solidFill>
              </a:rPr>
              <a:t>Extended Frequency Operation of Drives</a:t>
            </a:r>
            <a:endParaRPr lang="en-US" dirty="0"/>
          </a:p>
        </p:txBody>
      </p:sp>
      <p:sp>
        <p:nvSpPr>
          <p:cNvPr id="13" name="Text Placeholder 12"/>
          <p:cNvSpPr>
            <a:spLocks noGrp="1"/>
          </p:cNvSpPr>
          <p:nvPr>
            <p:ph type="body" sz="quarter" idx="12"/>
          </p:nvPr>
        </p:nvSpPr>
        <p:spPr/>
        <p:txBody>
          <a:bodyPr/>
          <a:lstStyle/>
          <a:p>
            <a:r>
              <a:rPr lang="en-US" dirty="0" smtClean="0"/>
              <a:t>Extended frequency and Variable Torque loads</a:t>
            </a:r>
            <a:endParaRPr lang="en-US" dirty="0"/>
          </a:p>
        </p:txBody>
      </p:sp>
      <p:sp>
        <p:nvSpPr>
          <p:cNvPr id="11" name="Textfeld 8"/>
          <p:cNvSpPr txBox="1"/>
          <p:nvPr/>
        </p:nvSpPr>
        <p:spPr>
          <a:xfrm>
            <a:off x="215899" y="6200776"/>
            <a:ext cx="2374901" cy="657224"/>
          </a:xfrm>
          <a:prstGeom prst="rect">
            <a:avLst/>
          </a:prstGeom>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16</a:t>
            </a:fld>
            <a:endParaRPr lang="de-DE" sz="1600" b="1" kern="1200" dirty="0" smtClean="0">
              <a:solidFill>
                <a:srgbClr val="FF0000"/>
              </a:solidFill>
              <a:latin typeface="Arial" pitchFamily="34" charset="0"/>
              <a:ea typeface="+mn-ea"/>
              <a:cs typeface="Arial" pitchFamily="34" charset="0"/>
            </a:endParaRPr>
          </a:p>
        </p:txBody>
      </p:sp>
      <p:graphicFrame>
        <p:nvGraphicFramePr>
          <p:cNvPr id="15" name="Chart 14"/>
          <p:cNvGraphicFramePr/>
          <p:nvPr>
            <p:extLst>
              <p:ext uri="{D42A27DB-BD31-4B8C-83A1-F6EECF244321}">
                <p14:modId xmlns:p14="http://schemas.microsoft.com/office/powerpoint/2010/main" val="2654905069"/>
              </p:ext>
            </p:extLst>
          </p:nvPr>
        </p:nvGraphicFramePr>
        <p:xfrm>
          <a:off x="215900" y="1524000"/>
          <a:ext cx="8394701"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8134" name="Rectangle 6"/>
          <p:cNvSpPr>
            <a:spLocks noChangeArrowheads="1"/>
          </p:cNvSpPr>
          <p:nvPr/>
        </p:nvSpPr>
        <p:spPr bwMode="auto">
          <a:xfrm>
            <a:off x="4211959" y="1105005"/>
            <a:ext cx="3553507" cy="817956"/>
          </a:xfrm>
          <a:prstGeom prst="roundRect">
            <a:avLst/>
          </a:prstGeom>
          <a:solidFill>
            <a:srgbClr val="FFFF00"/>
          </a:solidFill>
          <a:ln w="28575">
            <a:solidFill>
              <a:srgbClr val="FF0000"/>
            </a:solidFill>
            <a:miter lim="800000"/>
            <a:headEnd/>
            <a:tailEnd/>
          </a:ln>
          <a:effectLst/>
        </p:spPr>
        <p:txBody>
          <a:bodyPr wrap="square" lIns="92075" tIns="46038" rIns="92075" bIns="46038">
            <a:spAutoFit/>
          </a:bodyPr>
          <a:lstStyle/>
          <a:p>
            <a:pPr algn="l" eaLnBrk="0" hangingPunct="0">
              <a:tabLst>
                <a:tab pos="749300" algn="l"/>
              </a:tabLst>
            </a:pPr>
            <a:r>
              <a:rPr lang="en-US" sz="1400" b="1" dirty="0">
                <a:latin typeface="Century Gothic" pitchFamily="34" charset="0"/>
              </a:rPr>
              <a:t>For fans and centrifugal pumps, a</a:t>
            </a:r>
          </a:p>
          <a:p>
            <a:pPr algn="l" eaLnBrk="0" hangingPunct="0">
              <a:tabLst>
                <a:tab pos="749300" algn="l"/>
              </a:tabLst>
            </a:pPr>
            <a:r>
              <a:rPr lang="en-US" sz="1400" b="1" dirty="0" smtClean="0">
                <a:solidFill>
                  <a:schemeClr val="accent2"/>
                </a:solidFill>
                <a:latin typeface="Century Gothic" pitchFamily="34" charset="0"/>
              </a:rPr>
              <a:t>10%  speed increase can </a:t>
            </a:r>
            <a:r>
              <a:rPr lang="en-US" sz="1400" b="1" dirty="0">
                <a:solidFill>
                  <a:schemeClr val="accent2"/>
                </a:solidFill>
                <a:latin typeface="Century Gothic" pitchFamily="34" charset="0"/>
              </a:rPr>
              <a:t>result in a</a:t>
            </a:r>
          </a:p>
          <a:p>
            <a:pPr eaLnBrk="0" hangingPunct="0">
              <a:tabLst>
                <a:tab pos="749300" algn="l"/>
              </a:tabLst>
            </a:pPr>
            <a:r>
              <a:rPr lang="en-US" sz="1400" b="1" dirty="0">
                <a:solidFill>
                  <a:schemeClr val="accent2"/>
                </a:solidFill>
                <a:latin typeface="Century Gothic" pitchFamily="34" charset="0"/>
              </a:rPr>
              <a:t>33</a:t>
            </a:r>
            <a:r>
              <a:rPr lang="en-US" sz="1400" b="1" dirty="0" smtClean="0">
                <a:solidFill>
                  <a:schemeClr val="accent2"/>
                </a:solidFill>
                <a:latin typeface="Century Gothic" pitchFamily="34" charset="0"/>
              </a:rPr>
              <a:t>%  increase in “required</a:t>
            </a:r>
            <a:r>
              <a:rPr lang="en-US" sz="1400" b="1" dirty="0">
                <a:solidFill>
                  <a:schemeClr val="accent2"/>
                </a:solidFill>
                <a:latin typeface="Century Gothic" pitchFamily="34" charset="0"/>
              </a:rPr>
              <a:t>” </a:t>
            </a:r>
            <a:r>
              <a:rPr lang="en-US" sz="1400" b="1" dirty="0" smtClean="0">
                <a:solidFill>
                  <a:schemeClr val="accent2"/>
                </a:solidFill>
                <a:latin typeface="Century Gothic" pitchFamily="34" charset="0"/>
              </a:rPr>
              <a:t> Power </a:t>
            </a:r>
            <a:r>
              <a:rPr lang="en-US" sz="1400" b="1" dirty="0" smtClean="0">
                <a:solidFill>
                  <a:srgbClr val="FF0000"/>
                </a:solidFill>
                <a:latin typeface="Century Gothic" pitchFamily="34" charset="0"/>
              </a:rPr>
              <a:t>$$</a:t>
            </a:r>
            <a:endParaRPr lang="en-US" sz="1400" b="1" dirty="0">
              <a:solidFill>
                <a:srgbClr val="FF0000"/>
              </a:solidFill>
              <a:latin typeface="Century Gothic" pitchFamily="34" charset="0"/>
            </a:endParaRPr>
          </a:p>
        </p:txBody>
      </p:sp>
      <p:grpSp>
        <p:nvGrpSpPr>
          <p:cNvPr id="2" name="Group 10"/>
          <p:cNvGrpSpPr>
            <a:grpSpLocks/>
          </p:cNvGrpSpPr>
          <p:nvPr/>
        </p:nvGrpSpPr>
        <p:grpSpPr bwMode="auto">
          <a:xfrm>
            <a:off x="6167065" y="2803338"/>
            <a:ext cx="2365375" cy="2281240"/>
            <a:chOff x="2760" y="2133"/>
            <a:chExt cx="1490" cy="1437"/>
          </a:xfrm>
        </p:grpSpPr>
        <p:sp>
          <p:nvSpPr>
            <p:cNvPr id="48136" name="Rectangle 8"/>
            <p:cNvSpPr>
              <a:spLocks noChangeArrowheads="1"/>
            </p:cNvSpPr>
            <p:nvPr/>
          </p:nvSpPr>
          <p:spPr bwMode="auto">
            <a:xfrm>
              <a:off x="2760" y="2736"/>
              <a:ext cx="1490" cy="834"/>
            </a:xfrm>
            <a:prstGeom prst="rect">
              <a:avLst/>
            </a:prstGeom>
            <a:noFill/>
            <a:ln w="9525">
              <a:noFill/>
              <a:miter lim="800000"/>
              <a:headEnd/>
              <a:tailEnd/>
            </a:ln>
            <a:effectLst/>
          </p:spPr>
          <p:txBody>
            <a:bodyPr wrap="square" lIns="92075" tIns="46038" rIns="92075" bIns="46038">
              <a:spAutoFit/>
            </a:bodyPr>
            <a:lstStyle/>
            <a:p>
              <a:pPr algn="ctr" eaLnBrk="0" hangingPunct="0"/>
              <a:r>
                <a:rPr lang="en-US" sz="1600" b="1" dirty="0">
                  <a:solidFill>
                    <a:schemeClr val="accent2"/>
                  </a:solidFill>
                  <a:latin typeface="Arial" charset="0"/>
                </a:rPr>
                <a:t>The </a:t>
              </a:r>
              <a:r>
                <a:rPr lang="en-US" sz="1600" b="1" dirty="0" smtClean="0">
                  <a:solidFill>
                    <a:schemeClr val="accent2"/>
                  </a:solidFill>
                  <a:latin typeface="Arial" charset="0"/>
                </a:rPr>
                <a:t>motor has to be </a:t>
              </a:r>
              <a:r>
                <a:rPr lang="en-US" sz="1600" b="1" u="sng" dirty="0" smtClean="0">
                  <a:solidFill>
                    <a:schemeClr val="accent2"/>
                  </a:solidFill>
                  <a:latin typeface="Arial" charset="0"/>
                </a:rPr>
                <a:t>sized and selected</a:t>
              </a:r>
              <a:r>
                <a:rPr lang="en-US" sz="1600" b="1" dirty="0" smtClean="0">
                  <a:solidFill>
                    <a:schemeClr val="accent2"/>
                  </a:solidFill>
                  <a:latin typeface="Arial" charset="0"/>
                </a:rPr>
                <a:t>  properly to deliver the required Torque without stalling</a:t>
              </a:r>
              <a:endParaRPr lang="en-US" sz="1600" b="1" dirty="0">
                <a:solidFill>
                  <a:schemeClr val="accent2"/>
                </a:solidFill>
                <a:latin typeface="Arial" charset="0"/>
              </a:endParaRPr>
            </a:p>
          </p:txBody>
        </p:sp>
        <p:sp>
          <p:nvSpPr>
            <p:cNvPr id="48137" name="Line 9"/>
            <p:cNvSpPr>
              <a:spLocks noChangeShapeType="1"/>
            </p:cNvSpPr>
            <p:nvPr/>
          </p:nvSpPr>
          <p:spPr bwMode="auto">
            <a:xfrm flipH="1" flipV="1">
              <a:off x="2774" y="2133"/>
              <a:ext cx="538" cy="651"/>
            </a:xfrm>
            <a:prstGeom prst="line">
              <a:avLst/>
            </a:prstGeom>
            <a:noFill/>
            <a:ln w="38100">
              <a:solidFill>
                <a:schemeClr val="tx1"/>
              </a:solidFill>
              <a:round/>
              <a:headEnd type="none" w="sm" len="sm"/>
              <a:tailEnd type="triangle" w="med" len="med"/>
            </a:ln>
            <a:effectLst/>
          </p:spPr>
          <p:txBody>
            <a:bodyPr/>
            <a:lstStyle/>
            <a:p>
              <a:endParaRPr lang="en-US"/>
            </a:p>
          </p:txBody>
        </p:sp>
      </p:grpSp>
      <p:sp>
        <p:nvSpPr>
          <p:cNvPr id="16" name="Cloud Callout 15"/>
          <p:cNvSpPr/>
          <p:nvPr/>
        </p:nvSpPr>
        <p:spPr>
          <a:xfrm>
            <a:off x="647564" y="3836802"/>
            <a:ext cx="2171836" cy="1344798"/>
          </a:xfrm>
          <a:prstGeom prst="cloudCallout">
            <a:avLst>
              <a:gd name="adj1" fmla="val 43538"/>
              <a:gd name="adj2" fmla="val 58854"/>
            </a:avLst>
          </a:prstGeom>
          <a:solidFill>
            <a:schemeClr val="bg1"/>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F0"/>
                </a:solidFill>
              </a:rPr>
              <a:t>Torque needed by the load</a:t>
            </a:r>
          </a:p>
        </p:txBody>
      </p:sp>
      <p:sp>
        <p:nvSpPr>
          <p:cNvPr id="17" name="Cloud Callout 16"/>
          <p:cNvSpPr/>
          <p:nvPr/>
        </p:nvSpPr>
        <p:spPr>
          <a:xfrm>
            <a:off x="1403348" y="2156182"/>
            <a:ext cx="1980519" cy="1524846"/>
          </a:xfrm>
          <a:prstGeom prst="cloudCallout">
            <a:avLst>
              <a:gd name="adj1" fmla="val 70640"/>
              <a:gd name="adj2" fmla="val -54993"/>
            </a:avLst>
          </a:prstGeom>
          <a:solidFill>
            <a:schemeClr val="bg1"/>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Torque  available from the motor</a:t>
            </a:r>
          </a:p>
        </p:txBody>
      </p:sp>
      <p:grpSp>
        <p:nvGrpSpPr>
          <p:cNvPr id="12" name="Group 11"/>
          <p:cNvGrpSpPr/>
          <p:nvPr/>
        </p:nvGrpSpPr>
        <p:grpSpPr>
          <a:xfrm>
            <a:off x="5400092" y="5399638"/>
            <a:ext cx="2365375" cy="261610"/>
            <a:chOff x="5194300" y="3777208"/>
            <a:chExt cx="2365375" cy="261610"/>
          </a:xfrm>
        </p:grpSpPr>
        <p:sp>
          <p:nvSpPr>
            <p:cNvPr id="14" name="TextBox 2"/>
            <p:cNvSpPr txBox="1"/>
            <p:nvPr/>
          </p:nvSpPr>
          <p:spPr>
            <a:xfrm>
              <a:off x="6135365" y="3777208"/>
              <a:ext cx="553357"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chemeClr val="tx2"/>
                </a:buClr>
              </a:pPr>
              <a:r>
                <a:rPr lang="en-US" sz="1100" dirty="0" smtClean="0">
                  <a:solidFill>
                    <a:srgbClr val="0070C0"/>
                  </a:solidFill>
                </a:rPr>
                <a:t>72 Hz</a:t>
              </a:r>
            </a:p>
          </p:txBody>
        </p:sp>
        <p:sp>
          <p:nvSpPr>
            <p:cNvPr id="18" name="TextBox 3"/>
            <p:cNvSpPr txBox="1"/>
            <p:nvPr/>
          </p:nvSpPr>
          <p:spPr>
            <a:xfrm>
              <a:off x="5194300" y="3777208"/>
              <a:ext cx="553357"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chemeClr val="tx2"/>
                </a:buClr>
              </a:pPr>
              <a:r>
                <a:rPr lang="en-US" sz="1100" dirty="0" smtClean="0">
                  <a:solidFill>
                    <a:srgbClr val="0070C0"/>
                  </a:solidFill>
                </a:rPr>
                <a:t>60 Hz</a:t>
              </a:r>
            </a:p>
          </p:txBody>
        </p:sp>
        <p:sp>
          <p:nvSpPr>
            <p:cNvPr id="19" name="TextBox 4"/>
            <p:cNvSpPr txBox="1"/>
            <p:nvPr/>
          </p:nvSpPr>
          <p:spPr>
            <a:xfrm>
              <a:off x="7006318" y="3777208"/>
              <a:ext cx="553357"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Clr>
                  <a:schemeClr val="tx2"/>
                </a:buClr>
              </a:pPr>
              <a:r>
                <a:rPr lang="en-US" sz="1100" dirty="0" smtClean="0">
                  <a:solidFill>
                    <a:srgbClr val="0070C0"/>
                  </a:solidFill>
                </a:rPr>
                <a:t>84 Hz</a:t>
              </a:r>
            </a:p>
          </p:txBody>
        </p:sp>
      </p:grpSp>
      <p:grpSp>
        <p:nvGrpSpPr>
          <p:cNvPr id="5" name="Group 4"/>
          <p:cNvGrpSpPr/>
          <p:nvPr/>
        </p:nvGrpSpPr>
        <p:grpSpPr>
          <a:xfrm>
            <a:off x="5914759" y="2528900"/>
            <a:ext cx="274320" cy="273736"/>
            <a:chOff x="5881856" y="2528900"/>
            <a:chExt cx="274320" cy="273736"/>
          </a:xfrm>
        </p:grpSpPr>
        <p:sp>
          <p:nvSpPr>
            <p:cNvPr id="3" name="Oval 2"/>
            <p:cNvSpPr/>
            <p:nvPr/>
          </p:nvSpPr>
          <p:spPr>
            <a:xfrm>
              <a:off x="5881856" y="2528900"/>
              <a:ext cx="274320" cy="273736"/>
            </a:xfrm>
            <a:prstGeom prst="ellipse">
              <a:avLst/>
            </a:prstGeom>
            <a:noFill/>
            <a:ln w="2857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4" name="Multiply 3"/>
            <p:cNvSpPr/>
            <p:nvPr/>
          </p:nvSpPr>
          <p:spPr>
            <a:xfrm>
              <a:off x="5940152" y="2600908"/>
              <a:ext cx="162184" cy="144016"/>
            </a:xfrm>
            <a:prstGeom prst="mathMultiply">
              <a:avLst>
                <a:gd name="adj1" fmla="val 31457"/>
              </a:avLst>
            </a:prstGeom>
            <a:solidFill>
              <a:srgbClr val="3366FF"/>
            </a:solidFill>
            <a:ln w="952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grpSp>
      <p:cxnSp>
        <p:nvCxnSpPr>
          <p:cNvPr id="7" name="Straight Connector 6"/>
          <p:cNvCxnSpPr/>
          <p:nvPr/>
        </p:nvCxnSpPr>
        <p:spPr>
          <a:xfrm flipH="1" flipV="1">
            <a:off x="6050429" y="2744924"/>
            <a:ext cx="2266" cy="2862696"/>
          </a:xfrm>
          <a:prstGeom prst="line">
            <a:avLst/>
          </a:prstGeom>
          <a:ln w="19050">
            <a:solidFill>
              <a:srgbClr val="3366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2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7" dur="1000"/>
                                        <p:tgtEl>
                                          <p:spTgt spid="15">
                                            <p:graphicEl>
                                              <a:chart seriesIdx="-3" categoryIdx="-3" bldStep="gridLegend"/>
                                            </p:graphicEl>
                                          </p:spTgt>
                                        </p:tgtEl>
                                      </p:cBhvr>
                                    </p:animEffect>
                                  </p:childTnLst>
                                </p:cTn>
                              </p:par>
                              <p:par>
                                <p:cTn id="8" presetID="2" presetClass="entr" presetSubtype="8"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6" dur="1000"/>
                                        <p:tgtEl>
                                          <p:spTgt spid="15">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21" dur="2000"/>
                                        <p:tgtEl>
                                          <p:spTgt spid="15">
                                            <p:graphicEl>
                                              <a:chart seriesIdx="1" categoryIdx="-4" bldStep="series"/>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left)">
                                      <p:cBhvr>
                                        <p:cTn id="29" dur="2000"/>
                                        <p:tgtEl>
                                          <p:spTgt spid="15">
                                            <p:graphicEl>
                                              <a:chart seriesIdx="2" categoryIdx="-4" bldStep="series"/>
                                            </p:graphic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par>
                          <p:cTn id="34" fill="hold">
                            <p:stCondLst>
                              <p:cond delay="4000"/>
                            </p:stCondLst>
                            <p:childTnLst>
                              <p:par>
                                <p:cTn id="35" presetID="1" presetClass="entr" presetSubtype="0" fill="hold" nodeType="after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par>
                          <p:cTn id="37" fill="hold">
                            <p:stCondLst>
                              <p:cond delay="4500"/>
                            </p:stCondLst>
                            <p:childTnLst>
                              <p:par>
                                <p:cTn id="38" presetID="1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lide(fromBottom)">
                                      <p:cBhvr>
                                        <p:cTn id="40" dur="500"/>
                                        <p:tgtEl>
                                          <p:spTgt spid="2"/>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134"/>
                                        </p:tgtEl>
                                        <p:attrNameLst>
                                          <p:attrName>style.visibility</p:attrName>
                                        </p:attrNameLst>
                                      </p:cBhvr>
                                      <p:to>
                                        <p:strVal val="visible"/>
                                      </p:to>
                                    </p:set>
                                    <p:animEffect transition="in" filter="fade">
                                      <p:cBhvr>
                                        <p:cTn id="47" dur="1000"/>
                                        <p:tgtEl>
                                          <p:spTgt spid="48134"/>
                                        </p:tgtEl>
                                      </p:cBhvr>
                                    </p:animEffect>
                                  </p:childTnLst>
                                </p:cTn>
                              </p:par>
                              <p:par>
                                <p:cTn id="48" presetID="3" presetClass="emph" presetSubtype="2" fill="hold" nodeType="withEffect">
                                  <p:stCondLst>
                                    <p:cond delay="0"/>
                                  </p:stCondLst>
                                  <p:childTnLst>
                                    <p:animClr clrSpc="rgb" dir="cw">
                                      <p:cBhvr override="childStyle">
                                        <p:cTn id="49" dur="1000" fill="hold"/>
                                        <p:tgtEl>
                                          <p:spTgt spid="1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48134" grpId="0" animBg="1" autoUpdateAnimBg="0"/>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solidFill>
                  <a:srgbClr val="00B050"/>
                </a:solidFill>
              </a:rPr>
              <a:t>CAV Supply Fan Retrofit – Before </a:t>
            </a:r>
          </a:p>
        </p:txBody>
      </p:sp>
      <p:sp>
        <p:nvSpPr>
          <p:cNvPr id="158728" name="Rectangle 8"/>
          <p:cNvSpPr>
            <a:spLocks noGrp="1" noChangeArrowheads="1"/>
          </p:cNvSpPr>
          <p:nvPr>
            <p:ph type="body" sz="quarter" idx="12"/>
          </p:nvPr>
        </p:nvSpPr>
        <p:spPr/>
        <p:txBody>
          <a:bodyPr>
            <a:normAutofit/>
          </a:bodyPr>
          <a:lstStyle/>
          <a:p>
            <a:pPr eaLnBrk="1" hangingPunct="1"/>
            <a:endParaRPr lang="en-US" sz="2500" dirty="0" smtClean="0">
              <a:solidFill>
                <a:srgbClr val="00B050"/>
              </a:solidFill>
            </a:endParaRPr>
          </a:p>
        </p:txBody>
      </p:sp>
      <p:pic>
        <p:nvPicPr>
          <p:cNvPr id="4100" name="Picture 4"/>
          <p:cNvPicPr>
            <a:picLocks noChangeAspect="1" noChangeArrowheads="1"/>
          </p:cNvPicPr>
          <p:nvPr/>
        </p:nvPicPr>
        <p:blipFill>
          <a:blip r:embed="rId3"/>
          <a:srcRect/>
          <a:stretch>
            <a:fillRect/>
          </a:stretch>
        </p:blipFill>
        <p:spPr bwMode="auto">
          <a:xfrm>
            <a:off x="3067050" y="1782608"/>
            <a:ext cx="5848350" cy="3038475"/>
          </a:xfrm>
          <a:prstGeom prst="rect">
            <a:avLst/>
          </a:prstGeom>
          <a:noFill/>
          <a:ln w="9525">
            <a:noFill/>
            <a:miter lim="800000"/>
            <a:headEnd/>
            <a:tailEnd/>
          </a:ln>
        </p:spPr>
      </p:pic>
      <p:cxnSp>
        <p:nvCxnSpPr>
          <p:cNvPr id="16" name="Straight Arrow Connector 15"/>
          <p:cNvCxnSpPr/>
          <p:nvPr/>
        </p:nvCxnSpPr>
        <p:spPr>
          <a:xfrm flipH="1">
            <a:off x="5815476" y="4419600"/>
            <a:ext cx="2947524" cy="0"/>
          </a:xfrm>
          <a:prstGeom prst="straightConnector1">
            <a:avLst/>
          </a:prstGeom>
          <a:ln w="28575">
            <a:solidFill>
              <a:srgbClr val="00B05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14" name="Oval 14"/>
          <p:cNvSpPr>
            <a:spLocks noChangeArrowheads="1"/>
          </p:cNvSpPr>
          <p:nvPr/>
        </p:nvSpPr>
        <p:spPr bwMode="auto">
          <a:xfrm>
            <a:off x="6921965" y="4262525"/>
            <a:ext cx="341311" cy="314149"/>
          </a:xfrm>
          <a:prstGeom prst="ellipse">
            <a:avLst/>
          </a:prstGeom>
          <a:solidFill>
            <a:schemeClr val="bg1"/>
          </a:solidFill>
          <a:ln w="28575">
            <a:solidFill>
              <a:srgbClr val="00B050"/>
            </a:solidFill>
            <a:round/>
            <a:headEnd type="none" w="sm" len="sm"/>
            <a:tailEnd type="none" w="sm" len="sm"/>
          </a:ln>
        </p:spPr>
        <p:txBody>
          <a:bodyPr wrap="none" anchor="ctr"/>
          <a:lstStyle/>
          <a:p>
            <a:pPr algn="ctr"/>
            <a:r>
              <a:rPr lang="en-US" sz="1200" b="1" dirty="0" smtClean="0">
                <a:solidFill>
                  <a:srgbClr val="00B050"/>
                </a:solidFill>
              </a:rPr>
              <a:t>T</a:t>
            </a:r>
            <a:endParaRPr lang="en-US" sz="1200" b="1" dirty="0">
              <a:solidFill>
                <a:srgbClr val="00B050"/>
              </a:solidFill>
            </a:endParaRPr>
          </a:p>
        </p:txBody>
      </p:sp>
      <p:sp>
        <p:nvSpPr>
          <p:cNvPr id="20" name="TextBox 19"/>
          <p:cNvSpPr txBox="1"/>
          <p:nvPr/>
        </p:nvSpPr>
        <p:spPr>
          <a:xfrm>
            <a:off x="4139077" y="4096434"/>
            <a:ext cx="1676399" cy="646331"/>
          </a:xfrm>
          <a:prstGeom prst="rect">
            <a:avLst/>
          </a:prstGeom>
          <a:noFill/>
          <a:ln w="25400">
            <a:solidFill>
              <a:srgbClr val="00B050"/>
            </a:solidFill>
          </a:ln>
        </p:spPr>
        <p:txBody>
          <a:bodyPr wrap="square" rtlCol="0">
            <a:spAutoFit/>
          </a:bodyPr>
          <a:lstStyle/>
          <a:p>
            <a:pPr algn="ctr">
              <a:buClr>
                <a:schemeClr val="tx2"/>
              </a:buClr>
            </a:pPr>
            <a:r>
              <a:rPr lang="en-US" dirty="0" smtClean="0"/>
              <a:t>Temperature Controller</a:t>
            </a:r>
          </a:p>
        </p:txBody>
      </p:sp>
      <p:sp>
        <p:nvSpPr>
          <p:cNvPr id="23" name="TextBox 22"/>
          <p:cNvSpPr txBox="1"/>
          <p:nvPr/>
        </p:nvSpPr>
        <p:spPr>
          <a:xfrm>
            <a:off x="533400" y="2971800"/>
            <a:ext cx="3303853" cy="2862322"/>
          </a:xfrm>
          <a:prstGeom prst="rect">
            <a:avLst/>
          </a:prstGeom>
          <a:noFill/>
        </p:spPr>
        <p:txBody>
          <a:bodyPr wrap="none" rtlCol="0">
            <a:spAutoFit/>
          </a:bodyPr>
          <a:lstStyle/>
          <a:p>
            <a:pPr marL="227013" indent="-227013">
              <a:buFont typeface="Arial" pitchFamily="34" charset="0"/>
              <a:buChar char="•"/>
            </a:pPr>
            <a:r>
              <a:rPr lang="en-US" dirty="0" smtClean="0"/>
              <a:t>Single zone – no VAV boxes</a:t>
            </a:r>
          </a:p>
          <a:p>
            <a:pPr marL="227013" indent="-227013">
              <a:buFont typeface="Arial" pitchFamily="34" charset="0"/>
              <a:buChar char="•"/>
            </a:pPr>
            <a:r>
              <a:rPr lang="en-US" dirty="0" smtClean="0"/>
              <a:t>Supply fan runs </a:t>
            </a:r>
            <a:br>
              <a:rPr lang="en-US" dirty="0" smtClean="0"/>
            </a:br>
            <a:r>
              <a:rPr lang="en-US" dirty="0" smtClean="0"/>
              <a:t>continuously at </a:t>
            </a:r>
            <a:br>
              <a:rPr lang="en-US" dirty="0" smtClean="0"/>
            </a:br>
            <a:r>
              <a:rPr lang="en-US" dirty="0" smtClean="0"/>
              <a:t>full speed</a:t>
            </a:r>
          </a:p>
          <a:p>
            <a:pPr marL="227013" indent="-227013">
              <a:buFont typeface="Arial" pitchFamily="34" charset="0"/>
              <a:buChar char="•"/>
            </a:pPr>
            <a:r>
              <a:rPr lang="en-US" dirty="0" smtClean="0"/>
              <a:t>External controller </a:t>
            </a:r>
            <a:br>
              <a:rPr lang="en-US" dirty="0" smtClean="0"/>
            </a:br>
            <a:r>
              <a:rPr lang="en-US" dirty="0" smtClean="0"/>
              <a:t>measures space </a:t>
            </a:r>
            <a:br>
              <a:rPr lang="en-US" dirty="0" smtClean="0"/>
            </a:br>
            <a:r>
              <a:rPr lang="en-US" dirty="0" smtClean="0"/>
              <a:t>temperature and </a:t>
            </a:r>
            <a:br>
              <a:rPr lang="en-US" dirty="0" smtClean="0"/>
            </a:br>
            <a:r>
              <a:rPr lang="en-US" dirty="0" smtClean="0"/>
              <a:t>controls the hot and</a:t>
            </a:r>
            <a:br>
              <a:rPr lang="en-US" dirty="0" smtClean="0"/>
            </a:br>
            <a:r>
              <a:rPr lang="en-US" dirty="0" smtClean="0"/>
              <a:t>chilled water valves</a:t>
            </a:r>
          </a:p>
          <a:p>
            <a:pPr indent="176213">
              <a:buClr>
                <a:schemeClr val="tx2"/>
              </a:buClr>
              <a:buFont typeface="Wingdings" pitchFamily="2" charset="2"/>
              <a:buChar char="§"/>
            </a:pPr>
            <a:endParaRPr lang="en-US" dirty="0" smtClean="0"/>
          </a:p>
        </p:txBody>
      </p:sp>
      <p:grpSp>
        <p:nvGrpSpPr>
          <p:cNvPr id="29" name="Group 28"/>
          <p:cNvGrpSpPr/>
          <p:nvPr/>
        </p:nvGrpSpPr>
        <p:grpSpPr>
          <a:xfrm>
            <a:off x="4815436" y="2667000"/>
            <a:ext cx="426181" cy="1429434"/>
            <a:chOff x="4815436" y="2667000"/>
            <a:chExt cx="426181" cy="1429434"/>
          </a:xfrm>
        </p:grpSpPr>
        <p:cxnSp>
          <p:nvCxnSpPr>
            <p:cNvPr id="25" name="Straight Arrow Connector 24"/>
            <p:cNvCxnSpPr/>
            <p:nvPr/>
          </p:nvCxnSpPr>
          <p:spPr>
            <a:xfrm flipH="1" flipV="1">
              <a:off x="4815436" y="2667000"/>
              <a:ext cx="24277" cy="1429434"/>
            </a:xfrm>
            <a:prstGeom prst="straightConnector1">
              <a:avLst/>
            </a:prstGeom>
            <a:ln w="254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217340" y="2667000"/>
              <a:ext cx="24277" cy="1429434"/>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3"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17</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750"/>
                            </p:stCondLst>
                            <p:childTnLst>
                              <p:par>
                                <p:cTn id="17" presetID="22" presetClass="entr" presetSubtype="2"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750"/>
                            </p:stCondLst>
                            <p:childTnLst>
                              <p:par>
                                <p:cTn id="23" presetID="22" presetClass="entr" presetSubtype="4" fill="hold" nodeType="afterEffect">
                                  <p:stCondLst>
                                    <p:cond delay="25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3" presetClass="emph" presetSubtype="2" fill="hold" grpId="0" nodeType="withEffect">
                                  <p:stCondLst>
                                    <p:cond delay="0"/>
                                  </p:stCondLst>
                                  <p:childTnLst>
                                    <p:animClr clrSpc="rgb" dir="cw">
                                      <p:cBhvr override="childStyle">
                                        <p:cTn id="27" dur="5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66" name="Rectangle 2"/>
          <p:cNvSpPr>
            <a:spLocks noGrp="1" noChangeArrowheads="1"/>
          </p:cNvSpPr>
          <p:nvPr>
            <p:ph type="title"/>
          </p:nvPr>
        </p:nvSpPr>
        <p:spPr/>
        <p:txBody>
          <a:bodyPr/>
          <a:lstStyle/>
          <a:p>
            <a:pPr eaLnBrk="1" hangingPunct="1"/>
            <a:r>
              <a:rPr lang="en-US" dirty="0" smtClean="0">
                <a:solidFill>
                  <a:srgbClr val="00B050"/>
                </a:solidFill>
              </a:rPr>
              <a:t>CAV Supply Fan Retrofit – After </a:t>
            </a:r>
          </a:p>
        </p:txBody>
      </p:sp>
      <p:sp>
        <p:nvSpPr>
          <p:cNvPr id="307211" name="Rectangle 11"/>
          <p:cNvSpPr>
            <a:spLocks noGrp="1" noChangeArrowheads="1"/>
          </p:cNvSpPr>
          <p:nvPr>
            <p:ph type="body" sz="quarter" idx="13"/>
          </p:nvPr>
        </p:nvSpPr>
        <p:spPr/>
        <p:txBody>
          <a:bodyPr>
            <a:normAutofit/>
          </a:bodyPr>
          <a:lstStyle/>
          <a:p>
            <a:pPr eaLnBrk="1" hangingPunct="1"/>
            <a:endParaRPr lang="en-US" sz="2500" dirty="0" smtClean="0">
              <a:solidFill>
                <a:srgbClr val="FF0000"/>
              </a:solidFill>
            </a:endParaRPr>
          </a:p>
        </p:txBody>
      </p:sp>
      <p:pic>
        <p:nvPicPr>
          <p:cNvPr id="5123" name="Picture 3"/>
          <p:cNvPicPr>
            <a:picLocks noChangeAspect="1" noChangeArrowheads="1"/>
          </p:cNvPicPr>
          <p:nvPr/>
        </p:nvPicPr>
        <p:blipFill>
          <a:blip r:embed="rId3"/>
          <a:srcRect/>
          <a:stretch>
            <a:fillRect/>
          </a:stretch>
        </p:blipFill>
        <p:spPr bwMode="auto">
          <a:xfrm>
            <a:off x="3067050" y="1790700"/>
            <a:ext cx="5848350" cy="3209925"/>
          </a:xfrm>
          <a:prstGeom prst="rect">
            <a:avLst/>
          </a:prstGeom>
          <a:noFill/>
          <a:ln w="9525">
            <a:noFill/>
            <a:miter lim="800000"/>
            <a:headEnd/>
            <a:tailEnd/>
          </a:ln>
        </p:spPr>
      </p:pic>
      <p:cxnSp>
        <p:nvCxnSpPr>
          <p:cNvPr id="21" name="Straight Arrow Connector 20"/>
          <p:cNvCxnSpPr/>
          <p:nvPr/>
        </p:nvCxnSpPr>
        <p:spPr>
          <a:xfrm flipH="1">
            <a:off x="3886200" y="4419600"/>
            <a:ext cx="4844434" cy="0"/>
          </a:xfrm>
          <a:prstGeom prst="straightConnector1">
            <a:avLst/>
          </a:prstGeom>
          <a:ln w="28575">
            <a:solidFill>
              <a:srgbClr val="00B050"/>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cxnSp>
      <p:sp>
        <p:nvSpPr>
          <p:cNvPr id="22" name="Oval 14"/>
          <p:cNvSpPr>
            <a:spLocks noChangeArrowheads="1"/>
          </p:cNvSpPr>
          <p:nvPr/>
        </p:nvSpPr>
        <p:spPr bwMode="auto">
          <a:xfrm>
            <a:off x="6934200" y="4262525"/>
            <a:ext cx="341311" cy="314149"/>
          </a:xfrm>
          <a:prstGeom prst="ellipse">
            <a:avLst/>
          </a:prstGeom>
          <a:solidFill>
            <a:schemeClr val="bg1"/>
          </a:solidFill>
          <a:ln w="28575">
            <a:solidFill>
              <a:srgbClr val="00B050"/>
            </a:solidFill>
            <a:round/>
            <a:headEnd type="none" w="sm" len="sm"/>
            <a:tailEnd type="none" w="sm" len="sm"/>
          </a:ln>
        </p:spPr>
        <p:txBody>
          <a:bodyPr wrap="none" anchor="ctr"/>
          <a:lstStyle/>
          <a:p>
            <a:pPr algn="ctr"/>
            <a:r>
              <a:rPr lang="en-US" sz="1200" b="1" dirty="0" smtClean="0">
                <a:solidFill>
                  <a:srgbClr val="00B050"/>
                </a:solidFill>
              </a:rPr>
              <a:t>T</a:t>
            </a:r>
            <a:endParaRPr lang="en-US" sz="1200" b="1" dirty="0">
              <a:solidFill>
                <a:srgbClr val="00B050"/>
              </a:solidFill>
            </a:endParaRPr>
          </a:p>
        </p:txBody>
      </p:sp>
      <p:cxnSp>
        <p:nvCxnSpPr>
          <p:cNvPr id="25" name="Straight Arrow Connector 24"/>
          <p:cNvCxnSpPr/>
          <p:nvPr/>
        </p:nvCxnSpPr>
        <p:spPr>
          <a:xfrm flipV="1">
            <a:off x="3657600" y="2667000"/>
            <a:ext cx="0" cy="10668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886200" y="4114800"/>
            <a:ext cx="1981200" cy="0"/>
          </a:xfrm>
          <a:prstGeom prst="line">
            <a:avLst/>
          </a:prstGeom>
          <a:ln w="28575">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867400" y="2362200"/>
            <a:ext cx="0" cy="1752600"/>
          </a:xfrm>
          <a:prstGeom prst="line">
            <a:avLst/>
          </a:prstGeom>
          <a:ln w="31750">
            <a:solidFill>
              <a:srgbClr val="00B050"/>
            </a:solidFill>
            <a:headEnd type="none" w="med" len="sm"/>
            <a:tailEnd type="oval" w="med" len="med"/>
          </a:ln>
        </p:spPr>
        <p:style>
          <a:lnRef idx="1">
            <a:schemeClr val="accent1"/>
          </a:lnRef>
          <a:fillRef idx="0">
            <a:schemeClr val="accent1"/>
          </a:fillRef>
          <a:effectRef idx="0">
            <a:schemeClr val="accent1"/>
          </a:effectRef>
          <a:fontRef idx="minor">
            <a:schemeClr val="tx1"/>
          </a:fontRef>
        </p:style>
      </p:cxnSp>
      <p:sp>
        <p:nvSpPr>
          <p:cNvPr id="38" name="Oval 14"/>
          <p:cNvSpPr>
            <a:spLocks noChangeArrowheads="1"/>
          </p:cNvSpPr>
          <p:nvPr/>
        </p:nvSpPr>
        <p:spPr bwMode="auto">
          <a:xfrm>
            <a:off x="5696744" y="3200400"/>
            <a:ext cx="341311" cy="314149"/>
          </a:xfrm>
          <a:prstGeom prst="ellipse">
            <a:avLst/>
          </a:prstGeom>
          <a:solidFill>
            <a:schemeClr val="bg1"/>
          </a:solidFill>
          <a:ln w="28575">
            <a:solidFill>
              <a:srgbClr val="00B050"/>
            </a:solidFill>
            <a:round/>
            <a:headEnd type="none" w="sm" len="sm"/>
            <a:tailEnd type="none" w="sm" len="sm"/>
          </a:ln>
        </p:spPr>
        <p:txBody>
          <a:bodyPr wrap="none" anchor="ctr"/>
          <a:lstStyle/>
          <a:p>
            <a:pPr algn="ctr"/>
            <a:r>
              <a:rPr lang="en-US" sz="1200" b="1" dirty="0" smtClean="0">
                <a:solidFill>
                  <a:srgbClr val="00B050"/>
                </a:solidFill>
              </a:rPr>
              <a:t>T</a:t>
            </a:r>
            <a:endParaRPr lang="en-US" sz="1200" b="1" dirty="0">
              <a:solidFill>
                <a:srgbClr val="00B050"/>
              </a:solidFill>
            </a:endParaRPr>
          </a:p>
        </p:txBody>
      </p:sp>
      <p:grpSp>
        <p:nvGrpSpPr>
          <p:cNvPr id="48" name="Group 47"/>
          <p:cNvGrpSpPr/>
          <p:nvPr/>
        </p:nvGrpSpPr>
        <p:grpSpPr>
          <a:xfrm>
            <a:off x="3886200" y="2667000"/>
            <a:ext cx="1331141" cy="1219200"/>
            <a:chOff x="3886200" y="2667000"/>
            <a:chExt cx="1331141" cy="1219200"/>
          </a:xfrm>
        </p:grpSpPr>
        <p:cxnSp>
          <p:nvCxnSpPr>
            <p:cNvPr id="41" name="Straight Arrow Connector 40"/>
            <p:cNvCxnSpPr/>
            <p:nvPr/>
          </p:nvCxnSpPr>
          <p:spPr>
            <a:xfrm flipV="1">
              <a:off x="3886200" y="2667000"/>
              <a:ext cx="929237" cy="1219200"/>
            </a:xfrm>
            <a:prstGeom prst="straightConnector1">
              <a:avLst/>
            </a:prstGeom>
            <a:ln w="254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886200" y="2667000"/>
              <a:ext cx="1331141" cy="1219200"/>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5"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18</a:t>
            </a:fld>
            <a:endParaRPr lang="de-DE" sz="1600" b="1" kern="1200" dirty="0" smtClean="0">
              <a:solidFill>
                <a:srgbClr val="FF0000"/>
              </a:solidFill>
              <a:latin typeface="Arial" pitchFamily="34" charset="0"/>
              <a:ea typeface="+mn-ea"/>
              <a:cs typeface="Arial" pitchFamily="34" charset="0"/>
            </a:endParaRPr>
          </a:p>
        </p:txBody>
      </p:sp>
      <p:sp>
        <p:nvSpPr>
          <p:cNvPr id="47" name="TextBox 46"/>
          <p:cNvSpPr txBox="1"/>
          <p:nvPr/>
        </p:nvSpPr>
        <p:spPr>
          <a:xfrm>
            <a:off x="533400" y="2971800"/>
            <a:ext cx="3352800" cy="3693319"/>
          </a:xfrm>
          <a:prstGeom prst="rect">
            <a:avLst/>
          </a:prstGeom>
          <a:noFill/>
        </p:spPr>
        <p:txBody>
          <a:bodyPr wrap="square" rtlCol="0">
            <a:spAutoFit/>
          </a:bodyPr>
          <a:lstStyle/>
          <a:p>
            <a:pPr marL="227013" indent="-227013">
              <a:buFont typeface="Arial" pitchFamily="34" charset="0"/>
              <a:buChar char="•"/>
            </a:pPr>
            <a:r>
              <a:rPr lang="en-US" dirty="0" smtClean="0"/>
              <a:t>No VAV boxes</a:t>
            </a:r>
          </a:p>
          <a:p>
            <a:pPr marL="227013" indent="-227013">
              <a:buFont typeface="Arial" pitchFamily="34" charset="0"/>
              <a:buChar char="•"/>
            </a:pPr>
            <a:r>
              <a:rPr lang="en-US" dirty="0" smtClean="0"/>
              <a:t>ACH550 controls the fan’s speed based on the </a:t>
            </a:r>
            <a:br>
              <a:rPr lang="en-US" dirty="0" smtClean="0"/>
            </a:br>
            <a:r>
              <a:rPr lang="en-US" dirty="0" smtClean="0"/>
              <a:t>space’s temperature</a:t>
            </a:r>
          </a:p>
          <a:p>
            <a:pPr marL="227013" indent="-227013">
              <a:buFont typeface="Arial" pitchFamily="34" charset="0"/>
              <a:buChar char="•"/>
            </a:pPr>
            <a:r>
              <a:rPr lang="en-US" dirty="0" smtClean="0"/>
              <a:t>A second temperature sensor measures the temperature of the </a:t>
            </a:r>
            <a:br>
              <a:rPr lang="en-US" dirty="0" smtClean="0"/>
            </a:br>
            <a:r>
              <a:rPr lang="en-US" dirty="0" smtClean="0"/>
              <a:t>supply air</a:t>
            </a:r>
          </a:p>
          <a:p>
            <a:pPr marL="227013" indent="-227013">
              <a:buFont typeface="Arial" pitchFamily="34" charset="0"/>
              <a:buChar char="•"/>
            </a:pPr>
            <a:r>
              <a:rPr lang="en-US" dirty="0" smtClean="0"/>
              <a:t>The ACH550 controls the hot and chilled water valves to maintain the desired supply temperature</a:t>
            </a:r>
          </a:p>
          <a:p>
            <a:pPr indent="176213">
              <a:buClr>
                <a:schemeClr val="tx2"/>
              </a:buClr>
              <a:buFont typeface="Wingdings" pitchFamily="2" charset="2"/>
              <a:buChar cha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2000"/>
                                        <p:tgtEl>
                                          <p:spTgt spid="21"/>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7">
                                            <p:txEl>
                                              <p:pRg st="2" end="2"/>
                                            </p:txEl>
                                          </p:spTgt>
                                        </p:tgtEl>
                                        <p:attrNameLst>
                                          <p:attrName>style.visibility</p:attrName>
                                        </p:attrNameLst>
                                      </p:cBhvr>
                                      <p:to>
                                        <p:strVal val="visible"/>
                                      </p:to>
                                    </p:set>
                                  </p:childTnLst>
                                </p:cTn>
                              </p:par>
                            </p:childTnLst>
                          </p:cTn>
                        </p:par>
                        <p:par>
                          <p:cTn id="26" fill="hold">
                            <p:stCondLst>
                              <p:cond delay="0"/>
                            </p:stCondLst>
                            <p:childTnLst>
                              <p:par>
                                <p:cTn id="27" presetID="22"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7">
                                            <p:txEl>
                                              <p:pRg st="3" end="3"/>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4"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1000"/>
                                        <p:tgtEl>
                                          <p:spTgt spid="48"/>
                                        </p:tgtEl>
                                      </p:cBhvr>
                                    </p:animEffect>
                                  </p:childTnLst>
                                </p:cTn>
                              </p:par>
                              <p:par>
                                <p:cTn id="44" presetID="3" presetClass="emph" presetSubtype="2" fill="hold" grpId="0" nodeType="withEffect">
                                  <p:stCondLst>
                                    <p:cond delay="0"/>
                                  </p:stCondLst>
                                  <p:childTnLst>
                                    <p:animClr clrSpc="rgb" dir="cw">
                                      <p:cBhvr override="childStyle">
                                        <p:cTn id="45" dur="5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solidFill>
                  <a:srgbClr val="00B050"/>
                </a:solidFill>
              </a:rPr>
              <a:t>CAV Supply Fan – Clean Room</a:t>
            </a:r>
          </a:p>
        </p:txBody>
      </p:sp>
      <p:sp>
        <p:nvSpPr>
          <p:cNvPr id="8" name="Content Placeholder 7"/>
          <p:cNvSpPr>
            <a:spLocks noGrp="1"/>
          </p:cNvSpPr>
          <p:nvPr>
            <p:ph idx="1"/>
          </p:nvPr>
        </p:nvSpPr>
        <p:spPr>
          <a:xfrm>
            <a:off x="533401" y="1790701"/>
            <a:ext cx="3124199" cy="4410074"/>
          </a:xfrm>
        </p:spPr>
        <p:txBody>
          <a:bodyPr/>
          <a:lstStyle/>
          <a:p>
            <a:r>
              <a:rPr lang="en-US" dirty="0" smtClean="0"/>
              <a:t>Drive replaces belt drive</a:t>
            </a:r>
          </a:p>
          <a:p>
            <a:r>
              <a:rPr lang="en-US" dirty="0" smtClean="0"/>
              <a:t>Velocity pressure sensor to maintain constant flow</a:t>
            </a:r>
          </a:p>
          <a:p>
            <a:pPr>
              <a:buNone/>
            </a:pPr>
            <a:r>
              <a:rPr lang="en-US" i="1" dirty="0" smtClean="0"/>
              <a:t>	or</a:t>
            </a:r>
            <a:endParaRPr lang="en-US" dirty="0" smtClean="0"/>
          </a:p>
          <a:p>
            <a:r>
              <a:rPr lang="en-US" dirty="0" smtClean="0"/>
              <a:t>Static pressure sensor to maintain pressure in the space</a:t>
            </a:r>
          </a:p>
          <a:p>
            <a:r>
              <a:rPr lang="en-US" dirty="0" smtClean="0"/>
              <a:t>Fan speeds up as the filter loads</a:t>
            </a:r>
          </a:p>
          <a:p>
            <a:r>
              <a:rPr lang="en-US" dirty="0" smtClean="0"/>
              <a:t>Drive can indicate when the filter needs attention</a:t>
            </a:r>
          </a:p>
          <a:p>
            <a:endParaRPr lang="en-US" dirty="0"/>
          </a:p>
        </p:txBody>
      </p:sp>
      <p:sp>
        <p:nvSpPr>
          <p:cNvPr id="160775" name="Rectangle 7"/>
          <p:cNvSpPr>
            <a:spLocks noGrp="1" noChangeArrowheads="1"/>
          </p:cNvSpPr>
          <p:nvPr>
            <p:ph type="body" sz="quarter" idx="13"/>
          </p:nvPr>
        </p:nvSpPr>
        <p:spPr/>
        <p:txBody>
          <a:bodyPr>
            <a:normAutofit/>
          </a:bodyPr>
          <a:lstStyle/>
          <a:p>
            <a:pPr eaLnBrk="1" hangingPunct="1"/>
            <a:endParaRPr lang="en-US" sz="2500" dirty="0" smtClean="0">
              <a:solidFill>
                <a:srgbClr val="00B050"/>
              </a:solidFill>
            </a:endParaRPr>
          </a:p>
        </p:txBody>
      </p:sp>
      <p:pic>
        <p:nvPicPr>
          <p:cNvPr id="6148" name="Picture 4"/>
          <p:cNvPicPr>
            <a:picLocks noChangeAspect="1" noChangeArrowheads="1"/>
          </p:cNvPicPr>
          <p:nvPr/>
        </p:nvPicPr>
        <p:blipFill>
          <a:blip r:embed="rId3"/>
          <a:srcRect/>
          <a:stretch>
            <a:fillRect/>
          </a:stretch>
        </p:blipFill>
        <p:spPr bwMode="auto">
          <a:xfrm>
            <a:off x="3800475" y="1716860"/>
            <a:ext cx="5114925" cy="3286125"/>
          </a:xfrm>
          <a:prstGeom prst="rect">
            <a:avLst/>
          </a:prstGeom>
          <a:noFill/>
          <a:ln w="9525">
            <a:noFill/>
            <a:miter lim="800000"/>
            <a:headEnd/>
            <a:tailEnd/>
          </a:ln>
        </p:spPr>
      </p:pic>
      <p:grpSp>
        <p:nvGrpSpPr>
          <p:cNvPr id="21" name="Group 20"/>
          <p:cNvGrpSpPr/>
          <p:nvPr/>
        </p:nvGrpSpPr>
        <p:grpSpPr>
          <a:xfrm>
            <a:off x="4572000" y="2293122"/>
            <a:ext cx="1466055" cy="1752600"/>
            <a:chOff x="4572000" y="2293122"/>
            <a:chExt cx="1466055" cy="1752600"/>
          </a:xfrm>
        </p:grpSpPr>
        <p:cxnSp>
          <p:nvCxnSpPr>
            <p:cNvPr id="11" name="Straight Connector 10"/>
            <p:cNvCxnSpPr/>
            <p:nvPr/>
          </p:nvCxnSpPr>
          <p:spPr>
            <a:xfrm flipV="1">
              <a:off x="5867400" y="2293122"/>
              <a:ext cx="0" cy="1752600"/>
            </a:xfrm>
            <a:prstGeom prst="line">
              <a:avLst/>
            </a:prstGeom>
            <a:ln w="31750">
              <a:solidFill>
                <a:srgbClr val="00B050"/>
              </a:solidFill>
              <a:headEnd type="none" w="med" len="sm"/>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72000" y="4045722"/>
              <a:ext cx="1295400" cy="0"/>
            </a:xfrm>
            <a:prstGeom prst="line">
              <a:avLst/>
            </a:prstGeom>
            <a:ln w="28575">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a:spLocks noChangeArrowheads="1"/>
            </p:cNvSpPr>
            <p:nvPr/>
          </p:nvSpPr>
          <p:spPr bwMode="auto">
            <a:xfrm>
              <a:off x="5696744" y="3200400"/>
              <a:ext cx="341311" cy="314149"/>
            </a:xfrm>
            <a:prstGeom prst="ellipse">
              <a:avLst/>
            </a:prstGeom>
            <a:solidFill>
              <a:schemeClr val="bg1"/>
            </a:solidFill>
            <a:ln w="28575">
              <a:solidFill>
                <a:srgbClr val="00B050"/>
              </a:solidFill>
              <a:round/>
              <a:headEnd type="none" w="sm" len="sm"/>
              <a:tailEnd type="none" w="sm" len="sm"/>
            </a:ln>
          </p:spPr>
          <p:txBody>
            <a:bodyPr wrap="none" anchor="ctr"/>
            <a:lstStyle/>
            <a:p>
              <a:pPr algn="ctr"/>
              <a:r>
                <a:rPr lang="en-US" sz="1200" b="1" dirty="0" smtClean="0">
                  <a:solidFill>
                    <a:srgbClr val="00B050"/>
                  </a:solidFill>
                </a:rPr>
                <a:t>P</a:t>
              </a:r>
              <a:endParaRPr lang="en-US" sz="1200" b="1" dirty="0">
                <a:solidFill>
                  <a:srgbClr val="00B050"/>
                </a:solidFill>
              </a:endParaRPr>
            </a:p>
          </p:txBody>
        </p:sp>
      </p:grpSp>
      <p:grpSp>
        <p:nvGrpSpPr>
          <p:cNvPr id="22" name="Group 21"/>
          <p:cNvGrpSpPr/>
          <p:nvPr/>
        </p:nvGrpSpPr>
        <p:grpSpPr>
          <a:xfrm>
            <a:off x="4572000" y="4126685"/>
            <a:ext cx="3276600" cy="526189"/>
            <a:chOff x="4572000" y="4126685"/>
            <a:chExt cx="3276600" cy="526189"/>
          </a:xfrm>
        </p:grpSpPr>
        <p:cxnSp>
          <p:nvCxnSpPr>
            <p:cNvPr id="16" name="Straight Connector 15"/>
            <p:cNvCxnSpPr/>
            <p:nvPr/>
          </p:nvCxnSpPr>
          <p:spPr>
            <a:xfrm flipV="1">
              <a:off x="7848600" y="4126685"/>
              <a:ext cx="0" cy="369115"/>
            </a:xfrm>
            <a:prstGeom prst="line">
              <a:avLst/>
            </a:prstGeom>
            <a:ln w="31750">
              <a:solidFill>
                <a:srgbClr val="00B050"/>
              </a:solidFill>
              <a:headEnd type="none" w="med" len="sm"/>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572000" y="4495800"/>
              <a:ext cx="3276600" cy="0"/>
            </a:xfrm>
            <a:prstGeom prst="line">
              <a:avLst/>
            </a:prstGeom>
            <a:ln w="28575">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Oval 19"/>
            <p:cNvSpPr>
              <a:spLocks noChangeArrowheads="1"/>
            </p:cNvSpPr>
            <p:nvPr/>
          </p:nvSpPr>
          <p:spPr bwMode="auto">
            <a:xfrm>
              <a:off x="5507833" y="4338725"/>
              <a:ext cx="341311" cy="314149"/>
            </a:xfrm>
            <a:prstGeom prst="ellipse">
              <a:avLst/>
            </a:prstGeom>
            <a:solidFill>
              <a:schemeClr val="bg1"/>
            </a:solidFill>
            <a:ln w="28575">
              <a:solidFill>
                <a:srgbClr val="00B050"/>
              </a:solidFill>
              <a:round/>
              <a:headEnd type="none" w="sm" len="sm"/>
              <a:tailEnd type="none" w="sm" len="sm"/>
            </a:ln>
          </p:spPr>
          <p:txBody>
            <a:bodyPr wrap="none" anchor="ctr"/>
            <a:lstStyle/>
            <a:p>
              <a:pPr algn="ctr"/>
              <a:r>
                <a:rPr lang="en-US" sz="1200" b="1" dirty="0" smtClean="0">
                  <a:solidFill>
                    <a:srgbClr val="00B050"/>
                  </a:solidFill>
                </a:rPr>
                <a:t>P</a:t>
              </a:r>
              <a:endParaRPr lang="en-US" sz="1200" b="1" dirty="0">
                <a:solidFill>
                  <a:srgbClr val="00B050"/>
                </a:solidFill>
              </a:endParaRPr>
            </a:p>
          </p:txBody>
        </p:sp>
      </p:grpSp>
      <p:sp>
        <p:nvSpPr>
          <p:cNvPr id="17"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19</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1000"/>
                                        <p:tgtEl>
                                          <p:spTgt spid="21"/>
                                        </p:tgtEl>
                                      </p:cBhvr>
                                    </p:animEffect>
                                    <p:set>
                                      <p:cBhvr>
                                        <p:cTn id="24" dur="1" fill="hold">
                                          <p:stCondLst>
                                            <p:cond delay="999"/>
                                          </p:stCondLst>
                                        </p:cTn>
                                        <p:tgtEl>
                                          <p:spTgt spid="21"/>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childTnLst>
                                </p:cTn>
                              </p:par>
                              <p:par>
                                <p:cTn id="42" presetID="3" presetClass="emph" presetSubtype="2" fill="hold" grpId="0" nodeType="withEffect">
                                  <p:stCondLst>
                                    <p:cond delay="0"/>
                                  </p:stCondLst>
                                  <p:childTnLst>
                                    <p:animClr clrSpc="rgb" dir="cw">
                                      <p:cBhvr override="childStyle">
                                        <p:cTn id="43" dur="500" fill="hold"/>
                                        <p:tgtEl>
                                          <p:spTgt spid="1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solidFill>
                  <a:srgbClr val="00B050"/>
                </a:solidFill>
              </a:rPr>
              <a:t>Variable Torque Applications</a:t>
            </a:r>
          </a:p>
        </p:txBody>
      </p:sp>
      <p:pic>
        <p:nvPicPr>
          <p:cNvPr id="52227" name="Picture 3"/>
          <p:cNvPicPr>
            <a:picLocks noGrp="1" noChangeAspect="1" noChangeArrowheads="1"/>
          </p:cNvPicPr>
          <p:nvPr>
            <p:ph idx="1"/>
          </p:nvPr>
        </p:nvPicPr>
        <p:blipFill>
          <a:blip r:embed="rId3"/>
          <a:stretch>
            <a:fillRect/>
          </a:stretch>
        </p:blipFill>
        <p:spPr>
          <a:xfrm>
            <a:off x="215900" y="2729750"/>
            <a:ext cx="8712200" cy="2333538"/>
          </a:xfrm>
          <a:noFill/>
        </p:spPr>
      </p:pic>
      <p:sp>
        <p:nvSpPr>
          <p:cNvPr id="30" name="Text Placeholder 29"/>
          <p:cNvSpPr>
            <a:spLocks noGrp="1"/>
          </p:cNvSpPr>
          <p:nvPr>
            <p:ph type="body" sz="quarter" idx="12"/>
          </p:nvPr>
        </p:nvSpPr>
        <p:spPr/>
        <p:txBody>
          <a:bodyPr/>
          <a:lstStyle/>
          <a:p>
            <a:r>
              <a:rPr lang="en-US" dirty="0" smtClean="0">
                <a:solidFill>
                  <a:srgbClr val="00B050"/>
                </a:solidFill>
              </a:rPr>
              <a:t>Typical HVAC systems with VT Applications</a:t>
            </a:r>
            <a:endParaRPr lang="en-US" dirty="0">
              <a:solidFill>
                <a:srgbClr val="00B050"/>
              </a:solidFill>
            </a:endParaRPr>
          </a:p>
        </p:txBody>
      </p:sp>
      <p:grpSp>
        <p:nvGrpSpPr>
          <p:cNvPr id="2" name="Group 34"/>
          <p:cNvGrpSpPr>
            <a:grpSpLocks/>
          </p:cNvGrpSpPr>
          <p:nvPr/>
        </p:nvGrpSpPr>
        <p:grpSpPr bwMode="auto">
          <a:xfrm>
            <a:off x="6557962" y="4876800"/>
            <a:ext cx="1900238" cy="996950"/>
            <a:chOff x="4416" y="2592"/>
            <a:chExt cx="1197" cy="1099"/>
          </a:xfrm>
        </p:grpSpPr>
        <p:sp>
          <p:nvSpPr>
            <p:cNvPr id="52248" name="Line 5"/>
            <p:cNvSpPr>
              <a:spLocks noChangeShapeType="1"/>
            </p:cNvSpPr>
            <p:nvPr/>
          </p:nvSpPr>
          <p:spPr bwMode="auto">
            <a:xfrm flipH="1" flipV="1">
              <a:off x="4416" y="2592"/>
              <a:ext cx="720" cy="912"/>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49" name="Text Box 6"/>
            <p:cNvSpPr txBox="1">
              <a:spLocks noChangeArrowheads="1"/>
            </p:cNvSpPr>
            <p:nvPr/>
          </p:nvSpPr>
          <p:spPr bwMode="auto">
            <a:xfrm>
              <a:off x="4752" y="3255"/>
              <a:ext cx="861" cy="436"/>
            </a:xfrm>
            <a:prstGeom prst="rect">
              <a:avLst/>
            </a:prstGeom>
            <a:solidFill>
              <a:srgbClr val="FFFF00"/>
            </a:solidFill>
            <a:ln w="28575">
              <a:solidFill>
                <a:schemeClr val="tx1"/>
              </a:solidFill>
              <a:miter lim="800000"/>
              <a:headEnd type="none" w="sm" len="sm"/>
              <a:tailEnd type="none" w="sm" len="sm"/>
            </a:ln>
          </p:spPr>
          <p:txBody>
            <a:bodyPr>
              <a:spAutoFit/>
            </a:bodyPr>
            <a:lstStyle/>
            <a:p>
              <a:pPr algn="l" eaLnBrk="0" hangingPunct="0"/>
              <a:r>
                <a:rPr lang="en-US" sz="1800" b="1" dirty="0">
                  <a:latin typeface="Century Gothic" pitchFamily="34" charset="0"/>
                </a:rPr>
                <a:t>Return Fan</a:t>
              </a:r>
            </a:p>
          </p:txBody>
        </p:sp>
      </p:grpSp>
      <p:grpSp>
        <p:nvGrpSpPr>
          <p:cNvPr id="3" name="Group 30"/>
          <p:cNvGrpSpPr>
            <a:grpSpLocks/>
          </p:cNvGrpSpPr>
          <p:nvPr/>
        </p:nvGrpSpPr>
        <p:grpSpPr bwMode="auto">
          <a:xfrm>
            <a:off x="6477000" y="1774825"/>
            <a:ext cx="1952625" cy="1600200"/>
            <a:chOff x="4368" y="720"/>
            <a:chExt cx="1230" cy="1008"/>
          </a:xfrm>
        </p:grpSpPr>
        <p:sp>
          <p:nvSpPr>
            <p:cNvPr id="52246" name="Line 8"/>
            <p:cNvSpPr>
              <a:spLocks noChangeShapeType="1"/>
            </p:cNvSpPr>
            <p:nvPr/>
          </p:nvSpPr>
          <p:spPr bwMode="auto">
            <a:xfrm flipH="1">
              <a:off x="4368" y="864"/>
              <a:ext cx="432" cy="864"/>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47" name="Text Box 9"/>
            <p:cNvSpPr txBox="1">
              <a:spLocks noChangeArrowheads="1"/>
            </p:cNvSpPr>
            <p:nvPr/>
          </p:nvSpPr>
          <p:spPr bwMode="auto">
            <a:xfrm>
              <a:off x="4704" y="720"/>
              <a:ext cx="894" cy="249"/>
            </a:xfrm>
            <a:prstGeom prst="rect">
              <a:avLst/>
            </a:prstGeom>
            <a:solidFill>
              <a:srgbClr val="FFFF00"/>
            </a:solidFill>
            <a:ln w="28575">
              <a:solidFill>
                <a:schemeClr val="tx1"/>
              </a:solidFill>
              <a:miter lim="800000"/>
              <a:headEnd type="none" w="sm" len="sm"/>
              <a:tailEnd type="none" w="sm" len="sm"/>
            </a:ln>
          </p:spPr>
          <p:txBody>
            <a:bodyPr wrap="none">
              <a:spAutoFit/>
            </a:bodyPr>
            <a:lstStyle/>
            <a:p>
              <a:pPr algn="l" eaLnBrk="0" hangingPunct="0"/>
              <a:r>
                <a:rPr lang="en-US" sz="1800" b="1" dirty="0">
                  <a:latin typeface="Century Gothic" pitchFamily="34" charset="0"/>
                </a:rPr>
                <a:t>Supply Fan</a:t>
              </a:r>
            </a:p>
          </p:txBody>
        </p:sp>
      </p:grpSp>
      <p:grpSp>
        <p:nvGrpSpPr>
          <p:cNvPr id="4" name="Group 33"/>
          <p:cNvGrpSpPr>
            <a:grpSpLocks/>
          </p:cNvGrpSpPr>
          <p:nvPr/>
        </p:nvGrpSpPr>
        <p:grpSpPr bwMode="auto">
          <a:xfrm>
            <a:off x="2443162" y="3948112"/>
            <a:ext cx="3119438" cy="1919288"/>
            <a:chOff x="2160" y="2016"/>
            <a:chExt cx="1965" cy="1638"/>
          </a:xfrm>
        </p:grpSpPr>
        <p:sp>
          <p:nvSpPr>
            <p:cNvPr id="52243" name="Line 15"/>
            <p:cNvSpPr>
              <a:spLocks noChangeShapeType="1"/>
            </p:cNvSpPr>
            <p:nvPr/>
          </p:nvSpPr>
          <p:spPr bwMode="auto">
            <a:xfrm flipH="1" flipV="1">
              <a:off x="2160" y="2352"/>
              <a:ext cx="960" cy="1152"/>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44" name="Line 16"/>
            <p:cNvSpPr>
              <a:spLocks noChangeShapeType="1"/>
            </p:cNvSpPr>
            <p:nvPr/>
          </p:nvSpPr>
          <p:spPr bwMode="auto">
            <a:xfrm flipH="1" flipV="1">
              <a:off x="2928" y="2016"/>
              <a:ext cx="1008" cy="1248"/>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45" name="Text Box 17"/>
            <p:cNvSpPr txBox="1">
              <a:spLocks noChangeArrowheads="1"/>
            </p:cNvSpPr>
            <p:nvPr/>
          </p:nvSpPr>
          <p:spPr bwMode="auto">
            <a:xfrm>
              <a:off x="2640" y="3082"/>
              <a:ext cx="1485" cy="572"/>
            </a:xfrm>
            <a:prstGeom prst="rect">
              <a:avLst/>
            </a:prstGeom>
            <a:solidFill>
              <a:srgbClr val="FFFF00"/>
            </a:solidFill>
            <a:ln w="28575">
              <a:solidFill>
                <a:schemeClr val="tx1"/>
              </a:solidFill>
              <a:miter lim="800000"/>
              <a:headEnd type="none" w="sm" len="sm"/>
              <a:tailEnd type="none" w="sm" len="sm"/>
            </a:ln>
          </p:spPr>
          <p:txBody>
            <a:bodyPr>
              <a:spAutoFit/>
            </a:bodyPr>
            <a:lstStyle/>
            <a:p>
              <a:pPr algn="l" eaLnBrk="0" hangingPunct="0"/>
              <a:r>
                <a:rPr lang="en-US" sz="1800" b="1" dirty="0">
                  <a:latin typeface="Century Gothic" pitchFamily="34" charset="0"/>
                </a:rPr>
                <a:t>Primary Hot/Chilled</a:t>
              </a:r>
            </a:p>
            <a:p>
              <a:pPr algn="l" eaLnBrk="0" hangingPunct="0"/>
              <a:r>
                <a:rPr lang="en-US" sz="1800" b="1" dirty="0">
                  <a:latin typeface="Century Gothic" pitchFamily="34" charset="0"/>
                </a:rPr>
                <a:t>Water Pumps</a:t>
              </a:r>
            </a:p>
          </p:txBody>
        </p:sp>
      </p:grpSp>
      <p:grpSp>
        <p:nvGrpSpPr>
          <p:cNvPr id="5" name="Group 31"/>
          <p:cNvGrpSpPr>
            <a:grpSpLocks/>
          </p:cNvGrpSpPr>
          <p:nvPr/>
        </p:nvGrpSpPr>
        <p:grpSpPr bwMode="auto">
          <a:xfrm>
            <a:off x="381000" y="4169734"/>
            <a:ext cx="1550988" cy="1697038"/>
            <a:chOff x="1056" y="2160"/>
            <a:chExt cx="977" cy="1524"/>
          </a:xfrm>
        </p:grpSpPr>
        <p:sp>
          <p:nvSpPr>
            <p:cNvPr id="52241" name="Line 23"/>
            <p:cNvSpPr>
              <a:spLocks noChangeShapeType="1"/>
            </p:cNvSpPr>
            <p:nvPr/>
          </p:nvSpPr>
          <p:spPr bwMode="auto">
            <a:xfrm flipH="1" flipV="1">
              <a:off x="1536" y="2160"/>
              <a:ext cx="0" cy="1056"/>
            </a:xfrm>
            <a:prstGeom prst="line">
              <a:avLst/>
            </a:prstGeom>
            <a:noFill/>
            <a:ln w="28575">
              <a:solidFill>
                <a:schemeClr val="tx1"/>
              </a:solidFill>
              <a:round/>
              <a:headEnd type="none" w="sm" len="sm"/>
              <a:tailEnd type="triangle" w="med" len="med"/>
            </a:ln>
          </p:spPr>
          <p:txBody>
            <a:bodyPr wrap="none" anchor="ctr"/>
            <a:lstStyle/>
            <a:p>
              <a:endParaRPr lang="en-US" dirty="0"/>
            </a:p>
          </p:txBody>
        </p:sp>
        <p:sp>
          <p:nvSpPr>
            <p:cNvPr id="52242" name="Text Box 24"/>
            <p:cNvSpPr txBox="1">
              <a:spLocks noChangeArrowheads="1"/>
            </p:cNvSpPr>
            <p:nvPr/>
          </p:nvSpPr>
          <p:spPr bwMode="auto">
            <a:xfrm>
              <a:off x="1056" y="3082"/>
              <a:ext cx="977" cy="602"/>
            </a:xfrm>
            <a:prstGeom prst="rect">
              <a:avLst/>
            </a:prstGeom>
            <a:solidFill>
              <a:srgbClr val="FFFF00"/>
            </a:solidFill>
            <a:ln w="28575">
              <a:solidFill>
                <a:schemeClr val="tx1"/>
              </a:solidFill>
              <a:miter lim="800000"/>
              <a:headEnd type="none" w="sm" len="sm"/>
              <a:tailEnd type="none" w="sm" len="sm"/>
            </a:ln>
          </p:spPr>
          <p:txBody>
            <a:bodyPr wrap="none">
              <a:spAutoFit/>
            </a:bodyPr>
            <a:lstStyle/>
            <a:p>
              <a:pPr algn="l" eaLnBrk="0" hangingPunct="0"/>
              <a:r>
                <a:rPr lang="en-US" sz="1800" b="1" dirty="0" smtClean="0">
                  <a:latin typeface="Century Gothic" pitchFamily="34" charset="0"/>
                </a:rPr>
                <a:t>Condenser</a:t>
              </a:r>
              <a:endParaRPr lang="en-US" sz="1800" b="1" dirty="0">
                <a:latin typeface="Century Gothic" pitchFamily="34" charset="0"/>
              </a:endParaRPr>
            </a:p>
            <a:p>
              <a:pPr algn="l" eaLnBrk="0" hangingPunct="0"/>
              <a:r>
                <a:rPr lang="en-US" sz="1800" b="1" dirty="0">
                  <a:latin typeface="Century Gothic" pitchFamily="34" charset="0"/>
                </a:rPr>
                <a:t>Water Pump</a:t>
              </a:r>
            </a:p>
          </p:txBody>
        </p:sp>
      </p:grpSp>
      <p:grpSp>
        <p:nvGrpSpPr>
          <p:cNvPr id="6" name="Group 28"/>
          <p:cNvGrpSpPr>
            <a:grpSpLocks/>
          </p:cNvGrpSpPr>
          <p:nvPr/>
        </p:nvGrpSpPr>
        <p:grpSpPr bwMode="auto">
          <a:xfrm>
            <a:off x="304800" y="1676400"/>
            <a:ext cx="2347913" cy="1447800"/>
            <a:chOff x="1056" y="720"/>
            <a:chExt cx="1479" cy="912"/>
          </a:xfrm>
        </p:grpSpPr>
        <p:sp>
          <p:nvSpPr>
            <p:cNvPr id="52238" name="Line 20"/>
            <p:cNvSpPr>
              <a:spLocks noChangeShapeType="1"/>
            </p:cNvSpPr>
            <p:nvPr/>
          </p:nvSpPr>
          <p:spPr bwMode="auto">
            <a:xfrm flipH="1">
              <a:off x="1728" y="864"/>
              <a:ext cx="336" cy="768"/>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39" name="Line 25"/>
            <p:cNvSpPr>
              <a:spLocks noChangeShapeType="1"/>
            </p:cNvSpPr>
            <p:nvPr/>
          </p:nvSpPr>
          <p:spPr bwMode="auto">
            <a:xfrm flipH="1">
              <a:off x="1248" y="864"/>
              <a:ext cx="336" cy="768"/>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40" name="Text Box 21"/>
            <p:cNvSpPr txBox="1">
              <a:spLocks noChangeArrowheads="1"/>
            </p:cNvSpPr>
            <p:nvPr/>
          </p:nvSpPr>
          <p:spPr bwMode="auto">
            <a:xfrm>
              <a:off x="1056" y="720"/>
              <a:ext cx="1479" cy="249"/>
            </a:xfrm>
            <a:prstGeom prst="rect">
              <a:avLst/>
            </a:prstGeom>
            <a:solidFill>
              <a:srgbClr val="FFFF00"/>
            </a:solidFill>
            <a:ln w="28575">
              <a:solidFill>
                <a:schemeClr val="tx1"/>
              </a:solidFill>
              <a:miter lim="800000"/>
              <a:headEnd type="none" w="sm" len="sm"/>
              <a:tailEnd type="none" w="sm" len="sm"/>
            </a:ln>
          </p:spPr>
          <p:txBody>
            <a:bodyPr wrap="none">
              <a:spAutoFit/>
            </a:bodyPr>
            <a:lstStyle/>
            <a:p>
              <a:pPr algn="l" eaLnBrk="0" hangingPunct="0"/>
              <a:r>
                <a:rPr lang="en-US" sz="1800" b="1" dirty="0">
                  <a:latin typeface="Century Gothic" pitchFamily="34" charset="0"/>
                </a:rPr>
                <a:t>Cooling Tower Fans</a:t>
              </a:r>
            </a:p>
          </p:txBody>
        </p:sp>
      </p:grpSp>
      <p:grpSp>
        <p:nvGrpSpPr>
          <p:cNvPr id="7" name="Group 32"/>
          <p:cNvGrpSpPr>
            <a:grpSpLocks/>
          </p:cNvGrpSpPr>
          <p:nvPr/>
        </p:nvGrpSpPr>
        <p:grpSpPr bwMode="auto">
          <a:xfrm>
            <a:off x="3048000" y="1676400"/>
            <a:ext cx="2882900" cy="1676400"/>
            <a:chOff x="2544" y="720"/>
            <a:chExt cx="1816" cy="1056"/>
          </a:xfrm>
        </p:grpSpPr>
        <p:sp>
          <p:nvSpPr>
            <p:cNvPr id="52235" name="Line 11"/>
            <p:cNvSpPr>
              <a:spLocks noChangeShapeType="1"/>
            </p:cNvSpPr>
            <p:nvPr/>
          </p:nvSpPr>
          <p:spPr bwMode="auto">
            <a:xfrm flipH="1">
              <a:off x="2544" y="960"/>
              <a:ext cx="384" cy="816"/>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36" name="Line 27"/>
            <p:cNvSpPr>
              <a:spLocks noChangeShapeType="1"/>
            </p:cNvSpPr>
            <p:nvPr/>
          </p:nvSpPr>
          <p:spPr bwMode="auto">
            <a:xfrm flipH="1">
              <a:off x="3168" y="816"/>
              <a:ext cx="384" cy="816"/>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52237" name="Text Box 13"/>
            <p:cNvSpPr txBox="1">
              <a:spLocks noChangeArrowheads="1"/>
            </p:cNvSpPr>
            <p:nvPr/>
          </p:nvSpPr>
          <p:spPr bwMode="auto">
            <a:xfrm>
              <a:off x="2640" y="720"/>
              <a:ext cx="1720" cy="422"/>
            </a:xfrm>
            <a:prstGeom prst="rect">
              <a:avLst/>
            </a:prstGeom>
            <a:solidFill>
              <a:srgbClr val="FFFF00"/>
            </a:solidFill>
            <a:ln w="28575">
              <a:solidFill>
                <a:schemeClr val="tx1"/>
              </a:solidFill>
              <a:miter lim="800000"/>
              <a:headEnd type="none" w="sm" len="sm"/>
              <a:tailEnd type="none" w="sm" len="sm"/>
            </a:ln>
          </p:spPr>
          <p:txBody>
            <a:bodyPr wrap="none">
              <a:spAutoFit/>
            </a:bodyPr>
            <a:lstStyle/>
            <a:p>
              <a:pPr algn="l" eaLnBrk="0" hangingPunct="0"/>
              <a:r>
                <a:rPr lang="en-US" sz="1800" b="1" dirty="0">
                  <a:latin typeface="Century Gothic" pitchFamily="34" charset="0"/>
                </a:rPr>
                <a:t>Secondary Hot/Chilled</a:t>
              </a:r>
              <a:br>
                <a:rPr lang="en-US" sz="1800" b="1" dirty="0">
                  <a:latin typeface="Century Gothic" pitchFamily="34" charset="0"/>
                </a:rPr>
              </a:br>
              <a:r>
                <a:rPr lang="en-US" sz="1800" b="1" dirty="0">
                  <a:latin typeface="Century Gothic" pitchFamily="34" charset="0"/>
                </a:rPr>
                <a:t>Water Pumps</a:t>
              </a:r>
            </a:p>
          </p:txBody>
        </p:sp>
      </p:grpSp>
      <p:sp>
        <p:nvSpPr>
          <p:cNvPr id="27"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a:t>
            </a:fld>
            <a:endParaRPr lang="de-DE" sz="1600" b="1" kern="1200" dirty="0" smtClean="0">
              <a:solidFill>
                <a:srgbClr val="FF0000"/>
              </a:solidFill>
              <a:latin typeface="Arial" pitchFamily="34" charset="0"/>
              <a:ea typeface="+mn-ea"/>
              <a:cs typeface="Arial" pitchFamily="34" charset="0"/>
            </a:endParaRPr>
          </a:p>
        </p:txBody>
      </p:sp>
      <p:grpSp>
        <p:nvGrpSpPr>
          <p:cNvPr id="34" name="Group 34"/>
          <p:cNvGrpSpPr>
            <a:grpSpLocks/>
          </p:cNvGrpSpPr>
          <p:nvPr/>
        </p:nvGrpSpPr>
        <p:grpSpPr bwMode="auto">
          <a:xfrm>
            <a:off x="7315993" y="2477407"/>
            <a:ext cx="1611313" cy="1059543"/>
            <a:chOff x="5228" y="-934"/>
            <a:chExt cx="1015" cy="1168"/>
          </a:xfrm>
        </p:grpSpPr>
        <p:sp>
          <p:nvSpPr>
            <p:cNvPr id="35" name="Line 5"/>
            <p:cNvSpPr>
              <a:spLocks noChangeShapeType="1"/>
            </p:cNvSpPr>
            <p:nvPr/>
          </p:nvSpPr>
          <p:spPr bwMode="auto">
            <a:xfrm>
              <a:off x="5723" y="-525"/>
              <a:ext cx="164" cy="759"/>
            </a:xfrm>
            <a:prstGeom prst="line">
              <a:avLst/>
            </a:prstGeom>
            <a:noFill/>
            <a:ln w="28575">
              <a:solidFill>
                <a:schemeClr val="tx1"/>
              </a:solidFill>
              <a:round/>
              <a:headEnd type="none" w="sm" len="sm"/>
              <a:tailEnd type="triangle" w="sm" len="sm"/>
            </a:ln>
          </p:spPr>
          <p:txBody>
            <a:bodyPr wrap="none" anchor="ctr"/>
            <a:lstStyle/>
            <a:p>
              <a:endParaRPr lang="en-US" dirty="0"/>
            </a:p>
          </p:txBody>
        </p:sp>
        <p:sp>
          <p:nvSpPr>
            <p:cNvPr id="36" name="Text Box 6"/>
            <p:cNvSpPr txBox="1">
              <a:spLocks noChangeArrowheads="1"/>
            </p:cNvSpPr>
            <p:nvPr/>
          </p:nvSpPr>
          <p:spPr bwMode="auto">
            <a:xfrm>
              <a:off x="5228" y="-934"/>
              <a:ext cx="1015" cy="407"/>
            </a:xfrm>
            <a:prstGeom prst="rect">
              <a:avLst/>
            </a:prstGeom>
            <a:solidFill>
              <a:srgbClr val="FFFF00"/>
            </a:solidFill>
            <a:ln w="28575">
              <a:solidFill>
                <a:schemeClr val="tx1"/>
              </a:solidFill>
              <a:miter lim="800000"/>
              <a:headEnd type="none" w="sm" len="sm"/>
              <a:tailEnd type="none" w="sm" len="sm"/>
            </a:ln>
          </p:spPr>
          <p:txBody>
            <a:bodyPr wrap="square">
              <a:spAutoFit/>
            </a:bodyPr>
            <a:lstStyle/>
            <a:p>
              <a:pPr eaLnBrk="0" hangingPunct="0"/>
              <a:r>
                <a:rPr lang="en-US" b="1" dirty="0">
                  <a:latin typeface="Century Gothic" pitchFamily="34" charset="0"/>
                </a:rPr>
                <a:t>Exhaust Fans</a:t>
              </a:r>
            </a:p>
          </p:txBody>
        </p:sp>
      </p:grpSp>
    </p:spTree>
    <p:extLst>
      <p:ext uri="{BB962C8B-B14F-4D97-AF65-F5344CB8AC3E}">
        <p14:creationId xmlns:p14="http://schemas.microsoft.com/office/powerpoint/2010/main" val="30006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499"/>
                                          </p:stCondLst>
                                        </p:cTn>
                                        <p:tgtEl>
                                          <p:spTgt spid="2"/>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499"/>
                                          </p:stCondLst>
                                        </p:cTn>
                                        <p:tgtEl>
                                          <p:spTgt spid="4"/>
                                        </p:tgtEl>
                                        <p:attrNameLst>
                                          <p:attrName>style.visibility</p:attrName>
                                        </p:attrNameLst>
                                      </p:cBhvr>
                                      <p:to>
                                        <p:strVal val="visible"/>
                                      </p:to>
                                    </p:set>
                                  </p:childTnLst>
                                </p:cTn>
                              </p:par>
                              <p:par>
                                <p:cTn id="11" presetID="1" presetClass="entr" presetSubtype="0" fill="hold" nodeType="withEffect">
                                  <p:stCondLst>
                                    <p:cond delay="1750"/>
                                  </p:stCondLst>
                                  <p:childTnLst>
                                    <p:set>
                                      <p:cBhvr>
                                        <p:cTn id="12" dur="1" fill="hold">
                                          <p:stCondLst>
                                            <p:cond delay="499"/>
                                          </p:stCondLst>
                                        </p:cTn>
                                        <p:tgtEl>
                                          <p:spTgt spid="7"/>
                                        </p:tgtEl>
                                        <p:attrNameLst>
                                          <p:attrName>style.visibility</p:attrName>
                                        </p:attrNameLst>
                                      </p:cBhvr>
                                      <p:to>
                                        <p:strVal val="visible"/>
                                      </p:to>
                                    </p:set>
                                  </p:childTnLst>
                                </p:cTn>
                              </p:par>
                              <p:par>
                                <p:cTn id="13" presetID="1" presetClass="entr" presetSubtype="0" fill="hold" nodeType="withEffect">
                                  <p:stCondLst>
                                    <p:cond delay="2250"/>
                                  </p:stCondLst>
                                  <p:childTnLst>
                                    <p:set>
                                      <p:cBhvr>
                                        <p:cTn id="14" dur="1" fill="hold">
                                          <p:stCondLst>
                                            <p:cond delay="499"/>
                                          </p:stCondLst>
                                        </p:cTn>
                                        <p:tgtEl>
                                          <p:spTgt spid="5"/>
                                        </p:tgtEl>
                                        <p:attrNameLst>
                                          <p:attrName>style.visibility</p:attrName>
                                        </p:attrNameLst>
                                      </p:cBhvr>
                                      <p:to>
                                        <p:strVal val="visible"/>
                                      </p:to>
                                    </p:set>
                                  </p:childTnLst>
                                </p:cTn>
                              </p:par>
                              <p:par>
                                <p:cTn id="15" presetID="1" presetClass="entr" presetSubtype="0" fill="hold" nodeType="withEffect">
                                  <p:stCondLst>
                                    <p:cond delay="2750"/>
                                  </p:stCondLst>
                                  <p:childTnLst>
                                    <p:set>
                                      <p:cBhvr>
                                        <p:cTn id="16" dur="1" fill="hold">
                                          <p:stCondLst>
                                            <p:cond delay="499"/>
                                          </p:stCondLst>
                                        </p:cTn>
                                        <p:tgtEl>
                                          <p:spTgt spid="6"/>
                                        </p:tgtEl>
                                        <p:attrNameLst>
                                          <p:attrName>style.visibility</p:attrName>
                                        </p:attrNameLst>
                                      </p:cBhvr>
                                      <p:to>
                                        <p:strVal val="visible"/>
                                      </p:to>
                                    </p:set>
                                  </p:childTnLst>
                                </p:cTn>
                              </p:par>
                              <p:par>
                                <p:cTn id="17" presetID="1" presetClass="entr" presetSubtype="0" fill="hold" nodeType="withEffect">
                                  <p:stCondLst>
                                    <p:cond delay="3250"/>
                                  </p:stCondLst>
                                  <p:childTnLst>
                                    <p:set>
                                      <p:cBhvr>
                                        <p:cTn id="18" dur="1" fill="hold">
                                          <p:stCondLst>
                                            <p:cond delay="499"/>
                                          </p:stCondLst>
                                        </p:cTn>
                                        <p:tgtEl>
                                          <p:spTgt spid="34"/>
                                        </p:tgtEl>
                                        <p:attrNameLst>
                                          <p:attrName>style.visibility</p:attrName>
                                        </p:attrNameLst>
                                      </p:cBhvr>
                                      <p:to>
                                        <p:strVal val="visible"/>
                                      </p:to>
                                    </p:set>
                                  </p:childTnLst>
                                </p:cTn>
                              </p:par>
                            </p:childTnLst>
                          </p:cTn>
                        </p:par>
                        <p:par>
                          <p:cTn id="19" fill="hold">
                            <p:stCondLst>
                              <p:cond delay="3750"/>
                            </p:stCondLst>
                            <p:childTnLst>
                              <p:par>
                                <p:cTn id="20" presetID="3" presetClass="emph" presetSubtype="2" fill="hold" grpId="0" nodeType="afterEffect">
                                  <p:stCondLst>
                                    <p:cond delay="0"/>
                                  </p:stCondLst>
                                  <p:childTnLst>
                                    <p:animClr clrSpc="rgb" dir="cw">
                                      <p:cBhvr override="childStyle">
                                        <p:cTn id="21" dur="500" fill="hold"/>
                                        <p:tgtEl>
                                          <p:spTgt spid="2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srcRect/>
          <a:stretch>
            <a:fillRect/>
          </a:stretch>
        </p:blipFill>
        <p:spPr bwMode="auto">
          <a:xfrm>
            <a:off x="6512740" y="3381375"/>
            <a:ext cx="466725" cy="1743075"/>
          </a:xfrm>
          <a:prstGeom prst="rect">
            <a:avLst/>
          </a:prstGeom>
          <a:noFill/>
          <a:ln w="9525">
            <a:noFill/>
            <a:miter lim="800000"/>
            <a:headEnd/>
            <a:tailEnd/>
          </a:ln>
        </p:spPr>
      </p:pic>
      <p:sp>
        <p:nvSpPr>
          <p:cNvPr id="39939" name="Rectangle 2"/>
          <p:cNvSpPr>
            <a:spLocks noGrp="1" noChangeArrowheads="1"/>
          </p:cNvSpPr>
          <p:nvPr>
            <p:ph type="title"/>
          </p:nvPr>
        </p:nvSpPr>
        <p:spPr/>
        <p:txBody>
          <a:bodyPr/>
          <a:lstStyle/>
          <a:p>
            <a:pPr eaLnBrk="1" hangingPunct="1"/>
            <a:r>
              <a:rPr lang="en-US" dirty="0" smtClean="0">
                <a:solidFill>
                  <a:srgbClr val="00B050"/>
                </a:solidFill>
              </a:rPr>
              <a:t>Primary Pump</a:t>
            </a:r>
          </a:p>
        </p:txBody>
      </p:sp>
      <p:sp>
        <p:nvSpPr>
          <p:cNvPr id="5" name="Text Placeholder 4"/>
          <p:cNvSpPr>
            <a:spLocks noGrp="1"/>
          </p:cNvSpPr>
          <p:nvPr>
            <p:ph type="body" sz="quarter" idx="12"/>
          </p:nvPr>
        </p:nvSpPr>
        <p:spPr/>
        <p:txBody>
          <a:bodyPr/>
          <a:lstStyle/>
          <a:p>
            <a:r>
              <a:rPr lang="en-US" dirty="0" smtClean="0">
                <a:solidFill>
                  <a:srgbClr val="00B050"/>
                </a:solidFill>
              </a:rPr>
              <a:t>In a De-Coupled Primary/Secondary System</a:t>
            </a:r>
            <a:endParaRPr lang="en-US" dirty="0">
              <a:solidFill>
                <a:srgbClr val="00B050"/>
              </a:solidFill>
            </a:endParaRPr>
          </a:p>
        </p:txBody>
      </p:sp>
      <p:pic>
        <p:nvPicPr>
          <p:cNvPr id="21507" name="Picture 3"/>
          <p:cNvPicPr>
            <a:picLocks noChangeAspect="1" noChangeArrowheads="1"/>
          </p:cNvPicPr>
          <p:nvPr/>
        </p:nvPicPr>
        <p:blipFill>
          <a:blip r:embed="rId4"/>
          <a:srcRect/>
          <a:stretch>
            <a:fillRect/>
          </a:stretch>
        </p:blipFill>
        <p:spPr bwMode="auto">
          <a:xfrm>
            <a:off x="3962400" y="1524000"/>
            <a:ext cx="4829175" cy="1857375"/>
          </a:xfrm>
          <a:prstGeom prst="rect">
            <a:avLst/>
          </a:prstGeom>
          <a:noFill/>
          <a:ln w="9525">
            <a:noFill/>
            <a:miter lim="800000"/>
            <a:headEnd/>
            <a:tailEnd/>
          </a:ln>
        </p:spPr>
      </p:pic>
      <p:sp>
        <p:nvSpPr>
          <p:cNvPr id="9" name="Rectangle 17"/>
          <p:cNvSpPr txBox="1">
            <a:spLocks noChangeArrowheads="1"/>
          </p:cNvSpPr>
          <p:nvPr/>
        </p:nvSpPr>
        <p:spPr>
          <a:xfrm>
            <a:off x="533399" y="1524000"/>
            <a:ext cx="5257801" cy="4800600"/>
          </a:xfrm>
          <a:prstGeom prst="rect">
            <a:avLst/>
          </a:prstGeom>
        </p:spPr>
        <p:txBody>
          <a:bodyPr vert="horz" lIns="0" tIns="0" rIns="0" bIns="0" rtlCol="0">
            <a:normAutofit/>
          </a:bodyPr>
          <a:lstStyle/>
          <a:p>
            <a:pPr marL="179388" marR="0" lvl="0" indent="-179388"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primary</a:t>
            </a: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loop maintains constant flow through the chiller …</a:t>
            </a:r>
          </a:p>
          <a:p>
            <a:pPr marL="179388" indent="-179388">
              <a:spcBef>
                <a:spcPct val="20000"/>
              </a:spcBef>
              <a:buClr>
                <a:schemeClr val="tx2"/>
              </a:buClr>
              <a:buSzPct val="70000"/>
              <a:buFont typeface="Wingdings" pitchFamily="2" charset="2"/>
              <a:buChar char="§"/>
            </a:pPr>
            <a:r>
              <a:rPr lang="en-US" sz="2100" baseline="0" dirty="0" smtClean="0">
                <a:latin typeface="Arial" pitchFamily="34" charset="0"/>
                <a:cs typeface="Arial" pitchFamily="34" charset="0"/>
              </a:rPr>
              <a:t>while the secondary loop </a:t>
            </a:r>
            <a:br>
              <a:rPr lang="en-US" sz="2100" baseline="0" dirty="0" smtClean="0">
                <a:latin typeface="Arial" pitchFamily="34" charset="0"/>
                <a:cs typeface="Arial" pitchFamily="34" charset="0"/>
              </a:rPr>
            </a:br>
            <a:r>
              <a:rPr lang="en-US" sz="2100" baseline="0" dirty="0" smtClean="0">
                <a:latin typeface="Arial" pitchFamily="34" charset="0"/>
                <a:cs typeface="Arial" pitchFamily="34" charset="0"/>
              </a:rPr>
              <a:t>provides the varied flow</a:t>
            </a:r>
            <a:br>
              <a:rPr lang="en-US" sz="2100" baseline="0" dirty="0" smtClean="0">
                <a:latin typeface="Arial" pitchFamily="34" charset="0"/>
                <a:cs typeface="Arial" pitchFamily="34" charset="0"/>
              </a:rPr>
            </a:br>
            <a:r>
              <a:rPr lang="en-US" sz="2100" dirty="0">
                <a:latin typeface="Arial" pitchFamily="34" charset="0"/>
                <a:cs typeface="Arial" pitchFamily="34" charset="0"/>
              </a:rPr>
              <a:t>needed in </a:t>
            </a:r>
            <a:r>
              <a:rPr lang="en-US" sz="2100" baseline="0" dirty="0" smtClean="0">
                <a:latin typeface="Arial" pitchFamily="34" charset="0"/>
                <a:cs typeface="Arial" pitchFamily="34" charset="0"/>
              </a:rPr>
              <a:t>the system</a:t>
            </a:r>
            <a:endParaRPr lang="en-US" sz="2100" dirty="0" smtClean="0">
              <a:latin typeface="Arial" pitchFamily="34" charset="0"/>
              <a:cs typeface="Arial" pitchFamily="34" charset="0"/>
            </a:endParaRPr>
          </a:p>
          <a:p>
            <a:pPr marL="179388" indent="-179388">
              <a:spcBef>
                <a:spcPct val="20000"/>
              </a:spcBef>
              <a:buClr>
                <a:schemeClr val="tx2"/>
              </a:buClr>
              <a:buSzPct val="70000"/>
              <a:buFont typeface="Wingdings" pitchFamily="2" charset="2"/>
              <a:buChar char="§"/>
            </a:pPr>
            <a:r>
              <a:rPr lang="en-US" sz="2100" dirty="0" smtClean="0">
                <a:latin typeface="Arial" pitchFamily="34" charset="0"/>
                <a:cs typeface="Arial" pitchFamily="34" charset="0"/>
              </a:rPr>
              <a:t>A VFD can be useful in such a </a:t>
            </a:r>
            <a:br>
              <a:rPr lang="en-US" sz="2100" dirty="0" smtClean="0">
                <a:latin typeface="Arial" pitchFamily="34" charset="0"/>
                <a:cs typeface="Arial" pitchFamily="34" charset="0"/>
              </a:rPr>
            </a:br>
            <a:r>
              <a:rPr lang="en-US" sz="2100" dirty="0" smtClean="0">
                <a:latin typeface="Arial" pitchFamily="34" charset="0"/>
                <a:cs typeface="Arial" pitchFamily="34" charset="0"/>
              </a:rPr>
              <a:t>system to …</a:t>
            </a:r>
          </a:p>
          <a:p>
            <a:pPr marL="636588" lvl="1" indent="-179388">
              <a:spcBef>
                <a:spcPct val="20000"/>
              </a:spcBef>
              <a:buClr>
                <a:schemeClr val="tx2"/>
              </a:buClr>
              <a:buSzPct val="70000"/>
              <a:buFont typeface="Wingdings" pitchFamily="2" charset="2"/>
              <a:buChar char="§"/>
            </a:pPr>
            <a:r>
              <a:rPr lang="en-US" sz="2100" dirty="0" smtClean="0">
                <a:latin typeface="Arial" pitchFamily="34" charset="0"/>
                <a:cs typeface="Arial" pitchFamily="34" charset="0"/>
              </a:rPr>
              <a:t>set the primary flow for the desired </a:t>
            </a:r>
            <a:r>
              <a:rPr lang="el-GR" sz="2100" dirty="0" smtClean="0">
                <a:latin typeface="Arial" pitchFamily="34" charset="0"/>
                <a:cs typeface="Arial" pitchFamily="34" charset="0"/>
              </a:rPr>
              <a:t>Δ</a:t>
            </a:r>
            <a:r>
              <a:rPr lang="en-US" sz="2100" dirty="0" smtClean="0">
                <a:latin typeface="Arial" pitchFamily="34" charset="0"/>
                <a:cs typeface="Arial" pitchFamily="34" charset="0"/>
              </a:rPr>
              <a:t>T  without closing the throttling valve</a:t>
            </a:r>
          </a:p>
          <a:p>
            <a:pPr marL="636588" lvl="1" indent="-179388">
              <a:spcBef>
                <a:spcPct val="20000"/>
              </a:spcBef>
              <a:buClr>
                <a:schemeClr val="tx2"/>
              </a:buClr>
              <a:buSzPct val="70000"/>
              <a:buFont typeface="Wingdings" pitchFamily="2" charset="2"/>
              <a:buChar char="§"/>
            </a:pPr>
            <a:r>
              <a:rPr lang="en-US" sz="2100" dirty="0" smtClean="0">
                <a:latin typeface="Arial" pitchFamily="34" charset="0"/>
                <a:cs typeface="Arial" pitchFamily="34" charset="0"/>
              </a:rPr>
              <a:t>work with a flow meter or differential pressure across the chiller bundle to maintain constant flow in the chiller</a:t>
            </a:r>
          </a:p>
          <a:p>
            <a:pPr marL="179388" indent="-179388">
              <a:spcBef>
                <a:spcPct val="20000"/>
              </a:spcBef>
              <a:buClr>
                <a:schemeClr val="tx2"/>
              </a:buClr>
              <a:buSzPct val="70000"/>
            </a:pP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0" name="Oval 9"/>
          <p:cNvSpPr/>
          <p:nvPr/>
        </p:nvSpPr>
        <p:spPr>
          <a:xfrm>
            <a:off x="4981575" y="1752600"/>
            <a:ext cx="2333625" cy="2085975"/>
          </a:xfrm>
          <a:prstGeom prst="ellipse">
            <a:avLst/>
          </a:prstGeom>
          <a:solidFill>
            <a:srgbClr val="FFFF00">
              <a:alpha val="2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1" name="Oval 10"/>
          <p:cNvSpPr/>
          <p:nvPr/>
        </p:nvSpPr>
        <p:spPr>
          <a:xfrm>
            <a:off x="6979465" y="1127462"/>
            <a:ext cx="2088335" cy="2911138"/>
          </a:xfrm>
          <a:prstGeom prst="ellipse">
            <a:avLst/>
          </a:prstGeom>
          <a:solidFill>
            <a:srgbClr val="FFFF00">
              <a:alpha val="2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3" name="Oval 12"/>
          <p:cNvSpPr/>
          <p:nvPr/>
        </p:nvSpPr>
        <p:spPr>
          <a:xfrm>
            <a:off x="5478308" y="2743200"/>
            <a:ext cx="609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4" name="Textfeld 8"/>
          <p:cNvSpPr txBox="1"/>
          <p:nvPr/>
        </p:nvSpPr>
        <p:spPr>
          <a:xfrm>
            <a:off x="215899" y="6200776"/>
            <a:ext cx="2374901" cy="657224"/>
          </a:xfrm>
          <a:prstGeom prst="rect">
            <a:avLst/>
          </a:prstGeom>
          <a:noFill/>
          <a:ln>
            <a:noFill/>
          </a:ln>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20</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508"/>
                                        </p:tgtEl>
                                        <p:attrNameLst>
                                          <p:attrName>style.visibility</p:attrName>
                                        </p:attrNameLst>
                                      </p:cBhvr>
                                      <p:to>
                                        <p:strVal val="visible"/>
                                      </p:to>
                                    </p:set>
                                    <p:anim calcmode="lin" valueType="num">
                                      <p:cBhvr additive="base">
                                        <p:cTn id="30" dur="500" fill="hold"/>
                                        <p:tgtEl>
                                          <p:spTgt spid="21508"/>
                                        </p:tgtEl>
                                        <p:attrNameLst>
                                          <p:attrName>ppt_x</p:attrName>
                                        </p:attrNameLst>
                                      </p:cBhvr>
                                      <p:tavLst>
                                        <p:tav tm="0">
                                          <p:val>
                                            <p:strVal val="#ppt_x"/>
                                          </p:val>
                                        </p:tav>
                                        <p:tav tm="100000">
                                          <p:val>
                                            <p:strVal val="#ppt_x"/>
                                          </p:val>
                                        </p:tav>
                                      </p:tavLst>
                                    </p:anim>
                                    <p:anim calcmode="lin" valueType="num">
                                      <p:cBhvr additive="base">
                                        <p:cTn id="31" dur="500" fill="hold"/>
                                        <p:tgtEl>
                                          <p:spTgt spid="21508"/>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fade">
                                      <p:cBhvr>
                                        <p:cTn id="52" dur="500"/>
                                        <p:tgtEl>
                                          <p:spTgt spid="9">
                                            <p:txEl>
                                              <p:pRg st="4" end="4"/>
                                            </p:txEl>
                                          </p:spTgt>
                                        </p:tgtEl>
                                      </p:cBhvr>
                                    </p:animEffect>
                                  </p:childTnLst>
                                </p:cTn>
                              </p:par>
                              <p:par>
                                <p:cTn id="53" presetID="3" presetClass="emph" presetSubtype="2" fill="hold" grpId="0" nodeType="withEffect">
                                  <p:stCondLst>
                                    <p:cond delay="0"/>
                                  </p:stCondLst>
                                  <p:childTnLst>
                                    <p:animClr clrSpc="rgb" dir="cw">
                                      <p:cBhvr override="childStyle">
                                        <p:cTn id="54"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0" grpId="0" animBg="1"/>
      <p:bldP spid="10" grpId="1" animBg="1"/>
      <p:bldP spid="11" grpId="0" animBg="1"/>
      <p:bldP spid="11" grpId="1" animBg="1"/>
      <p:bldP spid="13" grpId="0" animBg="1"/>
      <p:bldP spid="13" grpId="1"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dirty="0" smtClean="0">
                <a:solidFill>
                  <a:srgbClr val="00B050"/>
                </a:solidFill>
              </a:rPr>
              <a:t>Secondary Pump</a:t>
            </a:r>
          </a:p>
        </p:txBody>
      </p:sp>
      <p:sp>
        <p:nvSpPr>
          <p:cNvPr id="5" name="Text Placeholder 4"/>
          <p:cNvSpPr>
            <a:spLocks noGrp="1"/>
          </p:cNvSpPr>
          <p:nvPr>
            <p:ph type="body" sz="quarter" idx="12"/>
          </p:nvPr>
        </p:nvSpPr>
        <p:spPr/>
        <p:txBody>
          <a:bodyPr/>
          <a:lstStyle/>
          <a:p>
            <a:r>
              <a:rPr lang="en-US" dirty="0" smtClean="0">
                <a:solidFill>
                  <a:srgbClr val="00B050"/>
                </a:solidFill>
              </a:rPr>
              <a:t>In a De-Coupled Primary/Secondary System</a:t>
            </a:r>
            <a:endParaRPr lang="en-US" dirty="0">
              <a:solidFill>
                <a:srgbClr val="00B050"/>
              </a:solidFill>
            </a:endParaRPr>
          </a:p>
        </p:txBody>
      </p:sp>
      <p:pic>
        <p:nvPicPr>
          <p:cNvPr id="21507" name="Picture 3"/>
          <p:cNvPicPr>
            <a:picLocks noChangeAspect="1" noChangeArrowheads="1"/>
          </p:cNvPicPr>
          <p:nvPr/>
        </p:nvPicPr>
        <p:blipFill>
          <a:blip r:embed="rId3"/>
          <a:srcRect/>
          <a:stretch>
            <a:fillRect/>
          </a:stretch>
        </p:blipFill>
        <p:spPr bwMode="auto">
          <a:xfrm>
            <a:off x="2627784" y="4118756"/>
            <a:ext cx="4829175" cy="1857375"/>
          </a:xfrm>
          <a:prstGeom prst="rect">
            <a:avLst/>
          </a:prstGeom>
          <a:noFill/>
          <a:ln w="9525">
            <a:noFill/>
            <a:miter lim="800000"/>
            <a:headEnd/>
            <a:tailEnd/>
          </a:ln>
        </p:spPr>
      </p:pic>
      <p:sp>
        <p:nvSpPr>
          <p:cNvPr id="9" name="Rectangle 17"/>
          <p:cNvSpPr txBox="1">
            <a:spLocks noChangeArrowheads="1"/>
          </p:cNvSpPr>
          <p:nvPr/>
        </p:nvSpPr>
        <p:spPr>
          <a:xfrm>
            <a:off x="533399" y="1524000"/>
            <a:ext cx="5257801" cy="4800600"/>
          </a:xfrm>
          <a:prstGeom prst="rect">
            <a:avLst/>
          </a:prstGeom>
        </p:spPr>
        <p:txBody>
          <a:bodyPr vert="horz" lIns="0" tIns="0" rIns="0" bIns="0" rtlCol="0">
            <a:normAutofit/>
          </a:bodyPr>
          <a:lstStyle/>
          <a:p>
            <a:pPr marL="179388" indent="-179388">
              <a:spcBef>
                <a:spcPct val="20000"/>
              </a:spcBef>
              <a:buClr>
                <a:srgbClr val="084C07"/>
              </a:buClr>
              <a:buSzPct val="70000"/>
              <a:buFont typeface="Wingdings" pitchFamily="2" charset="2"/>
              <a:buChar char="§"/>
              <a:defRPr/>
            </a:pPr>
            <a:r>
              <a:rPr lang="en-US" sz="2100" dirty="0" smtClean="0">
                <a:solidFill>
                  <a:srgbClr val="000000"/>
                </a:solidFill>
                <a:cs typeface="Arial" pitchFamily="34" charset="0"/>
              </a:rPr>
              <a:t>The secondary loop provides the flow needed in the system to serve the Coils and exchangers in the building.</a:t>
            </a:r>
          </a:p>
          <a:p>
            <a:pPr marL="179388" indent="-179388">
              <a:spcBef>
                <a:spcPct val="20000"/>
              </a:spcBef>
              <a:buClr>
                <a:srgbClr val="084C07"/>
              </a:buClr>
              <a:buSzPct val="70000"/>
              <a:buFont typeface="Wingdings" pitchFamily="2" charset="2"/>
              <a:buChar char="§"/>
            </a:pPr>
            <a:r>
              <a:rPr lang="en-US" sz="2100" dirty="0" smtClean="0">
                <a:solidFill>
                  <a:srgbClr val="000000"/>
                </a:solidFill>
                <a:cs typeface="Arial" pitchFamily="34" charset="0"/>
              </a:rPr>
              <a:t>A VFD can be useful in such a </a:t>
            </a:r>
            <a:br>
              <a:rPr lang="en-US" sz="2100" dirty="0" smtClean="0">
                <a:solidFill>
                  <a:srgbClr val="000000"/>
                </a:solidFill>
                <a:cs typeface="Arial" pitchFamily="34" charset="0"/>
              </a:rPr>
            </a:br>
            <a:r>
              <a:rPr lang="en-US" sz="2100" dirty="0" smtClean="0">
                <a:solidFill>
                  <a:srgbClr val="000000"/>
                </a:solidFill>
                <a:cs typeface="Arial" pitchFamily="34" charset="0"/>
              </a:rPr>
              <a:t>system to …</a:t>
            </a:r>
          </a:p>
          <a:p>
            <a:pPr marL="636588" lvl="1" indent="-179388">
              <a:spcBef>
                <a:spcPct val="20000"/>
              </a:spcBef>
              <a:buClr>
                <a:srgbClr val="084C07"/>
              </a:buClr>
              <a:buSzPct val="70000"/>
              <a:buFont typeface="Wingdings" pitchFamily="2" charset="2"/>
              <a:buChar char="§"/>
            </a:pPr>
            <a:r>
              <a:rPr lang="en-US" sz="2100" dirty="0" smtClean="0">
                <a:solidFill>
                  <a:srgbClr val="000000"/>
                </a:solidFill>
                <a:cs typeface="Arial" pitchFamily="34" charset="0"/>
              </a:rPr>
              <a:t>Control the pump speed to generate the pressure needed to support the flow at the furthest coil or exchanger.</a:t>
            </a:r>
          </a:p>
          <a:p>
            <a:pPr marL="179388" indent="-179388">
              <a:spcBef>
                <a:spcPct val="20000"/>
              </a:spcBef>
              <a:buClr>
                <a:srgbClr val="084C07"/>
              </a:buClr>
              <a:buSzPct val="70000"/>
            </a:pPr>
            <a:endParaRPr lang="en-US" sz="2100" dirty="0" smtClean="0">
              <a:solidFill>
                <a:srgbClr val="000000"/>
              </a:solidFill>
              <a:cs typeface="Arial" pitchFamily="34" charset="0"/>
            </a:endParaRPr>
          </a:p>
        </p:txBody>
      </p:sp>
      <p:sp>
        <p:nvSpPr>
          <p:cNvPr id="11" name="Oval 10"/>
          <p:cNvSpPr/>
          <p:nvPr/>
        </p:nvSpPr>
        <p:spPr>
          <a:xfrm>
            <a:off x="5644849" y="3722218"/>
            <a:ext cx="2088335" cy="2911138"/>
          </a:xfrm>
          <a:prstGeom prst="ellipse">
            <a:avLst/>
          </a:prstGeom>
          <a:solidFill>
            <a:srgbClr val="FFFF00">
              <a:alpha val="2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sp>
        <p:nvSpPr>
          <p:cNvPr id="14" name="Textfeld 8"/>
          <p:cNvSpPr txBox="1"/>
          <p:nvPr/>
        </p:nvSpPr>
        <p:spPr>
          <a:xfrm>
            <a:off x="215899" y="6200776"/>
            <a:ext cx="2374901" cy="657224"/>
          </a:xfrm>
          <a:prstGeom prst="rect">
            <a:avLst/>
          </a:prstGeom>
          <a:noFill/>
          <a:ln>
            <a:noFill/>
          </a:ln>
        </p:spPr>
        <p:txBody>
          <a:bodyPr lIns="0" tIns="0" rIns="0" bIns="198000" anchor="b" anchorCtr="0"/>
          <a:lstStyle/>
          <a:p>
            <a:r>
              <a:rPr lang="en-US" sz="1600" b="1" dirty="0" smtClean="0">
                <a:solidFill>
                  <a:srgbClr val="FF0000"/>
                </a:solidFill>
                <a:cs typeface="Arial" pitchFamily="34" charset="0"/>
              </a:rPr>
              <a:t>Slide </a:t>
            </a:r>
            <a:fld id="{034DB2BE-7F3D-443E-9208-5F2182A8E656}" type="slidenum">
              <a:rPr lang="de-DE" sz="1600" b="1" smtClean="0">
                <a:solidFill>
                  <a:srgbClr val="FF0000"/>
                </a:solidFill>
                <a:cs typeface="Arial" pitchFamily="34" charset="0"/>
              </a:rPr>
              <a:pPr/>
              <a:t>21</a:t>
            </a:fld>
            <a:endParaRPr lang="de-DE" sz="1600" b="1" dirty="0" smtClean="0">
              <a:solidFill>
                <a:srgbClr val="FF0000"/>
              </a:solidFill>
              <a:cs typeface="Arial" pitchFamily="34" charset="0"/>
            </a:endParaRPr>
          </a:p>
        </p:txBody>
      </p:sp>
      <p:grpSp>
        <p:nvGrpSpPr>
          <p:cNvPr id="12" name="Group 11"/>
          <p:cNvGrpSpPr/>
          <p:nvPr/>
        </p:nvGrpSpPr>
        <p:grpSpPr>
          <a:xfrm>
            <a:off x="6192180" y="2179676"/>
            <a:ext cx="370309" cy="2075530"/>
            <a:chOff x="2735116" y="5037014"/>
            <a:chExt cx="466725" cy="2764122"/>
          </a:xfrm>
        </p:grpSpPr>
        <p:cxnSp>
          <p:nvCxnSpPr>
            <p:cNvPr id="15" name="Straight Arrow Connector 14"/>
            <p:cNvCxnSpPr/>
            <p:nvPr/>
          </p:nvCxnSpPr>
          <p:spPr>
            <a:xfrm>
              <a:off x="2970657" y="6322889"/>
              <a:ext cx="1" cy="1478247"/>
            </a:xfrm>
            <a:prstGeom prst="straightConnector1">
              <a:avLst/>
            </a:prstGeom>
            <a:ln w="38100">
              <a:solidFill>
                <a:srgbClr val="3366FF"/>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4"/>
            <a:srcRect/>
            <a:stretch>
              <a:fillRect/>
            </a:stretch>
          </p:blipFill>
          <p:spPr bwMode="auto">
            <a:xfrm>
              <a:off x="2735116" y="5037014"/>
              <a:ext cx="466725" cy="1285875"/>
            </a:xfrm>
            <a:prstGeom prst="rect">
              <a:avLst/>
            </a:prstGeom>
            <a:noFill/>
            <a:ln w="9525">
              <a:noFill/>
              <a:miter lim="800000"/>
              <a:headEnd/>
              <a:tailEnd/>
            </a:ln>
          </p:spPr>
        </p:pic>
      </p:grpSp>
    </p:spTree>
    <p:extLst>
      <p:ext uri="{BB962C8B-B14F-4D97-AF65-F5344CB8AC3E}">
        <p14:creationId xmlns:p14="http://schemas.microsoft.com/office/powerpoint/2010/main" val="12050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2" presetClass="entr" presetSubtype="1"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100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par>
                                <p:cTn id="29" presetID="3" presetClass="emph" presetSubtype="2" fill="hold" grpId="0" nodeType="withEffect">
                                  <p:stCondLst>
                                    <p:cond delay="0"/>
                                  </p:stCondLst>
                                  <p:childTnLst>
                                    <p:animClr clrSpc="rgb" dir="cw">
                                      <p:cBhvr override="childStyle">
                                        <p:cTn id="30"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1" grpId="0" animBg="1"/>
      <p:bldP spid="11" grpId="1"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886200" y="4413167"/>
            <a:ext cx="3585591" cy="1634995"/>
            <a:chOff x="4096709" y="3858621"/>
            <a:chExt cx="3666167" cy="1634995"/>
          </a:xfrm>
        </p:grpSpPr>
        <p:cxnSp>
          <p:nvCxnSpPr>
            <p:cNvPr id="34" name="Straight Connector 33"/>
            <p:cNvCxnSpPr/>
            <p:nvPr/>
          </p:nvCxnSpPr>
          <p:spPr>
            <a:xfrm>
              <a:off x="7391053" y="3858621"/>
              <a:ext cx="371822" cy="0"/>
            </a:xfrm>
            <a:prstGeom prst="line">
              <a:avLst/>
            </a:prstGeom>
            <a:ln w="28575">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62875" y="3858621"/>
              <a:ext cx="1" cy="1627779"/>
            </a:xfrm>
            <a:prstGeom prst="line">
              <a:avLst/>
            </a:prstGeom>
            <a:ln w="28575">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096709" y="5493616"/>
              <a:ext cx="3666166"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 name="Titel 19"/>
          <p:cNvSpPr>
            <a:spLocks noGrp="1"/>
          </p:cNvSpPr>
          <p:nvPr>
            <p:ph type="title"/>
          </p:nvPr>
        </p:nvSpPr>
        <p:spPr/>
        <p:txBody>
          <a:bodyPr>
            <a:noAutofit/>
          </a:bodyPr>
          <a:lstStyle/>
          <a:p>
            <a:r>
              <a:rPr lang="en-US" dirty="0">
                <a:solidFill>
                  <a:srgbClr val="00B050"/>
                </a:solidFill>
              </a:rPr>
              <a:t>Secondary Pump</a:t>
            </a:r>
            <a:endParaRPr lang="de-DE" dirty="0">
              <a:solidFill>
                <a:srgbClr val="00B050"/>
              </a:solidFill>
            </a:endParaRPr>
          </a:p>
        </p:txBody>
      </p:sp>
      <p:sp>
        <p:nvSpPr>
          <p:cNvPr id="6" name="Content Placeholder 5"/>
          <p:cNvSpPr>
            <a:spLocks noGrp="1"/>
          </p:cNvSpPr>
          <p:nvPr>
            <p:ph sz="half" idx="2"/>
          </p:nvPr>
        </p:nvSpPr>
        <p:spPr>
          <a:xfrm>
            <a:off x="1476374" y="1592263"/>
            <a:ext cx="7058026" cy="4608512"/>
          </a:xfrm>
        </p:spPr>
        <p:txBody>
          <a:bodyPr/>
          <a:lstStyle/>
          <a:p>
            <a:r>
              <a:rPr lang="en-US" dirty="0" smtClean="0"/>
              <a:t>Using a VFD to reduce pump speed to manage the pressure needed by the system.</a:t>
            </a:r>
          </a:p>
          <a:p>
            <a:r>
              <a:rPr lang="en-US" dirty="0" smtClean="0"/>
              <a:t>Sensor location is key in order to accurately reflect to the differential pressure needed at the worst case coil in the system.</a:t>
            </a:r>
          </a:p>
        </p:txBody>
      </p:sp>
      <p:sp>
        <p:nvSpPr>
          <p:cNvPr id="9" name="Content Placeholder 8"/>
          <p:cNvSpPr>
            <a:spLocks noGrp="1"/>
          </p:cNvSpPr>
          <p:nvPr>
            <p:ph sz="half" idx="11"/>
          </p:nvPr>
        </p:nvSpPr>
        <p:spPr/>
        <p:txBody>
          <a:bodyPr/>
          <a:lstStyle/>
          <a:p>
            <a:endParaRPr lang="en-US" dirty="0"/>
          </a:p>
        </p:txBody>
      </p:sp>
      <p:sp>
        <p:nvSpPr>
          <p:cNvPr id="10" name="Text Placeholder 9"/>
          <p:cNvSpPr>
            <a:spLocks noGrp="1"/>
          </p:cNvSpPr>
          <p:nvPr>
            <p:ph type="body" sz="quarter" idx="12"/>
          </p:nvPr>
        </p:nvSpPr>
        <p:spPr/>
        <p:txBody>
          <a:bodyPr/>
          <a:lstStyle/>
          <a:p>
            <a:r>
              <a:rPr lang="en-US" dirty="0">
                <a:solidFill>
                  <a:srgbClr val="00B050"/>
                </a:solidFill>
              </a:rPr>
              <a:t>In a De-Coupled Primary/Secondary System</a:t>
            </a:r>
          </a:p>
          <a:p>
            <a:endParaRPr lang="en-US" dirty="0">
              <a:solidFill>
                <a:srgbClr val="00B050"/>
              </a:solidFill>
            </a:endParaRPr>
          </a:p>
        </p:txBody>
      </p:sp>
      <p:sp>
        <p:nvSpPr>
          <p:cNvPr id="8" name="Textfeld 8"/>
          <p:cNvSpPr txBox="1"/>
          <p:nvPr/>
        </p:nvSpPr>
        <p:spPr>
          <a:xfrm>
            <a:off x="215899" y="6200776"/>
            <a:ext cx="2374901" cy="657224"/>
          </a:xfrm>
          <a:prstGeom prst="rect">
            <a:avLst/>
          </a:prstGeom>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22</a:t>
            </a:fld>
            <a:endParaRPr lang="de-DE" sz="1600" b="1" kern="1200" dirty="0" smtClean="0">
              <a:solidFill>
                <a:srgbClr val="FF0000"/>
              </a:solidFill>
              <a:latin typeface="Arial" pitchFamily="34" charset="0"/>
              <a:ea typeface="+mn-ea"/>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3311860" y="3717032"/>
            <a:ext cx="3522510" cy="1784195"/>
          </a:xfrm>
          <a:prstGeom prst="rect">
            <a:avLst/>
          </a:prstGeom>
          <a:noFill/>
          <a:ln w="9525">
            <a:noFill/>
            <a:miter lim="800000"/>
            <a:headEnd/>
            <a:tailEnd/>
          </a:ln>
        </p:spPr>
      </p:pic>
      <p:grpSp>
        <p:nvGrpSpPr>
          <p:cNvPr id="3" name="Group 2"/>
          <p:cNvGrpSpPr/>
          <p:nvPr/>
        </p:nvGrpSpPr>
        <p:grpSpPr>
          <a:xfrm>
            <a:off x="6660232" y="4005064"/>
            <a:ext cx="493552" cy="1188132"/>
            <a:chOff x="6660232" y="4005064"/>
            <a:chExt cx="493552" cy="1188132"/>
          </a:xfrm>
        </p:grpSpPr>
        <p:sp>
          <p:nvSpPr>
            <p:cNvPr id="31" name="Right Bracket 30"/>
            <p:cNvSpPr/>
            <p:nvPr/>
          </p:nvSpPr>
          <p:spPr>
            <a:xfrm>
              <a:off x="6660232" y="4005064"/>
              <a:ext cx="369758" cy="1188132"/>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7" name="Picture 6"/>
            <p:cNvPicPr>
              <a:picLocks noChangeAspect="1" noChangeArrowheads="1"/>
            </p:cNvPicPr>
            <p:nvPr/>
          </p:nvPicPr>
          <p:blipFill>
            <a:blip r:embed="rId4"/>
            <a:srcRect/>
            <a:stretch>
              <a:fillRect/>
            </a:stretch>
          </p:blipFill>
          <p:spPr bwMode="auto">
            <a:xfrm>
              <a:off x="6907976" y="4296430"/>
              <a:ext cx="245808" cy="243444"/>
            </a:xfrm>
            <a:prstGeom prst="rect">
              <a:avLst/>
            </a:prstGeom>
            <a:noFill/>
            <a:ln w="9525">
              <a:miter lim="800000"/>
              <a:headEnd/>
              <a:tailEnd/>
            </a:ln>
            <a:effectLst/>
          </p:spPr>
        </p:pic>
      </p:grpSp>
      <p:grpSp>
        <p:nvGrpSpPr>
          <p:cNvPr id="2" name="Group 1"/>
          <p:cNvGrpSpPr/>
          <p:nvPr/>
        </p:nvGrpSpPr>
        <p:grpSpPr>
          <a:xfrm>
            <a:off x="3501752" y="4221088"/>
            <a:ext cx="384448" cy="2560842"/>
            <a:chOff x="2819400" y="3647090"/>
            <a:chExt cx="466725" cy="2833076"/>
          </a:xfrm>
        </p:grpSpPr>
        <p:cxnSp>
          <p:nvCxnSpPr>
            <p:cNvPr id="47" name="Straight Arrow Connector 46"/>
            <p:cNvCxnSpPr/>
            <p:nvPr/>
          </p:nvCxnSpPr>
          <p:spPr>
            <a:xfrm flipV="1">
              <a:off x="3063313" y="3647090"/>
              <a:ext cx="0" cy="155739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a:srcRect/>
            <a:stretch>
              <a:fillRect/>
            </a:stretch>
          </p:blipFill>
          <p:spPr bwMode="auto">
            <a:xfrm>
              <a:off x="2819400" y="5194291"/>
              <a:ext cx="466725" cy="1285875"/>
            </a:xfrm>
            <a:prstGeom prst="rect">
              <a:avLst/>
            </a:prstGeom>
            <a:noFill/>
            <a:ln w="9525">
              <a:noFill/>
              <a:miter lim="800000"/>
              <a:headEnd/>
              <a:tailEnd/>
            </a:ln>
          </p:spPr>
        </p:pic>
      </p:grpSp>
    </p:spTree>
    <p:extLst>
      <p:ext uri="{BB962C8B-B14F-4D97-AF65-F5344CB8AC3E}">
        <p14:creationId xmlns:p14="http://schemas.microsoft.com/office/powerpoint/2010/main" val="30291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par>
                                <p:cTn id="28" presetID="3" presetClass="emph" presetSubtype="2" fill="hold" grpId="0" nodeType="withEffect">
                                  <p:stCondLst>
                                    <p:cond delay="0"/>
                                  </p:stCondLst>
                                  <p:childTnLst>
                                    <p:animClr clrSpc="rgb" dir="cw">
                                      <p:cBhvr override="childStyle">
                                        <p:cTn id="29"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p:txBody>
          <a:bodyPr>
            <a:noAutofit/>
          </a:bodyPr>
          <a:lstStyle/>
          <a:p>
            <a:r>
              <a:rPr lang="en-US" dirty="0">
                <a:solidFill>
                  <a:srgbClr val="00B050"/>
                </a:solidFill>
              </a:rPr>
              <a:t>Secondary Pump</a:t>
            </a:r>
            <a:endParaRPr lang="de-DE" dirty="0">
              <a:solidFill>
                <a:srgbClr val="00B050"/>
              </a:solidFill>
            </a:endParaRPr>
          </a:p>
        </p:txBody>
      </p:sp>
      <p:sp>
        <p:nvSpPr>
          <p:cNvPr id="6" name="Content Placeholder 5"/>
          <p:cNvSpPr>
            <a:spLocks noGrp="1"/>
          </p:cNvSpPr>
          <p:nvPr>
            <p:ph sz="half" idx="2"/>
          </p:nvPr>
        </p:nvSpPr>
        <p:spPr>
          <a:xfrm>
            <a:off x="1476374" y="1592263"/>
            <a:ext cx="7058026" cy="4608512"/>
          </a:xfrm>
        </p:spPr>
        <p:txBody>
          <a:bodyPr>
            <a:normAutofit/>
          </a:bodyPr>
          <a:lstStyle/>
          <a:p>
            <a:r>
              <a:rPr lang="en-US" sz="2000" dirty="0" smtClean="0"/>
              <a:t>In some cases the far end DP sensor is too far away and the DP value or setpoint is transmitted via a Building Automation System  (BACnet network).</a:t>
            </a:r>
          </a:p>
          <a:p>
            <a:r>
              <a:rPr lang="en-US" sz="2000" dirty="0" smtClean="0"/>
              <a:t>A good practice would be to control the pump speed to achieve a pump Discharge Pressure setpoint… that is,  </a:t>
            </a:r>
            <a:br>
              <a:rPr lang="en-US" sz="2000" dirty="0" smtClean="0"/>
            </a:br>
            <a:r>
              <a:rPr lang="en-US" sz="2000" dirty="0" smtClean="0"/>
              <a:t>in turn, reset by the remote coil DP value.</a:t>
            </a:r>
          </a:p>
        </p:txBody>
      </p:sp>
      <p:sp>
        <p:nvSpPr>
          <p:cNvPr id="9" name="Content Placeholder 8"/>
          <p:cNvSpPr>
            <a:spLocks noGrp="1"/>
          </p:cNvSpPr>
          <p:nvPr>
            <p:ph sz="half" idx="11"/>
          </p:nvPr>
        </p:nvSpPr>
        <p:spPr/>
        <p:txBody>
          <a:bodyPr/>
          <a:lstStyle/>
          <a:p>
            <a:endParaRPr lang="en-US" dirty="0"/>
          </a:p>
        </p:txBody>
      </p:sp>
      <p:sp>
        <p:nvSpPr>
          <p:cNvPr id="10" name="Text Placeholder 9"/>
          <p:cNvSpPr>
            <a:spLocks noGrp="1"/>
          </p:cNvSpPr>
          <p:nvPr>
            <p:ph type="body" sz="quarter" idx="12"/>
          </p:nvPr>
        </p:nvSpPr>
        <p:spPr/>
        <p:txBody>
          <a:bodyPr>
            <a:normAutofit fontScale="85000" lnSpcReduction="10000"/>
          </a:bodyPr>
          <a:lstStyle/>
          <a:p>
            <a:r>
              <a:rPr lang="en-US" dirty="0" smtClean="0">
                <a:solidFill>
                  <a:srgbClr val="00B050"/>
                </a:solidFill>
              </a:rPr>
              <a:t>Using Discharge Pressure control reset by Remote DP sensor </a:t>
            </a:r>
            <a:endParaRPr lang="en-US" dirty="0">
              <a:solidFill>
                <a:srgbClr val="00B050"/>
              </a:solidFill>
            </a:endParaRPr>
          </a:p>
          <a:p>
            <a:endParaRPr lang="en-US" dirty="0">
              <a:solidFill>
                <a:srgbClr val="00B050"/>
              </a:solidFill>
            </a:endParaRPr>
          </a:p>
        </p:txBody>
      </p:sp>
      <p:sp>
        <p:nvSpPr>
          <p:cNvPr id="8" name="Textfeld 8"/>
          <p:cNvSpPr txBox="1"/>
          <p:nvPr/>
        </p:nvSpPr>
        <p:spPr>
          <a:xfrm>
            <a:off x="215899" y="6200776"/>
            <a:ext cx="2374901" cy="657224"/>
          </a:xfrm>
          <a:prstGeom prst="rect">
            <a:avLst/>
          </a:prstGeom>
        </p:spPr>
        <p:txBody>
          <a:bodyPr lIns="0" tIns="0" rIns="0" bIns="198000" anchor="b" anchorCtr="0"/>
          <a:lstStyle/>
          <a:p>
            <a:r>
              <a:rPr lang="en-US" sz="1600" b="1" dirty="0" smtClean="0">
                <a:solidFill>
                  <a:srgbClr val="FF0000"/>
                </a:solidFill>
                <a:cs typeface="Arial" pitchFamily="34" charset="0"/>
              </a:rPr>
              <a:t>Slide </a:t>
            </a:r>
            <a:fld id="{034DB2BE-7F3D-443E-9208-5F2182A8E656}" type="slidenum">
              <a:rPr lang="de-DE" sz="1600" b="1" smtClean="0">
                <a:solidFill>
                  <a:srgbClr val="FF0000"/>
                </a:solidFill>
                <a:cs typeface="Arial" pitchFamily="34" charset="0"/>
              </a:rPr>
              <a:pPr/>
              <a:t>23</a:t>
            </a:fld>
            <a:endParaRPr lang="de-DE" sz="1600" b="1" dirty="0" smtClean="0">
              <a:solidFill>
                <a:srgbClr val="FF0000"/>
              </a:solidFill>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3311860" y="3717032"/>
            <a:ext cx="3522510" cy="1784195"/>
          </a:xfrm>
          <a:prstGeom prst="rect">
            <a:avLst/>
          </a:prstGeom>
          <a:noFill/>
          <a:ln w="9525">
            <a:noFill/>
            <a:miter lim="800000"/>
            <a:headEnd/>
            <a:tailEnd/>
          </a:ln>
        </p:spPr>
      </p:pic>
      <p:grpSp>
        <p:nvGrpSpPr>
          <p:cNvPr id="2" name="Group 1"/>
          <p:cNvGrpSpPr/>
          <p:nvPr/>
        </p:nvGrpSpPr>
        <p:grpSpPr>
          <a:xfrm>
            <a:off x="3501752" y="4221088"/>
            <a:ext cx="384448" cy="2560842"/>
            <a:chOff x="2819400" y="3647090"/>
            <a:chExt cx="466725" cy="2833076"/>
          </a:xfrm>
        </p:grpSpPr>
        <p:cxnSp>
          <p:nvCxnSpPr>
            <p:cNvPr id="47" name="Straight Arrow Connector 46"/>
            <p:cNvCxnSpPr/>
            <p:nvPr/>
          </p:nvCxnSpPr>
          <p:spPr>
            <a:xfrm flipV="1">
              <a:off x="3063313" y="3647090"/>
              <a:ext cx="0" cy="155739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srcRect/>
            <a:stretch>
              <a:fillRect/>
            </a:stretch>
          </p:blipFill>
          <p:spPr bwMode="auto">
            <a:xfrm>
              <a:off x="2819400" y="5194291"/>
              <a:ext cx="466725" cy="1285875"/>
            </a:xfrm>
            <a:prstGeom prst="rect">
              <a:avLst/>
            </a:prstGeom>
            <a:noFill/>
            <a:ln w="9525">
              <a:noFill/>
              <a:miter lim="800000"/>
              <a:headEnd/>
              <a:tailEnd/>
            </a:ln>
          </p:spPr>
        </p:pic>
      </p:grpSp>
      <p:grpSp>
        <p:nvGrpSpPr>
          <p:cNvPr id="18" name="Group 17"/>
          <p:cNvGrpSpPr/>
          <p:nvPr/>
        </p:nvGrpSpPr>
        <p:grpSpPr>
          <a:xfrm>
            <a:off x="3886200" y="3846980"/>
            <a:ext cx="781947" cy="1988840"/>
            <a:chOff x="5218348" y="2056882"/>
            <a:chExt cx="781947" cy="1988840"/>
          </a:xfrm>
        </p:grpSpPr>
        <p:cxnSp>
          <p:nvCxnSpPr>
            <p:cNvPr id="19" name="Straight Connector 18"/>
            <p:cNvCxnSpPr/>
            <p:nvPr/>
          </p:nvCxnSpPr>
          <p:spPr>
            <a:xfrm flipH="1" flipV="1">
              <a:off x="5867399" y="2056882"/>
              <a:ext cx="2" cy="1988840"/>
            </a:xfrm>
            <a:prstGeom prst="line">
              <a:avLst/>
            </a:prstGeom>
            <a:ln w="31750">
              <a:solidFill>
                <a:srgbClr val="00B050"/>
              </a:solidFill>
              <a:headEnd type="none" w="med" len="sm"/>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18348" y="4045722"/>
              <a:ext cx="649052" cy="0"/>
            </a:xfrm>
            <a:prstGeom prst="line">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p:cNvSpPr>
              <a:spLocks noChangeArrowheads="1"/>
            </p:cNvSpPr>
            <p:nvPr/>
          </p:nvSpPr>
          <p:spPr bwMode="auto">
            <a:xfrm>
              <a:off x="5734503" y="2287904"/>
              <a:ext cx="265792" cy="237029"/>
            </a:xfrm>
            <a:prstGeom prst="ellipse">
              <a:avLst/>
            </a:prstGeom>
            <a:solidFill>
              <a:schemeClr val="bg1"/>
            </a:solidFill>
            <a:ln w="28575">
              <a:solidFill>
                <a:srgbClr val="00B050"/>
              </a:solidFill>
              <a:round/>
              <a:headEnd type="none" w="sm" len="sm"/>
              <a:tailEnd type="none" w="sm" len="sm"/>
            </a:ln>
          </p:spPr>
          <p:txBody>
            <a:bodyPr wrap="none" anchor="ctr"/>
            <a:lstStyle/>
            <a:p>
              <a:pPr algn="ctr"/>
              <a:r>
                <a:rPr lang="en-US" sz="1200" b="1" dirty="0" smtClean="0">
                  <a:solidFill>
                    <a:srgbClr val="00B050"/>
                  </a:solidFill>
                </a:rPr>
                <a:t>P</a:t>
              </a:r>
              <a:endParaRPr lang="en-US" sz="1200" b="1" dirty="0">
                <a:solidFill>
                  <a:srgbClr val="00B050"/>
                </a:solidFill>
              </a:endParaRPr>
            </a:p>
          </p:txBody>
        </p:sp>
      </p:grpSp>
      <p:grpSp>
        <p:nvGrpSpPr>
          <p:cNvPr id="30" name="Group 29"/>
          <p:cNvGrpSpPr/>
          <p:nvPr/>
        </p:nvGrpSpPr>
        <p:grpSpPr>
          <a:xfrm>
            <a:off x="3886200" y="4413167"/>
            <a:ext cx="3585591" cy="1634995"/>
            <a:chOff x="4096709" y="3858621"/>
            <a:chExt cx="3666167" cy="1634995"/>
          </a:xfrm>
        </p:grpSpPr>
        <p:cxnSp>
          <p:nvCxnSpPr>
            <p:cNvPr id="33" name="Straight Connector 32"/>
            <p:cNvCxnSpPr/>
            <p:nvPr/>
          </p:nvCxnSpPr>
          <p:spPr>
            <a:xfrm>
              <a:off x="7391053" y="3858621"/>
              <a:ext cx="371822" cy="0"/>
            </a:xfrm>
            <a:prstGeom prst="line">
              <a:avLst/>
            </a:prstGeom>
            <a:ln w="28575">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62875" y="3858621"/>
              <a:ext cx="1" cy="1627779"/>
            </a:xfrm>
            <a:prstGeom prst="line">
              <a:avLst/>
            </a:prstGeom>
            <a:ln w="28575">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096709" y="5493616"/>
              <a:ext cx="3666166"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5355829" y="5860882"/>
            <a:ext cx="646331" cy="369332"/>
          </a:xfrm>
          <a:prstGeom prst="rect">
            <a:avLst/>
          </a:prstGeom>
          <a:solidFill>
            <a:schemeClr val="accent3">
              <a:lumMod val="20000"/>
              <a:lumOff val="80000"/>
            </a:schemeClr>
          </a:solidFill>
          <a:ln w="19050">
            <a:solidFill>
              <a:srgbClr val="7030A0"/>
            </a:solidFill>
          </a:ln>
        </p:spPr>
        <p:txBody>
          <a:bodyPr wrap="none" rtlCol="0">
            <a:spAutoFit/>
          </a:bodyPr>
          <a:lstStyle/>
          <a:p>
            <a:pPr>
              <a:buClr>
                <a:schemeClr val="tx2"/>
              </a:buClr>
            </a:pPr>
            <a:r>
              <a:rPr lang="en-US" dirty="0" smtClean="0"/>
              <a:t>BAS</a:t>
            </a:r>
          </a:p>
        </p:txBody>
      </p:sp>
      <p:grpSp>
        <p:nvGrpSpPr>
          <p:cNvPr id="23" name="Group 22"/>
          <p:cNvGrpSpPr/>
          <p:nvPr/>
        </p:nvGrpSpPr>
        <p:grpSpPr>
          <a:xfrm>
            <a:off x="6660232" y="4005064"/>
            <a:ext cx="493552" cy="1188132"/>
            <a:chOff x="6660232" y="4005064"/>
            <a:chExt cx="493552" cy="1188132"/>
          </a:xfrm>
        </p:grpSpPr>
        <p:sp>
          <p:nvSpPr>
            <p:cNvPr id="24" name="Right Bracket 23"/>
            <p:cNvSpPr/>
            <p:nvPr/>
          </p:nvSpPr>
          <p:spPr>
            <a:xfrm>
              <a:off x="6660232" y="4005064"/>
              <a:ext cx="369758" cy="1188132"/>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5" name="Picture 6"/>
            <p:cNvPicPr>
              <a:picLocks noChangeAspect="1" noChangeArrowheads="1"/>
            </p:cNvPicPr>
            <p:nvPr/>
          </p:nvPicPr>
          <p:blipFill>
            <a:blip r:embed="rId5"/>
            <a:srcRect/>
            <a:stretch>
              <a:fillRect/>
            </a:stretch>
          </p:blipFill>
          <p:spPr bwMode="auto">
            <a:xfrm>
              <a:off x="6907976" y="4296430"/>
              <a:ext cx="245808" cy="243444"/>
            </a:xfrm>
            <a:prstGeom prst="rect">
              <a:avLst/>
            </a:prstGeom>
            <a:noFill/>
            <a:ln w="9525">
              <a:miter lim="800000"/>
              <a:headEnd/>
              <a:tailEnd/>
            </a:ln>
            <a:effectLst/>
          </p:spPr>
        </p:pic>
      </p:grpSp>
    </p:spTree>
    <p:extLst>
      <p:ext uri="{BB962C8B-B14F-4D97-AF65-F5344CB8AC3E}">
        <p14:creationId xmlns:p14="http://schemas.microsoft.com/office/powerpoint/2010/main" val="13276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par>
                          <p:cTn id="19" fill="hold">
                            <p:stCondLst>
                              <p:cond delay="500"/>
                            </p:stCondLst>
                            <p:childTnLst>
                              <p:par>
                                <p:cTn id="20" presetID="2" presetClass="entr" presetSubtype="4"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3" presetClass="emph" presetSubtype="2" fill="hold" grpId="0" nodeType="withEffect">
                                  <p:stCondLst>
                                    <p:cond delay="0"/>
                                  </p:stCondLst>
                                  <p:childTnLst>
                                    <p:animClr clrSpc="rgb" dir="cw">
                                      <p:cBhvr override="childStyle">
                                        <p:cTn id="25"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3"/>
          <a:srcRect/>
          <a:stretch>
            <a:fillRect/>
          </a:stretch>
        </p:blipFill>
        <p:spPr bwMode="auto">
          <a:xfrm>
            <a:off x="4234815" y="1524000"/>
            <a:ext cx="4680585" cy="3152394"/>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pPr eaLnBrk="1" hangingPunct="1"/>
            <a:r>
              <a:rPr lang="en-US" dirty="0" smtClean="0">
                <a:solidFill>
                  <a:srgbClr val="00B050"/>
                </a:solidFill>
              </a:rPr>
              <a:t>Condenser Water Pumps</a:t>
            </a:r>
          </a:p>
        </p:txBody>
      </p:sp>
      <p:sp>
        <p:nvSpPr>
          <p:cNvPr id="5" name="Text Placeholder 4"/>
          <p:cNvSpPr>
            <a:spLocks noGrp="1"/>
          </p:cNvSpPr>
          <p:nvPr>
            <p:ph type="body" sz="quarter" idx="12"/>
          </p:nvPr>
        </p:nvSpPr>
        <p:spPr/>
        <p:txBody>
          <a:bodyPr/>
          <a:lstStyle/>
          <a:p>
            <a:endParaRPr lang="en-US" dirty="0">
              <a:solidFill>
                <a:srgbClr val="00B050"/>
              </a:solidFill>
            </a:endParaRPr>
          </a:p>
        </p:txBody>
      </p:sp>
      <p:sp>
        <p:nvSpPr>
          <p:cNvPr id="10" name="Rectangle 17"/>
          <p:cNvSpPr txBox="1">
            <a:spLocks noChangeArrowheads="1"/>
          </p:cNvSpPr>
          <p:nvPr/>
        </p:nvSpPr>
        <p:spPr>
          <a:xfrm>
            <a:off x="533399" y="1524000"/>
            <a:ext cx="5257801" cy="4800600"/>
          </a:xfrm>
          <a:prstGeom prst="rect">
            <a:avLst/>
          </a:prstGeom>
        </p:spPr>
        <p:txBody>
          <a:bodyPr vert="horz" lIns="0" tIns="0" rIns="0" bIns="0" rtlCol="0">
            <a:normAutofit/>
          </a:bodyPr>
          <a:lstStyle/>
          <a:p>
            <a:pPr marL="179388" marR="0" lvl="0" indent="-179388"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Reducing the</a:t>
            </a: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rate of </a:t>
            </a:r>
            <a:b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b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condenser water flow can …</a:t>
            </a:r>
          </a:p>
          <a:p>
            <a:pPr marL="636588" lvl="1" indent="-179388">
              <a:spcBef>
                <a:spcPct val="20000"/>
              </a:spcBef>
              <a:buClr>
                <a:schemeClr val="tx2"/>
              </a:buClr>
              <a:buSzPct val="70000"/>
              <a:buFont typeface="Wingdings" pitchFamily="2" charset="2"/>
              <a:buChar char="§"/>
            </a:pPr>
            <a:r>
              <a:rPr lang="en-US" sz="2100" noProof="0" dirty="0" smtClean="0">
                <a:latin typeface="Arial" pitchFamily="34" charset="0"/>
                <a:cs typeface="Arial" pitchFamily="34" charset="0"/>
              </a:rPr>
              <a:t>k</a:t>
            </a: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eep the spray nozzles </a:t>
            </a:r>
            <a:b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b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from covering the fill</a:t>
            </a:r>
          </a:p>
          <a:p>
            <a:pPr marL="636588" lvl="1" indent="-179388">
              <a:spcBef>
                <a:spcPct val="20000"/>
              </a:spcBef>
              <a:buClr>
                <a:schemeClr val="tx2"/>
              </a:buClr>
              <a:buSzPct val="70000"/>
              <a:buFont typeface="Wingdings" pitchFamily="2" charset="2"/>
              <a:buChar char="§"/>
            </a:pP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cause problems for the </a:t>
            </a:r>
            <a:b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b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chiller</a:t>
            </a:r>
          </a:p>
          <a:p>
            <a:pPr marL="179388" indent="-179388">
              <a:spcBef>
                <a:spcPct val="20000"/>
              </a:spcBef>
              <a:buClr>
                <a:schemeClr val="tx2"/>
              </a:buClr>
              <a:buSzPct val="70000"/>
              <a:buFont typeface="Wingdings" pitchFamily="2" charset="2"/>
              <a:buChar char="§"/>
            </a:pPr>
            <a:r>
              <a:rPr lang="en-US" sz="2100" baseline="0" dirty="0" smtClean="0">
                <a:latin typeface="Arial" pitchFamily="34" charset="0"/>
                <a:cs typeface="Arial" pitchFamily="34" charset="0"/>
              </a:rPr>
              <a:t>The</a:t>
            </a:r>
            <a:r>
              <a:rPr lang="en-US" sz="2100" dirty="0" smtClean="0">
                <a:latin typeface="Arial" pitchFamily="34" charset="0"/>
                <a:cs typeface="Arial" pitchFamily="34" charset="0"/>
              </a:rPr>
              <a:t> pump speed can be controlled to maintain a constant flow as the strainer loads</a:t>
            </a:r>
          </a:p>
          <a:p>
            <a:pPr marL="179388" indent="-179388">
              <a:spcBef>
                <a:spcPct val="20000"/>
              </a:spcBef>
              <a:buClr>
                <a:schemeClr val="tx2"/>
              </a:buClr>
              <a:buSzPct val="70000"/>
              <a:buFont typeface="Wingdings" pitchFamily="2" charset="2"/>
              <a:buChar char="§"/>
            </a:pPr>
            <a:r>
              <a:rPr lang="en-US" sz="2100" dirty="0" smtClean="0">
                <a:latin typeface="Arial" pitchFamily="34" charset="0"/>
                <a:cs typeface="Arial" pitchFamily="34" charset="0"/>
              </a:rPr>
              <a:t>The drive can also indicate when the strainer needs to be cleaned</a:t>
            </a:r>
          </a:p>
          <a:p>
            <a:pPr marL="179388" indent="-179388">
              <a:spcBef>
                <a:spcPct val="20000"/>
              </a:spcBef>
              <a:buClr>
                <a:schemeClr val="tx2"/>
              </a:buClr>
              <a:buSzPct val="70000"/>
              <a:buFont typeface="Wingdings" pitchFamily="2" charset="2"/>
              <a:buChar char="§"/>
            </a:pPr>
            <a:r>
              <a:rPr lang="en-US" sz="2100" dirty="0" smtClean="0">
                <a:latin typeface="Arial" pitchFamily="34" charset="0"/>
                <a:cs typeface="Arial" pitchFamily="34" charset="0"/>
              </a:rPr>
              <a:t>If a throttling valve was used to adjust the flow, the VFD can save additional energy</a:t>
            </a:r>
          </a:p>
          <a:p>
            <a:pPr marL="179388" indent="-179388">
              <a:spcBef>
                <a:spcPct val="20000"/>
              </a:spcBef>
              <a:buClr>
                <a:schemeClr val="tx2"/>
              </a:buClr>
              <a:buSzPct val="70000"/>
              <a:buFont typeface="Wingdings" pitchFamily="2" charset="2"/>
              <a:buChar char="§"/>
            </a:pP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20" name="Group 19"/>
          <p:cNvGrpSpPr/>
          <p:nvPr/>
        </p:nvGrpSpPr>
        <p:grpSpPr>
          <a:xfrm>
            <a:off x="5930901" y="2906892"/>
            <a:ext cx="1600200" cy="979308"/>
            <a:chOff x="5943601" y="2906892"/>
            <a:chExt cx="1600200" cy="979308"/>
          </a:xfrm>
        </p:grpSpPr>
        <p:cxnSp>
          <p:nvCxnSpPr>
            <p:cNvPr id="13" name="Straight Connector 12"/>
            <p:cNvCxnSpPr/>
            <p:nvPr/>
          </p:nvCxnSpPr>
          <p:spPr>
            <a:xfrm>
              <a:off x="7391400" y="2906892"/>
              <a:ext cx="1" cy="979308"/>
            </a:xfrm>
            <a:prstGeom prst="line">
              <a:avLst/>
            </a:prstGeom>
            <a:ln w="25400" cap="rnd">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43601" y="3886200"/>
              <a:ext cx="1447800" cy="0"/>
            </a:xfrm>
            <a:prstGeom prst="line">
              <a:avLst/>
            </a:prstGeom>
            <a:ln w="254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239001" y="3231080"/>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F</a:t>
              </a:r>
            </a:p>
          </p:txBody>
        </p:sp>
      </p:grpSp>
      <p:sp>
        <p:nvSpPr>
          <p:cNvPr id="21" name="Oval 20"/>
          <p:cNvSpPr/>
          <p:nvPr/>
        </p:nvSpPr>
        <p:spPr>
          <a:xfrm>
            <a:off x="6649069" y="2731736"/>
            <a:ext cx="533400" cy="354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6" name="Oval 25"/>
          <p:cNvSpPr/>
          <p:nvPr/>
        </p:nvSpPr>
        <p:spPr>
          <a:xfrm>
            <a:off x="6268069" y="2737888"/>
            <a:ext cx="533400" cy="354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7"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24</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2000"/>
                                        <p:tgtEl>
                                          <p:spTgt spid="10">
                                            <p:txEl>
                                              <p:pRg st="5" end="5"/>
                                            </p:txEl>
                                          </p:spTgt>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3" presetClass="emph" presetSubtype="2" fill="hold" grpId="0" nodeType="withEffect">
                                  <p:stCondLst>
                                    <p:cond delay="0"/>
                                  </p:stCondLst>
                                  <p:childTnLst>
                                    <p:animClr clrSpc="rgb" dir="cw">
                                      <p:cBhvr override="childStyle">
                                        <p:cTn id="40" dur="500" fill="hold"/>
                                        <p:tgtEl>
                                          <p:spTgt spid="2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1"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dirty="0" smtClean="0">
                <a:solidFill>
                  <a:srgbClr val="00B050"/>
                </a:solidFill>
              </a:rPr>
              <a:t>Fluid Cooler with Spray pump</a:t>
            </a:r>
          </a:p>
        </p:txBody>
      </p:sp>
      <p:sp>
        <p:nvSpPr>
          <p:cNvPr id="5" name="Text Placeholder 4"/>
          <p:cNvSpPr>
            <a:spLocks noGrp="1"/>
          </p:cNvSpPr>
          <p:nvPr>
            <p:ph type="body" sz="quarter" idx="12"/>
          </p:nvPr>
        </p:nvSpPr>
        <p:spPr/>
        <p:txBody>
          <a:bodyPr/>
          <a:lstStyle/>
          <a:p>
            <a:endParaRPr lang="en-US"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836" y="1127462"/>
            <a:ext cx="6715756" cy="5004025"/>
          </a:xfrm>
          <a:prstGeom prst="rect">
            <a:avLst/>
          </a:prstGeom>
        </p:spPr>
      </p:pic>
      <p:sp>
        <p:nvSpPr>
          <p:cNvPr id="16" name="Rectangle 17"/>
          <p:cNvSpPr txBox="1">
            <a:spLocks noChangeArrowheads="1"/>
          </p:cNvSpPr>
          <p:nvPr/>
        </p:nvSpPr>
        <p:spPr>
          <a:xfrm>
            <a:off x="533400" y="1524000"/>
            <a:ext cx="2819400" cy="4800600"/>
          </a:xfrm>
          <a:prstGeom prst="rect">
            <a:avLst/>
          </a:prstGeom>
          <a:solidFill>
            <a:schemeClr val="bg1"/>
          </a:solidFill>
        </p:spPr>
        <p:txBody>
          <a:bodyPr vert="horz" lIns="0" tIns="0" rIns="0" bIns="0" rtlCol="0">
            <a:normAutofit/>
          </a:bodyPr>
          <a:lstStyle/>
          <a:p>
            <a:pPr marL="179388" indent="-179388">
              <a:spcBef>
                <a:spcPts val="600"/>
              </a:spcBef>
              <a:buClr>
                <a:schemeClr val="tx2"/>
              </a:buClr>
              <a:buSzPct val="70000"/>
              <a:buFont typeface="Wingdings" pitchFamily="2" charset="2"/>
              <a:buChar char="§"/>
            </a:pP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Spray pump starter can be sequenced by VFD</a:t>
            </a:r>
          </a:p>
          <a:p>
            <a:pPr marL="179388" marR="0" lvl="0" indent="-179388" algn="l" defTabSz="914400" rtl="0" eaLnBrk="1" fontAlgn="auto" latinLnBrk="0" hangingPunct="1">
              <a:lnSpc>
                <a:spcPct val="100000"/>
              </a:lnSpc>
              <a:spcBef>
                <a:spcPts val="600"/>
              </a:spcBef>
              <a:spcAft>
                <a:spcPts val="0"/>
              </a:spcAft>
              <a:buClr>
                <a:schemeClr val="tx2"/>
              </a:buClr>
              <a:buSzPct val="7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VFD typically controls</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fan motor speed to maintain leaving fluid/water temperature.</a:t>
            </a:r>
          </a:p>
          <a:p>
            <a:pPr marL="179388" marR="0" lvl="0" indent="-179388" algn="l" defTabSz="914400" rtl="0" eaLnBrk="1" fontAlgn="auto" latinLnBrk="0" hangingPunct="1">
              <a:lnSpc>
                <a:spcPct val="100000"/>
              </a:lnSpc>
              <a:spcBef>
                <a:spcPts val="600"/>
              </a:spcBef>
              <a:spcAft>
                <a:spcPts val="0"/>
              </a:spcAft>
              <a:buClr>
                <a:schemeClr val="tx2"/>
              </a:buClr>
              <a:buSzPct val="70000"/>
              <a:buFont typeface="Wingdings" pitchFamily="2" charset="2"/>
              <a:buChar char="§"/>
              <a:tabLst/>
              <a:defRPr/>
            </a:pPr>
            <a:r>
              <a:rPr lang="en-US" dirty="0" smtClean="0">
                <a:latin typeface="Arial" pitchFamily="34" charset="0"/>
                <a:cs typeface="Arial" pitchFamily="34" charset="0"/>
              </a:rPr>
              <a:t>Bypass is a typical option for Fan at 60 Hz (line)</a:t>
            </a:r>
            <a:endPar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endParaRPr>
          </a:p>
          <a:p>
            <a:pPr marL="179388" marR="0" lvl="0" indent="-179388" algn="l" defTabSz="914400" rtl="0" eaLnBrk="1" fontAlgn="auto" latinLnBrk="0" hangingPunct="1">
              <a:lnSpc>
                <a:spcPct val="100000"/>
              </a:lnSpc>
              <a:spcBef>
                <a:spcPts val="600"/>
              </a:spcBef>
              <a:spcAft>
                <a:spcPts val="0"/>
              </a:spcAft>
              <a:buClr>
                <a:schemeClr val="tx2"/>
              </a:buClr>
              <a:buSzPct val="70000"/>
              <a:buFont typeface="Wingdings" pitchFamily="2" charset="2"/>
              <a:buChar char="§"/>
              <a:tabLst/>
              <a:defRPr/>
            </a:pPr>
            <a:r>
              <a:rPr lang="en-US" dirty="0" smtClean="0">
                <a:latin typeface="Arial" pitchFamily="34" charset="0"/>
                <a:cs typeface="Arial" pitchFamily="34" charset="0"/>
              </a:rPr>
              <a:t>Fluid temperatures monitored/controlled by VFD</a:t>
            </a:r>
            <a:endPar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endParaRPr>
          </a:p>
          <a:p>
            <a:pPr marL="179388" indent="-179388">
              <a:spcBef>
                <a:spcPts val="600"/>
              </a:spcBef>
              <a:buClr>
                <a:schemeClr val="tx2"/>
              </a:buClr>
              <a:buSzPct val="70000"/>
              <a:buFont typeface="Wingdings" pitchFamily="2" charset="2"/>
              <a:buChar char="§"/>
            </a:pPr>
            <a:r>
              <a:rPr lang="en-US" dirty="0" smtClean="0">
                <a:latin typeface="Arial" pitchFamily="34" charset="0"/>
                <a:cs typeface="Arial" pitchFamily="34" charset="0"/>
              </a:rPr>
              <a:t>Basin Heater control can be controlled by the VFD</a:t>
            </a:r>
            <a:endPar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endParaRPr>
          </a:p>
        </p:txBody>
      </p:sp>
      <p:sp>
        <p:nvSpPr>
          <p:cNvPr id="19"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25</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75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16">
                                            <p:txEl>
                                              <p:pRg st="2" end="2"/>
                                            </p:txEl>
                                          </p:spTgt>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75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750"/>
                                  </p:stCondLst>
                                  <p:childTnLst>
                                    <p:set>
                                      <p:cBhvr>
                                        <p:cTn id="21" dur="1" fill="hold">
                                          <p:stCondLst>
                                            <p:cond delay="0"/>
                                          </p:stCondLst>
                                        </p:cTn>
                                        <p:tgtEl>
                                          <p:spTgt spid="16">
                                            <p:txEl>
                                              <p:pRg st="4" end="4"/>
                                            </p:txEl>
                                          </p:spTgt>
                                        </p:tgtEl>
                                        <p:attrNameLst>
                                          <p:attrName>style.visibility</p:attrName>
                                        </p:attrNameLst>
                                      </p:cBhvr>
                                      <p:to>
                                        <p:strVal val="visible"/>
                                      </p:to>
                                    </p:set>
                                  </p:childTnLst>
                                </p:cTn>
                              </p:par>
                            </p:childTnLst>
                          </p:cTn>
                        </p:par>
                        <p:par>
                          <p:cTn id="22" fill="hold">
                            <p:stCondLst>
                              <p:cond delay="3750"/>
                            </p:stCondLst>
                            <p:childTnLst>
                              <p:par>
                                <p:cTn id="23" presetID="3" presetClass="emph" presetSubtype="2" fill="hold" grpId="0" nodeType="afterEffect">
                                  <p:stCondLst>
                                    <p:cond delay="750"/>
                                  </p:stCondLst>
                                  <p:childTnLst>
                                    <p:animClr clrSpc="rgb" dir="cw">
                                      <p:cBhvr override="childStyle">
                                        <p:cTn id="24" dur="5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dirty="0" smtClean="0">
                <a:solidFill>
                  <a:srgbClr val="00B050"/>
                </a:solidFill>
              </a:rPr>
              <a:t>Fume Hood Fan</a:t>
            </a:r>
          </a:p>
        </p:txBody>
      </p:sp>
      <p:sp>
        <p:nvSpPr>
          <p:cNvPr id="5" name="Text Placeholder 4"/>
          <p:cNvSpPr>
            <a:spLocks noGrp="1"/>
          </p:cNvSpPr>
          <p:nvPr>
            <p:ph type="body" sz="quarter" idx="12"/>
          </p:nvPr>
        </p:nvSpPr>
        <p:spPr/>
        <p:txBody>
          <a:bodyPr/>
          <a:lstStyle/>
          <a:p>
            <a:endParaRPr lang="en-US" dirty="0">
              <a:solidFill>
                <a:srgbClr val="00B050"/>
              </a:solidFill>
            </a:endParaRPr>
          </a:p>
        </p:txBody>
      </p:sp>
      <p:pic>
        <p:nvPicPr>
          <p:cNvPr id="16387" name="Picture 3"/>
          <p:cNvPicPr>
            <a:picLocks noChangeAspect="1" noChangeArrowheads="1"/>
          </p:cNvPicPr>
          <p:nvPr/>
        </p:nvPicPr>
        <p:blipFill>
          <a:blip r:embed="rId3"/>
          <a:srcRect/>
          <a:stretch>
            <a:fillRect/>
          </a:stretch>
        </p:blipFill>
        <p:spPr bwMode="auto">
          <a:xfrm>
            <a:off x="2228174" y="1524001"/>
            <a:ext cx="6687226" cy="3505200"/>
          </a:xfrm>
          <a:prstGeom prst="rect">
            <a:avLst/>
          </a:prstGeom>
          <a:noFill/>
          <a:ln w="9525">
            <a:noFill/>
            <a:miter lim="800000"/>
            <a:headEnd/>
            <a:tailEnd/>
          </a:ln>
        </p:spPr>
      </p:pic>
      <p:sp>
        <p:nvSpPr>
          <p:cNvPr id="9" name="Rectangle 17"/>
          <p:cNvSpPr txBox="1">
            <a:spLocks noChangeArrowheads="1"/>
          </p:cNvSpPr>
          <p:nvPr/>
        </p:nvSpPr>
        <p:spPr>
          <a:xfrm>
            <a:off x="533400" y="2590800"/>
            <a:ext cx="2971800" cy="3810000"/>
          </a:xfrm>
          <a:prstGeom prst="rect">
            <a:avLst/>
          </a:prstGeom>
        </p:spPr>
        <p:txBody>
          <a:bodyPr vert="horz" lIns="0" tIns="0" rIns="0" bIns="0" rtlCol="0">
            <a:normAutofit/>
          </a:bodyPr>
          <a:lstStyle/>
          <a:p>
            <a:pPr marL="179388" marR="0" lvl="0" indent="-179388"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Can be controlled in a number of ways</a:t>
            </a:r>
            <a:endPar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636588" lvl="1" indent="-179388">
              <a:spcBef>
                <a:spcPct val="20000"/>
              </a:spcBef>
              <a:buClr>
                <a:schemeClr val="tx2"/>
              </a:buClr>
              <a:buSzPct val="70000"/>
              <a:buFont typeface="Wingdings" pitchFamily="2" charset="2"/>
              <a:buChar char="§"/>
            </a:pPr>
            <a:r>
              <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Sash</a:t>
            </a: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position</a:t>
            </a:r>
          </a:p>
          <a:p>
            <a:pPr marL="636588" lvl="1" indent="-179388">
              <a:spcBef>
                <a:spcPct val="20000"/>
              </a:spcBef>
              <a:buClr>
                <a:schemeClr val="tx2"/>
              </a:buClr>
              <a:buSzPct val="70000"/>
              <a:buFont typeface="Wingdings" pitchFamily="2" charset="2"/>
              <a:buChar char="§"/>
            </a:pPr>
            <a:r>
              <a:rPr lang="en-US" sz="2100" baseline="0" dirty="0" smtClean="0">
                <a:latin typeface="Arial" pitchFamily="34" charset="0"/>
                <a:cs typeface="Arial" pitchFamily="34" charset="0"/>
              </a:rPr>
              <a:t>Air flow monitoring</a:t>
            </a:r>
          </a:p>
          <a:p>
            <a:pPr marL="636588" lvl="1" indent="-179388">
              <a:spcBef>
                <a:spcPct val="20000"/>
              </a:spcBef>
              <a:buClr>
                <a:schemeClr val="tx2"/>
              </a:buClr>
              <a:buSzPct val="70000"/>
              <a:buFont typeface="Wingdings" pitchFamily="2" charset="2"/>
              <a:buChar char="§"/>
            </a:pP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Pressure</a:t>
            </a:r>
          </a:p>
          <a:p>
            <a:pPr marL="636588" lvl="1" indent="-179388">
              <a:spcBef>
                <a:spcPct val="20000"/>
              </a:spcBef>
              <a:buClr>
                <a:schemeClr val="tx2"/>
              </a:buClr>
              <a:buSzPct val="70000"/>
              <a:buFont typeface="Wingdings" pitchFamily="2" charset="2"/>
              <a:buChar char="§"/>
            </a:pPr>
            <a:r>
              <a:rPr lang="en-US" sz="2100" baseline="0" dirty="0" smtClean="0">
                <a:latin typeface="Arial" pitchFamily="34" charset="0"/>
                <a:cs typeface="Arial" pitchFamily="34" charset="0"/>
              </a:rPr>
              <a:t>Manually</a:t>
            </a:r>
          </a:p>
          <a:p>
            <a:pPr marL="179388" indent="-179388">
              <a:spcBef>
                <a:spcPct val="20000"/>
              </a:spcBef>
              <a:buClr>
                <a:schemeClr val="tx2"/>
              </a:buClr>
              <a:buSzPct val="70000"/>
              <a:buFont typeface="Wingdings" pitchFamily="2" charset="2"/>
              <a:buChar char="§"/>
            </a:pP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 small systems, pre-set speeds may be used</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0"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26</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3" presetClass="emph" presetSubtype="2" fill="hold" grpId="0" nodeType="withEffect">
                                  <p:stCondLst>
                                    <p:cond delay="0"/>
                                  </p:stCondLst>
                                  <p:childTnLst>
                                    <p:animClr clrSpc="rgb" dir="cw">
                                      <p:cBhvr override="childStyle">
                                        <p:cTn id="24"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solidFill>
                  <a:srgbClr val="00B050"/>
                </a:solidFill>
              </a:rPr>
              <a:t>Powered Exhaust – Low Speed Detection</a:t>
            </a:r>
          </a:p>
        </p:txBody>
      </p:sp>
      <p:sp>
        <p:nvSpPr>
          <p:cNvPr id="6" name="Text Placeholder 5"/>
          <p:cNvSpPr>
            <a:spLocks noGrp="1"/>
          </p:cNvSpPr>
          <p:nvPr>
            <p:ph type="body" sz="quarter" idx="12"/>
          </p:nvPr>
        </p:nvSpPr>
        <p:spPr/>
        <p:txBody>
          <a:bodyPr/>
          <a:lstStyle/>
          <a:p>
            <a:endParaRPr lang="en-US" dirty="0">
              <a:solidFill>
                <a:srgbClr val="00B050"/>
              </a:solidFill>
            </a:endParaRPr>
          </a:p>
        </p:txBody>
      </p:sp>
      <p:pic>
        <p:nvPicPr>
          <p:cNvPr id="15364" name="Picture 4"/>
          <p:cNvPicPr>
            <a:picLocks noChangeAspect="1" noChangeArrowheads="1"/>
          </p:cNvPicPr>
          <p:nvPr/>
        </p:nvPicPr>
        <p:blipFill>
          <a:blip r:embed="rId3"/>
          <a:srcRect/>
          <a:stretch>
            <a:fillRect/>
          </a:stretch>
        </p:blipFill>
        <p:spPr bwMode="auto">
          <a:xfrm>
            <a:off x="2114550" y="1524000"/>
            <a:ext cx="6191250" cy="4657725"/>
          </a:xfrm>
          <a:prstGeom prst="rect">
            <a:avLst/>
          </a:prstGeom>
          <a:noFill/>
          <a:ln w="9525">
            <a:noFill/>
            <a:miter lim="800000"/>
            <a:headEnd/>
            <a:tailEnd/>
          </a:ln>
        </p:spPr>
      </p:pic>
      <p:sp>
        <p:nvSpPr>
          <p:cNvPr id="321545" name="Text Box 9"/>
          <p:cNvSpPr txBox="1">
            <a:spLocks noChangeArrowheads="1"/>
          </p:cNvSpPr>
          <p:nvPr/>
        </p:nvSpPr>
        <p:spPr bwMode="auto">
          <a:xfrm>
            <a:off x="4495800" y="5028207"/>
            <a:ext cx="2590800" cy="923330"/>
          </a:xfrm>
          <a:prstGeom prst="rect">
            <a:avLst/>
          </a:prstGeom>
          <a:solidFill>
            <a:schemeClr val="bg1"/>
          </a:solidFill>
          <a:ln w="28575">
            <a:solidFill>
              <a:schemeClr val="tx1"/>
            </a:solidFill>
            <a:miter lim="800000"/>
            <a:headEnd type="none" w="sm" len="sm"/>
            <a:tailEnd type="none" w="sm" len="sm"/>
          </a:ln>
        </p:spPr>
        <p:txBody>
          <a:bodyPr wrap="square">
            <a:spAutoFit/>
          </a:bodyPr>
          <a:lstStyle/>
          <a:p>
            <a:pPr algn="l" eaLnBrk="0" hangingPunct="0"/>
            <a:r>
              <a:rPr lang="en-US" b="1" dirty="0" smtClean="0"/>
              <a:t>VFD </a:t>
            </a:r>
            <a:r>
              <a:rPr lang="en-US" b="1" dirty="0"/>
              <a:t>“sleeps” at night to keep from causing negative pressure</a:t>
            </a:r>
          </a:p>
        </p:txBody>
      </p:sp>
      <p:sp>
        <p:nvSpPr>
          <p:cNvPr id="11"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27</a:t>
            </a:fld>
            <a:endParaRPr lang="de-DE" sz="1600" b="1" kern="1200" dirty="0" smtClean="0">
              <a:solidFill>
                <a:srgbClr val="FF0000"/>
              </a:solidFill>
              <a:latin typeface="Arial" pitchFamily="34" charset="0"/>
              <a:ea typeface="+mn-ea"/>
              <a:cs typeface="Arial" pitchFamily="34" charset="0"/>
            </a:endParaRPr>
          </a:p>
        </p:txBody>
      </p:sp>
      <p:sp>
        <p:nvSpPr>
          <p:cNvPr id="7" name="Text Box 9"/>
          <p:cNvSpPr txBox="1">
            <a:spLocks noChangeArrowheads="1"/>
          </p:cNvSpPr>
          <p:nvPr/>
        </p:nvSpPr>
        <p:spPr bwMode="auto">
          <a:xfrm>
            <a:off x="533400" y="5028207"/>
            <a:ext cx="2590800" cy="923330"/>
          </a:xfrm>
          <a:prstGeom prst="rect">
            <a:avLst/>
          </a:prstGeom>
          <a:solidFill>
            <a:srgbClr val="FFFF00"/>
          </a:solidFill>
          <a:ln w="28575">
            <a:solidFill>
              <a:schemeClr val="tx1"/>
            </a:solidFill>
            <a:miter lim="800000"/>
            <a:headEnd type="none" w="sm" len="sm"/>
            <a:tailEnd type="none" w="sm" len="sm"/>
          </a:ln>
        </p:spPr>
        <p:txBody>
          <a:bodyPr wrap="square">
            <a:spAutoFit/>
          </a:bodyPr>
          <a:lstStyle/>
          <a:p>
            <a:pPr algn="l" eaLnBrk="0" hangingPunct="0"/>
            <a:r>
              <a:rPr lang="en-US" b="1" dirty="0" smtClean="0"/>
              <a:t>Sleep Mode is also used to keep pumps from “dead heading”.</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3" presetClass="emph" presetSubtype="2" fill="hold" grpId="0" nodeType="withEffect">
                                  <p:stCondLst>
                                    <p:cond delay="0"/>
                                  </p:stCondLst>
                                  <p:childTnLst>
                                    <p:animClr clrSpc="rgb" dir="cw">
                                      <p:cBhvr override="childStyle">
                                        <p:cTn id="12"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5" grpId="0" animBg="1"/>
      <p:bldP spid="11"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solidFill>
                  <a:srgbClr val="00B050"/>
                </a:solidFill>
              </a:rPr>
              <a:t>Parking Garage Ventilation Fan</a:t>
            </a:r>
          </a:p>
        </p:txBody>
      </p:sp>
      <p:sp>
        <p:nvSpPr>
          <p:cNvPr id="5" name="Text Placeholder 4"/>
          <p:cNvSpPr>
            <a:spLocks noGrp="1"/>
          </p:cNvSpPr>
          <p:nvPr>
            <p:ph type="body" sz="quarter" idx="12"/>
          </p:nvPr>
        </p:nvSpPr>
        <p:spPr/>
        <p:txBody>
          <a:bodyPr/>
          <a:lstStyle/>
          <a:p>
            <a:endParaRPr lang="en-US" dirty="0">
              <a:solidFill>
                <a:srgbClr val="00B050"/>
              </a:solidFill>
            </a:endParaRPr>
          </a:p>
        </p:txBody>
      </p:sp>
      <p:pic>
        <p:nvPicPr>
          <p:cNvPr id="9219" name="Picture 3"/>
          <p:cNvPicPr>
            <a:picLocks noChangeAspect="1" noChangeArrowheads="1"/>
          </p:cNvPicPr>
          <p:nvPr/>
        </p:nvPicPr>
        <p:blipFill>
          <a:blip r:embed="rId3"/>
          <a:srcRect/>
          <a:stretch>
            <a:fillRect/>
          </a:stretch>
        </p:blipFill>
        <p:spPr bwMode="auto">
          <a:xfrm>
            <a:off x="3810000" y="2057400"/>
            <a:ext cx="4343400" cy="2733675"/>
          </a:xfrm>
          <a:prstGeom prst="rect">
            <a:avLst/>
          </a:prstGeom>
          <a:noFill/>
          <a:ln w="9525">
            <a:noFill/>
            <a:miter lim="800000"/>
            <a:headEnd/>
            <a:tailEnd/>
          </a:ln>
        </p:spPr>
      </p:pic>
      <p:sp>
        <p:nvSpPr>
          <p:cNvPr id="10" name="Rectangle 17"/>
          <p:cNvSpPr txBox="1">
            <a:spLocks noChangeArrowheads="1"/>
          </p:cNvSpPr>
          <p:nvPr/>
        </p:nvSpPr>
        <p:spPr>
          <a:xfrm>
            <a:off x="533400" y="1725949"/>
            <a:ext cx="3276600" cy="4687551"/>
          </a:xfrm>
          <a:prstGeom prst="rect">
            <a:avLst/>
          </a:prstGeom>
        </p:spPr>
        <p:txBody>
          <a:bodyPr vert="horz" lIns="0" tIns="0" rIns="0" bIns="0" rtlCol="0">
            <a:normAutofit/>
          </a:bodyPr>
          <a:lstStyle/>
          <a:p>
            <a:pPr marL="179388" marR="0" lvl="0" indent="-179388"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Automatically</a:t>
            </a: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adjusts the amount of ventilation based on the air quality</a:t>
            </a:r>
          </a:p>
          <a:p>
            <a:pPr marL="179388" marR="0" lvl="0" indent="-179388"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Can be tied into a fire system to control</a:t>
            </a:r>
            <a:r>
              <a:rPr kumimoji="0" lang="en-US" sz="2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the air flow as required</a:t>
            </a:r>
          </a:p>
          <a:p>
            <a:pPr marL="179388" marR="0" lvl="0" indent="-179388" algn="l" defTabSz="914400" rtl="0" eaLnBrk="1" fontAlgn="auto" latinLnBrk="0" hangingPunct="1">
              <a:lnSpc>
                <a:spcPct val="100000"/>
              </a:lnSpc>
              <a:spcBef>
                <a:spcPct val="20000"/>
              </a:spcBef>
              <a:spcAft>
                <a:spcPts val="0"/>
              </a:spcAft>
              <a:buClr>
                <a:schemeClr val="tx2"/>
              </a:buClr>
              <a:buSzPct val="70000"/>
              <a:buFont typeface="Wingdings" pitchFamily="2" charset="2"/>
              <a:buChar char="§"/>
              <a:tabLst/>
              <a:defRPr/>
            </a:pPr>
            <a:r>
              <a:rPr lang="en-US" sz="2100" baseline="0" dirty="0" smtClean="0">
                <a:latin typeface="Arial" pitchFamily="34" charset="0"/>
                <a:cs typeface="Arial" pitchFamily="34" charset="0"/>
              </a:rPr>
              <a:t>Good application for the ASC355 micro-drive since it has</a:t>
            </a:r>
            <a:r>
              <a:rPr lang="en-US" sz="2100" dirty="0" smtClean="0">
                <a:latin typeface="Arial" pitchFamily="34" charset="0"/>
                <a:cs typeface="Arial" pitchFamily="34" charset="0"/>
              </a:rPr>
              <a:t> a NEMA 4X rating</a:t>
            </a:r>
            <a:endParaRPr kumimoji="0" lang="en-US" sz="2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1"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28</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3" presetClass="emph" presetSubtype="2" fill="hold" grpId="0" nodeType="withEffect">
                                  <p:stCondLst>
                                    <p:cond delay="0"/>
                                  </p:stCondLst>
                                  <p:childTnLst>
                                    <p:animClr clrSpc="rgb" dir="cw">
                                      <p:cBhvr override="childStyle">
                                        <p:cTn id="12" dur="500" fill="hold"/>
                                        <p:tgtEl>
                                          <p:spTgt spid="11"/>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p:txBody>
          <a:bodyPr>
            <a:noAutofit/>
          </a:bodyPr>
          <a:lstStyle/>
          <a:p>
            <a:r>
              <a:rPr lang="de-DE" dirty="0" smtClean="0">
                <a:solidFill>
                  <a:srgbClr val="00B050"/>
                </a:solidFill>
              </a:rPr>
              <a:t>HVAC Variable Torque Applications for VFDs</a:t>
            </a:r>
            <a:endParaRPr lang="de-DE" dirty="0">
              <a:solidFill>
                <a:srgbClr val="00B050"/>
              </a:solidFill>
            </a:endParaRPr>
          </a:p>
        </p:txBody>
      </p:sp>
      <p:sp>
        <p:nvSpPr>
          <p:cNvPr id="6" name="Content Placeholder 5"/>
          <p:cNvSpPr>
            <a:spLocks noGrp="1"/>
          </p:cNvSpPr>
          <p:nvPr>
            <p:ph sz="half" idx="2"/>
          </p:nvPr>
        </p:nvSpPr>
        <p:spPr/>
        <p:txBody>
          <a:bodyPr/>
          <a:lstStyle/>
          <a:p>
            <a:r>
              <a:rPr lang="en-US" dirty="0" smtClean="0"/>
              <a:t>Exhaust Fans</a:t>
            </a:r>
          </a:p>
          <a:p>
            <a:pPr lvl="1"/>
            <a:r>
              <a:rPr lang="en-US" dirty="0" smtClean="0"/>
              <a:t>Dual 50% fans with Isolation dampers</a:t>
            </a:r>
          </a:p>
          <a:p>
            <a:pPr lvl="2"/>
            <a:r>
              <a:rPr lang="en-US" dirty="0" smtClean="0"/>
              <a:t>TEFs, toilet exhaust</a:t>
            </a:r>
          </a:p>
          <a:p>
            <a:pPr lvl="2"/>
            <a:r>
              <a:rPr lang="en-US" dirty="0" smtClean="0"/>
              <a:t>GEFs, general exhaust</a:t>
            </a:r>
          </a:p>
          <a:p>
            <a:pPr lvl="1"/>
            <a:r>
              <a:rPr lang="en-US" dirty="0" smtClean="0"/>
              <a:t>N+1, Lead/Lag </a:t>
            </a:r>
            <a:r>
              <a:rPr lang="en-US" dirty="0"/>
              <a:t>progression with Isolation dampers </a:t>
            </a:r>
            <a:endParaRPr lang="en-US" dirty="0" smtClean="0"/>
          </a:p>
          <a:p>
            <a:pPr lvl="2"/>
            <a:r>
              <a:rPr lang="en-US" dirty="0" smtClean="0"/>
              <a:t>Increasing and decreasing demand</a:t>
            </a:r>
          </a:p>
          <a:p>
            <a:endParaRPr lang="en-US" dirty="0"/>
          </a:p>
        </p:txBody>
      </p:sp>
      <p:sp>
        <p:nvSpPr>
          <p:cNvPr id="9" name="Content Placeholder 8"/>
          <p:cNvSpPr>
            <a:spLocks noGrp="1"/>
          </p:cNvSpPr>
          <p:nvPr>
            <p:ph sz="half" idx="11"/>
          </p:nvPr>
        </p:nvSpPr>
        <p:spPr/>
        <p:txBody>
          <a:bodyPr/>
          <a:lstStyle/>
          <a:p>
            <a:endParaRPr lang="en-US" dirty="0"/>
          </a:p>
        </p:txBody>
      </p:sp>
      <p:sp>
        <p:nvSpPr>
          <p:cNvPr id="10" name="Text Placeholder 9"/>
          <p:cNvSpPr>
            <a:spLocks noGrp="1"/>
          </p:cNvSpPr>
          <p:nvPr>
            <p:ph type="body" sz="quarter" idx="12"/>
          </p:nvPr>
        </p:nvSpPr>
        <p:spPr/>
        <p:txBody>
          <a:bodyPr/>
          <a:lstStyle/>
          <a:p>
            <a:r>
              <a:rPr lang="en-US" dirty="0" smtClean="0">
                <a:solidFill>
                  <a:srgbClr val="00B050"/>
                </a:solidFill>
              </a:rPr>
              <a:t>Other Exhaust Fan Applications</a:t>
            </a:r>
            <a:endParaRPr lang="en-US" dirty="0">
              <a:solidFill>
                <a:srgbClr val="00B050"/>
              </a:solidFill>
            </a:endParaRPr>
          </a:p>
        </p:txBody>
      </p:sp>
      <p:sp>
        <p:nvSpPr>
          <p:cNvPr id="11" name="Textfeld 8"/>
          <p:cNvSpPr txBox="1"/>
          <p:nvPr/>
        </p:nvSpPr>
        <p:spPr>
          <a:xfrm>
            <a:off x="215899" y="6200776"/>
            <a:ext cx="2374901" cy="657224"/>
          </a:xfrm>
          <a:prstGeom prst="rect">
            <a:avLst/>
          </a:prstGeom>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29</a:t>
            </a:fld>
            <a:endParaRPr lang="de-DE" sz="1600" b="1" kern="1200" dirty="0" smtClean="0">
              <a:solidFill>
                <a:srgbClr val="FF0000"/>
              </a:solidFill>
              <a:latin typeface="Arial" pitchFamily="34" charset="0"/>
              <a:ea typeface="+mn-ea"/>
              <a:cs typeface="Arial" pitchFamily="34" charset="0"/>
            </a:endParaRPr>
          </a:p>
        </p:txBody>
      </p:sp>
    </p:spTree>
    <p:extLst>
      <p:ext uri="{BB962C8B-B14F-4D97-AF65-F5344CB8AC3E}">
        <p14:creationId xmlns:p14="http://schemas.microsoft.com/office/powerpoint/2010/main" val="14733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anim calcmode="lin" valueType="num">
                                      <p:cBhvr>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0"/>
                                        <p:tgtEl>
                                          <p:spTgt spid="6">
                                            <p:txEl>
                                              <p:pRg st="2" end="2"/>
                                            </p:txEl>
                                          </p:spTgt>
                                        </p:tgtEl>
                                      </p:cBhvr>
                                    </p:animEffect>
                                    <p:anim calcmode="lin" valueType="num">
                                      <p:cBhvr>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6" presetID="3" presetClass="emph" presetSubtype="2" fill="hold" grpId="0" nodeType="withEffect">
                                  <p:stCondLst>
                                    <p:cond delay="0"/>
                                  </p:stCondLst>
                                  <p:childTnLst>
                                    <p:animClr clrSpc="rgb" dir="cw">
                                      <p:cBhvr override="childStyle">
                                        <p:cTn id="37"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p:txBody>
          <a:bodyPr>
            <a:noAutofit/>
          </a:bodyPr>
          <a:lstStyle/>
          <a:p>
            <a:r>
              <a:rPr lang="de-DE" dirty="0">
                <a:solidFill>
                  <a:srgbClr val="00B050"/>
                </a:solidFill>
              </a:rPr>
              <a:t>HVAC Applications for Variable Frequency Drives</a:t>
            </a:r>
          </a:p>
        </p:txBody>
      </p:sp>
      <p:sp>
        <p:nvSpPr>
          <p:cNvPr id="6" name="Content Placeholder 5"/>
          <p:cNvSpPr>
            <a:spLocks noGrp="1"/>
          </p:cNvSpPr>
          <p:nvPr>
            <p:ph sz="half" idx="2"/>
          </p:nvPr>
        </p:nvSpPr>
        <p:spPr/>
        <p:txBody>
          <a:bodyPr>
            <a:normAutofit fontScale="92500" lnSpcReduction="10000"/>
          </a:bodyPr>
          <a:lstStyle/>
          <a:p>
            <a:pPr marL="0" indent="0">
              <a:buNone/>
            </a:pPr>
            <a:r>
              <a:rPr lang="en-US" i="1" dirty="0" smtClean="0">
                <a:solidFill>
                  <a:schemeClr val="accent2">
                    <a:lumMod val="75000"/>
                  </a:schemeClr>
                </a:solidFill>
              </a:rPr>
              <a:t>“When you </a:t>
            </a:r>
            <a:r>
              <a:rPr lang="en-US" i="1" dirty="0">
                <a:solidFill>
                  <a:schemeClr val="accent2">
                    <a:lumMod val="75000"/>
                  </a:schemeClr>
                </a:solidFill>
              </a:rPr>
              <a:t>can </a:t>
            </a:r>
            <a:r>
              <a:rPr lang="en-US" i="1" dirty="0" smtClean="0">
                <a:solidFill>
                  <a:schemeClr val="accent2">
                    <a:lumMod val="75000"/>
                  </a:schemeClr>
                </a:solidFill>
              </a:rPr>
              <a:t>Optimize the </a:t>
            </a:r>
            <a:r>
              <a:rPr lang="en-US" i="1" dirty="0">
                <a:solidFill>
                  <a:schemeClr val="accent2">
                    <a:lumMod val="75000"/>
                  </a:schemeClr>
                </a:solidFill>
              </a:rPr>
              <a:t>energy delivered into a </a:t>
            </a:r>
            <a:r>
              <a:rPr lang="en-US" i="1" dirty="0" smtClean="0">
                <a:solidFill>
                  <a:schemeClr val="accent2">
                    <a:lumMod val="75000"/>
                  </a:schemeClr>
                </a:solidFill>
              </a:rPr>
              <a:t>System by controlling Flow or Pressure”</a:t>
            </a:r>
          </a:p>
          <a:p>
            <a:r>
              <a:rPr lang="en-US" dirty="0" smtClean="0"/>
              <a:t>HVAC systems are designed for worst-case situations…</a:t>
            </a:r>
          </a:p>
          <a:p>
            <a:pPr lvl="1"/>
            <a:r>
              <a:rPr lang="en-US" dirty="0" smtClean="0"/>
              <a:t>the coldest days in winter</a:t>
            </a:r>
          </a:p>
          <a:p>
            <a:pPr lvl="1"/>
            <a:r>
              <a:rPr lang="en-US" dirty="0" smtClean="0"/>
              <a:t>the hottest, most humid days in summer with the highest occupancy</a:t>
            </a:r>
          </a:p>
          <a:p>
            <a:r>
              <a:rPr lang="en-US" dirty="0" smtClean="0"/>
              <a:t>At all other times, the HVAC system is Oversized</a:t>
            </a:r>
          </a:p>
          <a:p>
            <a:r>
              <a:rPr lang="en-US" dirty="0"/>
              <a:t>By Optimizing (Reducing) system </a:t>
            </a:r>
            <a:r>
              <a:rPr lang="en-US" dirty="0" smtClean="0"/>
              <a:t>capacity…</a:t>
            </a:r>
            <a:endParaRPr lang="en-US" dirty="0"/>
          </a:p>
          <a:p>
            <a:pPr lvl="1"/>
            <a:r>
              <a:rPr lang="en-US" dirty="0" smtClean="0"/>
              <a:t>Energy is saved</a:t>
            </a:r>
          </a:p>
          <a:p>
            <a:pPr lvl="1"/>
            <a:r>
              <a:rPr lang="en-US" dirty="0" smtClean="0"/>
              <a:t>System effectiveness improved</a:t>
            </a:r>
          </a:p>
          <a:p>
            <a:pPr lvl="1"/>
            <a:r>
              <a:rPr lang="en-US" dirty="0" smtClean="0"/>
              <a:t>Often…occupant comfort is improved</a:t>
            </a:r>
          </a:p>
          <a:p>
            <a:pPr lvl="1"/>
            <a:endParaRPr lang="en-US" dirty="0" smtClean="0"/>
          </a:p>
          <a:p>
            <a:endParaRPr lang="en-US" dirty="0"/>
          </a:p>
        </p:txBody>
      </p:sp>
      <p:sp>
        <p:nvSpPr>
          <p:cNvPr id="9" name="Content Placeholder 8"/>
          <p:cNvSpPr>
            <a:spLocks noGrp="1"/>
          </p:cNvSpPr>
          <p:nvPr>
            <p:ph sz="half" idx="11"/>
          </p:nvPr>
        </p:nvSpPr>
        <p:spPr/>
        <p:txBody>
          <a:bodyPr/>
          <a:lstStyle/>
          <a:p>
            <a:endParaRPr lang="en-US" dirty="0"/>
          </a:p>
        </p:txBody>
      </p:sp>
      <p:sp>
        <p:nvSpPr>
          <p:cNvPr id="10" name="Text Placeholder 9"/>
          <p:cNvSpPr>
            <a:spLocks noGrp="1"/>
          </p:cNvSpPr>
          <p:nvPr>
            <p:ph type="body" sz="quarter" idx="12"/>
          </p:nvPr>
        </p:nvSpPr>
        <p:spPr/>
        <p:txBody>
          <a:bodyPr/>
          <a:lstStyle/>
          <a:p>
            <a:r>
              <a:rPr lang="en-US" dirty="0" smtClean="0"/>
              <a:t>When to use a VFD?</a:t>
            </a:r>
            <a:endParaRPr lang="en-US" dirty="0"/>
          </a:p>
        </p:txBody>
      </p:sp>
      <p:sp>
        <p:nvSpPr>
          <p:cNvPr id="11" name="Textfeld 8"/>
          <p:cNvSpPr txBox="1"/>
          <p:nvPr/>
        </p:nvSpPr>
        <p:spPr>
          <a:xfrm>
            <a:off x="215899" y="6200776"/>
            <a:ext cx="2374901" cy="657224"/>
          </a:xfrm>
          <a:prstGeom prst="rect">
            <a:avLst/>
          </a:prstGeom>
        </p:spPr>
        <p:txBody>
          <a:bodyPr lIns="0" tIns="0" rIns="0" bIns="198000" anchor="b" anchorCtr="0"/>
          <a:lstStyle/>
          <a:p>
            <a:r>
              <a:rPr lang="en-US" sz="1600" b="1" dirty="0" smtClean="0">
                <a:solidFill>
                  <a:srgbClr val="FF0000"/>
                </a:solidFill>
                <a:cs typeface="Arial" pitchFamily="34" charset="0"/>
              </a:rPr>
              <a:t>Slide </a:t>
            </a:r>
            <a:fld id="{034DB2BE-7F3D-443E-9208-5F2182A8E656}" type="slidenum">
              <a:rPr lang="de-DE" sz="1600" b="1" smtClean="0">
                <a:solidFill>
                  <a:srgbClr val="FF0000"/>
                </a:solidFill>
                <a:cs typeface="Arial" pitchFamily="34" charset="0"/>
              </a:rPr>
              <a:pPr/>
              <a:t>3</a:t>
            </a:fld>
            <a:endParaRPr lang="de-DE" sz="1600" b="1" dirty="0" smtClean="0">
              <a:solidFill>
                <a:srgbClr val="FF0000"/>
              </a:solidFill>
              <a:cs typeface="Arial" pitchFamily="34" charset="0"/>
            </a:endParaRPr>
          </a:p>
        </p:txBody>
      </p:sp>
    </p:spTree>
    <p:extLst>
      <p:ext uri="{BB962C8B-B14F-4D97-AF65-F5344CB8AC3E}">
        <p14:creationId xmlns:p14="http://schemas.microsoft.com/office/powerpoint/2010/main" val="40434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10">
                                            <p:txEl>
                                              <p:pRg st="0" end="0"/>
                                            </p:txEl>
                                          </p:spTgt>
                                        </p:tgtEl>
                                        <p:attrNameLst>
                                          <p:attrName>style.color</p:attrName>
                                        </p:attrNameLst>
                                      </p:cBhvr>
                                      <p:by>
                                        <p:hsl h="7200000" s="0" l="0"/>
                                      </p:by>
                                    </p:animClr>
                                    <p:animClr clrSpc="hsl" dir="cw">
                                      <p:cBhvr>
                                        <p:cTn id="7" dur="500" fill="hold"/>
                                        <p:tgtEl>
                                          <p:spTgt spid="10">
                                            <p:txEl>
                                              <p:pRg st="0" end="0"/>
                                            </p:txEl>
                                          </p:spTgt>
                                        </p:tgtEl>
                                        <p:attrNameLst>
                                          <p:attrName>fillcolor</p:attrName>
                                        </p:attrNameLst>
                                      </p:cBhvr>
                                      <p:by>
                                        <p:hsl h="7200000" s="0" l="0"/>
                                      </p:by>
                                    </p:animClr>
                                    <p:animClr clrSpc="hsl" dir="cw">
                                      <p:cBhvr>
                                        <p:cTn id="8" dur="500" fill="hold"/>
                                        <p:tgtEl>
                                          <p:spTgt spid="10">
                                            <p:txEl>
                                              <p:pRg st="0" end="0"/>
                                            </p:txEl>
                                          </p:spTgt>
                                        </p:tgtEl>
                                        <p:attrNameLst>
                                          <p:attrName>stroke.color</p:attrName>
                                        </p:attrNameLst>
                                      </p:cBhvr>
                                      <p:by>
                                        <p:hsl h="7200000" s="0" l="0"/>
                                      </p:by>
                                    </p:animClr>
                                    <p:set>
                                      <p:cBhvr>
                                        <p:cTn id="9" dur="500" fill="hold"/>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par>
                          <p:cTn id="18" fill="hold">
                            <p:stCondLst>
                              <p:cond delay="2000"/>
                            </p:stCondLst>
                            <p:childTnLst>
                              <p:par>
                                <p:cTn id="19" presetID="10" presetClass="entr" presetSubtype="0" fill="hold" nodeType="afterEffect">
                                  <p:stCondLst>
                                    <p:cond delay="50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par>
                          <p:cTn id="22" fill="hold">
                            <p:stCondLst>
                              <p:cond delay="3000"/>
                            </p:stCondLst>
                            <p:childTnLst>
                              <p:par>
                                <p:cTn id="23" presetID="10" presetClass="entr" presetSubtype="0" fill="hold" nodeType="afterEffect">
                                  <p:stCondLst>
                                    <p:cond delay="25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par>
                                <p:cTn id="30" presetID="26" presetClass="emph" presetSubtype="0" fill="hold" nodeType="withEffect">
                                  <p:stCondLst>
                                    <p:cond delay="500"/>
                                  </p:stCondLst>
                                  <p:childTnLst>
                                    <p:animEffect transition="out" filter="fade">
                                      <p:cBhvr>
                                        <p:cTn id="31" dur="500" tmFilter="0, 0; .2, .5; .8, .5; 1, 0"/>
                                        <p:tgtEl>
                                          <p:spTgt spid="6">
                                            <p:txEl>
                                              <p:pRg st="4" end="4"/>
                                            </p:txEl>
                                          </p:spTgt>
                                        </p:tgtEl>
                                      </p:cBhvr>
                                    </p:animEffect>
                                    <p:animScale>
                                      <p:cBhvr>
                                        <p:cTn id="32" dur="250" autoRev="1" fill="hold"/>
                                        <p:tgtEl>
                                          <p:spTgt spid="6">
                                            <p:txEl>
                                              <p:pRg st="4" end="4"/>
                                            </p:txEl>
                                          </p:spTgt>
                                        </p:tgtEl>
                                      </p:cBhvr>
                                      <p:by x="105000" y="105000"/>
                                    </p:animScale>
                                  </p:childTnLst>
                                </p:cTn>
                              </p:par>
                            </p:childTnLst>
                          </p:cTn>
                        </p:par>
                        <p:par>
                          <p:cTn id="33" fill="hold">
                            <p:stCondLst>
                              <p:cond delay="1000"/>
                            </p:stCondLst>
                            <p:childTnLst>
                              <p:par>
                                <p:cTn id="34" presetID="42" presetClass="entr" presetSubtype="0" fill="hold" nodeType="afterEffect">
                                  <p:stCondLst>
                                    <p:cond delay="25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50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75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3" presetClass="emph" presetSubtype="2" fill="hold" grpId="0" nodeType="withEffect">
                                  <p:stCondLst>
                                    <p:cond delay="0"/>
                                  </p:stCondLst>
                                  <p:childTnLst>
                                    <p:animClr clrSpc="rgb" dir="cw">
                                      <p:cBhvr override="childStyle">
                                        <p:cTn id="55"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smtClean="0">
                <a:solidFill>
                  <a:srgbClr val="00B050"/>
                </a:solidFill>
              </a:rPr>
              <a:t>Supply Fan – Smoke Extraction</a:t>
            </a:r>
          </a:p>
        </p:txBody>
      </p:sp>
      <p:sp>
        <p:nvSpPr>
          <p:cNvPr id="17" name="Content Placeholder 7"/>
          <p:cNvSpPr>
            <a:spLocks noGrp="1"/>
          </p:cNvSpPr>
          <p:nvPr>
            <p:ph sz="half" idx="2"/>
          </p:nvPr>
        </p:nvSpPr>
        <p:spPr>
          <a:xfrm>
            <a:off x="457201" y="2143126"/>
            <a:ext cx="2667000" cy="4138611"/>
          </a:xfrm>
          <a:prstGeom prst="rect">
            <a:avLst/>
          </a:prstGeom>
        </p:spPr>
        <p:txBody>
          <a:bodyPr>
            <a:normAutofit fontScale="92500" lnSpcReduction="10000"/>
          </a:bodyPr>
          <a:lstStyle/>
          <a:p>
            <a:r>
              <a:rPr lang="en-US" dirty="0" smtClean="0"/>
              <a:t>During normal operation, the fan turns forward</a:t>
            </a:r>
          </a:p>
          <a:p>
            <a:r>
              <a:rPr lang="en-US" dirty="0" smtClean="0"/>
              <a:t>When a smoke exhaust command is given, the VFD decelerates the fan to a stop</a:t>
            </a:r>
          </a:p>
          <a:p>
            <a:r>
              <a:rPr lang="en-US" dirty="0" smtClean="0"/>
              <a:t>The VFD smoothly accelerates the fan in the opposite direction</a:t>
            </a:r>
          </a:p>
          <a:p>
            <a:endParaRPr lang="en-US" dirty="0"/>
          </a:p>
        </p:txBody>
      </p:sp>
      <p:sp>
        <p:nvSpPr>
          <p:cNvPr id="6" name="Text Placeholder 5"/>
          <p:cNvSpPr>
            <a:spLocks noGrp="1"/>
          </p:cNvSpPr>
          <p:nvPr>
            <p:ph type="body" sz="quarter" idx="12"/>
          </p:nvPr>
        </p:nvSpPr>
        <p:spPr/>
        <p:txBody>
          <a:bodyPr/>
          <a:lstStyle/>
          <a:p>
            <a:r>
              <a:rPr lang="en-US" dirty="0" smtClean="0">
                <a:solidFill>
                  <a:srgbClr val="00B050"/>
                </a:solidFill>
              </a:rPr>
              <a:t>For use with axial fans</a:t>
            </a:r>
            <a:endParaRPr lang="en-US" dirty="0">
              <a:solidFill>
                <a:srgbClr val="FF0000"/>
              </a:solidFill>
            </a:endParaRPr>
          </a:p>
        </p:txBody>
      </p:sp>
      <p:pic>
        <p:nvPicPr>
          <p:cNvPr id="7172" name="Picture 4"/>
          <p:cNvPicPr>
            <a:picLocks noChangeAspect="1" noChangeArrowheads="1"/>
          </p:cNvPicPr>
          <p:nvPr/>
        </p:nvPicPr>
        <p:blipFill>
          <a:blip r:embed="rId3"/>
          <a:srcRect/>
          <a:stretch>
            <a:fillRect/>
          </a:stretch>
        </p:blipFill>
        <p:spPr bwMode="auto">
          <a:xfrm>
            <a:off x="3275856" y="1490663"/>
            <a:ext cx="5688632" cy="4322329"/>
          </a:xfrm>
          <a:prstGeom prst="rect">
            <a:avLst/>
          </a:prstGeom>
          <a:noFill/>
          <a:ln w="9525">
            <a:noFill/>
            <a:miter lim="800000"/>
            <a:headEnd/>
            <a:tailEnd/>
          </a:ln>
        </p:spPr>
      </p:pic>
      <p:grpSp>
        <p:nvGrpSpPr>
          <p:cNvPr id="26" name="Group 25"/>
          <p:cNvGrpSpPr/>
          <p:nvPr/>
        </p:nvGrpSpPr>
        <p:grpSpPr>
          <a:xfrm>
            <a:off x="4382852" y="5279911"/>
            <a:ext cx="4070176" cy="646331"/>
            <a:chOff x="4382852" y="5279911"/>
            <a:chExt cx="4070176" cy="646331"/>
          </a:xfrm>
        </p:grpSpPr>
        <p:sp>
          <p:nvSpPr>
            <p:cNvPr id="12" name="TextBox 11"/>
            <p:cNvSpPr txBox="1"/>
            <p:nvPr/>
          </p:nvSpPr>
          <p:spPr>
            <a:xfrm>
              <a:off x="6624228" y="5279911"/>
              <a:ext cx="1828800" cy="646331"/>
            </a:xfrm>
            <a:prstGeom prst="rect">
              <a:avLst/>
            </a:prstGeom>
            <a:noFill/>
            <a:ln w="25400">
              <a:solidFill>
                <a:srgbClr val="00B050"/>
              </a:solidFill>
            </a:ln>
          </p:spPr>
          <p:txBody>
            <a:bodyPr wrap="square" rtlCol="0">
              <a:spAutoFit/>
            </a:bodyPr>
            <a:lstStyle/>
            <a:p>
              <a:pPr algn="ctr">
                <a:buClr>
                  <a:schemeClr val="tx2"/>
                </a:buClr>
              </a:pPr>
              <a:r>
                <a:rPr lang="en-US" dirty="0" smtClean="0"/>
                <a:t>Smoke Exhaust Command</a:t>
              </a:r>
            </a:p>
          </p:txBody>
        </p:sp>
        <p:cxnSp>
          <p:nvCxnSpPr>
            <p:cNvPr id="14" name="Straight Arrow Connector 13"/>
            <p:cNvCxnSpPr/>
            <p:nvPr/>
          </p:nvCxnSpPr>
          <p:spPr>
            <a:xfrm flipH="1">
              <a:off x="4382852" y="5588105"/>
              <a:ext cx="2209800" cy="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8" name="Curved Down Arrow 17"/>
          <p:cNvSpPr/>
          <p:nvPr/>
        </p:nvSpPr>
        <p:spPr>
          <a:xfrm>
            <a:off x="3810000" y="1653196"/>
            <a:ext cx="457200" cy="275008"/>
          </a:xfrm>
          <a:prstGeom prst="curvedDownArrow">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0" name="Down Arrow 19"/>
          <p:cNvSpPr/>
          <p:nvPr/>
        </p:nvSpPr>
        <p:spPr>
          <a:xfrm>
            <a:off x="533400" y="1790700"/>
            <a:ext cx="45719" cy="45719"/>
          </a:xfrm>
          <a:prstGeom prst="downArrow">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3" name="Right Arrow 22"/>
          <p:cNvSpPr/>
          <p:nvPr/>
        </p:nvSpPr>
        <p:spPr>
          <a:xfrm>
            <a:off x="4572000" y="1596916"/>
            <a:ext cx="978408" cy="484632"/>
          </a:xfrm>
          <a:prstGeom prst="rightArrow">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4" name="Curved Up Arrow 23"/>
          <p:cNvSpPr/>
          <p:nvPr/>
        </p:nvSpPr>
        <p:spPr>
          <a:xfrm>
            <a:off x="3810000" y="1791044"/>
            <a:ext cx="457200" cy="274320"/>
          </a:xfrm>
          <a:prstGeom prst="curvedUpArrow">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5" name="Right Arrow 24"/>
          <p:cNvSpPr/>
          <p:nvPr/>
        </p:nvSpPr>
        <p:spPr>
          <a:xfrm flipH="1">
            <a:off x="4267200" y="1594103"/>
            <a:ext cx="978408" cy="484632"/>
          </a:xfrm>
          <a:prstGeom prst="rightArrow">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5"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30</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9" presetClass="exit" presetSubtype="0" fill="hold" grpId="0" nodeType="afterEffect">
                                  <p:stCondLst>
                                    <p:cond delay="500"/>
                                  </p:stCondLst>
                                  <p:childTnLst>
                                    <p:animEffect transition="out" filter="dissolv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22" presetClass="exit" presetSubtype="8" fill="hold" grpId="0" nodeType="withEffect">
                                  <p:stCondLst>
                                    <p:cond delay="0"/>
                                  </p:stCondLst>
                                  <p:childTnLst>
                                    <p:animEffect transition="out" filter="wipe(left)">
                                      <p:cBhvr>
                                        <p:cTn id="23" dur="2000"/>
                                        <p:tgtEl>
                                          <p:spTgt spid="23"/>
                                        </p:tgtEl>
                                      </p:cBhvr>
                                    </p:animEffect>
                                    <p:set>
                                      <p:cBhvr>
                                        <p:cTn id="24" dur="1" fill="hold">
                                          <p:stCondLst>
                                            <p:cond delay="1999"/>
                                          </p:stCondLst>
                                        </p:cTn>
                                        <p:tgtEl>
                                          <p:spTgt spid="23"/>
                                        </p:tgtEl>
                                        <p:attrNameLst>
                                          <p:attrName>style.visibility</p:attrName>
                                        </p:attrNameLst>
                                      </p:cBhvr>
                                      <p:to>
                                        <p:strVal val="hidden"/>
                                      </p:to>
                                    </p:se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1000"/>
                                        <p:tgtEl>
                                          <p:spTgt spid="17">
                                            <p:txEl>
                                              <p:pRg st="2" end="2"/>
                                            </p:txEl>
                                          </p:spTgt>
                                        </p:tgtEl>
                                      </p:cBhvr>
                                    </p:animEffect>
                                  </p:childTnLst>
                                </p:cTn>
                              </p:par>
                            </p:childTnLst>
                          </p:cTn>
                        </p:par>
                        <p:par>
                          <p:cTn id="29" fill="hold">
                            <p:stCondLst>
                              <p:cond delay="5000"/>
                            </p:stCondLst>
                            <p:childTnLst>
                              <p:par>
                                <p:cTn id="30" presetID="10" presetClass="entr" presetSubtype="0" fill="hold" grpId="0" nodeType="after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par>
                                <p:cTn id="33" presetID="17" presetClass="entr" presetSubtype="2"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2000" fill="hold"/>
                                        <p:tgtEl>
                                          <p:spTgt spid="25"/>
                                        </p:tgtEl>
                                        <p:attrNameLst>
                                          <p:attrName>ppt_x</p:attrName>
                                        </p:attrNameLst>
                                      </p:cBhvr>
                                      <p:tavLst>
                                        <p:tav tm="0">
                                          <p:val>
                                            <p:strVal val="#ppt_x+#ppt_w/2"/>
                                          </p:val>
                                        </p:tav>
                                        <p:tav tm="100000">
                                          <p:val>
                                            <p:strVal val="#ppt_x"/>
                                          </p:val>
                                        </p:tav>
                                      </p:tavLst>
                                    </p:anim>
                                    <p:anim calcmode="lin" valueType="num">
                                      <p:cBhvr>
                                        <p:cTn id="36" dur="2000" fill="hold"/>
                                        <p:tgtEl>
                                          <p:spTgt spid="25"/>
                                        </p:tgtEl>
                                        <p:attrNameLst>
                                          <p:attrName>ppt_y</p:attrName>
                                        </p:attrNameLst>
                                      </p:cBhvr>
                                      <p:tavLst>
                                        <p:tav tm="0">
                                          <p:val>
                                            <p:strVal val="#ppt_y"/>
                                          </p:val>
                                        </p:tav>
                                        <p:tav tm="100000">
                                          <p:val>
                                            <p:strVal val="#ppt_y"/>
                                          </p:val>
                                        </p:tav>
                                      </p:tavLst>
                                    </p:anim>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strVal val="#ppt_h"/>
                                          </p:val>
                                        </p:tav>
                                        <p:tav tm="100000">
                                          <p:val>
                                            <p:strVal val="#ppt_h"/>
                                          </p:val>
                                        </p:tav>
                                      </p:tavLst>
                                    </p:anim>
                                  </p:childTnLst>
                                </p:cTn>
                              </p:par>
                              <p:par>
                                <p:cTn id="39" presetID="3" presetClass="emph" presetSubtype="2" fill="hold" grpId="0" nodeType="withEffect">
                                  <p:stCondLst>
                                    <p:cond delay="0"/>
                                  </p:stCondLst>
                                  <p:childTnLst>
                                    <p:animClr clrSpc="rgb" dir="cw">
                                      <p:cBhvr override="childStyle">
                                        <p:cTn id="40" dur="500" fill="hold"/>
                                        <p:tgtEl>
                                          <p:spTgt spid="1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8" grpId="0" animBg="1"/>
      <p:bldP spid="23" grpId="0" animBg="1"/>
      <p:bldP spid="24" grpId="0" animBg="1"/>
      <p:bldP spid="25"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31</a:t>
            </a:fld>
            <a:endParaRPr lang="de-DE" sz="1600" b="1" kern="1200" dirty="0" smtClean="0">
              <a:solidFill>
                <a:srgbClr val="FF0000"/>
              </a:solidFill>
              <a:latin typeface="Arial" pitchFamily="34" charset="0"/>
              <a:ea typeface="+mn-ea"/>
              <a:cs typeface="Arial" pitchFamily="34" charset="0"/>
            </a:endParaRPr>
          </a:p>
        </p:txBody>
      </p:sp>
      <p:sp>
        <p:nvSpPr>
          <p:cNvPr id="26627" name="Rectangle 2"/>
          <p:cNvSpPr>
            <a:spLocks noGrp="1" noChangeArrowheads="1"/>
          </p:cNvSpPr>
          <p:nvPr>
            <p:ph type="title"/>
          </p:nvPr>
        </p:nvSpPr>
        <p:spPr/>
        <p:txBody>
          <a:bodyPr/>
          <a:lstStyle/>
          <a:p>
            <a:pPr eaLnBrk="1" hangingPunct="1"/>
            <a:r>
              <a:rPr lang="en-US" dirty="0" smtClean="0">
                <a:solidFill>
                  <a:srgbClr val="00B050"/>
                </a:solidFill>
              </a:rPr>
              <a:t>Stairwell Pressurization – Fire Mode</a:t>
            </a:r>
          </a:p>
        </p:txBody>
      </p:sp>
      <p:sp>
        <p:nvSpPr>
          <p:cNvPr id="256017" name="Rectangle 17"/>
          <p:cNvSpPr>
            <a:spLocks noGrp="1" noChangeArrowheads="1"/>
          </p:cNvSpPr>
          <p:nvPr>
            <p:ph sz="half" idx="1"/>
          </p:nvPr>
        </p:nvSpPr>
        <p:spPr>
          <a:xfrm>
            <a:off x="533400" y="1725949"/>
            <a:ext cx="3733800" cy="4687551"/>
          </a:xfrm>
        </p:spPr>
        <p:txBody>
          <a:bodyPr>
            <a:normAutofit lnSpcReduction="10000"/>
          </a:bodyPr>
          <a:lstStyle/>
          <a:p>
            <a:pPr eaLnBrk="1" hangingPunct="1"/>
            <a:r>
              <a:rPr lang="en-US" sz="2100" dirty="0" smtClean="0"/>
              <a:t>Fire mode is used to keep the motor running, ignoring other interlocks, alarms and other inputs</a:t>
            </a:r>
          </a:p>
          <a:p>
            <a:pPr eaLnBrk="1" hangingPunct="1"/>
            <a:r>
              <a:rPr lang="en-US" sz="2100" dirty="0" smtClean="0"/>
              <a:t>Stairwell pressurization keeps this escape path from being a chimney</a:t>
            </a:r>
          </a:p>
          <a:p>
            <a:pPr eaLnBrk="1" hangingPunct="1"/>
            <a:r>
              <a:rPr lang="en-US" sz="2100" dirty="0" smtClean="0"/>
              <a:t>Full speed operation is not a good idea, since the pressure may make it impossible to open the exit doors</a:t>
            </a:r>
          </a:p>
          <a:p>
            <a:r>
              <a:rPr lang="en-US" sz="2100" dirty="0" smtClean="0"/>
              <a:t>Other Fire Mode applications include … </a:t>
            </a:r>
          </a:p>
          <a:p>
            <a:pPr lvl="1"/>
            <a:r>
              <a:rPr lang="en-US" sz="1900" dirty="0" smtClean="0"/>
              <a:t>Zone pressurization</a:t>
            </a:r>
          </a:p>
          <a:p>
            <a:pPr lvl="1"/>
            <a:r>
              <a:rPr lang="en-US" sz="1900" dirty="0" smtClean="0"/>
              <a:t>Smoke exhaust</a:t>
            </a:r>
          </a:p>
        </p:txBody>
      </p:sp>
      <p:pic>
        <p:nvPicPr>
          <p:cNvPr id="8196" name="Picture 4"/>
          <p:cNvPicPr>
            <a:picLocks noChangeAspect="1" noChangeArrowheads="1"/>
          </p:cNvPicPr>
          <p:nvPr/>
        </p:nvPicPr>
        <p:blipFill>
          <a:blip r:embed="rId3"/>
          <a:srcRect/>
          <a:stretch>
            <a:fillRect/>
          </a:stretch>
        </p:blipFill>
        <p:spPr bwMode="auto">
          <a:xfrm>
            <a:off x="4380820" y="2209800"/>
            <a:ext cx="4534580" cy="2952750"/>
          </a:xfrm>
          <a:prstGeom prst="rect">
            <a:avLst/>
          </a:prstGeom>
          <a:noFill/>
          <a:ln w="9525">
            <a:noFill/>
            <a:miter lim="800000"/>
            <a:headEnd/>
            <a:tailEnd/>
          </a:ln>
        </p:spPr>
      </p:pic>
      <p:sp>
        <p:nvSpPr>
          <p:cNvPr id="9" name="Text Placeholder 5"/>
          <p:cNvSpPr txBox="1">
            <a:spLocks/>
          </p:cNvSpPr>
          <p:nvPr/>
        </p:nvSpPr>
        <p:spPr>
          <a:xfrm>
            <a:off x="0" y="660363"/>
            <a:ext cx="9144000" cy="467099"/>
          </a:xfrm>
          <a:prstGeom prst="rect">
            <a:avLst/>
          </a:prstGeom>
        </p:spPr>
        <p:txBody>
          <a:bodyPr/>
          <a:lstStyle/>
          <a:p>
            <a:pPr marL="179388" marR="0" lvl="0" indent="-179388" algn="l" defTabSz="914400" rtl="0" eaLnBrk="1" fontAlgn="auto" latinLnBrk="0" hangingPunct="1">
              <a:lnSpc>
                <a:spcPct val="100000"/>
              </a:lnSpc>
              <a:spcBef>
                <a:spcPct val="20000"/>
              </a:spcBef>
              <a:spcAft>
                <a:spcPts val="0"/>
              </a:spcAft>
              <a:buClr>
                <a:schemeClr val="tx2"/>
              </a:buClr>
              <a:buSzPct val="70000"/>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Text Placeholder 5"/>
          <p:cNvSpPr txBox="1">
            <a:spLocks/>
          </p:cNvSpPr>
          <p:nvPr/>
        </p:nvSpPr>
        <p:spPr>
          <a:xfrm>
            <a:off x="0" y="660363"/>
            <a:ext cx="9144000" cy="467099"/>
          </a:xfrm>
          <a:prstGeom prst="rect">
            <a:avLst/>
          </a:prstGeom>
        </p:spPr>
        <p:txBody>
          <a:bodyPr/>
          <a:lstStyle/>
          <a:p>
            <a:pPr marL="284163" marR="0" lvl="0" indent="-179388" fontAlgn="auto">
              <a:lnSpc>
                <a:spcPct val="100000"/>
              </a:lnSpc>
              <a:spcBef>
                <a:spcPct val="0"/>
              </a:spcBef>
              <a:spcAft>
                <a:spcPts val="0"/>
              </a:spcAft>
              <a:buClr>
                <a:schemeClr val="tx2"/>
              </a:buClr>
              <a:buSzPct val="70000"/>
              <a:tabLst/>
              <a:defRPr/>
            </a:pPr>
            <a:r>
              <a:rPr lang="en-US" sz="2800" dirty="0" smtClean="0">
                <a:solidFill>
                  <a:srgbClr val="00B050"/>
                </a:solidFill>
                <a:latin typeface="Arial" pitchFamily="34" charset="0"/>
                <a:ea typeface="+mj-ea"/>
                <a:cs typeface="Arial" pitchFamily="34" charset="0"/>
              </a:rPr>
              <a:t>Is also used with some elevators for fire service</a:t>
            </a:r>
            <a:endParaRPr lang="en-US" sz="2800" dirty="0">
              <a:solidFill>
                <a:srgbClr val="00B050"/>
              </a:solidFill>
              <a:latin typeface="Arial" pitchFamily="34" charset="0"/>
              <a:ea typeface="+mj-ea"/>
              <a:cs typeface="Arial" pitchFamily="34" charset="0"/>
            </a:endParaRPr>
          </a:p>
        </p:txBody>
      </p:sp>
      <p:sp>
        <p:nvSpPr>
          <p:cNvPr id="11" name="Rounded Rectangular Callout 10"/>
          <p:cNvSpPr/>
          <p:nvPr/>
        </p:nvSpPr>
        <p:spPr>
          <a:xfrm>
            <a:off x="4800600" y="5404314"/>
            <a:ext cx="3429000" cy="1148886"/>
          </a:xfrm>
          <a:prstGeom prst="wedgeRoundRectCallout">
            <a:avLst>
              <a:gd name="adj1" fmla="val -30960"/>
              <a:gd name="adj2" fmla="val -118716"/>
              <a:gd name="adj3" fmla="val 16667"/>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sz="2100" dirty="0" smtClean="0">
                <a:solidFill>
                  <a:schemeClr val="tx1"/>
                </a:solidFill>
              </a:rPr>
              <a:t>For tall buildings, multiple fans and pressure control loops may be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1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1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17">
                                            <p:txEl>
                                              <p:pRg st="5" end="5"/>
                                            </p:txEl>
                                          </p:spTgt>
                                        </p:tgtEl>
                                        <p:attrNameLst>
                                          <p:attrName>style.visibility</p:attrName>
                                        </p:attrNameLst>
                                      </p:cBhvr>
                                      <p:to>
                                        <p:strVal val="visible"/>
                                      </p:to>
                                    </p:set>
                                  </p:childTnLst>
                                </p:cTn>
                              </p:par>
                              <p:par>
                                <p:cTn id="29" presetID="3" presetClass="emph" presetSubtype="2" fill="hold" grpId="0" nodeType="withEffect">
                                  <p:stCondLst>
                                    <p:cond delay="0"/>
                                  </p:stCondLst>
                                  <p:childTnLst>
                                    <p:animClr clrSpc="rgb" dir="cw">
                                      <p:cBhvr override="childStyle">
                                        <p:cTn id="30"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dirty="0" smtClean="0">
                <a:solidFill>
                  <a:srgbClr val="00B050"/>
                </a:solidFill>
              </a:rPr>
              <a:t>Condenser Fan</a:t>
            </a:r>
          </a:p>
        </p:txBody>
      </p:sp>
      <p:sp>
        <p:nvSpPr>
          <p:cNvPr id="9" name="Text Placeholder 8"/>
          <p:cNvSpPr>
            <a:spLocks noGrp="1"/>
          </p:cNvSpPr>
          <p:nvPr>
            <p:ph type="body" sz="quarter" idx="13"/>
          </p:nvPr>
        </p:nvSpPr>
        <p:spPr>
          <a:xfrm>
            <a:off x="0" y="609600"/>
            <a:ext cx="9220200" cy="467099"/>
          </a:xfrm>
        </p:spPr>
        <p:txBody>
          <a:bodyPr/>
          <a:lstStyle/>
          <a:p>
            <a:pPr marL="0" indent="0"/>
            <a:r>
              <a:rPr lang="en-US" dirty="0" smtClean="0">
                <a:solidFill>
                  <a:srgbClr val="00B050"/>
                </a:solidFill>
              </a:rPr>
              <a:t>For a DX Syste</a:t>
            </a:r>
            <a:r>
              <a:rPr lang="en-US" dirty="0" smtClean="0"/>
              <a:t>m</a:t>
            </a:r>
            <a:endParaRPr lang="en-US" dirty="0"/>
          </a:p>
        </p:txBody>
      </p:sp>
      <p:pic>
        <p:nvPicPr>
          <p:cNvPr id="20489" name="Picture 9"/>
          <p:cNvPicPr>
            <a:picLocks noChangeAspect="1" noChangeArrowheads="1"/>
          </p:cNvPicPr>
          <p:nvPr/>
        </p:nvPicPr>
        <p:blipFill>
          <a:blip r:embed="rId3"/>
          <a:srcRect/>
          <a:stretch>
            <a:fillRect/>
          </a:stretch>
        </p:blipFill>
        <p:spPr bwMode="auto">
          <a:xfrm>
            <a:off x="6496050" y="1524000"/>
            <a:ext cx="1790700" cy="2066925"/>
          </a:xfrm>
          <a:prstGeom prst="rect">
            <a:avLst/>
          </a:prstGeom>
          <a:noFill/>
          <a:ln w="9525">
            <a:noFill/>
            <a:miter lim="800000"/>
            <a:headEnd/>
            <a:tailEnd/>
          </a:ln>
        </p:spPr>
      </p:pic>
      <p:sp>
        <p:nvSpPr>
          <p:cNvPr id="16" name="Rectangle 17"/>
          <p:cNvSpPr txBox="1">
            <a:spLocks noChangeArrowheads="1"/>
          </p:cNvSpPr>
          <p:nvPr/>
        </p:nvSpPr>
        <p:spPr>
          <a:xfrm>
            <a:off x="533399" y="1524000"/>
            <a:ext cx="5257801" cy="4800600"/>
          </a:xfrm>
          <a:prstGeom prst="rect">
            <a:avLst/>
          </a:prstGeom>
        </p:spPr>
        <p:txBody>
          <a:bodyPr vert="horz" lIns="0" tIns="0" rIns="0" bIns="0" rtlCol="0">
            <a:normAutofit/>
          </a:bodyPr>
          <a:lstStyle/>
          <a:p>
            <a:pPr marL="179388" indent="-179388">
              <a:spcBef>
                <a:spcPct val="20000"/>
              </a:spcBef>
              <a:buClr>
                <a:srgbClr val="084C07"/>
              </a:buClr>
              <a:buSzPct val="70000"/>
              <a:buFont typeface="Wingdings" pitchFamily="2" charset="2"/>
              <a:buChar char="§"/>
              <a:defRPr/>
            </a:pPr>
            <a:r>
              <a:rPr lang="en-US" sz="2100" dirty="0" smtClean="0">
                <a:solidFill>
                  <a:srgbClr val="000000"/>
                </a:solidFill>
                <a:cs typeface="Arial" pitchFamily="34" charset="0"/>
              </a:rPr>
              <a:t>Controlling the speed of the condenser fans is used to improve system efficiency</a:t>
            </a:r>
          </a:p>
          <a:p>
            <a:pPr marL="179388" indent="-179388">
              <a:spcBef>
                <a:spcPct val="20000"/>
              </a:spcBef>
              <a:buClr>
                <a:srgbClr val="084C07"/>
              </a:buClr>
              <a:buSzPct val="70000"/>
              <a:buFont typeface="Wingdings" pitchFamily="2" charset="2"/>
              <a:buChar char="§"/>
              <a:defRPr/>
            </a:pPr>
            <a:r>
              <a:rPr lang="en-US" sz="2100" dirty="0" smtClean="0">
                <a:solidFill>
                  <a:srgbClr val="000000"/>
                </a:solidFill>
                <a:cs typeface="Arial" pitchFamily="34" charset="0"/>
              </a:rPr>
              <a:t>The temperature of the refrigerant is controlled by adjusting the air flow across the condenser coils</a:t>
            </a:r>
          </a:p>
          <a:p>
            <a:pPr marL="179388" indent="-179388">
              <a:spcBef>
                <a:spcPct val="20000"/>
              </a:spcBef>
              <a:buClr>
                <a:srgbClr val="084C07"/>
              </a:buClr>
              <a:buSzPct val="70000"/>
              <a:buFont typeface="Wingdings" pitchFamily="2" charset="2"/>
              <a:buChar char="§"/>
              <a:defRPr/>
            </a:pPr>
            <a:r>
              <a:rPr lang="en-US" sz="2100" dirty="0" smtClean="0">
                <a:solidFill>
                  <a:srgbClr val="000000"/>
                </a:solidFill>
                <a:cs typeface="Arial" pitchFamily="34" charset="0"/>
              </a:rPr>
              <a:t>Refrigerant pressure is easier to measure, so it is commonly used</a:t>
            </a:r>
          </a:p>
          <a:p>
            <a:pPr marL="179388" indent="-179388">
              <a:spcBef>
                <a:spcPct val="20000"/>
              </a:spcBef>
              <a:buClr>
                <a:srgbClr val="084C07"/>
              </a:buClr>
              <a:buSzPct val="70000"/>
              <a:buFont typeface="Wingdings" pitchFamily="2" charset="2"/>
              <a:buChar char="§"/>
              <a:defRPr/>
            </a:pPr>
            <a:r>
              <a:rPr lang="en-US" sz="2100" dirty="0" smtClean="0">
                <a:solidFill>
                  <a:srgbClr val="000000"/>
                </a:solidFill>
                <a:cs typeface="Arial" pitchFamily="34" charset="0"/>
              </a:rPr>
              <a:t>In some systems, the difference between the outdoor temperature and the refrigerant temperature is used</a:t>
            </a:r>
          </a:p>
          <a:p>
            <a:pPr marL="179388" indent="-179388">
              <a:spcBef>
                <a:spcPct val="20000"/>
              </a:spcBef>
              <a:buClr>
                <a:srgbClr val="084C07"/>
              </a:buClr>
              <a:buSzPct val="70000"/>
              <a:buFont typeface="Wingdings" pitchFamily="2" charset="2"/>
              <a:buChar char="§"/>
            </a:pPr>
            <a:endParaRPr lang="en-US" sz="2100" dirty="0" smtClean="0">
              <a:solidFill>
                <a:srgbClr val="000000"/>
              </a:solidFill>
              <a:cs typeface="Arial" pitchFamily="34" charset="0"/>
            </a:endParaRPr>
          </a:p>
        </p:txBody>
      </p:sp>
      <p:grpSp>
        <p:nvGrpSpPr>
          <p:cNvPr id="32" name="Group 31"/>
          <p:cNvGrpSpPr/>
          <p:nvPr/>
        </p:nvGrpSpPr>
        <p:grpSpPr>
          <a:xfrm>
            <a:off x="6686550" y="2814638"/>
            <a:ext cx="1162050" cy="304800"/>
            <a:chOff x="6686550" y="2814638"/>
            <a:chExt cx="1162050" cy="304800"/>
          </a:xfrm>
        </p:grpSpPr>
        <p:cxnSp>
          <p:nvCxnSpPr>
            <p:cNvPr id="18" name="Straight Connector 17"/>
            <p:cNvCxnSpPr/>
            <p:nvPr/>
          </p:nvCxnSpPr>
          <p:spPr>
            <a:xfrm>
              <a:off x="6686550" y="2967038"/>
              <a:ext cx="1162050" cy="4762"/>
            </a:xfrm>
            <a:prstGeom prst="line">
              <a:avLst/>
            </a:prstGeom>
            <a:ln w="28575">
              <a:solidFill>
                <a:srgbClr val="00B05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81850" y="2814638"/>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28208"/>
                </a:buClr>
              </a:pPr>
              <a:r>
                <a:rPr lang="en-US" b="1" dirty="0" smtClean="0">
                  <a:solidFill>
                    <a:srgbClr val="00B050"/>
                  </a:solidFill>
                </a:rPr>
                <a:t>P</a:t>
              </a:r>
            </a:p>
          </p:txBody>
        </p:sp>
      </p:grpSp>
      <p:grpSp>
        <p:nvGrpSpPr>
          <p:cNvPr id="35" name="Group 34"/>
          <p:cNvGrpSpPr/>
          <p:nvPr/>
        </p:nvGrpSpPr>
        <p:grpSpPr>
          <a:xfrm>
            <a:off x="6191250" y="2590800"/>
            <a:ext cx="1657350" cy="762000"/>
            <a:chOff x="6191250" y="2590800"/>
            <a:chExt cx="1657350" cy="762000"/>
          </a:xfrm>
        </p:grpSpPr>
        <p:cxnSp>
          <p:nvCxnSpPr>
            <p:cNvPr id="27" name="Straight Connector 26"/>
            <p:cNvCxnSpPr/>
            <p:nvPr/>
          </p:nvCxnSpPr>
          <p:spPr>
            <a:xfrm>
              <a:off x="6324600" y="2590800"/>
              <a:ext cx="0" cy="762000"/>
            </a:xfrm>
            <a:prstGeom prst="line">
              <a:avLst/>
            </a:prstGeom>
            <a:ln w="28575">
              <a:solidFill>
                <a:srgbClr val="00B050"/>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24600" y="3352800"/>
              <a:ext cx="1524000" cy="0"/>
            </a:xfrm>
            <a:prstGeom prst="line">
              <a:avLst/>
            </a:prstGeom>
            <a:ln w="28575">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191250" y="2814638"/>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28208"/>
                </a:buClr>
              </a:pPr>
              <a:r>
                <a:rPr lang="en-US" b="1" dirty="0" smtClean="0">
                  <a:solidFill>
                    <a:srgbClr val="00B050"/>
                  </a:solidFill>
                </a:rPr>
                <a:t>T</a:t>
              </a:r>
            </a:p>
          </p:txBody>
        </p:sp>
        <p:sp>
          <p:nvSpPr>
            <p:cNvPr id="31" name="Oval 30"/>
            <p:cNvSpPr/>
            <p:nvPr/>
          </p:nvSpPr>
          <p:spPr>
            <a:xfrm>
              <a:off x="7181850" y="2814638"/>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28208"/>
                </a:buClr>
              </a:pPr>
              <a:r>
                <a:rPr lang="en-US" b="1" dirty="0" smtClean="0">
                  <a:solidFill>
                    <a:srgbClr val="00B050"/>
                  </a:solidFill>
                </a:rPr>
                <a:t>T</a:t>
              </a:r>
            </a:p>
          </p:txBody>
        </p:sp>
      </p:grpSp>
      <p:sp>
        <p:nvSpPr>
          <p:cNvPr id="36" name="Textfeld 8"/>
          <p:cNvSpPr txBox="1"/>
          <p:nvPr/>
        </p:nvSpPr>
        <p:spPr>
          <a:xfrm>
            <a:off x="215899" y="6200776"/>
            <a:ext cx="2374901" cy="657224"/>
          </a:xfrm>
          <a:prstGeom prst="rect">
            <a:avLst/>
          </a:prstGeom>
          <a:noFill/>
        </p:spPr>
        <p:txBody>
          <a:bodyPr lIns="0" tIns="0" rIns="0" bIns="198000" anchor="b" anchorCtr="0"/>
          <a:lstStyle/>
          <a:p>
            <a:r>
              <a:rPr lang="en-US" sz="1600" b="1" dirty="0" smtClean="0">
                <a:solidFill>
                  <a:srgbClr val="FF0000"/>
                </a:solidFill>
                <a:cs typeface="Arial" pitchFamily="34" charset="0"/>
              </a:rPr>
              <a:t>Slide </a:t>
            </a:r>
            <a:fld id="{034DB2BE-7F3D-443E-9208-5F2182A8E656}" type="slidenum">
              <a:rPr lang="de-DE" sz="1600" b="1" smtClean="0">
                <a:solidFill>
                  <a:srgbClr val="FF0000"/>
                </a:solidFill>
                <a:cs typeface="Arial" pitchFamily="34" charset="0"/>
              </a:rPr>
              <a:pPr/>
              <a:t>32</a:t>
            </a:fld>
            <a:endParaRPr lang="de-DE" sz="1600" b="1" dirty="0" smtClean="0">
              <a:solidFill>
                <a:srgbClr val="FF0000"/>
              </a:solidFill>
              <a:cs typeface="Arial" pitchFamily="34" charset="0"/>
            </a:endParaRPr>
          </a:p>
        </p:txBody>
      </p:sp>
    </p:spTree>
    <p:extLst>
      <p:ext uri="{BB962C8B-B14F-4D97-AF65-F5344CB8AC3E}">
        <p14:creationId xmlns:p14="http://schemas.microsoft.com/office/powerpoint/2010/main" val="34120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10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childTnLst>
                                </p:cTn>
                              </p:par>
                              <p:par>
                                <p:cTn id="31" presetID="3" presetClass="emph" presetSubtype="2" fill="hold" grpId="0" nodeType="withEffect">
                                  <p:stCondLst>
                                    <p:cond delay="0"/>
                                  </p:stCondLst>
                                  <p:childTnLst>
                                    <p:animClr clrSpc="rgb" dir="cw">
                                      <p:cBhvr override="childStyle">
                                        <p:cTn id="32" dur="500" fill="hold"/>
                                        <p:tgtEl>
                                          <p:spTgt spid="3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4188" y="5337212"/>
            <a:ext cx="3240360" cy="1728192"/>
          </a:xfrm>
          <a:prstGeom prst="rect">
            <a:avLst/>
          </a:prstGeom>
          <a:solidFill>
            <a:schemeClr val="bg1"/>
          </a:solidFill>
          <a:ln w="952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smtClean="0">
                <a:solidFill>
                  <a:srgbClr val="00B050"/>
                </a:solidFill>
              </a:rPr>
              <a:t>VAV Supply Fan</a:t>
            </a:r>
          </a:p>
        </p:txBody>
      </p:sp>
      <p:pic>
        <p:nvPicPr>
          <p:cNvPr id="1027" name="Picture 3"/>
          <p:cNvPicPr>
            <a:picLocks noGrp="1" noChangeAspect="1" noChangeArrowheads="1"/>
          </p:cNvPicPr>
          <p:nvPr>
            <p:ph idx="1"/>
          </p:nvPr>
        </p:nvPicPr>
        <p:blipFill>
          <a:blip r:embed="rId3"/>
          <a:stretch>
            <a:fillRect/>
          </a:stretch>
        </p:blipFill>
        <p:spPr bwMode="auto">
          <a:xfrm>
            <a:off x="2095500" y="1938179"/>
            <a:ext cx="4953000" cy="3916680"/>
          </a:xfrm>
          <a:prstGeom prst="rect">
            <a:avLst/>
          </a:prstGeom>
          <a:noFill/>
          <a:ln w="9525">
            <a:noFill/>
            <a:miter lim="800000"/>
            <a:headEnd/>
            <a:tailEnd/>
          </a:ln>
        </p:spPr>
      </p:pic>
      <p:sp>
        <p:nvSpPr>
          <p:cNvPr id="7" name="Text Placeholder 6"/>
          <p:cNvSpPr>
            <a:spLocks noGrp="1"/>
          </p:cNvSpPr>
          <p:nvPr>
            <p:ph type="body" sz="quarter" idx="12"/>
          </p:nvPr>
        </p:nvSpPr>
        <p:spPr/>
        <p:txBody>
          <a:bodyPr/>
          <a:lstStyle/>
          <a:p>
            <a:endParaRPr lang="en-US" dirty="0">
              <a:solidFill>
                <a:srgbClr val="00B050"/>
              </a:solidFill>
            </a:endParaRPr>
          </a:p>
        </p:txBody>
      </p:sp>
      <p:sp>
        <p:nvSpPr>
          <p:cNvPr id="6"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4</a:t>
            </a:fld>
            <a:endParaRPr lang="de-DE" sz="1600" b="1" kern="1200" dirty="0" smtClean="0">
              <a:solidFill>
                <a:srgbClr val="FF0000"/>
              </a:solidFill>
              <a:latin typeface="Arial" pitchFamily="34" charset="0"/>
              <a:ea typeface="+mn-ea"/>
              <a:cs typeface="Arial" pitchFamily="34" charset="0"/>
            </a:endParaRPr>
          </a:p>
        </p:txBody>
      </p:sp>
      <p:sp>
        <p:nvSpPr>
          <p:cNvPr id="8" name="TextBox 7"/>
          <p:cNvSpPr txBox="1"/>
          <p:nvPr/>
        </p:nvSpPr>
        <p:spPr>
          <a:xfrm>
            <a:off x="4953000" y="4876800"/>
            <a:ext cx="3352800" cy="923330"/>
          </a:xfrm>
          <a:prstGeom prst="rect">
            <a:avLst/>
          </a:prstGeom>
          <a:noFill/>
          <a:ln w="28575">
            <a:solidFill>
              <a:srgbClr val="00B050"/>
            </a:solidFill>
          </a:ln>
        </p:spPr>
        <p:txBody>
          <a:bodyPr wrap="square" rtlCol="0">
            <a:spAutoFit/>
          </a:bodyPr>
          <a:lstStyle/>
          <a:p>
            <a:r>
              <a:rPr lang="en-US" dirty="0" smtClean="0"/>
              <a:t>The static pressure sensor is well down the duct, in a section with little or no turbulent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up)">
                                      <p:cBhvr>
                                        <p:cTn id="10" dur="500"/>
                                        <p:tgtEl>
                                          <p:spTgt spid="8">
                                            <p:txEl>
                                              <p:pRg st="0" end="0"/>
                                            </p:txEl>
                                          </p:spTgt>
                                        </p:tgtEl>
                                      </p:cBhvr>
                                    </p:animEffect>
                                  </p:childTnLst>
                                </p:cTn>
                              </p:par>
                              <p:par>
                                <p:cTn id="11" presetID="3" presetClass="emph" presetSubtype="2" fill="hold" grpId="0" nodeType="withEffect">
                                  <p:stCondLst>
                                    <p:cond delay="1000"/>
                                  </p:stCondLst>
                                  <p:childTnLst>
                                    <p:animClr clrSpc="rgb" dir="cw">
                                      <p:cBhvr override="childStyle">
                                        <p:cTn id="12"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tabLst>
                <a:tab pos="515938" algn="l"/>
              </a:tabLst>
            </a:pPr>
            <a:r>
              <a:rPr lang="en-US" dirty="0" smtClean="0">
                <a:solidFill>
                  <a:srgbClr val="00B050"/>
                </a:solidFill>
              </a:rPr>
              <a:t>VAV Supply Fan – Over-Pressure Control</a:t>
            </a:r>
          </a:p>
        </p:txBody>
      </p:sp>
      <p:pic>
        <p:nvPicPr>
          <p:cNvPr id="2052" name="Picture 4"/>
          <p:cNvPicPr>
            <a:picLocks noGrp="1" noChangeAspect="1" noChangeArrowheads="1"/>
          </p:cNvPicPr>
          <p:nvPr>
            <p:ph idx="1"/>
          </p:nvPr>
        </p:nvPicPr>
        <p:blipFill>
          <a:blip r:embed="rId4"/>
          <a:stretch>
            <a:fillRect/>
          </a:stretch>
        </p:blipFill>
        <p:spPr bwMode="auto">
          <a:xfrm>
            <a:off x="1791147" y="1785764"/>
            <a:ext cx="5816402" cy="4599432"/>
          </a:xfrm>
          <a:prstGeom prst="rect">
            <a:avLst/>
          </a:prstGeom>
          <a:noFill/>
          <a:ln w="9525">
            <a:noFill/>
            <a:miter lim="800000"/>
            <a:headEnd/>
            <a:tailEnd/>
          </a:ln>
        </p:spPr>
      </p:pic>
      <p:sp>
        <p:nvSpPr>
          <p:cNvPr id="11" name="Text Placeholder 10"/>
          <p:cNvSpPr>
            <a:spLocks noGrp="1"/>
          </p:cNvSpPr>
          <p:nvPr>
            <p:ph type="body" sz="quarter" idx="12"/>
          </p:nvPr>
        </p:nvSpPr>
        <p:spPr/>
        <p:txBody>
          <a:bodyPr/>
          <a:lstStyle/>
          <a:p>
            <a:endParaRPr lang="en-US" dirty="0">
              <a:solidFill>
                <a:srgbClr val="00B050"/>
              </a:solidFill>
            </a:endParaRPr>
          </a:p>
        </p:txBody>
      </p:sp>
      <p:sp>
        <p:nvSpPr>
          <p:cNvPr id="18437" name="Text Box 6"/>
          <p:cNvSpPr txBox="1">
            <a:spLocks noChangeArrowheads="1"/>
          </p:cNvSpPr>
          <p:nvPr/>
        </p:nvSpPr>
        <p:spPr bwMode="auto">
          <a:xfrm>
            <a:off x="4383088" y="1760692"/>
            <a:ext cx="846137" cy="304800"/>
          </a:xfrm>
          <a:prstGeom prst="rect">
            <a:avLst/>
          </a:prstGeom>
          <a:noFill/>
          <a:ln w="12700">
            <a:noFill/>
            <a:miter lim="800000"/>
            <a:headEnd type="none" w="sm" len="sm"/>
            <a:tailEnd type="none" w="sm" len="sm"/>
          </a:ln>
        </p:spPr>
        <p:txBody>
          <a:bodyPr wrap="none">
            <a:spAutoFit/>
          </a:bodyPr>
          <a:lstStyle/>
          <a:p>
            <a:pPr eaLnBrk="0" hangingPunct="0"/>
            <a:r>
              <a:rPr lang="en-US" sz="1400" b="1" dirty="0">
                <a:solidFill>
                  <a:srgbClr val="FF0000"/>
                </a:solidFill>
                <a:latin typeface="Arial" charset="0"/>
              </a:rPr>
              <a:t>Damper</a:t>
            </a:r>
          </a:p>
        </p:txBody>
      </p:sp>
      <p:sp>
        <p:nvSpPr>
          <p:cNvPr id="265223" name="Line 7"/>
          <p:cNvSpPr>
            <a:spLocks noChangeShapeType="1"/>
          </p:cNvSpPr>
          <p:nvPr/>
        </p:nvSpPr>
        <p:spPr bwMode="auto">
          <a:xfrm>
            <a:off x="4805363" y="2059075"/>
            <a:ext cx="0" cy="334962"/>
          </a:xfrm>
          <a:prstGeom prst="line">
            <a:avLst/>
          </a:prstGeom>
          <a:noFill/>
          <a:ln w="28575">
            <a:solidFill>
              <a:srgbClr val="FF0000"/>
            </a:solidFill>
            <a:round/>
            <a:headEnd type="oval" w="sm" len="sm"/>
            <a:tailEnd type="none" w="sm" len="sm"/>
          </a:ln>
        </p:spPr>
        <p:txBody>
          <a:bodyPr/>
          <a:lstStyle/>
          <a:p>
            <a:endParaRPr lang="en-US" dirty="0"/>
          </a:p>
        </p:txBody>
      </p:sp>
      <p:grpSp>
        <p:nvGrpSpPr>
          <p:cNvPr id="2" name="Group 16"/>
          <p:cNvGrpSpPr>
            <a:grpSpLocks/>
          </p:cNvGrpSpPr>
          <p:nvPr/>
        </p:nvGrpSpPr>
        <p:grpSpPr bwMode="auto">
          <a:xfrm>
            <a:off x="3886200" y="1015826"/>
            <a:ext cx="1676400" cy="1054100"/>
            <a:chOff x="2976" y="59"/>
            <a:chExt cx="1056" cy="664"/>
          </a:xfrm>
        </p:grpSpPr>
        <p:graphicFrame>
          <p:nvGraphicFramePr>
            <p:cNvPr id="18435" name="Object 14"/>
            <p:cNvGraphicFramePr>
              <a:graphicFrameLocks noChangeAspect="1"/>
            </p:cNvGraphicFramePr>
            <p:nvPr/>
          </p:nvGraphicFramePr>
          <p:xfrm>
            <a:off x="3168" y="385"/>
            <a:ext cx="121" cy="338"/>
          </p:xfrm>
          <a:graphic>
            <a:graphicData uri="http://schemas.openxmlformats.org/presentationml/2006/ole">
              <mc:AlternateContent xmlns:mc="http://schemas.openxmlformats.org/markup-compatibility/2006">
                <mc:Choice xmlns:v="urn:schemas-microsoft-com:vml" Requires="v">
                  <p:oleObj spid="_x0000_s2187" name="Designer Drawing" r:id="rId5" imgW="192600" imgH="537120" progId="">
                    <p:embed/>
                  </p:oleObj>
                </mc:Choice>
                <mc:Fallback>
                  <p:oleObj name="Designer Drawing" r:id="rId5" imgW="192600" imgH="53712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385"/>
                          <a:ext cx="121"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8442" name="Text Box 15"/>
            <p:cNvSpPr txBox="1">
              <a:spLocks noChangeArrowheads="1"/>
            </p:cNvSpPr>
            <p:nvPr/>
          </p:nvSpPr>
          <p:spPr bwMode="auto">
            <a:xfrm>
              <a:off x="2976" y="59"/>
              <a:ext cx="1056" cy="326"/>
            </a:xfrm>
            <a:prstGeom prst="rect">
              <a:avLst/>
            </a:prstGeom>
            <a:noFill/>
            <a:ln w="28575">
              <a:noFill/>
              <a:miter lim="800000"/>
              <a:headEnd type="none" w="sm" len="sm"/>
              <a:tailEnd type="none" w="sm" len="sm"/>
            </a:ln>
          </p:spPr>
          <p:txBody>
            <a:bodyPr>
              <a:spAutoFit/>
            </a:bodyPr>
            <a:lstStyle/>
            <a:p>
              <a:pPr eaLnBrk="0" hangingPunct="0"/>
              <a:r>
                <a:rPr lang="en-US" sz="1400" b="1" dirty="0">
                  <a:solidFill>
                    <a:srgbClr val="FF0000"/>
                  </a:solidFill>
                  <a:latin typeface="Arial" charset="0"/>
                </a:rPr>
                <a:t>High Pressure Cut-Out</a:t>
              </a:r>
            </a:p>
          </p:txBody>
        </p:sp>
      </p:grpSp>
      <p:sp>
        <p:nvSpPr>
          <p:cNvPr id="265233" name="Text Box 17"/>
          <p:cNvSpPr txBox="1">
            <a:spLocks noChangeArrowheads="1"/>
          </p:cNvSpPr>
          <p:nvPr/>
        </p:nvSpPr>
        <p:spPr bwMode="auto">
          <a:xfrm>
            <a:off x="4805363" y="4895850"/>
            <a:ext cx="3124200" cy="1035050"/>
          </a:xfrm>
          <a:prstGeom prst="rect">
            <a:avLst/>
          </a:prstGeom>
          <a:solidFill>
            <a:srgbClr val="FFFF00"/>
          </a:solidFill>
          <a:ln w="28575">
            <a:solidFill>
              <a:schemeClr val="tx1"/>
            </a:solidFill>
            <a:miter lim="800000"/>
            <a:headEnd type="none" w="sm" len="sm"/>
            <a:tailEnd type="none" w="sm" len="sm"/>
          </a:ln>
        </p:spPr>
        <p:txBody>
          <a:bodyPr>
            <a:spAutoFit/>
          </a:bodyPr>
          <a:lstStyle/>
          <a:p>
            <a:pPr algn="l" eaLnBrk="0" hangingPunct="0"/>
            <a:r>
              <a:rPr lang="en-US" sz="2000" b="1" dirty="0">
                <a:solidFill>
                  <a:srgbClr val="FF0000"/>
                </a:solidFill>
                <a:latin typeface="Century Gothic" pitchFamily="34" charset="0"/>
              </a:rPr>
              <a:t>But …</a:t>
            </a:r>
          </a:p>
          <a:p>
            <a:pPr algn="l" eaLnBrk="0" hangingPunct="0">
              <a:buFontTx/>
              <a:buChar char="•"/>
            </a:pPr>
            <a:r>
              <a:rPr lang="en-US" sz="2000" b="1" dirty="0">
                <a:solidFill>
                  <a:srgbClr val="FF0000"/>
                </a:solidFill>
                <a:latin typeface="Century Gothic" pitchFamily="34" charset="0"/>
              </a:rPr>
              <a:t>This stops air flow</a:t>
            </a:r>
          </a:p>
          <a:p>
            <a:pPr algn="l" eaLnBrk="0" hangingPunct="0">
              <a:buFontTx/>
              <a:buChar char="•"/>
            </a:pPr>
            <a:r>
              <a:rPr lang="en-US" sz="2000" b="1" dirty="0">
                <a:solidFill>
                  <a:srgbClr val="FF0000"/>
                </a:solidFill>
                <a:latin typeface="Century Gothic" pitchFamily="34" charset="0"/>
              </a:rPr>
              <a:t>Requires manual reset</a:t>
            </a:r>
          </a:p>
        </p:txBody>
      </p:sp>
      <p:sp>
        <p:nvSpPr>
          <p:cNvPr id="12" name="Textfeld 8"/>
          <p:cNvSpPr txBox="1"/>
          <p:nvPr/>
        </p:nvSpPr>
        <p:spPr>
          <a:xfrm>
            <a:off x="215899" y="6200776"/>
            <a:ext cx="20701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5</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5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5233"/>
                                        </p:tgtEl>
                                        <p:attrNameLst>
                                          <p:attrName>style.visibility</p:attrName>
                                        </p:attrNameLst>
                                      </p:cBhvr>
                                      <p:to>
                                        <p:strVal val="visible"/>
                                      </p:to>
                                    </p:set>
                                  </p:childTnLst>
                                </p:cTn>
                              </p:par>
                              <p:par>
                                <p:cTn id="17" presetID="3" presetClass="emph" presetSubtype="2" fill="hold" grpId="0" nodeType="withEffect">
                                  <p:stCondLst>
                                    <p:cond delay="0"/>
                                  </p:stCondLst>
                                  <p:childTnLst>
                                    <p:animClr clrSpc="rgb" dir="cw">
                                      <p:cBhvr override="childStyle">
                                        <p:cTn id="18"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nimBg="1"/>
      <p:bldP spid="265233"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p:cNvPicPr>
            <a:picLocks noChangeAspect="1" noChangeArrowheads="1"/>
          </p:cNvPicPr>
          <p:nvPr/>
        </p:nvPicPr>
        <p:blipFill>
          <a:blip r:embed="rId4"/>
          <a:srcRect/>
          <a:stretch>
            <a:fillRect/>
          </a:stretch>
        </p:blipFill>
        <p:spPr bwMode="auto">
          <a:xfrm>
            <a:off x="1787525" y="1786001"/>
            <a:ext cx="5819775" cy="4602099"/>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pPr eaLnBrk="1" hangingPunct="1">
              <a:tabLst>
                <a:tab pos="515938" algn="l"/>
              </a:tabLst>
            </a:pPr>
            <a:r>
              <a:rPr lang="en-US" dirty="0" smtClean="0">
                <a:solidFill>
                  <a:srgbClr val="00B050"/>
                </a:solidFill>
              </a:rPr>
              <a:t>VAV Supply Fan – </a:t>
            </a:r>
            <a:r>
              <a:rPr lang="en-US" dirty="0" smtClean="0">
                <a:solidFill>
                  <a:srgbClr val="FF0000"/>
                </a:solidFill>
              </a:rPr>
              <a:t>Damper</a:t>
            </a:r>
            <a:r>
              <a:rPr lang="en-US" dirty="0" smtClean="0">
                <a:solidFill>
                  <a:srgbClr val="00B050"/>
                </a:solidFill>
              </a:rPr>
              <a:t> Control</a:t>
            </a:r>
            <a:endParaRPr lang="en-US" dirty="0" smtClean="0">
              <a:solidFill>
                <a:srgbClr val="FF0000"/>
              </a:solidFill>
            </a:endParaRPr>
          </a:p>
        </p:txBody>
      </p:sp>
      <p:sp>
        <p:nvSpPr>
          <p:cNvPr id="31" name="Text Placeholder 30"/>
          <p:cNvSpPr>
            <a:spLocks noGrp="1"/>
          </p:cNvSpPr>
          <p:nvPr>
            <p:ph type="body" sz="quarter" idx="12"/>
          </p:nvPr>
        </p:nvSpPr>
        <p:spPr/>
        <p:txBody>
          <a:bodyPr/>
          <a:lstStyle/>
          <a:p>
            <a:endParaRPr lang="en-US" dirty="0">
              <a:solidFill>
                <a:srgbClr val="00B050"/>
              </a:solidFill>
            </a:endParaRPr>
          </a:p>
        </p:txBody>
      </p:sp>
      <p:sp>
        <p:nvSpPr>
          <p:cNvPr id="305161" name="Text Box 9"/>
          <p:cNvSpPr txBox="1">
            <a:spLocks noChangeArrowheads="1"/>
          </p:cNvSpPr>
          <p:nvPr/>
        </p:nvSpPr>
        <p:spPr bwMode="auto">
          <a:xfrm>
            <a:off x="838200" y="5597833"/>
            <a:ext cx="532518" cy="307777"/>
          </a:xfrm>
          <a:prstGeom prst="rect">
            <a:avLst/>
          </a:prstGeom>
          <a:solidFill>
            <a:srgbClr val="FFFF00"/>
          </a:solidFill>
          <a:ln w="28575">
            <a:solidFill>
              <a:schemeClr val="tx1"/>
            </a:solidFill>
            <a:miter lim="800000"/>
            <a:headEnd type="none" w="sm" len="sm"/>
            <a:tailEnd type="none" w="sm" len="sm"/>
          </a:ln>
        </p:spPr>
        <p:txBody>
          <a:bodyPr wrap="none">
            <a:spAutoFit/>
          </a:bodyPr>
          <a:lstStyle/>
          <a:p>
            <a:pPr algn="l" eaLnBrk="0" hangingPunct="0"/>
            <a:r>
              <a:rPr lang="en-US" sz="1400" b="1" dirty="0" smtClean="0">
                <a:latin typeface="Arial" charset="0"/>
              </a:rPr>
              <a:t>Run</a:t>
            </a:r>
            <a:endParaRPr lang="en-US" sz="1400" b="1" dirty="0">
              <a:latin typeface="Arial" charset="0"/>
            </a:endParaRPr>
          </a:p>
        </p:txBody>
      </p:sp>
      <p:sp>
        <p:nvSpPr>
          <p:cNvPr id="17" name="Text Box 6"/>
          <p:cNvSpPr txBox="1">
            <a:spLocks noChangeArrowheads="1"/>
          </p:cNvSpPr>
          <p:nvPr/>
        </p:nvSpPr>
        <p:spPr bwMode="auto">
          <a:xfrm>
            <a:off x="4383088" y="1765300"/>
            <a:ext cx="846137" cy="304800"/>
          </a:xfrm>
          <a:prstGeom prst="rect">
            <a:avLst/>
          </a:prstGeom>
          <a:noFill/>
          <a:ln w="12700">
            <a:noFill/>
            <a:miter lim="800000"/>
            <a:headEnd type="none" w="sm" len="sm"/>
            <a:tailEnd type="none" w="sm" len="sm"/>
          </a:ln>
        </p:spPr>
        <p:txBody>
          <a:bodyPr wrap="none">
            <a:spAutoFit/>
          </a:bodyPr>
          <a:lstStyle/>
          <a:p>
            <a:pPr eaLnBrk="0" hangingPunct="0"/>
            <a:r>
              <a:rPr lang="en-US" sz="1400" b="1" dirty="0">
                <a:solidFill>
                  <a:srgbClr val="FF0000"/>
                </a:solidFill>
                <a:latin typeface="Arial" charset="0"/>
              </a:rPr>
              <a:t>Damper</a:t>
            </a:r>
          </a:p>
        </p:txBody>
      </p:sp>
      <p:sp>
        <p:nvSpPr>
          <p:cNvPr id="18" name="Line 7"/>
          <p:cNvSpPr>
            <a:spLocks noChangeShapeType="1"/>
          </p:cNvSpPr>
          <p:nvPr/>
        </p:nvSpPr>
        <p:spPr bwMode="auto">
          <a:xfrm>
            <a:off x="4805363" y="2063683"/>
            <a:ext cx="0" cy="334962"/>
          </a:xfrm>
          <a:prstGeom prst="line">
            <a:avLst/>
          </a:prstGeom>
          <a:noFill/>
          <a:ln w="28575">
            <a:solidFill>
              <a:srgbClr val="FF0000"/>
            </a:solidFill>
            <a:round/>
            <a:headEnd type="oval" w="sm" len="sm"/>
            <a:tailEnd type="none" w="sm" len="sm"/>
          </a:ln>
        </p:spPr>
        <p:txBody>
          <a:bodyPr/>
          <a:lstStyle/>
          <a:p>
            <a:endParaRPr lang="en-US" dirty="0"/>
          </a:p>
        </p:txBody>
      </p:sp>
      <p:grpSp>
        <p:nvGrpSpPr>
          <p:cNvPr id="2" name="Group 16"/>
          <p:cNvGrpSpPr>
            <a:grpSpLocks/>
          </p:cNvGrpSpPr>
          <p:nvPr/>
        </p:nvGrpSpPr>
        <p:grpSpPr bwMode="auto">
          <a:xfrm>
            <a:off x="3886200" y="1016000"/>
            <a:ext cx="1676400" cy="1054100"/>
            <a:chOff x="2976" y="59"/>
            <a:chExt cx="1056" cy="664"/>
          </a:xfrm>
        </p:grpSpPr>
        <p:graphicFrame>
          <p:nvGraphicFramePr>
            <p:cNvPr id="20" name="Object 14"/>
            <p:cNvGraphicFramePr>
              <a:graphicFrameLocks noChangeAspect="1"/>
            </p:cNvGraphicFramePr>
            <p:nvPr/>
          </p:nvGraphicFramePr>
          <p:xfrm>
            <a:off x="3168" y="385"/>
            <a:ext cx="121" cy="338"/>
          </p:xfrm>
          <a:graphic>
            <a:graphicData uri="http://schemas.openxmlformats.org/presentationml/2006/ole">
              <mc:AlternateContent xmlns:mc="http://schemas.openxmlformats.org/markup-compatibility/2006">
                <mc:Choice xmlns:v="urn:schemas-microsoft-com:vml" Requires="v">
                  <p:oleObj spid="_x0000_s147597" name="Designer Drawing" r:id="rId5" imgW="192600" imgH="537120" progId="">
                    <p:embed/>
                  </p:oleObj>
                </mc:Choice>
                <mc:Fallback>
                  <p:oleObj name="Designer Drawing" r:id="rId5" imgW="192600" imgH="53712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385"/>
                          <a:ext cx="121"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21" name="Text Box 15"/>
            <p:cNvSpPr txBox="1">
              <a:spLocks noChangeArrowheads="1"/>
            </p:cNvSpPr>
            <p:nvPr/>
          </p:nvSpPr>
          <p:spPr bwMode="auto">
            <a:xfrm>
              <a:off x="2976" y="59"/>
              <a:ext cx="1056" cy="326"/>
            </a:xfrm>
            <a:prstGeom prst="rect">
              <a:avLst/>
            </a:prstGeom>
            <a:noFill/>
            <a:ln w="28575">
              <a:noFill/>
              <a:miter lim="800000"/>
              <a:headEnd type="none" w="sm" len="sm"/>
              <a:tailEnd type="none" w="sm" len="sm"/>
            </a:ln>
          </p:spPr>
          <p:txBody>
            <a:bodyPr>
              <a:spAutoFit/>
            </a:bodyPr>
            <a:lstStyle/>
            <a:p>
              <a:pPr eaLnBrk="0" hangingPunct="0"/>
              <a:r>
                <a:rPr lang="en-US" sz="1400" b="1" dirty="0">
                  <a:solidFill>
                    <a:srgbClr val="FF0000"/>
                  </a:solidFill>
                  <a:latin typeface="Arial" charset="0"/>
                </a:rPr>
                <a:t>High Pressure Cut-Out</a:t>
              </a:r>
            </a:p>
          </p:txBody>
        </p:sp>
      </p:grpSp>
      <p:sp>
        <p:nvSpPr>
          <p:cNvPr id="305169" name="Text Box 17"/>
          <p:cNvSpPr txBox="1">
            <a:spLocks noChangeArrowheads="1"/>
          </p:cNvSpPr>
          <p:nvPr/>
        </p:nvSpPr>
        <p:spPr bwMode="auto">
          <a:xfrm>
            <a:off x="5791200" y="934303"/>
            <a:ext cx="2743200" cy="830997"/>
          </a:xfrm>
          <a:prstGeom prst="rect">
            <a:avLst/>
          </a:prstGeom>
          <a:solidFill>
            <a:srgbClr val="FFFF00"/>
          </a:solidFill>
          <a:ln w="28575" algn="ctr">
            <a:solidFill>
              <a:schemeClr val="tx1"/>
            </a:solidFill>
            <a:miter lim="800000"/>
            <a:headEnd type="none" w="sm" len="sm"/>
            <a:tailEnd type="none" w="sm" len="sm"/>
          </a:ln>
        </p:spPr>
        <p:txBody>
          <a:bodyPr wrap="square" lIns="91440" tIns="91440" rIns="91440" bIns="91440">
            <a:spAutoFit/>
          </a:bodyPr>
          <a:lstStyle/>
          <a:p>
            <a:pPr marL="176213" indent="-169863" algn="l"/>
            <a:r>
              <a:rPr lang="en-US" sz="1400" b="1" dirty="0"/>
              <a:t>*	Can </a:t>
            </a:r>
            <a:r>
              <a:rPr lang="en-US" sz="1400" b="1" dirty="0" smtClean="0"/>
              <a:t>also be </a:t>
            </a:r>
            <a:r>
              <a:rPr lang="en-US" sz="1400" b="1" dirty="0"/>
              <a:t>used for</a:t>
            </a:r>
            <a:br>
              <a:rPr lang="en-US" sz="1400" b="1" dirty="0"/>
            </a:br>
            <a:r>
              <a:rPr lang="en-US" sz="1400" b="1" dirty="0"/>
              <a:t>- </a:t>
            </a:r>
            <a:r>
              <a:rPr lang="en-US" sz="1400" b="1" dirty="0" smtClean="0"/>
              <a:t>Pump valve control</a:t>
            </a:r>
            <a:r>
              <a:rPr lang="en-US" sz="1400" b="1" dirty="0"/>
              <a:t/>
            </a:r>
            <a:br>
              <a:rPr lang="en-US" sz="1400" b="1" dirty="0"/>
            </a:br>
            <a:r>
              <a:rPr lang="en-US" sz="1400" b="1" dirty="0"/>
              <a:t>- </a:t>
            </a:r>
            <a:r>
              <a:rPr lang="en-US" sz="1400" b="1" dirty="0" smtClean="0"/>
              <a:t>Other interlock circuits</a:t>
            </a:r>
            <a:endParaRPr lang="en-US" sz="1400" b="1" dirty="0"/>
          </a:p>
        </p:txBody>
      </p:sp>
      <p:cxnSp>
        <p:nvCxnSpPr>
          <p:cNvPr id="23" name="Straight Arrow Connector 22"/>
          <p:cNvCxnSpPr/>
          <p:nvPr/>
        </p:nvCxnSpPr>
        <p:spPr>
          <a:xfrm>
            <a:off x="1370718" y="5778500"/>
            <a:ext cx="1067682" cy="0"/>
          </a:xfrm>
          <a:prstGeom prst="straightConnector1">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95601" y="2062885"/>
            <a:ext cx="1909763" cy="320040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Line 7"/>
          <p:cNvSpPr>
            <a:spLocks noChangeShapeType="1"/>
          </p:cNvSpPr>
          <p:nvPr/>
        </p:nvSpPr>
        <p:spPr bwMode="auto">
          <a:xfrm>
            <a:off x="4805363" y="2070100"/>
            <a:ext cx="271462" cy="182562"/>
          </a:xfrm>
          <a:prstGeom prst="line">
            <a:avLst/>
          </a:prstGeom>
          <a:noFill/>
          <a:ln w="28575">
            <a:solidFill>
              <a:srgbClr val="FF0000"/>
            </a:solidFill>
            <a:round/>
            <a:headEnd type="oval" w="sm" len="sm"/>
            <a:tailEnd type="none" w="sm" len="sm"/>
          </a:ln>
        </p:spPr>
        <p:txBody>
          <a:bodyPr/>
          <a:lstStyle/>
          <a:p>
            <a:endParaRPr lang="en-US" dirty="0"/>
          </a:p>
        </p:txBody>
      </p:sp>
      <p:sp>
        <p:nvSpPr>
          <p:cNvPr id="39" name="Line 7"/>
          <p:cNvSpPr>
            <a:spLocks noChangeShapeType="1"/>
          </p:cNvSpPr>
          <p:nvPr/>
        </p:nvSpPr>
        <p:spPr bwMode="auto">
          <a:xfrm flipV="1">
            <a:off x="4805364" y="2062885"/>
            <a:ext cx="322592" cy="795"/>
          </a:xfrm>
          <a:prstGeom prst="line">
            <a:avLst/>
          </a:prstGeom>
          <a:noFill/>
          <a:ln w="28575">
            <a:solidFill>
              <a:srgbClr val="FF0000"/>
            </a:solidFill>
            <a:round/>
            <a:headEnd type="oval" w="sm" len="sm"/>
            <a:tailEnd type="none" w="sm" len="sm"/>
          </a:ln>
        </p:spPr>
        <p:txBody>
          <a:bodyPr/>
          <a:lstStyle/>
          <a:p>
            <a:endParaRPr lang="en-US" dirty="0"/>
          </a:p>
        </p:txBody>
      </p:sp>
      <p:cxnSp>
        <p:nvCxnSpPr>
          <p:cNvPr id="40" name="Straight Arrow Connector 39"/>
          <p:cNvCxnSpPr/>
          <p:nvPr/>
        </p:nvCxnSpPr>
        <p:spPr>
          <a:xfrm flipH="1">
            <a:off x="2852930" y="2062885"/>
            <a:ext cx="2100070" cy="3489352"/>
          </a:xfrm>
          <a:prstGeom prst="straightConnector1">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2667000"/>
            <a:ext cx="0" cy="25146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feld 8"/>
          <p:cNvSpPr txBox="1"/>
          <p:nvPr/>
        </p:nvSpPr>
        <p:spPr>
          <a:xfrm>
            <a:off x="215899" y="6200776"/>
            <a:ext cx="19177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6</a:t>
            </a:fld>
            <a:endParaRPr lang="de-DE" sz="1600" b="1" kern="1200" dirty="0" smtClean="0">
              <a:solidFill>
                <a:srgbClr val="FF0000"/>
              </a:solidFill>
              <a:latin typeface="Arial" pitchFamily="34" charset="0"/>
              <a:ea typeface="+mn-ea"/>
              <a:cs typeface="Arial" pitchFamily="34" charset="0"/>
            </a:endParaRPr>
          </a:p>
        </p:txBody>
      </p:sp>
      <p:sp>
        <p:nvSpPr>
          <p:cNvPr id="22" name="Text Box 17"/>
          <p:cNvSpPr txBox="1">
            <a:spLocks noChangeArrowheads="1"/>
          </p:cNvSpPr>
          <p:nvPr/>
        </p:nvSpPr>
        <p:spPr bwMode="auto">
          <a:xfrm>
            <a:off x="4988490" y="4847786"/>
            <a:ext cx="2860110" cy="1261884"/>
          </a:xfrm>
          <a:prstGeom prst="rect">
            <a:avLst/>
          </a:prstGeom>
          <a:solidFill>
            <a:srgbClr val="FFFF00"/>
          </a:solidFill>
          <a:ln w="28575" algn="ctr">
            <a:solidFill>
              <a:schemeClr val="tx1"/>
            </a:solidFill>
            <a:miter lim="800000"/>
            <a:headEnd type="none" w="sm" len="sm"/>
            <a:tailEnd type="none" w="sm" len="sm"/>
          </a:ln>
        </p:spPr>
        <p:txBody>
          <a:bodyPr wrap="square" lIns="91440" tIns="91440" rIns="91440" bIns="91440">
            <a:spAutoFit/>
          </a:bodyPr>
          <a:lstStyle/>
          <a:p>
            <a:pPr marL="6350" algn="l"/>
            <a:r>
              <a:rPr lang="en-US" sz="1400" b="1" dirty="0" smtClean="0"/>
              <a:t>This control can be modified to allow the fan to start at a low speed first and then accelerate to the required speed when the damper is open.</a:t>
            </a:r>
            <a:endParaRPr lang="en-US" sz="1400" b="1" dirty="0"/>
          </a:p>
        </p:txBody>
      </p:sp>
      <p:sp>
        <p:nvSpPr>
          <p:cNvPr id="3" name="TextBox 2"/>
          <p:cNvSpPr txBox="1"/>
          <p:nvPr/>
        </p:nvSpPr>
        <p:spPr>
          <a:xfrm>
            <a:off x="179512" y="1761778"/>
            <a:ext cx="1954088" cy="3539430"/>
          </a:xfrm>
          <a:prstGeom prst="rect">
            <a:avLst/>
          </a:prstGeom>
          <a:solidFill>
            <a:schemeClr val="bg1"/>
          </a:solidFill>
        </p:spPr>
        <p:txBody>
          <a:bodyPr wrap="square" rtlCol="0">
            <a:spAutoFit/>
          </a:bodyPr>
          <a:lstStyle/>
          <a:p>
            <a:pPr>
              <a:buClr>
                <a:schemeClr val="tx2"/>
              </a:buClr>
            </a:pPr>
            <a:r>
              <a:rPr lang="en-US" sz="1600" dirty="0" smtClean="0"/>
              <a:t>Prove the Air path is Open.</a:t>
            </a:r>
          </a:p>
          <a:p>
            <a:pPr>
              <a:buClr>
                <a:schemeClr val="tx2"/>
              </a:buClr>
            </a:pPr>
            <a:endParaRPr lang="en-US" sz="1600" dirty="0" smtClean="0"/>
          </a:p>
          <a:p>
            <a:pPr>
              <a:buClr>
                <a:schemeClr val="tx2"/>
              </a:buClr>
            </a:pPr>
            <a:r>
              <a:rPr lang="en-US" sz="1600" dirty="0" smtClean="0"/>
              <a:t>Use the drive’s I/O points to do local control of Fans, Dampers, Pressures,  Statuses.</a:t>
            </a:r>
          </a:p>
          <a:p>
            <a:pPr>
              <a:buClr>
                <a:schemeClr val="tx2"/>
              </a:buClr>
            </a:pPr>
            <a:r>
              <a:rPr lang="en-US" sz="1600" dirty="0" smtClean="0"/>
              <a:t/>
            </a:r>
            <a:br>
              <a:rPr lang="en-US" sz="1600" dirty="0" smtClean="0"/>
            </a:br>
            <a:r>
              <a:rPr lang="en-US" sz="1600" dirty="0" smtClean="0"/>
              <a:t>Insures correct operation in </a:t>
            </a:r>
            <a:endParaRPr lang="en-US" sz="1600" dirty="0"/>
          </a:p>
          <a:p>
            <a:pPr>
              <a:buClr>
                <a:schemeClr val="tx2"/>
              </a:buClr>
            </a:pPr>
            <a:r>
              <a:rPr lang="en-US" sz="1600" dirty="0" smtClean="0"/>
              <a:t>local “Hand”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6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500"/>
                            </p:stCondLst>
                            <p:childTnLst>
                              <p:par>
                                <p:cTn id="17" presetID="9" presetClass="exit" presetSubtype="0" fill="hold" grpId="0" nodeType="afterEffect">
                                  <p:stCondLst>
                                    <p:cond delay="250"/>
                                  </p:stCondLst>
                                  <p:childTnLst>
                                    <p:animEffect transition="out" filter="dissolve">
                                      <p:cBhvr>
                                        <p:cTn id="18" dur="1250"/>
                                        <p:tgtEl>
                                          <p:spTgt spid="18"/>
                                        </p:tgtEl>
                                      </p:cBhvr>
                                    </p:animEffect>
                                    <p:set>
                                      <p:cBhvr>
                                        <p:cTn id="19" dur="1" fill="hold">
                                          <p:stCondLst>
                                            <p:cond delay="1249"/>
                                          </p:stCondLst>
                                        </p:cTn>
                                        <p:tgtEl>
                                          <p:spTgt spid="18"/>
                                        </p:tgtEl>
                                        <p:attrNameLst>
                                          <p:attrName>style.visibility</p:attrName>
                                        </p:attrNameLst>
                                      </p:cBhvr>
                                      <p:to>
                                        <p:strVal val="hidden"/>
                                      </p:to>
                                    </p:set>
                                  </p:childTnLst>
                                </p:cTn>
                              </p:par>
                              <p:par>
                                <p:cTn id="20" presetID="10" presetClass="entr" presetSubtype="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25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250"/>
                                  </p:stCondLst>
                                  <p:childTnLst>
                                    <p:animEffect transition="out" filter="dissolve">
                                      <p:cBhvr>
                                        <p:cTn id="26" dur="1250"/>
                                        <p:tgtEl>
                                          <p:spTgt spid="38"/>
                                        </p:tgtEl>
                                      </p:cBhvr>
                                    </p:animEffect>
                                    <p:set>
                                      <p:cBhvr>
                                        <p:cTn id="27" dur="1" fill="hold">
                                          <p:stCondLst>
                                            <p:cond delay="1249"/>
                                          </p:stCondLst>
                                        </p:cTn>
                                        <p:tgtEl>
                                          <p:spTgt spid="38"/>
                                        </p:tgtEl>
                                        <p:attrNameLst>
                                          <p:attrName>style.visibility</p:attrName>
                                        </p:attrNameLst>
                                      </p:cBhvr>
                                      <p:to>
                                        <p:strVal val="hidden"/>
                                      </p:to>
                                    </p:set>
                                  </p:childTnLst>
                                </p:cTn>
                              </p:par>
                              <p:par>
                                <p:cTn id="28" presetID="10" presetClass="entr" presetSubtype="0" fill="hold" grpId="0" nodeType="withEffect">
                                  <p:stCondLst>
                                    <p:cond delay="25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250"/>
                                        <p:tgtEl>
                                          <p:spTgt spid="39"/>
                                        </p:tgtEl>
                                      </p:cBhvr>
                                    </p:animEffect>
                                  </p:childTnLst>
                                </p:cTn>
                              </p:par>
                            </p:childTnLst>
                          </p:cTn>
                        </p:par>
                        <p:par>
                          <p:cTn id="31" fill="hold">
                            <p:stCondLst>
                              <p:cond delay="1500"/>
                            </p:stCondLst>
                            <p:childTnLst>
                              <p:par>
                                <p:cTn id="32" presetID="22" presetClass="entr" presetSubtype="1" fill="hold" nodeType="afterEffect">
                                  <p:stCondLst>
                                    <p:cond delay="75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1000"/>
                                        <p:tgtEl>
                                          <p:spTgt spid="40"/>
                                        </p:tgtEl>
                                      </p:cBhvr>
                                    </p:animEffect>
                                  </p:childTnLst>
                                </p:cTn>
                              </p:par>
                            </p:childTnLst>
                          </p:cTn>
                        </p:par>
                        <p:par>
                          <p:cTn id="35" fill="hold">
                            <p:stCondLst>
                              <p:cond delay="3250"/>
                            </p:stCondLst>
                            <p:childTnLst>
                              <p:par>
                                <p:cTn id="36" presetID="22" presetClass="entr" presetSubtype="4" fill="hold" nodeType="after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5169"/>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par>
                                <p:cTn id="50" presetID="3" presetClass="emph" presetSubtype="2" fill="hold" grpId="0" nodeType="withEffect">
                                  <p:stCondLst>
                                    <p:cond delay="0"/>
                                  </p:stCondLst>
                                  <p:childTnLst>
                                    <p:animClr clrSpc="rgb" dir="cw">
                                      <p:cBhvr override="childStyle">
                                        <p:cTn id="51" dur="500" fill="hold"/>
                                        <p:tgtEl>
                                          <p:spTgt spid="1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1" grpId="0" animBg="1"/>
      <p:bldP spid="18" grpId="0" animBg="1"/>
      <p:bldP spid="305169" grpId="0" animBg="1"/>
      <p:bldP spid="38" grpId="0" animBg="1"/>
      <p:bldP spid="38" grpId="1" animBg="1"/>
      <p:bldP spid="39" grpId="0" animBg="1"/>
      <p:bldP spid="19" grpId="0"/>
      <p:bldP spid="2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solidFill>
                  <a:srgbClr val="00B050"/>
                </a:solidFill>
              </a:rPr>
              <a:t>Return Fan – How to Control It?</a:t>
            </a:r>
          </a:p>
        </p:txBody>
      </p:sp>
      <p:sp>
        <p:nvSpPr>
          <p:cNvPr id="5" name="Text Placeholder 4"/>
          <p:cNvSpPr>
            <a:spLocks noGrp="1"/>
          </p:cNvSpPr>
          <p:nvPr>
            <p:ph type="body" sz="quarter" idx="12"/>
          </p:nvPr>
        </p:nvSpPr>
        <p:spPr/>
        <p:txBody>
          <a:bodyPr/>
          <a:lstStyle/>
          <a:p>
            <a:endParaRPr lang="en-US" dirty="0">
              <a:solidFill>
                <a:srgbClr val="00B050"/>
              </a:solidFill>
            </a:endParaRPr>
          </a:p>
        </p:txBody>
      </p:sp>
      <p:pic>
        <p:nvPicPr>
          <p:cNvPr id="10243" name="Picture 3"/>
          <p:cNvPicPr>
            <a:picLocks noChangeAspect="1" noChangeArrowheads="1"/>
          </p:cNvPicPr>
          <p:nvPr/>
        </p:nvPicPr>
        <p:blipFill>
          <a:blip r:embed="rId3"/>
          <a:srcRect/>
          <a:stretch>
            <a:fillRect/>
          </a:stretch>
        </p:blipFill>
        <p:spPr bwMode="auto">
          <a:xfrm>
            <a:off x="2114550" y="1524000"/>
            <a:ext cx="6191250" cy="4619625"/>
          </a:xfrm>
          <a:prstGeom prst="rect">
            <a:avLst/>
          </a:prstGeom>
          <a:noFill/>
          <a:ln w="9525">
            <a:noFill/>
            <a:miter lim="800000"/>
            <a:headEnd/>
            <a:tailEnd/>
          </a:ln>
        </p:spPr>
      </p:pic>
      <p:grpSp>
        <p:nvGrpSpPr>
          <p:cNvPr id="24" name="Group 23"/>
          <p:cNvGrpSpPr/>
          <p:nvPr/>
        </p:nvGrpSpPr>
        <p:grpSpPr>
          <a:xfrm>
            <a:off x="3276600" y="2819400"/>
            <a:ext cx="2971801" cy="2209800"/>
            <a:chOff x="3276600" y="2819400"/>
            <a:chExt cx="2971801" cy="2209800"/>
          </a:xfrm>
        </p:grpSpPr>
        <p:cxnSp>
          <p:nvCxnSpPr>
            <p:cNvPr id="18" name="Elbow Connector 17"/>
            <p:cNvCxnSpPr/>
            <p:nvPr/>
          </p:nvCxnSpPr>
          <p:spPr>
            <a:xfrm rot="10800000" flipV="1">
              <a:off x="3276600" y="2971800"/>
              <a:ext cx="2971801" cy="2057400"/>
            </a:xfrm>
            <a:prstGeom prst="bentConnector3">
              <a:avLst>
                <a:gd name="adj1" fmla="val 92478"/>
              </a:avLst>
            </a:prstGeom>
            <a:ln w="25400">
              <a:solidFill>
                <a:srgbClr val="00B050"/>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486400" y="2819400"/>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sp>
        <p:nvSpPr>
          <p:cNvPr id="23" name="TextBox 22"/>
          <p:cNvSpPr txBox="1"/>
          <p:nvPr/>
        </p:nvSpPr>
        <p:spPr>
          <a:xfrm>
            <a:off x="3596236" y="3437092"/>
            <a:ext cx="936475" cy="1569660"/>
          </a:xfrm>
          <a:prstGeom prst="rect">
            <a:avLst/>
          </a:prstGeom>
          <a:noFill/>
        </p:spPr>
        <p:txBody>
          <a:bodyPr wrap="none" rtlCol="0">
            <a:spAutoFit/>
          </a:bodyPr>
          <a:lstStyle/>
          <a:p>
            <a:pPr>
              <a:buClr>
                <a:schemeClr val="tx2"/>
              </a:buClr>
            </a:pPr>
            <a:r>
              <a:rPr lang="en-US" sz="9600" b="1" dirty="0" smtClean="0">
                <a:solidFill>
                  <a:srgbClr val="FF0000"/>
                </a:solidFill>
              </a:rPr>
              <a:t>?</a:t>
            </a:r>
          </a:p>
        </p:txBody>
      </p:sp>
      <p:sp>
        <p:nvSpPr>
          <p:cNvPr id="25"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7</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3" presetClass="emph" presetSubtype="2" fill="hold" grpId="0" nodeType="withEffect">
                                  <p:stCondLst>
                                    <p:cond delay="0"/>
                                  </p:stCondLst>
                                  <p:childTnLst>
                                    <p:animClr clrSpc="rgb" dir="cw">
                                      <p:cBhvr override="childStyle">
                                        <p:cTn id="16" dur="500" fill="hold"/>
                                        <p:tgtEl>
                                          <p:spTgt spid="25"/>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smtClean="0">
                <a:solidFill>
                  <a:srgbClr val="00B050"/>
                </a:solidFill>
              </a:rPr>
              <a:t>Return Fan – One Drive</a:t>
            </a:r>
          </a:p>
        </p:txBody>
      </p:sp>
      <p:sp>
        <p:nvSpPr>
          <p:cNvPr id="6" name="Text Placeholder 5"/>
          <p:cNvSpPr>
            <a:spLocks noGrp="1"/>
          </p:cNvSpPr>
          <p:nvPr>
            <p:ph type="body" sz="quarter" idx="12"/>
          </p:nvPr>
        </p:nvSpPr>
        <p:spPr/>
        <p:txBody>
          <a:bodyPr/>
          <a:lstStyle/>
          <a:p>
            <a:endParaRPr lang="en-US" dirty="0">
              <a:solidFill>
                <a:srgbClr val="00B050"/>
              </a:solidFill>
            </a:endParaRPr>
          </a:p>
        </p:txBody>
      </p:sp>
      <p:sp>
        <p:nvSpPr>
          <p:cNvPr id="309254" name="Text Box 6"/>
          <p:cNvSpPr txBox="1">
            <a:spLocks noChangeArrowheads="1"/>
          </p:cNvSpPr>
          <p:nvPr/>
        </p:nvSpPr>
        <p:spPr bwMode="auto">
          <a:xfrm>
            <a:off x="0" y="1981200"/>
            <a:ext cx="1212850" cy="1555750"/>
          </a:xfrm>
          <a:prstGeom prst="rect">
            <a:avLst/>
          </a:prstGeom>
          <a:noFill/>
          <a:ln w="12700">
            <a:noFill/>
            <a:miter lim="800000"/>
            <a:headEnd type="none" w="sm" len="sm"/>
            <a:tailEnd type="none" w="sm" len="sm"/>
          </a:ln>
        </p:spPr>
        <p:txBody>
          <a:bodyPr wrap="none">
            <a:spAutoFit/>
          </a:bodyPr>
          <a:lstStyle/>
          <a:p>
            <a:pPr algn="l" eaLnBrk="0" hangingPunct="0"/>
            <a:r>
              <a:rPr lang="en-US" sz="9600" b="1" dirty="0">
                <a:solidFill>
                  <a:srgbClr val="FF0000"/>
                </a:solidFill>
                <a:latin typeface="Arial" charset="0"/>
                <a:sym typeface="Wingdings" pitchFamily="2" charset="2"/>
              </a:rPr>
              <a:t></a:t>
            </a:r>
            <a:endParaRPr lang="en-US" sz="9600" b="1" dirty="0">
              <a:solidFill>
                <a:srgbClr val="FF0000"/>
              </a:solidFill>
              <a:latin typeface="Arial" charset="0"/>
            </a:endParaRPr>
          </a:p>
        </p:txBody>
      </p:sp>
      <p:pic>
        <p:nvPicPr>
          <p:cNvPr id="11267" name="Picture 3"/>
          <p:cNvPicPr>
            <a:picLocks noChangeAspect="1" noChangeArrowheads="1"/>
          </p:cNvPicPr>
          <p:nvPr/>
        </p:nvPicPr>
        <p:blipFill>
          <a:blip r:embed="rId3"/>
          <a:srcRect/>
          <a:stretch>
            <a:fillRect/>
          </a:stretch>
        </p:blipFill>
        <p:spPr bwMode="auto">
          <a:xfrm>
            <a:off x="2114550" y="1524000"/>
            <a:ext cx="6191250" cy="4619625"/>
          </a:xfrm>
          <a:prstGeom prst="rect">
            <a:avLst/>
          </a:prstGeom>
          <a:noFill/>
          <a:ln w="9525">
            <a:noFill/>
            <a:miter lim="800000"/>
            <a:headEnd/>
            <a:tailEnd/>
          </a:ln>
        </p:spPr>
      </p:pic>
      <p:grpSp>
        <p:nvGrpSpPr>
          <p:cNvPr id="10" name="Group 9"/>
          <p:cNvGrpSpPr/>
          <p:nvPr/>
        </p:nvGrpSpPr>
        <p:grpSpPr>
          <a:xfrm>
            <a:off x="3276600" y="2819400"/>
            <a:ext cx="2971801" cy="2209800"/>
            <a:chOff x="3276600" y="2819400"/>
            <a:chExt cx="2971801" cy="2209800"/>
          </a:xfrm>
        </p:grpSpPr>
        <p:cxnSp>
          <p:nvCxnSpPr>
            <p:cNvPr id="11" name="Elbow Connector 10"/>
            <p:cNvCxnSpPr/>
            <p:nvPr/>
          </p:nvCxnSpPr>
          <p:spPr>
            <a:xfrm rot="10800000" flipV="1">
              <a:off x="3276600" y="2971800"/>
              <a:ext cx="2971801" cy="2057400"/>
            </a:xfrm>
            <a:prstGeom prst="bentConnector3">
              <a:avLst>
                <a:gd name="adj1" fmla="val 92478"/>
              </a:avLst>
            </a:prstGeom>
            <a:ln w="25400">
              <a:solidFill>
                <a:srgbClr val="00B050"/>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486400" y="2819400"/>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sp>
        <p:nvSpPr>
          <p:cNvPr id="13"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8</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254"/>
                                        </p:tgtEl>
                                        <p:attrNameLst>
                                          <p:attrName>style.visibility</p:attrName>
                                        </p:attrNameLst>
                                      </p:cBhvr>
                                      <p:to>
                                        <p:strVal val="visible"/>
                                      </p:to>
                                    </p:set>
                                    <p:animEffect transition="in" filter="fade">
                                      <p:cBhvr>
                                        <p:cTn id="7" dur="500"/>
                                        <p:tgtEl>
                                          <p:spTgt spid="309254"/>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smtClean="0">
                <a:solidFill>
                  <a:srgbClr val="00B050"/>
                </a:solidFill>
              </a:rPr>
              <a:t>Return Fan – Follower Drive</a:t>
            </a:r>
          </a:p>
        </p:txBody>
      </p:sp>
      <p:sp>
        <p:nvSpPr>
          <p:cNvPr id="6" name="Text Placeholder 5"/>
          <p:cNvSpPr>
            <a:spLocks noGrp="1"/>
          </p:cNvSpPr>
          <p:nvPr>
            <p:ph type="body" sz="quarter" idx="12"/>
          </p:nvPr>
        </p:nvSpPr>
        <p:spPr/>
        <p:txBody>
          <a:bodyPr/>
          <a:lstStyle/>
          <a:p>
            <a:endParaRPr lang="en-US" dirty="0">
              <a:solidFill>
                <a:srgbClr val="00B050"/>
              </a:solidFill>
            </a:endParaRPr>
          </a:p>
        </p:txBody>
      </p:sp>
      <p:sp>
        <p:nvSpPr>
          <p:cNvPr id="311302" name="Text Box 6"/>
          <p:cNvSpPr txBox="1">
            <a:spLocks noChangeArrowheads="1"/>
          </p:cNvSpPr>
          <p:nvPr/>
        </p:nvSpPr>
        <p:spPr bwMode="auto">
          <a:xfrm>
            <a:off x="0" y="1981200"/>
            <a:ext cx="1212850" cy="1555750"/>
          </a:xfrm>
          <a:prstGeom prst="rect">
            <a:avLst/>
          </a:prstGeom>
          <a:noFill/>
          <a:ln w="12700">
            <a:noFill/>
            <a:miter lim="800000"/>
            <a:headEnd type="none" w="sm" len="sm"/>
            <a:tailEnd type="none" w="sm" len="sm"/>
          </a:ln>
        </p:spPr>
        <p:txBody>
          <a:bodyPr wrap="none">
            <a:spAutoFit/>
          </a:bodyPr>
          <a:lstStyle/>
          <a:p>
            <a:pPr algn="l" eaLnBrk="0" hangingPunct="0"/>
            <a:r>
              <a:rPr lang="en-US" sz="9600" b="1" dirty="0">
                <a:latin typeface="Arial" charset="0"/>
                <a:sym typeface="Wingdings" pitchFamily="2" charset="2"/>
              </a:rPr>
              <a:t></a:t>
            </a:r>
            <a:endParaRPr lang="en-US" sz="9600" b="1" dirty="0">
              <a:latin typeface="Arial" charset="0"/>
            </a:endParaRPr>
          </a:p>
        </p:txBody>
      </p:sp>
      <p:pic>
        <p:nvPicPr>
          <p:cNvPr id="12291" name="Picture 3"/>
          <p:cNvPicPr>
            <a:picLocks noChangeAspect="1" noChangeArrowheads="1"/>
          </p:cNvPicPr>
          <p:nvPr/>
        </p:nvPicPr>
        <p:blipFill>
          <a:blip r:embed="rId3"/>
          <a:srcRect/>
          <a:stretch>
            <a:fillRect/>
          </a:stretch>
        </p:blipFill>
        <p:spPr bwMode="auto">
          <a:xfrm>
            <a:off x="2114550" y="1524000"/>
            <a:ext cx="6191250" cy="4619625"/>
          </a:xfrm>
          <a:prstGeom prst="rect">
            <a:avLst/>
          </a:prstGeom>
          <a:noFill/>
          <a:ln w="9525">
            <a:noFill/>
            <a:miter lim="800000"/>
            <a:headEnd/>
            <a:tailEnd/>
          </a:ln>
        </p:spPr>
      </p:pic>
      <p:grpSp>
        <p:nvGrpSpPr>
          <p:cNvPr id="12" name="Group 11"/>
          <p:cNvGrpSpPr/>
          <p:nvPr/>
        </p:nvGrpSpPr>
        <p:grpSpPr>
          <a:xfrm>
            <a:off x="3276599" y="2819401"/>
            <a:ext cx="2971801" cy="2209800"/>
            <a:chOff x="3276600" y="2819400"/>
            <a:chExt cx="2971801" cy="2209800"/>
          </a:xfrm>
        </p:grpSpPr>
        <p:cxnSp>
          <p:nvCxnSpPr>
            <p:cNvPr id="13" name="Elbow Connector 12"/>
            <p:cNvCxnSpPr/>
            <p:nvPr/>
          </p:nvCxnSpPr>
          <p:spPr>
            <a:xfrm rot="10800000" flipV="1">
              <a:off x="3276600" y="2971800"/>
              <a:ext cx="2971801" cy="2057400"/>
            </a:xfrm>
            <a:prstGeom prst="bentConnector3">
              <a:avLst>
                <a:gd name="adj1" fmla="val 92478"/>
              </a:avLst>
            </a:prstGeom>
            <a:ln w="25400">
              <a:solidFill>
                <a:srgbClr val="00B050"/>
              </a:solidFill>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486400" y="2819400"/>
              <a:ext cx="304800" cy="304800"/>
            </a:xfrm>
            <a:prstGeom prst="ellipse">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b="1" dirty="0" smtClean="0">
                  <a:solidFill>
                    <a:srgbClr val="00B050"/>
                  </a:solidFill>
                </a:rPr>
                <a:t>P</a:t>
              </a:r>
            </a:p>
          </p:txBody>
        </p:sp>
      </p:grpSp>
      <p:cxnSp>
        <p:nvCxnSpPr>
          <p:cNvPr id="16" name="Straight Connector 15"/>
          <p:cNvCxnSpPr/>
          <p:nvPr/>
        </p:nvCxnSpPr>
        <p:spPr>
          <a:xfrm>
            <a:off x="3276599" y="5595938"/>
            <a:ext cx="609601" cy="0"/>
          </a:xfrm>
          <a:prstGeom prst="line">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Textfeld 8"/>
          <p:cNvSpPr txBox="1"/>
          <p:nvPr/>
        </p:nvSpPr>
        <p:spPr>
          <a:xfrm>
            <a:off x="215899" y="6200776"/>
            <a:ext cx="2374901" cy="657224"/>
          </a:xfrm>
          <a:prstGeom prst="rect">
            <a:avLst/>
          </a:prstGeom>
          <a:noFill/>
        </p:spPr>
        <p:txBody>
          <a:bodyPr lIns="0" tIns="0" rIns="0" bIns="198000" anchor="b" anchorCtr="0"/>
          <a:lstStyle/>
          <a:p>
            <a:pPr marL="0" algn="l" defTabSz="914400" rtl="0" eaLnBrk="1" latinLnBrk="0" hangingPunct="1"/>
            <a:r>
              <a:rPr lang="en-US" sz="1600" b="1" kern="1200" dirty="0" smtClean="0">
                <a:solidFill>
                  <a:srgbClr val="FF0000"/>
                </a:solidFill>
                <a:latin typeface="Arial" pitchFamily="34" charset="0"/>
                <a:ea typeface="+mn-ea"/>
                <a:cs typeface="Arial" pitchFamily="34" charset="0"/>
              </a:rPr>
              <a:t>Slide </a:t>
            </a:r>
            <a:fld id="{034DB2BE-7F3D-443E-9208-5F2182A8E656}" type="slidenum">
              <a:rPr lang="de-DE" sz="1600" b="1" kern="1200" smtClean="0">
                <a:solidFill>
                  <a:srgbClr val="FF0000"/>
                </a:solidFill>
                <a:latin typeface="Arial" pitchFamily="34" charset="0"/>
                <a:ea typeface="+mn-ea"/>
                <a:cs typeface="Arial" pitchFamily="34" charset="0"/>
              </a:rPr>
              <a:pPr marL="0" algn="l" defTabSz="914400" rtl="0" eaLnBrk="1" latinLnBrk="0" hangingPunct="1"/>
              <a:t>9</a:t>
            </a:fld>
            <a:endParaRPr lang="de-DE" sz="1600" b="1" kern="1200" dirty="0" smtClean="0">
              <a:solidFill>
                <a:srgbClr val="FF00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1302"/>
                                        </p:tgtEl>
                                        <p:attrNameLst>
                                          <p:attrName>style.visibility</p:attrName>
                                        </p:attrNameLst>
                                      </p:cBhvr>
                                      <p:to>
                                        <p:strVal val="visible"/>
                                      </p:to>
                                    </p:set>
                                    <p:animEffect transition="in" filter="fade">
                                      <p:cBhvr>
                                        <p:cTn id="18" dur="500"/>
                                        <p:tgtEl>
                                          <p:spTgt spid="311302"/>
                                        </p:tgtEl>
                                      </p:cBhvr>
                                    </p:animEffect>
                                  </p:childTnLst>
                                </p:cTn>
                              </p:par>
                              <p:par>
                                <p:cTn id="19" presetID="3" presetClass="emph" presetSubtype="2" fill="hold" grpId="0" nodeType="withEffect">
                                  <p:stCondLst>
                                    <p:cond delay="0"/>
                                  </p:stCondLst>
                                  <p:childTnLst>
                                    <p:animClr clrSpc="rgb" dir="cw">
                                      <p:cBhvr override="childStyle">
                                        <p:cTn id="20" dur="500" fill="hold"/>
                                        <p:tgtEl>
                                          <p:spTgt spid="1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508000f-a13c-4755-97ff-1bfda6b1fbcf"/>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3b0d5349-584c-477c-8306-9bf1f28f73a5"/>
</p:tagLst>
</file>

<file path=ppt/theme/theme1.xml><?xml version="1.0" encoding="utf-8"?>
<a:theme xmlns:a="http://schemas.openxmlformats.org/drawingml/2006/main" name="ABB Design 2 Green">
  <a:themeElements>
    <a:clrScheme name="ABB Green 2">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indent="180975" algn="ctr">
          <a:buClr>
            <a:schemeClr val="accent1"/>
          </a:buClr>
          <a:buFont typeface="Wingdings" pitchFamily="2" charset="2"/>
          <a:buChar cha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176213">
          <a:buClr>
            <a:schemeClr val="tx2"/>
          </a:buClr>
          <a:buFont typeface="Wingdings" pitchFamily="2" charset="2"/>
          <a:buChar char="§"/>
          <a:defRPr dirty="0" err="1" smtClean="0"/>
        </a:defPPr>
      </a:lstStyle>
    </a:txDef>
  </a:objectDefaults>
  <a:extraClrSchemeLst/>
</a:theme>
</file>

<file path=ppt/theme/theme2.xml><?xml version="1.0" encoding="utf-8"?>
<a:theme xmlns:a="http://schemas.openxmlformats.org/drawingml/2006/main" name="ABB Design 3 Violet">
  <a:themeElements>
    <a:clrScheme name="ABB Violet 2">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indent="180975" algn="ctr">
          <a:buClr>
            <a:schemeClr val="accent1"/>
          </a:buClr>
          <a:buFont typeface="Wingdings" pitchFamily="2" charset="2"/>
          <a:buChar cha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176213">
          <a:buClr>
            <a:schemeClr val="tx2"/>
          </a:buClr>
          <a:buFont typeface="Wingdings" pitchFamily="2" charset="2"/>
          <a:buChar char="§"/>
          <a:defRPr dirty="0" err="1" smtClean="0"/>
        </a:defPPr>
      </a:lstStyle>
    </a:txDef>
  </a:objectDefaults>
  <a:extraClrSchemeLst/>
</a:theme>
</file>

<file path=ppt/theme/theme3.xml><?xml version="1.0" encoding="utf-8"?>
<a:theme xmlns:a="http://schemas.openxmlformats.org/drawingml/2006/main" name="ABB Design 4 Orange">
  <a:themeElements>
    <a:clrScheme name="ABB Orange 2">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indent="180975" algn="ctr">
          <a:buClr>
            <a:schemeClr val="accent1"/>
          </a:buClr>
          <a:buFont typeface="Wingdings" pitchFamily="2" charset="2"/>
          <a:buChar cha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176213">
          <a:buClr>
            <a:schemeClr val="tx2"/>
          </a:buClr>
          <a:buFont typeface="Wingdings" pitchFamily="2" charset="2"/>
          <a:buChar char="§"/>
          <a:defRPr dirty="0" err="1" smtClean="0"/>
        </a:defPPr>
      </a:lstStyle>
    </a:tx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14117</TotalTime>
  <Words>3114</Words>
  <Application>Microsoft Office PowerPoint</Application>
  <PresentationFormat>On-screen Show (4:3)</PresentationFormat>
  <Paragraphs>438</Paragraphs>
  <Slides>33</Slides>
  <Notes>33</Notes>
  <HiddenSlides>3</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ABB Design 2 Green</vt:lpstr>
      <vt:lpstr>ABB Design 3 Violet</vt:lpstr>
      <vt:lpstr>ABB Design 4 Orange</vt:lpstr>
      <vt:lpstr>Designer Drawing</vt:lpstr>
      <vt:lpstr>HVAC Variable Torque Applications</vt:lpstr>
      <vt:lpstr>Variable Torque Applications</vt:lpstr>
      <vt:lpstr>HVAC Applications for Variable Frequency Drives</vt:lpstr>
      <vt:lpstr>VAV Supply Fan</vt:lpstr>
      <vt:lpstr>VAV Supply Fan – Over-Pressure Control</vt:lpstr>
      <vt:lpstr>VAV Supply Fan – Damper Control</vt:lpstr>
      <vt:lpstr>Return Fan – How to Control It?</vt:lpstr>
      <vt:lpstr>Return Fan – One Drive</vt:lpstr>
      <vt:lpstr>Return Fan – Follower Drive</vt:lpstr>
      <vt:lpstr>Return Fan – Differential Flow</vt:lpstr>
      <vt:lpstr>Return Fan – Differential Pressure</vt:lpstr>
      <vt:lpstr> </vt:lpstr>
      <vt:lpstr> </vt:lpstr>
      <vt:lpstr>Extended Frequency Operation of Drives</vt:lpstr>
      <vt:lpstr>Extended Frequency Operation of Drives</vt:lpstr>
      <vt:lpstr>Extended Frequency Operation of Drives</vt:lpstr>
      <vt:lpstr>CAV Supply Fan Retrofit – Before </vt:lpstr>
      <vt:lpstr>CAV Supply Fan Retrofit – After </vt:lpstr>
      <vt:lpstr>CAV Supply Fan – Clean Room</vt:lpstr>
      <vt:lpstr>Primary Pump</vt:lpstr>
      <vt:lpstr>Secondary Pump</vt:lpstr>
      <vt:lpstr>Secondary Pump</vt:lpstr>
      <vt:lpstr>Secondary Pump</vt:lpstr>
      <vt:lpstr>Condenser Water Pumps</vt:lpstr>
      <vt:lpstr>Fluid Cooler with Spray pump</vt:lpstr>
      <vt:lpstr>Fume Hood Fan</vt:lpstr>
      <vt:lpstr>Powered Exhaust – Low Speed Detection</vt:lpstr>
      <vt:lpstr>Parking Garage Ventilation Fan</vt:lpstr>
      <vt:lpstr>HVAC Variable Torque Applications for VFDs</vt:lpstr>
      <vt:lpstr>Supply Fan – Smoke Extraction</vt:lpstr>
      <vt:lpstr>Stairwell Pressurization – Fire Mode</vt:lpstr>
      <vt:lpstr>Condenser Fan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 Applications</dc:title>
  <dc:creator>Ken Fonstad</dc:creator>
  <cp:lastModifiedBy>Daniel J. Gaffney</cp:lastModifiedBy>
  <cp:revision>519</cp:revision>
  <cp:lastPrinted>2014-09-09T20:59:07Z</cp:lastPrinted>
  <dcterms:created xsi:type="dcterms:W3CDTF">2011-05-10T00:03:50Z</dcterms:created>
  <dcterms:modified xsi:type="dcterms:W3CDTF">2015-08-11T03:00:03Z</dcterms:modified>
</cp:coreProperties>
</file>