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1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62885" autoAdjust="0"/>
  </p:normalViewPr>
  <p:slideViewPr>
    <p:cSldViewPr>
      <p:cViewPr varScale="1">
        <p:scale>
          <a:sx n="52" d="100"/>
          <a:sy n="52" d="100"/>
        </p:scale>
        <p:origin x="-226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25" d="100"/>
          <a:sy n="125" d="100"/>
        </p:scale>
        <p:origin x="-2052" y="2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NULL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Basic!$B$1</c:f>
              <c:strCache>
                <c:ptCount val="1"/>
                <c:pt idx="0">
                  <c:v>Pump Curve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Basic!$A$2:$A$27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Basic!$B$2:$B$27</c:f>
              <c:numCache>
                <c:formatCode>0.0</c:formatCode>
                <c:ptCount val="26"/>
                <c:pt idx="0">
                  <c:v>50</c:v>
                </c:pt>
                <c:pt idx="1">
                  <c:v>49.955555555555556</c:v>
                </c:pt>
                <c:pt idx="2">
                  <c:v>49.822222222222223</c:v>
                </c:pt>
                <c:pt idx="3">
                  <c:v>49.6</c:v>
                </c:pt>
                <c:pt idx="4">
                  <c:v>49.288888888888913</c:v>
                </c:pt>
                <c:pt idx="5">
                  <c:v>48.888888888888886</c:v>
                </c:pt>
                <c:pt idx="6">
                  <c:v>48.4</c:v>
                </c:pt>
                <c:pt idx="7">
                  <c:v>47.822222222222223</c:v>
                </c:pt>
                <c:pt idx="8">
                  <c:v>47.155555555555559</c:v>
                </c:pt>
                <c:pt idx="9">
                  <c:v>46.4</c:v>
                </c:pt>
                <c:pt idx="10">
                  <c:v>45.555555555555557</c:v>
                </c:pt>
                <c:pt idx="11">
                  <c:v>44.622222222222263</c:v>
                </c:pt>
                <c:pt idx="12">
                  <c:v>43.6</c:v>
                </c:pt>
                <c:pt idx="13">
                  <c:v>42.488888888888887</c:v>
                </c:pt>
                <c:pt idx="14">
                  <c:v>41.288888888888913</c:v>
                </c:pt>
                <c:pt idx="15">
                  <c:v>40</c:v>
                </c:pt>
                <c:pt idx="16">
                  <c:v>38.622222222222263</c:v>
                </c:pt>
                <c:pt idx="17">
                  <c:v>37.155555555555559</c:v>
                </c:pt>
                <c:pt idx="18">
                  <c:v>35.6</c:v>
                </c:pt>
                <c:pt idx="19">
                  <c:v>33.955555555555556</c:v>
                </c:pt>
                <c:pt idx="20">
                  <c:v>32.222222222222385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Basic!$C$1</c:f>
              <c:strCache>
                <c:ptCount val="1"/>
                <c:pt idx="0">
                  <c:v>Control Curve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Basic!$A$2:$A$27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Basic!$C$2:$C$27</c:f>
              <c:numCache>
                <c:formatCode>0.0</c:formatCode>
                <c:ptCount val="26"/>
                <c:pt idx="0">
                  <c:v>5</c:v>
                </c:pt>
                <c:pt idx="1">
                  <c:v>5.1555555555555204</c:v>
                </c:pt>
                <c:pt idx="2">
                  <c:v>5.6222222222222218</c:v>
                </c:pt>
                <c:pt idx="3">
                  <c:v>6.4</c:v>
                </c:pt>
                <c:pt idx="4">
                  <c:v>7.4888888888888889</c:v>
                </c:pt>
                <c:pt idx="5">
                  <c:v>8.8888888888888893</c:v>
                </c:pt>
                <c:pt idx="6">
                  <c:v>10.6</c:v>
                </c:pt>
                <c:pt idx="7">
                  <c:v>12.622222222222222</c:v>
                </c:pt>
                <c:pt idx="8">
                  <c:v>14.955555555555618</c:v>
                </c:pt>
                <c:pt idx="9">
                  <c:v>17.600000000000001</c:v>
                </c:pt>
                <c:pt idx="10">
                  <c:v>20.555555555555557</c:v>
                </c:pt>
                <c:pt idx="11">
                  <c:v>23.82222222222212</c:v>
                </c:pt>
                <c:pt idx="12">
                  <c:v>27.4</c:v>
                </c:pt>
                <c:pt idx="13">
                  <c:v>31.288888888888888</c:v>
                </c:pt>
                <c:pt idx="14">
                  <c:v>35.488888888888887</c:v>
                </c:pt>
                <c:pt idx="15">
                  <c:v>40</c:v>
                </c:pt>
                <c:pt idx="16">
                  <c:v>44.822222222222223</c:v>
                </c:pt>
                <c:pt idx="17">
                  <c:v>49.955555555555556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1562752"/>
        <c:axId val="201569792"/>
      </c:scatterChart>
      <c:valAx>
        <c:axId val="201562752"/>
        <c:scaling>
          <c:orientation val="minMax"/>
          <c:max val="20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Flow</a:t>
                </a:r>
                <a:r>
                  <a:rPr lang="en-US" baseline="0" dirty="0"/>
                  <a:t> (GPM)</a:t>
                </a:r>
                <a:endParaRPr lang="en-US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201569792"/>
        <c:crosses val="autoZero"/>
        <c:crossBetween val="midCat"/>
      </c:valAx>
      <c:valAx>
        <c:axId val="201569792"/>
        <c:scaling>
          <c:orientation val="minMax"/>
          <c:max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Pressure (ft of water)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01562752"/>
        <c:crosses val="autoZero"/>
        <c:crossBetween val="midCat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Basic!$B$1</c:f>
              <c:strCache>
                <c:ptCount val="1"/>
                <c:pt idx="0">
                  <c:v>Pump Curve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Basic!$A$2:$A$27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Basic!$B$2:$B$27</c:f>
              <c:numCache>
                <c:formatCode>0.0</c:formatCode>
                <c:ptCount val="26"/>
                <c:pt idx="0">
                  <c:v>50</c:v>
                </c:pt>
                <c:pt idx="1">
                  <c:v>49.955555555555556</c:v>
                </c:pt>
                <c:pt idx="2">
                  <c:v>49.822222222222223</c:v>
                </c:pt>
                <c:pt idx="3">
                  <c:v>49.6</c:v>
                </c:pt>
                <c:pt idx="4">
                  <c:v>49.288888888888913</c:v>
                </c:pt>
                <c:pt idx="5">
                  <c:v>48.888888888888886</c:v>
                </c:pt>
                <c:pt idx="6">
                  <c:v>48.4</c:v>
                </c:pt>
                <c:pt idx="7">
                  <c:v>47.822222222222223</c:v>
                </c:pt>
                <c:pt idx="8">
                  <c:v>47.155555555555559</c:v>
                </c:pt>
                <c:pt idx="9">
                  <c:v>46.4</c:v>
                </c:pt>
                <c:pt idx="10">
                  <c:v>45.555555555555557</c:v>
                </c:pt>
                <c:pt idx="11">
                  <c:v>44.622222222222263</c:v>
                </c:pt>
                <c:pt idx="12">
                  <c:v>43.6</c:v>
                </c:pt>
                <c:pt idx="13">
                  <c:v>42.488888888888887</c:v>
                </c:pt>
                <c:pt idx="14">
                  <c:v>41.288888888888913</c:v>
                </c:pt>
                <c:pt idx="15">
                  <c:v>40</c:v>
                </c:pt>
                <c:pt idx="16">
                  <c:v>38.622222222222263</c:v>
                </c:pt>
                <c:pt idx="17">
                  <c:v>37.155555555555559</c:v>
                </c:pt>
                <c:pt idx="18">
                  <c:v>35.6</c:v>
                </c:pt>
                <c:pt idx="19">
                  <c:v>33.955555555555556</c:v>
                </c:pt>
                <c:pt idx="20">
                  <c:v>32.222222222222385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Basic!$C$1</c:f>
              <c:strCache>
                <c:ptCount val="1"/>
                <c:pt idx="0">
                  <c:v>Control Curve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Basic!$A$2:$A$27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Basic!$C$2:$C$27</c:f>
              <c:numCache>
                <c:formatCode>0.0</c:formatCode>
                <c:ptCount val="26"/>
                <c:pt idx="0">
                  <c:v>5</c:v>
                </c:pt>
                <c:pt idx="1">
                  <c:v>5.1555555555555204</c:v>
                </c:pt>
                <c:pt idx="2">
                  <c:v>5.6222222222222218</c:v>
                </c:pt>
                <c:pt idx="3">
                  <c:v>6.4</c:v>
                </c:pt>
                <c:pt idx="4">
                  <c:v>7.4888888888888889</c:v>
                </c:pt>
                <c:pt idx="5">
                  <c:v>8.8888888888888893</c:v>
                </c:pt>
                <c:pt idx="6">
                  <c:v>10.6</c:v>
                </c:pt>
                <c:pt idx="7">
                  <c:v>12.622222222222222</c:v>
                </c:pt>
                <c:pt idx="8">
                  <c:v>14.955555555555618</c:v>
                </c:pt>
                <c:pt idx="9">
                  <c:v>17.600000000000001</c:v>
                </c:pt>
                <c:pt idx="10">
                  <c:v>20.555555555555557</c:v>
                </c:pt>
                <c:pt idx="11">
                  <c:v>23.82222222222212</c:v>
                </c:pt>
                <c:pt idx="12">
                  <c:v>27.4</c:v>
                </c:pt>
                <c:pt idx="13">
                  <c:v>31.288888888888888</c:v>
                </c:pt>
                <c:pt idx="14">
                  <c:v>35.488888888888887</c:v>
                </c:pt>
                <c:pt idx="15">
                  <c:v>40</c:v>
                </c:pt>
                <c:pt idx="16">
                  <c:v>44.822222222222223</c:v>
                </c:pt>
                <c:pt idx="17">
                  <c:v>49.955555555555556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79897600"/>
        <c:axId val="288325632"/>
      </c:scatterChart>
      <c:valAx>
        <c:axId val="279897600"/>
        <c:scaling>
          <c:orientation val="minMax"/>
          <c:max val="20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Flow</a:t>
                </a:r>
                <a:r>
                  <a:rPr lang="en-US" baseline="0" dirty="0"/>
                  <a:t> (GPM)</a:t>
                </a:r>
                <a:endParaRPr lang="en-US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288325632"/>
        <c:crosses val="autoZero"/>
        <c:crossBetween val="midCat"/>
      </c:valAx>
      <c:valAx>
        <c:axId val="288325632"/>
        <c:scaling>
          <c:orientation val="minMax"/>
          <c:max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Pressure (ft of water)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79897600"/>
        <c:crosses val="autoZero"/>
        <c:crossBetween val="midCat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Pump Curve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Sheet1!$A$2:$A$27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Sheet1!$B$2:$B$27</c:f>
              <c:numCache>
                <c:formatCode>0.0</c:formatCode>
                <c:ptCount val="26"/>
                <c:pt idx="0">
                  <c:v>50</c:v>
                </c:pt>
                <c:pt idx="1">
                  <c:v>49.955555555555556</c:v>
                </c:pt>
                <c:pt idx="2">
                  <c:v>49.822222222222223</c:v>
                </c:pt>
                <c:pt idx="3">
                  <c:v>49.6</c:v>
                </c:pt>
                <c:pt idx="4">
                  <c:v>49.288888888888913</c:v>
                </c:pt>
                <c:pt idx="5">
                  <c:v>48.888888888888886</c:v>
                </c:pt>
                <c:pt idx="6">
                  <c:v>48.4</c:v>
                </c:pt>
                <c:pt idx="7">
                  <c:v>47.822222222222223</c:v>
                </c:pt>
                <c:pt idx="8">
                  <c:v>47.155555555555559</c:v>
                </c:pt>
                <c:pt idx="9">
                  <c:v>46.4</c:v>
                </c:pt>
                <c:pt idx="10">
                  <c:v>45.555555555555557</c:v>
                </c:pt>
                <c:pt idx="11">
                  <c:v>44.622222222222263</c:v>
                </c:pt>
                <c:pt idx="12">
                  <c:v>43.6</c:v>
                </c:pt>
                <c:pt idx="13">
                  <c:v>42.488888888888887</c:v>
                </c:pt>
                <c:pt idx="14">
                  <c:v>41.288888888888913</c:v>
                </c:pt>
                <c:pt idx="15">
                  <c:v>40</c:v>
                </c:pt>
                <c:pt idx="16">
                  <c:v>38.622222222222263</c:v>
                </c:pt>
                <c:pt idx="17">
                  <c:v>37.155555555555559</c:v>
                </c:pt>
                <c:pt idx="18">
                  <c:v>35.6</c:v>
                </c:pt>
                <c:pt idx="19">
                  <c:v>33.955555555555556</c:v>
                </c:pt>
                <c:pt idx="20">
                  <c:v>32.222222222222392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 Curve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Sheet1!$C$2:$C$27</c:f>
              <c:numCache>
                <c:formatCode>0.0</c:formatCode>
                <c:ptCount val="26"/>
                <c:pt idx="0">
                  <c:v>5</c:v>
                </c:pt>
                <c:pt idx="1">
                  <c:v>5.1555555555555186</c:v>
                </c:pt>
                <c:pt idx="2">
                  <c:v>5.6222222222222218</c:v>
                </c:pt>
                <c:pt idx="3">
                  <c:v>6.4</c:v>
                </c:pt>
                <c:pt idx="4">
                  <c:v>7.4888888888888889</c:v>
                </c:pt>
                <c:pt idx="5">
                  <c:v>8.8888888888888893</c:v>
                </c:pt>
                <c:pt idx="6">
                  <c:v>10.6</c:v>
                </c:pt>
                <c:pt idx="7">
                  <c:v>12.622222222222222</c:v>
                </c:pt>
                <c:pt idx="8">
                  <c:v>14.955555555555623</c:v>
                </c:pt>
                <c:pt idx="9">
                  <c:v>17.600000000000001</c:v>
                </c:pt>
                <c:pt idx="10">
                  <c:v>20.555555555555557</c:v>
                </c:pt>
                <c:pt idx="11">
                  <c:v>23.822222222222116</c:v>
                </c:pt>
                <c:pt idx="12">
                  <c:v>27.4</c:v>
                </c:pt>
                <c:pt idx="13">
                  <c:v>31.288888888888888</c:v>
                </c:pt>
                <c:pt idx="14">
                  <c:v>35.488888888888887</c:v>
                </c:pt>
                <c:pt idx="15">
                  <c:v>40</c:v>
                </c:pt>
                <c:pt idx="16">
                  <c:v>44.822222222222223</c:v>
                </c:pt>
                <c:pt idx="17">
                  <c:v>49.955555555555556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7834368"/>
        <c:axId val="299244544"/>
      </c:scatterChart>
      <c:valAx>
        <c:axId val="297834368"/>
        <c:scaling>
          <c:orientation val="minMax"/>
          <c:max val="20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Flow</a:t>
                </a:r>
                <a:r>
                  <a:rPr lang="en-US" baseline="0" dirty="0"/>
                  <a:t> (GPM)</a:t>
                </a:r>
                <a:endParaRPr lang="en-US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299244544"/>
        <c:crosses val="autoZero"/>
        <c:crossBetween val="midCat"/>
      </c:valAx>
      <c:valAx>
        <c:axId val="299244544"/>
        <c:scaling>
          <c:orientation val="minMax"/>
          <c:max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Pressure (ft of water)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97834368"/>
        <c:crosses val="autoZero"/>
        <c:crossBetween val="midCat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Pump Curve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Sheet1!$A$2:$A$27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Sheet1!$B$2:$B$27</c:f>
              <c:numCache>
                <c:formatCode>0.0</c:formatCode>
                <c:ptCount val="26"/>
                <c:pt idx="0">
                  <c:v>50</c:v>
                </c:pt>
                <c:pt idx="1">
                  <c:v>49.955555555555556</c:v>
                </c:pt>
                <c:pt idx="2">
                  <c:v>49.822222222222223</c:v>
                </c:pt>
                <c:pt idx="3">
                  <c:v>49.6</c:v>
                </c:pt>
                <c:pt idx="4">
                  <c:v>49.288888888888913</c:v>
                </c:pt>
                <c:pt idx="5">
                  <c:v>48.888888888888886</c:v>
                </c:pt>
                <c:pt idx="6">
                  <c:v>48.4</c:v>
                </c:pt>
                <c:pt idx="7">
                  <c:v>47.822222222222223</c:v>
                </c:pt>
                <c:pt idx="8">
                  <c:v>47.155555555555559</c:v>
                </c:pt>
                <c:pt idx="9">
                  <c:v>46.4</c:v>
                </c:pt>
                <c:pt idx="10">
                  <c:v>45.555555555555557</c:v>
                </c:pt>
                <c:pt idx="11">
                  <c:v>44.622222222222263</c:v>
                </c:pt>
                <c:pt idx="12">
                  <c:v>43.6</c:v>
                </c:pt>
                <c:pt idx="13">
                  <c:v>42.488888888888887</c:v>
                </c:pt>
                <c:pt idx="14">
                  <c:v>41.288888888888913</c:v>
                </c:pt>
                <c:pt idx="15">
                  <c:v>40</c:v>
                </c:pt>
                <c:pt idx="16">
                  <c:v>38.622222222222263</c:v>
                </c:pt>
                <c:pt idx="17">
                  <c:v>37.155555555555559</c:v>
                </c:pt>
                <c:pt idx="18">
                  <c:v>35.6</c:v>
                </c:pt>
                <c:pt idx="19">
                  <c:v>33.955555555555556</c:v>
                </c:pt>
                <c:pt idx="20">
                  <c:v>32.222222222222399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 Curve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Sheet1!$C$2:$C$27</c:f>
              <c:numCache>
                <c:formatCode>0.0</c:formatCode>
                <c:ptCount val="26"/>
                <c:pt idx="0">
                  <c:v>5</c:v>
                </c:pt>
                <c:pt idx="1">
                  <c:v>5.1555555555555168</c:v>
                </c:pt>
                <c:pt idx="2">
                  <c:v>5.6222222222222218</c:v>
                </c:pt>
                <c:pt idx="3">
                  <c:v>6.4</c:v>
                </c:pt>
                <c:pt idx="4">
                  <c:v>7.4888888888888889</c:v>
                </c:pt>
                <c:pt idx="5">
                  <c:v>8.8888888888888893</c:v>
                </c:pt>
                <c:pt idx="6">
                  <c:v>10.6</c:v>
                </c:pt>
                <c:pt idx="7">
                  <c:v>12.622222222222222</c:v>
                </c:pt>
                <c:pt idx="8">
                  <c:v>14.955555555555627</c:v>
                </c:pt>
                <c:pt idx="9">
                  <c:v>17.600000000000001</c:v>
                </c:pt>
                <c:pt idx="10">
                  <c:v>20.555555555555557</c:v>
                </c:pt>
                <c:pt idx="11">
                  <c:v>23.822222222222113</c:v>
                </c:pt>
                <c:pt idx="12">
                  <c:v>27.4</c:v>
                </c:pt>
                <c:pt idx="13">
                  <c:v>31.288888888888888</c:v>
                </c:pt>
                <c:pt idx="14">
                  <c:v>35.488888888888887</c:v>
                </c:pt>
                <c:pt idx="15">
                  <c:v>40</c:v>
                </c:pt>
                <c:pt idx="16">
                  <c:v>44.822222222222223</c:v>
                </c:pt>
                <c:pt idx="17">
                  <c:v>49.955555555555556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0301184"/>
        <c:axId val="240303104"/>
      </c:scatterChart>
      <c:valAx>
        <c:axId val="240301184"/>
        <c:scaling>
          <c:orientation val="minMax"/>
          <c:max val="20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Flow</a:t>
                </a:r>
                <a:r>
                  <a:rPr lang="en-US" baseline="0" dirty="0"/>
                  <a:t> (GPM)</a:t>
                </a:r>
                <a:endParaRPr lang="en-US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240303104"/>
        <c:crosses val="autoZero"/>
        <c:crossBetween val="midCat"/>
      </c:valAx>
      <c:valAx>
        <c:axId val="240303104"/>
        <c:scaling>
          <c:orientation val="minMax"/>
          <c:max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Pressure (ft of water)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40301184"/>
        <c:crosses val="autoZero"/>
        <c:crossBetween val="midCat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Pump Curve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Sheet1!$A$2:$A$27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Sheet1!$B$2:$B$27</c:f>
              <c:numCache>
                <c:formatCode>0.0</c:formatCode>
                <c:ptCount val="26"/>
                <c:pt idx="0">
                  <c:v>50</c:v>
                </c:pt>
                <c:pt idx="1">
                  <c:v>49.955555555555556</c:v>
                </c:pt>
                <c:pt idx="2">
                  <c:v>49.822222222222223</c:v>
                </c:pt>
                <c:pt idx="3">
                  <c:v>49.6</c:v>
                </c:pt>
                <c:pt idx="4">
                  <c:v>49.288888888888913</c:v>
                </c:pt>
                <c:pt idx="5">
                  <c:v>48.888888888888886</c:v>
                </c:pt>
                <c:pt idx="6">
                  <c:v>48.4</c:v>
                </c:pt>
                <c:pt idx="7">
                  <c:v>47.822222222222223</c:v>
                </c:pt>
                <c:pt idx="8">
                  <c:v>47.155555555555559</c:v>
                </c:pt>
                <c:pt idx="9">
                  <c:v>46.4</c:v>
                </c:pt>
                <c:pt idx="10">
                  <c:v>45.555555555555557</c:v>
                </c:pt>
                <c:pt idx="11">
                  <c:v>44.622222222222263</c:v>
                </c:pt>
                <c:pt idx="12">
                  <c:v>43.6</c:v>
                </c:pt>
                <c:pt idx="13">
                  <c:v>42.488888888888887</c:v>
                </c:pt>
                <c:pt idx="14">
                  <c:v>41.288888888888913</c:v>
                </c:pt>
                <c:pt idx="15">
                  <c:v>40</c:v>
                </c:pt>
                <c:pt idx="16">
                  <c:v>38.622222222222263</c:v>
                </c:pt>
                <c:pt idx="17">
                  <c:v>37.155555555555559</c:v>
                </c:pt>
                <c:pt idx="18">
                  <c:v>35.6</c:v>
                </c:pt>
                <c:pt idx="19">
                  <c:v>33.955555555555556</c:v>
                </c:pt>
                <c:pt idx="20">
                  <c:v>32.222222222222406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Control Curve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Sheet1!$A$2:$A$27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Sheet1!$C$2:$C$27</c:f>
              <c:numCache>
                <c:formatCode>0.0</c:formatCode>
                <c:ptCount val="26"/>
                <c:pt idx="0">
                  <c:v>5</c:v>
                </c:pt>
                <c:pt idx="1">
                  <c:v>5.155555555555515</c:v>
                </c:pt>
                <c:pt idx="2">
                  <c:v>5.6222222222222218</c:v>
                </c:pt>
                <c:pt idx="3">
                  <c:v>6.4</c:v>
                </c:pt>
                <c:pt idx="4">
                  <c:v>7.4888888888888889</c:v>
                </c:pt>
                <c:pt idx="5">
                  <c:v>8.8888888888888893</c:v>
                </c:pt>
                <c:pt idx="6">
                  <c:v>10.6</c:v>
                </c:pt>
                <c:pt idx="7">
                  <c:v>12.622222222222222</c:v>
                </c:pt>
                <c:pt idx="8">
                  <c:v>14.95555555555563</c:v>
                </c:pt>
                <c:pt idx="9">
                  <c:v>17.600000000000001</c:v>
                </c:pt>
                <c:pt idx="10">
                  <c:v>20.555555555555557</c:v>
                </c:pt>
                <c:pt idx="11">
                  <c:v>23.822222222222109</c:v>
                </c:pt>
                <c:pt idx="12">
                  <c:v>27.4</c:v>
                </c:pt>
                <c:pt idx="13">
                  <c:v>31.288888888888888</c:v>
                </c:pt>
                <c:pt idx="14">
                  <c:v>35.488888888888887</c:v>
                </c:pt>
                <c:pt idx="15">
                  <c:v>40</c:v>
                </c:pt>
                <c:pt idx="16">
                  <c:v>44.822222222222223</c:v>
                </c:pt>
                <c:pt idx="17">
                  <c:v>49.955555555555556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62209920"/>
        <c:axId val="262211840"/>
      </c:scatterChart>
      <c:valAx>
        <c:axId val="262209920"/>
        <c:scaling>
          <c:orientation val="minMax"/>
          <c:max val="20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Flow</a:t>
                </a:r>
                <a:r>
                  <a:rPr lang="en-US" baseline="0" dirty="0"/>
                  <a:t> (GPM)</a:t>
                </a:r>
                <a:endParaRPr lang="en-US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262211840"/>
        <c:crosses val="autoZero"/>
        <c:crossBetween val="midCat"/>
      </c:valAx>
      <c:valAx>
        <c:axId val="262211840"/>
        <c:scaling>
          <c:orientation val="minMax"/>
          <c:max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Pressure (ft of water)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62209920"/>
        <c:crosses val="autoZero"/>
        <c:crossBetween val="midCat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'Reduced Flow'!$B$1</c:f>
              <c:strCache>
                <c:ptCount val="1"/>
                <c:pt idx="0">
                  <c:v>Pump Curve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xVal>
            <c:numRef>
              <c:f>'Reduced Flow'!$A$2:$A$27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'Reduced Flow'!$B$2:$B$27</c:f>
              <c:numCache>
                <c:formatCode>0.0</c:formatCode>
                <c:ptCount val="26"/>
                <c:pt idx="0">
                  <c:v>50</c:v>
                </c:pt>
                <c:pt idx="1">
                  <c:v>49.955555555555556</c:v>
                </c:pt>
                <c:pt idx="2">
                  <c:v>49.822222222222223</c:v>
                </c:pt>
                <c:pt idx="3">
                  <c:v>49.6</c:v>
                </c:pt>
                <c:pt idx="4">
                  <c:v>49.288888888888913</c:v>
                </c:pt>
                <c:pt idx="5">
                  <c:v>48.888888888888886</c:v>
                </c:pt>
                <c:pt idx="6">
                  <c:v>48.4</c:v>
                </c:pt>
                <c:pt idx="7">
                  <c:v>47.822222222222223</c:v>
                </c:pt>
                <c:pt idx="8">
                  <c:v>47.155555555555559</c:v>
                </c:pt>
                <c:pt idx="9">
                  <c:v>46.4</c:v>
                </c:pt>
                <c:pt idx="10">
                  <c:v>45.555555555555557</c:v>
                </c:pt>
                <c:pt idx="11">
                  <c:v>44.622222222222263</c:v>
                </c:pt>
                <c:pt idx="12">
                  <c:v>43.6</c:v>
                </c:pt>
                <c:pt idx="13">
                  <c:v>42.488888888888887</c:v>
                </c:pt>
                <c:pt idx="14">
                  <c:v>41.288888888888913</c:v>
                </c:pt>
                <c:pt idx="15">
                  <c:v>40</c:v>
                </c:pt>
                <c:pt idx="16">
                  <c:v>38.622222222222263</c:v>
                </c:pt>
                <c:pt idx="17">
                  <c:v>37.155555555555559</c:v>
                </c:pt>
                <c:pt idx="18">
                  <c:v>35.6</c:v>
                </c:pt>
                <c:pt idx="19">
                  <c:v>33.955555555555556</c:v>
                </c:pt>
                <c:pt idx="20">
                  <c:v>32.222222222222385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'Reduced Flow'!$C$1</c:f>
              <c:strCache>
                <c:ptCount val="1"/>
                <c:pt idx="0">
                  <c:v>Control Curve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xVal>
            <c:numRef>
              <c:f>'Reduced Flow'!$A$2:$A$27</c:f>
              <c:numCache>
                <c:formatCode>General</c:formatCode>
                <c:ptCount val="26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'Reduced Flow'!$C$2:$C$27</c:f>
              <c:numCache>
                <c:formatCode>0.0</c:formatCode>
                <c:ptCount val="26"/>
                <c:pt idx="0">
                  <c:v>5</c:v>
                </c:pt>
                <c:pt idx="1">
                  <c:v>5.1555555555555204</c:v>
                </c:pt>
                <c:pt idx="2">
                  <c:v>5.6222222222222218</c:v>
                </c:pt>
                <c:pt idx="3">
                  <c:v>6.4</c:v>
                </c:pt>
                <c:pt idx="4">
                  <c:v>7.4888888888888889</c:v>
                </c:pt>
                <c:pt idx="5">
                  <c:v>8.8888888888888893</c:v>
                </c:pt>
                <c:pt idx="6">
                  <c:v>10.6</c:v>
                </c:pt>
                <c:pt idx="7">
                  <c:v>12.622222222222222</c:v>
                </c:pt>
                <c:pt idx="8">
                  <c:v>14.955555555555618</c:v>
                </c:pt>
                <c:pt idx="9">
                  <c:v>17.600000000000001</c:v>
                </c:pt>
                <c:pt idx="10">
                  <c:v>20.555555555555557</c:v>
                </c:pt>
                <c:pt idx="11">
                  <c:v>23.82222222222212</c:v>
                </c:pt>
                <c:pt idx="12">
                  <c:v>27.4</c:v>
                </c:pt>
                <c:pt idx="13">
                  <c:v>31.288888888888888</c:v>
                </c:pt>
                <c:pt idx="14">
                  <c:v>35.488888888888887</c:v>
                </c:pt>
                <c:pt idx="15">
                  <c:v>40</c:v>
                </c:pt>
                <c:pt idx="16">
                  <c:v>44.822222222222223</c:v>
                </c:pt>
                <c:pt idx="17">
                  <c:v>49.955555555555556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'Reduced Flow'!$D$1</c:f>
              <c:strCache>
                <c:ptCount val="1"/>
                <c:pt idx="0">
                  <c:v>Reduced Flow Pump Curve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xVal>
            <c:numRef>
              <c:f>'Reduced Flow'!$A$2:$A$22</c:f>
              <c:numCache>
                <c:formatCode>General</c:formatCode>
                <c:ptCount val="21"/>
                <c:pt idx="0">
                  <c:v>0</c:v>
                </c:pt>
                <c:pt idx="1">
                  <c:v>100</c:v>
                </c:pt>
                <c:pt idx="2">
                  <c:v>200</c:v>
                </c:pt>
                <c:pt idx="3">
                  <c:v>300</c:v>
                </c:pt>
                <c:pt idx="4">
                  <c:v>400</c:v>
                </c:pt>
                <c:pt idx="5">
                  <c:v>500</c:v>
                </c:pt>
                <c:pt idx="6">
                  <c:v>600</c:v>
                </c:pt>
                <c:pt idx="7">
                  <c:v>700</c:v>
                </c:pt>
                <c:pt idx="8">
                  <c:v>800</c:v>
                </c:pt>
                <c:pt idx="9">
                  <c:v>900</c:v>
                </c:pt>
                <c:pt idx="10">
                  <c:v>1000</c:v>
                </c:pt>
                <c:pt idx="11">
                  <c:v>1100</c:v>
                </c:pt>
                <c:pt idx="12">
                  <c:v>1200</c:v>
                </c:pt>
                <c:pt idx="13">
                  <c:v>1300</c:v>
                </c:pt>
                <c:pt idx="14">
                  <c:v>1400</c:v>
                </c:pt>
                <c:pt idx="15">
                  <c:v>1500</c:v>
                </c:pt>
                <c:pt idx="16">
                  <c:v>1600</c:v>
                </c:pt>
                <c:pt idx="17">
                  <c:v>1700</c:v>
                </c:pt>
                <c:pt idx="18">
                  <c:v>1800</c:v>
                </c:pt>
                <c:pt idx="19">
                  <c:v>1900</c:v>
                </c:pt>
                <c:pt idx="20">
                  <c:v>2000</c:v>
                </c:pt>
              </c:numCache>
            </c:numRef>
          </c:xVal>
          <c:yVal>
            <c:numRef>
              <c:f>'Reduced Flow'!$D$2:$D$22</c:f>
              <c:numCache>
                <c:formatCode>0.0</c:formatCode>
                <c:ptCount val="21"/>
                <c:pt idx="0">
                  <c:v>26</c:v>
                </c:pt>
                <c:pt idx="1">
                  <c:v>25.939999999999987</c:v>
                </c:pt>
                <c:pt idx="2">
                  <c:v>25.759999999999987</c:v>
                </c:pt>
                <c:pt idx="3">
                  <c:v>25.459999999999987</c:v>
                </c:pt>
                <c:pt idx="4">
                  <c:v>25.04</c:v>
                </c:pt>
                <c:pt idx="5">
                  <c:v>24.5</c:v>
                </c:pt>
                <c:pt idx="6">
                  <c:v>23.84</c:v>
                </c:pt>
                <c:pt idx="7">
                  <c:v>23.06</c:v>
                </c:pt>
                <c:pt idx="8">
                  <c:v>22.16</c:v>
                </c:pt>
                <c:pt idx="9">
                  <c:v>21.14</c:v>
                </c:pt>
                <c:pt idx="10">
                  <c:v>20</c:v>
                </c:pt>
                <c:pt idx="11">
                  <c:v>18.740000000000002</c:v>
                </c:pt>
                <c:pt idx="12">
                  <c:v>17.36</c:v>
                </c:pt>
                <c:pt idx="13">
                  <c:v>15.860000000000024</c:v>
                </c:pt>
                <c:pt idx="14">
                  <c:v>14.24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41688960"/>
        <c:axId val="241690880"/>
      </c:scatterChart>
      <c:valAx>
        <c:axId val="241688960"/>
        <c:scaling>
          <c:orientation val="minMax"/>
          <c:max val="200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Flow</a:t>
                </a:r>
                <a:r>
                  <a:rPr lang="en-US" baseline="0" dirty="0"/>
                  <a:t> (GPM)</a:t>
                </a:r>
                <a:endParaRPr lang="en-US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crossAx val="241690880"/>
        <c:crosses val="autoZero"/>
        <c:crossBetween val="midCat"/>
      </c:valAx>
      <c:valAx>
        <c:axId val="241690880"/>
        <c:scaling>
          <c:orientation val="minMax"/>
          <c:max val="6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/>
                  <a:t>Pressure (ft of water)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41688960"/>
        <c:crosses val="autoZero"/>
        <c:crossBetween val="midCat"/>
      </c:valAx>
      <c:spPr>
        <a:solidFill>
          <a:schemeClr val="bg1">
            <a:lumMod val="95000"/>
          </a:schemeClr>
        </a:solidFill>
      </c:spPr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024F80-A222-45C4-86CA-993BE4D88BB2}" type="datetimeFigureOut">
              <a:rPr lang="en-US" smtClean="0"/>
              <a:t>7/21/2015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F4C0C-DB9D-4F7B-B659-5D90334F0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54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66788" y="457200"/>
            <a:ext cx="5272087" cy="395605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buClr>
                <a:srgbClr val="1F497D"/>
              </a:buClr>
            </a:pPr>
            <a:fld id="{78D175BF-D7F5-40CD-844F-A2421065051F}" type="slidenum">
              <a:rPr lang="en-US" smtClean="0">
                <a:solidFill>
                  <a:srgbClr val="1F497D"/>
                </a:solidFill>
              </a:rPr>
              <a:pPr>
                <a:buClr>
                  <a:srgbClr val="1F497D"/>
                </a:buClr>
              </a:pPr>
              <a:t>1</a:t>
            </a:fld>
            <a:endParaRPr lang="en-US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5652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64815">
              <a:defRPr/>
            </a:pPr>
            <a:r>
              <a:rPr lang="en-US" dirty="0"/>
              <a:t>ACH550 is a very capable and adaptable drive</a:t>
            </a:r>
          </a:p>
          <a:p>
            <a:pPr defTabSz="864815">
              <a:defRPr/>
            </a:pPr>
            <a:endParaRPr lang="en-US" dirty="0"/>
          </a:p>
          <a:p>
            <a:pPr defTabSz="864815">
              <a:defRPr/>
            </a:pPr>
            <a:r>
              <a:rPr lang="en-US" dirty="0"/>
              <a:t>Drives in general can be easily inserted into existing systems  Drive replaces the starter in most cases</a:t>
            </a:r>
          </a:p>
          <a:p>
            <a:pPr defTabSz="864815">
              <a:defRPr/>
            </a:pPr>
            <a:endParaRPr lang="en-US" dirty="0"/>
          </a:p>
          <a:p>
            <a:pPr defTabSz="864815">
              <a:defRPr/>
            </a:pPr>
            <a:r>
              <a:rPr lang="en-US" dirty="0"/>
              <a:t>Operational performance and Energy performance are improved</a:t>
            </a:r>
          </a:p>
          <a:p>
            <a:pPr defTabSz="864815">
              <a:defRPr/>
            </a:pPr>
            <a:endParaRPr lang="en-US" dirty="0"/>
          </a:p>
          <a:p>
            <a:pPr defTabSz="864815">
              <a:defRPr/>
            </a:pPr>
            <a:r>
              <a:rPr lang="en-US" dirty="0"/>
              <a:t>Easy to maintain and they can extend system life cycle times by reducing Wear and Tear</a:t>
            </a:r>
          </a:p>
          <a:p>
            <a:pPr defTabSz="864815">
              <a:defRPr/>
            </a:pPr>
            <a:endParaRPr lang="en-US" dirty="0"/>
          </a:p>
          <a:p>
            <a:pPr defTabSz="864815">
              <a:defRPr/>
            </a:pPr>
            <a:r>
              <a:rPr lang="en-US" dirty="0"/>
              <a:t>Not only are you saving Energy…</a:t>
            </a:r>
          </a:p>
          <a:p>
            <a:pPr defTabSz="864815">
              <a:defRPr/>
            </a:pPr>
            <a:r>
              <a:rPr lang="en-US" dirty="0"/>
              <a:t>you are helping to improve the equipment’s operating life and the overall life cycle of the system through Reduced wear and tear.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>
                <a:solidFill>
                  <a:prstClr val="black"/>
                </a:solidFill>
              </a:rPr>
              <a:pPr/>
              <a:t>2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>
                <a:solidFill>
                  <a:prstClr val="black"/>
                </a:solidFill>
              </a:rPr>
              <a:t>HVAC VAriable Torque Applications for Variable Frequency Drives</a:t>
            </a:r>
            <a:endParaRPr lang="de-D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13814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When? To use a VFD?</a:t>
            </a:r>
          </a:p>
          <a:p>
            <a:endParaRPr lang="de-DE" dirty="0" smtClean="0"/>
          </a:p>
          <a:p>
            <a:r>
              <a:rPr lang="de-DE" dirty="0" smtClean="0"/>
              <a:t>When you can affect how much Energy is needed to meet the performance needs of the system</a:t>
            </a:r>
          </a:p>
          <a:p>
            <a:endParaRPr lang="de-DE" dirty="0" smtClean="0"/>
          </a:p>
          <a:p>
            <a:r>
              <a:rPr lang="de-DE" dirty="0" smtClean="0"/>
              <a:t>Emphasize the</a:t>
            </a:r>
            <a:r>
              <a:rPr lang="de-DE" baseline="0" dirty="0" smtClean="0"/>
              <a:t>   </a:t>
            </a:r>
            <a:r>
              <a:rPr lang="de-DE" b="1" dirty="0" smtClean="0"/>
              <a:t>Oversized</a:t>
            </a:r>
            <a:endParaRPr lang="de-DE" b="1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>
                <a:solidFill>
                  <a:prstClr val="black"/>
                </a:solidFill>
              </a:rPr>
              <a:pPr/>
              <a:t>3</a:t>
            </a:fld>
            <a:endParaRPr lang="de-DE">
              <a:solidFill>
                <a:prstClr val="black"/>
              </a:solidFill>
            </a:endParaRPr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>
                <a:solidFill>
                  <a:prstClr val="black"/>
                </a:solidFill>
              </a:rPr>
              <a:t>HVAC VAriable Torque Applications for Variable Frequency Drives</a:t>
            </a:r>
            <a:endParaRPr lang="de-D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074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To explore</a:t>
            </a:r>
            <a:r>
              <a:rPr lang="en-US" b="1" baseline="0" dirty="0" smtClean="0"/>
              <a:t> “How” the VFDs save Energy let’s take a moment to review the typical  Pump Control scenario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Energy </a:t>
            </a:r>
            <a:r>
              <a:rPr lang="en-US" u="sng" dirty="0" smtClean="0"/>
              <a:t>applied to a Motor + Pump</a:t>
            </a:r>
            <a:r>
              <a:rPr lang="en-US" u="none" dirty="0" smtClean="0"/>
              <a:t>   </a:t>
            </a:r>
            <a:r>
              <a:rPr lang="en-US" dirty="0" smtClean="0"/>
              <a:t>generates the </a:t>
            </a:r>
            <a:r>
              <a:rPr lang="en-US" u="sng" dirty="0" smtClean="0"/>
              <a:t>Pressure</a:t>
            </a:r>
            <a:r>
              <a:rPr lang="en-US" dirty="0" smtClean="0"/>
              <a:t>  needed to create the </a:t>
            </a:r>
            <a:r>
              <a:rPr lang="en-US" u="sng" dirty="0" smtClean="0"/>
              <a:t>Flow</a:t>
            </a:r>
            <a:r>
              <a:rPr lang="en-US" dirty="0" smtClean="0"/>
              <a:t> in the system.</a:t>
            </a:r>
          </a:p>
          <a:p>
            <a:endParaRPr lang="en-US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HVAC VAriable Torque Applications for Variable Frequency Drives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11640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HVAC VAriable Torque Applications for Variable Frequency Drives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3029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64815">
              <a:defRPr/>
            </a:pPr>
            <a:r>
              <a:rPr lang="en-US" dirty="0" smtClean="0"/>
              <a:t>A</a:t>
            </a:r>
            <a:r>
              <a:rPr lang="en-US" baseline="0" dirty="0" smtClean="0"/>
              <a:t> c</a:t>
            </a:r>
            <a:r>
              <a:rPr lang="en-US" dirty="0" smtClean="0"/>
              <a:t>lassic Retro-fit opportunity is replacing a mechanically restricted control of a water system with a VFD controlling the pump speed to change and manage the flow in the system.</a:t>
            </a:r>
          </a:p>
          <a:p>
            <a:pPr defTabSz="864815">
              <a:defRPr/>
            </a:pPr>
            <a:endParaRPr lang="en-US" dirty="0" smtClean="0"/>
          </a:p>
          <a:p>
            <a:pPr defTabSz="864815">
              <a:defRPr/>
            </a:pPr>
            <a:r>
              <a:rPr lang="en-US" dirty="0" smtClean="0"/>
              <a:t>Systems with Bypasses that</a:t>
            </a:r>
            <a:r>
              <a:rPr lang="en-US" baseline="0" dirty="0" smtClean="0"/>
              <a:t> recirculate the Air or Water to reduced Supply volumes instead of reducing the flow by slowing down the speed of the motor turning the Fan or Pump.</a:t>
            </a:r>
            <a:endParaRPr lang="en-US" dirty="0" smtClean="0"/>
          </a:p>
          <a:p>
            <a:endParaRPr lang="de-DE" dirty="0" smtClean="0"/>
          </a:p>
          <a:p>
            <a:pPr defTabSz="864815">
              <a:defRPr/>
            </a:pPr>
            <a:r>
              <a:rPr lang="en-US" u="sng" dirty="0" smtClean="0"/>
              <a:t>Changes to the system</a:t>
            </a:r>
            <a:r>
              <a:rPr lang="en-US" u="none" dirty="0" smtClean="0"/>
              <a:t>   </a:t>
            </a:r>
            <a:r>
              <a:rPr lang="en-US" dirty="0" smtClean="0"/>
              <a:t>need to be made </a:t>
            </a:r>
            <a:r>
              <a:rPr lang="en-US" u="sng" dirty="0" smtClean="0"/>
              <a:t>to the system</a:t>
            </a:r>
            <a:r>
              <a:rPr lang="en-US" u="none" dirty="0" smtClean="0"/>
              <a:t>  </a:t>
            </a:r>
            <a:r>
              <a:rPr lang="en-US" dirty="0" smtClean="0"/>
              <a:t>to change the Flow in the system.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HVAC VAriable Torque Applications for Variable Frequency Drives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936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Instead of 1500 GPM of flow… the system requires 1000 GPM of flow.</a:t>
            </a:r>
          </a:p>
          <a:p>
            <a:endParaRPr lang="en-US" dirty="0" smtClean="0"/>
          </a:p>
          <a:p>
            <a:r>
              <a:rPr lang="en-US" dirty="0" smtClean="0"/>
              <a:t>Traditional method first…</a:t>
            </a:r>
          </a:p>
          <a:p>
            <a:r>
              <a:rPr lang="en-US" u="sng" dirty="0" smtClean="0"/>
              <a:t>Restricting the flow </a:t>
            </a:r>
            <a:r>
              <a:rPr lang="en-US" dirty="0" smtClean="0"/>
              <a:t>by “pinching</a:t>
            </a:r>
            <a:r>
              <a:rPr lang="en-US" baseline="0" dirty="0" smtClean="0"/>
              <a:t> down” the control valve </a:t>
            </a:r>
            <a:r>
              <a:rPr lang="en-US" dirty="0" smtClean="0"/>
              <a:t>the </a:t>
            </a:r>
            <a:r>
              <a:rPr lang="en-US" u="sng" dirty="0" smtClean="0"/>
              <a:t>Operating point rides the pump curve </a:t>
            </a:r>
            <a:r>
              <a:rPr lang="en-US" dirty="0" smtClean="0"/>
              <a:t>to achieve the new flow </a:t>
            </a:r>
            <a:r>
              <a:rPr lang="en-US" u="sng" dirty="0" smtClean="0"/>
              <a:t>at a higher pressure.</a:t>
            </a:r>
          </a:p>
          <a:p>
            <a:endParaRPr lang="en-US" dirty="0" smtClean="0"/>
          </a:p>
          <a:p>
            <a:r>
              <a:rPr lang="en-US" dirty="0" smtClean="0"/>
              <a:t>If the Area is the Energy  Which flow</a:t>
            </a:r>
            <a:r>
              <a:rPr lang="en-US" baseline="0" dirty="0" smtClean="0"/>
              <a:t> point requires more energy?</a:t>
            </a:r>
          </a:p>
          <a:p>
            <a:pPr defTabSz="864815">
              <a:defRPr/>
            </a:pPr>
            <a:endParaRPr lang="en-US" dirty="0" smtClean="0"/>
          </a:p>
          <a:p>
            <a:pPr defTabSz="864815">
              <a:defRPr/>
            </a:pPr>
            <a:r>
              <a:rPr lang="en-US" b="1" dirty="0" smtClean="0"/>
              <a:t>Which Area is smaller  Yellow or Orange?</a:t>
            </a:r>
          </a:p>
          <a:p>
            <a:endParaRPr lang="en-US" baseline="0" dirty="0" smtClean="0"/>
          </a:p>
          <a:p>
            <a:r>
              <a:rPr lang="en-US" dirty="0" smtClean="0"/>
              <a:t>In some case it may  </a:t>
            </a:r>
            <a:r>
              <a:rPr lang="en-US" b="1" dirty="0" smtClean="0"/>
              <a:t>Require more pump Energy to provide less flow</a:t>
            </a:r>
            <a:r>
              <a:rPr lang="en-US" dirty="0" smtClean="0"/>
              <a:t>.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HVAC VAriable Torque Applications for Variable Frequency Drives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40791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64815">
              <a:defRPr/>
            </a:pPr>
            <a:endParaRPr lang="en-US" dirty="0" smtClean="0"/>
          </a:p>
          <a:p>
            <a:r>
              <a:rPr lang="en-US" dirty="0" smtClean="0"/>
              <a:t>The required flow as an Input to the Control system (measured</a:t>
            </a:r>
            <a:r>
              <a:rPr lang="en-US" baseline="0" dirty="0" smtClean="0"/>
              <a:t> as Differential Pressure)</a:t>
            </a:r>
          </a:p>
          <a:p>
            <a:r>
              <a:rPr lang="en-US" dirty="0" smtClean="0"/>
              <a:t>changes in the system to create the needed pressure… to achieve the desired Operating Point.</a:t>
            </a:r>
          </a:p>
          <a:p>
            <a:endParaRPr lang="en-US" dirty="0" smtClean="0"/>
          </a:p>
          <a:p>
            <a:r>
              <a:rPr lang="en-US" dirty="0" smtClean="0"/>
              <a:t>Need enough pressure to create the design flow through that last coil set.</a:t>
            </a:r>
          </a:p>
          <a:p>
            <a:endParaRPr lang="en-US" dirty="0" smtClean="0"/>
          </a:p>
          <a:p>
            <a:r>
              <a:rPr lang="en-US" dirty="0" smtClean="0"/>
              <a:t>Sensor placement is key. The better “tap” location for the Supply and Return line pressures pick-up is typically out on the main Supply and return lines just before</a:t>
            </a:r>
            <a:r>
              <a:rPr lang="en-US" baseline="0" dirty="0" smtClean="0"/>
              <a:t> and after the branch line take-offs.  </a:t>
            </a:r>
          </a:p>
          <a:p>
            <a:r>
              <a:rPr lang="en-US" baseline="0" dirty="0" smtClean="0"/>
              <a:t>Watch out for taps located right at the coils set or in the branch lines to the coils.  The motion of the valve (or lack of motion i.e. Closed ) can be an unreliable indication of differential pressure.</a:t>
            </a:r>
            <a:endParaRPr lang="en-US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HVAC VAriable Torque Applications for Variable Frequency Drives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03259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6763" y="482600"/>
            <a:ext cx="5684837" cy="42656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864815">
              <a:defRPr/>
            </a:pPr>
            <a:r>
              <a:rPr lang="en-US" dirty="0" smtClean="0"/>
              <a:t>New pump curve at reduced speed (&lt;60Hz)…  generates required Pressure and Flow at significantly lower Energy $$.  </a:t>
            </a:r>
          </a:p>
          <a:p>
            <a:pPr defTabSz="864815">
              <a:defRPr/>
            </a:pPr>
            <a:endParaRPr lang="en-US" dirty="0" smtClean="0"/>
          </a:p>
          <a:p>
            <a:pPr defTabSz="864815">
              <a:defRPr/>
            </a:pPr>
            <a:r>
              <a:rPr lang="en-US" b="1" dirty="0" smtClean="0"/>
              <a:t>Which Area is smaller  Green or Yellow?</a:t>
            </a:r>
          </a:p>
          <a:p>
            <a:pPr defTabSz="864815">
              <a:defRPr/>
            </a:pPr>
            <a:endParaRPr lang="en-US" dirty="0" smtClean="0"/>
          </a:p>
          <a:p>
            <a:pPr defTabSz="864815">
              <a:defRPr/>
            </a:pPr>
            <a:endParaRPr lang="en-US" dirty="0" smtClean="0"/>
          </a:p>
          <a:p>
            <a:pPr defTabSz="864815">
              <a:defRPr/>
            </a:pPr>
            <a:r>
              <a:rPr lang="en-US" dirty="0" smtClean="0"/>
              <a:t>Reducing the Flow by 1/3</a:t>
            </a:r>
            <a:r>
              <a:rPr lang="en-US" baseline="30000" dirty="0" smtClean="0"/>
              <a:t>rd</a:t>
            </a:r>
            <a:r>
              <a:rPr lang="en-US" dirty="0" smtClean="0"/>
              <a:t> reduces the power by 70%.  </a:t>
            </a:r>
          </a:p>
          <a:p>
            <a:pPr defTabSz="864815">
              <a:defRPr/>
            </a:pPr>
            <a:r>
              <a:rPr lang="en-US" dirty="0" smtClean="0"/>
              <a:t>     Or   </a:t>
            </a:r>
          </a:p>
          <a:p>
            <a:pPr defTabSz="864815">
              <a:defRPr/>
            </a:pPr>
            <a:r>
              <a:rPr lang="en-US" dirty="0" smtClean="0"/>
              <a:t>30% of the Power to deliver the 2/3rds</a:t>
            </a:r>
            <a:r>
              <a:rPr lang="en-US" baseline="0" dirty="0" smtClean="0"/>
              <a:t> of the Flow</a:t>
            </a:r>
            <a:endParaRPr lang="en-US" dirty="0" smtClean="0"/>
          </a:p>
          <a:p>
            <a:pPr defTabSz="864815">
              <a:defRPr/>
            </a:pPr>
            <a:endParaRPr lang="en-US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CE3404-78B9-4819-95A6-F9D07B45CDE8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de-DE" smtClean="0"/>
              <a:t>HVAC VAriable Torque Applications for Variable Frequency Drives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3257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4313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algn="l"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de-DE" sz="1200" b="1" kern="120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214313" y="4663687"/>
            <a:ext cx="8713787" cy="1537088"/>
          </a:xfrm>
        </p:spPr>
        <p:txBody>
          <a:bodyPr vert="horz" lIns="144000" tIns="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4000" kern="1200" dirty="0" smtClean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pic>
        <p:nvPicPr>
          <p:cNvPr id="2051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25425"/>
            <a:ext cx="8713787" cy="36020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2583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text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928100" cy="1127462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476375" y="1592263"/>
            <a:ext cx="3019424" cy="4608512"/>
          </a:xfrm>
        </p:spPr>
        <p:txBody>
          <a:bodyPr vert="horz" lIns="91440" tIns="45720" rIns="91440" bIns="45720" rtlCol="0">
            <a:normAutofit/>
          </a:bodyPr>
          <a:lstStyle>
            <a:lvl1pPr marL="179388" indent="-179388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3438" y="1592263"/>
            <a:ext cx="3024187" cy="4608511"/>
          </a:xfrm>
        </p:spPr>
        <p:txBody>
          <a:bodyPr vert="horz" lIns="91440" tIns="45720" rIns="91440" bIns="45720" rtlCol="0">
            <a:normAutofit/>
          </a:bodyPr>
          <a:lstStyle>
            <a:lvl1pPr marL="179388" indent="-179388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lang="de-DE" sz="1800" kern="120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Char char="§"/>
              <a:defRPr lang="de-DE" sz="18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8" name="Textfeld 7"/>
          <p:cNvSpPr txBox="1"/>
          <p:nvPr userDrawn="1"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fld id="{CFB884F6-5C41-4F29-A188-5B766EEA4B94}" type="datetime4">
              <a:rPr lang="en-US" sz="600">
                <a:solidFill>
                  <a:srgbClr val="000000"/>
                </a:solidFill>
                <a:cs typeface="Arial" pitchFamily="34" charset="0"/>
              </a:rPr>
              <a:pPr/>
              <a:t>July 21, 2015</a:t>
            </a:fld>
            <a:r>
              <a:rPr lang="de-DE" sz="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| Slide </a:t>
            </a:r>
            <a:fld id="{034DB2BE-7F3D-443E-9208-5F2182A8E656}" type="slidenum">
              <a:rPr lang="de-DE" sz="60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de-DE" sz="6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59660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besides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928100" cy="1127462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6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8" name="Inhaltsplatzhalter 3"/>
          <p:cNvSpPr>
            <a:spLocks noGrp="1"/>
          </p:cNvSpPr>
          <p:nvPr>
            <p:ph sz="half" idx="2"/>
          </p:nvPr>
        </p:nvSpPr>
        <p:spPr>
          <a:xfrm>
            <a:off x="4646612" y="1592263"/>
            <a:ext cx="3021013" cy="46085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11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9" name="Textfeld 8"/>
          <p:cNvSpPr txBox="1"/>
          <p:nvPr userDrawn="1"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fld id="{CFB884F6-5C41-4F29-A188-5B766EEA4B94}" type="datetime4">
              <a:rPr lang="en-US" sz="600">
                <a:solidFill>
                  <a:srgbClr val="000000"/>
                </a:solidFill>
                <a:cs typeface="Arial" pitchFamily="34" charset="0"/>
              </a:rPr>
              <a:pPr/>
              <a:t>July 21, 2015</a:t>
            </a:fld>
            <a:r>
              <a:rPr lang="de-DE" sz="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| Slide </a:t>
            </a:r>
            <a:fld id="{034DB2BE-7F3D-443E-9208-5F2182A8E656}" type="slidenum">
              <a:rPr lang="de-DE" sz="60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de-DE" sz="6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2426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four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928100" cy="1127462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Inhaltsplatzhalter 2"/>
          <p:cNvSpPr>
            <a:spLocks noGrp="1"/>
          </p:cNvSpPr>
          <p:nvPr>
            <p:ph idx="1"/>
          </p:nvPr>
        </p:nvSpPr>
        <p:spPr>
          <a:xfrm>
            <a:off x="1476374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6" name="Inhaltsplatzhalter 2"/>
          <p:cNvSpPr>
            <a:spLocks noGrp="1"/>
          </p:cNvSpPr>
          <p:nvPr>
            <p:ph idx="11"/>
          </p:nvPr>
        </p:nvSpPr>
        <p:spPr>
          <a:xfrm>
            <a:off x="1476374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7" name="Inhaltsplatzhalter 2"/>
          <p:cNvSpPr>
            <a:spLocks noGrp="1"/>
          </p:cNvSpPr>
          <p:nvPr>
            <p:ph idx="12"/>
          </p:nvPr>
        </p:nvSpPr>
        <p:spPr>
          <a:xfrm>
            <a:off x="4643436" y="1592263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0" name="Inhaltsplatzhalter 2"/>
          <p:cNvSpPr>
            <a:spLocks noGrp="1"/>
          </p:cNvSpPr>
          <p:nvPr>
            <p:ph idx="13"/>
          </p:nvPr>
        </p:nvSpPr>
        <p:spPr>
          <a:xfrm>
            <a:off x="4643436" y="3968750"/>
            <a:ext cx="3024189" cy="2232025"/>
          </a:xfrm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1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fld id="{CFB884F6-5C41-4F29-A188-5B766EEA4B94}" type="datetime4">
              <a:rPr lang="en-US" sz="600">
                <a:solidFill>
                  <a:srgbClr val="000000"/>
                </a:solidFill>
                <a:cs typeface="Arial" pitchFamily="34" charset="0"/>
              </a:rPr>
              <a:pPr/>
              <a:t>July 21, 2015</a:t>
            </a:fld>
            <a:r>
              <a:rPr lang="de-DE" sz="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| Slide </a:t>
            </a:r>
            <a:fld id="{034DB2BE-7F3D-443E-9208-5F2182A8E656}" type="slidenum">
              <a:rPr lang="de-DE" sz="60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de-DE" sz="6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1440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928100" cy="1127462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8712200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  <p:sp>
        <p:nvSpPr>
          <p:cNvPr id="6" name="Textfeld 8"/>
          <p:cNvSpPr txBox="1"/>
          <p:nvPr userDrawn="1"/>
        </p:nvSpPr>
        <p:spPr>
          <a:xfrm>
            <a:off x="215900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endParaRPr lang="de-DE" sz="1600" b="1" dirty="0">
              <a:solidFill>
                <a:srgbClr val="00B05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554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928100" cy="1127462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215900" y="1592263"/>
            <a:ext cx="4284663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8" name="Inhaltsplatzhalter 2"/>
          <p:cNvSpPr>
            <a:spLocks noGrp="1"/>
          </p:cNvSpPr>
          <p:nvPr>
            <p:ph idx="12"/>
          </p:nvPr>
        </p:nvSpPr>
        <p:spPr>
          <a:xfrm>
            <a:off x="4643439" y="1592263"/>
            <a:ext cx="4284662" cy="4608512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3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  <p:sp>
        <p:nvSpPr>
          <p:cNvPr id="11" name="Textfeld 8"/>
          <p:cNvSpPr txBox="1"/>
          <p:nvPr userDrawn="1"/>
        </p:nvSpPr>
        <p:spPr>
          <a:xfrm>
            <a:off x="215900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endParaRPr lang="de-DE" sz="1600" b="1" dirty="0">
              <a:solidFill>
                <a:srgbClr val="00B05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2567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bar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6" name="Diagrammplatzhalter 5"/>
          <p:cNvSpPr>
            <a:spLocks noGrp="1"/>
          </p:cNvSpPr>
          <p:nvPr>
            <p:ph type="chart" sz="quarter" idx="11"/>
          </p:nvPr>
        </p:nvSpPr>
        <p:spPr>
          <a:xfrm>
            <a:off x="1476375" y="2162175"/>
            <a:ext cx="7451725" cy="403860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1476375" y="1581149"/>
            <a:ext cx="7451725" cy="581025"/>
          </a:xfrm>
        </p:spPr>
        <p:txBody>
          <a:bodyPr>
            <a:normAutofit/>
          </a:bodyPr>
          <a:lstStyle>
            <a:lvl1pPr marL="179388" marR="0" indent="-17938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 sz="1400" b="1"/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13"/>
          </p:nvPr>
        </p:nvSpPr>
        <p:spPr>
          <a:xfrm>
            <a:off x="215900" y="1592263"/>
            <a:ext cx="1116013" cy="4608512"/>
          </a:xfrm>
        </p:spPr>
        <p:txBody>
          <a:bodyPr vert="horz" lIns="0" tIns="36000" rIns="0" bIns="0" numCol="1" spcCol="396000" rtlCol="0">
            <a:noAutofit/>
          </a:bodyPr>
          <a:lstStyle>
            <a:lvl1pPr>
              <a:defRPr lang="de-DE" sz="9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+mj-lt"/>
              <a:buNone/>
            </a:pPr>
            <a:r>
              <a:rPr lang="de-DE" dirty="0" smtClean="0"/>
              <a:t>Textmasterformate durch Klicken bearbeiten</a:t>
            </a:r>
          </a:p>
        </p:txBody>
      </p:sp>
      <p:sp>
        <p:nvSpPr>
          <p:cNvPr id="7" name="Textfeld 6"/>
          <p:cNvSpPr txBox="1"/>
          <p:nvPr userDrawn="1"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fld id="{CFB884F6-5C41-4F29-A188-5B766EEA4B94}" type="datetime4">
              <a:rPr lang="en-US" sz="600">
                <a:solidFill>
                  <a:srgbClr val="000000"/>
                </a:solidFill>
                <a:cs typeface="Arial" pitchFamily="34" charset="0"/>
              </a:rPr>
              <a:pPr/>
              <a:t>July 21, 2015</a:t>
            </a:fld>
            <a:r>
              <a:rPr lang="de-DE" sz="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| Slide </a:t>
            </a:r>
            <a:fld id="{034DB2BE-7F3D-443E-9208-5F2182A8E656}" type="slidenum">
              <a:rPr lang="de-DE" sz="60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de-DE" sz="600">
              <a:solidFill>
                <a:srgbClr val="00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037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16: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1592262"/>
            <a:ext cx="9144000" cy="5265737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  <p:sp>
        <p:nvSpPr>
          <p:cNvPr id="4" name="Rechteck 3"/>
          <p:cNvSpPr/>
          <p:nvPr userDrawn="1"/>
        </p:nvSpPr>
        <p:spPr>
          <a:xfrm>
            <a:off x="0" y="0"/>
            <a:ext cx="9144000" cy="159226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4577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movie 4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7999"/>
          </a:xfrm>
          <a:solidFill>
            <a:schemeClr val="bg2"/>
          </a:solidFill>
        </p:spPr>
        <p:txBody>
          <a:bodyPr/>
          <a:lstStyle>
            <a:lvl1pPr>
              <a:buClr>
                <a:schemeClr val="accent1"/>
              </a:buClr>
              <a:buNone/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8750805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/>
          <a:p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Rechteck 4"/>
          <p:cNvSpPr/>
          <p:nvPr userDrawn="1"/>
        </p:nvSpPr>
        <p:spPr>
          <a:xfrm>
            <a:off x="7667625" y="6200775"/>
            <a:ext cx="1476375" cy="65722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rgbClr val="028208"/>
              </a:buClr>
              <a:buFont typeface="Wingdings" pitchFamily="2" charset="2"/>
              <a:buChar char="§"/>
            </a:pPr>
            <a:endParaRPr lang="de-DE" dirty="0">
              <a:solidFill>
                <a:srgbClr val="000000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endParaRPr lang="de-DE">
                <a:solidFill>
                  <a:srgbClr val="000000"/>
                </a:solidFill>
              </a:endParaRPr>
            </a:p>
          </p:txBody>
        </p:sp>
        <p:pic>
          <p:nvPicPr>
            <p:cNvPr id="5124" name="Picture 4" descr="ABB1ClaimL_rgb300_100mmLIGHT Kopie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7" y="1660"/>
              <a:ext cx="5031" cy="743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107972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ABB_pc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6248400"/>
            <a:ext cx="110172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4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900" y="4181485"/>
            <a:ext cx="8712200" cy="2019289"/>
          </a:xfrm>
        </p:spPr>
        <p:txBody>
          <a:bodyPr lIns="144000" tIns="0" rIns="0" bIns="0" anchor="t">
            <a:normAutofit/>
          </a:bodyPr>
          <a:lstStyle>
            <a:lvl1pPr algn="l"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15900" y="3968750"/>
            <a:ext cx="8712200" cy="2160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de-DE" sz="1200" b="1" kern="120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3075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4" y="225426"/>
            <a:ext cx="8702674" cy="3598862"/>
          </a:xfrm>
        </p:spPr>
        <p:txBody>
          <a:bodyPr/>
          <a:lstStyle/>
          <a:p>
            <a:endParaRPr lang="de-DE"/>
          </a:p>
        </p:txBody>
      </p:sp>
      <p:sp>
        <p:nvSpPr>
          <p:cNvPr id="9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214313" y="4663687"/>
            <a:ext cx="8713787" cy="1537088"/>
          </a:xfrm>
        </p:spPr>
        <p:txBody>
          <a:bodyPr vert="horz" lIns="144000" tIns="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4000" kern="1200" dirty="0" smtClean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569678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0" descr="ABB_pc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6248400"/>
            <a:ext cx="1101725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4850" y="1222375"/>
            <a:ext cx="7558088" cy="5699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04850" y="1898650"/>
            <a:ext cx="3702050" cy="4157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9300" y="1898650"/>
            <a:ext cx="3703638" cy="41576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42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4850" y="1898650"/>
            <a:ext cx="3702050" cy="4157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9300" y="1898650"/>
            <a:ext cx="3703638" cy="41576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feld 8"/>
          <p:cNvSpPr txBox="1"/>
          <p:nvPr userDrawn="1"/>
        </p:nvSpPr>
        <p:spPr>
          <a:xfrm>
            <a:off x="215900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endParaRPr lang="de-DE" sz="1600" b="1" dirty="0">
              <a:solidFill>
                <a:srgbClr val="00B05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8125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(Standard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2897"/>
              </a:buClr>
              <a:buSzPct val="70000"/>
              <a:buFont typeface="Wingdings" pitchFamily="2" charset="2"/>
              <a:buChar char="§"/>
            </a:pPr>
            <a:endParaRPr lang="en-US" sz="1900" dirty="0">
              <a:solidFill>
                <a:srgbClr val="FFFFFF"/>
              </a:solidFill>
            </a:endParaRPr>
          </a:p>
        </p:txBody>
      </p:sp>
      <p:sp>
        <p:nvSpPr>
          <p:cNvPr id="11" name="Rechteck 6"/>
          <p:cNvSpPr/>
          <p:nvPr userDrawn="1"/>
        </p:nvSpPr>
        <p:spPr bwMode="gray"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  <a:buClr>
                <a:srgbClr val="002897"/>
              </a:buClr>
              <a:buSzPct val="70000"/>
              <a:buFont typeface="Wingdings" pitchFamily="2" charset="2"/>
              <a:buChar char="§"/>
            </a:pPr>
            <a:endParaRPr lang="en-US" sz="1900" dirty="0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gray">
          <a:xfrm>
            <a:off x="215900" y="4185084"/>
            <a:ext cx="8712200" cy="1997993"/>
          </a:xfrm>
        </p:spPr>
        <p:txBody>
          <a:bodyPr lIns="144000" tIns="0" rIns="0" anchor="t" anchorCtr="0">
            <a:noAutofit/>
          </a:bodyPr>
          <a:lstStyle>
            <a:lvl1pPr>
              <a:defRPr sz="4000" baseline="0">
                <a:solidFill>
                  <a:schemeClr val="accent2"/>
                </a:solidFill>
              </a:defRPr>
            </a:lvl1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Title</a:t>
            </a:r>
            <a:endParaRPr lang="en-US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215900" y="3968750"/>
            <a:ext cx="8712199" cy="216000"/>
          </a:xfrm>
          <a:prstGeom prst="rect">
            <a:avLst/>
          </a:prstGeom>
        </p:spPr>
        <p:txBody>
          <a:bodyPr lIns="144000" tIns="0" rIns="0" bIns="0">
            <a:no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Click </a:t>
            </a:r>
            <a:r>
              <a:rPr lang="en-US" noProof="0" smtClean="0"/>
              <a:t>to add Subtitle</a:t>
            </a:r>
            <a:endParaRPr lang="en-US" noProof="0" dirty="0"/>
          </a:p>
        </p:txBody>
      </p:sp>
      <p:pic>
        <p:nvPicPr>
          <p:cNvPr id="8" name="Picture 2" descr="ABB2logo RGB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577"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2" descr="ABB2logo RGB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7577"/>
          <a:stretch/>
        </p:blipFill>
        <p:spPr bwMode="gray">
          <a:xfrm>
            <a:off x="7132638" y="6390482"/>
            <a:ext cx="1120776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Skyline2_L1_rgb_O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" y="231274"/>
            <a:ext cx="8713787" cy="360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4687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15900" y="225425"/>
            <a:ext cx="8712200" cy="3970348"/>
          </a:xfrm>
        </p:spPr>
        <p:txBody>
          <a:bodyPr lIns="144000" tIns="144000" rIns="0" bIns="0" anchor="t">
            <a:normAutofit/>
          </a:bodyPr>
          <a:lstStyle>
            <a:lvl1pPr algn="l">
              <a:defRPr sz="4000">
                <a:solidFill>
                  <a:schemeClr val="accent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15899" y="5254650"/>
            <a:ext cx="7451725" cy="190800"/>
          </a:xfrm>
        </p:spPr>
        <p:txBody>
          <a:bodyPr vert="horz" lIns="144000" tIns="0" rIns="0" bIns="0" rtlCol="0" anchor="t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lang="de-DE" sz="1200" b="1" kern="1200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4099" name="Picture 3" descr="ABB2logo RGB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121525" y="6392863"/>
            <a:ext cx="179546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645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900" y="4183200"/>
            <a:ext cx="8712200" cy="2017575"/>
          </a:xfrm>
        </p:spPr>
        <p:txBody>
          <a:bodyPr vert="horz" lIns="144000" tIns="0" rIns="0" bIns="0" rtlCol="0" anchor="t" anchorCtr="0">
            <a:normAutofit/>
          </a:bodyPr>
          <a:lstStyle>
            <a:lvl1pPr>
              <a:defRPr kumimoji="0" lang="de-DE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smtClean="0"/>
              <a:t>Titelmasterformat</a:t>
            </a:r>
            <a:endParaRPr lang="de-DE" dirty="0"/>
          </a:p>
        </p:txBody>
      </p:sp>
      <p:sp>
        <p:nvSpPr>
          <p:cNvPr id="4" name="Bildplatzhalter 9"/>
          <p:cNvSpPr>
            <a:spLocks noGrp="1"/>
          </p:cNvSpPr>
          <p:nvPr>
            <p:ph type="pic" sz="quarter" idx="12"/>
          </p:nvPr>
        </p:nvSpPr>
        <p:spPr>
          <a:xfrm>
            <a:off x="214313" y="225425"/>
            <a:ext cx="8713787" cy="3598863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Textplatzhalter 10"/>
          <p:cNvSpPr>
            <a:spLocks noGrp="1"/>
          </p:cNvSpPr>
          <p:nvPr>
            <p:ph type="body" sz="quarter" idx="11"/>
          </p:nvPr>
        </p:nvSpPr>
        <p:spPr>
          <a:xfrm>
            <a:off x="214313" y="4663687"/>
            <a:ext cx="8713787" cy="1537088"/>
          </a:xfrm>
        </p:spPr>
        <p:txBody>
          <a:bodyPr vert="horz" lIns="144000" tIns="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4000" kern="1200" dirty="0" smtClean="0">
                <a:solidFill>
                  <a:schemeClr val="accent3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478684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ou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215900" y="225425"/>
            <a:ext cx="8712200" cy="59753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FFFFFF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5900" y="225424"/>
            <a:ext cx="8712200" cy="5975351"/>
          </a:xfrm>
        </p:spPr>
        <p:txBody>
          <a:bodyPr vert="horz" lIns="144000" tIns="144000" rIns="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4000" kern="1200" dirty="0" smtClean="0">
                <a:solidFill>
                  <a:schemeClr val="accent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9176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62"/>
          </a:xfrm>
        </p:spPr>
        <p:txBody>
          <a:bodyPr vert="horz" lIns="187200" tIns="313200" rIns="216000" bIns="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de-DE" sz="2800" kern="1200" baseline="0" dirty="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4608512"/>
          </a:xfrm>
        </p:spPr>
        <p:txBody>
          <a:bodyPr>
            <a:normAutofit/>
          </a:bodyPr>
          <a:lstStyle>
            <a:lvl1pPr marL="344488" indent="-344488">
              <a:buFont typeface="Wingdings" pitchFamily="2" charset="2"/>
              <a:buChar char="v"/>
              <a:defRPr sz="2400"/>
            </a:lvl1pPr>
            <a:lvl2pPr marL="795338" indent="-338138">
              <a:buFont typeface="Wingdings" pitchFamily="2" charset="2"/>
              <a:buChar char="Ø"/>
              <a:defRPr sz="2400"/>
            </a:lvl2pPr>
            <a:lvl3pPr marL="1258888" indent="-344488">
              <a:buFont typeface="Wingdings" pitchFamily="2" charset="2"/>
              <a:buChar char="q"/>
              <a:defRPr sz="2400"/>
            </a:lvl3pPr>
            <a:lvl4pPr marL="1709738" indent="-338138">
              <a:buFont typeface="Courier New" pitchFamily="49" charset="0"/>
              <a:buChar char="o"/>
              <a:defRPr sz="2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11" name="Inhaltsplatzhalter 3"/>
          <p:cNvSpPr>
            <a:spLocks noGrp="1"/>
          </p:cNvSpPr>
          <p:nvPr>
            <p:ph sz="half" idx="11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7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  <p:sp>
        <p:nvSpPr>
          <p:cNvPr id="8" name="Textfeld 8"/>
          <p:cNvSpPr txBox="1"/>
          <p:nvPr userDrawn="1"/>
        </p:nvSpPr>
        <p:spPr>
          <a:xfrm>
            <a:off x="215900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endParaRPr lang="de-DE" sz="1600" b="1" dirty="0">
              <a:solidFill>
                <a:srgbClr val="00B05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8888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one picture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62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6191251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0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fld id="{CFB884F6-5C41-4F29-A188-5B766EEA4B94}" type="datetime4">
              <a:rPr lang="en-US" sz="600">
                <a:solidFill>
                  <a:srgbClr val="000000"/>
                </a:solidFill>
                <a:cs typeface="Arial" pitchFamily="34" charset="0"/>
              </a:rPr>
              <a:pPr/>
              <a:t>July 21, 2015</a:t>
            </a:fld>
            <a:r>
              <a:rPr lang="de-DE" sz="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| Slide </a:t>
            </a:r>
            <a:fld id="{034DB2BE-7F3D-443E-9208-5F2182A8E656}" type="slidenum">
              <a:rPr lang="de-DE" sz="60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de-DE" sz="6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1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1958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wo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928100" cy="1127462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3021013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0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49"/>
            <a:ext cx="6191250" cy="223202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6" name="Inhaltsplatzhalter 3"/>
          <p:cNvSpPr>
            <a:spLocks noGrp="1"/>
          </p:cNvSpPr>
          <p:nvPr>
            <p:ph sz="half" idx="11"/>
          </p:nvPr>
        </p:nvSpPr>
        <p:spPr>
          <a:xfrm>
            <a:off x="4643438" y="1592263"/>
            <a:ext cx="3024187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13" name="Textfeld 12"/>
          <p:cNvSpPr txBox="1"/>
          <p:nvPr userDrawn="1"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fld id="{CFB884F6-5C41-4F29-A188-5B766EEA4B94}" type="datetime4">
              <a:rPr lang="en-US" sz="600">
                <a:solidFill>
                  <a:srgbClr val="000000"/>
                </a:solidFill>
                <a:cs typeface="Arial" pitchFamily="34" charset="0"/>
              </a:rPr>
              <a:pPr/>
              <a:t>July 21, 2015</a:t>
            </a:fld>
            <a:r>
              <a:rPr lang="de-DE" sz="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| Slide </a:t>
            </a:r>
            <a:fld id="{034DB2BE-7F3D-443E-9208-5F2182A8E656}" type="slidenum">
              <a:rPr lang="de-DE" sz="60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de-DE" sz="6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1590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three pictures abov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8928100" cy="1127462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47637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0" name="Inhaltsplatzhalter 3"/>
          <p:cNvSpPr>
            <a:spLocks noGrp="1"/>
          </p:cNvSpPr>
          <p:nvPr>
            <p:ph sz="half" idx="10"/>
          </p:nvPr>
        </p:nvSpPr>
        <p:spPr>
          <a:xfrm>
            <a:off x="1476376" y="3968750"/>
            <a:ext cx="6191250" cy="22320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Inhaltsplatzhalter 3"/>
          <p:cNvSpPr>
            <a:spLocks noGrp="1"/>
          </p:cNvSpPr>
          <p:nvPr>
            <p:ph sz="half" idx="11"/>
          </p:nvPr>
        </p:nvSpPr>
        <p:spPr>
          <a:xfrm>
            <a:off x="3583800" y="1592263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12" name="Inhaltsplatzhalter 3"/>
          <p:cNvSpPr>
            <a:spLocks noGrp="1"/>
          </p:cNvSpPr>
          <p:nvPr>
            <p:ph sz="half" idx="12"/>
          </p:nvPr>
        </p:nvSpPr>
        <p:spPr>
          <a:xfrm>
            <a:off x="5691225" y="1592262"/>
            <a:ext cx="1976400" cy="2232025"/>
          </a:xfrm>
        </p:spPr>
        <p:txBody>
          <a:bodyPr/>
          <a:lstStyle>
            <a:lvl1pPr>
              <a:buNone/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endParaRPr lang="de-DE" dirty="0" smtClean="0"/>
          </a:p>
        </p:txBody>
      </p:sp>
      <p:sp>
        <p:nvSpPr>
          <p:cNvPr id="9" name="Inhaltsplatzhalter 3"/>
          <p:cNvSpPr>
            <a:spLocks noGrp="1"/>
          </p:cNvSpPr>
          <p:nvPr>
            <p:ph sz="half" idx="14"/>
          </p:nvPr>
        </p:nvSpPr>
        <p:spPr>
          <a:xfrm>
            <a:off x="215900" y="1592263"/>
            <a:ext cx="1116013" cy="4608512"/>
          </a:xfrm>
        </p:spPr>
        <p:txBody>
          <a:bodyPr lIns="0" tIns="36000" rIns="0" bIns="0" numCol="1" spcCol="396000">
            <a:noAutofit/>
          </a:bodyPr>
          <a:lstStyle>
            <a:lvl1pPr marL="0" indent="0">
              <a:buClr>
                <a:schemeClr val="accent2"/>
              </a:buClr>
              <a:buFont typeface="+mj-lt"/>
              <a:buNone/>
              <a:defRPr sz="900"/>
            </a:lvl1pPr>
            <a:lvl2pPr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dirty="0" smtClean="0"/>
              <a:t>Textmasterformate durch Klicken bearbeiten</a:t>
            </a:r>
          </a:p>
        </p:txBody>
      </p:sp>
      <p:sp>
        <p:nvSpPr>
          <p:cNvPr id="14" name="Textfeld 13"/>
          <p:cNvSpPr txBox="1"/>
          <p:nvPr userDrawn="1"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endParaRPr lang="en-US" sz="600" dirty="0">
              <a:solidFill>
                <a:srgbClr val="000000"/>
              </a:solidFill>
              <a:cs typeface="Arial" pitchFamily="34" charset="0"/>
            </a:endParaRPr>
          </a:p>
          <a:p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© ABB Group</a:t>
            </a:r>
            <a:endParaRPr lang="de-DE" sz="600" dirty="0">
              <a:solidFill>
                <a:srgbClr val="000000"/>
              </a:solidFill>
              <a:cs typeface="Arial" pitchFamily="34" charset="0"/>
            </a:endParaRPr>
          </a:p>
          <a:p>
            <a:fld id="{CFB884F6-5C41-4F29-A188-5B766EEA4B94}" type="datetime4">
              <a:rPr lang="en-US" sz="600">
                <a:solidFill>
                  <a:srgbClr val="000000"/>
                </a:solidFill>
                <a:cs typeface="Arial" pitchFamily="34" charset="0"/>
              </a:rPr>
              <a:pPr/>
              <a:t>July 21, 2015</a:t>
            </a:fld>
            <a:r>
              <a:rPr lang="de-DE" sz="600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en-US" sz="600" dirty="0">
                <a:solidFill>
                  <a:srgbClr val="000000"/>
                </a:solidFill>
                <a:cs typeface="Arial" pitchFamily="34" charset="0"/>
              </a:rPr>
              <a:t>| Slide </a:t>
            </a:r>
            <a:fld id="{034DB2BE-7F3D-443E-9208-5F2182A8E656}" type="slidenum">
              <a:rPr lang="de-DE" sz="600">
                <a:solidFill>
                  <a:srgbClr val="000000"/>
                </a:solidFill>
                <a:cs typeface="Arial" pitchFamily="34" charset="0"/>
              </a:rPr>
              <a:pPr/>
              <a:t>‹#›</a:t>
            </a:fld>
            <a:endParaRPr lang="de-DE" sz="60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0" y="660363"/>
            <a:ext cx="9144000" cy="467099"/>
          </a:xfrm>
        </p:spPr>
        <p:txBody>
          <a:bodyPr vert="horz" lIns="187200" tIns="0" rIns="216000" bIns="0" rtlCol="0" anchor="t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de-DE" sz="2800" kern="1200" dirty="0" smtClean="0">
                <a:solidFill>
                  <a:schemeClr val="accent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/>
            <a:r>
              <a:rPr lang="de-DE" dirty="0" smtClean="0"/>
              <a:t>Textmasterformate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2740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27462"/>
          </a:xfrm>
          <a:prstGeom prst="rect">
            <a:avLst/>
          </a:prstGeom>
        </p:spPr>
        <p:txBody>
          <a:bodyPr vert="horz" lIns="187200" tIns="313200" rIns="216000" bIns="0" rtlCol="0" anchor="t" anchorCtr="0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76374" y="1592264"/>
            <a:ext cx="6191251" cy="460851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pic>
        <p:nvPicPr>
          <p:cNvPr id="1027" name="Picture 3" descr="ABB2logo RGB"/>
          <p:cNvPicPr>
            <a:picLocks noChangeAspect="1" noChangeArrowheads="1"/>
          </p:cNvPicPr>
          <p:nvPr/>
        </p:nvPicPr>
        <p:blipFill>
          <a:blip r:embed="rId24"/>
          <a:srcRect l="62511"/>
          <a:stretch>
            <a:fillRect/>
          </a:stretch>
        </p:blipFill>
        <p:spPr bwMode="auto">
          <a:xfrm>
            <a:off x="8243888" y="6392863"/>
            <a:ext cx="673100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91425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712" r:id="rId22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de-DE" sz="2800" kern="1200" baseline="0" dirty="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9388" indent="-179388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628650" indent="-17145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4738" indent="-160338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524000" marR="0" indent="-1524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Pct val="70000"/>
        <a:buFont typeface="Wingdings" pitchFamily="2" charset="2"/>
        <a:buChar char="§"/>
        <a:tabLst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accent1"/>
        </a:buClr>
        <a:buSzPct val="70000"/>
        <a:buFontTx/>
        <a:buNone/>
        <a:tabLst/>
        <a:defRPr sz="18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11.png"/><Relationship Id="rId4" Type="http://schemas.openxmlformats.org/officeDocument/2006/relationships/chart" Target="../charts/char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Use a VFD?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smtClean="0">
                <a:solidFill>
                  <a:schemeClr val="accent3"/>
                </a:solidFill>
              </a:rPr>
              <a:t>How do VFDs Save Money?”</a:t>
            </a:r>
            <a:endParaRPr lang="en-US" dirty="0">
              <a:solidFill>
                <a:schemeClr val="accent3"/>
              </a:solidFill>
            </a:endParaRPr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215900" y="3968750"/>
            <a:ext cx="8712199" cy="216000"/>
          </a:xfrm>
        </p:spPr>
        <p:txBody>
          <a:bodyPr/>
          <a:lstStyle/>
          <a:p>
            <a:r>
              <a:rPr lang="en-US" dirty="0" smtClean="0"/>
              <a:t>ABB Low Voltage Drives, USA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28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>
                <a:solidFill>
                  <a:srgbClr val="00B050"/>
                </a:solidFill>
              </a:rPr>
              <a:t>HVAC Applications for Variable Frequency Drives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Why use a VFD?</a:t>
            </a:r>
            <a:endParaRPr lang="en-US" dirty="0"/>
          </a:p>
          <a:p>
            <a:pPr lvl="1"/>
            <a:r>
              <a:rPr lang="en-US" dirty="0" smtClean="0"/>
              <a:t>Flexible electronic speed control</a:t>
            </a:r>
          </a:p>
          <a:p>
            <a:pPr lvl="1"/>
            <a:r>
              <a:rPr lang="en-US" dirty="0" smtClean="0"/>
              <a:t>Simple to install</a:t>
            </a:r>
          </a:p>
          <a:p>
            <a:pPr lvl="1"/>
            <a:r>
              <a:rPr lang="en-US" dirty="0"/>
              <a:t>Improves </a:t>
            </a:r>
            <a:r>
              <a:rPr lang="en-US" dirty="0" smtClean="0"/>
              <a:t>Performance</a:t>
            </a:r>
            <a:endParaRPr lang="en-US" dirty="0"/>
          </a:p>
          <a:p>
            <a:pPr lvl="1"/>
            <a:r>
              <a:rPr lang="en-US" dirty="0" smtClean="0"/>
              <a:t>Low maintenance</a:t>
            </a:r>
          </a:p>
          <a:p>
            <a:pPr lvl="2"/>
            <a:r>
              <a:rPr lang="en-US" dirty="0" smtClean="0"/>
              <a:t>VFD</a:t>
            </a:r>
          </a:p>
          <a:p>
            <a:pPr lvl="2"/>
            <a:r>
              <a:rPr lang="en-US" dirty="0" smtClean="0"/>
              <a:t>Driven equipment</a:t>
            </a:r>
          </a:p>
          <a:p>
            <a:pPr lvl="1"/>
            <a:r>
              <a:rPr lang="en-US" dirty="0"/>
              <a:t>Improved Equipment Life</a:t>
            </a:r>
          </a:p>
          <a:p>
            <a:pPr lvl="2"/>
            <a:r>
              <a:rPr lang="en-US" dirty="0"/>
              <a:t>Reduced </a:t>
            </a:r>
            <a:r>
              <a:rPr lang="en-US" dirty="0" smtClean="0"/>
              <a:t>wear </a:t>
            </a:r>
            <a:r>
              <a:rPr lang="en-US" dirty="0"/>
              <a:t>and tear</a:t>
            </a:r>
          </a:p>
          <a:p>
            <a:pPr lvl="2"/>
            <a:r>
              <a:rPr lang="en-US" dirty="0" smtClean="0"/>
              <a:t>Reduced </a:t>
            </a:r>
            <a:r>
              <a:rPr lang="en-US" dirty="0"/>
              <a:t>peak starting currents</a:t>
            </a:r>
          </a:p>
          <a:p>
            <a:pPr lvl="1"/>
            <a:r>
              <a:rPr lang="en-US" dirty="0" smtClean="0"/>
              <a:t>High Efficiency &gt;&gt;&gt; Saves Energy$$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Why use a VFD?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feld 8"/>
          <p:cNvSpPr txBox="1"/>
          <p:nvPr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r>
              <a:rPr lang="en-US" sz="1600" b="1" dirty="0" smtClean="0">
                <a:solidFill>
                  <a:srgbClr val="FF0000"/>
                </a:solidFill>
                <a:cs typeface="Arial" pitchFamily="34" charset="0"/>
              </a:rPr>
              <a:t>Slide </a:t>
            </a:r>
            <a:fld id="{034DB2BE-7F3D-443E-9208-5F2182A8E656}" type="slidenum">
              <a:rPr lang="de-DE" sz="1600" b="1" smtClean="0">
                <a:solidFill>
                  <a:srgbClr val="FF0000"/>
                </a:solidFill>
                <a:cs typeface="Arial" pitchFamily="34" charset="0"/>
              </a:rPr>
              <a:pPr/>
              <a:t>2</a:t>
            </a:fld>
            <a:endParaRPr lang="de-DE" sz="16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655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3" presetClass="emph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>
                <a:solidFill>
                  <a:srgbClr val="00B050"/>
                </a:solidFill>
              </a:rPr>
              <a:t>HVAC Applications for Variable Frequency Drives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“When you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can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Optimize the </a:t>
            </a:r>
            <a:r>
              <a:rPr lang="en-US" i="1" dirty="0">
                <a:solidFill>
                  <a:schemeClr val="accent2">
                    <a:lumMod val="75000"/>
                  </a:schemeClr>
                </a:solidFill>
              </a:rPr>
              <a:t>energy delivered into a 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System by controlling Flow or Pressure”</a:t>
            </a:r>
          </a:p>
          <a:p>
            <a:r>
              <a:rPr lang="en-US" dirty="0" smtClean="0"/>
              <a:t>HVAC systems are designed for worst-case situations…</a:t>
            </a:r>
          </a:p>
          <a:p>
            <a:pPr lvl="1"/>
            <a:r>
              <a:rPr lang="en-US" dirty="0" smtClean="0"/>
              <a:t>the coldest days in winter</a:t>
            </a:r>
          </a:p>
          <a:p>
            <a:pPr lvl="1"/>
            <a:r>
              <a:rPr lang="en-US" dirty="0" smtClean="0"/>
              <a:t>the hottest, most humid days in summer with the highest occupancy</a:t>
            </a:r>
          </a:p>
          <a:p>
            <a:r>
              <a:rPr lang="en-US" dirty="0" smtClean="0"/>
              <a:t>At all other times, the HVAC system is Oversized</a:t>
            </a:r>
          </a:p>
          <a:p>
            <a:r>
              <a:rPr lang="en-US" dirty="0"/>
              <a:t>By Optimizing (Reducing) system </a:t>
            </a:r>
            <a:r>
              <a:rPr lang="en-US" dirty="0" smtClean="0"/>
              <a:t>capacity…</a:t>
            </a:r>
            <a:endParaRPr lang="en-US" dirty="0"/>
          </a:p>
          <a:p>
            <a:pPr lvl="1"/>
            <a:r>
              <a:rPr lang="en-US" dirty="0" smtClean="0"/>
              <a:t>energy is saved</a:t>
            </a:r>
          </a:p>
          <a:p>
            <a:pPr lvl="1"/>
            <a:r>
              <a:rPr lang="en-US" dirty="0" smtClean="0"/>
              <a:t>occupant comfort is improved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When to use a VFD?</a:t>
            </a:r>
            <a:endParaRPr lang="en-US" dirty="0"/>
          </a:p>
        </p:txBody>
      </p:sp>
      <p:sp>
        <p:nvSpPr>
          <p:cNvPr id="11" name="Textfeld 8"/>
          <p:cNvSpPr txBox="1"/>
          <p:nvPr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r>
              <a:rPr lang="en-US" sz="1600" b="1" dirty="0" smtClean="0">
                <a:solidFill>
                  <a:srgbClr val="FF0000"/>
                </a:solidFill>
                <a:cs typeface="Arial" pitchFamily="34" charset="0"/>
              </a:rPr>
              <a:t>Slide </a:t>
            </a:r>
            <a:fld id="{034DB2BE-7F3D-443E-9208-5F2182A8E656}" type="slidenum">
              <a:rPr lang="de-DE" sz="1600" b="1" smtClean="0">
                <a:solidFill>
                  <a:srgbClr val="FF0000"/>
                </a:solidFill>
                <a:cs typeface="Arial" pitchFamily="34" charset="0"/>
              </a:rPr>
              <a:pPr/>
              <a:t>3</a:t>
            </a:fld>
            <a:endParaRPr lang="de-DE" sz="1600" b="1" dirty="0" smtClean="0">
              <a:solidFill>
                <a:srgbClr val="FF000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347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6" presetClass="emph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Chart 27"/>
          <p:cNvGraphicFramePr/>
          <p:nvPr/>
        </p:nvGraphicFramePr>
        <p:xfrm>
          <a:off x="1981200" y="2590800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Chart 18"/>
          <p:cNvGraphicFramePr/>
          <p:nvPr/>
        </p:nvGraphicFramePr>
        <p:xfrm>
          <a:off x="1981200" y="2590800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HVAC Applications: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Optimize capacity to meet changing system demands in… Flow and </a:t>
            </a:r>
            <a:r>
              <a:rPr lang="en-US" dirty="0" smtClean="0"/>
              <a:t>Pressure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How do VFDs save energy?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feld 8"/>
          <p:cNvSpPr txBox="1"/>
          <p:nvPr/>
        </p:nvSpPr>
        <p:spPr>
          <a:xfrm>
            <a:off x="240176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pPr marL="0" algn="l" defTabSz="914400" rtl="0" eaLnBrk="1" latinLnBrk="0" hangingPunct="1"/>
            <a:r>
              <a:rPr lang="en-US" sz="1600" b="1" kern="1200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Slide </a:t>
            </a:r>
            <a:fld id="{034DB2BE-7F3D-443E-9208-5F2182A8E656}" type="slidenum">
              <a:rPr lang="de-DE" sz="1600" b="1" kern="120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4</a:t>
            </a:fld>
            <a:endParaRPr lang="de-DE" sz="1600" b="1" kern="1200" dirty="0" smtClean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31" name="Rounded Rectangular Callout 30"/>
          <p:cNvSpPr/>
          <p:nvPr/>
        </p:nvSpPr>
        <p:spPr>
          <a:xfrm>
            <a:off x="6480212" y="3352800"/>
            <a:ext cx="990600" cy="609600"/>
          </a:xfrm>
          <a:prstGeom prst="wedgeRoundRectCallout">
            <a:avLst>
              <a:gd name="adj1" fmla="val -125644"/>
              <a:gd name="adj2" fmla="val 29372"/>
              <a:gd name="adj3" fmla="val 16667"/>
            </a:avLst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chemeClr val="tx1"/>
                </a:solidFill>
              </a:rPr>
              <a:t>Pump Curve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6705600" y="4455558"/>
            <a:ext cx="1371600" cy="609600"/>
          </a:xfrm>
          <a:prstGeom prst="wedgeRoundRectCallout">
            <a:avLst>
              <a:gd name="adj1" fmla="val -193791"/>
              <a:gd name="adj2" fmla="val -71339"/>
              <a:gd name="adj3" fmla="val 16667"/>
            </a:avLst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chemeClr val="tx1"/>
                </a:solidFill>
              </a:rPr>
              <a:t>Control Curve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220072" y="2456892"/>
            <a:ext cx="3133353" cy="1315008"/>
            <a:chOff x="5220072" y="2456892"/>
            <a:chExt cx="3133353" cy="1315008"/>
          </a:xfrm>
        </p:grpSpPr>
        <p:sp>
          <p:nvSpPr>
            <p:cNvPr id="32" name="Rounded Rectangular Callout 31"/>
            <p:cNvSpPr/>
            <p:nvPr/>
          </p:nvSpPr>
          <p:spPr>
            <a:xfrm>
              <a:off x="6981825" y="2456892"/>
              <a:ext cx="1371600" cy="609600"/>
            </a:xfrm>
            <a:prstGeom prst="wedgeRoundRectCallout">
              <a:avLst>
                <a:gd name="adj1" fmla="val -170875"/>
                <a:gd name="adj2" fmla="val 147696"/>
                <a:gd name="adj3" fmla="val 16667"/>
              </a:avLst>
            </a:prstGeom>
            <a:solidFill>
              <a:srgbClr val="FFFF00"/>
            </a:solidFill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buClr>
                  <a:schemeClr val="accent1"/>
                </a:buClr>
              </a:pPr>
              <a:r>
                <a:rPr lang="en-US" b="1" dirty="0" smtClean="0">
                  <a:solidFill>
                    <a:schemeClr val="tx1"/>
                  </a:solidFill>
                </a:rPr>
                <a:t>Operating Point</a:t>
              </a:r>
            </a:p>
          </p:txBody>
        </p:sp>
        <p:sp>
          <p:nvSpPr>
            <p:cNvPr id="12" name="Oval 11"/>
            <p:cNvSpPr/>
            <p:nvPr/>
          </p:nvSpPr>
          <p:spPr>
            <a:xfrm>
              <a:off x="5220072" y="3543300"/>
              <a:ext cx="228600" cy="22860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indent="180975" algn="ctr">
                <a:buClr>
                  <a:schemeClr val="accent1"/>
                </a:buClr>
                <a:buFont typeface="Wingdings" pitchFamily="2" charset="2"/>
                <a:buChar char="§"/>
              </a:pPr>
              <a:endParaRPr lang="en-US" dirty="0" smtClean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57620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  <p:bldP spid="8" grpId="0"/>
      <p:bldP spid="31" grpId="0" animBg="1"/>
      <p:bldP spid="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/>
          <p:cNvGraphicFramePr/>
          <p:nvPr/>
        </p:nvGraphicFramePr>
        <p:xfrm>
          <a:off x="1981232" y="2597964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HVAC Applications:</a:t>
            </a:r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First… Let’s understand the </a:t>
            </a:r>
            <a:r>
              <a:rPr lang="en-US" dirty="0"/>
              <a:t>Power </a:t>
            </a:r>
            <a:r>
              <a:rPr lang="en-US" dirty="0" smtClean="0"/>
              <a:t>required to achieve the operating condition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How do VFDs save energy?</a:t>
            </a:r>
          </a:p>
        </p:txBody>
      </p:sp>
      <p:sp>
        <p:nvSpPr>
          <p:cNvPr id="8" name="Textfeld 8"/>
          <p:cNvSpPr txBox="1"/>
          <p:nvPr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pPr marL="0" algn="l" defTabSz="914400" rtl="0" eaLnBrk="1" latinLnBrk="0" hangingPunct="1"/>
            <a:r>
              <a:rPr lang="en-US" sz="1600" b="1" kern="1200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Slide </a:t>
            </a:r>
            <a:fld id="{034DB2BE-7F3D-443E-9208-5F2182A8E656}" type="slidenum">
              <a:rPr lang="de-DE" sz="1600" b="1" kern="120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5</a:t>
            </a:fld>
            <a:endParaRPr lang="de-DE" sz="1600" b="1" kern="1200" dirty="0" smtClean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74860" y="3684458"/>
            <a:ext cx="2757692" cy="1913882"/>
          </a:xfrm>
          <a:prstGeom prst="rect">
            <a:avLst/>
          </a:prstGeom>
          <a:solidFill>
            <a:srgbClr val="FFFF00">
              <a:alpha val="50196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16" name="Group 29"/>
          <p:cNvGrpSpPr/>
          <p:nvPr/>
        </p:nvGrpSpPr>
        <p:grpSpPr>
          <a:xfrm>
            <a:off x="2579676" y="5414532"/>
            <a:ext cx="2743200" cy="369332"/>
            <a:chOff x="2325270" y="6153150"/>
            <a:chExt cx="2743200" cy="369332"/>
          </a:xfrm>
        </p:grpSpPr>
        <p:sp>
          <p:nvSpPr>
            <p:cNvPr id="17" name="Straight Connector 16"/>
            <p:cNvSpPr/>
            <p:nvPr/>
          </p:nvSpPr>
          <p:spPr>
            <a:xfrm>
              <a:off x="2325270" y="6335796"/>
              <a:ext cx="2743200" cy="0"/>
            </a:xfrm>
            <a:prstGeom prst="line">
              <a:avLst/>
            </a:prstGeom>
            <a:ln w="22225">
              <a:solidFill>
                <a:srgbClr val="FF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302375" y="6153150"/>
              <a:ext cx="710451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Clr>
                  <a:schemeClr val="tx2"/>
                </a:buClr>
              </a:pPr>
              <a:r>
                <a:rPr lang="en-US" b="1" dirty="0" smtClean="0">
                  <a:solidFill>
                    <a:srgbClr val="FF0000"/>
                  </a:solidFill>
                </a:rPr>
                <a:t>Flow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395010" y="3684458"/>
            <a:ext cx="369332" cy="1913884"/>
            <a:chOff x="2475930" y="3724918"/>
            <a:chExt cx="369332" cy="1913884"/>
          </a:xfrm>
        </p:grpSpPr>
        <p:sp>
          <p:nvSpPr>
            <p:cNvPr id="14" name="Straight Connector 13"/>
            <p:cNvSpPr/>
            <p:nvPr/>
          </p:nvSpPr>
          <p:spPr>
            <a:xfrm rot="5400000" flipV="1">
              <a:off x="1698396" y="4676600"/>
              <a:ext cx="1913884" cy="10520"/>
            </a:xfrm>
            <a:prstGeom prst="line">
              <a:avLst/>
            </a:prstGeom>
            <a:ln w="28575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  <p:sp>
          <p:nvSpPr>
            <p:cNvPr id="15" name="TextBox 14"/>
            <p:cNvSpPr txBox="1"/>
            <p:nvPr/>
          </p:nvSpPr>
          <p:spPr>
            <a:xfrm rot="16200000">
              <a:off x="2015812" y="4499953"/>
              <a:ext cx="1289568" cy="36933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002060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buClr>
                  <a:schemeClr val="tx2"/>
                </a:buClr>
              </a:pPr>
              <a:r>
                <a:rPr lang="en-US" b="1" dirty="0" smtClean="0">
                  <a:solidFill>
                    <a:srgbClr val="FF0000"/>
                  </a:solidFill>
                </a:rPr>
                <a:t>Pressure</a:t>
              </a:r>
            </a:p>
          </p:txBody>
        </p:sp>
      </p:grpSp>
      <p:sp>
        <p:nvSpPr>
          <p:cNvPr id="21" name="Oval 20"/>
          <p:cNvSpPr/>
          <p:nvPr/>
        </p:nvSpPr>
        <p:spPr>
          <a:xfrm>
            <a:off x="5219420" y="3573004"/>
            <a:ext cx="228600" cy="228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16200000" flipH="1">
            <a:off x="2662280" y="3159938"/>
            <a:ext cx="1828799" cy="609602"/>
          </a:xfrm>
          <a:prstGeom prst="line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790554" y="2474140"/>
            <a:ext cx="3401626" cy="400110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>
              <a:buClr>
                <a:schemeClr val="tx2"/>
              </a:buClr>
            </a:pPr>
            <a:r>
              <a:rPr lang="en-US" b="1" dirty="0" smtClean="0"/>
              <a:t>Power  </a:t>
            </a:r>
            <a:r>
              <a:rPr lang="el-GR" b="1" dirty="0" smtClean="0">
                <a:solidFill>
                  <a:srgbClr val="0070C0"/>
                </a:solidFill>
                <a:cs typeface="Aharoni" panose="02010803020104030203" pitchFamily="2" charset="-79"/>
              </a:rPr>
              <a:t>α</a:t>
            </a:r>
            <a:r>
              <a:rPr lang="en-US" sz="2000" b="1" dirty="0" smtClean="0">
                <a:solidFill>
                  <a:srgbClr val="0070C0"/>
                </a:solidFill>
                <a:latin typeface="Symbol" panose="05050102010706020507" pitchFamily="18" charset="2"/>
              </a:rPr>
              <a:t> 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/>
              <a:t>Pressure x Flow</a:t>
            </a:r>
          </a:p>
        </p:txBody>
      </p:sp>
      <p:sp>
        <p:nvSpPr>
          <p:cNvPr id="25" name="Rounded Rectangular Callout 24"/>
          <p:cNvSpPr/>
          <p:nvPr/>
        </p:nvSpPr>
        <p:spPr>
          <a:xfrm>
            <a:off x="6981825" y="2456892"/>
            <a:ext cx="1371600" cy="609600"/>
          </a:xfrm>
          <a:prstGeom prst="wedgeRoundRectCallout">
            <a:avLst>
              <a:gd name="adj1" fmla="val -170042"/>
              <a:gd name="adj2" fmla="val 152696"/>
              <a:gd name="adj3" fmla="val 16667"/>
            </a:avLst>
          </a:prstGeom>
          <a:solidFill>
            <a:srgbClr val="FFFF00"/>
          </a:solidFill>
          <a:ln w="95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chemeClr val="tx1"/>
                </a:solidFill>
              </a:rPr>
              <a:t>Operating Point</a:t>
            </a:r>
          </a:p>
        </p:txBody>
      </p:sp>
    </p:spTree>
    <p:extLst>
      <p:ext uri="{BB962C8B-B14F-4D97-AF65-F5344CB8AC3E}">
        <p14:creationId xmlns:p14="http://schemas.microsoft.com/office/powerpoint/2010/main" val="82859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2" grpId="0" animBg="1"/>
      <p:bldP spid="21" grpId="0" animBg="1"/>
      <p:bldP spid="12" grpId="0" animBg="1"/>
      <p:bldP spid="2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HVAC Applications:</a:t>
            </a:r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00200" y="1581944"/>
            <a:ext cx="7058026" cy="460851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Changing the Flow in the system by changing the pressure acting in the system</a:t>
            </a:r>
          </a:p>
          <a:p>
            <a:pPr lvl="1"/>
            <a:r>
              <a:rPr lang="en-US" dirty="0" smtClean="0"/>
              <a:t>Traditional Method: </a:t>
            </a:r>
          </a:p>
          <a:p>
            <a:pPr lvl="2"/>
            <a:r>
              <a:rPr lang="en-US" dirty="0" smtClean="0"/>
              <a:t>Adding a Flow restriction</a:t>
            </a:r>
          </a:p>
          <a:p>
            <a:pPr lvl="2"/>
            <a:r>
              <a:rPr lang="en-US" dirty="0" smtClean="0"/>
              <a:t>Increased Pressure </a:t>
            </a:r>
          </a:p>
          <a:p>
            <a:pPr lvl="2"/>
            <a:r>
              <a:rPr lang="en-US" dirty="0" smtClean="0"/>
              <a:t>Reduced flow</a:t>
            </a:r>
          </a:p>
          <a:p>
            <a:pPr lvl="2"/>
            <a:r>
              <a:rPr lang="en-US" dirty="0" smtClean="0"/>
              <a:t>Little reduction in pump energy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Efficient Method:</a:t>
            </a:r>
          </a:p>
          <a:p>
            <a:pPr lvl="2"/>
            <a:r>
              <a:rPr lang="en-US" dirty="0" smtClean="0"/>
              <a:t>VFD to reduce Motor/Pump speed</a:t>
            </a:r>
          </a:p>
          <a:p>
            <a:pPr lvl="2"/>
            <a:r>
              <a:rPr lang="en-US" dirty="0" smtClean="0"/>
              <a:t>Reduced pressure</a:t>
            </a:r>
          </a:p>
          <a:p>
            <a:pPr lvl="2"/>
            <a:r>
              <a:rPr lang="en-US" dirty="0" smtClean="0"/>
              <a:t>Reduced flow</a:t>
            </a:r>
          </a:p>
          <a:p>
            <a:pPr lvl="2"/>
            <a:r>
              <a:rPr lang="en-US" dirty="0" smtClean="0"/>
              <a:t>Reduced pump energy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Classic Retro-fit Opportunity! $$$</a:t>
            </a:r>
          </a:p>
          <a:p>
            <a:pPr lvl="3"/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How do VFDs save energy?</a:t>
            </a:r>
          </a:p>
        </p:txBody>
      </p:sp>
      <p:sp>
        <p:nvSpPr>
          <p:cNvPr id="8" name="Textfeld 8"/>
          <p:cNvSpPr txBox="1"/>
          <p:nvPr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pPr marL="0" algn="l" defTabSz="914400" rtl="0" eaLnBrk="1" latinLnBrk="0" hangingPunct="1"/>
            <a:r>
              <a:rPr lang="en-US" sz="1600" b="1" kern="1200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Slide </a:t>
            </a:r>
            <a:fld id="{034DB2BE-7F3D-443E-9208-5F2182A8E656}" type="slidenum">
              <a:rPr lang="de-DE" sz="1600" b="1" kern="120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6</a:t>
            </a:fld>
            <a:endParaRPr lang="de-DE" sz="1600" b="1" kern="1200" dirty="0" smtClean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1" name="Explosion 1 10"/>
          <p:cNvSpPr/>
          <p:nvPr/>
        </p:nvSpPr>
        <p:spPr>
          <a:xfrm>
            <a:off x="5989927" y="5013325"/>
            <a:ext cx="3108325" cy="1504079"/>
          </a:xfrm>
          <a:prstGeom prst="irregularSeal1">
            <a:avLst/>
          </a:prstGeom>
          <a:solidFill>
            <a:srgbClr val="FFFF00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</a:pPr>
            <a:r>
              <a:rPr lang="en-US" sz="2400" b="1" i="1" dirty="0" smtClean="0">
                <a:solidFill>
                  <a:srgbClr val="00B050"/>
                </a:solidFill>
              </a:rPr>
              <a:t>Retro-Fit!</a:t>
            </a:r>
          </a:p>
        </p:txBody>
      </p:sp>
    </p:spTree>
    <p:extLst>
      <p:ext uri="{BB962C8B-B14F-4D97-AF65-F5344CB8AC3E}">
        <p14:creationId xmlns:p14="http://schemas.microsoft.com/office/powerpoint/2010/main" val="171402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/>
          <p:cNvGraphicFramePr/>
          <p:nvPr/>
        </p:nvGraphicFramePr>
        <p:xfrm>
          <a:off x="1981200" y="2590800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kern="1200" baseline="0" dirty="0" smtClean="0">
                <a:solidFill>
                  <a:srgbClr val="00B050"/>
                </a:solidFill>
                <a:effectLst/>
              </a:rPr>
              <a:t>HVAC Applications:</a:t>
            </a:r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600200" y="1581944"/>
            <a:ext cx="7058026" cy="460851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Traditional Method: 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Adding a Flow Restriction (Valve, Inlet Guide vanes, etc.) to change the Flow.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rtl="0" eaLnBrk="1" latinLnBrk="0" hangingPunct="1"/>
            <a:r>
              <a:rPr lang="en-US" sz="28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How do VFDs save energy?</a:t>
            </a:r>
            <a:endParaRPr lang="en-US" dirty="0">
              <a:effectLst/>
            </a:endParaRPr>
          </a:p>
        </p:txBody>
      </p:sp>
      <p:sp>
        <p:nvSpPr>
          <p:cNvPr id="8" name="Textfeld 8"/>
          <p:cNvSpPr txBox="1"/>
          <p:nvPr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pPr marL="0" algn="l" defTabSz="914400" rtl="0" eaLnBrk="1" latinLnBrk="0" hangingPunct="1"/>
            <a:r>
              <a:rPr lang="en-US" sz="1600" b="1" kern="1200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Slide </a:t>
            </a:r>
            <a:fld id="{034DB2BE-7F3D-443E-9208-5F2182A8E656}" type="slidenum">
              <a:rPr lang="de-DE" sz="1600" b="1" kern="120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7</a:t>
            </a:fld>
            <a:endParaRPr lang="de-DE" sz="1600" b="1" kern="1200" dirty="0" smtClean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69296" y="3683309"/>
            <a:ext cx="2760029" cy="1887237"/>
          </a:xfrm>
          <a:prstGeom prst="rect">
            <a:avLst/>
          </a:prstGeom>
          <a:solidFill>
            <a:srgbClr val="FFFF00">
              <a:alpha val="50196"/>
            </a:srgb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4191000" y="5548222"/>
            <a:ext cx="510396" cy="3191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580515" y="3437203"/>
            <a:ext cx="1840020" cy="2144563"/>
          </a:xfrm>
          <a:prstGeom prst="rect">
            <a:avLst/>
          </a:prstGeom>
          <a:solidFill>
            <a:srgbClr val="FFC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7000" y="2643188"/>
            <a:ext cx="1828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2580515" y="3438817"/>
            <a:ext cx="1834410" cy="1175596"/>
          </a:xfrm>
          <a:prstGeom prst="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457200" y="4882378"/>
            <a:ext cx="1143000" cy="612648"/>
          </a:xfrm>
          <a:prstGeom prst="wedgeRoundRectCallout">
            <a:avLst>
              <a:gd name="adj1" fmla="val 151809"/>
              <a:gd name="adj2" fmla="val -159973"/>
              <a:gd name="adj3" fmla="val 16667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rgbClr val="FF0000"/>
                </a:solidFill>
              </a:rPr>
              <a:t>Wasted Energy</a:t>
            </a:r>
          </a:p>
        </p:txBody>
      </p:sp>
      <p:sp>
        <p:nvSpPr>
          <p:cNvPr id="16" name="Oval 15"/>
          <p:cNvSpPr/>
          <p:nvPr/>
        </p:nvSpPr>
        <p:spPr>
          <a:xfrm>
            <a:off x="7603816" y="2590800"/>
            <a:ext cx="510396" cy="3191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223370" y="3562328"/>
            <a:ext cx="228600" cy="228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4069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C -0.02083 -0.0088 -0.04132 -0.0176 -0.05747 -0.02385 C -0.07379 -0.0301 -0.09167 -0.03542 -0.09774 -0.03774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1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9" grpId="0" animBg="1"/>
      <p:bldP spid="30" grpId="0" animBg="1"/>
      <p:bldP spid="13" grpId="0" animBg="1"/>
      <p:bldP spid="14" grpId="0" animBg="1"/>
      <p:bldP spid="16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3275856" y="3731232"/>
            <a:ext cx="4238625" cy="1677988"/>
            <a:chOff x="3429000" y="3810000"/>
            <a:chExt cx="4333876" cy="1677988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7131177" y="3810000"/>
              <a:ext cx="631698" cy="0"/>
            </a:xfrm>
            <a:prstGeom prst="line">
              <a:avLst/>
            </a:prstGeom>
            <a:ln w="28575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6924675" y="4648200"/>
              <a:ext cx="1676400" cy="0"/>
            </a:xfrm>
            <a:prstGeom prst="line">
              <a:avLst/>
            </a:prstGeom>
            <a:ln w="28575">
              <a:solidFill>
                <a:srgbClr val="00B050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10800000">
              <a:off x="3429000" y="5486400"/>
              <a:ext cx="4333876" cy="1588"/>
            </a:xfrm>
            <a:prstGeom prst="straightConnector1">
              <a:avLst/>
            </a:prstGeom>
            <a:ln w="28575">
              <a:solidFill>
                <a:srgbClr val="00B05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solidFill>
                  <a:srgbClr val="00B050"/>
                </a:solidFill>
              </a:rPr>
              <a:t>HVAC Variable Torque Applications for VFDs</a:t>
            </a:r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7058026" cy="4608512"/>
          </a:xfrm>
        </p:spPr>
        <p:txBody>
          <a:bodyPr/>
          <a:lstStyle/>
          <a:p>
            <a:r>
              <a:rPr lang="en-US" dirty="0" smtClean="0"/>
              <a:t>Efficient Method: </a:t>
            </a:r>
            <a:br>
              <a:rPr lang="en-US" dirty="0" smtClean="0"/>
            </a:br>
            <a:r>
              <a:rPr lang="en-US" dirty="0" smtClean="0"/>
              <a:t>Using a VFD to reduce pump speed and power to manage the pressure needed &gt;&gt;&gt; required flow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marL="179388" marR="0" indent="-179388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chemeClr val="tx2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n-US" sz="2800" kern="1200" dirty="0" smtClean="0">
                <a:solidFill>
                  <a:schemeClr val="accent1"/>
                </a:solidFill>
                <a:effectLst/>
                <a:latin typeface="Arial" pitchFamily="34" charset="0"/>
                <a:ea typeface="+mj-ea"/>
                <a:cs typeface="Arial" pitchFamily="34" charset="0"/>
              </a:rPr>
              <a:t>How do VFDs save energy?</a:t>
            </a:r>
            <a:endParaRPr lang="en-US" dirty="0" smtClean="0">
              <a:effectLst/>
            </a:endParaRPr>
          </a:p>
          <a:p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Textfeld 8"/>
          <p:cNvSpPr txBox="1"/>
          <p:nvPr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pPr marL="0" algn="l" defTabSz="914400" rtl="0" eaLnBrk="1" latinLnBrk="0" hangingPunct="1"/>
            <a:r>
              <a:rPr lang="en-US" sz="1600" b="1" kern="1200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Slide </a:t>
            </a:r>
            <a:fld id="{034DB2BE-7F3D-443E-9208-5F2182A8E656}" type="slidenum">
              <a:rPr lang="de-DE" sz="1600" b="1" kern="120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8</a:t>
            </a:fld>
            <a:endParaRPr lang="de-DE" sz="1600" b="1" kern="1200" dirty="0" smtClean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2819400"/>
            <a:ext cx="397192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2" name="Group 31"/>
          <p:cNvGrpSpPr/>
          <p:nvPr/>
        </p:nvGrpSpPr>
        <p:grpSpPr>
          <a:xfrm>
            <a:off x="6381750" y="3068960"/>
            <a:ext cx="809625" cy="1371600"/>
            <a:chOff x="6381750" y="3124200"/>
            <a:chExt cx="809625" cy="1371600"/>
          </a:xfrm>
        </p:grpSpPr>
        <p:sp>
          <p:nvSpPr>
            <p:cNvPr id="31" name="Right Bracket 30"/>
            <p:cNvSpPr/>
            <p:nvPr/>
          </p:nvSpPr>
          <p:spPr>
            <a:xfrm>
              <a:off x="6381750" y="3124200"/>
              <a:ext cx="606552" cy="1371600"/>
            </a:xfrm>
            <a:prstGeom prst="rightBracket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7" name="Picture 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88150" y="3606800"/>
              <a:ext cx="403225" cy="403225"/>
            </a:xfrm>
            <a:prstGeom prst="rect">
              <a:avLst/>
            </a:prstGeom>
            <a:noFill/>
            <a:ln w="9525">
              <a:miter lim="800000"/>
              <a:headEnd/>
              <a:tailEnd/>
            </a:ln>
            <a:effectLst/>
          </p:spPr>
        </p:pic>
      </p:grpSp>
      <p:grpSp>
        <p:nvGrpSpPr>
          <p:cNvPr id="2" name="Group 1"/>
          <p:cNvGrpSpPr/>
          <p:nvPr/>
        </p:nvGrpSpPr>
        <p:grpSpPr>
          <a:xfrm>
            <a:off x="2819400" y="3276600"/>
            <a:ext cx="466725" cy="2924175"/>
            <a:chOff x="2819400" y="3276600"/>
            <a:chExt cx="466725" cy="2924175"/>
          </a:xfrm>
        </p:grpSpPr>
        <p:cxnSp>
          <p:nvCxnSpPr>
            <p:cNvPr id="47" name="Straight Arrow Connector 46"/>
            <p:cNvCxnSpPr/>
            <p:nvPr/>
          </p:nvCxnSpPr>
          <p:spPr>
            <a:xfrm rot="5400000" flipH="1" flipV="1">
              <a:off x="2077244" y="4171156"/>
              <a:ext cx="1790700" cy="1588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2819400" y="4914900"/>
              <a:ext cx="466725" cy="1285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259588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Chart 18"/>
          <p:cNvGraphicFramePr/>
          <p:nvPr/>
        </p:nvGraphicFramePr>
        <p:xfrm>
          <a:off x="1981200" y="2590800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981200" y="2590800"/>
          <a:ext cx="4572000" cy="3562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itel 19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DE" dirty="0" smtClean="0">
                <a:solidFill>
                  <a:srgbClr val="00B050"/>
                </a:solidFill>
              </a:rPr>
              <a:t>HVAC Variable Torque Applications for VFDs</a:t>
            </a:r>
            <a:endParaRPr lang="de-DE" dirty="0">
              <a:solidFill>
                <a:srgbClr val="00B05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1476374" y="1592263"/>
            <a:ext cx="7058026" cy="4608512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VFD+system</a:t>
            </a:r>
            <a:r>
              <a:rPr lang="en-US" dirty="0" smtClean="0"/>
              <a:t> can follow the Control Curve to generate the reduced pressure needed to achieve the appropriate flow.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How do VFDs save energy?</a:t>
            </a:r>
          </a:p>
        </p:txBody>
      </p:sp>
      <p:sp>
        <p:nvSpPr>
          <p:cNvPr id="8" name="Textfeld 8"/>
          <p:cNvSpPr txBox="1"/>
          <p:nvPr/>
        </p:nvSpPr>
        <p:spPr>
          <a:xfrm>
            <a:off x="215899" y="6200776"/>
            <a:ext cx="2374901" cy="657224"/>
          </a:xfrm>
          <a:prstGeom prst="rect">
            <a:avLst/>
          </a:prstGeom>
        </p:spPr>
        <p:txBody>
          <a:bodyPr lIns="0" tIns="0" rIns="0" bIns="198000" anchor="b" anchorCtr="0"/>
          <a:lstStyle/>
          <a:p>
            <a:pPr marL="0" algn="l" defTabSz="914400" rtl="0" eaLnBrk="1" latinLnBrk="0" hangingPunct="1"/>
            <a:r>
              <a:rPr lang="en-US" sz="1600" b="1" kern="1200" dirty="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t>Slide </a:t>
            </a:r>
            <a:fld id="{034DB2BE-7F3D-443E-9208-5F2182A8E656}" type="slidenum">
              <a:rPr lang="de-DE" sz="1600" b="1" kern="1200" smtClean="0">
                <a:solidFill>
                  <a:srgbClr val="FF0000"/>
                </a:solidFill>
                <a:latin typeface="Arial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9</a:t>
            </a:fld>
            <a:endParaRPr lang="de-DE" sz="1600" b="1" kern="1200" dirty="0" smtClean="0">
              <a:solidFill>
                <a:srgbClr val="FF0000"/>
              </a:solidFill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4164824" y="5548222"/>
            <a:ext cx="510396" cy="31917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573970" y="3411748"/>
            <a:ext cx="1846052" cy="2175320"/>
          </a:xfrm>
          <a:prstGeom prst="rect">
            <a:avLst/>
          </a:prstGeom>
          <a:solidFill>
            <a:srgbClr val="FFC000">
              <a:alpha val="50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5223615" y="3565723"/>
            <a:ext cx="228600" cy="228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67032" y="4628098"/>
            <a:ext cx="1847893" cy="967358"/>
          </a:xfrm>
          <a:prstGeom prst="rect">
            <a:avLst/>
          </a:prstGeom>
          <a:solidFill>
            <a:srgbClr val="00B050">
              <a:alpha val="50000"/>
            </a:srgb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180975" algn="ctr">
              <a:buClr>
                <a:schemeClr val="accent1"/>
              </a:buClr>
              <a:buFont typeface="Wingdings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23660" y="2775585"/>
            <a:ext cx="1276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24228" y="4257092"/>
            <a:ext cx="330896" cy="911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Straight Arrow Connector 16"/>
          <p:cNvCxnSpPr/>
          <p:nvPr/>
        </p:nvCxnSpPr>
        <p:spPr>
          <a:xfrm flipV="1">
            <a:off x="6788088" y="3299460"/>
            <a:ext cx="0" cy="1003988"/>
          </a:xfrm>
          <a:prstGeom prst="straightConnector1">
            <a:avLst/>
          </a:prstGeom>
          <a:ln w="25400">
            <a:solidFill>
              <a:srgbClr val="FF000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ounded Rectangular Callout 21"/>
          <p:cNvSpPr/>
          <p:nvPr/>
        </p:nvSpPr>
        <p:spPr>
          <a:xfrm>
            <a:off x="441033" y="4935574"/>
            <a:ext cx="1143000" cy="612648"/>
          </a:xfrm>
          <a:prstGeom prst="wedgeRoundRectCallout">
            <a:avLst>
              <a:gd name="adj1" fmla="val 151809"/>
              <a:gd name="adj2" fmla="val -159973"/>
              <a:gd name="adj3" fmla="val 16667"/>
            </a:avLst>
          </a:prstGeom>
          <a:solidFill>
            <a:srgbClr val="FFFF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rgbClr val="FF0000"/>
                </a:solidFill>
              </a:rPr>
              <a:t>Energy</a:t>
            </a:r>
          </a:p>
          <a:p>
            <a:pPr algn="ctr">
              <a:buClr>
                <a:schemeClr val="accent1"/>
              </a:buClr>
            </a:pPr>
            <a:r>
              <a:rPr lang="en-US" b="1" dirty="0" smtClean="0">
                <a:solidFill>
                  <a:srgbClr val="FF0000"/>
                </a:solidFill>
              </a:rPr>
              <a:t>Saved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9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093 C -0.01128 0.01828 -0.02256 0.03748 -0.03437 0.05507 C -0.04618 0.07288 -0.06025 0.09162 -0.07101 0.10481 C -0.08177 0.11823 -0.09409 0.13003 -0.09861 0.13512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  <p:bldP spid="8" grpId="0"/>
      <p:bldP spid="30" grpId="0" animBg="1"/>
      <p:bldP spid="30" grpId="1" animBg="1"/>
      <p:bldP spid="21" grpId="0" animBg="1"/>
      <p:bldP spid="14" grpId="0" animBg="1"/>
      <p:bldP spid="22" grpId="0" animBg="1"/>
      <p:bldP spid="22" grpId="1" animBg="1"/>
    </p:bldLst>
  </p:timing>
</p:sld>
</file>

<file path=ppt/theme/theme1.xml><?xml version="1.0" encoding="utf-8"?>
<a:theme xmlns:a="http://schemas.openxmlformats.org/drawingml/2006/main" name="ABB Design 2 Green">
  <a:themeElements>
    <a:clrScheme name="ABB Green 2">
      <a:dk1>
        <a:srgbClr val="000000"/>
      </a:dk1>
      <a:lt1>
        <a:srgbClr val="FFFFFF"/>
      </a:lt1>
      <a:dk2>
        <a:srgbClr val="084C07"/>
      </a:dk2>
      <a:lt2>
        <a:srgbClr val="666666"/>
      </a:lt2>
      <a:accent1>
        <a:srgbClr val="028208"/>
      </a:accent1>
      <a:accent2>
        <a:srgbClr val="3AB200"/>
      </a:accent2>
      <a:accent3>
        <a:srgbClr val="98DB38"/>
      </a:accent3>
      <a:accent4>
        <a:srgbClr val="999999"/>
      </a:accent4>
      <a:accent5>
        <a:srgbClr val="666666"/>
      </a:accent5>
      <a:accent6>
        <a:srgbClr val="666666"/>
      </a:accent6>
      <a:hlink>
        <a:srgbClr val="98DB38"/>
      </a:hlink>
      <a:folHlink>
        <a:srgbClr val="999999"/>
      </a:folHlink>
    </a:clrScheme>
    <a:fontScheme name="A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/>
        </a:solidFill>
        <a:ln w="9525">
          <a:noFill/>
        </a:ln>
      </a:spPr>
      <a:bodyPr rtlCol="0" anchor="ctr"/>
      <a:lstStyle>
        <a:defPPr indent="180975" algn="ctr">
          <a:buClr>
            <a:schemeClr val="accent1"/>
          </a:buClr>
          <a:buFont typeface="Wingdings" pitchFamily="2" charset="2"/>
          <a:buChar char="§"/>
          <a:defRPr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indent="176213">
          <a:buClr>
            <a:schemeClr val="tx2"/>
          </a:buClr>
          <a:buFont typeface="Wingdings" pitchFamily="2" charset="2"/>
          <a:buChar char="§"/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BB Green 2">
    <a:dk1>
      <a:srgbClr val="000000"/>
    </a:dk1>
    <a:lt1>
      <a:srgbClr val="FFFFFF"/>
    </a:lt1>
    <a:dk2>
      <a:srgbClr val="084C07"/>
    </a:dk2>
    <a:lt2>
      <a:srgbClr val="666666"/>
    </a:lt2>
    <a:accent1>
      <a:srgbClr val="028208"/>
    </a:accent1>
    <a:accent2>
      <a:srgbClr val="3AB200"/>
    </a:accent2>
    <a:accent3>
      <a:srgbClr val="98DB38"/>
    </a:accent3>
    <a:accent4>
      <a:srgbClr val="999999"/>
    </a:accent4>
    <a:accent5>
      <a:srgbClr val="666666"/>
    </a:accent5>
    <a:accent6>
      <a:srgbClr val="666666"/>
    </a:accent6>
    <a:hlink>
      <a:srgbClr val="98DB38"/>
    </a:hlink>
    <a:folHlink>
      <a:srgbClr val="999999"/>
    </a:folHlink>
  </a:clrScheme>
  <a:fontScheme name="ABB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BB Green 2">
    <a:dk1>
      <a:srgbClr val="000000"/>
    </a:dk1>
    <a:lt1>
      <a:srgbClr val="FFFFFF"/>
    </a:lt1>
    <a:dk2>
      <a:srgbClr val="084C07"/>
    </a:dk2>
    <a:lt2>
      <a:srgbClr val="666666"/>
    </a:lt2>
    <a:accent1>
      <a:srgbClr val="028208"/>
    </a:accent1>
    <a:accent2>
      <a:srgbClr val="3AB200"/>
    </a:accent2>
    <a:accent3>
      <a:srgbClr val="98DB38"/>
    </a:accent3>
    <a:accent4>
      <a:srgbClr val="999999"/>
    </a:accent4>
    <a:accent5>
      <a:srgbClr val="666666"/>
    </a:accent5>
    <a:accent6>
      <a:srgbClr val="666666"/>
    </a:accent6>
    <a:hlink>
      <a:srgbClr val="98DB38"/>
    </a:hlink>
    <a:folHlink>
      <a:srgbClr val="999999"/>
    </a:folHlink>
  </a:clrScheme>
  <a:fontScheme name="ABB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BB Green 2">
    <a:dk1>
      <a:srgbClr val="000000"/>
    </a:dk1>
    <a:lt1>
      <a:srgbClr val="FFFFFF"/>
    </a:lt1>
    <a:dk2>
      <a:srgbClr val="084C07"/>
    </a:dk2>
    <a:lt2>
      <a:srgbClr val="666666"/>
    </a:lt2>
    <a:accent1>
      <a:srgbClr val="028208"/>
    </a:accent1>
    <a:accent2>
      <a:srgbClr val="3AB200"/>
    </a:accent2>
    <a:accent3>
      <a:srgbClr val="98DB38"/>
    </a:accent3>
    <a:accent4>
      <a:srgbClr val="999999"/>
    </a:accent4>
    <a:accent5>
      <a:srgbClr val="666666"/>
    </a:accent5>
    <a:accent6>
      <a:srgbClr val="666666"/>
    </a:accent6>
    <a:hlink>
      <a:srgbClr val="98DB38"/>
    </a:hlink>
    <a:folHlink>
      <a:srgbClr val="999999"/>
    </a:folHlink>
  </a:clrScheme>
  <a:fontScheme name="ABB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953</Words>
  <Application>Microsoft Office PowerPoint</Application>
  <PresentationFormat>On-screen Show (4:3)</PresentationFormat>
  <Paragraphs>155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ABB Design 2 Green</vt:lpstr>
      <vt:lpstr>Why Use a VFD? “How do VFDs Save Money?”</vt:lpstr>
      <vt:lpstr>HVAC Applications for Variable Frequency Drives</vt:lpstr>
      <vt:lpstr>HVAC Applications for Variable Frequency Drives</vt:lpstr>
      <vt:lpstr>HVAC Applications:</vt:lpstr>
      <vt:lpstr>HVAC Applications:</vt:lpstr>
      <vt:lpstr>HVAC Applications:</vt:lpstr>
      <vt:lpstr>HVAC Applications:</vt:lpstr>
      <vt:lpstr>HVAC Variable Torque Applications for VFDs</vt:lpstr>
      <vt:lpstr>HVAC Variable Torque Applications for VFDs</vt:lpstr>
    </vt:vector>
  </TitlesOfParts>
  <Company>ABB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J. Gaffney</dc:creator>
  <cp:lastModifiedBy>Daniel J. Gaffney</cp:lastModifiedBy>
  <cp:revision>16</cp:revision>
  <dcterms:created xsi:type="dcterms:W3CDTF">2015-06-30T20:28:04Z</dcterms:created>
  <dcterms:modified xsi:type="dcterms:W3CDTF">2015-07-22T02:07:00Z</dcterms:modified>
</cp:coreProperties>
</file>