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2" r:id="rId5"/>
  </p:sldMasterIdLst>
  <p:notesMasterIdLst>
    <p:notesMasterId r:id="rId28"/>
  </p:notesMasterIdLst>
  <p:handoutMasterIdLst>
    <p:handoutMasterId r:id="rId29"/>
  </p:handoutMasterIdLst>
  <p:sldIdLst>
    <p:sldId id="659" r:id="rId6"/>
    <p:sldId id="714" r:id="rId7"/>
    <p:sldId id="710" r:id="rId8"/>
    <p:sldId id="707" r:id="rId9"/>
    <p:sldId id="712" r:id="rId10"/>
    <p:sldId id="711" r:id="rId11"/>
    <p:sldId id="708" r:id="rId12"/>
    <p:sldId id="715" r:id="rId13"/>
    <p:sldId id="716" r:id="rId14"/>
    <p:sldId id="717" r:id="rId15"/>
    <p:sldId id="718" r:id="rId16"/>
    <p:sldId id="719" r:id="rId17"/>
    <p:sldId id="720" r:id="rId18"/>
    <p:sldId id="724" r:id="rId19"/>
    <p:sldId id="725" r:id="rId20"/>
    <p:sldId id="726" r:id="rId21"/>
    <p:sldId id="727" r:id="rId22"/>
    <p:sldId id="728" r:id="rId23"/>
    <p:sldId id="729" r:id="rId24"/>
    <p:sldId id="731" r:id="rId25"/>
    <p:sldId id="721" r:id="rId26"/>
    <p:sldId id="656" r:id="rId27"/>
  </p:sldIdLst>
  <p:sldSz cx="9144000" cy="6858000" type="screen4x3"/>
  <p:notesSz cx="7023100" cy="9309100"/>
  <p:custDataLst>
    <p:tags r:id="rId30"/>
  </p:custDataLst>
  <p:defaultTextStyle>
    <a:defPPr>
      <a:defRPr lang="de-CH"/>
    </a:defPPr>
    <a:lvl1pPr algn="l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2" charset="2"/>
      <a:buChar char="§"/>
      <a:defRPr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2" charset="2"/>
      <a:buChar char="§"/>
      <a:defRPr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2" charset="2"/>
      <a:buChar char="§"/>
      <a:defRPr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2" charset="2"/>
      <a:buChar char="§"/>
      <a:defRPr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pitchFamily="2" charset="2"/>
      <a:buChar char="§"/>
      <a:defRPr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601F69"/>
    <a:srgbClr val="904AB0"/>
    <a:srgbClr val="070000"/>
    <a:srgbClr val="060000"/>
    <a:srgbClr val="050000"/>
    <a:srgbClr val="040000"/>
    <a:srgbClr val="B4A0E8"/>
    <a:srgbClr val="9868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37" autoAdjust="0"/>
    <p:restoredTop sz="85944" autoAdjust="0"/>
  </p:normalViewPr>
  <p:slideViewPr>
    <p:cSldViewPr snapToGrid="0">
      <p:cViewPr>
        <p:scale>
          <a:sx n="66" d="100"/>
          <a:sy n="66" d="100"/>
        </p:scale>
        <p:origin x="-3228" y="-1224"/>
      </p:cViewPr>
      <p:guideLst>
        <p:guide orient="horz" pos="2409"/>
        <p:guide orient="horz" pos="2506"/>
        <p:guide orient="horz" pos="3896"/>
        <p:guide orient="horz" pos="993"/>
        <p:guide orient="horz" pos="735"/>
        <p:guide orient="horz" pos="142"/>
        <p:guide pos="2835"/>
        <p:guide pos="2925"/>
        <p:guide pos="930"/>
        <p:guide pos="839"/>
        <p:guide pos="136"/>
        <p:guide pos="4830"/>
        <p:guide pos="56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2"/>
    </p:cViewPr>
  </p:sorterViewPr>
  <p:notesViewPr>
    <p:cSldViewPr snapToGrid="0">
      <p:cViewPr varScale="1">
        <p:scale>
          <a:sx n="87" d="100"/>
          <a:sy n="87" d="100"/>
        </p:scale>
        <p:origin x="-3744" y="-96"/>
      </p:cViewPr>
      <p:guideLst>
        <p:guide orient="horz" pos="196"/>
        <p:guide pos="53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44550" y="311150"/>
            <a:ext cx="30448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9" tIns="47764" rIns="95529" bIns="47764" numCol="1" anchor="t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z="1200" smtClean="0">
                <a:latin typeface="+mn-lt"/>
              </a:rPr>
              <a:t>Energy Efficiency - Pumps: VFD or Not?</a:t>
            </a:r>
            <a:endParaRPr lang="de-CH" sz="1200" dirty="0">
              <a:latin typeface="+mn-lt"/>
            </a:endParaRP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963"/>
            <a:ext cx="30448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9" tIns="47764" rIns="95529" bIns="47764" numCol="1" anchor="b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3963"/>
            <a:ext cx="30448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29" tIns="47764" rIns="95529" bIns="47764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ClrTx/>
              <a:buSz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F8B55BC-CADA-4E6E-A16C-628B703C7D5A}" type="slidenum">
              <a:rPr lang="de-CH"/>
              <a:pPr>
                <a:defRPr/>
              </a:pPr>
              <a:t>‹#›</a:t>
            </a:fld>
            <a:endParaRPr lang="de-CH"/>
          </a:p>
        </p:txBody>
      </p:sp>
      <p:pic>
        <p:nvPicPr>
          <p:cNvPr id="6" name="Picture 3" descr="ABB2logo RGB"/>
          <p:cNvPicPr>
            <a:picLocks noChangeAspect="1" noChangeArrowheads="1"/>
          </p:cNvPicPr>
          <p:nvPr/>
        </p:nvPicPr>
        <p:blipFill>
          <a:blip r:embed="rId2" cstate="print"/>
          <a:srcRect l="62511"/>
          <a:stretch>
            <a:fillRect/>
          </a:stretch>
        </p:blipFill>
        <p:spPr bwMode="auto">
          <a:xfrm>
            <a:off x="5886450" y="311150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50888" y="263525"/>
            <a:ext cx="30448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Energy Efficiency - Pumps: VFD or Not?</a:t>
            </a:r>
            <a:endParaRPr lang="de-C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263525"/>
            <a:ext cx="285273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2350" y="527050"/>
            <a:ext cx="5343525" cy="4006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0888" y="4759325"/>
            <a:ext cx="58864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Click to edit Master text styles</a:t>
            </a:r>
          </a:p>
          <a:p>
            <a:pPr lvl="1"/>
            <a:r>
              <a:rPr lang="de-CH" noProof="0" smtClean="0"/>
              <a:t>Second level</a:t>
            </a:r>
          </a:p>
          <a:p>
            <a:pPr lvl="2"/>
            <a:r>
              <a:rPr lang="de-CH" noProof="0" smtClean="0"/>
              <a:t>Third level</a:t>
            </a:r>
          </a:p>
          <a:p>
            <a:pPr lvl="3"/>
            <a:r>
              <a:rPr lang="de-CH" noProof="0" smtClean="0"/>
              <a:t>Fourth level</a:t>
            </a:r>
          </a:p>
          <a:p>
            <a:pPr lvl="4"/>
            <a:r>
              <a:rPr lang="de-CH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50888" y="8836025"/>
            <a:ext cx="30448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55675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0475" y="8843963"/>
            <a:ext cx="285591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776409F-8DFB-4317-A7CE-D7F0B46C1DE9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lnSpc>
        <a:spcPct val="110000"/>
      </a:lnSpc>
      <a:spcBef>
        <a:spcPct val="5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CB40E2-D864-4217-8E99-2684AF7A8CB4}" type="slidenum">
              <a:rPr lang="de-CH" smtClean="0"/>
              <a:pPr/>
              <a:t>1</a:t>
            </a:fld>
            <a:endParaRPr lang="de-CH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Energy Efficiency - Pumps: VFD or Not?</a:t>
            </a:r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C56DE4-BD0F-4CE6-924E-EE9AAC746746}" type="slidenum">
              <a:rPr lang="de-CH" smtClean="0"/>
              <a:pPr/>
              <a:t>22</a:t>
            </a:fld>
            <a:endParaRPr lang="de-CH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529" tIns="47764" rIns="95529" bIns="47764"/>
          <a:lstStyle/>
          <a:p>
            <a:pPr eaLnBrk="1" hangingPunct="1"/>
            <a:endParaRPr lang="de-DE" smtClean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Energy Efficiency - Pumps: VFD or Not?</a:t>
            </a:r>
            <a:endParaRPr lang="de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0"/>
          <p:cNvSpPr>
            <a:spLocks noChangeArrowheads="1"/>
          </p:cNvSpPr>
          <p:nvPr/>
        </p:nvSpPr>
        <p:spPr bwMode="auto">
          <a:xfrm>
            <a:off x="215900" y="223838"/>
            <a:ext cx="8712200" cy="59769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/>
          </a:p>
        </p:txBody>
      </p:sp>
      <p:grpSp>
        <p:nvGrpSpPr>
          <p:cNvPr id="5" name="shpGridNormal" hidden="1"/>
          <p:cNvGrpSpPr>
            <a:grpSpLocks/>
          </p:cNvGrpSpPr>
          <p:nvPr/>
        </p:nvGrpSpPr>
        <p:grpSpPr bwMode="auto">
          <a:xfrm>
            <a:off x="325438" y="434975"/>
            <a:ext cx="8496300" cy="5983288"/>
            <a:chOff x="292" y="389"/>
            <a:chExt cx="7611" cy="5361"/>
          </a:xfrm>
        </p:grpSpPr>
        <p:sp>
          <p:nvSpPr>
            <p:cNvPr id="6" name="Rectangle 20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642938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GB" sz="1700">
                <a:solidFill>
                  <a:schemeClr val="tx1"/>
                </a:solidFill>
              </a:endParaRPr>
            </a:p>
          </p:txBody>
        </p:sp>
        <p:sp>
          <p:nvSpPr>
            <p:cNvPr id="7" name="Line 206" hidden="1"/>
            <p:cNvSpPr>
              <a:spLocks noChangeShapeType="1"/>
            </p:cNvSpPr>
            <p:nvPr userDrawn="1"/>
          </p:nvSpPr>
          <p:spPr bwMode="auto">
            <a:xfrm>
              <a:off x="310" y="927"/>
              <a:ext cx="756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Line 207" hidden="1"/>
            <p:cNvSpPr>
              <a:spLocks noChangeShapeType="1"/>
            </p:cNvSpPr>
            <p:nvPr userDrawn="1"/>
          </p:nvSpPr>
          <p:spPr bwMode="auto">
            <a:xfrm>
              <a:off x="310" y="1460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Line 208" hidden="1"/>
            <p:cNvSpPr>
              <a:spLocks noChangeShapeType="1"/>
            </p:cNvSpPr>
            <p:nvPr userDrawn="1"/>
          </p:nvSpPr>
          <p:spPr bwMode="auto">
            <a:xfrm>
              <a:off x="310" y="2002"/>
              <a:ext cx="758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Line 209" hidden="1"/>
            <p:cNvSpPr>
              <a:spLocks noChangeShapeType="1"/>
            </p:cNvSpPr>
            <p:nvPr userDrawn="1"/>
          </p:nvSpPr>
          <p:spPr bwMode="auto">
            <a:xfrm>
              <a:off x="310" y="2531"/>
              <a:ext cx="758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Line 210" hidden="1"/>
            <p:cNvSpPr>
              <a:spLocks noChangeShapeType="1"/>
            </p:cNvSpPr>
            <p:nvPr userDrawn="1"/>
          </p:nvSpPr>
          <p:spPr bwMode="auto">
            <a:xfrm>
              <a:off x="310" y="3067"/>
              <a:ext cx="7587" cy="0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Line 211" hidden="1"/>
            <p:cNvSpPr>
              <a:spLocks noChangeShapeType="1"/>
            </p:cNvSpPr>
            <p:nvPr userDrawn="1"/>
          </p:nvSpPr>
          <p:spPr bwMode="auto">
            <a:xfrm>
              <a:off x="310" y="3604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Line 212" hidden="1"/>
            <p:cNvSpPr>
              <a:spLocks noChangeShapeType="1"/>
            </p:cNvSpPr>
            <p:nvPr userDrawn="1"/>
          </p:nvSpPr>
          <p:spPr bwMode="auto">
            <a:xfrm>
              <a:off x="310" y="4144"/>
              <a:ext cx="758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Line 21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1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Line 214" hidden="1"/>
            <p:cNvSpPr>
              <a:spLocks noChangeShapeType="1"/>
            </p:cNvSpPr>
            <p:nvPr userDrawn="1"/>
          </p:nvSpPr>
          <p:spPr bwMode="auto">
            <a:xfrm>
              <a:off x="293" y="5217"/>
              <a:ext cx="7604" cy="0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Line 215" hidden="1"/>
            <p:cNvSpPr>
              <a:spLocks noChangeShapeType="1"/>
            </p:cNvSpPr>
            <p:nvPr userDrawn="1"/>
          </p:nvSpPr>
          <p:spPr bwMode="auto">
            <a:xfrm>
              <a:off x="1280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21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217" hidden="1"/>
            <p:cNvSpPr>
              <a:spLocks noChangeShapeType="1"/>
            </p:cNvSpPr>
            <p:nvPr userDrawn="1"/>
          </p:nvSpPr>
          <p:spPr bwMode="auto">
            <a:xfrm>
              <a:off x="2382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218" hidden="1"/>
            <p:cNvSpPr>
              <a:spLocks noChangeShapeType="1"/>
            </p:cNvSpPr>
            <p:nvPr userDrawn="1"/>
          </p:nvSpPr>
          <p:spPr bwMode="auto">
            <a:xfrm>
              <a:off x="2498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" name="Group 21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32" name="Line 22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Line 22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1" name="Line 222" hidden="1"/>
            <p:cNvSpPr>
              <a:spLocks noChangeShapeType="1"/>
            </p:cNvSpPr>
            <p:nvPr userDrawn="1"/>
          </p:nvSpPr>
          <p:spPr bwMode="auto">
            <a:xfrm>
              <a:off x="409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2" name="Group 22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30" name="Line 22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Line 22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3" name="Line 22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Line 22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Line 228" hidden="1"/>
            <p:cNvSpPr>
              <a:spLocks noChangeShapeType="1"/>
            </p:cNvSpPr>
            <p:nvPr userDrawn="1"/>
          </p:nvSpPr>
          <p:spPr bwMode="auto">
            <a:xfrm>
              <a:off x="6799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Line 229" hidden="1"/>
            <p:cNvSpPr>
              <a:spLocks noChangeShapeType="1"/>
            </p:cNvSpPr>
            <p:nvPr userDrawn="1"/>
          </p:nvSpPr>
          <p:spPr bwMode="auto">
            <a:xfrm>
              <a:off x="691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7" name="Group 23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28" name="Line 23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Line 23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pic>
        <p:nvPicPr>
          <p:cNvPr id="34" name="Picture 268" descr="ABB2logo 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1525" y="6392863"/>
            <a:ext cx="17954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87" descr="14267_AC_DC_Drives family_03_2009_violet"/>
          <p:cNvPicPr>
            <a:picLocks noChangeAspect="1" noChangeArrowheads="1"/>
          </p:cNvPicPr>
          <p:nvPr userDrawn="1"/>
        </p:nvPicPr>
        <p:blipFill>
          <a:blip r:embed="rId3" cstate="print"/>
          <a:srcRect b="63"/>
          <a:stretch>
            <a:fillRect/>
          </a:stretch>
        </p:blipFill>
        <p:spPr bwMode="auto">
          <a:xfrm>
            <a:off x="960438" y="225425"/>
            <a:ext cx="7069137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0" name="Rectangle 34"/>
          <p:cNvSpPr>
            <a:spLocks noGrp="1" noChangeArrowheads="1"/>
          </p:cNvSpPr>
          <p:nvPr>
            <p:ph type="ctrTitle"/>
          </p:nvPr>
        </p:nvSpPr>
        <p:spPr>
          <a:xfrm>
            <a:off x="215900" y="4184650"/>
            <a:ext cx="8712200" cy="2016125"/>
          </a:xfrm>
        </p:spPr>
        <p:txBody>
          <a:bodyPr lIns="144000" tIns="0" rIns="0"/>
          <a:lstStyle>
            <a:lvl1pPr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GB"/>
              <a:t>Mastertitelformat bearbeiten</a:t>
            </a:r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5900" y="3968750"/>
            <a:ext cx="8712200" cy="215900"/>
          </a:xfrm>
        </p:spPr>
        <p:txBody>
          <a:bodyPr lIns="169200"/>
          <a:lstStyle>
            <a:lvl1pPr marL="0" indent="0">
              <a:buFont typeface="Wingdings" pitchFamily="2" charset="2"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de-CH"/>
              <a:t>Master-Untertitelformat bearbeiten</a:t>
            </a:r>
          </a:p>
        </p:txBody>
      </p:sp>
      <p:sp>
        <p:nvSpPr>
          <p:cNvPr id="36" name="shpContentSlideFooter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© ABB Group  November 4, 2011 | Slide 1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© ABB Group  November 4, 2011 | Slide 1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200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200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© ABB Group  November 4, 2011 | Slide 1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76375" y="1592263"/>
            <a:ext cx="3019425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2263"/>
            <a:ext cx="3019425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© ABB Group  November 4, 2011 | Slide 1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76375" y="1592263"/>
            <a:ext cx="3019425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92263"/>
            <a:ext cx="3019425" cy="2227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71925"/>
            <a:ext cx="3019425" cy="222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© ABB Group  November 4, 2011 | Slide 1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© ABB Group  November 4, 2011 | Slide 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EEEE0-6D6F-4652-883B-B323638A1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© ABB Group  November 4, 2011 | Slide 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49531-1372-4352-A572-F13974FC3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© ABB Group  November 4, 2011 | Slide 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4625F-26CF-4E1E-83F1-200C4CFFD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© ABB Group  November 4, 2011 | Slide 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D411C-D41C-4ED4-ABF5-691264ED9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© ABB Group  November 4, 2011 | Slide 1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1E672-A86C-49C8-996B-C953AE5C6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© ABB Group  November 4, 2011 | Slide 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CF390-ECA6-4612-84AE-9091F53D9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© ABB Group  November 4, 2011 | Slide 1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© ABB Group  November 4, 2011 | Slide 1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17FE9-AE42-4E84-AF7D-D8948D3EC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© ABB Group  November 4, 2011 | Slide 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0F4B3-A8D5-4B2B-A32D-BEDF6EC18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© ABB Group  November 4, 2011 | Slide 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69043-5965-4BE8-834D-17076F02C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© ABB Group  November 4, 2011 | Slide 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52459-D8FA-49FC-A83B-8EDC32256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© ABB Group  November 4, 2011 | Slide 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2D847-E223-4260-AE34-7CA931FF0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© ABB Group  November 4, 2011 | Slide 1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6375" y="1592263"/>
            <a:ext cx="30194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2263"/>
            <a:ext cx="30194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© ABB Group  November 4, 2011 | Slide 1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© ABB Group  November 4, 2011 | Slide 1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© ABB Group  November 4, 2011 | Slide 1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© ABB Group  November 4, 2011 | Slide 1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© ABB Group  November 4, 2011 | Slide 1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 © ABB Group  November 4, 2011 | Slide 1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7200" tIns="313200" rIns="216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</a:p>
        </p:txBody>
      </p:sp>
      <p:sp>
        <p:nvSpPr>
          <p:cNvPr id="1027" name="Rectangle 7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592263"/>
            <a:ext cx="61912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grpSp>
        <p:nvGrpSpPr>
          <p:cNvPr id="1028" name="shpGridNormal" hidden="1"/>
          <p:cNvGrpSpPr>
            <a:grpSpLocks/>
          </p:cNvGrpSpPr>
          <p:nvPr/>
        </p:nvGrpSpPr>
        <p:grpSpPr bwMode="auto">
          <a:xfrm>
            <a:off x="325438" y="434975"/>
            <a:ext cx="8496300" cy="5983288"/>
            <a:chOff x="292" y="389"/>
            <a:chExt cx="7611" cy="5361"/>
          </a:xfrm>
        </p:grpSpPr>
        <p:sp>
          <p:nvSpPr>
            <p:cNvPr id="1259" name="Rectangle 23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defTabSz="642938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GB" sz="1700">
                <a:solidFill>
                  <a:schemeClr val="tx1"/>
                </a:solidFill>
              </a:endParaRPr>
            </a:p>
          </p:txBody>
        </p:sp>
        <p:sp>
          <p:nvSpPr>
            <p:cNvPr id="1260" name="Line 236" hidden="1"/>
            <p:cNvSpPr>
              <a:spLocks noChangeShapeType="1"/>
            </p:cNvSpPr>
            <p:nvPr userDrawn="1"/>
          </p:nvSpPr>
          <p:spPr bwMode="auto">
            <a:xfrm>
              <a:off x="310" y="927"/>
              <a:ext cx="756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1" name="Line 237" hidden="1"/>
            <p:cNvSpPr>
              <a:spLocks noChangeShapeType="1"/>
            </p:cNvSpPr>
            <p:nvPr userDrawn="1"/>
          </p:nvSpPr>
          <p:spPr bwMode="auto">
            <a:xfrm>
              <a:off x="310" y="1460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2" name="Line 238" hidden="1"/>
            <p:cNvSpPr>
              <a:spLocks noChangeShapeType="1"/>
            </p:cNvSpPr>
            <p:nvPr userDrawn="1"/>
          </p:nvSpPr>
          <p:spPr bwMode="auto">
            <a:xfrm>
              <a:off x="310" y="2002"/>
              <a:ext cx="758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3" name="Line 239" hidden="1"/>
            <p:cNvSpPr>
              <a:spLocks noChangeShapeType="1"/>
            </p:cNvSpPr>
            <p:nvPr userDrawn="1"/>
          </p:nvSpPr>
          <p:spPr bwMode="auto">
            <a:xfrm>
              <a:off x="310" y="2531"/>
              <a:ext cx="758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4" name="Line 240" hidden="1"/>
            <p:cNvSpPr>
              <a:spLocks noChangeShapeType="1"/>
            </p:cNvSpPr>
            <p:nvPr userDrawn="1"/>
          </p:nvSpPr>
          <p:spPr bwMode="auto">
            <a:xfrm>
              <a:off x="310" y="3067"/>
              <a:ext cx="7587" cy="0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5" name="Line 241" hidden="1"/>
            <p:cNvSpPr>
              <a:spLocks noChangeShapeType="1"/>
            </p:cNvSpPr>
            <p:nvPr userDrawn="1"/>
          </p:nvSpPr>
          <p:spPr bwMode="auto">
            <a:xfrm>
              <a:off x="310" y="3604"/>
              <a:ext cx="7593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6" name="Line 242" hidden="1"/>
            <p:cNvSpPr>
              <a:spLocks noChangeShapeType="1"/>
            </p:cNvSpPr>
            <p:nvPr userDrawn="1"/>
          </p:nvSpPr>
          <p:spPr bwMode="auto">
            <a:xfrm>
              <a:off x="310" y="4144"/>
              <a:ext cx="7587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7" name="Line 24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1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8" name="Line 244" hidden="1"/>
            <p:cNvSpPr>
              <a:spLocks noChangeShapeType="1"/>
            </p:cNvSpPr>
            <p:nvPr userDrawn="1"/>
          </p:nvSpPr>
          <p:spPr bwMode="auto">
            <a:xfrm>
              <a:off x="293" y="5217"/>
              <a:ext cx="7604" cy="0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9" name="Line 245" hidden="1"/>
            <p:cNvSpPr>
              <a:spLocks noChangeShapeType="1"/>
            </p:cNvSpPr>
            <p:nvPr userDrawn="1"/>
          </p:nvSpPr>
          <p:spPr bwMode="auto">
            <a:xfrm>
              <a:off x="1280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0" name="Line 24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1" name="Line 247" hidden="1"/>
            <p:cNvSpPr>
              <a:spLocks noChangeShapeType="1"/>
            </p:cNvSpPr>
            <p:nvPr userDrawn="1"/>
          </p:nvSpPr>
          <p:spPr bwMode="auto">
            <a:xfrm>
              <a:off x="2382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2" name="Line 248" hidden="1"/>
            <p:cNvSpPr>
              <a:spLocks noChangeShapeType="1"/>
            </p:cNvSpPr>
            <p:nvPr userDrawn="1"/>
          </p:nvSpPr>
          <p:spPr bwMode="auto">
            <a:xfrm>
              <a:off x="2498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5" name="Group 24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1274" name="Line 25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5" name="Line 25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276" name="Line 252" hidden="1"/>
            <p:cNvSpPr>
              <a:spLocks noChangeShapeType="1"/>
            </p:cNvSpPr>
            <p:nvPr userDrawn="1"/>
          </p:nvSpPr>
          <p:spPr bwMode="auto">
            <a:xfrm>
              <a:off x="409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7" name="Group 25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1278" name="Line 25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79" name="Line 25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280" name="Line 25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1" name="Line 25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2" name="Line 258" hidden="1"/>
            <p:cNvSpPr>
              <a:spLocks noChangeShapeType="1"/>
            </p:cNvSpPr>
            <p:nvPr userDrawn="1"/>
          </p:nvSpPr>
          <p:spPr bwMode="auto">
            <a:xfrm>
              <a:off x="6799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3" name="Line 259" hidden="1"/>
            <p:cNvSpPr>
              <a:spLocks noChangeShapeType="1"/>
            </p:cNvSpPr>
            <p:nvPr userDrawn="1"/>
          </p:nvSpPr>
          <p:spPr bwMode="auto">
            <a:xfrm>
              <a:off x="6915" y="390"/>
              <a:ext cx="0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52" name="Group 26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1285" name="Line 26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86" name="Line 26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310" name="shpContentSlide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5900" y="6200775"/>
            <a:ext cx="280828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19800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  <a:defRPr sz="60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 © ABB Group  November 4, 2011 | Slide 1</a:t>
            </a:r>
            <a:endParaRPr lang="en-US"/>
          </a:p>
        </p:txBody>
      </p:sp>
      <p:pic>
        <p:nvPicPr>
          <p:cNvPr id="1030" name="Picture 289" descr="ABB2logo RGB"/>
          <p:cNvPicPr>
            <a:picLocks noChangeAspect="1" noChangeArrowheads="1"/>
          </p:cNvPicPr>
          <p:nvPr/>
        </p:nvPicPr>
        <p:blipFill>
          <a:blip r:embed="rId15" cstate="print"/>
          <a:srcRect l="62511"/>
          <a:stretch>
            <a:fillRect/>
          </a:stretch>
        </p:blipFill>
        <p:spPr bwMode="auto">
          <a:xfrm>
            <a:off x="8243888" y="6392863"/>
            <a:ext cx="673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539750" indent="-1778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2pPr>
      <a:lvl3pPr marL="896938" indent="-1778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3pPr>
      <a:lvl4pPr marL="1254125" indent="-174625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4pPr>
      <a:lvl5pPr marL="1611313" indent="-174625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5pPr>
      <a:lvl6pPr marL="20685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6pPr>
      <a:lvl7pPr marL="25257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7pPr>
      <a:lvl8pPr marL="29829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8pPr>
      <a:lvl9pPr marL="3440113" indent="-174625" algn="l" rtl="0" fontAlgn="base">
        <a:spcBef>
          <a:spcPct val="5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§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 © ABB Group  November 4, 2011 | Slide 1</a:t>
            </a:r>
            <a:endParaRPr lang="en-US"/>
          </a:p>
        </p:txBody>
      </p:sp>
      <p:sp>
        <p:nvSpPr>
          <p:cNvPr id="215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4CC511E-718F-4ACC-8D1D-0E82F9A8E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pContentSlideFooter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smtClean="0"/>
          </a:p>
          <a:p>
            <a:r>
              <a:rPr lang="en-US" smtClean="0"/>
              <a:t>© ABB Group </a:t>
            </a:r>
          </a:p>
          <a:p>
            <a:fld id="{A77998B2-6FBC-4C41-9A8B-7E7E26B2879E}" type="datetime4">
              <a:rPr lang="en-US" smtClean="0"/>
              <a:pPr/>
              <a:t>November 4, 2011</a:t>
            </a:fld>
            <a:r>
              <a:rPr lang="en-US" smtClean="0"/>
              <a:t> | Slide </a:t>
            </a:r>
            <a:fld id="{175F7E30-996B-43C9-8715-AB2AFCDF116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099" name="Rectangle 1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9868EF"/>
                </a:solidFill>
              </a:rPr>
              <a:t>Energy Efficiency - Pumps</a:t>
            </a:r>
            <a:br>
              <a:rPr lang="en-US" dirty="0" smtClean="0">
                <a:solidFill>
                  <a:srgbClr val="9868EF"/>
                </a:solidFill>
              </a:rPr>
            </a:br>
            <a:r>
              <a:rPr lang="en-US" dirty="0" smtClean="0">
                <a:solidFill>
                  <a:srgbClr val="B4A0E8"/>
                </a:solidFill>
              </a:rPr>
              <a:t>VFD or Not?</a:t>
            </a:r>
            <a:br>
              <a:rPr lang="en-US" dirty="0" smtClean="0">
                <a:solidFill>
                  <a:srgbClr val="B4A0E8"/>
                </a:solidFill>
              </a:rPr>
            </a:br>
            <a:r>
              <a:rPr lang="en-US" sz="3600" dirty="0" smtClean="0">
                <a:solidFill>
                  <a:schemeClr val="hlink"/>
                </a:solidFill>
              </a:rPr>
              <a:t/>
            </a:r>
            <a:br>
              <a:rPr lang="en-US" sz="3600" dirty="0" smtClean="0">
                <a:solidFill>
                  <a:schemeClr val="hlink"/>
                </a:solidFill>
              </a:rPr>
            </a:br>
            <a:endParaRPr lang="de-DE" sz="3600" dirty="0" smtClean="0">
              <a:solidFill>
                <a:schemeClr val="hlink"/>
              </a:solidFill>
            </a:endParaRPr>
          </a:p>
        </p:txBody>
      </p:sp>
      <p:sp>
        <p:nvSpPr>
          <p:cNvPr id="4100" name="Rectangle 1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HVAC Sales School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© ABB Group  November 4, 2011 | Slide 1</a:t>
            </a:r>
            <a:endParaRPr lang="en-US" smtClean="0"/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8400"/>
            <a:ext cx="9144000" cy="4689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</a:t>
            </a: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© ABB Group  November 4, 2011 | Slide 1</a:t>
            </a:r>
            <a:endParaRPr lang="en-US" smtClean="0"/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0691"/>
            <a:ext cx="9155113" cy="469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</a:t>
            </a: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© ABB Group  November 4, 2011 | Slide 1</a:t>
            </a:r>
            <a:endParaRPr lang="en-US" smtClean="0"/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8875"/>
            <a:ext cx="9144000" cy="4706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</a:t>
            </a: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© ABB Group  November 4, 2011 | Slide 1</a:t>
            </a:r>
            <a:endParaRPr lang="en-US" smtClean="0"/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9555"/>
            <a:ext cx="9144000" cy="4721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5a</a:t>
            </a: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© ABB Group  November 4, 2011 | Slide 1</a:t>
            </a:r>
            <a:endParaRPr lang="en-US" smtClean="0"/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813"/>
            <a:ext cx="9144000" cy="4708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5b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© ABB Group  November 4, 2011 | Slide 1</a:t>
            </a:r>
            <a:endParaRPr lang="en-US" smtClean="0"/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71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5c</a:t>
            </a: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© ABB Group  November 4, 2011 | Slide 1</a:t>
            </a:r>
            <a:endParaRPr lang="en-US" smtClean="0"/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7767"/>
            <a:ext cx="9190488" cy="4716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5d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© ABB Group  November 4, 2011 | Slide 1</a:t>
            </a:r>
            <a:endParaRPr lang="en-US" smtClean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27343"/>
            <a:ext cx="9144000" cy="465864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5e</a:t>
            </a: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© ABB Group  November 4, 2011 | Slide 1</a:t>
            </a:r>
            <a:endParaRPr lang="en-US" smtClean="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6636"/>
            <a:ext cx="9158616" cy="468244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5f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© ABB Group  November 4, 2011 | Slide 1</a:t>
            </a:r>
            <a:endParaRPr lang="en-US" smtClean="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600" y="1132114"/>
            <a:ext cx="9173600" cy="468743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© ABB Group  November 4, 2011 | Slide 1</a:t>
            </a:r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VFD or Not? Scenario 1</a:t>
            </a:r>
            <a:br>
              <a:rPr lang="en-US" smtClean="0"/>
            </a:br>
            <a:r>
              <a:rPr lang="en-US" smtClean="0">
                <a:solidFill>
                  <a:schemeClr val="accent1"/>
                </a:solidFill>
              </a:rPr>
              <a:t>Energy Efficiency</a:t>
            </a:r>
          </a:p>
        </p:txBody>
      </p:sp>
      <p:sp>
        <p:nvSpPr>
          <p:cNvPr id="5124" name="Rectangle 182"/>
          <p:cNvSpPr>
            <a:spLocks noChangeArrowheads="1"/>
          </p:cNvSpPr>
          <p:nvPr/>
        </p:nvSpPr>
        <p:spPr bwMode="auto">
          <a:xfrm>
            <a:off x="4643438" y="1592263"/>
            <a:ext cx="42846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2563" indent="-182563">
              <a:spcBef>
                <a:spcPct val="0"/>
              </a:spcBef>
            </a:pPr>
            <a:r>
              <a:rPr lang="en-US"/>
              <a:t>On/Off Control (365 days/year)</a:t>
            </a:r>
          </a:p>
          <a:p>
            <a:pPr marL="182563" indent="-182563">
              <a:spcBef>
                <a:spcPct val="0"/>
              </a:spcBef>
            </a:pPr>
            <a:r>
              <a:rPr lang="en-US"/>
              <a:t>Monday through Friday</a:t>
            </a:r>
          </a:p>
          <a:p>
            <a:pPr marL="639763" lvl="1" indent="-182563">
              <a:spcBef>
                <a:spcPct val="0"/>
              </a:spcBef>
            </a:pPr>
            <a:r>
              <a:rPr lang="en-US"/>
              <a:t>6:00 AM to 6:00 PM the pump cycles 10 minutes on and 10 minutes off.</a:t>
            </a:r>
          </a:p>
          <a:p>
            <a:pPr marL="639763" lvl="1" indent="-182563">
              <a:spcBef>
                <a:spcPct val="0"/>
              </a:spcBef>
            </a:pPr>
            <a:r>
              <a:rPr lang="en-US"/>
              <a:t>6:00 PM to 6:00 AM the pump is off.</a:t>
            </a:r>
          </a:p>
          <a:p>
            <a:pPr marL="182563" indent="-182563">
              <a:spcBef>
                <a:spcPct val="0"/>
              </a:spcBef>
            </a:pPr>
            <a:r>
              <a:rPr lang="en-US"/>
              <a:t>Saturday &amp; Sunday </a:t>
            </a:r>
          </a:p>
          <a:p>
            <a:pPr marL="639763" lvl="1" indent="-182563">
              <a:spcBef>
                <a:spcPct val="0"/>
              </a:spcBef>
            </a:pPr>
            <a:r>
              <a:rPr lang="en-US"/>
              <a:t>The pump is off</a:t>
            </a:r>
          </a:p>
          <a:p>
            <a:pPr marL="182563" indent="-182563">
              <a:spcBef>
                <a:spcPct val="0"/>
              </a:spcBef>
            </a:pPr>
            <a:endParaRPr lang="en-US"/>
          </a:p>
          <a:p>
            <a:pPr marL="182563" indent="-182563">
              <a:spcBef>
                <a:spcPct val="0"/>
              </a:spcBef>
            </a:pPr>
            <a:endParaRPr lang="en-US"/>
          </a:p>
          <a:p>
            <a:pPr marL="182563" indent="-182563">
              <a:spcBef>
                <a:spcPct val="0"/>
              </a:spcBef>
              <a:buFont typeface="Wingdings" pitchFamily="2" charset="2"/>
              <a:buNone/>
            </a:pPr>
            <a:endParaRPr lang="en-US"/>
          </a:p>
          <a:p>
            <a:pPr marL="182563" indent="-182563">
              <a:spcBef>
                <a:spcPct val="0"/>
              </a:spcBef>
              <a:buFont typeface="Wingdings" pitchFamily="2" charset="2"/>
              <a:buNone/>
            </a:pPr>
            <a:endParaRPr lang="en-US"/>
          </a:p>
          <a:p>
            <a:pPr marL="182563" indent="-182563">
              <a:spcBef>
                <a:spcPct val="0"/>
              </a:spcBef>
              <a:buFont typeface="Wingdings" pitchFamily="2" charset="2"/>
              <a:buNone/>
            </a:pPr>
            <a:endParaRPr lang="en-GB" sz="1500">
              <a:solidFill>
                <a:schemeClr val="accent2"/>
              </a:solidFill>
            </a:endParaRPr>
          </a:p>
        </p:txBody>
      </p:sp>
      <p:pic>
        <p:nvPicPr>
          <p:cNvPr id="5125" name="Picture 2" descr="http://www.spec-eng.com/images/products/standard%20pu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576388"/>
            <a:ext cx="2973388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5g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© ABB Group  November 4, 2011 | Slide 1</a:t>
            </a:r>
            <a:endParaRPr lang="en-US" dirty="0" smtClean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00" y="1159326"/>
            <a:ext cx="9149599" cy="467783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6</a:t>
            </a: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© ABB Group  November 4, 2011 | Slide 1</a:t>
            </a:r>
            <a:endParaRPr lang="en-US" smtClean="0"/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7741"/>
            <a:ext cx="9161463" cy="4716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pic>
          <p:nvPicPr>
            <p:cNvPr id="25604" name="Picture 6" descr="ABB1ClaimL_rgb300_100mmLIGHT Kopi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7" y="1660"/>
              <a:ext cx="5031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© ABB Group  November 4, 2011 | Slide 1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© ABB Group  November 4, 2011 | Slide 1</a:t>
            </a:r>
            <a:endParaRPr lang="en-US" smtClean="0"/>
          </a:p>
        </p:txBody>
      </p:sp>
      <p:sp>
        <p:nvSpPr>
          <p:cNvPr id="6147" name="Rectangle 182"/>
          <p:cNvSpPr>
            <a:spLocks noChangeArrowheads="1"/>
          </p:cNvSpPr>
          <p:nvPr/>
        </p:nvSpPr>
        <p:spPr bwMode="auto">
          <a:xfrm>
            <a:off x="4643438" y="1592263"/>
            <a:ext cx="42846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2563" indent="-182563">
              <a:spcBef>
                <a:spcPct val="0"/>
              </a:spcBef>
            </a:pPr>
            <a:r>
              <a:rPr lang="en-US"/>
              <a:t>On/Off Control (365 days/year)</a:t>
            </a:r>
          </a:p>
          <a:p>
            <a:pPr marL="182563" indent="-182563">
              <a:spcBef>
                <a:spcPct val="0"/>
              </a:spcBef>
            </a:pPr>
            <a:r>
              <a:rPr lang="en-US"/>
              <a:t>Monday through Friday</a:t>
            </a:r>
          </a:p>
          <a:p>
            <a:pPr marL="639763" lvl="1" indent="-182563">
              <a:spcBef>
                <a:spcPct val="0"/>
              </a:spcBef>
            </a:pPr>
            <a:r>
              <a:rPr lang="en-US"/>
              <a:t>6:00 AM to 6:00 PM the pump cycles </a:t>
            </a:r>
            <a:r>
              <a:rPr lang="en-US">
                <a:solidFill>
                  <a:srgbClr val="FF0000"/>
                </a:solidFill>
              </a:rPr>
              <a:t>90</a:t>
            </a:r>
            <a:r>
              <a:rPr lang="en-US"/>
              <a:t> minutes on and 10 minutes off.</a:t>
            </a:r>
          </a:p>
          <a:p>
            <a:pPr marL="639763" lvl="1" indent="-182563">
              <a:spcBef>
                <a:spcPct val="0"/>
              </a:spcBef>
            </a:pPr>
            <a:r>
              <a:rPr lang="en-US"/>
              <a:t>6:00 PM to 6:00 AM the pump is off.</a:t>
            </a:r>
          </a:p>
          <a:p>
            <a:pPr marL="182563" indent="-182563">
              <a:spcBef>
                <a:spcPct val="0"/>
              </a:spcBef>
            </a:pPr>
            <a:r>
              <a:rPr lang="en-US"/>
              <a:t>Saturday &amp; Sunday </a:t>
            </a:r>
          </a:p>
          <a:p>
            <a:pPr marL="639763" lvl="1" indent="-182563">
              <a:spcBef>
                <a:spcPct val="0"/>
              </a:spcBef>
            </a:pPr>
            <a:r>
              <a:rPr lang="en-US"/>
              <a:t>The pump is off</a:t>
            </a:r>
          </a:p>
          <a:p>
            <a:pPr marL="182563" indent="-182563">
              <a:spcBef>
                <a:spcPct val="0"/>
              </a:spcBef>
            </a:pPr>
            <a:endParaRPr lang="en-US"/>
          </a:p>
          <a:p>
            <a:pPr marL="182563" indent="-182563">
              <a:spcBef>
                <a:spcPct val="0"/>
              </a:spcBef>
            </a:pPr>
            <a:endParaRPr lang="en-US"/>
          </a:p>
          <a:p>
            <a:pPr marL="182563" indent="-182563">
              <a:spcBef>
                <a:spcPct val="0"/>
              </a:spcBef>
              <a:buFont typeface="Wingdings" pitchFamily="2" charset="2"/>
              <a:buNone/>
            </a:pPr>
            <a:endParaRPr lang="en-US"/>
          </a:p>
          <a:p>
            <a:pPr marL="182563" indent="-182563">
              <a:spcBef>
                <a:spcPct val="0"/>
              </a:spcBef>
              <a:buFont typeface="Wingdings" pitchFamily="2" charset="2"/>
              <a:buNone/>
            </a:pPr>
            <a:endParaRPr lang="en-US"/>
          </a:p>
          <a:p>
            <a:pPr marL="182563" indent="-182563">
              <a:spcBef>
                <a:spcPct val="0"/>
              </a:spcBef>
              <a:buFont typeface="Wingdings" pitchFamily="2" charset="2"/>
              <a:buNone/>
            </a:pPr>
            <a:endParaRPr lang="en-GB" sz="1500">
              <a:solidFill>
                <a:schemeClr val="accent2"/>
              </a:solidFill>
            </a:endParaRPr>
          </a:p>
        </p:txBody>
      </p:sp>
      <p:pic>
        <p:nvPicPr>
          <p:cNvPr id="6148" name="Picture 2" descr="http://www.spec-eng.com/images/products/standard%20pu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576388"/>
            <a:ext cx="2973388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VFD or Not? Scenario 2</a:t>
            </a:r>
            <a:br>
              <a:rPr lang="en-US" smtClean="0"/>
            </a:br>
            <a:r>
              <a:rPr lang="en-US" smtClean="0">
                <a:solidFill>
                  <a:schemeClr val="accent1"/>
                </a:solidFill>
              </a:rPr>
              <a:t>Energy Efficiency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© ABB Group  November 4, 2011 | Slide 1</a:t>
            </a:r>
            <a:endParaRPr lang="en-US" smtClean="0"/>
          </a:p>
        </p:txBody>
      </p:sp>
      <p:sp>
        <p:nvSpPr>
          <p:cNvPr id="7171" name="Rectangle 182"/>
          <p:cNvSpPr>
            <a:spLocks noChangeArrowheads="1"/>
          </p:cNvSpPr>
          <p:nvPr/>
        </p:nvSpPr>
        <p:spPr bwMode="auto">
          <a:xfrm>
            <a:off x="4643438" y="1592263"/>
            <a:ext cx="42846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2563" indent="-182563">
              <a:spcBef>
                <a:spcPct val="0"/>
              </a:spcBef>
            </a:pPr>
            <a:r>
              <a:rPr lang="en-US"/>
              <a:t>On/Off Control (365 days/year)</a:t>
            </a:r>
          </a:p>
          <a:p>
            <a:pPr marL="182563" indent="-182563">
              <a:spcBef>
                <a:spcPct val="0"/>
              </a:spcBef>
            </a:pPr>
            <a:r>
              <a:rPr lang="en-US"/>
              <a:t>Monday through Friday</a:t>
            </a:r>
          </a:p>
          <a:p>
            <a:pPr marL="639763" lvl="1" indent="-182563">
              <a:spcBef>
                <a:spcPct val="0"/>
              </a:spcBef>
            </a:pPr>
            <a:r>
              <a:rPr lang="en-US"/>
              <a:t>7:10 AM to 4:45 PM the pump cycles 14 minutes on and 6 minutes off.</a:t>
            </a:r>
          </a:p>
          <a:p>
            <a:pPr marL="639763" lvl="1" indent="-182563">
              <a:spcBef>
                <a:spcPct val="0"/>
              </a:spcBef>
            </a:pPr>
            <a:r>
              <a:rPr lang="en-US"/>
              <a:t>4:45 PM to 7:10 PM the pump cycles 10 minutes on and 10 minutes off.</a:t>
            </a:r>
          </a:p>
          <a:p>
            <a:pPr marL="639763" lvl="1" indent="-182563">
              <a:spcBef>
                <a:spcPct val="0"/>
              </a:spcBef>
            </a:pPr>
            <a:r>
              <a:rPr lang="en-US"/>
              <a:t>7:10 PM to Midnight the pump cycles 8 minutes on and 12 minutes off.</a:t>
            </a:r>
          </a:p>
          <a:p>
            <a:pPr marL="639763" lvl="1" indent="-182563">
              <a:spcBef>
                <a:spcPct val="0"/>
              </a:spcBef>
            </a:pPr>
            <a:r>
              <a:rPr lang="en-US"/>
              <a:t>Midnight to 7:10 AM the pump cycles 4 minutes on and 16 minutes off.</a:t>
            </a:r>
          </a:p>
          <a:p>
            <a:pPr marL="182563" indent="-182563">
              <a:spcBef>
                <a:spcPct val="0"/>
              </a:spcBef>
            </a:pPr>
            <a:r>
              <a:rPr lang="en-US"/>
              <a:t>Saturday &amp; Sunday </a:t>
            </a:r>
          </a:p>
          <a:p>
            <a:pPr marL="639763" lvl="1" indent="-182563">
              <a:spcBef>
                <a:spcPct val="0"/>
              </a:spcBef>
            </a:pPr>
            <a:r>
              <a:rPr lang="en-US"/>
              <a:t>The pump is off</a:t>
            </a:r>
          </a:p>
          <a:p>
            <a:pPr marL="182563" indent="-182563">
              <a:spcBef>
                <a:spcPct val="0"/>
              </a:spcBef>
              <a:buFont typeface="Wingdings" pitchFamily="2" charset="2"/>
              <a:buNone/>
            </a:pPr>
            <a:endParaRPr lang="en-US"/>
          </a:p>
          <a:p>
            <a:pPr marL="182563" indent="-182563">
              <a:spcBef>
                <a:spcPct val="0"/>
              </a:spcBef>
              <a:buFont typeface="Wingdings" pitchFamily="2" charset="2"/>
              <a:buNone/>
            </a:pPr>
            <a:endParaRPr lang="en-GB" sz="1500">
              <a:solidFill>
                <a:schemeClr val="accent2"/>
              </a:solidFill>
            </a:endParaRPr>
          </a:p>
        </p:txBody>
      </p:sp>
      <p:pic>
        <p:nvPicPr>
          <p:cNvPr id="7172" name="Picture 6" descr="http://www.steam-boilers.org/wp-content/uploads/2010/09/centrifugal-pumps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576388"/>
            <a:ext cx="302418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VFD or Not? Scenario 3</a:t>
            </a:r>
            <a:br>
              <a:rPr lang="en-US" smtClean="0"/>
            </a:br>
            <a:r>
              <a:rPr lang="en-US" smtClean="0">
                <a:solidFill>
                  <a:schemeClr val="accent1"/>
                </a:solidFill>
              </a:rPr>
              <a:t>Energy Efficiency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© ABB Group  November 4, 2011 | Slide 1</a:t>
            </a:r>
            <a:endParaRPr lang="en-US" smtClean="0"/>
          </a:p>
        </p:txBody>
      </p:sp>
      <p:sp>
        <p:nvSpPr>
          <p:cNvPr id="8195" name="Rectangle 182"/>
          <p:cNvSpPr>
            <a:spLocks noChangeArrowheads="1"/>
          </p:cNvSpPr>
          <p:nvPr/>
        </p:nvSpPr>
        <p:spPr bwMode="auto">
          <a:xfrm>
            <a:off x="4643438" y="1592263"/>
            <a:ext cx="42846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2563" indent="-182563">
              <a:spcBef>
                <a:spcPct val="0"/>
              </a:spcBef>
            </a:pPr>
            <a:r>
              <a:rPr lang="en-US"/>
              <a:t>Throttling Control (365 days/year)</a:t>
            </a:r>
          </a:p>
          <a:p>
            <a:pPr marL="182563" indent="-182563">
              <a:spcBef>
                <a:spcPct val="0"/>
              </a:spcBef>
            </a:pPr>
            <a:r>
              <a:rPr lang="en-US"/>
              <a:t>Monday through Friday</a:t>
            </a:r>
          </a:p>
          <a:p>
            <a:pPr marL="639763" lvl="1" indent="-182563">
              <a:spcBef>
                <a:spcPct val="0"/>
              </a:spcBef>
            </a:pPr>
            <a:r>
              <a:rPr lang="en-US"/>
              <a:t>7:10 AM to 4:45 PM the demand averages 70%</a:t>
            </a:r>
          </a:p>
          <a:p>
            <a:pPr marL="639763" lvl="1" indent="-182563">
              <a:spcBef>
                <a:spcPct val="0"/>
              </a:spcBef>
            </a:pPr>
            <a:r>
              <a:rPr lang="en-US"/>
              <a:t>4:45 PM to 7:10 PM the demand averages 50%</a:t>
            </a:r>
          </a:p>
          <a:p>
            <a:pPr marL="639763" lvl="1" indent="-182563">
              <a:spcBef>
                <a:spcPct val="0"/>
              </a:spcBef>
            </a:pPr>
            <a:r>
              <a:rPr lang="en-US"/>
              <a:t>7:10 PM to Midnight the demand averages 40%</a:t>
            </a:r>
          </a:p>
          <a:p>
            <a:pPr marL="639763" lvl="1" indent="-182563">
              <a:spcBef>
                <a:spcPct val="0"/>
              </a:spcBef>
            </a:pPr>
            <a:r>
              <a:rPr lang="en-US"/>
              <a:t>Midnight to 7:10 AM the demand averages 20%</a:t>
            </a:r>
          </a:p>
          <a:p>
            <a:pPr marL="182563" indent="-182563">
              <a:spcBef>
                <a:spcPct val="0"/>
              </a:spcBef>
            </a:pPr>
            <a:r>
              <a:rPr lang="en-US"/>
              <a:t>Saturday &amp; Sunday </a:t>
            </a:r>
          </a:p>
          <a:p>
            <a:pPr marL="639763" lvl="1" indent="-182563">
              <a:spcBef>
                <a:spcPct val="0"/>
              </a:spcBef>
            </a:pPr>
            <a:r>
              <a:rPr lang="en-US"/>
              <a:t>The pump is off</a:t>
            </a:r>
          </a:p>
          <a:p>
            <a:pPr marL="182563" indent="-182563">
              <a:spcBef>
                <a:spcPct val="0"/>
              </a:spcBef>
              <a:buFont typeface="Wingdings" pitchFamily="2" charset="2"/>
              <a:buNone/>
            </a:pPr>
            <a:endParaRPr lang="en-US"/>
          </a:p>
          <a:p>
            <a:pPr marL="182563" indent="-182563">
              <a:spcBef>
                <a:spcPct val="0"/>
              </a:spcBef>
              <a:buFont typeface="Wingdings" pitchFamily="2" charset="2"/>
              <a:buNone/>
            </a:pPr>
            <a:endParaRPr lang="en-GB" sz="1500">
              <a:solidFill>
                <a:schemeClr val="accent2"/>
              </a:solidFill>
            </a:endParaRPr>
          </a:p>
        </p:txBody>
      </p:sp>
      <p:pic>
        <p:nvPicPr>
          <p:cNvPr id="8196" name="Picture 2" descr="http://img.directindustry.com/images_di/photo-g/end-suction-centrifugal-pump-158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576388"/>
            <a:ext cx="3024188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VFD or Not? Scenario 4</a:t>
            </a:r>
            <a:br>
              <a:rPr lang="en-US" smtClean="0"/>
            </a:br>
            <a:r>
              <a:rPr lang="en-US" smtClean="0">
                <a:solidFill>
                  <a:schemeClr val="accent1"/>
                </a:solidFill>
              </a:rPr>
              <a:t>Energy Efficiency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© ABB Group  November 4, 2011 | Slide 1</a:t>
            </a:r>
            <a:endParaRPr lang="en-US" smtClean="0"/>
          </a:p>
        </p:txBody>
      </p:sp>
      <p:sp>
        <p:nvSpPr>
          <p:cNvPr id="9219" name="Rectangle 182"/>
          <p:cNvSpPr>
            <a:spLocks noChangeArrowheads="1"/>
          </p:cNvSpPr>
          <p:nvPr/>
        </p:nvSpPr>
        <p:spPr bwMode="auto">
          <a:xfrm>
            <a:off x="4643438" y="1592263"/>
            <a:ext cx="42846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2563" indent="-182563">
              <a:spcBef>
                <a:spcPct val="0"/>
              </a:spcBef>
            </a:pPr>
            <a:r>
              <a:rPr lang="en-US"/>
              <a:t>On/Off Control (365 days/year)</a:t>
            </a:r>
          </a:p>
          <a:p>
            <a:pPr marL="182563" indent="-182563">
              <a:spcBef>
                <a:spcPct val="0"/>
              </a:spcBef>
            </a:pPr>
            <a:r>
              <a:rPr lang="en-US"/>
              <a:t>Two identical pumps of equal capacity</a:t>
            </a:r>
          </a:p>
          <a:p>
            <a:pPr marL="182563" indent="-182563">
              <a:spcBef>
                <a:spcPct val="0"/>
              </a:spcBef>
            </a:pPr>
            <a:r>
              <a:rPr lang="en-US"/>
              <a:t>Monday through Friday</a:t>
            </a:r>
          </a:p>
          <a:p>
            <a:pPr marL="639763" lvl="1" indent="-182563">
              <a:spcBef>
                <a:spcPct val="0"/>
              </a:spcBef>
            </a:pPr>
            <a:r>
              <a:rPr lang="en-US"/>
              <a:t>6:00 AM to 6:00 PM pump one runs continuously and pump two cycles 40 minutes on and 10 minutes off.</a:t>
            </a:r>
          </a:p>
          <a:p>
            <a:pPr marL="639763" lvl="1" indent="-182563">
              <a:spcBef>
                <a:spcPct val="0"/>
              </a:spcBef>
            </a:pPr>
            <a:r>
              <a:rPr lang="en-US"/>
              <a:t> 6:00 PM to 6:00 AM pump one runs continuously. Pump two is off.</a:t>
            </a:r>
          </a:p>
          <a:p>
            <a:pPr marL="182563" indent="-182563">
              <a:spcBef>
                <a:spcPct val="0"/>
              </a:spcBef>
            </a:pPr>
            <a:r>
              <a:rPr lang="en-US"/>
              <a:t>Saturday &amp; Sunday </a:t>
            </a:r>
          </a:p>
          <a:p>
            <a:pPr marL="639763" lvl="1" indent="-182563">
              <a:spcBef>
                <a:spcPct val="0"/>
              </a:spcBef>
            </a:pPr>
            <a:r>
              <a:rPr lang="en-US"/>
              <a:t>6:00 AM to 6:00 AM pump one cycles 40 minutes on and 10 minutes off. Pump two is off.</a:t>
            </a:r>
          </a:p>
          <a:p>
            <a:pPr marL="182563" indent="-182563">
              <a:spcBef>
                <a:spcPct val="0"/>
              </a:spcBef>
              <a:buFont typeface="Wingdings" pitchFamily="2" charset="2"/>
              <a:buNone/>
            </a:pPr>
            <a:endParaRPr lang="en-US"/>
          </a:p>
          <a:p>
            <a:pPr marL="182563" indent="-182563">
              <a:spcBef>
                <a:spcPct val="0"/>
              </a:spcBef>
            </a:pPr>
            <a:endParaRPr lang="en-US"/>
          </a:p>
          <a:p>
            <a:pPr marL="182563" indent="-182563">
              <a:spcBef>
                <a:spcPct val="0"/>
              </a:spcBef>
              <a:buFont typeface="Wingdings" pitchFamily="2" charset="2"/>
              <a:buNone/>
            </a:pPr>
            <a:endParaRPr lang="en-US"/>
          </a:p>
          <a:p>
            <a:pPr marL="182563" indent="-182563">
              <a:spcBef>
                <a:spcPct val="0"/>
              </a:spcBef>
              <a:buFont typeface="Wingdings" pitchFamily="2" charset="2"/>
              <a:buNone/>
            </a:pPr>
            <a:endParaRPr lang="en-US"/>
          </a:p>
          <a:p>
            <a:pPr marL="182563" indent="-182563">
              <a:spcBef>
                <a:spcPct val="0"/>
              </a:spcBef>
              <a:buFont typeface="Wingdings" pitchFamily="2" charset="2"/>
              <a:buNone/>
            </a:pPr>
            <a:endParaRPr lang="en-GB" sz="1500">
              <a:solidFill>
                <a:schemeClr val="accent2"/>
              </a:solidFill>
            </a:endParaRPr>
          </a:p>
        </p:txBody>
      </p:sp>
      <p:pic>
        <p:nvPicPr>
          <p:cNvPr id="9220" name="Picture 2" descr="http://www.spec-eng.com/images/products/standard%20pu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576388"/>
            <a:ext cx="2973388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" descr="http://www.spec-eng.com/images/products/standard%20pu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3978275"/>
            <a:ext cx="2973388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VFD or Not? Scenario 5</a:t>
            </a:r>
            <a:br>
              <a:rPr lang="en-US" smtClean="0"/>
            </a:br>
            <a:r>
              <a:rPr lang="en-US" smtClean="0">
                <a:solidFill>
                  <a:schemeClr val="accent1"/>
                </a:solidFill>
              </a:rPr>
              <a:t>Energy Efficiency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© ABB Group  November 4, 2011 | Slide 1</a:t>
            </a:r>
            <a:endParaRPr lang="en-US" smtClean="0"/>
          </a:p>
        </p:txBody>
      </p:sp>
      <p:sp>
        <p:nvSpPr>
          <p:cNvPr id="10243" name="Rectangle 182"/>
          <p:cNvSpPr>
            <a:spLocks noChangeArrowheads="1"/>
          </p:cNvSpPr>
          <p:nvPr/>
        </p:nvSpPr>
        <p:spPr bwMode="auto">
          <a:xfrm>
            <a:off x="4643438" y="1592263"/>
            <a:ext cx="42846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2563" indent="-182563">
              <a:spcBef>
                <a:spcPct val="0"/>
              </a:spcBef>
            </a:pPr>
            <a:r>
              <a:rPr lang="en-US"/>
              <a:t>Throttling Control</a:t>
            </a:r>
          </a:p>
          <a:p>
            <a:pPr marL="182563" indent="-182563">
              <a:spcBef>
                <a:spcPct val="0"/>
              </a:spcBef>
            </a:pPr>
            <a:r>
              <a:rPr lang="en-US"/>
              <a:t>Monday through Friday</a:t>
            </a:r>
          </a:p>
          <a:p>
            <a:pPr marL="639763" lvl="1" indent="-182563">
              <a:spcBef>
                <a:spcPct val="0"/>
              </a:spcBef>
            </a:pPr>
            <a:r>
              <a:rPr lang="en-US"/>
              <a:t>Throughout an average day the demand varies between 30% and 100% flow</a:t>
            </a:r>
            <a:br>
              <a:rPr lang="en-US"/>
            </a:br>
            <a:r>
              <a:rPr lang="en-US"/>
              <a:t>Full  Flow	5%</a:t>
            </a:r>
            <a:br>
              <a:rPr lang="en-US"/>
            </a:br>
            <a:r>
              <a:rPr lang="en-US"/>
              <a:t>90% Flow	10%</a:t>
            </a:r>
            <a:br>
              <a:rPr lang="en-US"/>
            </a:br>
            <a:r>
              <a:rPr lang="en-US"/>
              <a:t>80% Flow	15%</a:t>
            </a:r>
            <a:br>
              <a:rPr lang="en-US"/>
            </a:br>
            <a:r>
              <a:rPr lang="en-US"/>
              <a:t>70% Flow	20%</a:t>
            </a:r>
            <a:br>
              <a:rPr lang="en-US"/>
            </a:br>
            <a:r>
              <a:rPr lang="en-US"/>
              <a:t>60% Flow	20%</a:t>
            </a:r>
            <a:br>
              <a:rPr lang="en-US"/>
            </a:br>
            <a:r>
              <a:rPr lang="en-US"/>
              <a:t>50% Flow	15%</a:t>
            </a:r>
            <a:br>
              <a:rPr lang="en-US"/>
            </a:br>
            <a:r>
              <a:rPr lang="en-US"/>
              <a:t>40% Flow	10%</a:t>
            </a:r>
            <a:br>
              <a:rPr lang="en-US"/>
            </a:br>
            <a:r>
              <a:rPr lang="en-US"/>
              <a:t>30% Flow	5%</a:t>
            </a:r>
          </a:p>
          <a:p>
            <a:pPr marL="182563" indent="-182563">
              <a:spcBef>
                <a:spcPct val="0"/>
              </a:spcBef>
            </a:pPr>
            <a:r>
              <a:rPr lang="en-US"/>
              <a:t>Saturday &amp; Sunday </a:t>
            </a:r>
          </a:p>
          <a:p>
            <a:pPr marL="639763" lvl="1" indent="-182563">
              <a:spcBef>
                <a:spcPct val="0"/>
              </a:spcBef>
            </a:pPr>
            <a:r>
              <a:rPr lang="en-US"/>
              <a:t>The pump is off</a:t>
            </a:r>
          </a:p>
          <a:p>
            <a:pPr marL="182563" indent="-182563">
              <a:spcBef>
                <a:spcPct val="0"/>
              </a:spcBef>
              <a:buFont typeface="Wingdings" pitchFamily="2" charset="2"/>
              <a:buNone/>
            </a:pPr>
            <a:endParaRPr lang="en-US"/>
          </a:p>
          <a:p>
            <a:pPr marL="182563" indent="-182563">
              <a:spcBef>
                <a:spcPct val="0"/>
              </a:spcBef>
              <a:buFont typeface="Wingdings" pitchFamily="2" charset="2"/>
              <a:buNone/>
            </a:pPr>
            <a:endParaRPr lang="en-GB" sz="1500">
              <a:solidFill>
                <a:schemeClr val="accent2"/>
              </a:solidFill>
            </a:endParaRPr>
          </a:p>
        </p:txBody>
      </p:sp>
      <p:pic>
        <p:nvPicPr>
          <p:cNvPr id="10244" name="Picture 4" descr="http://2.bp.blogspot.com/_slxbVGjhFmc/S9Wn6OSykJI/AAAAAAAAAK0/jj_44LeItEU/s1600/end-suction-centrifugal-pump-374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576388"/>
            <a:ext cx="30353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VFD or Not? Scenario 6</a:t>
            </a:r>
            <a:br>
              <a:rPr lang="en-US" smtClean="0"/>
            </a:br>
            <a:r>
              <a:rPr lang="en-US" smtClean="0">
                <a:solidFill>
                  <a:schemeClr val="accent1"/>
                </a:solidFill>
              </a:rPr>
              <a:t>Energy Efficiency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© ABB Group  November 4, 2011 | Slide 1</a:t>
            </a:r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VFD or Not?</a:t>
            </a:r>
            <a:br>
              <a:rPr lang="en-US" smtClean="0"/>
            </a:br>
            <a:r>
              <a:rPr lang="en-US" smtClean="0">
                <a:solidFill>
                  <a:schemeClr val="accent1"/>
                </a:solidFill>
              </a:rPr>
              <a:t>Energy Efficiency</a:t>
            </a:r>
          </a:p>
        </p:txBody>
      </p:sp>
      <p:sp>
        <p:nvSpPr>
          <p:cNvPr id="12292" name="Rectangle 182"/>
          <p:cNvSpPr>
            <a:spLocks noChangeArrowheads="1"/>
          </p:cNvSpPr>
          <p:nvPr/>
        </p:nvSpPr>
        <p:spPr bwMode="auto">
          <a:xfrm>
            <a:off x="215900" y="1576388"/>
            <a:ext cx="428466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2563" indent="-182563">
              <a:spcBef>
                <a:spcPct val="0"/>
              </a:spcBef>
            </a:pPr>
            <a:r>
              <a:rPr lang="en-US" dirty="0"/>
              <a:t>System Data</a:t>
            </a:r>
          </a:p>
          <a:p>
            <a:pPr marL="639763" lvl="1" indent="-182563">
              <a:spcBef>
                <a:spcPct val="0"/>
              </a:spcBef>
            </a:pPr>
            <a:r>
              <a:rPr lang="en-US" dirty="0"/>
              <a:t>Liquid Density		62</a:t>
            </a:r>
          </a:p>
          <a:p>
            <a:pPr marL="639763" lvl="1" indent="-182563">
              <a:spcBef>
                <a:spcPct val="0"/>
              </a:spcBef>
            </a:pPr>
            <a:r>
              <a:rPr lang="en-US" dirty="0"/>
              <a:t>Static head			20</a:t>
            </a:r>
          </a:p>
          <a:p>
            <a:pPr marL="182563" indent="-182563">
              <a:spcBef>
                <a:spcPct val="0"/>
              </a:spcBef>
            </a:pPr>
            <a:r>
              <a:rPr lang="en-US" dirty="0"/>
              <a:t>Pump Data</a:t>
            </a:r>
          </a:p>
          <a:p>
            <a:pPr marL="639763" lvl="1" indent="-182563">
              <a:spcBef>
                <a:spcPct val="0"/>
              </a:spcBef>
            </a:pPr>
            <a:r>
              <a:rPr lang="en-US" dirty="0"/>
              <a:t>Nominal Flow Volume	1200</a:t>
            </a:r>
          </a:p>
          <a:p>
            <a:pPr marL="639763" lvl="1" indent="-182563">
              <a:spcBef>
                <a:spcPct val="0"/>
              </a:spcBef>
            </a:pPr>
            <a:r>
              <a:rPr lang="en-US" dirty="0"/>
              <a:t>Nominal head		200</a:t>
            </a:r>
          </a:p>
          <a:p>
            <a:pPr marL="639763" lvl="1" indent="-182563">
              <a:spcBef>
                <a:spcPct val="0"/>
              </a:spcBef>
            </a:pPr>
            <a:r>
              <a:rPr lang="en-US" dirty="0"/>
              <a:t>Maximum head		240</a:t>
            </a:r>
          </a:p>
          <a:p>
            <a:pPr marL="639763" lvl="1" indent="-182563">
              <a:spcBef>
                <a:spcPct val="0"/>
              </a:spcBef>
            </a:pPr>
            <a:r>
              <a:rPr lang="en-US" dirty="0"/>
              <a:t>Efficiency			90</a:t>
            </a:r>
          </a:p>
          <a:p>
            <a:pPr marL="182563" indent="-182563">
              <a:spcBef>
                <a:spcPct val="0"/>
              </a:spcBef>
            </a:pPr>
            <a:r>
              <a:rPr lang="en-US" dirty="0"/>
              <a:t>Motor &amp; Supply Data</a:t>
            </a:r>
          </a:p>
          <a:p>
            <a:pPr marL="639763" lvl="1" indent="-182563">
              <a:spcBef>
                <a:spcPct val="0"/>
              </a:spcBef>
            </a:pPr>
            <a:r>
              <a:rPr lang="en-US" dirty="0"/>
              <a:t>Motor Power		75</a:t>
            </a:r>
          </a:p>
          <a:p>
            <a:pPr marL="639763" lvl="1" indent="-182563">
              <a:spcBef>
                <a:spcPct val="0"/>
              </a:spcBef>
            </a:pPr>
            <a:r>
              <a:rPr lang="en-US" dirty="0"/>
              <a:t>Supply Voltage		460</a:t>
            </a:r>
          </a:p>
          <a:p>
            <a:pPr marL="639763" lvl="1" indent="-182563">
              <a:spcBef>
                <a:spcPct val="0"/>
              </a:spcBef>
            </a:pPr>
            <a:r>
              <a:rPr lang="en-US" dirty="0"/>
              <a:t>Motor Efficiency		95</a:t>
            </a:r>
          </a:p>
          <a:p>
            <a:pPr marL="182563" indent="-182563">
              <a:spcBef>
                <a:spcPct val="0"/>
              </a:spcBef>
            </a:pPr>
            <a:endParaRPr lang="en-US" dirty="0"/>
          </a:p>
          <a:p>
            <a:pPr marL="182563" indent="-182563">
              <a:spcBef>
                <a:spcPct val="0"/>
              </a:spcBef>
            </a:pPr>
            <a:endParaRPr lang="en-US" dirty="0"/>
          </a:p>
          <a:p>
            <a:pPr marL="182563" indent="-182563">
              <a:spcBef>
                <a:spcPct val="0"/>
              </a:spcBef>
              <a:buFont typeface="Wingdings" pitchFamily="2" charset="2"/>
              <a:buNone/>
            </a:pPr>
            <a:endParaRPr lang="en-US" dirty="0"/>
          </a:p>
          <a:p>
            <a:pPr marL="182563" indent="-182563">
              <a:spcBef>
                <a:spcPct val="0"/>
              </a:spcBef>
              <a:buFont typeface="Wingdings" pitchFamily="2" charset="2"/>
              <a:buNone/>
            </a:pPr>
            <a:endParaRPr lang="en-US" dirty="0"/>
          </a:p>
          <a:p>
            <a:pPr marL="182563" indent="-182563">
              <a:spcBef>
                <a:spcPct val="0"/>
              </a:spcBef>
              <a:buFont typeface="Wingdings" pitchFamily="2" charset="2"/>
              <a:buNone/>
            </a:pPr>
            <a:endParaRPr lang="en-GB" sz="1500" dirty="0">
              <a:solidFill>
                <a:schemeClr val="accent2"/>
              </a:solidFill>
            </a:endParaRPr>
          </a:p>
        </p:txBody>
      </p:sp>
      <p:sp>
        <p:nvSpPr>
          <p:cNvPr id="12293" name="Rectangle 182"/>
          <p:cNvSpPr>
            <a:spLocks noChangeArrowheads="1"/>
          </p:cNvSpPr>
          <p:nvPr/>
        </p:nvSpPr>
        <p:spPr bwMode="auto">
          <a:xfrm>
            <a:off x="4643438" y="1576388"/>
            <a:ext cx="42846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2563" indent="-182563">
              <a:spcBef>
                <a:spcPct val="0"/>
              </a:spcBef>
            </a:pPr>
            <a:r>
              <a:rPr lang="en-US" dirty="0"/>
              <a:t>Improved Flow Control by</a:t>
            </a:r>
          </a:p>
          <a:p>
            <a:pPr marL="639763" lvl="1" indent="-182563">
              <a:spcBef>
                <a:spcPct val="0"/>
              </a:spcBef>
              <a:buFont typeface="Wingdings" pitchFamily="2" charset="2"/>
              <a:buNone/>
            </a:pPr>
            <a:r>
              <a:rPr lang="en-US" dirty="0"/>
              <a:t>ABB Drive series: </a:t>
            </a:r>
            <a:r>
              <a:rPr lang="en-US" dirty="0" smtClean="0"/>
              <a:t>ACH550</a:t>
            </a:r>
            <a:endParaRPr lang="en-US" dirty="0"/>
          </a:p>
          <a:p>
            <a:pPr marL="182563" indent="-182563">
              <a:spcBef>
                <a:spcPct val="0"/>
              </a:spcBef>
            </a:pPr>
            <a:r>
              <a:rPr lang="en-US" dirty="0"/>
              <a:t>CO2 emission/unit		0.5</a:t>
            </a:r>
          </a:p>
          <a:p>
            <a:pPr marL="182563" indent="-182563">
              <a:spcBef>
                <a:spcPct val="0"/>
              </a:spcBef>
            </a:pPr>
            <a:r>
              <a:rPr lang="en-US" dirty="0"/>
              <a:t>Economic Data</a:t>
            </a:r>
          </a:p>
          <a:p>
            <a:pPr marL="639763" lvl="1" indent="-182563">
              <a:spcBef>
                <a:spcPct val="0"/>
              </a:spcBef>
            </a:pPr>
            <a:r>
              <a:rPr lang="en-US" dirty="0"/>
              <a:t>Currency			$</a:t>
            </a:r>
          </a:p>
          <a:p>
            <a:pPr marL="639763" lvl="1" indent="-182563">
              <a:spcBef>
                <a:spcPct val="0"/>
              </a:spcBef>
            </a:pPr>
            <a:r>
              <a:rPr lang="en-US" dirty="0"/>
              <a:t>Energy Price (per kWh)	0.1</a:t>
            </a:r>
          </a:p>
          <a:p>
            <a:pPr marL="639763" lvl="1" indent="-182563">
              <a:spcBef>
                <a:spcPct val="0"/>
              </a:spcBef>
            </a:pPr>
            <a:r>
              <a:rPr lang="en-US" dirty="0"/>
              <a:t>Investment Cost		</a:t>
            </a:r>
            <a:r>
              <a:rPr lang="en-US" dirty="0" smtClean="0"/>
              <a:t>7.3K</a:t>
            </a:r>
            <a:endParaRPr lang="en-US" dirty="0"/>
          </a:p>
          <a:p>
            <a:pPr marL="639763" lvl="1" indent="-182563">
              <a:spcBef>
                <a:spcPct val="0"/>
              </a:spcBef>
            </a:pPr>
            <a:r>
              <a:rPr lang="en-US" dirty="0"/>
              <a:t>Interest Rate (%)		4</a:t>
            </a:r>
          </a:p>
          <a:p>
            <a:pPr marL="639763" lvl="1" indent="-182563">
              <a:spcBef>
                <a:spcPct val="0"/>
              </a:spcBef>
            </a:pPr>
            <a:r>
              <a:rPr lang="en-US" dirty="0"/>
              <a:t>Service Life (years)		10</a:t>
            </a:r>
          </a:p>
          <a:p>
            <a:pPr marL="182563" indent="-182563">
              <a:spcBef>
                <a:spcPct val="0"/>
              </a:spcBef>
              <a:buFont typeface="Wingdings" pitchFamily="2" charset="2"/>
              <a:buNone/>
            </a:pPr>
            <a:endParaRPr lang="en-US" dirty="0"/>
          </a:p>
          <a:p>
            <a:pPr marL="182563" indent="-182563">
              <a:spcBef>
                <a:spcPct val="0"/>
              </a:spcBef>
              <a:buFont typeface="Wingdings" pitchFamily="2" charset="2"/>
              <a:buNone/>
            </a:pPr>
            <a:endParaRPr lang="en-US" dirty="0"/>
          </a:p>
          <a:p>
            <a:pPr marL="182563" indent="-182563">
              <a:spcBef>
                <a:spcPct val="0"/>
              </a:spcBef>
              <a:buFont typeface="Wingdings" pitchFamily="2" charset="2"/>
              <a:buNone/>
            </a:pPr>
            <a:endParaRPr lang="en-GB" sz="15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 © ABB Group  November 4, 2011 | Slide 1</a:t>
            </a:r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VFD or Not?</a:t>
            </a:r>
            <a:br>
              <a:rPr lang="en-US" smtClean="0"/>
            </a:br>
            <a:r>
              <a:rPr lang="en-US" smtClean="0">
                <a:solidFill>
                  <a:schemeClr val="accent1"/>
                </a:solidFill>
              </a:rPr>
              <a:t>Energy Efficiency</a:t>
            </a:r>
          </a:p>
        </p:txBody>
      </p:sp>
      <p:sp>
        <p:nvSpPr>
          <p:cNvPr id="13316" name="Rectangle 182"/>
          <p:cNvSpPr>
            <a:spLocks noChangeArrowheads="1"/>
          </p:cNvSpPr>
          <p:nvPr/>
        </p:nvSpPr>
        <p:spPr bwMode="auto">
          <a:xfrm>
            <a:off x="215900" y="1576388"/>
            <a:ext cx="428466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2563" indent="-182563">
              <a:spcBef>
                <a:spcPct val="0"/>
              </a:spcBef>
            </a:pPr>
            <a:r>
              <a:rPr lang="en-US"/>
              <a:t>System Data</a:t>
            </a:r>
          </a:p>
          <a:p>
            <a:pPr marL="639763" lvl="1" indent="-182563">
              <a:spcBef>
                <a:spcPct val="0"/>
              </a:spcBef>
            </a:pPr>
            <a:r>
              <a:rPr lang="en-US"/>
              <a:t>Liquid Density		62</a:t>
            </a:r>
          </a:p>
          <a:p>
            <a:pPr marL="639763" lvl="1" indent="-182563">
              <a:spcBef>
                <a:spcPct val="0"/>
              </a:spcBef>
            </a:pPr>
            <a:r>
              <a:rPr lang="en-US"/>
              <a:t>Static head			20</a:t>
            </a:r>
          </a:p>
          <a:p>
            <a:pPr marL="182563" indent="-182563">
              <a:spcBef>
                <a:spcPct val="0"/>
              </a:spcBef>
            </a:pPr>
            <a:r>
              <a:rPr lang="en-US"/>
              <a:t>Pump Data</a:t>
            </a:r>
          </a:p>
          <a:p>
            <a:pPr marL="639763" lvl="1" indent="-182563">
              <a:spcBef>
                <a:spcPct val="0"/>
              </a:spcBef>
            </a:pPr>
            <a:r>
              <a:rPr lang="en-US"/>
              <a:t>Nominal Flow Volume	</a:t>
            </a:r>
            <a:r>
              <a:rPr lang="en-US">
                <a:solidFill>
                  <a:srgbClr val="601F69"/>
                </a:solidFill>
              </a:rPr>
              <a:t>2400</a:t>
            </a:r>
          </a:p>
          <a:p>
            <a:pPr marL="639763" lvl="1" indent="-182563">
              <a:spcBef>
                <a:spcPct val="0"/>
              </a:spcBef>
            </a:pPr>
            <a:r>
              <a:rPr lang="en-US"/>
              <a:t>Nominal head		200</a:t>
            </a:r>
          </a:p>
          <a:p>
            <a:pPr marL="639763" lvl="1" indent="-182563">
              <a:spcBef>
                <a:spcPct val="0"/>
              </a:spcBef>
            </a:pPr>
            <a:r>
              <a:rPr lang="en-US"/>
              <a:t>Maximum head		240</a:t>
            </a:r>
          </a:p>
          <a:p>
            <a:pPr marL="639763" lvl="1" indent="-182563">
              <a:spcBef>
                <a:spcPct val="0"/>
              </a:spcBef>
            </a:pPr>
            <a:r>
              <a:rPr lang="en-US"/>
              <a:t>Efficiency			90</a:t>
            </a:r>
          </a:p>
          <a:p>
            <a:pPr marL="182563" indent="-182563">
              <a:spcBef>
                <a:spcPct val="0"/>
              </a:spcBef>
            </a:pPr>
            <a:r>
              <a:rPr lang="en-US"/>
              <a:t>Motor &amp; Supply Data</a:t>
            </a:r>
          </a:p>
          <a:p>
            <a:pPr marL="639763" lvl="1" indent="-182563">
              <a:spcBef>
                <a:spcPct val="0"/>
              </a:spcBef>
            </a:pPr>
            <a:r>
              <a:rPr lang="en-US"/>
              <a:t>Motor Power		</a:t>
            </a:r>
            <a:r>
              <a:rPr lang="en-US">
                <a:solidFill>
                  <a:srgbClr val="601F69"/>
                </a:solidFill>
              </a:rPr>
              <a:t>150</a:t>
            </a:r>
          </a:p>
          <a:p>
            <a:pPr marL="639763" lvl="1" indent="-182563">
              <a:spcBef>
                <a:spcPct val="0"/>
              </a:spcBef>
            </a:pPr>
            <a:r>
              <a:rPr lang="en-US"/>
              <a:t>Supply Voltage		460</a:t>
            </a:r>
          </a:p>
          <a:p>
            <a:pPr marL="639763" lvl="1" indent="-182563">
              <a:spcBef>
                <a:spcPct val="0"/>
              </a:spcBef>
            </a:pPr>
            <a:r>
              <a:rPr lang="en-US"/>
              <a:t>Motor Efficiency		95</a:t>
            </a:r>
          </a:p>
          <a:p>
            <a:pPr marL="182563" indent="-182563">
              <a:spcBef>
                <a:spcPct val="0"/>
              </a:spcBef>
            </a:pPr>
            <a:endParaRPr lang="en-US"/>
          </a:p>
          <a:p>
            <a:pPr marL="182563" indent="-182563">
              <a:spcBef>
                <a:spcPct val="0"/>
              </a:spcBef>
            </a:pPr>
            <a:endParaRPr lang="en-US"/>
          </a:p>
          <a:p>
            <a:pPr marL="182563" indent="-182563">
              <a:spcBef>
                <a:spcPct val="0"/>
              </a:spcBef>
              <a:buFont typeface="Wingdings" pitchFamily="2" charset="2"/>
              <a:buNone/>
            </a:pPr>
            <a:endParaRPr lang="en-US"/>
          </a:p>
          <a:p>
            <a:pPr marL="182563" indent="-182563">
              <a:spcBef>
                <a:spcPct val="0"/>
              </a:spcBef>
              <a:buFont typeface="Wingdings" pitchFamily="2" charset="2"/>
              <a:buNone/>
            </a:pPr>
            <a:endParaRPr lang="en-US"/>
          </a:p>
          <a:p>
            <a:pPr marL="182563" indent="-182563">
              <a:spcBef>
                <a:spcPct val="0"/>
              </a:spcBef>
              <a:buFont typeface="Wingdings" pitchFamily="2" charset="2"/>
              <a:buNone/>
            </a:pPr>
            <a:endParaRPr lang="en-GB" sz="1500">
              <a:solidFill>
                <a:schemeClr val="accent2"/>
              </a:solidFill>
            </a:endParaRPr>
          </a:p>
        </p:txBody>
      </p:sp>
      <p:sp>
        <p:nvSpPr>
          <p:cNvPr id="13317" name="Rectangle 182"/>
          <p:cNvSpPr>
            <a:spLocks noChangeArrowheads="1"/>
          </p:cNvSpPr>
          <p:nvPr/>
        </p:nvSpPr>
        <p:spPr bwMode="auto">
          <a:xfrm>
            <a:off x="4643438" y="1576388"/>
            <a:ext cx="42846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82563" indent="-182563">
              <a:spcBef>
                <a:spcPct val="0"/>
              </a:spcBef>
            </a:pPr>
            <a:r>
              <a:rPr lang="en-US" dirty="0"/>
              <a:t>Improved Flow Control by</a:t>
            </a:r>
          </a:p>
          <a:p>
            <a:pPr marL="639763" lvl="1" indent="-182563">
              <a:spcBef>
                <a:spcPct val="0"/>
              </a:spcBef>
              <a:buFont typeface="Wingdings" pitchFamily="2" charset="2"/>
              <a:buNone/>
            </a:pPr>
            <a:r>
              <a:rPr lang="en-US" dirty="0"/>
              <a:t>ABB Drive series: </a:t>
            </a:r>
            <a:r>
              <a:rPr lang="en-US" dirty="0" smtClean="0"/>
              <a:t>ACH550</a:t>
            </a:r>
            <a:endParaRPr lang="en-US" dirty="0"/>
          </a:p>
          <a:p>
            <a:pPr marL="182563" indent="-182563">
              <a:spcBef>
                <a:spcPct val="0"/>
              </a:spcBef>
            </a:pPr>
            <a:r>
              <a:rPr lang="en-US" dirty="0"/>
              <a:t>CO2 emission/unit		0.5</a:t>
            </a:r>
          </a:p>
          <a:p>
            <a:pPr marL="182563" indent="-182563">
              <a:spcBef>
                <a:spcPct val="0"/>
              </a:spcBef>
            </a:pPr>
            <a:r>
              <a:rPr lang="en-US" dirty="0"/>
              <a:t>Economic Data</a:t>
            </a:r>
          </a:p>
          <a:p>
            <a:pPr marL="639763" lvl="1" indent="-182563">
              <a:spcBef>
                <a:spcPct val="0"/>
              </a:spcBef>
            </a:pPr>
            <a:r>
              <a:rPr lang="en-US" dirty="0"/>
              <a:t>Currency			$</a:t>
            </a:r>
          </a:p>
          <a:p>
            <a:pPr marL="639763" lvl="1" indent="-182563">
              <a:spcBef>
                <a:spcPct val="0"/>
              </a:spcBef>
            </a:pPr>
            <a:r>
              <a:rPr lang="en-US" dirty="0"/>
              <a:t>Energy Price (per kWh)	0.1</a:t>
            </a:r>
          </a:p>
          <a:p>
            <a:pPr marL="639763" lvl="1" indent="-182563">
              <a:spcBef>
                <a:spcPct val="0"/>
              </a:spcBef>
            </a:pPr>
            <a:r>
              <a:rPr lang="en-US" dirty="0"/>
              <a:t>Investment Cost		</a:t>
            </a:r>
            <a:r>
              <a:rPr lang="en-US" dirty="0" smtClean="0"/>
              <a:t>12.5K</a:t>
            </a:r>
            <a:endParaRPr lang="en-US" dirty="0"/>
          </a:p>
          <a:p>
            <a:pPr marL="639763" lvl="1" indent="-182563">
              <a:spcBef>
                <a:spcPct val="0"/>
              </a:spcBef>
            </a:pPr>
            <a:r>
              <a:rPr lang="en-US" dirty="0"/>
              <a:t>Interest Rate (%)		4</a:t>
            </a:r>
          </a:p>
          <a:p>
            <a:pPr marL="639763" lvl="1" indent="-182563">
              <a:spcBef>
                <a:spcPct val="0"/>
              </a:spcBef>
            </a:pPr>
            <a:r>
              <a:rPr lang="en-US" dirty="0"/>
              <a:t>Service Life (years)		10</a:t>
            </a:r>
          </a:p>
          <a:p>
            <a:pPr marL="182563" indent="-182563">
              <a:spcBef>
                <a:spcPct val="0"/>
              </a:spcBef>
              <a:buFont typeface="Wingdings" pitchFamily="2" charset="2"/>
              <a:buNone/>
            </a:pPr>
            <a:endParaRPr lang="en-US" dirty="0"/>
          </a:p>
          <a:p>
            <a:pPr marL="182563" indent="-182563">
              <a:spcBef>
                <a:spcPct val="0"/>
              </a:spcBef>
              <a:buFont typeface="Wingdings" pitchFamily="2" charset="2"/>
              <a:buNone/>
            </a:pPr>
            <a:endParaRPr lang="en-US" dirty="0"/>
          </a:p>
          <a:p>
            <a:pPr marL="182563" indent="-182563">
              <a:spcBef>
                <a:spcPct val="0"/>
              </a:spcBef>
              <a:buFont typeface="Wingdings" pitchFamily="2" charset="2"/>
              <a:buNone/>
            </a:pPr>
            <a:endParaRPr lang="en-GB" sz="15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COLOR" val="SPREcolor_red"/>
  <p:tag name="VARPPTTYPE" val="SPREpotSPRE"/>
  <p:tag name="VARPPTLANGSEL" val="SPREEnglish"/>
  <p:tag name="VARGRIDMODE" val="SPREgrid_none_value"/>
  <p:tag name="VARPOTVERSION" val="SPRE1.53"/>
  <p:tag name="VARLOGOSCHINDLER" val="SPRE-1"/>
  <p:tag name="VARLOGOATLAS" val="SPRE0"/>
  <p:tag name="VARLOGOASIA" val="SPRE"/>
  <p:tag name="VARPPTLANG" val="SPREEnglish"/>
  <p:tag name="VARPPTEDITORS_NAME" val="SPREStephanie Graf"/>
  <p:tag name="VARPPTKG" val="SPREMAN"/>
  <p:tag name="VARPPTDIVISION" val="SPRECorporate Communications"/>
  <p:tag name="VARPPTPLACE" val="SPREEbikon"/>
  <p:tag name="VARPPTDATE_CREATION" val="SPREMarch 11, 2008"/>
  <p:tag name="VARPPTPRESENTATION_ID" val="SPRE"/>
  <p:tag name="VARPPTSHOWPAGE_NUMBER" val="SPRE-1"/>
  <p:tag name="VARPPTCLOSING_TEXT" val="SPREThank you for your attention."/>
  <p:tag name="VARPPTSETUPPERFORMED" val="SPRETRUE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TITLEIMAGE" val="SPREhorizontal"/>
  <p:tag name="VARSLIDECATEGORYID" val="SPREtitle"/>
  <p:tag name="VARSLIDEID" val="SPREtitle_slide_horizontal_pictur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SLIDECATEGORYID" val="SPREtext"/>
  <p:tag name="VARSLIDEID" val="SPREcontent_text"/>
</p:tagLst>
</file>

<file path=ppt/theme/theme1.xml><?xml version="1.0" encoding="utf-8"?>
<a:theme xmlns:a="http://schemas.openxmlformats.org/drawingml/2006/main" name="default">
  <a:themeElements>
    <a:clrScheme name="default 3">
      <a:dk1>
        <a:srgbClr val="000000"/>
      </a:dk1>
      <a:lt1>
        <a:srgbClr val="FFFFFF"/>
      </a:lt1>
      <a:dk2>
        <a:srgbClr val="601F69"/>
      </a:dk2>
      <a:lt2>
        <a:srgbClr val="666666"/>
      </a:lt2>
      <a:accent1>
        <a:srgbClr val="904AB0"/>
      </a:accent1>
      <a:accent2>
        <a:srgbClr val="9868EF"/>
      </a:accent2>
      <a:accent3>
        <a:srgbClr val="FFFFFF"/>
      </a:accent3>
      <a:accent4>
        <a:srgbClr val="000000"/>
      </a:accent4>
      <a:accent5>
        <a:srgbClr val="C6B1D4"/>
      </a:accent5>
      <a:accent6>
        <a:srgbClr val="895ED9"/>
      </a:accent6>
      <a:hlink>
        <a:srgbClr val="B4A0E8"/>
      </a:hlink>
      <a:folHlink>
        <a:srgbClr val="999999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82563" marR="0" indent="-182563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0000"/>
          <a:buFont typeface="Wingdings" pitchFamily="2" charset="2"/>
          <a:buChar char="§"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82563" marR="0" indent="-182563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0000"/>
          <a:buFont typeface="Wingdings" pitchFamily="2" charset="2"/>
          <a:buChar char="§"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2897"/>
        </a:dk2>
        <a:lt2>
          <a:srgbClr val="666666"/>
        </a:lt2>
        <a:accent1>
          <a:srgbClr val="005ADE"/>
        </a:accent1>
        <a:accent2>
          <a:srgbClr val="0096EA"/>
        </a:accent2>
        <a:accent3>
          <a:srgbClr val="FFFFFF"/>
        </a:accent3>
        <a:accent4>
          <a:srgbClr val="000000"/>
        </a:accent4>
        <a:accent5>
          <a:srgbClr val="AAB5EC"/>
        </a:accent5>
        <a:accent6>
          <a:srgbClr val="0087D4"/>
        </a:accent6>
        <a:hlink>
          <a:srgbClr val="5BD8FF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84C07"/>
        </a:dk2>
        <a:lt2>
          <a:srgbClr val="666666"/>
        </a:lt2>
        <a:accent1>
          <a:srgbClr val="028208"/>
        </a:accent1>
        <a:accent2>
          <a:srgbClr val="3AB200"/>
        </a:accent2>
        <a:accent3>
          <a:srgbClr val="FFFFFF"/>
        </a:accent3>
        <a:accent4>
          <a:srgbClr val="000000"/>
        </a:accent4>
        <a:accent5>
          <a:srgbClr val="AAC1AA"/>
        </a:accent5>
        <a:accent6>
          <a:srgbClr val="34A100"/>
        </a:accent6>
        <a:hlink>
          <a:srgbClr val="98DB38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601F69"/>
        </a:dk2>
        <a:lt2>
          <a:srgbClr val="666666"/>
        </a:lt2>
        <a:accent1>
          <a:srgbClr val="904AB0"/>
        </a:accent1>
        <a:accent2>
          <a:srgbClr val="9868EF"/>
        </a:accent2>
        <a:accent3>
          <a:srgbClr val="FFFFFF"/>
        </a:accent3>
        <a:accent4>
          <a:srgbClr val="000000"/>
        </a:accent4>
        <a:accent5>
          <a:srgbClr val="C6B1D4"/>
        </a:accent5>
        <a:accent6>
          <a:srgbClr val="895ED9"/>
        </a:accent6>
        <a:hlink>
          <a:srgbClr val="B4A0E8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9A2801"/>
        </a:dk2>
        <a:lt2>
          <a:srgbClr val="666666"/>
        </a:lt2>
        <a:accent1>
          <a:srgbClr val="BF4500"/>
        </a:accent1>
        <a:accent2>
          <a:srgbClr val="FF6C00"/>
        </a:accent2>
        <a:accent3>
          <a:srgbClr val="FFFFFF"/>
        </a:accent3>
        <a:accent4>
          <a:srgbClr val="000000"/>
        </a:accent4>
        <a:accent5>
          <a:srgbClr val="DCB0AA"/>
        </a:accent5>
        <a:accent6>
          <a:srgbClr val="E76100"/>
        </a:accent6>
        <a:hlink>
          <a:srgbClr val="FDAC25"/>
        </a:hlink>
        <a:folHlink>
          <a:srgbClr val="99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82563" marR="0" indent="-182563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0000"/>
          <a:buFont typeface="Wingdings" pitchFamily="2" charset="2"/>
          <a:buChar char="§"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82563" marR="0" indent="-182563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0000"/>
          <a:buFont typeface="Wingdings" pitchFamily="2" charset="2"/>
          <a:buChar char="§"/>
          <a:tabLst/>
          <a:defRPr kumimoji="0" lang="de-CH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414E552F3D164980BB475F318EB585" ma:contentTypeVersion="0" ma:contentTypeDescription="Create a new document." ma:contentTypeScope="" ma:versionID="57e9b41d86668581ee5d5dff7c35c9ee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80733D0-67C2-4C3D-898D-11FEFEF205CA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9D25BD2-42E0-4B89-BA87-D8C2175226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84D96B-2D4B-4CA3-A05A-5BF19194B7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17230</TotalTime>
  <Words>663</Words>
  <Application>Microsoft Office PowerPoint</Application>
  <PresentationFormat>On-screen Show (4:3)</PresentationFormat>
  <Paragraphs>149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</vt:lpstr>
      <vt:lpstr>Custom Design</vt:lpstr>
      <vt:lpstr>Energy Efficiency - Pumps VFD or Not?  </vt:lpstr>
      <vt:lpstr>VFD or Not? Scenario 1 Energy Efficiency</vt:lpstr>
      <vt:lpstr>VFD or Not? Scenario 2 Energy Efficiency</vt:lpstr>
      <vt:lpstr>VFD or Not? Scenario 3 Energy Efficiency</vt:lpstr>
      <vt:lpstr>VFD or Not? Scenario 4 Energy Efficiency</vt:lpstr>
      <vt:lpstr>VFD or Not? Scenario 5 Energy Efficiency</vt:lpstr>
      <vt:lpstr>VFD or Not? Scenario 6 Energy Efficiency</vt:lpstr>
      <vt:lpstr>VFD or Not? Energy Efficiency</vt:lpstr>
      <vt:lpstr>VFD or Not? Energy Efficiency</vt:lpstr>
      <vt:lpstr>1</vt:lpstr>
      <vt:lpstr>2</vt:lpstr>
      <vt:lpstr>3</vt:lpstr>
      <vt:lpstr>4</vt:lpstr>
      <vt:lpstr>5a</vt:lpstr>
      <vt:lpstr>5b</vt:lpstr>
      <vt:lpstr>5c</vt:lpstr>
      <vt:lpstr>5d</vt:lpstr>
      <vt:lpstr>5e</vt:lpstr>
      <vt:lpstr>5f</vt:lpstr>
      <vt:lpstr>5g</vt:lpstr>
      <vt:lpstr>6</vt:lpstr>
      <vt:lpstr>Slide 22</vt:lpstr>
    </vt:vector>
  </TitlesOfParts>
  <Company>ABB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Subtitle</dc:title>
  <dc:subject>Power and productivity for a new world</dc:subject>
  <dc:creator>Carita.Envall@fi.abb.com</dc:creator>
  <cp:lastModifiedBy>Ken Fonstad</cp:lastModifiedBy>
  <cp:revision>369</cp:revision>
  <cp:lastPrinted>2008-04-24T12:01:34Z</cp:lastPrinted>
  <dcterms:created xsi:type="dcterms:W3CDTF">2009-02-12T17:36:54Z</dcterms:created>
  <dcterms:modified xsi:type="dcterms:W3CDTF">2011-11-04T21:02:29Z</dcterms:modified>
</cp:coreProperties>
</file>