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</p:sldMasterIdLst>
  <p:notesMasterIdLst>
    <p:notesMasterId r:id="rId18"/>
  </p:notesMasterIdLst>
  <p:handoutMasterIdLst>
    <p:handoutMasterId r:id="rId19"/>
  </p:handoutMasterIdLst>
  <p:sldIdLst>
    <p:sldId id="659" r:id="rId6"/>
    <p:sldId id="721" r:id="rId7"/>
    <p:sldId id="718" r:id="rId8"/>
    <p:sldId id="719" r:id="rId9"/>
    <p:sldId id="720" r:id="rId10"/>
    <p:sldId id="713" r:id="rId11"/>
    <p:sldId id="716" r:id="rId12"/>
    <p:sldId id="714" r:id="rId13"/>
    <p:sldId id="715" r:id="rId14"/>
    <p:sldId id="717" r:id="rId15"/>
    <p:sldId id="723" r:id="rId16"/>
    <p:sldId id="656" r:id="rId17"/>
  </p:sldIdLst>
  <p:sldSz cx="9144000" cy="6858000" type="screen4x3"/>
  <p:notesSz cx="6797675" cy="9926638"/>
  <p:custDataLst>
    <p:tags r:id="rId20"/>
  </p:custDataLst>
  <p:defaultTextStyle>
    <a:defPPr>
      <a:defRPr lang="de-CH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70000"/>
    <a:srgbClr val="060000"/>
    <a:srgbClr val="050000"/>
    <a:srgbClr val="040000"/>
    <a:srgbClr val="B4A0E8"/>
    <a:srgbClr val="9868EF"/>
    <a:srgbClr val="904AB0"/>
    <a:srgbClr val="601F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7" autoAdjust="0"/>
    <p:restoredTop sz="85944" autoAdjust="0"/>
  </p:normalViewPr>
  <p:slideViewPr>
    <p:cSldViewPr snapToGrid="0">
      <p:cViewPr varScale="1">
        <p:scale>
          <a:sx n="118" d="100"/>
          <a:sy n="118" d="100"/>
        </p:scale>
        <p:origin x="-1152" y="-90"/>
      </p:cViewPr>
      <p:guideLst>
        <p:guide orient="horz" pos="2409"/>
        <p:guide orient="horz" pos="2506"/>
        <p:guide orient="horz" pos="3906"/>
        <p:guide orient="horz" pos="993"/>
        <p:guide orient="horz" pos="232"/>
        <p:guide orient="horz" pos="142"/>
        <p:guide pos="2835"/>
        <p:guide pos="2925"/>
        <p:guide pos="930"/>
        <p:guide pos="839"/>
        <p:guide pos="136"/>
        <p:guide pos="4830"/>
        <p:guide pos="56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585551B-9DE5-4A8C-9E14-AFC74DD5CB92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27075" y="280988"/>
            <a:ext cx="2946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81413" y="280988"/>
            <a:ext cx="276066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27075" y="561975"/>
            <a:ext cx="5697538" cy="4271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7075" y="5075238"/>
            <a:ext cx="5697538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27075" y="9421813"/>
            <a:ext cx="2946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78238" y="9431338"/>
            <a:ext cx="27638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A831C8-ED5B-4646-BAC7-67DA0DD5A9E2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D2E91-9A7F-4A94-84BE-A6126AE6EE67}" type="slidenum">
              <a:rPr lang="de-CH" smtClean="0"/>
              <a:pPr/>
              <a:t>1</a:t>
            </a:fld>
            <a:endParaRPr lang="de-CH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04E7D7-AC35-495E-8089-FE05AD61DB93}" type="slidenum">
              <a:rPr lang="de-CH" smtClean="0"/>
              <a:pPr/>
              <a:t>12</a:t>
            </a:fld>
            <a:endParaRPr lang="de-CH" smtClean="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529" tIns="47764" rIns="95529" bIns="47764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0"/>
          <p:cNvSpPr>
            <a:spLocks noChangeArrowheads="1"/>
          </p:cNvSpPr>
          <p:nvPr/>
        </p:nvSpPr>
        <p:spPr bwMode="auto">
          <a:xfrm>
            <a:off x="215900" y="223838"/>
            <a:ext cx="8712200" cy="59769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6" name="Rectangle 20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7" name="Line 20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Line 20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20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Line 20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21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21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21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Line 21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Line 21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Line 21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1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1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21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21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32" name="Line 22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22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22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2" name="Group 22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30" name="Line 22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2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3" name="Line 22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2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2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7" name="Group 23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28" name="Line 23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3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34" name="Picture 268" descr="ABB2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87" descr="14267_AC_DC_Drives family_03_2009_violet"/>
          <p:cNvPicPr>
            <a:picLocks noChangeAspect="1" noChangeArrowheads="1"/>
          </p:cNvPicPr>
          <p:nvPr userDrawn="1"/>
        </p:nvPicPr>
        <p:blipFill>
          <a:blip r:embed="rId3" cstate="print"/>
          <a:srcRect b="63"/>
          <a:stretch>
            <a:fillRect/>
          </a:stretch>
        </p:blipFill>
        <p:spPr bwMode="auto">
          <a:xfrm>
            <a:off x="960438" y="225425"/>
            <a:ext cx="7069137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0" name="Rectangle 34"/>
          <p:cNvSpPr>
            <a:spLocks noGrp="1" noChangeArrowheads="1"/>
          </p:cNvSpPr>
          <p:nvPr>
            <p:ph type="ctrTitle"/>
          </p:nvPr>
        </p:nvSpPr>
        <p:spPr>
          <a:xfrm>
            <a:off x="215900" y="4184650"/>
            <a:ext cx="8712200" cy="2016125"/>
          </a:xfrm>
        </p:spPr>
        <p:txBody>
          <a:bodyPr lIns="144000" tIns="0" rIns="0"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GB"/>
              <a:t>Mastertitelformat bearbeiten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5900" y="3968750"/>
            <a:ext cx="8712200" cy="215900"/>
          </a:xfrm>
        </p:spPr>
        <p:txBody>
          <a:bodyPr lIns="169200"/>
          <a:lstStyle>
            <a:lvl1pPr marL="0" indent="0">
              <a:buFont typeface="Wingdings" pitchFamily="2" charset="2"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de-CH"/>
              <a:t>Master-Untertitelformat bearbeiten</a:t>
            </a:r>
          </a:p>
        </p:txBody>
      </p:sp>
      <p:sp>
        <p:nvSpPr>
          <p:cNvPr id="36" name="shpContentSlideFooter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8D0407A7-9EA2-45FB-B550-4D67E4069A6E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409A08F-79DB-4C92-AA37-6D9EAF41B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9C4FB9C-88B1-47A5-9FBA-622E1C162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00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00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32110ED6-6CA5-49EA-9AA8-B6CC4274A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751EE2DA-BC18-4095-8F96-EB7BF6460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2263"/>
            <a:ext cx="3019425" cy="2227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71925"/>
            <a:ext cx="3019425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4AB518F5-FC2B-4C0A-9860-8B9E4CE63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6E2C8-A6FB-4746-AC27-C1908423135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84747-408C-4FFA-BB6A-11E58B4EB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4C551-3D7C-4DB8-BE67-172A18D2AF8C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F257C-BD3B-4B47-A180-467FE2708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3484A-D642-446A-B59D-091D612C56D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B1DBF-9370-4FC7-B10F-779714C11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BDEEF-7FD1-4A16-9D2B-AB0D414A5B6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598D1-B51F-4831-9D66-2EA9E5E2D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D1C07-FB56-46D6-9C4E-C62B5E3AA258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ADDA4-8415-457D-9F31-D1C230006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E6250-04E1-466A-8E45-FDC25161FC1B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0AD98-7701-459D-8B31-67A38E208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A15A5C73-A01B-494D-A514-755512939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D44FC-5253-487A-8743-F4BDA709D93E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8ABB-1ACB-48E4-BD98-8B8B43E5A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7AEC4-7AD7-4DFF-A590-2E1A1E6BA579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6EB4D-0644-4B0F-A220-EC736A904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8B7E9-A198-4462-B245-3F3CC8961702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2602F-9FA6-4580-878B-07A690DE9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C53FE-9CF6-4FB2-941E-8AB2861A4B5B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C545-B420-49ED-AFBF-053D5FBDB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7A045-95B6-4FBD-A26C-947754218938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1A63A-466F-4330-8D4E-A6B2A38F0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0CAAF94-6972-4DED-BBFC-41983E711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DCE36DE-5312-4757-9BA4-045A36F9C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0944BF70-ACF8-41E6-A2A1-ABD123C49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EF8F1706-D2CD-499F-A993-8C06698BF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30607739-20A0-4569-841B-7A5D2D3AD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BCC8CF54-7A65-4C7C-BC52-D0FDD3F3E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A4D3C0C6-F5A1-413F-947F-B2A2C8CE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7200" tIns="313200" rIns="21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Mastertitelformat bearbeiten</a:t>
            </a:r>
          </a:p>
        </p:txBody>
      </p:sp>
      <p:sp>
        <p:nvSpPr>
          <p:cNvPr id="1027" name="Rectangle 7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6375" y="1592263"/>
            <a:ext cx="61912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grpSp>
        <p:nvGrpSpPr>
          <p:cNvPr id="1028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1259" name="Rectangle 23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1260" name="Line 23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1" name="Line 23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2" name="Line 23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3" name="Line 23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4" name="Line 24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5" name="Line 24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6" name="Line 24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7" name="Line 24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8" name="Line 24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9" name="Line 24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0" name="Line 24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1" name="Line 24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" name="Line 24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5" name="Group 24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1274" name="Line 25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5" name="Line 25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76" name="Line 25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25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1278" name="Line 25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9" name="Line 25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" name="Line 25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1" name="Line 25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2" name="Line 25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3" name="Line 25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52" name="Group 26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1285" name="Line 26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6" name="Line 26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10" name="shpContentSlideFooter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00" y="6200775"/>
            <a:ext cx="28082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9800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  <a:defRPr sz="600">
                <a:solidFill>
                  <a:srgbClr val="666666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D2534B3-98E0-46D6-9764-26BE5F59F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289" descr="ABB2logo RGB"/>
          <p:cNvPicPr>
            <a:picLocks noChangeAspect="1" noChangeArrowheads="1"/>
          </p:cNvPicPr>
          <p:nvPr/>
        </p:nvPicPr>
        <p:blipFill>
          <a:blip r:embed="rId15" cstate="print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539750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2pPr>
      <a:lvl3pPr marL="896938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3pPr>
      <a:lvl4pPr marL="1254125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4pPr>
      <a:lvl5pPr marL="1611313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5pPr>
      <a:lvl6pPr marL="20685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5257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29829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4401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BBA6959-5784-4FCD-8983-D9174A44EA5F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215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01B7A59-719E-4A93-A538-F97F3846A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ContentSlideFooter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2605EB60-73C6-482A-BBBD-39BD3A3E8F53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720545DE-8E9A-4CDC-A289-9B314E1DBD9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9868EF"/>
                </a:solidFill>
              </a:rPr>
              <a:t>Energy Efficiency</a:t>
            </a:r>
            <a:br>
              <a:rPr lang="en-US" smtClean="0">
                <a:solidFill>
                  <a:srgbClr val="9868EF"/>
                </a:solidFill>
              </a:rPr>
            </a:br>
            <a:r>
              <a:rPr lang="en-US" smtClean="0">
                <a:solidFill>
                  <a:srgbClr val="B4A0E8"/>
                </a:solidFill>
              </a:rPr>
              <a:t>FanSave</a:t>
            </a:r>
            <a:br>
              <a:rPr lang="en-US" smtClean="0">
                <a:solidFill>
                  <a:srgbClr val="B4A0E8"/>
                </a:solidFill>
              </a:rPr>
            </a:br>
            <a:r>
              <a:rPr lang="en-US" sz="3600" smtClean="0">
                <a:solidFill>
                  <a:schemeClr val="hlink"/>
                </a:solidFill>
              </a:rPr>
              <a:t/>
            </a:r>
            <a:br>
              <a:rPr lang="en-US" sz="3600" smtClean="0">
                <a:solidFill>
                  <a:schemeClr val="hlink"/>
                </a:solidFill>
              </a:rPr>
            </a:br>
            <a:endParaRPr lang="de-DE" sz="3600" smtClean="0">
              <a:solidFill>
                <a:schemeClr val="hlink"/>
              </a:solidFill>
            </a:endParaRPr>
          </a:p>
        </p:txBody>
      </p:sp>
      <p:sp>
        <p:nvSpPr>
          <p:cNvPr id="4100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HVAC Sales School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F4CB7DD3-6283-47A5-857A-4DCBD4F9A99B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03C58F00-A146-40C5-94D5-F465F51197E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sp>
        <p:nvSpPr>
          <p:cNvPr id="13316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Energy &amp; Environmental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Saving Percentage (%)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Energy Consumption (kWh)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Energy Saving (kWh)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CO2 Reduction (kg)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 sz="1200"/>
          </a:p>
          <a:p>
            <a:pPr marL="182563" indent="-182563">
              <a:spcBef>
                <a:spcPct val="0"/>
              </a:spcBef>
            </a:pPr>
            <a:r>
              <a:rPr lang="en-US"/>
              <a:t>Economic Results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Money Saving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Payback Period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Net Present Value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3317" name="Snagit_PPT1E6" descr="PPT1E6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3978275"/>
            <a:ext cx="3619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725" y="1584325"/>
            <a:ext cx="3556000" cy="2081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For Nominal Volume Flow use ~ 1,500 CFM per HP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CFM = HP x 1,500</a:t>
            </a:r>
          </a:p>
          <a:p>
            <a:r>
              <a:rPr lang="en-US" smtClean="0"/>
              <a:t>For Pressure Increase use the following: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1 to 25 HP ≤ 2 inches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30 to 75 HP ≤ 2.5 inches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100 to 125 HP ≤ 3 inches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150 to 200 HP ≤ 4 inches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250 HP and up = 5 inches</a:t>
            </a:r>
          </a:p>
          <a:p>
            <a:r>
              <a:rPr lang="en-US" smtClean="0"/>
              <a:t>Look to Motor and Supply Data for calculated motor HP requirement and make sure it is ≤ actual motor HP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2E92F6F0-2B01-467F-8663-5686453BA5F8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4B58D66D-9BAD-4CFD-BF4A-1F721BDD292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of Thumb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6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pic>
          <p:nvPicPr>
            <p:cNvPr id="15364" name="Picture 6" descr="ABB1ClaimL_rgb300_100mmLIGHT Kopi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D5BDFFBB-A07E-4566-A2A2-1615DA15DBC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95C809F-0AB4-4AE9-BE2E-2218E020D76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Energy Saving Calculator for Fans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pic>
        <p:nvPicPr>
          <p:cNvPr id="5124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16013"/>
            <a:ext cx="9144000" cy="4956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D9BAEE5D-9E3C-4D21-BFE8-DC58A77D84D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60BCE3BD-D5C3-428D-892B-CDE0FA07476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pic>
        <p:nvPicPr>
          <p:cNvPr id="6148" name="Snagit_PPT200" descr="PPT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233488"/>
            <a:ext cx="42957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Snagit_PPT201" descr="PPT20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5700" y="2370138"/>
            <a:ext cx="4284663" cy="38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E2BE1A90-8BF2-41D6-96A5-B315F79394D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4AFDE167-7A50-40AD-83FA-8F5668FA072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1263" y="1371600"/>
            <a:ext cx="4181475" cy="411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41E419C-00EA-404A-BFD4-47CE51BE5041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D830C1F-B0B3-47FA-B8E1-2F4D6386954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pic>
        <p:nvPicPr>
          <p:cNvPr id="8196" name="Snagit_PPT21E" descr="PPT21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175" y="1539875"/>
            <a:ext cx="50673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F0CA95A8-45C0-4A4D-BBB9-15775E58D207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F95FEB9-ABE5-4FE9-B2F1-A96AD4928D0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pic>
        <p:nvPicPr>
          <p:cNvPr id="9220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16013"/>
            <a:ext cx="9144000" cy="4956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46212369-BDE1-4F4C-81F0-74DF3B7B5DFA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0B2E0A2E-067E-4600-89D7-25322E7ED51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sp>
        <p:nvSpPr>
          <p:cNvPr id="10244" name="Rectangle 182"/>
          <p:cNvSpPr>
            <a:spLocks noChangeArrowheads="1"/>
          </p:cNvSpPr>
          <p:nvPr/>
        </p:nvSpPr>
        <p:spPr bwMode="auto">
          <a:xfrm>
            <a:off x="4740275" y="1268413"/>
            <a:ext cx="428466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Fan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Fan Type		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Impeller Type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Volume Flow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Pressure Increase		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Efficiency			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Transmission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Efficiency			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Motor &amp; Supply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Supply Voltage		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Power		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Efficiency		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58913"/>
            <a:ext cx="4660900" cy="2689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BF4C81CB-E615-4FC0-A7F6-90D8A6B655D0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E529F6BB-29C6-41C6-A598-8E84C9F6DA8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sp>
        <p:nvSpPr>
          <p:cNvPr id="11268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Operating Profile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Running Time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Operating Time at Different Flow Rates (%)</a:t>
            </a:r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</a:pPr>
            <a:r>
              <a:rPr lang="en-US"/>
              <a:t>Economic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Currency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Energy Price (per 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Investment Cost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Interest Rate (%)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Service Life (years)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1269" name="Snagit_PPT1E4" descr="PPT1E4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4148138"/>
            <a:ext cx="31178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363" y="1455738"/>
            <a:ext cx="4319587" cy="220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D2DD39A-2E69-402E-84F4-AD06718DD902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737B731-6C2A-4000-9ECC-CF2DEBBF560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FanSave</a:t>
            </a:r>
          </a:p>
        </p:txBody>
      </p:sp>
      <p:sp>
        <p:nvSpPr>
          <p:cNvPr id="12292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Energy &amp; Environmental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Energy Consumed – Graph (kWh)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25" y="1431925"/>
            <a:ext cx="3997325" cy="4873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COLOR" val="SPREcolor_red"/>
  <p:tag name="VARPPTTYPE" val="SPREpotSPRE"/>
  <p:tag name="VARPPTLANGSEL" val="SPREEnglish"/>
  <p:tag name="VARGRIDMODE" val="SPREgrid_none_value"/>
  <p:tag name="VARPOTVERSION" val="SPRE1.53"/>
  <p:tag name="VARLOGOSCHINDLER" val="SPRE-1"/>
  <p:tag name="VARLOGOATLAS" val="SPRE0"/>
  <p:tag name="VARLOGOASIA" val="SPRE"/>
  <p:tag name="VARPPTLANG" val="SPREEnglish"/>
  <p:tag name="VARPPTEDITORS_NAME" val="SPREStephanie Graf"/>
  <p:tag name="VARPPTKG" val="SPREMAN"/>
  <p:tag name="VARPPTDIVISION" val="SPRECorporate Communications"/>
  <p:tag name="VARPPTPLACE" val="SPREEbikon"/>
  <p:tag name="VARPPTDATE_CREATION" val="SPREMarch 11, 2008"/>
  <p:tag name="VARPPTPRESENTATION_ID" val="SPRE"/>
  <p:tag name="VARPPTSHOWPAGE_NUMBER" val="SPRE-1"/>
  <p:tag name="VARPPTCLOSING_TEXT" val="SPREThank you for your attention."/>
  <p:tag name="VARPPTSETUPPERFORMED" val="SPRETRU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TITLEIMAGE" val="SPREhorizontal"/>
  <p:tag name="VARSLIDECATEGORYID" val="SPREtitle"/>
  <p:tag name="VARSLIDEID" val="SPREtitle_slide_horizontal_pictur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</p:tagLst>
</file>

<file path=ppt/theme/theme1.xml><?xml version="1.0" encoding="utf-8"?>
<a:theme xmlns:a="http://schemas.openxmlformats.org/drawingml/2006/main" name="default">
  <a:themeElements>
    <a:clrScheme name="default 3">
      <a:dk1>
        <a:srgbClr val="000000"/>
      </a:dk1>
      <a:lt1>
        <a:srgbClr val="FFFFFF"/>
      </a:lt1>
      <a:dk2>
        <a:srgbClr val="601F69"/>
      </a:dk2>
      <a:lt2>
        <a:srgbClr val="666666"/>
      </a:lt2>
      <a:accent1>
        <a:srgbClr val="904AB0"/>
      </a:accent1>
      <a:accent2>
        <a:srgbClr val="9868EF"/>
      </a:accent2>
      <a:accent3>
        <a:srgbClr val="FFFFFF"/>
      </a:accent3>
      <a:accent4>
        <a:srgbClr val="000000"/>
      </a:accent4>
      <a:accent5>
        <a:srgbClr val="C6B1D4"/>
      </a:accent5>
      <a:accent6>
        <a:srgbClr val="895ED9"/>
      </a:accent6>
      <a:hlink>
        <a:srgbClr val="B4A0E8"/>
      </a:hlink>
      <a:folHlink>
        <a:srgbClr val="999999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2897"/>
        </a:dk2>
        <a:lt2>
          <a:srgbClr val="666666"/>
        </a:lt2>
        <a:accent1>
          <a:srgbClr val="005ADE"/>
        </a:accent1>
        <a:accent2>
          <a:srgbClr val="0096EA"/>
        </a:accent2>
        <a:accent3>
          <a:srgbClr val="FFFFFF"/>
        </a:accent3>
        <a:accent4>
          <a:srgbClr val="000000"/>
        </a:accent4>
        <a:accent5>
          <a:srgbClr val="AAB5EC"/>
        </a:accent5>
        <a:accent6>
          <a:srgbClr val="0087D4"/>
        </a:accent6>
        <a:hlink>
          <a:srgbClr val="5BD8FF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84C07"/>
        </a:dk2>
        <a:lt2>
          <a:srgbClr val="666666"/>
        </a:lt2>
        <a:accent1>
          <a:srgbClr val="028208"/>
        </a:accent1>
        <a:accent2>
          <a:srgbClr val="3AB200"/>
        </a:accent2>
        <a:accent3>
          <a:srgbClr val="FFFFFF"/>
        </a:accent3>
        <a:accent4>
          <a:srgbClr val="000000"/>
        </a:accent4>
        <a:accent5>
          <a:srgbClr val="AAC1AA"/>
        </a:accent5>
        <a:accent6>
          <a:srgbClr val="34A100"/>
        </a:accent6>
        <a:hlink>
          <a:srgbClr val="98DB3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601F69"/>
        </a:dk2>
        <a:lt2>
          <a:srgbClr val="666666"/>
        </a:lt2>
        <a:accent1>
          <a:srgbClr val="904AB0"/>
        </a:accent1>
        <a:accent2>
          <a:srgbClr val="9868EF"/>
        </a:accent2>
        <a:accent3>
          <a:srgbClr val="FFFFFF"/>
        </a:accent3>
        <a:accent4>
          <a:srgbClr val="000000"/>
        </a:accent4>
        <a:accent5>
          <a:srgbClr val="C6B1D4"/>
        </a:accent5>
        <a:accent6>
          <a:srgbClr val="895ED9"/>
        </a:accent6>
        <a:hlink>
          <a:srgbClr val="B4A0E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A2801"/>
        </a:dk2>
        <a:lt2>
          <a:srgbClr val="666666"/>
        </a:lt2>
        <a:accent1>
          <a:srgbClr val="BF4500"/>
        </a:accent1>
        <a:accent2>
          <a:srgbClr val="FF6C00"/>
        </a:accent2>
        <a:accent3>
          <a:srgbClr val="FFFFFF"/>
        </a:accent3>
        <a:accent4>
          <a:srgbClr val="000000"/>
        </a:accent4>
        <a:accent5>
          <a:srgbClr val="DCB0AA"/>
        </a:accent5>
        <a:accent6>
          <a:srgbClr val="E76100"/>
        </a:accent6>
        <a:hlink>
          <a:srgbClr val="FDAC25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414E552F3D164980BB475F318EB585" ma:contentTypeVersion="0" ma:contentTypeDescription="Create a new document." ma:contentTypeScope="" ma:versionID="57e9b41d86668581ee5d5dff7c35c9e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584D96B-2D4B-4CA3-A05A-5BF19194B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9D25BD2-42E0-4B89-BA87-D8C2175226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F87AB0-F71E-4737-B646-E3212032F6AD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16598</TotalTime>
  <Words>282</Words>
  <Application>Microsoft Office PowerPoint</Application>
  <PresentationFormat>On-screen Show (4:3)</PresentationFormat>
  <Paragraphs>105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Wingdings</vt:lpstr>
      <vt:lpstr>Times New Roman</vt:lpstr>
      <vt:lpstr>default</vt:lpstr>
      <vt:lpstr>Custom Design</vt:lpstr>
      <vt:lpstr>Energy Efficiency FanSave  </vt:lpstr>
      <vt:lpstr>Energy Saving Calculator for Fans FanSave</vt:lpstr>
      <vt:lpstr>Opening the Workbook FanSave</vt:lpstr>
      <vt:lpstr>Opening the Workbook FanSave</vt:lpstr>
      <vt:lpstr>Opening the Workbook FanSave</vt:lpstr>
      <vt:lpstr>Input Data FanSave</vt:lpstr>
      <vt:lpstr>Input Data FanSave</vt:lpstr>
      <vt:lpstr>Input Data FanSave</vt:lpstr>
      <vt:lpstr>Results FanSave</vt:lpstr>
      <vt:lpstr>Results FanSave</vt:lpstr>
      <vt:lpstr>Rules of Thumb FanSave</vt:lpstr>
      <vt:lpstr>Slide 12</vt:lpstr>
    </vt:vector>
  </TitlesOfParts>
  <Company>ABB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Subtitle</dc:title>
  <dc:subject>Power and productivity for a new world</dc:subject>
  <dc:creator>Carita.Envall@fi.abb.com</dc:creator>
  <cp:lastModifiedBy>USPEWAL</cp:lastModifiedBy>
  <cp:revision>314</cp:revision>
  <cp:lastPrinted>2008-04-24T12:01:34Z</cp:lastPrinted>
  <dcterms:created xsi:type="dcterms:W3CDTF">2009-02-12T17:36:54Z</dcterms:created>
  <dcterms:modified xsi:type="dcterms:W3CDTF">2012-02-13T16:12:16Z</dcterms:modified>
</cp:coreProperties>
</file>