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52" r:id="rId5"/>
  </p:sldMasterIdLst>
  <p:notesMasterIdLst>
    <p:notesMasterId r:id="rId15"/>
  </p:notesMasterIdLst>
  <p:handoutMasterIdLst>
    <p:handoutMasterId r:id="rId16"/>
  </p:handoutMasterIdLst>
  <p:sldIdLst>
    <p:sldId id="659" r:id="rId6"/>
    <p:sldId id="714" r:id="rId7"/>
    <p:sldId id="710" r:id="rId8"/>
    <p:sldId id="735" r:id="rId9"/>
    <p:sldId id="730" r:id="rId10"/>
    <p:sldId id="708" r:id="rId11"/>
    <p:sldId id="732" r:id="rId12"/>
    <p:sldId id="715" r:id="rId13"/>
    <p:sldId id="656" r:id="rId14"/>
  </p:sldIdLst>
  <p:sldSz cx="9144000" cy="6858000" type="screen4x3"/>
  <p:notesSz cx="7023100" cy="9309100"/>
  <p:custDataLst>
    <p:tags r:id="rId17"/>
  </p:custDataLst>
  <p:defaultTextStyle>
    <a:defPPr>
      <a:defRPr lang="de-CH"/>
    </a:defPPr>
    <a:lvl1pPr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buChar char="§"/>
      <a:defRPr kern="1200">
        <a:solidFill>
          <a:srgbClr val="000000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buChar char="§"/>
      <a:defRPr kern="1200">
        <a:solidFill>
          <a:srgbClr val="000000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buChar char="§"/>
      <a:defRPr kern="1200">
        <a:solidFill>
          <a:srgbClr val="000000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buChar char="§"/>
      <a:defRPr kern="1200">
        <a:solidFill>
          <a:srgbClr val="000000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buChar char="§"/>
      <a:defRPr kern="1200">
        <a:solidFill>
          <a:srgbClr val="000000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rgbClr val="000000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rgbClr val="000000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rgbClr val="000000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rgbClr val="000000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601F69"/>
    <a:srgbClr val="904AB0"/>
    <a:srgbClr val="070000"/>
    <a:srgbClr val="060000"/>
    <a:srgbClr val="050000"/>
    <a:srgbClr val="040000"/>
    <a:srgbClr val="B4A0E8"/>
    <a:srgbClr val="9868E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37" autoAdjust="0"/>
    <p:restoredTop sz="85944" autoAdjust="0"/>
  </p:normalViewPr>
  <p:slideViewPr>
    <p:cSldViewPr snapToGrid="0">
      <p:cViewPr varScale="1">
        <p:scale>
          <a:sx n="118" d="100"/>
          <a:sy n="118" d="100"/>
        </p:scale>
        <p:origin x="-1152" y="-90"/>
      </p:cViewPr>
      <p:guideLst>
        <p:guide orient="horz" pos="2409"/>
        <p:guide orient="horz" pos="2506"/>
        <p:guide orient="horz" pos="3896"/>
        <p:guide orient="horz" pos="993"/>
        <p:guide orient="horz" pos="232"/>
        <p:guide orient="horz" pos="142"/>
        <p:guide pos="2835"/>
        <p:guide pos="2925"/>
        <p:guide pos="930"/>
        <p:guide pos="839"/>
        <p:guide pos="136"/>
        <p:guide pos="4830"/>
        <p:guide pos="562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ags" Target="tags/tag1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482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29" tIns="47764" rIns="95529" bIns="47764" numCol="1" anchor="t" anchorCtr="0" compatLnSpc="1">
            <a:prstTxWarp prst="textNoShape">
              <a:avLst/>
            </a:prstTxWarp>
          </a:bodyPr>
          <a:lstStyle>
            <a:lvl1pPr defTabSz="955675">
              <a:spcBef>
                <a:spcPct val="0"/>
              </a:spcBef>
              <a:buClrTx/>
              <a:buSzTx/>
              <a:buFontTx/>
              <a:buNone/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8275" y="0"/>
            <a:ext cx="304482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29" tIns="47764" rIns="95529" bIns="47764" numCol="1" anchor="t" anchorCtr="0" compatLnSpc="1">
            <a:prstTxWarp prst="textNoShape">
              <a:avLst/>
            </a:prstTxWarp>
          </a:bodyPr>
          <a:lstStyle>
            <a:lvl1pPr algn="r" defTabSz="955675">
              <a:spcBef>
                <a:spcPct val="0"/>
              </a:spcBef>
              <a:buClrTx/>
              <a:buSzTx/>
              <a:buFontTx/>
              <a:buNone/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3963"/>
            <a:ext cx="304482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29" tIns="47764" rIns="95529" bIns="47764" numCol="1" anchor="b" anchorCtr="0" compatLnSpc="1">
            <a:prstTxWarp prst="textNoShape">
              <a:avLst/>
            </a:prstTxWarp>
          </a:bodyPr>
          <a:lstStyle>
            <a:lvl1pPr defTabSz="955675">
              <a:spcBef>
                <a:spcPct val="0"/>
              </a:spcBef>
              <a:buClrTx/>
              <a:buSzTx/>
              <a:buFontTx/>
              <a:buNone/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8275" y="8843963"/>
            <a:ext cx="304482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29" tIns="47764" rIns="95529" bIns="47764" numCol="1" anchor="b" anchorCtr="0" compatLnSpc="1">
            <a:prstTxWarp prst="textNoShape">
              <a:avLst/>
            </a:prstTxWarp>
          </a:bodyPr>
          <a:lstStyle>
            <a:lvl1pPr algn="r" defTabSz="955675">
              <a:spcBef>
                <a:spcPct val="0"/>
              </a:spcBef>
              <a:buClrTx/>
              <a:buSzTx/>
              <a:buFontTx/>
              <a:buNone/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4D6E02FC-6DF1-4679-9C54-2BE0F74EEBC2}" type="slidenum">
              <a:rPr lang="de-CH"/>
              <a:pPr>
                <a:defRPr/>
              </a:pPr>
              <a:t>‹#›</a:t>
            </a:fld>
            <a:endParaRPr lang="de-C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50888" y="263525"/>
            <a:ext cx="3044825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955675">
              <a:spcBef>
                <a:spcPct val="0"/>
              </a:spcBef>
              <a:buClrTx/>
              <a:buSzTx/>
              <a:buFontTx/>
              <a:buNone/>
              <a:defRPr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03650" y="263525"/>
            <a:ext cx="2852738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955675">
              <a:spcBef>
                <a:spcPct val="0"/>
              </a:spcBef>
              <a:buClrTx/>
              <a:buSzTx/>
              <a:buFontTx/>
              <a:buNone/>
              <a:defRPr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19460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022350" y="527050"/>
            <a:ext cx="5343525" cy="40068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50888" y="4759325"/>
            <a:ext cx="5886450" cy="407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 noProof="0" smtClean="0"/>
              <a:t>Click to edit Master text styles</a:t>
            </a:r>
          </a:p>
          <a:p>
            <a:pPr lvl="1"/>
            <a:r>
              <a:rPr lang="de-CH" noProof="0" smtClean="0"/>
              <a:t>Second level</a:t>
            </a:r>
          </a:p>
          <a:p>
            <a:pPr lvl="2"/>
            <a:r>
              <a:rPr lang="de-CH" noProof="0" smtClean="0"/>
              <a:t>Third level</a:t>
            </a:r>
          </a:p>
          <a:p>
            <a:pPr lvl="3"/>
            <a:r>
              <a:rPr lang="de-CH" noProof="0" smtClean="0"/>
              <a:t>Fourth level</a:t>
            </a:r>
          </a:p>
          <a:p>
            <a:pPr lvl="4"/>
            <a:r>
              <a:rPr lang="de-CH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750888" y="8836025"/>
            <a:ext cx="3044825" cy="25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955675">
              <a:spcBef>
                <a:spcPct val="0"/>
              </a:spcBef>
              <a:buClrTx/>
              <a:buSzTx/>
              <a:buFontTx/>
              <a:buNone/>
              <a:defRPr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00475" y="8843963"/>
            <a:ext cx="2855913" cy="25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955675">
              <a:spcBef>
                <a:spcPct val="0"/>
              </a:spcBef>
              <a:buClrTx/>
              <a:buSzTx/>
              <a:buFontTx/>
              <a:buNone/>
              <a:defRPr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A39A2A7B-A6B9-445C-B28D-275F466D092C}" type="slidenum">
              <a:rPr lang="de-CH"/>
              <a:pPr>
                <a:defRPr/>
              </a:pPr>
              <a:t>‹#›</a:t>
            </a:fld>
            <a:endParaRPr lang="de-C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110000"/>
      </a:lnSpc>
      <a:spcBef>
        <a:spcPct val="5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lnSpc>
        <a:spcPct val="110000"/>
      </a:lnSpc>
      <a:spcBef>
        <a:spcPct val="5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lnSpc>
        <a:spcPct val="110000"/>
      </a:lnSpc>
      <a:spcBef>
        <a:spcPct val="5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lnSpc>
        <a:spcPct val="110000"/>
      </a:lnSpc>
      <a:spcBef>
        <a:spcPct val="5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lnSpc>
        <a:spcPct val="110000"/>
      </a:lnSpc>
      <a:spcBef>
        <a:spcPct val="5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BB816BF-63A0-4AC5-AB90-CAFB55AFDEF4}" type="slidenum">
              <a:rPr lang="de-CH" smtClean="0"/>
              <a:pPr/>
              <a:t>1</a:t>
            </a:fld>
            <a:endParaRPr lang="de-CH" smtClean="0"/>
          </a:p>
        </p:txBody>
      </p:sp>
      <p:sp>
        <p:nvSpPr>
          <p:cNvPr id="2048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AE55471-7D4E-4D12-B6E4-58E03D641BD3}" type="slidenum">
              <a:rPr lang="de-CH" smtClean="0"/>
              <a:pPr/>
              <a:t>9</a:t>
            </a:fld>
            <a:endParaRPr lang="de-CH" smtClean="0"/>
          </a:p>
        </p:txBody>
      </p:sp>
      <p:sp>
        <p:nvSpPr>
          <p:cNvPr id="2150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529" tIns="47764" rIns="95529" bIns="47764"/>
          <a:lstStyle/>
          <a:p>
            <a:pPr eaLnBrk="1" hangingPunct="1"/>
            <a:endParaRPr lang="de-DE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60"/>
          <p:cNvSpPr>
            <a:spLocks noChangeArrowheads="1"/>
          </p:cNvSpPr>
          <p:nvPr/>
        </p:nvSpPr>
        <p:spPr bwMode="auto">
          <a:xfrm>
            <a:off x="215900" y="223838"/>
            <a:ext cx="8712200" cy="5976937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defRPr/>
            </a:pPr>
            <a:endParaRPr lang="en-US"/>
          </a:p>
        </p:txBody>
      </p:sp>
      <p:grpSp>
        <p:nvGrpSpPr>
          <p:cNvPr id="5" name="shpGridNormal" hidden="1"/>
          <p:cNvGrpSpPr>
            <a:grpSpLocks/>
          </p:cNvGrpSpPr>
          <p:nvPr/>
        </p:nvGrpSpPr>
        <p:grpSpPr bwMode="auto">
          <a:xfrm>
            <a:off x="325438" y="434975"/>
            <a:ext cx="8496300" cy="5983288"/>
            <a:chOff x="292" y="389"/>
            <a:chExt cx="7611" cy="5361"/>
          </a:xfrm>
        </p:grpSpPr>
        <p:sp>
          <p:nvSpPr>
            <p:cNvPr id="6" name="Rectangle 205" hidden="1"/>
            <p:cNvSpPr>
              <a:spLocks noChangeArrowheads="1"/>
            </p:cNvSpPr>
            <p:nvPr userDrawn="1"/>
          </p:nvSpPr>
          <p:spPr bwMode="auto">
            <a:xfrm>
              <a:off x="292" y="389"/>
              <a:ext cx="7610" cy="5361"/>
            </a:xfrm>
            <a:prstGeom prst="rect">
              <a:avLst/>
            </a:prstGeom>
            <a:noFill/>
            <a:ln w="19050">
              <a:solidFill>
                <a:srgbClr val="8BA2B2"/>
              </a:solidFill>
              <a:prstDash val="dash"/>
              <a:miter lim="80000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 defTabSz="642938">
                <a:spcBef>
                  <a:spcPct val="0"/>
                </a:spcBef>
                <a:buClrTx/>
                <a:buSzTx/>
                <a:buFontTx/>
                <a:buNone/>
                <a:defRPr/>
              </a:pPr>
              <a:endParaRPr lang="en-GB" sz="1700">
                <a:solidFill>
                  <a:schemeClr val="tx1"/>
                </a:solidFill>
              </a:endParaRPr>
            </a:p>
          </p:txBody>
        </p:sp>
        <p:sp>
          <p:nvSpPr>
            <p:cNvPr id="7" name="Line 206" hidden="1"/>
            <p:cNvSpPr>
              <a:spLocks noChangeShapeType="1"/>
            </p:cNvSpPr>
            <p:nvPr userDrawn="1"/>
          </p:nvSpPr>
          <p:spPr bwMode="auto">
            <a:xfrm>
              <a:off x="310" y="927"/>
              <a:ext cx="7567" cy="1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Line 207" hidden="1"/>
            <p:cNvSpPr>
              <a:spLocks noChangeShapeType="1"/>
            </p:cNvSpPr>
            <p:nvPr userDrawn="1"/>
          </p:nvSpPr>
          <p:spPr bwMode="auto">
            <a:xfrm>
              <a:off x="310" y="1460"/>
              <a:ext cx="7593" cy="1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Line 208" hidden="1"/>
            <p:cNvSpPr>
              <a:spLocks noChangeShapeType="1"/>
            </p:cNvSpPr>
            <p:nvPr userDrawn="1"/>
          </p:nvSpPr>
          <p:spPr bwMode="auto">
            <a:xfrm>
              <a:off x="310" y="2002"/>
              <a:ext cx="7587" cy="1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Line 209" hidden="1"/>
            <p:cNvSpPr>
              <a:spLocks noChangeShapeType="1"/>
            </p:cNvSpPr>
            <p:nvPr userDrawn="1"/>
          </p:nvSpPr>
          <p:spPr bwMode="auto">
            <a:xfrm>
              <a:off x="310" y="2531"/>
              <a:ext cx="7584" cy="1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Line 210" hidden="1"/>
            <p:cNvSpPr>
              <a:spLocks noChangeShapeType="1"/>
            </p:cNvSpPr>
            <p:nvPr userDrawn="1"/>
          </p:nvSpPr>
          <p:spPr bwMode="auto">
            <a:xfrm>
              <a:off x="310" y="3067"/>
              <a:ext cx="7587" cy="0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Line 211" hidden="1"/>
            <p:cNvSpPr>
              <a:spLocks noChangeShapeType="1"/>
            </p:cNvSpPr>
            <p:nvPr userDrawn="1"/>
          </p:nvSpPr>
          <p:spPr bwMode="auto">
            <a:xfrm>
              <a:off x="310" y="3604"/>
              <a:ext cx="7593" cy="1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Line 212" hidden="1"/>
            <p:cNvSpPr>
              <a:spLocks noChangeShapeType="1"/>
            </p:cNvSpPr>
            <p:nvPr userDrawn="1"/>
          </p:nvSpPr>
          <p:spPr bwMode="auto">
            <a:xfrm>
              <a:off x="310" y="4144"/>
              <a:ext cx="7587" cy="1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Line 213" hidden="1"/>
            <p:cNvSpPr>
              <a:spLocks noChangeShapeType="1"/>
            </p:cNvSpPr>
            <p:nvPr userDrawn="1"/>
          </p:nvSpPr>
          <p:spPr bwMode="auto">
            <a:xfrm>
              <a:off x="293" y="4679"/>
              <a:ext cx="7601" cy="1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Line 214" hidden="1"/>
            <p:cNvSpPr>
              <a:spLocks noChangeShapeType="1"/>
            </p:cNvSpPr>
            <p:nvPr userDrawn="1"/>
          </p:nvSpPr>
          <p:spPr bwMode="auto">
            <a:xfrm>
              <a:off x="293" y="5217"/>
              <a:ext cx="7604" cy="0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Line 215" hidden="1"/>
            <p:cNvSpPr>
              <a:spLocks noChangeShapeType="1"/>
            </p:cNvSpPr>
            <p:nvPr userDrawn="1"/>
          </p:nvSpPr>
          <p:spPr bwMode="auto">
            <a:xfrm>
              <a:off x="1280" y="390"/>
              <a:ext cx="0" cy="5354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Line 216" hidden="1"/>
            <p:cNvSpPr>
              <a:spLocks noChangeShapeType="1"/>
            </p:cNvSpPr>
            <p:nvPr userDrawn="1"/>
          </p:nvSpPr>
          <p:spPr bwMode="auto">
            <a:xfrm>
              <a:off x="1391" y="390"/>
              <a:ext cx="1" cy="5354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Line 217" hidden="1"/>
            <p:cNvSpPr>
              <a:spLocks noChangeShapeType="1"/>
            </p:cNvSpPr>
            <p:nvPr userDrawn="1"/>
          </p:nvSpPr>
          <p:spPr bwMode="auto">
            <a:xfrm>
              <a:off x="2382" y="390"/>
              <a:ext cx="0" cy="5354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Line 218" hidden="1"/>
            <p:cNvSpPr>
              <a:spLocks noChangeShapeType="1"/>
            </p:cNvSpPr>
            <p:nvPr userDrawn="1"/>
          </p:nvSpPr>
          <p:spPr bwMode="auto">
            <a:xfrm>
              <a:off x="2498" y="390"/>
              <a:ext cx="0" cy="5354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20" name="Group 219" hidden="1"/>
            <p:cNvGrpSpPr>
              <a:grpSpLocks/>
            </p:cNvGrpSpPr>
            <p:nvPr userDrawn="1"/>
          </p:nvGrpSpPr>
          <p:grpSpPr bwMode="auto">
            <a:xfrm>
              <a:off x="3485" y="390"/>
              <a:ext cx="112" cy="5354"/>
              <a:chOff x="3485" y="390"/>
              <a:chExt cx="112" cy="5354"/>
            </a:xfrm>
          </p:grpSpPr>
          <p:sp>
            <p:nvSpPr>
              <p:cNvPr id="32" name="Line 220" hidden="1"/>
              <p:cNvSpPr>
                <a:spLocks noChangeShapeType="1"/>
              </p:cNvSpPr>
              <p:nvPr userDrawn="1"/>
            </p:nvSpPr>
            <p:spPr bwMode="auto">
              <a:xfrm>
                <a:off x="3485" y="390"/>
                <a:ext cx="0" cy="5354"/>
              </a:xfrm>
              <a:prstGeom prst="line">
                <a:avLst/>
              </a:prstGeom>
              <a:noFill/>
              <a:ln w="12700">
                <a:solidFill>
                  <a:srgbClr val="8BA2B2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 lIns="0" tIns="0" rIns="0" bIns="0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3" name="Line 221" hidden="1"/>
              <p:cNvSpPr>
                <a:spLocks noChangeShapeType="1"/>
              </p:cNvSpPr>
              <p:nvPr userDrawn="1"/>
            </p:nvSpPr>
            <p:spPr bwMode="auto">
              <a:xfrm>
                <a:off x="3597" y="390"/>
                <a:ext cx="0" cy="5354"/>
              </a:xfrm>
              <a:prstGeom prst="line">
                <a:avLst/>
              </a:prstGeom>
              <a:noFill/>
              <a:ln w="12700">
                <a:solidFill>
                  <a:srgbClr val="8BA2B2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 lIns="0" tIns="0" rIns="0" bIns="0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21" name="Line 222" hidden="1"/>
            <p:cNvSpPr>
              <a:spLocks noChangeShapeType="1"/>
            </p:cNvSpPr>
            <p:nvPr userDrawn="1"/>
          </p:nvSpPr>
          <p:spPr bwMode="auto">
            <a:xfrm>
              <a:off x="4095" y="390"/>
              <a:ext cx="0" cy="5354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22" name="Group 223" hidden="1"/>
            <p:cNvGrpSpPr>
              <a:grpSpLocks/>
            </p:cNvGrpSpPr>
            <p:nvPr userDrawn="1"/>
          </p:nvGrpSpPr>
          <p:grpSpPr bwMode="auto">
            <a:xfrm>
              <a:off x="4592" y="390"/>
              <a:ext cx="114" cy="5354"/>
              <a:chOff x="4592" y="390"/>
              <a:chExt cx="114" cy="5354"/>
            </a:xfrm>
          </p:grpSpPr>
          <p:sp>
            <p:nvSpPr>
              <p:cNvPr id="30" name="Line 224" hidden="1"/>
              <p:cNvSpPr>
                <a:spLocks noChangeShapeType="1"/>
              </p:cNvSpPr>
              <p:nvPr userDrawn="1"/>
            </p:nvSpPr>
            <p:spPr bwMode="auto">
              <a:xfrm>
                <a:off x="4592" y="390"/>
                <a:ext cx="0" cy="5354"/>
              </a:xfrm>
              <a:prstGeom prst="line">
                <a:avLst/>
              </a:prstGeom>
              <a:noFill/>
              <a:ln w="12700">
                <a:solidFill>
                  <a:srgbClr val="8BA2B2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 lIns="0" tIns="0" rIns="0" bIns="0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" name="Line 225" hidden="1"/>
              <p:cNvSpPr>
                <a:spLocks noChangeShapeType="1"/>
              </p:cNvSpPr>
              <p:nvPr userDrawn="1"/>
            </p:nvSpPr>
            <p:spPr bwMode="auto">
              <a:xfrm>
                <a:off x="4706" y="390"/>
                <a:ext cx="0" cy="5354"/>
              </a:xfrm>
              <a:prstGeom prst="line">
                <a:avLst/>
              </a:prstGeom>
              <a:noFill/>
              <a:ln w="12700">
                <a:solidFill>
                  <a:srgbClr val="8BA2B2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 lIns="0" tIns="0" rIns="0" bIns="0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23" name="Line 226" hidden="1"/>
            <p:cNvSpPr>
              <a:spLocks noChangeShapeType="1"/>
            </p:cNvSpPr>
            <p:nvPr userDrawn="1"/>
          </p:nvSpPr>
          <p:spPr bwMode="auto">
            <a:xfrm>
              <a:off x="5696" y="390"/>
              <a:ext cx="1" cy="5354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" name="Line 227" hidden="1"/>
            <p:cNvSpPr>
              <a:spLocks noChangeShapeType="1"/>
            </p:cNvSpPr>
            <p:nvPr userDrawn="1"/>
          </p:nvSpPr>
          <p:spPr bwMode="auto">
            <a:xfrm>
              <a:off x="5810" y="390"/>
              <a:ext cx="1" cy="5354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5" name="Line 228" hidden="1"/>
            <p:cNvSpPr>
              <a:spLocks noChangeShapeType="1"/>
            </p:cNvSpPr>
            <p:nvPr userDrawn="1"/>
          </p:nvSpPr>
          <p:spPr bwMode="auto">
            <a:xfrm>
              <a:off x="6799" y="390"/>
              <a:ext cx="0" cy="5354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" name="Line 229" hidden="1"/>
            <p:cNvSpPr>
              <a:spLocks noChangeShapeType="1"/>
            </p:cNvSpPr>
            <p:nvPr userDrawn="1"/>
          </p:nvSpPr>
          <p:spPr bwMode="auto">
            <a:xfrm>
              <a:off x="6915" y="390"/>
              <a:ext cx="0" cy="5354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27" name="Group 230" hidden="1"/>
            <p:cNvGrpSpPr>
              <a:grpSpLocks/>
            </p:cNvGrpSpPr>
            <p:nvPr userDrawn="1"/>
          </p:nvGrpSpPr>
          <p:grpSpPr bwMode="auto">
            <a:xfrm>
              <a:off x="4038" y="390"/>
              <a:ext cx="112" cy="5354"/>
              <a:chOff x="3485" y="390"/>
              <a:chExt cx="112" cy="5354"/>
            </a:xfrm>
          </p:grpSpPr>
          <p:sp>
            <p:nvSpPr>
              <p:cNvPr id="28" name="Line 231" hidden="1"/>
              <p:cNvSpPr>
                <a:spLocks noChangeShapeType="1"/>
              </p:cNvSpPr>
              <p:nvPr userDrawn="1"/>
            </p:nvSpPr>
            <p:spPr bwMode="auto">
              <a:xfrm>
                <a:off x="3485" y="390"/>
                <a:ext cx="0" cy="5354"/>
              </a:xfrm>
              <a:prstGeom prst="line">
                <a:avLst/>
              </a:prstGeom>
              <a:noFill/>
              <a:ln w="12700">
                <a:solidFill>
                  <a:srgbClr val="8BA2B2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 lIns="0" tIns="0" rIns="0" bIns="0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Line 232" hidden="1"/>
              <p:cNvSpPr>
                <a:spLocks noChangeShapeType="1"/>
              </p:cNvSpPr>
              <p:nvPr userDrawn="1"/>
            </p:nvSpPr>
            <p:spPr bwMode="auto">
              <a:xfrm>
                <a:off x="3597" y="390"/>
                <a:ext cx="0" cy="5354"/>
              </a:xfrm>
              <a:prstGeom prst="line">
                <a:avLst/>
              </a:prstGeom>
              <a:noFill/>
              <a:ln w="12700">
                <a:solidFill>
                  <a:srgbClr val="8BA2B2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 lIns="0" tIns="0" rIns="0" bIns="0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pic>
        <p:nvPicPr>
          <p:cNvPr id="34" name="Picture 268" descr="ABB2logo RG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21525" y="6392863"/>
            <a:ext cx="1795463" cy="25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" name="Picture 287" descr="14267_AC_DC_Drives family_03_2009_violet"/>
          <p:cNvPicPr>
            <a:picLocks noChangeAspect="1" noChangeArrowheads="1"/>
          </p:cNvPicPr>
          <p:nvPr userDrawn="1"/>
        </p:nvPicPr>
        <p:blipFill>
          <a:blip r:embed="rId3" cstate="print"/>
          <a:srcRect b="63"/>
          <a:stretch>
            <a:fillRect/>
          </a:stretch>
        </p:blipFill>
        <p:spPr bwMode="auto">
          <a:xfrm>
            <a:off x="960438" y="225425"/>
            <a:ext cx="7069137" cy="3598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30" name="Rectangle 34"/>
          <p:cNvSpPr>
            <a:spLocks noGrp="1" noChangeArrowheads="1"/>
          </p:cNvSpPr>
          <p:nvPr>
            <p:ph type="ctrTitle"/>
          </p:nvPr>
        </p:nvSpPr>
        <p:spPr>
          <a:xfrm>
            <a:off x="215900" y="4184650"/>
            <a:ext cx="8712200" cy="2016125"/>
          </a:xfrm>
        </p:spPr>
        <p:txBody>
          <a:bodyPr lIns="144000" tIns="0" rIns="0"/>
          <a:lstStyle>
            <a:lvl1pPr>
              <a:defRPr sz="4000">
                <a:solidFill>
                  <a:schemeClr val="accent2"/>
                </a:solidFill>
              </a:defRPr>
            </a:lvl1pPr>
          </a:lstStyle>
          <a:p>
            <a:r>
              <a:rPr lang="en-GB"/>
              <a:t>Mastertitelformat bearbeiten</a:t>
            </a:r>
          </a:p>
        </p:txBody>
      </p:sp>
      <p:sp>
        <p:nvSpPr>
          <p:cNvPr id="4138" name="Rectangle 4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15900" y="3968750"/>
            <a:ext cx="8712200" cy="215900"/>
          </a:xfrm>
        </p:spPr>
        <p:txBody>
          <a:bodyPr lIns="169200"/>
          <a:lstStyle>
            <a:lvl1pPr marL="0" indent="0">
              <a:buFont typeface="Wingdings" pitchFamily="2" charset="2"/>
              <a:buNone/>
              <a:defRPr sz="1200" b="1">
                <a:solidFill>
                  <a:schemeClr val="bg1"/>
                </a:solidFill>
              </a:defRPr>
            </a:lvl1pPr>
          </a:lstStyle>
          <a:p>
            <a:r>
              <a:rPr lang="de-CH"/>
              <a:t>Master-Untertitelformat bearbeiten</a:t>
            </a:r>
          </a:p>
        </p:txBody>
      </p:sp>
      <p:sp>
        <p:nvSpPr>
          <p:cNvPr id="36" name="shpContentSlideFooter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© ABB Group </a:t>
            </a:r>
          </a:p>
          <a:p>
            <a:pPr>
              <a:defRPr/>
            </a:pPr>
            <a:fld id="{8D0407A7-9EA2-45FB-B550-4D67E4069A6E}" type="datetime4">
              <a:rPr lang="en-US"/>
              <a:pPr>
                <a:defRPr/>
              </a:pPr>
              <a:t>February 13, 2012</a:t>
            </a:fld>
            <a:r>
              <a:rPr lang="en-US"/>
              <a:t> | Slide </a:t>
            </a:r>
            <a:fld id="{0D8A94FB-A043-4343-B143-EB26AC525F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hpContentSlideFooter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© ABB Group </a:t>
            </a:r>
          </a:p>
          <a:p>
            <a:pPr>
              <a:defRPr/>
            </a:pPr>
            <a:fld id="{0A5E852F-E0A9-475F-8403-A9BFBC403334}" type="datetime4">
              <a:rPr lang="en-US"/>
              <a:pPr>
                <a:defRPr/>
              </a:pPr>
              <a:t>February 13, 2012</a:t>
            </a:fld>
            <a:r>
              <a:rPr lang="en-US"/>
              <a:t> | Slide </a:t>
            </a:r>
            <a:fld id="{83471F18-C674-4DA2-85EF-053FDBEC56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2007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2007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hpContentSlideFooter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© ABB Group </a:t>
            </a:r>
          </a:p>
          <a:p>
            <a:pPr>
              <a:defRPr/>
            </a:pPr>
            <a:fld id="{0A5E852F-E0A9-475F-8403-A9BFBC403334}" type="datetime4">
              <a:rPr lang="en-US"/>
              <a:pPr>
                <a:defRPr/>
              </a:pPr>
              <a:t>February 13, 2012</a:t>
            </a:fld>
            <a:r>
              <a:rPr lang="en-US"/>
              <a:t> | Slide </a:t>
            </a:r>
            <a:fld id="{61F524AE-7587-4A1F-ABA6-80111D39BD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6841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476375" y="1592263"/>
            <a:ext cx="3019425" cy="4608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92263"/>
            <a:ext cx="3019425" cy="4608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hpContentSlideFooter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© ABB Group </a:t>
            </a:r>
          </a:p>
          <a:p>
            <a:pPr>
              <a:defRPr/>
            </a:pPr>
            <a:fld id="{0A5E852F-E0A9-475F-8403-A9BFBC403334}" type="datetime4">
              <a:rPr lang="en-US"/>
              <a:pPr>
                <a:defRPr/>
              </a:pPr>
              <a:t>February 13, 2012</a:t>
            </a:fld>
            <a:r>
              <a:rPr lang="en-US"/>
              <a:t> | Slide </a:t>
            </a:r>
            <a:fld id="{5823C6AA-0782-41B9-8198-F188C0DDEC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6841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476375" y="1592263"/>
            <a:ext cx="3019425" cy="4608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592263"/>
            <a:ext cx="3019425" cy="22272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71925"/>
            <a:ext cx="3019425" cy="22288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hpContentSlideFooter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© ABB Group </a:t>
            </a:r>
          </a:p>
          <a:p>
            <a:pPr>
              <a:defRPr/>
            </a:pPr>
            <a:fld id="{0A5E852F-E0A9-475F-8403-A9BFBC403334}" type="datetime4">
              <a:rPr lang="en-US"/>
              <a:pPr>
                <a:defRPr/>
              </a:pPr>
              <a:t>February 13, 2012</a:t>
            </a:fld>
            <a:r>
              <a:rPr lang="en-US"/>
              <a:t> | Slide </a:t>
            </a:r>
            <a:fld id="{7859479B-9388-4274-8A05-E9CF35CAB6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D186F6-EC2B-42E8-BED2-EF45B4C0687A}" type="datetime4">
              <a:rPr lang="en-US"/>
              <a:pPr>
                <a:defRPr/>
              </a:pPr>
              <a:t>February 13, 2012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6AA0F7-7DDB-4FD1-BF65-0F2B44B188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E49500-F24E-4046-9088-7D72A632290B}" type="datetime4">
              <a:rPr lang="en-US"/>
              <a:pPr>
                <a:defRPr/>
              </a:pPr>
              <a:t>February 13, 2012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B69E21-5713-4FB2-A8E1-0720A3C4FC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E7CE18-968F-4138-891D-BB33B802200B}" type="datetime4">
              <a:rPr lang="en-US"/>
              <a:pPr>
                <a:defRPr/>
              </a:pPr>
              <a:t>February 13, 2012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60F283-F16E-4498-B0A0-C773C221F3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9B6725-46E3-4CCA-9109-F225B18AB4C6}" type="datetime4">
              <a:rPr lang="en-US"/>
              <a:pPr>
                <a:defRPr/>
              </a:pPr>
              <a:t>February 13, 2012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C6D946-B592-4BA4-A390-B3748B377E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51DDC5-15A8-4691-A7FA-1BB69049B167}" type="datetime4">
              <a:rPr lang="en-US"/>
              <a:pPr>
                <a:defRPr/>
              </a:pPr>
              <a:t>February 13, 2012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DD316C-086F-4426-ADDA-478B1E4E92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F4DD75-89A7-42D9-AEE8-39DE5D378396}" type="datetime4">
              <a:rPr lang="en-US"/>
              <a:pPr>
                <a:defRPr/>
              </a:pPr>
              <a:t>February 13, 2012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A125A9-EB40-422C-A21F-F953474276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hpContentSlideFooter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© ABB Group </a:t>
            </a:r>
          </a:p>
          <a:p>
            <a:pPr>
              <a:defRPr/>
            </a:pPr>
            <a:fld id="{0A5E852F-E0A9-475F-8403-A9BFBC403334}" type="datetime4">
              <a:rPr lang="en-US"/>
              <a:pPr>
                <a:defRPr/>
              </a:pPr>
              <a:t>February 13, 2012</a:t>
            </a:fld>
            <a:r>
              <a:rPr lang="en-US"/>
              <a:t> | Slide </a:t>
            </a:r>
            <a:fld id="{744A53DF-52EC-40AE-8A4E-B2FBDD55BF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3CE456-E6BA-46AB-A097-55D1EC4F6182}" type="datetime4">
              <a:rPr lang="en-US"/>
              <a:pPr>
                <a:defRPr/>
              </a:pPr>
              <a:t>February 13, 2012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791A46-5FBE-438D-8595-1509013C8C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8BF732-27B2-4568-BCF5-200E247E239F}" type="datetime4">
              <a:rPr lang="en-US"/>
              <a:pPr>
                <a:defRPr/>
              </a:pPr>
              <a:t>February 13, 2012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6B5D01-1543-4B6A-BC1E-FCAE9707A5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E5A448-3959-4706-AD4B-FCDE6379A3FF}" type="datetime4">
              <a:rPr lang="en-US"/>
              <a:pPr>
                <a:defRPr/>
              </a:pPr>
              <a:t>February 13, 2012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66B170-651D-406C-8E12-8DB2259B6D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78BF1B-9EEB-44D6-BFFF-34EA1EEC3645}" type="datetime4">
              <a:rPr lang="en-US"/>
              <a:pPr>
                <a:defRPr/>
              </a:pPr>
              <a:t>February 13, 2012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0EBFBD-0B1F-46BC-AF93-27550BC47E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F10B25-66F1-4758-981D-AE81FD9ABECC}" type="datetime4">
              <a:rPr lang="en-US"/>
              <a:pPr>
                <a:defRPr/>
              </a:pPr>
              <a:t>February 13, 2012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DC1676-99B8-485D-9B99-1E13CC8D45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hpContentSlideFooter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© ABB Group </a:t>
            </a:r>
          </a:p>
          <a:p>
            <a:pPr>
              <a:defRPr/>
            </a:pPr>
            <a:fld id="{0A5E852F-E0A9-475F-8403-A9BFBC403334}" type="datetime4">
              <a:rPr lang="en-US"/>
              <a:pPr>
                <a:defRPr/>
              </a:pPr>
              <a:t>February 13, 2012</a:t>
            </a:fld>
            <a:r>
              <a:rPr lang="en-US"/>
              <a:t> | Slide </a:t>
            </a:r>
            <a:fld id="{9D5305D1-5D2D-473A-840E-4E690A6448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6375" y="1592263"/>
            <a:ext cx="3019425" cy="4608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92263"/>
            <a:ext cx="3019425" cy="4608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hpContentSlideFooter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© ABB Group </a:t>
            </a:r>
          </a:p>
          <a:p>
            <a:pPr>
              <a:defRPr/>
            </a:pPr>
            <a:fld id="{0A5E852F-E0A9-475F-8403-A9BFBC403334}" type="datetime4">
              <a:rPr lang="en-US"/>
              <a:pPr>
                <a:defRPr/>
              </a:pPr>
              <a:t>February 13, 2012</a:t>
            </a:fld>
            <a:r>
              <a:rPr lang="en-US"/>
              <a:t> | Slide </a:t>
            </a:r>
            <a:fld id="{53463898-055C-41F8-BA12-9C52CBE887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hpContentSlideFooter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© ABB Group </a:t>
            </a:r>
          </a:p>
          <a:p>
            <a:pPr>
              <a:defRPr/>
            </a:pPr>
            <a:fld id="{0A5E852F-E0A9-475F-8403-A9BFBC403334}" type="datetime4">
              <a:rPr lang="en-US"/>
              <a:pPr>
                <a:defRPr/>
              </a:pPr>
              <a:t>February 13, 2012</a:t>
            </a:fld>
            <a:r>
              <a:rPr lang="en-US"/>
              <a:t> | Slide </a:t>
            </a:r>
            <a:fld id="{611B4C00-D477-495F-BF06-D8FBDE6184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hpContentSlideFooter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© ABB Group </a:t>
            </a:r>
          </a:p>
          <a:p>
            <a:pPr>
              <a:defRPr/>
            </a:pPr>
            <a:fld id="{0A5E852F-E0A9-475F-8403-A9BFBC403334}" type="datetime4">
              <a:rPr lang="en-US"/>
              <a:pPr>
                <a:defRPr/>
              </a:pPr>
              <a:t>February 13, 2012</a:t>
            </a:fld>
            <a:r>
              <a:rPr lang="en-US"/>
              <a:t> | Slide </a:t>
            </a:r>
            <a:fld id="{51352CD7-614B-4D94-9D3E-F3C12BDA90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pContentSlideFooter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© ABB Group </a:t>
            </a:r>
          </a:p>
          <a:p>
            <a:pPr>
              <a:defRPr/>
            </a:pPr>
            <a:fld id="{0A5E852F-E0A9-475F-8403-A9BFBC403334}" type="datetime4">
              <a:rPr lang="en-US"/>
              <a:pPr>
                <a:defRPr/>
              </a:pPr>
              <a:t>February 13, 2012</a:t>
            </a:fld>
            <a:r>
              <a:rPr lang="en-US"/>
              <a:t> | Slide </a:t>
            </a:r>
            <a:fld id="{D04FFCB4-8AC9-47B2-9E4C-3DCDE7E19F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hpContentSlideFooter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© ABB Group </a:t>
            </a:r>
          </a:p>
          <a:p>
            <a:pPr>
              <a:defRPr/>
            </a:pPr>
            <a:fld id="{0A5E852F-E0A9-475F-8403-A9BFBC403334}" type="datetime4">
              <a:rPr lang="en-US"/>
              <a:pPr>
                <a:defRPr/>
              </a:pPr>
              <a:t>February 13, 2012</a:t>
            </a:fld>
            <a:r>
              <a:rPr lang="en-US"/>
              <a:t> | Slide </a:t>
            </a:r>
            <a:fld id="{74E6E7F0-3A10-4FA4-8ABA-1236724FBC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hpContentSlideFooter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© ABB Group </a:t>
            </a:r>
          </a:p>
          <a:p>
            <a:pPr>
              <a:defRPr/>
            </a:pPr>
            <a:fld id="{0A5E852F-E0A9-475F-8403-A9BFBC403334}" type="datetime4">
              <a:rPr lang="en-US"/>
              <a:pPr>
                <a:defRPr/>
              </a:pPr>
              <a:t>February 13, 2012</a:t>
            </a:fld>
            <a:r>
              <a:rPr lang="en-US"/>
              <a:t> | Slide </a:t>
            </a:r>
            <a:fld id="{BF6A68B5-7E2C-46D3-8084-E5AC5A5476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268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7200" tIns="313200" rIns="21600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Mastertitelformat bearbeiten</a:t>
            </a:r>
          </a:p>
        </p:txBody>
      </p:sp>
      <p:sp>
        <p:nvSpPr>
          <p:cNvPr id="1027" name="Rectangle 7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76375" y="1592263"/>
            <a:ext cx="6191250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Mastertextformat bearbeiten</a:t>
            </a:r>
          </a:p>
          <a:p>
            <a:pPr lvl="1"/>
            <a:r>
              <a:rPr lang="en-US" smtClean="0"/>
              <a:t>Zweite Ebene</a:t>
            </a:r>
          </a:p>
          <a:p>
            <a:pPr lvl="2"/>
            <a:r>
              <a:rPr lang="en-US" smtClean="0"/>
              <a:t>Dritte Ebene</a:t>
            </a:r>
          </a:p>
          <a:p>
            <a:pPr lvl="3"/>
            <a:r>
              <a:rPr lang="en-US" smtClean="0"/>
              <a:t>Vierte Ebene</a:t>
            </a:r>
          </a:p>
          <a:p>
            <a:pPr lvl="4"/>
            <a:r>
              <a:rPr lang="en-US" smtClean="0"/>
              <a:t>Fünfte Ebene</a:t>
            </a:r>
          </a:p>
        </p:txBody>
      </p:sp>
      <p:grpSp>
        <p:nvGrpSpPr>
          <p:cNvPr id="1028" name="shpGridNormal" hidden="1"/>
          <p:cNvGrpSpPr>
            <a:grpSpLocks/>
          </p:cNvGrpSpPr>
          <p:nvPr/>
        </p:nvGrpSpPr>
        <p:grpSpPr bwMode="auto">
          <a:xfrm>
            <a:off x="325438" y="434975"/>
            <a:ext cx="8496300" cy="5983288"/>
            <a:chOff x="292" y="389"/>
            <a:chExt cx="7611" cy="5361"/>
          </a:xfrm>
        </p:grpSpPr>
        <p:sp>
          <p:nvSpPr>
            <p:cNvPr id="1259" name="Rectangle 235" hidden="1"/>
            <p:cNvSpPr>
              <a:spLocks noChangeArrowheads="1"/>
            </p:cNvSpPr>
            <p:nvPr userDrawn="1"/>
          </p:nvSpPr>
          <p:spPr bwMode="auto">
            <a:xfrm>
              <a:off x="292" y="389"/>
              <a:ext cx="7610" cy="5361"/>
            </a:xfrm>
            <a:prstGeom prst="rect">
              <a:avLst/>
            </a:prstGeom>
            <a:noFill/>
            <a:ln w="19050">
              <a:solidFill>
                <a:srgbClr val="8BA2B2"/>
              </a:solidFill>
              <a:prstDash val="dash"/>
              <a:miter lim="800000"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 defTabSz="642938">
                <a:spcBef>
                  <a:spcPct val="0"/>
                </a:spcBef>
                <a:buClrTx/>
                <a:buSzTx/>
                <a:buFontTx/>
                <a:buNone/>
                <a:defRPr/>
              </a:pPr>
              <a:endParaRPr lang="en-GB" sz="1700">
                <a:solidFill>
                  <a:schemeClr val="tx1"/>
                </a:solidFill>
              </a:endParaRPr>
            </a:p>
          </p:txBody>
        </p:sp>
        <p:sp>
          <p:nvSpPr>
            <p:cNvPr id="1260" name="Line 236" hidden="1"/>
            <p:cNvSpPr>
              <a:spLocks noChangeShapeType="1"/>
            </p:cNvSpPr>
            <p:nvPr userDrawn="1"/>
          </p:nvSpPr>
          <p:spPr bwMode="auto">
            <a:xfrm>
              <a:off x="310" y="927"/>
              <a:ext cx="7567" cy="1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61" name="Line 237" hidden="1"/>
            <p:cNvSpPr>
              <a:spLocks noChangeShapeType="1"/>
            </p:cNvSpPr>
            <p:nvPr userDrawn="1"/>
          </p:nvSpPr>
          <p:spPr bwMode="auto">
            <a:xfrm>
              <a:off x="310" y="1460"/>
              <a:ext cx="7593" cy="1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62" name="Line 238" hidden="1"/>
            <p:cNvSpPr>
              <a:spLocks noChangeShapeType="1"/>
            </p:cNvSpPr>
            <p:nvPr userDrawn="1"/>
          </p:nvSpPr>
          <p:spPr bwMode="auto">
            <a:xfrm>
              <a:off x="310" y="2002"/>
              <a:ext cx="7587" cy="1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63" name="Line 239" hidden="1"/>
            <p:cNvSpPr>
              <a:spLocks noChangeShapeType="1"/>
            </p:cNvSpPr>
            <p:nvPr userDrawn="1"/>
          </p:nvSpPr>
          <p:spPr bwMode="auto">
            <a:xfrm>
              <a:off x="310" y="2531"/>
              <a:ext cx="7584" cy="1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64" name="Line 240" hidden="1"/>
            <p:cNvSpPr>
              <a:spLocks noChangeShapeType="1"/>
            </p:cNvSpPr>
            <p:nvPr userDrawn="1"/>
          </p:nvSpPr>
          <p:spPr bwMode="auto">
            <a:xfrm>
              <a:off x="310" y="3067"/>
              <a:ext cx="7587" cy="0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65" name="Line 241" hidden="1"/>
            <p:cNvSpPr>
              <a:spLocks noChangeShapeType="1"/>
            </p:cNvSpPr>
            <p:nvPr userDrawn="1"/>
          </p:nvSpPr>
          <p:spPr bwMode="auto">
            <a:xfrm>
              <a:off x="310" y="3604"/>
              <a:ext cx="7593" cy="1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66" name="Line 242" hidden="1"/>
            <p:cNvSpPr>
              <a:spLocks noChangeShapeType="1"/>
            </p:cNvSpPr>
            <p:nvPr userDrawn="1"/>
          </p:nvSpPr>
          <p:spPr bwMode="auto">
            <a:xfrm>
              <a:off x="310" y="4144"/>
              <a:ext cx="7587" cy="1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67" name="Line 243" hidden="1"/>
            <p:cNvSpPr>
              <a:spLocks noChangeShapeType="1"/>
            </p:cNvSpPr>
            <p:nvPr userDrawn="1"/>
          </p:nvSpPr>
          <p:spPr bwMode="auto">
            <a:xfrm>
              <a:off x="293" y="4679"/>
              <a:ext cx="7601" cy="1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68" name="Line 244" hidden="1"/>
            <p:cNvSpPr>
              <a:spLocks noChangeShapeType="1"/>
            </p:cNvSpPr>
            <p:nvPr userDrawn="1"/>
          </p:nvSpPr>
          <p:spPr bwMode="auto">
            <a:xfrm>
              <a:off x="293" y="5217"/>
              <a:ext cx="7604" cy="0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69" name="Line 245" hidden="1"/>
            <p:cNvSpPr>
              <a:spLocks noChangeShapeType="1"/>
            </p:cNvSpPr>
            <p:nvPr userDrawn="1"/>
          </p:nvSpPr>
          <p:spPr bwMode="auto">
            <a:xfrm>
              <a:off x="1280" y="390"/>
              <a:ext cx="0" cy="5354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70" name="Line 246" hidden="1"/>
            <p:cNvSpPr>
              <a:spLocks noChangeShapeType="1"/>
            </p:cNvSpPr>
            <p:nvPr userDrawn="1"/>
          </p:nvSpPr>
          <p:spPr bwMode="auto">
            <a:xfrm>
              <a:off x="1391" y="390"/>
              <a:ext cx="1" cy="5354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71" name="Line 247" hidden="1"/>
            <p:cNvSpPr>
              <a:spLocks noChangeShapeType="1"/>
            </p:cNvSpPr>
            <p:nvPr userDrawn="1"/>
          </p:nvSpPr>
          <p:spPr bwMode="auto">
            <a:xfrm>
              <a:off x="2382" y="390"/>
              <a:ext cx="0" cy="5354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72" name="Line 248" hidden="1"/>
            <p:cNvSpPr>
              <a:spLocks noChangeShapeType="1"/>
            </p:cNvSpPr>
            <p:nvPr userDrawn="1"/>
          </p:nvSpPr>
          <p:spPr bwMode="auto">
            <a:xfrm>
              <a:off x="2498" y="390"/>
              <a:ext cx="0" cy="5354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45" name="Group 249" hidden="1"/>
            <p:cNvGrpSpPr>
              <a:grpSpLocks/>
            </p:cNvGrpSpPr>
            <p:nvPr userDrawn="1"/>
          </p:nvGrpSpPr>
          <p:grpSpPr bwMode="auto">
            <a:xfrm>
              <a:off x="3485" y="390"/>
              <a:ext cx="112" cy="5354"/>
              <a:chOff x="3485" y="390"/>
              <a:chExt cx="112" cy="5354"/>
            </a:xfrm>
          </p:grpSpPr>
          <p:sp>
            <p:nvSpPr>
              <p:cNvPr id="1274" name="Line 250" hidden="1"/>
              <p:cNvSpPr>
                <a:spLocks noChangeShapeType="1"/>
              </p:cNvSpPr>
              <p:nvPr userDrawn="1"/>
            </p:nvSpPr>
            <p:spPr bwMode="auto">
              <a:xfrm>
                <a:off x="3485" y="390"/>
                <a:ext cx="0" cy="5354"/>
              </a:xfrm>
              <a:prstGeom prst="line">
                <a:avLst/>
              </a:prstGeom>
              <a:noFill/>
              <a:ln w="12700">
                <a:solidFill>
                  <a:srgbClr val="8BA2B2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 lIns="0" tIns="0" rIns="0" bIns="0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75" name="Line 251" hidden="1"/>
              <p:cNvSpPr>
                <a:spLocks noChangeShapeType="1"/>
              </p:cNvSpPr>
              <p:nvPr userDrawn="1"/>
            </p:nvSpPr>
            <p:spPr bwMode="auto">
              <a:xfrm>
                <a:off x="3597" y="390"/>
                <a:ext cx="0" cy="5354"/>
              </a:xfrm>
              <a:prstGeom prst="line">
                <a:avLst/>
              </a:prstGeom>
              <a:noFill/>
              <a:ln w="12700">
                <a:solidFill>
                  <a:srgbClr val="8BA2B2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 lIns="0" tIns="0" rIns="0" bIns="0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276" name="Line 252" hidden="1"/>
            <p:cNvSpPr>
              <a:spLocks noChangeShapeType="1"/>
            </p:cNvSpPr>
            <p:nvPr userDrawn="1"/>
          </p:nvSpPr>
          <p:spPr bwMode="auto">
            <a:xfrm>
              <a:off x="4095" y="390"/>
              <a:ext cx="0" cy="5354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47" name="Group 253" hidden="1"/>
            <p:cNvGrpSpPr>
              <a:grpSpLocks/>
            </p:cNvGrpSpPr>
            <p:nvPr userDrawn="1"/>
          </p:nvGrpSpPr>
          <p:grpSpPr bwMode="auto">
            <a:xfrm>
              <a:off x="4592" y="390"/>
              <a:ext cx="114" cy="5354"/>
              <a:chOff x="4592" y="390"/>
              <a:chExt cx="114" cy="5354"/>
            </a:xfrm>
          </p:grpSpPr>
          <p:sp>
            <p:nvSpPr>
              <p:cNvPr id="1278" name="Line 254" hidden="1"/>
              <p:cNvSpPr>
                <a:spLocks noChangeShapeType="1"/>
              </p:cNvSpPr>
              <p:nvPr userDrawn="1"/>
            </p:nvSpPr>
            <p:spPr bwMode="auto">
              <a:xfrm>
                <a:off x="4592" y="390"/>
                <a:ext cx="0" cy="5354"/>
              </a:xfrm>
              <a:prstGeom prst="line">
                <a:avLst/>
              </a:prstGeom>
              <a:noFill/>
              <a:ln w="12700">
                <a:solidFill>
                  <a:srgbClr val="8BA2B2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 lIns="0" tIns="0" rIns="0" bIns="0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79" name="Line 255" hidden="1"/>
              <p:cNvSpPr>
                <a:spLocks noChangeShapeType="1"/>
              </p:cNvSpPr>
              <p:nvPr userDrawn="1"/>
            </p:nvSpPr>
            <p:spPr bwMode="auto">
              <a:xfrm>
                <a:off x="4706" y="390"/>
                <a:ext cx="0" cy="5354"/>
              </a:xfrm>
              <a:prstGeom prst="line">
                <a:avLst/>
              </a:prstGeom>
              <a:noFill/>
              <a:ln w="12700">
                <a:solidFill>
                  <a:srgbClr val="8BA2B2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 lIns="0" tIns="0" rIns="0" bIns="0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280" name="Line 256" hidden="1"/>
            <p:cNvSpPr>
              <a:spLocks noChangeShapeType="1"/>
            </p:cNvSpPr>
            <p:nvPr userDrawn="1"/>
          </p:nvSpPr>
          <p:spPr bwMode="auto">
            <a:xfrm>
              <a:off x="5696" y="390"/>
              <a:ext cx="1" cy="5354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81" name="Line 257" hidden="1"/>
            <p:cNvSpPr>
              <a:spLocks noChangeShapeType="1"/>
            </p:cNvSpPr>
            <p:nvPr userDrawn="1"/>
          </p:nvSpPr>
          <p:spPr bwMode="auto">
            <a:xfrm>
              <a:off x="5810" y="390"/>
              <a:ext cx="1" cy="5354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82" name="Line 258" hidden="1"/>
            <p:cNvSpPr>
              <a:spLocks noChangeShapeType="1"/>
            </p:cNvSpPr>
            <p:nvPr userDrawn="1"/>
          </p:nvSpPr>
          <p:spPr bwMode="auto">
            <a:xfrm>
              <a:off x="6799" y="390"/>
              <a:ext cx="0" cy="5354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83" name="Line 259" hidden="1"/>
            <p:cNvSpPr>
              <a:spLocks noChangeShapeType="1"/>
            </p:cNvSpPr>
            <p:nvPr userDrawn="1"/>
          </p:nvSpPr>
          <p:spPr bwMode="auto">
            <a:xfrm>
              <a:off x="6915" y="390"/>
              <a:ext cx="0" cy="5354"/>
            </a:xfrm>
            <a:prstGeom prst="line">
              <a:avLst/>
            </a:prstGeom>
            <a:noFill/>
            <a:ln w="12700">
              <a:solidFill>
                <a:srgbClr val="8BA2B2"/>
              </a:solidFill>
              <a:prstDash val="dash"/>
              <a:round/>
              <a:headEnd/>
              <a:tailEnd/>
            </a:ln>
            <a:effectLst/>
          </p:spPr>
          <p:txBody>
            <a:bodyPr lIns="0" tIns="0" rIns="0" bIns="0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52" name="Group 260" hidden="1"/>
            <p:cNvGrpSpPr>
              <a:grpSpLocks/>
            </p:cNvGrpSpPr>
            <p:nvPr userDrawn="1"/>
          </p:nvGrpSpPr>
          <p:grpSpPr bwMode="auto">
            <a:xfrm>
              <a:off x="4038" y="390"/>
              <a:ext cx="112" cy="5354"/>
              <a:chOff x="3485" y="390"/>
              <a:chExt cx="112" cy="5354"/>
            </a:xfrm>
          </p:grpSpPr>
          <p:sp>
            <p:nvSpPr>
              <p:cNvPr id="1285" name="Line 261" hidden="1"/>
              <p:cNvSpPr>
                <a:spLocks noChangeShapeType="1"/>
              </p:cNvSpPr>
              <p:nvPr userDrawn="1"/>
            </p:nvSpPr>
            <p:spPr bwMode="auto">
              <a:xfrm>
                <a:off x="3485" y="390"/>
                <a:ext cx="0" cy="5354"/>
              </a:xfrm>
              <a:prstGeom prst="line">
                <a:avLst/>
              </a:prstGeom>
              <a:noFill/>
              <a:ln w="12700">
                <a:solidFill>
                  <a:srgbClr val="8BA2B2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 lIns="0" tIns="0" rIns="0" bIns="0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86" name="Line 262" hidden="1"/>
              <p:cNvSpPr>
                <a:spLocks noChangeShapeType="1"/>
              </p:cNvSpPr>
              <p:nvPr userDrawn="1"/>
            </p:nvSpPr>
            <p:spPr bwMode="auto">
              <a:xfrm>
                <a:off x="3597" y="390"/>
                <a:ext cx="0" cy="5354"/>
              </a:xfrm>
              <a:prstGeom prst="line">
                <a:avLst/>
              </a:prstGeom>
              <a:noFill/>
              <a:ln w="12700">
                <a:solidFill>
                  <a:srgbClr val="8BA2B2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 lIns="0" tIns="0" rIns="0" bIns="0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1310" name="shpContentSlideFooter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15900" y="6200775"/>
            <a:ext cx="2808288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198000" numCol="1" anchor="b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  <a:defRPr sz="600">
                <a:solidFill>
                  <a:srgbClr val="666666"/>
                </a:solidFill>
              </a:defRPr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© ABB Group </a:t>
            </a:r>
          </a:p>
          <a:p>
            <a:pPr>
              <a:defRPr/>
            </a:pPr>
            <a:fld id="{0A5E852F-E0A9-475F-8403-A9BFBC403334}" type="datetime4">
              <a:rPr lang="en-US"/>
              <a:pPr>
                <a:defRPr/>
              </a:pPr>
              <a:t>February 13, 2012</a:t>
            </a:fld>
            <a:r>
              <a:rPr lang="en-US"/>
              <a:t> | Slide </a:t>
            </a:r>
            <a:fld id="{ED295A41-AB37-4DBF-A536-7B4B3A1369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0" name="Picture 289" descr="ABB2logo RGB"/>
          <p:cNvPicPr>
            <a:picLocks noChangeAspect="1" noChangeArrowheads="1"/>
          </p:cNvPicPr>
          <p:nvPr/>
        </p:nvPicPr>
        <p:blipFill>
          <a:blip r:embed="rId15" cstate="print"/>
          <a:srcRect l="62511"/>
          <a:stretch>
            <a:fillRect/>
          </a:stretch>
        </p:blipFill>
        <p:spPr bwMode="auto">
          <a:xfrm>
            <a:off x="8243888" y="6392863"/>
            <a:ext cx="673100" cy="25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75" r:id="rId1"/>
    <p:sldLayoutId id="2147484152" r:id="rId2"/>
    <p:sldLayoutId id="2147484153" r:id="rId3"/>
    <p:sldLayoutId id="2147484154" r:id="rId4"/>
    <p:sldLayoutId id="2147484155" r:id="rId5"/>
    <p:sldLayoutId id="2147484156" r:id="rId6"/>
    <p:sldLayoutId id="2147484157" r:id="rId7"/>
    <p:sldLayoutId id="2147484158" r:id="rId8"/>
    <p:sldLayoutId id="2147484159" r:id="rId9"/>
    <p:sldLayoutId id="2147484160" r:id="rId10"/>
    <p:sldLayoutId id="2147484161" r:id="rId11"/>
    <p:sldLayoutId id="2147484162" r:id="rId12"/>
    <p:sldLayoutId id="2147484163" r:id="rId13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9pPr>
    </p:titleStyle>
    <p:bodyStyle>
      <a:lvl1pPr marL="182563" indent="-182563" algn="l" rtl="0" eaLnBrk="0" fontAlgn="base" hangingPunct="0">
        <a:spcBef>
          <a:spcPct val="5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§"/>
        <a:defRPr>
          <a:solidFill>
            <a:srgbClr val="000000"/>
          </a:solidFill>
          <a:latin typeface="+mn-lt"/>
          <a:ea typeface="+mn-ea"/>
          <a:cs typeface="+mn-cs"/>
        </a:defRPr>
      </a:lvl1pPr>
      <a:lvl2pPr marL="539750" indent="-177800" algn="l" rtl="0" eaLnBrk="0" fontAlgn="base" hangingPunct="0">
        <a:spcBef>
          <a:spcPct val="5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§"/>
        <a:defRPr>
          <a:solidFill>
            <a:srgbClr val="000000"/>
          </a:solidFill>
          <a:latin typeface="+mn-lt"/>
        </a:defRPr>
      </a:lvl2pPr>
      <a:lvl3pPr marL="896938" indent="-177800" algn="l" rtl="0" eaLnBrk="0" fontAlgn="base" hangingPunct="0">
        <a:spcBef>
          <a:spcPct val="5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§"/>
        <a:defRPr>
          <a:solidFill>
            <a:srgbClr val="000000"/>
          </a:solidFill>
          <a:latin typeface="+mn-lt"/>
        </a:defRPr>
      </a:lvl3pPr>
      <a:lvl4pPr marL="1254125" indent="-174625" algn="l" rtl="0" eaLnBrk="0" fontAlgn="base" hangingPunct="0">
        <a:spcBef>
          <a:spcPct val="5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§"/>
        <a:defRPr>
          <a:solidFill>
            <a:srgbClr val="000000"/>
          </a:solidFill>
          <a:latin typeface="+mn-lt"/>
        </a:defRPr>
      </a:lvl4pPr>
      <a:lvl5pPr marL="1611313" indent="-174625" algn="l" rtl="0" eaLnBrk="0" fontAlgn="base" hangingPunct="0">
        <a:spcBef>
          <a:spcPct val="5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§"/>
        <a:defRPr>
          <a:solidFill>
            <a:srgbClr val="000000"/>
          </a:solidFill>
          <a:latin typeface="+mn-lt"/>
        </a:defRPr>
      </a:lvl5pPr>
      <a:lvl6pPr marL="2068513" indent="-174625" algn="l" rtl="0" fontAlgn="base">
        <a:spcBef>
          <a:spcPct val="5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§"/>
        <a:defRPr>
          <a:solidFill>
            <a:srgbClr val="000000"/>
          </a:solidFill>
          <a:latin typeface="+mn-lt"/>
        </a:defRPr>
      </a:lvl6pPr>
      <a:lvl7pPr marL="2525713" indent="-174625" algn="l" rtl="0" fontAlgn="base">
        <a:spcBef>
          <a:spcPct val="5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§"/>
        <a:defRPr>
          <a:solidFill>
            <a:srgbClr val="000000"/>
          </a:solidFill>
          <a:latin typeface="+mn-lt"/>
        </a:defRPr>
      </a:lvl7pPr>
      <a:lvl8pPr marL="2982913" indent="-174625" algn="l" rtl="0" fontAlgn="base">
        <a:spcBef>
          <a:spcPct val="5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§"/>
        <a:defRPr>
          <a:solidFill>
            <a:srgbClr val="000000"/>
          </a:solidFill>
          <a:latin typeface="+mn-lt"/>
        </a:defRPr>
      </a:lvl8pPr>
      <a:lvl9pPr marL="3440113" indent="-174625" algn="l" rtl="0" fontAlgn="base">
        <a:spcBef>
          <a:spcPct val="5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§"/>
        <a:defRPr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1596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4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6A80F0A5-906A-4301-9CF2-05FD4F20AE40}" type="datetime4">
              <a:rPr lang="en-US"/>
              <a:pPr>
                <a:defRPr/>
              </a:pPr>
              <a:t>February 13, 2012</a:t>
            </a:fld>
            <a:endParaRPr lang="en-US"/>
          </a:p>
        </p:txBody>
      </p:sp>
      <p:sp>
        <p:nvSpPr>
          <p:cNvPr id="21596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SzTx/>
              <a:buFontTx/>
              <a:buNone/>
              <a:defRPr sz="14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96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4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3A130A9E-C91C-444F-A01D-AED4BEEFCE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64" r:id="rId1"/>
    <p:sldLayoutId id="2147484165" r:id="rId2"/>
    <p:sldLayoutId id="2147484166" r:id="rId3"/>
    <p:sldLayoutId id="2147484167" r:id="rId4"/>
    <p:sldLayoutId id="2147484168" r:id="rId5"/>
    <p:sldLayoutId id="2147484169" r:id="rId6"/>
    <p:sldLayoutId id="2147484170" r:id="rId7"/>
    <p:sldLayoutId id="2147484171" r:id="rId8"/>
    <p:sldLayoutId id="2147484172" r:id="rId9"/>
    <p:sldLayoutId id="2147484173" r:id="rId10"/>
    <p:sldLayoutId id="2147484174" r:id="rId11"/>
  </p:sldLayoutIdLst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hpContentSlideFooter"/>
          <p:cNvSpPr>
            <a:spLocks noGrp="1" noChangeArrowheads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r>
              <a:rPr lang="en-US" smtClean="0"/>
              <a:t>© ABB Group </a:t>
            </a:r>
          </a:p>
          <a:p>
            <a:fld id="{A5425FCE-1962-4BC1-A016-B6C5EE782171}" type="datetime4">
              <a:rPr lang="en-US" smtClean="0"/>
              <a:pPr/>
              <a:t>February 13, 2012</a:t>
            </a:fld>
            <a:r>
              <a:rPr lang="en-US" smtClean="0"/>
              <a:t> | Slide </a:t>
            </a:r>
            <a:fld id="{207BF9AC-E007-4BCA-9114-3625599AA4AA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4099" name="Rectangle 11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9868EF"/>
                </a:solidFill>
              </a:rPr>
              <a:t>Energy Efficiency - Fans</a:t>
            </a:r>
            <a:br>
              <a:rPr lang="en-US" smtClean="0">
                <a:solidFill>
                  <a:srgbClr val="9868EF"/>
                </a:solidFill>
              </a:rPr>
            </a:br>
            <a:r>
              <a:rPr lang="en-US" smtClean="0">
                <a:solidFill>
                  <a:srgbClr val="B4A0E8"/>
                </a:solidFill>
              </a:rPr>
              <a:t>VFD or Not?</a:t>
            </a:r>
            <a:br>
              <a:rPr lang="en-US" smtClean="0">
                <a:solidFill>
                  <a:srgbClr val="B4A0E8"/>
                </a:solidFill>
              </a:rPr>
            </a:br>
            <a:r>
              <a:rPr lang="en-US" sz="3600" smtClean="0">
                <a:solidFill>
                  <a:schemeClr val="hlink"/>
                </a:solidFill>
              </a:rPr>
              <a:t/>
            </a:r>
            <a:br>
              <a:rPr lang="en-US" sz="3600" smtClean="0">
                <a:solidFill>
                  <a:schemeClr val="hlink"/>
                </a:solidFill>
              </a:rPr>
            </a:br>
            <a:endParaRPr lang="de-DE" sz="3600" smtClean="0">
              <a:solidFill>
                <a:schemeClr val="hlink"/>
              </a:solidFill>
            </a:endParaRPr>
          </a:p>
        </p:txBody>
      </p:sp>
      <p:sp>
        <p:nvSpPr>
          <p:cNvPr id="4100" name="Rectangle 12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FFFFFF"/>
                </a:solidFill>
              </a:rPr>
              <a:t>HVAC Sales School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r>
              <a:rPr lang="en-US" smtClean="0"/>
              <a:t>© ABB Group </a:t>
            </a:r>
          </a:p>
          <a:p>
            <a:fld id="{A929976E-F74F-4FCB-845F-64F4139649BB}" type="datetime4">
              <a:rPr lang="en-US" smtClean="0"/>
              <a:pPr/>
              <a:t>February 13, 2012</a:t>
            </a:fld>
            <a:r>
              <a:rPr lang="en-US" smtClean="0"/>
              <a:t> | Slide </a:t>
            </a:r>
            <a:fld id="{DA08C27E-0BE6-4D5A-8770-11498C3DFA0C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VFD or Not? Scenario 1</a:t>
            </a:r>
            <a:br>
              <a:rPr lang="en-US" smtClean="0"/>
            </a:br>
            <a:r>
              <a:rPr lang="en-US" smtClean="0">
                <a:solidFill>
                  <a:schemeClr val="accent1"/>
                </a:solidFill>
              </a:rPr>
              <a:t>Energy Efficiency</a:t>
            </a:r>
          </a:p>
        </p:txBody>
      </p:sp>
      <p:sp>
        <p:nvSpPr>
          <p:cNvPr id="5124" name="Rectangle 182"/>
          <p:cNvSpPr>
            <a:spLocks noChangeArrowheads="1"/>
          </p:cNvSpPr>
          <p:nvPr/>
        </p:nvSpPr>
        <p:spPr bwMode="auto">
          <a:xfrm>
            <a:off x="4643438" y="1592263"/>
            <a:ext cx="4284662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182563" indent="-182563">
              <a:spcBef>
                <a:spcPct val="0"/>
              </a:spcBef>
              <a:defRPr/>
            </a:pPr>
            <a:r>
              <a:rPr lang="en-US" dirty="0"/>
              <a:t>No Flow Control on Supply Fan (365 days/year)</a:t>
            </a:r>
          </a:p>
          <a:p>
            <a:pPr marL="182563" indent="-182563">
              <a:spcBef>
                <a:spcPct val="0"/>
              </a:spcBef>
              <a:defRPr/>
            </a:pPr>
            <a:r>
              <a:rPr lang="en-US" dirty="0"/>
              <a:t>Monday through Friday</a:t>
            </a:r>
          </a:p>
          <a:p>
            <a:pPr marL="639763" lvl="1" indent="-182563">
              <a:spcBef>
                <a:spcPct val="0"/>
              </a:spcBef>
              <a:defRPr/>
            </a:pPr>
            <a:r>
              <a:rPr lang="en-US" dirty="0"/>
              <a:t>6:00 AM to 6:00 PM the flow required averages 50%.</a:t>
            </a:r>
          </a:p>
          <a:p>
            <a:pPr marL="639763" lvl="1" indent="-182563">
              <a:spcBef>
                <a:spcPct val="0"/>
              </a:spcBef>
              <a:defRPr/>
            </a:pPr>
            <a:r>
              <a:rPr lang="en-US" dirty="0"/>
              <a:t>6:00 PM to 6:00 AM the flow required averages 0%.</a:t>
            </a:r>
          </a:p>
          <a:p>
            <a:pPr marL="182563" lvl="1" indent="-182563">
              <a:spcBef>
                <a:spcPct val="0"/>
              </a:spcBef>
              <a:defRPr/>
            </a:pPr>
            <a:r>
              <a:rPr lang="en-US" dirty="0"/>
              <a:t>Saturday &amp; Sunday </a:t>
            </a:r>
          </a:p>
          <a:p>
            <a:pPr marL="639763" lvl="2" indent="-182563">
              <a:spcBef>
                <a:spcPct val="0"/>
              </a:spcBef>
              <a:defRPr/>
            </a:pPr>
            <a:r>
              <a:rPr lang="en-US" dirty="0"/>
              <a:t>The flow required averages 0%.</a:t>
            </a:r>
          </a:p>
          <a:p>
            <a:pPr marL="182563" indent="-182563">
              <a:spcBef>
                <a:spcPct val="0"/>
              </a:spcBef>
              <a:defRPr/>
            </a:pPr>
            <a:endParaRPr lang="en-US" dirty="0"/>
          </a:p>
          <a:p>
            <a:pPr marL="182563" indent="-182563">
              <a:spcBef>
                <a:spcPct val="0"/>
              </a:spcBef>
              <a:defRPr/>
            </a:pPr>
            <a:endParaRPr lang="en-US" dirty="0"/>
          </a:p>
          <a:p>
            <a:pPr marL="182563" indent="-182563">
              <a:spcBef>
                <a:spcPct val="0"/>
              </a:spcBef>
              <a:buFont typeface="Wingdings" pitchFamily="2" charset="2"/>
              <a:buNone/>
              <a:defRPr/>
            </a:pPr>
            <a:endParaRPr lang="en-US" dirty="0"/>
          </a:p>
          <a:p>
            <a:pPr marL="182563" indent="-182563">
              <a:spcBef>
                <a:spcPct val="0"/>
              </a:spcBef>
              <a:buFont typeface="Wingdings" pitchFamily="2" charset="2"/>
              <a:buNone/>
              <a:defRPr/>
            </a:pPr>
            <a:endParaRPr lang="en-US" dirty="0"/>
          </a:p>
          <a:p>
            <a:pPr marL="182563" indent="-182563">
              <a:spcBef>
                <a:spcPct val="0"/>
              </a:spcBef>
              <a:buFont typeface="Wingdings" pitchFamily="2" charset="2"/>
              <a:buNone/>
              <a:defRPr/>
            </a:pPr>
            <a:endParaRPr lang="en-GB" sz="1500" dirty="0">
              <a:solidFill>
                <a:schemeClr val="accent2"/>
              </a:solidFill>
            </a:endParaRPr>
          </a:p>
        </p:txBody>
      </p:sp>
      <p:pic>
        <p:nvPicPr>
          <p:cNvPr id="5125" name="Picture 6" descr="\\Usnbb-s-file001\groups\NBB-ATDP-All\Standard Drives\Common\!HVAC Common\HVAC Sales School\Equipment Photos and Drawings\Centrifugal Fans\Centrifugal Fan with Direct-Coupled Moto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1025" y="1763713"/>
            <a:ext cx="2868613" cy="298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oter Placeholder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r>
              <a:rPr lang="en-US" smtClean="0"/>
              <a:t>© ABB Group </a:t>
            </a:r>
          </a:p>
          <a:p>
            <a:fld id="{6D69E4CD-3B45-41DF-A6CE-7FB43527A867}" type="datetime4">
              <a:rPr lang="en-US" smtClean="0"/>
              <a:pPr/>
              <a:t>February 13, 2012</a:t>
            </a:fld>
            <a:r>
              <a:rPr lang="en-US" smtClean="0"/>
              <a:t> | Slide </a:t>
            </a:r>
            <a:fld id="{BE2ACCB7-1F1E-4876-8E94-D393133DBB75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6147" name="Rectangle 182"/>
          <p:cNvSpPr>
            <a:spLocks noChangeArrowheads="1"/>
          </p:cNvSpPr>
          <p:nvPr/>
        </p:nvSpPr>
        <p:spPr bwMode="auto">
          <a:xfrm>
            <a:off x="4643438" y="1592263"/>
            <a:ext cx="4284662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182563" indent="-182563">
              <a:spcBef>
                <a:spcPct val="0"/>
              </a:spcBef>
            </a:pPr>
            <a:r>
              <a:rPr lang="en-US"/>
              <a:t>No Flow Control on Supply Fan (365 days/year)</a:t>
            </a:r>
          </a:p>
          <a:p>
            <a:pPr marL="182563" indent="-182563">
              <a:spcBef>
                <a:spcPct val="0"/>
              </a:spcBef>
            </a:pPr>
            <a:r>
              <a:rPr lang="en-US"/>
              <a:t>Monday through Friday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6:00 AM to 6:00 PM the flow required averages 90%.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6:00 PM to 6:00 AM the flow required averages 0%.</a:t>
            </a:r>
          </a:p>
          <a:p>
            <a:pPr marL="182563" indent="-182563">
              <a:spcBef>
                <a:spcPct val="0"/>
              </a:spcBef>
            </a:pPr>
            <a:r>
              <a:rPr lang="en-US"/>
              <a:t>Saturday &amp; Sunday 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The flow required averages 0%.</a:t>
            </a:r>
          </a:p>
          <a:p>
            <a:pPr marL="182563" indent="-182563">
              <a:spcBef>
                <a:spcPct val="0"/>
              </a:spcBef>
            </a:pPr>
            <a:endParaRPr lang="en-US"/>
          </a:p>
          <a:p>
            <a:pPr marL="182563" indent="-182563">
              <a:spcBef>
                <a:spcPct val="0"/>
              </a:spcBef>
            </a:pPr>
            <a:endParaRPr lang="en-US"/>
          </a:p>
          <a:p>
            <a:pPr marL="182563" indent="-182563">
              <a:spcBef>
                <a:spcPct val="0"/>
              </a:spcBef>
              <a:buFont typeface="Wingdings" pitchFamily="2" charset="2"/>
              <a:buNone/>
            </a:pPr>
            <a:endParaRPr lang="en-US"/>
          </a:p>
          <a:p>
            <a:pPr marL="182563" indent="-182563">
              <a:spcBef>
                <a:spcPct val="0"/>
              </a:spcBef>
              <a:buFont typeface="Wingdings" pitchFamily="2" charset="2"/>
              <a:buNone/>
            </a:pPr>
            <a:endParaRPr lang="en-US"/>
          </a:p>
          <a:p>
            <a:pPr marL="182563" indent="-182563">
              <a:spcBef>
                <a:spcPct val="0"/>
              </a:spcBef>
              <a:buFont typeface="Wingdings" pitchFamily="2" charset="2"/>
              <a:buNone/>
            </a:pPr>
            <a:endParaRPr lang="en-GB" sz="1500">
              <a:solidFill>
                <a:schemeClr val="accent2"/>
              </a:solidFill>
            </a:endParaRPr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VFD or Not? Scenario 2</a:t>
            </a:r>
            <a:br>
              <a:rPr lang="en-US" smtClean="0"/>
            </a:br>
            <a:r>
              <a:rPr lang="en-US" smtClean="0">
                <a:solidFill>
                  <a:schemeClr val="accent1"/>
                </a:solidFill>
              </a:rPr>
              <a:t>Energy Efficiency</a:t>
            </a:r>
          </a:p>
        </p:txBody>
      </p:sp>
      <p:pic>
        <p:nvPicPr>
          <p:cNvPr id="6149" name="Picture 6" descr="\\Usnbb-s-file001\groups\NBB-ATDP-All\Standard Drives\Common\!HVAC Common\HVAC Sales School\Equipment Photos and Drawings\Centrifugal Fans\Centrifugal Fan with Direct-Coupled Moto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1025" y="1763713"/>
            <a:ext cx="2868613" cy="298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oter Placeholder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r>
              <a:rPr lang="en-US" smtClean="0"/>
              <a:t>© ABB Group </a:t>
            </a:r>
          </a:p>
          <a:p>
            <a:fld id="{8FED1B30-FB71-4D7D-B21B-172CEA63498D}" type="datetime4">
              <a:rPr lang="en-US" smtClean="0"/>
              <a:pPr/>
              <a:t>February 13, 2012</a:t>
            </a:fld>
            <a:r>
              <a:rPr lang="en-US" smtClean="0"/>
              <a:t> | Slide </a:t>
            </a:r>
            <a:fld id="{2BD98567-A66E-4B18-A221-267AB2B902A4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7171" name="Rectangle 182"/>
          <p:cNvSpPr>
            <a:spLocks noChangeArrowheads="1"/>
          </p:cNvSpPr>
          <p:nvPr/>
        </p:nvSpPr>
        <p:spPr bwMode="auto">
          <a:xfrm>
            <a:off x="4643438" y="1592263"/>
            <a:ext cx="4284662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182563" indent="-182563">
              <a:spcBef>
                <a:spcPct val="0"/>
              </a:spcBef>
            </a:pPr>
            <a:r>
              <a:rPr lang="en-US"/>
              <a:t>Inlet Vane Control (365 days/year) on Air Handler</a:t>
            </a:r>
          </a:p>
          <a:p>
            <a:pPr marL="182563" indent="-182563">
              <a:spcBef>
                <a:spcPct val="0"/>
              </a:spcBef>
            </a:pPr>
            <a:r>
              <a:rPr lang="en-US"/>
              <a:t>Monday through Friday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7:10 AM to 4:45 PM the flow required averages 70%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4:45 PM to 7:10 PM the flow required averages 50%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7:10 PM to Midnight the flow required averages 40%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Midnight to 7:10 AM the flow required averages 20%</a:t>
            </a:r>
          </a:p>
          <a:p>
            <a:pPr marL="182563" indent="-182563">
              <a:spcBef>
                <a:spcPct val="0"/>
              </a:spcBef>
            </a:pPr>
            <a:r>
              <a:rPr lang="en-US"/>
              <a:t>Saturday &amp; Sunday 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The flow required is 0%</a:t>
            </a:r>
          </a:p>
          <a:p>
            <a:pPr marL="182563" indent="-182563">
              <a:spcBef>
                <a:spcPct val="0"/>
              </a:spcBef>
              <a:buFont typeface="Wingdings" pitchFamily="2" charset="2"/>
              <a:buNone/>
            </a:pPr>
            <a:endParaRPr lang="en-US"/>
          </a:p>
          <a:p>
            <a:pPr marL="182563" indent="-182563">
              <a:spcBef>
                <a:spcPct val="0"/>
              </a:spcBef>
              <a:buFont typeface="Wingdings" pitchFamily="2" charset="2"/>
              <a:buNone/>
            </a:pPr>
            <a:endParaRPr lang="en-GB" sz="1500">
              <a:solidFill>
                <a:schemeClr val="accent2"/>
              </a:solidFill>
            </a:endParaRPr>
          </a:p>
        </p:txBody>
      </p:sp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VFD or Not? Scenario 3</a:t>
            </a:r>
            <a:br>
              <a:rPr lang="en-US" smtClean="0"/>
            </a:br>
            <a:r>
              <a:rPr lang="en-US" smtClean="0">
                <a:solidFill>
                  <a:schemeClr val="accent1"/>
                </a:solidFill>
              </a:rPr>
              <a:t>Energy Efficiency</a:t>
            </a:r>
          </a:p>
        </p:txBody>
      </p:sp>
      <p:pic>
        <p:nvPicPr>
          <p:cNvPr id="7173" name="Picture 6" descr="\\Usnbb-s-file001\groups\NBB-ATDP-All\Standard Drives\Common\!HVAC Common\HVAC Sales School\Equipment Photos and Drawings\Inlet Guide Vanes\Inlet Guide Vanes on a Centrifugal Fan Drawin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79475" y="2487613"/>
            <a:ext cx="3095625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r>
              <a:rPr lang="en-US" smtClean="0"/>
              <a:t>© ABB Group </a:t>
            </a:r>
          </a:p>
          <a:p>
            <a:fld id="{9D388757-4B83-41CD-B04D-3C80730A0494}" type="datetime4">
              <a:rPr lang="en-US" smtClean="0"/>
              <a:pPr/>
              <a:t>February 13, 2012</a:t>
            </a:fld>
            <a:r>
              <a:rPr lang="en-US" smtClean="0"/>
              <a:t> | Slide </a:t>
            </a:r>
            <a:fld id="{3BC201CD-A35C-49A0-AA62-0A98D03395C1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11" name="Rectangle 182"/>
          <p:cNvSpPr>
            <a:spLocks noChangeArrowheads="1"/>
          </p:cNvSpPr>
          <p:nvPr/>
        </p:nvSpPr>
        <p:spPr bwMode="auto">
          <a:xfrm>
            <a:off x="4643438" y="1592263"/>
            <a:ext cx="4284662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182563" indent="-182563">
              <a:spcBef>
                <a:spcPct val="0"/>
              </a:spcBef>
              <a:defRPr/>
            </a:pPr>
            <a:r>
              <a:rPr lang="en-US" dirty="0"/>
              <a:t>Outlet Damper Control (365 days/year) on Air Handler</a:t>
            </a:r>
          </a:p>
          <a:p>
            <a:pPr marL="182563" indent="-182563">
              <a:spcBef>
                <a:spcPct val="0"/>
              </a:spcBef>
              <a:defRPr/>
            </a:pPr>
            <a:r>
              <a:rPr lang="en-US" dirty="0"/>
              <a:t>Monday through Friday</a:t>
            </a:r>
          </a:p>
          <a:p>
            <a:pPr marL="639763" lvl="1" indent="-182563">
              <a:spcBef>
                <a:spcPct val="0"/>
              </a:spcBef>
              <a:defRPr/>
            </a:pPr>
            <a:r>
              <a:rPr lang="en-US" dirty="0"/>
              <a:t>70% Flow	40%</a:t>
            </a:r>
          </a:p>
          <a:p>
            <a:pPr marL="639763" lvl="1" indent="-182563">
              <a:spcBef>
                <a:spcPct val="0"/>
              </a:spcBef>
              <a:defRPr/>
            </a:pPr>
            <a:r>
              <a:rPr lang="en-US" dirty="0"/>
              <a:t>50% Flow	10%</a:t>
            </a:r>
          </a:p>
          <a:p>
            <a:pPr marL="639763" lvl="1" indent="-182563">
              <a:spcBef>
                <a:spcPct val="0"/>
              </a:spcBef>
              <a:defRPr/>
            </a:pPr>
            <a:r>
              <a:rPr lang="en-US" dirty="0"/>
              <a:t>40% Flow	20%</a:t>
            </a:r>
          </a:p>
          <a:p>
            <a:pPr marL="639763" lvl="1" indent="-182563">
              <a:spcBef>
                <a:spcPct val="0"/>
              </a:spcBef>
              <a:defRPr/>
            </a:pPr>
            <a:r>
              <a:rPr lang="en-US" dirty="0"/>
              <a:t>20% Flow	30%</a:t>
            </a:r>
          </a:p>
          <a:p>
            <a:pPr marL="182563" lvl="1" indent="-182563">
              <a:spcBef>
                <a:spcPct val="0"/>
              </a:spcBef>
              <a:defRPr/>
            </a:pPr>
            <a:r>
              <a:rPr lang="en-US" dirty="0"/>
              <a:t>Saturday &amp; Sunday </a:t>
            </a:r>
          </a:p>
          <a:p>
            <a:pPr marL="639763" lvl="1" indent="-182563">
              <a:spcBef>
                <a:spcPct val="0"/>
              </a:spcBef>
              <a:defRPr/>
            </a:pPr>
            <a:r>
              <a:rPr lang="en-US" dirty="0"/>
              <a:t>The fan is off</a:t>
            </a:r>
          </a:p>
          <a:p>
            <a:pPr>
              <a:buFont typeface="Wingdings" pitchFamily="2" charset="2"/>
              <a:buNone/>
              <a:defRPr/>
            </a:pPr>
            <a:endParaRPr lang="en-US" dirty="0"/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  </a:t>
            </a:r>
          </a:p>
          <a:p>
            <a:pPr marL="182563" indent="-182563">
              <a:spcBef>
                <a:spcPct val="0"/>
              </a:spcBef>
              <a:buFont typeface="Wingdings" pitchFamily="2" charset="2"/>
              <a:buNone/>
              <a:defRPr/>
            </a:pPr>
            <a:endParaRPr lang="en-GB" sz="1500" dirty="0">
              <a:solidFill>
                <a:schemeClr val="accent2"/>
              </a:solidFill>
            </a:endParaRPr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VFD or Not? Scenario 4</a:t>
            </a:r>
            <a:br>
              <a:rPr lang="en-US" smtClean="0"/>
            </a:br>
            <a:r>
              <a:rPr lang="en-US" smtClean="0">
                <a:solidFill>
                  <a:schemeClr val="accent1"/>
                </a:solidFill>
              </a:rPr>
              <a:t>Energy Efficiency</a:t>
            </a:r>
          </a:p>
        </p:txBody>
      </p:sp>
      <p:pic>
        <p:nvPicPr>
          <p:cNvPr id="8197" name="Picture 6" descr="C:\Documents and Settings\USLAMER\Desktop\damper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763" y="1292225"/>
            <a:ext cx="2835275" cy="363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r>
              <a:rPr lang="en-US" smtClean="0"/>
              <a:t>© ABB Group </a:t>
            </a:r>
          </a:p>
          <a:p>
            <a:fld id="{E20E11D1-447F-404F-8926-F6E858112CB8}" type="datetime4">
              <a:rPr lang="en-US" smtClean="0"/>
              <a:pPr/>
              <a:t>February 13, 2012</a:t>
            </a:fld>
            <a:r>
              <a:rPr lang="en-US" smtClean="0"/>
              <a:t> | Slide </a:t>
            </a:r>
            <a:fld id="{6FDB72AE-F1E5-4BDB-9266-896DAB0879D0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9219" name="Rectangle 182"/>
          <p:cNvSpPr>
            <a:spLocks noChangeArrowheads="1"/>
          </p:cNvSpPr>
          <p:nvPr/>
        </p:nvSpPr>
        <p:spPr bwMode="auto">
          <a:xfrm>
            <a:off x="4643438" y="1592263"/>
            <a:ext cx="4284662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182563" indent="-182563">
              <a:spcBef>
                <a:spcPct val="0"/>
              </a:spcBef>
            </a:pPr>
            <a:r>
              <a:rPr lang="en-US"/>
              <a:t>Inlet Vane Control (365 days/year) on Air Handler</a:t>
            </a:r>
          </a:p>
          <a:p>
            <a:pPr marL="182563" indent="-182563">
              <a:spcBef>
                <a:spcPct val="0"/>
              </a:spcBef>
            </a:pPr>
            <a:r>
              <a:rPr lang="en-US"/>
              <a:t>Monday through Friday 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Throughout an average day the flow required is:</a:t>
            </a:r>
            <a:br>
              <a:rPr lang="en-US"/>
            </a:br>
            <a:r>
              <a:rPr lang="en-US"/>
              <a:t>Full  Flow	5%</a:t>
            </a:r>
            <a:br>
              <a:rPr lang="en-US"/>
            </a:br>
            <a:r>
              <a:rPr lang="en-US"/>
              <a:t>90% Flow	10%</a:t>
            </a:r>
            <a:br>
              <a:rPr lang="en-US"/>
            </a:br>
            <a:r>
              <a:rPr lang="en-US"/>
              <a:t>80% Flow	15%</a:t>
            </a:r>
            <a:br>
              <a:rPr lang="en-US"/>
            </a:br>
            <a:r>
              <a:rPr lang="en-US"/>
              <a:t>70% Flow	20%</a:t>
            </a:r>
            <a:br>
              <a:rPr lang="en-US"/>
            </a:br>
            <a:r>
              <a:rPr lang="en-US"/>
              <a:t>60% Flow	20%</a:t>
            </a:r>
            <a:br>
              <a:rPr lang="en-US"/>
            </a:br>
            <a:r>
              <a:rPr lang="en-US"/>
              <a:t>50% Flow	15%</a:t>
            </a:r>
            <a:br>
              <a:rPr lang="en-US"/>
            </a:br>
            <a:r>
              <a:rPr lang="en-US"/>
              <a:t>40% Flow	10%</a:t>
            </a:r>
            <a:br>
              <a:rPr lang="en-US"/>
            </a:br>
            <a:r>
              <a:rPr lang="en-US"/>
              <a:t>30% Flow	5%</a:t>
            </a:r>
          </a:p>
          <a:p>
            <a:pPr marL="182563" indent="-182563">
              <a:spcBef>
                <a:spcPct val="0"/>
              </a:spcBef>
            </a:pPr>
            <a:r>
              <a:rPr lang="en-US"/>
              <a:t>Saturday &amp; Sunday 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The fan is off</a:t>
            </a:r>
          </a:p>
          <a:p>
            <a:pPr marL="182563" indent="-182563">
              <a:spcBef>
                <a:spcPct val="0"/>
              </a:spcBef>
              <a:buFont typeface="Wingdings" pitchFamily="2" charset="2"/>
              <a:buNone/>
            </a:pPr>
            <a:endParaRPr lang="en-US"/>
          </a:p>
          <a:p>
            <a:pPr marL="182563" indent="-182563">
              <a:spcBef>
                <a:spcPct val="0"/>
              </a:spcBef>
              <a:buFont typeface="Wingdings" pitchFamily="2" charset="2"/>
              <a:buNone/>
            </a:pPr>
            <a:endParaRPr lang="en-GB" sz="1500">
              <a:solidFill>
                <a:schemeClr val="accent2"/>
              </a:solidFill>
            </a:endParaRPr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VFD or Not? Scenario 5</a:t>
            </a:r>
            <a:br>
              <a:rPr lang="en-US" smtClean="0"/>
            </a:br>
            <a:r>
              <a:rPr lang="en-US" smtClean="0">
                <a:solidFill>
                  <a:schemeClr val="accent1"/>
                </a:solidFill>
              </a:rPr>
              <a:t>Energy Efficiency</a:t>
            </a:r>
          </a:p>
        </p:txBody>
      </p:sp>
      <p:pic>
        <p:nvPicPr>
          <p:cNvPr id="9221" name="Picture 6" descr="\\Usnbb-s-file001\groups\NBB-ATDP-All\Standard Drives\Common\!HVAC Common\HVAC Sales School\Equipment Photos and Drawings\Inlet Guide Vanes\Inlet Guide Vanes on a Centrifugal Fan Drawin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8538" y="2667000"/>
            <a:ext cx="3095625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ooter Placeholder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r>
              <a:rPr lang="en-US" smtClean="0"/>
              <a:t>© ABB Group </a:t>
            </a:r>
          </a:p>
          <a:p>
            <a:fld id="{E0F2F346-115D-481C-A69C-A845E97A6F90}" type="datetime4">
              <a:rPr lang="en-US" smtClean="0"/>
              <a:pPr/>
              <a:t>February 13, 2012</a:t>
            </a:fld>
            <a:r>
              <a:rPr lang="en-US" smtClean="0"/>
              <a:t> | Slide </a:t>
            </a:r>
            <a:fld id="{A37EC602-CCCF-467D-90EB-6FA184662C17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10243" name="Rectangle 182"/>
          <p:cNvSpPr>
            <a:spLocks noChangeArrowheads="1"/>
          </p:cNvSpPr>
          <p:nvPr/>
        </p:nvSpPr>
        <p:spPr bwMode="auto">
          <a:xfrm>
            <a:off x="4643438" y="1592263"/>
            <a:ext cx="4284662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182563" indent="-182563">
              <a:spcBef>
                <a:spcPct val="0"/>
              </a:spcBef>
            </a:pPr>
            <a:r>
              <a:rPr lang="en-US"/>
              <a:t>Outlet Damper Control (365 days/year) on Air Handler</a:t>
            </a:r>
          </a:p>
          <a:p>
            <a:pPr marL="182563" indent="-182563">
              <a:spcBef>
                <a:spcPct val="0"/>
              </a:spcBef>
            </a:pPr>
            <a:r>
              <a:rPr lang="en-US"/>
              <a:t>Monday through Friday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Throughout an average day the flow required is:</a:t>
            </a:r>
            <a:br>
              <a:rPr lang="en-US"/>
            </a:br>
            <a:r>
              <a:rPr lang="en-US"/>
              <a:t>Full  Flow	5%</a:t>
            </a:r>
            <a:br>
              <a:rPr lang="en-US"/>
            </a:br>
            <a:r>
              <a:rPr lang="en-US"/>
              <a:t>90% Flow	10%</a:t>
            </a:r>
            <a:br>
              <a:rPr lang="en-US"/>
            </a:br>
            <a:r>
              <a:rPr lang="en-US"/>
              <a:t>80% Flow	15%</a:t>
            </a:r>
            <a:br>
              <a:rPr lang="en-US"/>
            </a:br>
            <a:r>
              <a:rPr lang="en-US"/>
              <a:t>70% Flow	20%</a:t>
            </a:r>
            <a:br>
              <a:rPr lang="en-US"/>
            </a:br>
            <a:r>
              <a:rPr lang="en-US"/>
              <a:t>60% Flow	20%</a:t>
            </a:r>
            <a:br>
              <a:rPr lang="en-US"/>
            </a:br>
            <a:r>
              <a:rPr lang="en-US"/>
              <a:t>50% Flow	15%</a:t>
            </a:r>
            <a:br>
              <a:rPr lang="en-US"/>
            </a:br>
            <a:r>
              <a:rPr lang="en-US"/>
              <a:t>40% Flow	10%</a:t>
            </a:r>
            <a:br>
              <a:rPr lang="en-US"/>
            </a:br>
            <a:r>
              <a:rPr lang="en-US"/>
              <a:t>30% Flow	5%</a:t>
            </a:r>
          </a:p>
          <a:p>
            <a:pPr marL="182563" indent="-182563">
              <a:spcBef>
                <a:spcPct val="0"/>
              </a:spcBef>
            </a:pPr>
            <a:r>
              <a:rPr lang="en-US"/>
              <a:t>Saturday &amp; Sunday 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The fan is off</a:t>
            </a:r>
          </a:p>
          <a:p>
            <a:pPr marL="182563" indent="-182563">
              <a:spcBef>
                <a:spcPct val="0"/>
              </a:spcBef>
              <a:buFont typeface="Wingdings" pitchFamily="2" charset="2"/>
              <a:buNone/>
            </a:pPr>
            <a:endParaRPr lang="en-US"/>
          </a:p>
          <a:p>
            <a:pPr marL="182563" indent="-182563">
              <a:spcBef>
                <a:spcPct val="0"/>
              </a:spcBef>
              <a:buFont typeface="Wingdings" pitchFamily="2" charset="2"/>
              <a:buNone/>
            </a:pPr>
            <a:endParaRPr lang="en-GB" sz="1500">
              <a:solidFill>
                <a:schemeClr val="accent2"/>
              </a:solidFill>
            </a:endParaRPr>
          </a:p>
        </p:txBody>
      </p:sp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VFD or Not? Scenario 6</a:t>
            </a:r>
            <a:br>
              <a:rPr lang="en-US" smtClean="0"/>
            </a:br>
            <a:r>
              <a:rPr lang="en-US" smtClean="0">
                <a:solidFill>
                  <a:schemeClr val="accent1"/>
                </a:solidFill>
              </a:rPr>
              <a:t>Energy Efficiency</a:t>
            </a:r>
          </a:p>
        </p:txBody>
      </p:sp>
      <p:pic>
        <p:nvPicPr>
          <p:cNvPr id="10245" name="Picture 6" descr="C:\Documents and Settings\USLAMER\Desktop\damper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763" y="1292225"/>
            <a:ext cx="2835275" cy="363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ooter Placeholder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r>
              <a:rPr lang="en-US" smtClean="0"/>
              <a:t>© ABB Group </a:t>
            </a:r>
          </a:p>
          <a:p>
            <a:fld id="{8DB5DA7C-63D7-4E54-A187-26E60B254929}" type="datetime4">
              <a:rPr lang="en-US" smtClean="0"/>
              <a:pPr/>
              <a:t>February 13, 2012</a:t>
            </a:fld>
            <a:r>
              <a:rPr lang="en-US" smtClean="0"/>
              <a:t> | Slide </a:t>
            </a:r>
            <a:fld id="{1AF735D2-38EA-4935-8C1A-61CCA74B4EEC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VFD or Not?</a:t>
            </a:r>
            <a:br>
              <a:rPr lang="en-US" smtClean="0"/>
            </a:br>
            <a:r>
              <a:rPr lang="en-US" smtClean="0">
                <a:solidFill>
                  <a:schemeClr val="accent1"/>
                </a:solidFill>
              </a:rPr>
              <a:t>Energy Efficiency</a:t>
            </a:r>
          </a:p>
        </p:txBody>
      </p:sp>
      <p:sp>
        <p:nvSpPr>
          <p:cNvPr id="11268" name="Rectangle 182"/>
          <p:cNvSpPr>
            <a:spLocks noChangeArrowheads="1"/>
          </p:cNvSpPr>
          <p:nvPr/>
        </p:nvSpPr>
        <p:spPr bwMode="auto">
          <a:xfrm>
            <a:off x="4643438" y="1576388"/>
            <a:ext cx="4284662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182563" indent="-182563">
              <a:spcBef>
                <a:spcPct val="0"/>
              </a:spcBef>
            </a:pPr>
            <a:r>
              <a:rPr lang="en-US"/>
              <a:t>Improved Flow Control by</a:t>
            </a:r>
          </a:p>
          <a:p>
            <a:pPr marL="639763" lvl="1" indent="-182563">
              <a:spcBef>
                <a:spcPct val="0"/>
              </a:spcBef>
              <a:buFont typeface="Wingdings" pitchFamily="2" charset="2"/>
              <a:buNone/>
            </a:pPr>
            <a:r>
              <a:rPr lang="en-US"/>
              <a:t>ABB Drive series: ACH550</a:t>
            </a:r>
          </a:p>
          <a:p>
            <a:pPr marL="182563" indent="-182563">
              <a:spcBef>
                <a:spcPct val="0"/>
              </a:spcBef>
            </a:pPr>
            <a:r>
              <a:rPr lang="en-US"/>
              <a:t>CO2 emission/unit		0.5</a:t>
            </a:r>
          </a:p>
          <a:p>
            <a:pPr marL="182563" indent="-182563">
              <a:spcBef>
                <a:spcPct val="0"/>
              </a:spcBef>
            </a:pPr>
            <a:r>
              <a:rPr lang="en-US"/>
              <a:t>Economic Data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Currency			$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Energy Price (per kWh)	0.1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Investment Cost		5.7K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Interest Rate (%)		4</a:t>
            </a:r>
          </a:p>
          <a:p>
            <a:pPr marL="639763" lvl="1" indent="-182563">
              <a:spcBef>
                <a:spcPct val="0"/>
              </a:spcBef>
            </a:pPr>
            <a:r>
              <a:rPr lang="en-US"/>
              <a:t>Service Life (years)		10</a:t>
            </a:r>
          </a:p>
          <a:p>
            <a:pPr marL="182563" indent="-182563">
              <a:spcBef>
                <a:spcPct val="0"/>
              </a:spcBef>
              <a:buFont typeface="Wingdings" pitchFamily="2" charset="2"/>
              <a:buNone/>
            </a:pPr>
            <a:endParaRPr lang="en-US"/>
          </a:p>
          <a:p>
            <a:pPr marL="182563" indent="-182563">
              <a:spcBef>
                <a:spcPct val="0"/>
              </a:spcBef>
              <a:buFont typeface="Wingdings" pitchFamily="2" charset="2"/>
              <a:buNone/>
            </a:pPr>
            <a:endParaRPr lang="en-US"/>
          </a:p>
          <a:p>
            <a:pPr marL="182563" indent="-182563">
              <a:spcBef>
                <a:spcPct val="0"/>
              </a:spcBef>
              <a:buFont typeface="Wingdings" pitchFamily="2" charset="2"/>
              <a:buNone/>
            </a:pPr>
            <a:endParaRPr lang="en-GB" sz="1500">
              <a:solidFill>
                <a:schemeClr val="accent2"/>
              </a:solidFill>
            </a:endParaRP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0" y="1463675"/>
            <a:ext cx="4572000" cy="369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82563" indent="-182563">
              <a:spcBef>
                <a:spcPct val="0"/>
              </a:spcBef>
            </a:pPr>
            <a:r>
              <a:rPr lang="en-US" dirty="0"/>
              <a:t>Fan Data</a:t>
            </a:r>
          </a:p>
          <a:p>
            <a:pPr marL="639763" lvl="1" indent="-182563">
              <a:spcBef>
                <a:spcPct val="0"/>
              </a:spcBef>
            </a:pPr>
            <a:r>
              <a:rPr lang="en-US" dirty="0"/>
              <a:t>Fan Type		      </a:t>
            </a:r>
            <a:r>
              <a:rPr lang="en-US" dirty="0" smtClean="0"/>
              <a:t> Centrifugal</a:t>
            </a:r>
            <a:endParaRPr lang="en-US" dirty="0"/>
          </a:p>
          <a:p>
            <a:pPr marL="639763" lvl="1" indent="-182563">
              <a:spcBef>
                <a:spcPct val="0"/>
              </a:spcBef>
            </a:pPr>
            <a:r>
              <a:rPr lang="en-US" dirty="0"/>
              <a:t>Impeller Type       </a:t>
            </a:r>
            <a:r>
              <a:rPr lang="en-US" dirty="0" smtClean="0"/>
              <a:t> Backward </a:t>
            </a:r>
            <a:r>
              <a:rPr lang="en-US" dirty="0"/>
              <a:t>Curved</a:t>
            </a:r>
          </a:p>
          <a:p>
            <a:pPr marL="639763" lvl="1" indent="-182563">
              <a:spcBef>
                <a:spcPct val="0"/>
              </a:spcBef>
            </a:pPr>
            <a:r>
              <a:rPr lang="en-US" dirty="0"/>
              <a:t>Nominal Volume Flow	75000</a:t>
            </a:r>
          </a:p>
          <a:p>
            <a:pPr marL="639763" lvl="1" indent="-182563">
              <a:spcBef>
                <a:spcPct val="0"/>
              </a:spcBef>
            </a:pPr>
            <a:r>
              <a:rPr lang="en-US" dirty="0"/>
              <a:t>Pressure Increase		2.5</a:t>
            </a:r>
          </a:p>
          <a:p>
            <a:pPr marL="639763" lvl="1" indent="-182563">
              <a:spcBef>
                <a:spcPct val="0"/>
              </a:spcBef>
            </a:pPr>
            <a:r>
              <a:rPr lang="en-US" dirty="0"/>
              <a:t>Efficiency			</a:t>
            </a:r>
            <a:r>
              <a:rPr lang="en-US" dirty="0" smtClean="0"/>
              <a:t>78</a:t>
            </a:r>
            <a:endParaRPr lang="en-US" dirty="0"/>
          </a:p>
          <a:p>
            <a:pPr marL="182563" indent="-182563">
              <a:spcBef>
                <a:spcPct val="0"/>
              </a:spcBef>
            </a:pPr>
            <a:r>
              <a:rPr lang="en-US" dirty="0"/>
              <a:t>Transmission</a:t>
            </a:r>
          </a:p>
          <a:p>
            <a:pPr marL="639763" lvl="1" indent="-182563">
              <a:spcBef>
                <a:spcPct val="0"/>
              </a:spcBef>
            </a:pPr>
            <a:r>
              <a:rPr lang="en-US" dirty="0"/>
              <a:t>Efficiency			100</a:t>
            </a:r>
          </a:p>
          <a:p>
            <a:pPr marL="182563" indent="-182563">
              <a:spcBef>
                <a:spcPct val="0"/>
              </a:spcBef>
            </a:pPr>
            <a:r>
              <a:rPr lang="en-US" dirty="0"/>
              <a:t>Motor &amp; Supply Data</a:t>
            </a:r>
          </a:p>
          <a:p>
            <a:pPr marL="639763" lvl="1" indent="-182563">
              <a:spcBef>
                <a:spcPct val="0"/>
              </a:spcBef>
            </a:pPr>
            <a:r>
              <a:rPr lang="en-US" dirty="0"/>
              <a:t>Supply Voltage		460</a:t>
            </a:r>
          </a:p>
          <a:p>
            <a:pPr marL="639763" lvl="1" indent="-182563">
              <a:spcBef>
                <a:spcPct val="0"/>
              </a:spcBef>
            </a:pPr>
            <a:r>
              <a:rPr lang="en-US" dirty="0"/>
              <a:t>Motor Power		50</a:t>
            </a:r>
          </a:p>
          <a:p>
            <a:pPr marL="639763" lvl="1" indent="-182563">
              <a:spcBef>
                <a:spcPct val="0"/>
              </a:spcBef>
            </a:pPr>
            <a:r>
              <a:rPr lang="en-US" dirty="0"/>
              <a:t>Motor Efficiency		95</a:t>
            </a:r>
          </a:p>
          <a:p>
            <a:pPr marL="182563" indent="-182563">
              <a:spcBef>
                <a:spcPct val="0"/>
              </a:spcBef>
            </a:pP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4" name="Group 8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8435" name="Rectangle 7"/>
            <p:cNvSpPr>
              <a:spLocks noChangeArrowheads="1"/>
            </p:cNvSpPr>
            <p:nvPr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 lIns="0" tIns="0" rIns="0" bIns="0" anchor="ctr"/>
            <a:lstStyle/>
            <a:p>
              <a:endParaRPr lang="en-US"/>
            </a:p>
          </p:txBody>
        </p:sp>
        <p:pic>
          <p:nvPicPr>
            <p:cNvPr id="18436" name="Picture 6" descr="ABB1ClaimL_rgb300_100mmLIGHT Kopie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67" y="1660"/>
              <a:ext cx="5031" cy="7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ARCOLOR" val="SPREcolor_red"/>
  <p:tag name="VARPPTTYPE" val="SPREpotSPRE"/>
  <p:tag name="VARPPTLANGSEL" val="SPREEnglish"/>
  <p:tag name="VARGRIDMODE" val="SPREgrid_none_value"/>
  <p:tag name="VARPOTVERSION" val="SPRE1.53"/>
  <p:tag name="VARLOGOSCHINDLER" val="SPRE-1"/>
  <p:tag name="VARLOGOATLAS" val="SPRE0"/>
  <p:tag name="VARLOGOASIA" val="SPRE"/>
  <p:tag name="VARPPTLANG" val="SPREEnglish"/>
  <p:tag name="VARPPTEDITORS_NAME" val="SPREStephanie Graf"/>
  <p:tag name="VARPPTKG" val="SPREMAN"/>
  <p:tag name="VARPPTDIVISION" val="SPRECorporate Communications"/>
  <p:tag name="VARPPTPLACE" val="SPREEbikon"/>
  <p:tag name="VARPPTDATE_CREATION" val="SPREMarch 11, 2008"/>
  <p:tag name="VARPPTPRESENTATION_ID" val="SPRE"/>
  <p:tag name="VARPPTSHOWPAGE_NUMBER" val="SPRE-1"/>
  <p:tag name="VARPPTCLOSING_TEXT" val="SPREThank you for your attention."/>
  <p:tag name="VARPPTSETUPPERFORMED" val="SPRETRUE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ARTITLEIMAGE" val="SPREhorizontal"/>
  <p:tag name="VARSLIDECATEGORYID" val="SPREtitle"/>
  <p:tag name="VARSLIDEID" val="SPREtitle_slide_horizontal_pictur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ARSLIDECATEGORYID" val="SPREtext"/>
  <p:tag name="VARSLIDEID" val="SPREcontent_text"/>
</p:tagLst>
</file>

<file path=ppt/theme/theme1.xml><?xml version="1.0" encoding="utf-8"?>
<a:theme xmlns:a="http://schemas.openxmlformats.org/drawingml/2006/main" name="default">
  <a:themeElements>
    <a:clrScheme name="default 3">
      <a:dk1>
        <a:srgbClr val="000000"/>
      </a:dk1>
      <a:lt1>
        <a:srgbClr val="FFFFFF"/>
      </a:lt1>
      <a:dk2>
        <a:srgbClr val="601F69"/>
      </a:dk2>
      <a:lt2>
        <a:srgbClr val="666666"/>
      </a:lt2>
      <a:accent1>
        <a:srgbClr val="904AB0"/>
      </a:accent1>
      <a:accent2>
        <a:srgbClr val="9868EF"/>
      </a:accent2>
      <a:accent3>
        <a:srgbClr val="FFFFFF"/>
      </a:accent3>
      <a:accent4>
        <a:srgbClr val="000000"/>
      </a:accent4>
      <a:accent5>
        <a:srgbClr val="C6B1D4"/>
      </a:accent5>
      <a:accent6>
        <a:srgbClr val="895ED9"/>
      </a:accent6>
      <a:hlink>
        <a:srgbClr val="B4A0E8"/>
      </a:hlink>
      <a:folHlink>
        <a:srgbClr val="999999"/>
      </a:folHlink>
    </a:clrScheme>
    <a:fontScheme name="defaul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folHlink"/>
        </a:soli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182563" marR="0" indent="-182563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>
            <a:schemeClr val="tx2"/>
          </a:buClr>
          <a:buSzPct val="70000"/>
          <a:buFont typeface="Wingdings" pitchFamily="2" charset="2"/>
          <a:buChar char="§"/>
          <a:tabLst/>
          <a:defRPr kumimoji="0" lang="de-CH" sz="1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folHlink"/>
        </a:soli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182563" marR="0" indent="-182563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>
            <a:schemeClr val="tx2"/>
          </a:buClr>
          <a:buSzPct val="70000"/>
          <a:buFont typeface="Wingdings" pitchFamily="2" charset="2"/>
          <a:buChar char="§"/>
          <a:tabLst/>
          <a:defRPr kumimoji="0" lang="de-CH" sz="1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1">
        <a:dk1>
          <a:srgbClr val="000000"/>
        </a:dk1>
        <a:lt1>
          <a:srgbClr val="FFFFFF"/>
        </a:lt1>
        <a:dk2>
          <a:srgbClr val="002897"/>
        </a:dk2>
        <a:lt2>
          <a:srgbClr val="666666"/>
        </a:lt2>
        <a:accent1>
          <a:srgbClr val="005ADE"/>
        </a:accent1>
        <a:accent2>
          <a:srgbClr val="0096EA"/>
        </a:accent2>
        <a:accent3>
          <a:srgbClr val="FFFFFF"/>
        </a:accent3>
        <a:accent4>
          <a:srgbClr val="000000"/>
        </a:accent4>
        <a:accent5>
          <a:srgbClr val="AAB5EC"/>
        </a:accent5>
        <a:accent6>
          <a:srgbClr val="0087D4"/>
        </a:accent6>
        <a:hlink>
          <a:srgbClr val="5BD8FF"/>
        </a:hlink>
        <a:folHlink>
          <a:srgbClr val="99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2">
        <a:dk1>
          <a:srgbClr val="000000"/>
        </a:dk1>
        <a:lt1>
          <a:srgbClr val="FFFFFF"/>
        </a:lt1>
        <a:dk2>
          <a:srgbClr val="084C07"/>
        </a:dk2>
        <a:lt2>
          <a:srgbClr val="666666"/>
        </a:lt2>
        <a:accent1>
          <a:srgbClr val="028208"/>
        </a:accent1>
        <a:accent2>
          <a:srgbClr val="3AB200"/>
        </a:accent2>
        <a:accent3>
          <a:srgbClr val="FFFFFF"/>
        </a:accent3>
        <a:accent4>
          <a:srgbClr val="000000"/>
        </a:accent4>
        <a:accent5>
          <a:srgbClr val="AAC1AA"/>
        </a:accent5>
        <a:accent6>
          <a:srgbClr val="34A100"/>
        </a:accent6>
        <a:hlink>
          <a:srgbClr val="98DB38"/>
        </a:hlink>
        <a:folHlink>
          <a:srgbClr val="99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3">
        <a:dk1>
          <a:srgbClr val="000000"/>
        </a:dk1>
        <a:lt1>
          <a:srgbClr val="FFFFFF"/>
        </a:lt1>
        <a:dk2>
          <a:srgbClr val="601F69"/>
        </a:dk2>
        <a:lt2>
          <a:srgbClr val="666666"/>
        </a:lt2>
        <a:accent1>
          <a:srgbClr val="904AB0"/>
        </a:accent1>
        <a:accent2>
          <a:srgbClr val="9868EF"/>
        </a:accent2>
        <a:accent3>
          <a:srgbClr val="FFFFFF"/>
        </a:accent3>
        <a:accent4>
          <a:srgbClr val="000000"/>
        </a:accent4>
        <a:accent5>
          <a:srgbClr val="C6B1D4"/>
        </a:accent5>
        <a:accent6>
          <a:srgbClr val="895ED9"/>
        </a:accent6>
        <a:hlink>
          <a:srgbClr val="B4A0E8"/>
        </a:hlink>
        <a:folHlink>
          <a:srgbClr val="99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4">
        <a:dk1>
          <a:srgbClr val="000000"/>
        </a:dk1>
        <a:lt1>
          <a:srgbClr val="FFFFFF"/>
        </a:lt1>
        <a:dk2>
          <a:srgbClr val="9A2801"/>
        </a:dk2>
        <a:lt2>
          <a:srgbClr val="666666"/>
        </a:lt2>
        <a:accent1>
          <a:srgbClr val="BF4500"/>
        </a:accent1>
        <a:accent2>
          <a:srgbClr val="FF6C00"/>
        </a:accent2>
        <a:accent3>
          <a:srgbClr val="FFFFFF"/>
        </a:accent3>
        <a:accent4>
          <a:srgbClr val="000000"/>
        </a:accent4>
        <a:accent5>
          <a:srgbClr val="DCB0AA"/>
        </a:accent5>
        <a:accent6>
          <a:srgbClr val="E76100"/>
        </a:accent6>
        <a:hlink>
          <a:srgbClr val="FDAC25"/>
        </a:hlink>
        <a:folHlink>
          <a:srgbClr val="9999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folHlink"/>
        </a:soli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182563" marR="0" indent="-182563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>
            <a:schemeClr val="tx2"/>
          </a:buClr>
          <a:buSzPct val="70000"/>
          <a:buFont typeface="Wingdings" pitchFamily="2" charset="2"/>
          <a:buChar char="§"/>
          <a:tabLst/>
          <a:defRPr kumimoji="0" lang="de-CH" sz="1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folHlink"/>
        </a:soli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182563" marR="0" indent="-182563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>
            <a:schemeClr val="tx2"/>
          </a:buClr>
          <a:buSzPct val="70000"/>
          <a:buFont typeface="Wingdings" pitchFamily="2" charset="2"/>
          <a:buChar char="§"/>
          <a:tabLst/>
          <a:defRPr kumimoji="0" lang="de-CH" sz="1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C414E552F3D164980BB475F318EB585" ma:contentTypeVersion="0" ma:contentTypeDescription="Create a new document." ma:contentTypeScope="" ma:versionID="57e9b41d86668581ee5d5dff7c35c9ee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F584D96B-2D4B-4CA3-A05A-5BF19194B71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09D25BD2-42E0-4B89-BA87-D8C21752268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9B906A1-69C8-4868-985B-4CBFAED23D52}">
  <ds:schemaRefs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default</Template>
  <TotalTime>17711</TotalTime>
  <Words>340</Words>
  <Application>Microsoft Office PowerPoint</Application>
  <PresentationFormat>On-screen Show (4:3)</PresentationFormat>
  <Paragraphs>109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Wingdings</vt:lpstr>
      <vt:lpstr>Times New Roman</vt:lpstr>
      <vt:lpstr>default</vt:lpstr>
      <vt:lpstr>Custom Design</vt:lpstr>
      <vt:lpstr>Energy Efficiency - Fans VFD or Not?  </vt:lpstr>
      <vt:lpstr>VFD or Not? Scenario 1 Energy Efficiency</vt:lpstr>
      <vt:lpstr>VFD or Not? Scenario 2 Energy Efficiency</vt:lpstr>
      <vt:lpstr>VFD or Not? Scenario 3 Energy Efficiency</vt:lpstr>
      <vt:lpstr>VFD or Not? Scenario 4 Energy Efficiency</vt:lpstr>
      <vt:lpstr>VFD or Not? Scenario 5 Energy Efficiency</vt:lpstr>
      <vt:lpstr>VFD or Not? Scenario 6 Energy Efficiency</vt:lpstr>
      <vt:lpstr>VFD or Not? Energy Efficiency</vt:lpstr>
      <vt:lpstr>Slide 9</vt:lpstr>
    </vt:vector>
  </TitlesOfParts>
  <Company>ABB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Subtitle</dc:title>
  <dc:subject>Power and productivity for a new world</dc:subject>
  <dc:creator>Carita.Envall@fi.abb.com</dc:creator>
  <cp:lastModifiedBy>USPEWAL</cp:lastModifiedBy>
  <cp:revision>412</cp:revision>
  <cp:lastPrinted>2008-04-24T12:01:34Z</cp:lastPrinted>
  <dcterms:created xsi:type="dcterms:W3CDTF">2009-02-12T17:36:54Z</dcterms:created>
  <dcterms:modified xsi:type="dcterms:W3CDTF">2012-02-13T16:07:35Z</dcterms:modified>
</cp:coreProperties>
</file>