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2" r:id="rId5"/>
  </p:sldMasterIdLst>
  <p:notesMasterIdLst>
    <p:notesMasterId r:id="rId18"/>
  </p:notesMasterIdLst>
  <p:handoutMasterIdLst>
    <p:handoutMasterId r:id="rId19"/>
  </p:handoutMasterIdLst>
  <p:sldIdLst>
    <p:sldId id="659" r:id="rId6"/>
    <p:sldId id="721" r:id="rId7"/>
    <p:sldId id="718" r:id="rId8"/>
    <p:sldId id="719" r:id="rId9"/>
    <p:sldId id="720" r:id="rId10"/>
    <p:sldId id="713" r:id="rId11"/>
    <p:sldId id="716" r:id="rId12"/>
    <p:sldId id="714" r:id="rId13"/>
    <p:sldId id="715" r:id="rId14"/>
    <p:sldId id="717" r:id="rId15"/>
    <p:sldId id="724" r:id="rId16"/>
    <p:sldId id="656" r:id="rId17"/>
  </p:sldIdLst>
  <p:sldSz cx="9144000" cy="6858000" type="screen4x3"/>
  <p:notesSz cx="7023100" cy="9309100"/>
  <p:custDataLst>
    <p:tags r:id="rId20"/>
  </p:custDataLst>
  <p:defaultTextStyle>
    <a:defPPr>
      <a:defRPr lang="de-CH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70000"/>
    <a:srgbClr val="060000"/>
    <a:srgbClr val="050000"/>
    <a:srgbClr val="040000"/>
    <a:srgbClr val="B4A0E8"/>
    <a:srgbClr val="9868EF"/>
    <a:srgbClr val="904AB0"/>
    <a:srgbClr val="601F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7" autoAdjust="0"/>
    <p:restoredTop sz="85944" autoAdjust="0"/>
  </p:normalViewPr>
  <p:slideViewPr>
    <p:cSldViewPr snapToGrid="0">
      <p:cViewPr varScale="1">
        <p:scale>
          <a:sx n="118" d="100"/>
          <a:sy n="118" d="100"/>
        </p:scale>
        <p:origin x="-1152" y="-90"/>
      </p:cViewPr>
      <p:guideLst>
        <p:guide orient="horz" pos="2409"/>
        <p:guide orient="horz" pos="2506"/>
        <p:guide orient="horz" pos="3906"/>
        <p:guide orient="horz" pos="993"/>
        <p:guide orient="horz" pos="232"/>
        <p:guide orient="horz" pos="142"/>
        <p:guide pos="2835"/>
        <p:guide pos="2925"/>
        <p:guide pos="930"/>
        <p:guide pos="839"/>
        <p:guide pos="136"/>
        <p:guide pos="4830"/>
        <p:guide pos="56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48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3963"/>
            <a:ext cx="30448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AA2CA35-1A63-4466-8B7A-88B9ADA1C22D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50888" y="263525"/>
            <a:ext cx="30448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263525"/>
            <a:ext cx="285273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22350" y="527050"/>
            <a:ext cx="5343525" cy="4006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50888" y="4759325"/>
            <a:ext cx="58864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50888" y="8836025"/>
            <a:ext cx="304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8843963"/>
            <a:ext cx="2855913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0494021-AFF7-46B9-8060-4589C7C8F208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86DB86-EACC-4B2B-883A-1238928D5E4C}" type="slidenum">
              <a:rPr lang="de-CH" smtClean="0"/>
              <a:pPr/>
              <a:t>1</a:t>
            </a:fld>
            <a:endParaRPr lang="de-CH" smtClean="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CA58A8-E2AB-480A-A2CA-FB39D392234A}" type="slidenum">
              <a:rPr lang="de-CH" smtClean="0"/>
              <a:pPr/>
              <a:t>12</a:t>
            </a:fld>
            <a:endParaRPr lang="de-CH" smtClean="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529" tIns="47764" rIns="95529" bIns="47764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0"/>
          <p:cNvSpPr>
            <a:spLocks noChangeArrowheads="1"/>
          </p:cNvSpPr>
          <p:nvPr/>
        </p:nvSpPr>
        <p:spPr bwMode="auto">
          <a:xfrm>
            <a:off x="215900" y="223838"/>
            <a:ext cx="8712200" cy="59769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/>
          </a:p>
        </p:txBody>
      </p:sp>
      <p:grpSp>
        <p:nvGrpSpPr>
          <p:cNvPr id="5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6" name="Rectangle 20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7" name="Line 20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Line 20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20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Line 20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Line 21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Line 21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Line 21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Line 21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Line 21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Line 21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1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1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21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21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32" name="Line 22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22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22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2" name="Group 22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30" name="Line 22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2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3" name="Line 22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Line 22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22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22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7" name="Group 23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28" name="Line 23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3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34" name="Picture 268" descr="ABB2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87" descr="14267_AC_DC_Drives family_03_2009_violet"/>
          <p:cNvPicPr>
            <a:picLocks noChangeAspect="1" noChangeArrowheads="1"/>
          </p:cNvPicPr>
          <p:nvPr userDrawn="1"/>
        </p:nvPicPr>
        <p:blipFill>
          <a:blip r:embed="rId3" cstate="print"/>
          <a:srcRect b="63"/>
          <a:stretch>
            <a:fillRect/>
          </a:stretch>
        </p:blipFill>
        <p:spPr bwMode="auto">
          <a:xfrm>
            <a:off x="960438" y="225425"/>
            <a:ext cx="7069137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0" name="Rectangle 34"/>
          <p:cNvSpPr>
            <a:spLocks noGrp="1" noChangeArrowheads="1"/>
          </p:cNvSpPr>
          <p:nvPr>
            <p:ph type="ctrTitle"/>
          </p:nvPr>
        </p:nvSpPr>
        <p:spPr>
          <a:xfrm>
            <a:off x="215900" y="4184650"/>
            <a:ext cx="8712200" cy="2016125"/>
          </a:xfrm>
        </p:spPr>
        <p:txBody>
          <a:bodyPr lIns="144000" tIns="0" rIns="0"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GB"/>
              <a:t>Mastertitelformat bearbeiten</a:t>
            </a:r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5900" y="3968750"/>
            <a:ext cx="8712200" cy="215900"/>
          </a:xfrm>
        </p:spPr>
        <p:txBody>
          <a:bodyPr lIns="169200"/>
          <a:lstStyle>
            <a:lvl1pPr marL="0" indent="0">
              <a:buFont typeface="Wingdings" pitchFamily="2" charset="2"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de-CH"/>
              <a:t>Master-Untertitelformat bearbeiten</a:t>
            </a:r>
          </a:p>
        </p:txBody>
      </p:sp>
      <p:sp>
        <p:nvSpPr>
          <p:cNvPr id="36" name="shpContentSlideFooter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8D0407A7-9EA2-45FB-B550-4D67E4069A6E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EE59CBC1-E25D-4895-9A97-D21367C00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50C6DC68-9DD0-4AAE-85AA-04B777FEC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00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00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F567539-8ADC-4B57-83CF-F5E05C397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FEE7047E-F964-409B-AC70-33E8EC5B0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92263"/>
            <a:ext cx="3019425" cy="2227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71925"/>
            <a:ext cx="3019425" cy="222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CD1FB1A-FB85-45DF-AFD0-6463AB67A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DF02F-EE9D-4711-9299-5AC6D934C8C3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EC01A-6192-4249-AFFF-6ECFC7102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FB796-02A0-4937-A130-D2183EDF6E05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8CBDB-B516-4681-862A-EFB5E8CC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1381A-95C8-4D3A-862A-D8294AD16CD7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1C40B-C20F-48AE-8E5B-96E268B51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25706-C221-43C1-BCFD-45531410E1E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C272D-3244-4F52-A407-EEF229090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B94CA-E8B1-469F-B87B-A153DAB424F2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0356D-FF93-4648-B9B5-F11BB78EA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D13FC-0EFA-4634-A47D-D6B14E07C630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E65DE-B740-4244-8F0D-08E08373C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4822344-485E-4CF2-A9AB-78EFD5ED8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189D1-378A-42C9-B437-8906FC91C1CA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040F0-577B-4970-8B42-6091FA578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BA7F6-33E7-41E7-B62A-84334AF634F5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52E1B-6D58-4DA7-B468-0E69E5572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68F5B-2DDC-4181-BD26-131F05DD55FE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DD8F9-4FBC-4339-933C-3732A147F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E6B48-2949-42ED-985C-F4426877CF49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AD06A-E24E-404B-BEDA-EA44A8FCC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83A98-633F-4266-8A97-A72CDB586F6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72F03-C92D-4CD6-877E-18D9D38BF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558DC961-7A1C-4449-A9DB-46E7C718B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1B0306C0-0152-41F2-81E8-96B9B2BC0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C1F51911-6BAE-4699-BB6B-7FD7AD513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422C193B-557C-4BAE-9260-A42E987F8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06C177F7-A7B2-4161-A7FA-16427FA2A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36C6D988-24FB-4DD3-93B9-4D763CA79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2FE167C-8A75-43AD-85B2-EC7290856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7200" tIns="313200" rIns="21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Mastertitelformat bearbeiten</a:t>
            </a:r>
          </a:p>
        </p:txBody>
      </p:sp>
      <p:sp>
        <p:nvSpPr>
          <p:cNvPr id="1027" name="Rectangle 7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6375" y="1592263"/>
            <a:ext cx="61912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grpSp>
        <p:nvGrpSpPr>
          <p:cNvPr id="1028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1259" name="Rectangle 23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1260" name="Line 23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1" name="Line 23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2" name="Line 23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3" name="Line 23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4" name="Line 24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5" name="Line 24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6" name="Line 24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7" name="Line 24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8" name="Line 24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9" name="Line 24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0" name="Line 24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1" name="Line 24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" name="Line 24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5" name="Group 24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1274" name="Line 25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5" name="Line 25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76" name="Line 25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25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1278" name="Line 25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9" name="Line 25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0" name="Line 25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1" name="Line 25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2" name="Line 25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3" name="Line 25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52" name="Group 26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1285" name="Line 26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6" name="Line 26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310" name="shpContentSlideFooter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5900" y="6200775"/>
            <a:ext cx="280828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9800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  <a:defRPr sz="600">
                <a:solidFill>
                  <a:srgbClr val="666666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9BABCF39-3602-454E-AC57-3BC35B832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289" descr="ABB2logo RGB"/>
          <p:cNvPicPr>
            <a:picLocks noChangeAspect="1" noChangeArrowheads="1"/>
          </p:cNvPicPr>
          <p:nvPr/>
        </p:nvPicPr>
        <p:blipFill>
          <a:blip r:embed="rId15" cstate="print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539750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2pPr>
      <a:lvl3pPr marL="896938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3pPr>
      <a:lvl4pPr marL="1254125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4pPr>
      <a:lvl5pPr marL="1611313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5pPr>
      <a:lvl6pPr marL="20685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6pPr>
      <a:lvl7pPr marL="25257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7pPr>
      <a:lvl8pPr marL="29829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8pPr>
      <a:lvl9pPr marL="34401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01D87FF-7DCF-48EA-9CE2-A23ACC40D23D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215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4D769C3-8F31-49FF-BA07-6D7362761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ContentSlideFooter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AD6D3FB6-5C1A-4014-864C-442DDD98520B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6A4FAE13-09DF-4174-8DB6-70C1E718039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1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9868EF"/>
                </a:solidFill>
              </a:rPr>
              <a:t>Energy Efficiency</a:t>
            </a:r>
            <a:br>
              <a:rPr lang="en-US" smtClean="0">
                <a:solidFill>
                  <a:srgbClr val="9868EF"/>
                </a:solidFill>
              </a:rPr>
            </a:br>
            <a:r>
              <a:rPr lang="en-US" smtClean="0">
                <a:solidFill>
                  <a:srgbClr val="B4A0E8"/>
                </a:solidFill>
              </a:rPr>
              <a:t>PumpSave</a:t>
            </a:r>
            <a:br>
              <a:rPr lang="en-US" smtClean="0">
                <a:solidFill>
                  <a:srgbClr val="B4A0E8"/>
                </a:solidFill>
              </a:rPr>
            </a:br>
            <a:r>
              <a:rPr lang="en-US" sz="3600" smtClean="0">
                <a:solidFill>
                  <a:schemeClr val="hlink"/>
                </a:solidFill>
              </a:rPr>
              <a:t/>
            </a:r>
            <a:br>
              <a:rPr lang="en-US" sz="3600" smtClean="0">
                <a:solidFill>
                  <a:schemeClr val="hlink"/>
                </a:solidFill>
              </a:rPr>
            </a:br>
            <a:endParaRPr lang="de-DE" sz="3600" smtClean="0">
              <a:solidFill>
                <a:schemeClr val="hlink"/>
              </a:solidFill>
            </a:endParaRPr>
          </a:p>
        </p:txBody>
      </p:sp>
      <p:sp>
        <p:nvSpPr>
          <p:cNvPr id="4100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FF"/>
                </a:solidFill>
              </a:rPr>
              <a:t>HVAC Sales School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2CC69FEC-27BD-4461-9326-FB835A2517E8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77822CC3-EA2F-40D8-8D20-09D7A14405E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Results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sp>
        <p:nvSpPr>
          <p:cNvPr id="13316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Energy &amp; Environmental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Saving Percentage (%)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Energy Consumption (kWh)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Energy Saving (kWh)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CO2 Reduction (kg)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 sz="1200"/>
          </a:p>
          <a:p>
            <a:pPr marL="182563" indent="-182563">
              <a:spcBef>
                <a:spcPct val="0"/>
              </a:spcBef>
            </a:pPr>
            <a:r>
              <a:rPr lang="en-US"/>
              <a:t>Economic Results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Money Saving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Payback Period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Net Present Value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3317" name="Snagit_PPT1E5" descr="PPT1E5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576388"/>
            <a:ext cx="3524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Snagit_PPT1E6" descr="PPT1E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3978275"/>
            <a:ext cx="3619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 Nominal Volume Flow use ~ 40 GPM per HP</a:t>
            </a:r>
          </a:p>
          <a:p>
            <a:pPr lvl="1">
              <a:buFont typeface="Wingdings" pitchFamily="2" charset="2"/>
              <a:buNone/>
            </a:pPr>
            <a:r>
              <a:rPr lang="en-US" smtClean="0"/>
              <a:t> GPM = HP x 40</a:t>
            </a:r>
          </a:p>
          <a:p>
            <a:r>
              <a:rPr lang="en-US" smtClean="0"/>
              <a:t>For Pump Efficiency use ~ 75%</a:t>
            </a:r>
          </a:p>
          <a:p>
            <a:r>
              <a:rPr lang="en-US" smtClean="0"/>
              <a:t>For Nominal Head start with 60 feet</a:t>
            </a:r>
          </a:p>
          <a:p>
            <a:r>
              <a:rPr lang="en-US" smtClean="0"/>
              <a:t>For Maximum Head start with 70 feet</a:t>
            </a:r>
          </a:p>
          <a:p>
            <a:r>
              <a:rPr lang="en-US" smtClean="0"/>
              <a:t>For Static (Friction) Head, start with 20 feet</a:t>
            </a:r>
          </a:p>
          <a:p>
            <a:r>
              <a:rPr lang="en-US" smtClean="0"/>
              <a:t>Look to Motor and Supply Data for calculated motor HP requirement and make sure it is ≤ actual motor HP</a:t>
            </a:r>
          </a:p>
          <a:p>
            <a:r>
              <a:rPr lang="en-US" smtClean="0"/>
              <a:t>If not, you can try adjusting Nominal Head and/or Nominal Flow to get closer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55BFB44E-B97F-4BD4-9B3A-DA6B4DD48146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3E67176B-22F4-4BA6-874E-C4484FB8B77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Rules of Thumb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36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pic>
          <p:nvPicPr>
            <p:cNvPr id="15364" name="Picture 6" descr="ABB1ClaimL_rgb300_100mmLIGHT Kopi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65035DC8-A152-483B-A812-70375B1FB66C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8225FF57-F432-42E3-B425-E029A7FDEFD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Energy Saving Calculator for Pumps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sp>
        <p:nvSpPr>
          <p:cNvPr id="5124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System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Liquid Density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Static head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Pump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Flow Volume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head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Maximum head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Efficiency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Existing Control Method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Motor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Power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Supply Voltage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Efficiency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5125" name="Snagit_PPT1DE" descr="PPT1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576388"/>
            <a:ext cx="8712200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6787E894-C3FD-414F-B69F-C6AED23DCE97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C472DB12-FB07-4EE3-B292-4608195A5E3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Opening the Workbook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pic>
        <p:nvPicPr>
          <p:cNvPr id="6148" name="Snagit_PPT200" descr="PPT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233488"/>
            <a:ext cx="42957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Snagit_PPT201" descr="PPT20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5700" y="2370138"/>
            <a:ext cx="4284663" cy="383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97B99D1E-BD6B-432F-B5E0-4C2EF3EA6B17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7888D85B-2146-4DB0-9E01-F497AF699A1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Opening the Workbook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pic>
        <p:nvPicPr>
          <p:cNvPr id="7172" name="Snagit_PPT21D" descr="PPT21D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9675" y="1576388"/>
            <a:ext cx="417195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8127637B-198D-4C3E-9D43-722509F3AB63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ADA28199-DB22-4ABE-8140-1DFAF9E660D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Opening the Workbook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pic>
        <p:nvPicPr>
          <p:cNvPr id="8196" name="Snagit_PPT21E" descr="PPT21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5175" y="1539875"/>
            <a:ext cx="50673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1C21543E-0EB8-4621-8F6A-1A2E34F7D52A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91072831-348D-4C65-AEFB-04FBECBBF33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Data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sp>
        <p:nvSpPr>
          <p:cNvPr id="9220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System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Liquid Density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Static head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Pump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Flow Volume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head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Maximum head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Efficiency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Existing Control Method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Motor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Power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Supply Voltage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Efficiency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9221" name="Snagit_PPT1DE" descr="PPT1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576388"/>
            <a:ext cx="8712200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D9D7896C-2BBA-4627-85D8-FD6B8CFD7E52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F89661DA-F2FC-4F7A-85F1-D4A081DDF19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Data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sp>
        <p:nvSpPr>
          <p:cNvPr id="10244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System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Liquid Density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Static head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Pump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Flow Volume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Nominal head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Maximum head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Efficiency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Existing Control Method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Motor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Power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Supply Voltage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Motor Efficiency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0245" name="Snagit_PPT1E0" descr="PPT1E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576388"/>
            <a:ext cx="4284663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D69274AB-4CC1-4C24-8169-0B6E2B5605E8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F1150680-8A37-4F70-AB0F-D9AD04B351F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Data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sp>
        <p:nvSpPr>
          <p:cNvPr id="11268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Operating Profile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Annual Running Time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Operating Time at Different Flow Rates (%)</a:t>
            </a:r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</a:pPr>
            <a:endParaRPr lang="en-US"/>
          </a:p>
          <a:p>
            <a:pPr marL="639763" lvl="1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</a:pPr>
            <a:r>
              <a:rPr lang="en-US"/>
              <a:t>Economic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Currency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Energy Price (per kWh)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Investment Cost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Interest Rate (%)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Service Life (years)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1269" name="Snagit_PPT1E3" descr="PPT1E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576388"/>
            <a:ext cx="4284663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Snagit_PPT1E4" descr="PPT1E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900" y="4148138"/>
            <a:ext cx="31178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A80E720A-1E3E-4534-9F82-6A34453D76B5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2A2695E-72AB-4E5E-B0AE-D39C426313A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Results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PumpSave</a:t>
            </a:r>
          </a:p>
        </p:txBody>
      </p:sp>
      <p:sp>
        <p:nvSpPr>
          <p:cNvPr id="12292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Energy &amp; Environmental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Energy Consumed – Graph (kWh)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pic>
        <p:nvPicPr>
          <p:cNvPr id="12293" name="Snagit_PPT1E7" descr="PPT1E7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1576388"/>
            <a:ext cx="42862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COLOR" val="SPREcolor_red"/>
  <p:tag name="VARPPTTYPE" val="SPREpotSPRE"/>
  <p:tag name="VARPPTLANGSEL" val="SPREEnglish"/>
  <p:tag name="VARGRIDMODE" val="SPREgrid_none_value"/>
  <p:tag name="VARPOTVERSION" val="SPRE1.53"/>
  <p:tag name="VARLOGOSCHINDLER" val="SPRE-1"/>
  <p:tag name="VARLOGOATLAS" val="SPRE0"/>
  <p:tag name="VARLOGOASIA" val="SPRE"/>
  <p:tag name="VARPPTLANG" val="SPREEnglish"/>
  <p:tag name="VARPPTEDITORS_NAME" val="SPREStephanie Graf"/>
  <p:tag name="VARPPTKG" val="SPREMAN"/>
  <p:tag name="VARPPTDIVISION" val="SPRECorporate Communications"/>
  <p:tag name="VARPPTPLACE" val="SPREEbikon"/>
  <p:tag name="VARPPTDATE_CREATION" val="SPREMarch 11, 2008"/>
  <p:tag name="VARPPTPRESENTATION_ID" val="SPRE"/>
  <p:tag name="VARPPTSHOWPAGE_NUMBER" val="SPRE-1"/>
  <p:tag name="VARPPTCLOSING_TEXT" val="SPREThank you for your attention."/>
  <p:tag name="VARPPTSETUPPERFORMED" val="SPRETRUE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TITLEIMAGE" val="SPREhorizontal"/>
  <p:tag name="VARSLIDECATEGORYID" val="SPREtitle"/>
  <p:tag name="VARSLIDEID" val="SPREtitle_slide_horizontal_pictur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</p:tagLst>
</file>

<file path=ppt/theme/theme1.xml><?xml version="1.0" encoding="utf-8"?>
<a:theme xmlns:a="http://schemas.openxmlformats.org/drawingml/2006/main" name="default">
  <a:themeElements>
    <a:clrScheme name="default 3">
      <a:dk1>
        <a:srgbClr val="000000"/>
      </a:dk1>
      <a:lt1>
        <a:srgbClr val="FFFFFF"/>
      </a:lt1>
      <a:dk2>
        <a:srgbClr val="601F69"/>
      </a:dk2>
      <a:lt2>
        <a:srgbClr val="666666"/>
      </a:lt2>
      <a:accent1>
        <a:srgbClr val="904AB0"/>
      </a:accent1>
      <a:accent2>
        <a:srgbClr val="9868EF"/>
      </a:accent2>
      <a:accent3>
        <a:srgbClr val="FFFFFF"/>
      </a:accent3>
      <a:accent4>
        <a:srgbClr val="000000"/>
      </a:accent4>
      <a:accent5>
        <a:srgbClr val="C6B1D4"/>
      </a:accent5>
      <a:accent6>
        <a:srgbClr val="895ED9"/>
      </a:accent6>
      <a:hlink>
        <a:srgbClr val="B4A0E8"/>
      </a:hlink>
      <a:folHlink>
        <a:srgbClr val="999999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2897"/>
        </a:dk2>
        <a:lt2>
          <a:srgbClr val="666666"/>
        </a:lt2>
        <a:accent1>
          <a:srgbClr val="005ADE"/>
        </a:accent1>
        <a:accent2>
          <a:srgbClr val="0096EA"/>
        </a:accent2>
        <a:accent3>
          <a:srgbClr val="FFFFFF"/>
        </a:accent3>
        <a:accent4>
          <a:srgbClr val="000000"/>
        </a:accent4>
        <a:accent5>
          <a:srgbClr val="AAB5EC"/>
        </a:accent5>
        <a:accent6>
          <a:srgbClr val="0087D4"/>
        </a:accent6>
        <a:hlink>
          <a:srgbClr val="5BD8FF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84C07"/>
        </a:dk2>
        <a:lt2>
          <a:srgbClr val="666666"/>
        </a:lt2>
        <a:accent1>
          <a:srgbClr val="028208"/>
        </a:accent1>
        <a:accent2>
          <a:srgbClr val="3AB200"/>
        </a:accent2>
        <a:accent3>
          <a:srgbClr val="FFFFFF"/>
        </a:accent3>
        <a:accent4>
          <a:srgbClr val="000000"/>
        </a:accent4>
        <a:accent5>
          <a:srgbClr val="AAC1AA"/>
        </a:accent5>
        <a:accent6>
          <a:srgbClr val="34A100"/>
        </a:accent6>
        <a:hlink>
          <a:srgbClr val="98DB3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601F69"/>
        </a:dk2>
        <a:lt2>
          <a:srgbClr val="666666"/>
        </a:lt2>
        <a:accent1>
          <a:srgbClr val="904AB0"/>
        </a:accent1>
        <a:accent2>
          <a:srgbClr val="9868EF"/>
        </a:accent2>
        <a:accent3>
          <a:srgbClr val="FFFFFF"/>
        </a:accent3>
        <a:accent4>
          <a:srgbClr val="000000"/>
        </a:accent4>
        <a:accent5>
          <a:srgbClr val="C6B1D4"/>
        </a:accent5>
        <a:accent6>
          <a:srgbClr val="895ED9"/>
        </a:accent6>
        <a:hlink>
          <a:srgbClr val="B4A0E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A2801"/>
        </a:dk2>
        <a:lt2>
          <a:srgbClr val="666666"/>
        </a:lt2>
        <a:accent1>
          <a:srgbClr val="BF4500"/>
        </a:accent1>
        <a:accent2>
          <a:srgbClr val="FF6C00"/>
        </a:accent2>
        <a:accent3>
          <a:srgbClr val="FFFFFF"/>
        </a:accent3>
        <a:accent4>
          <a:srgbClr val="000000"/>
        </a:accent4>
        <a:accent5>
          <a:srgbClr val="DCB0AA"/>
        </a:accent5>
        <a:accent6>
          <a:srgbClr val="E76100"/>
        </a:accent6>
        <a:hlink>
          <a:srgbClr val="FDAC25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414E552F3D164980BB475F318EB585" ma:contentTypeVersion="0" ma:contentTypeDescription="Create a new document." ma:contentTypeScope="" ma:versionID="57e9b41d86668581ee5d5dff7c35c9e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584D96B-2D4B-4CA3-A05A-5BF19194B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9D25BD2-42E0-4B89-BA87-D8C2175226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88B992-F9C1-4B1D-B83F-EABEB17100EA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16601</TotalTime>
  <Words>359</Words>
  <Application>Microsoft Office PowerPoint</Application>
  <PresentationFormat>On-screen Show (4:3)</PresentationFormat>
  <Paragraphs>137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Wingdings</vt:lpstr>
      <vt:lpstr>Times New Roman</vt:lpstr>
      <vt:lpstr>default</vt:lpstr>
      <vt:lpstr>Custom Design</vt:lpstr>
      <vt:lpstr>Energy Efficiency PumpSave  </vt:lpstr>
      <vt:lpstr>Energy Saving Calculator for Pumps PumpSave</vt:lpstr>
      <vt:lpstr>Opening the Workbook PumpSave</vt:lpstr>
      <vt:lpstr>Opening the Workbook PumpSave</vt:lpstr>
      <vt:lpstr>Opening the Workbook PumpSave</vt:lpstr>
      <vt:lpstr>Input Data PumpSave</vt:lpstr>
      <vt:lpstr>Input Data PumpSave</vt:lpstr>
      <vt:lpstr>Input Data PumpSave</vt:lpstr>
      <vt:lpstr>Results PumpSave</vt:lpstr>
      <vt:lpstr>Results PumpSave</vt:lpstr>
      <vt:lpstr>Rules of Thumb PumpSave</vt:lpstr>
      <vt:lpstr>Slide 12</vt:lpstr>
    </vt:vector>
  </TitlesOfParts>
  <Company>ABB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Subtitle</dc:title>
  <dc:subject>Power and productivity for a new world</dc:subject>
  <dc:creator>Carita.Envall@fi.abb.com</dc:creator>
  <cp:lastModifiedBy>USPEWAL</cp:lastModifiedBy>
  <cp:revision>307</cp:revision>
  <cp:lastPrinted>2008-04-24T12:01:34Z</cp:lastPrinted>
  <dcterms:created xsi:type="dcterms:W3CDTF">2009-02-12T17:36:54Z</dcterms:created>
  <dcterms:modified xsi:type="dcterms:W3CDTF">2012-02-13T16:10:49Z</dcterms:modified>
</cp:coreProperties>
</file>