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2" r:id="rId5"/>
  </p:sldMasterIdLst>
  <p:notesMasterIdLst>
    <p:notesMasterId r:id="rId16"/>
  </p:notesMasterIdLst>
  <p:handoutMasterIdLst>
    <p:handoutMasterId r:id="rId17"/>
  </p:handoutMasterIdLst>
  <p:sldIdLst>
    <p:sldId id="659" r:id="rId6"/>
    <p:sldId id="714" r:id="rId7"/>
    <p:sldId id="710" r:id="rId8"/>
    <p:sldId id="707" r:id="rId9"/>
    <p:sldId id="712" r:id="rId10"/>
    <p:sldId id="711" r:id="rId11"/>
    <p:sldId id="708" r:id="rId12"/>
    <p:sldId id="715" r:id="rId13"/>
    <p:sldId id="716" r:id="rId14"/>
    <p:sldId id="656" r:id="rId15"/>
  </p:sldIdLst>
  <p:sldSz cx="9144000" cy="6858000" type="screen4x3"/>
  <p:notesSz cx="7023100" cy="9309100"/>
  <p:custDataLst>
    <p:tags r:id="rId18"/>
  </p:custDataLst>
  <p:defaultTextStyle>
    <a:defPPr>
      <a:defRPr lang="de-CH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601F69"/>
    <a:srgbClr val="904AB0"/>
    <a:srgbClr val="070000"/>
    <a:srgbClr val="060000"/>
    <a:srgbClr val="050000"/>
    <a:srgbClr val="040000"/>
    <a:srgbClr val="B4A0E8"/>
    <a:srgbClr val="9868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37" autoAdjust="0"/>
    <p:restoredTop sz="85944" autoAdjust="0"/>
  </p:normalViewPr>
  <p:slideViewPr>
    <p:cSldViewPr snapToGrid="0">
      <p:cViewPr>
        <p:scale>
          <a:sx n="100" d="100"/>
          <a:sy n="100" d="100"/>
        </p:scale>
        <p:origin x="-1662" y="-474"/>
      </p:cViewPr>
      <p:guideLst>
        <p:guide orient="horz" pos="2409"/>
        <p:guide orient="horz" pos="2506"/>
        <p:guide orient="horz" pos="3896"/>
        <p:guide orient="horz" pos="993"/>
        <p:guide orient="horz" pos="232"/>
        <p:guide orient="horz" pos="142"/>
        <p:guide pos="2835"/>
        <p:guide pos="2925"/>
        <p:guide pos="930"/>
        <p:guide pos="839"/>
        <p:guide pos="136"/>
        <p:guide pos="4830"/>
        <p:guide pos="56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2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48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3963"/>
            <a:ext cx="30448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F8B55BC-CADA-4E6E-A16C-628B703C7D5A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50888" y="263525"/>
            <a:ext cx="304482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263525"/>
            <a:ext cx="285273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2350" y="527050"/>
            <a:ext cx="5343525" cy="4006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50888" y="4759325"/>
            <a:ext cx="588645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Click to edit Master text styles</a:t>
            </a:r>
          </a:p>
          <a:p>
            <a:pPr lvl="1"/>
            <a:r>
              <a:rPr lang="de-CH" noProof="0" smtClean="0"/>
              <a:t>Second level</a:t>
            </a:r>
          </a:p>
          <a:p>
            <a:pPr lvl="2"/>
            <a:r>
              <a:rPr lang="de-CH" noProof="0" smtClean="0"/>
              <a:t>Third level</a:t>
            </a:r>
          </a:p>
          <a:p>
            <a:pPr lvl="3"/>
            <a:r>
              <a:rPr lang="de-CH" noProof="0" smtClean="0"/>
              <a:t>Fourth level</a:t>
            </a:r>
          </a:p>
          <a:p>
            <a:pPr lvl="4"/>
            <a:r>
              <a:rPr lang="de-CH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50888" y="8836025"/>
            <a:ext cx="30448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0475" y="8843963"/>
            <a:ext cx="2855913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776409F-8DFB-4317-A7CE-D7F0B46C1DE9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B40E2-D864-4217-8E99-2684AF7A8CB4}" type="slidenum">
              <a:rPr lang="de-CH" smtClean="0"/>
              <a:pPr/>
              <a:t>1</a:t>
            </a:fld>
            <a:endParaRPr lang="de-CH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C56DE4-BD0F-4CE6-924E-EE9AAC746746}" type="slidenum">
              <a:rPr lang="de-CH" smtClean="0"/>
              <a:pPr/>
              <a:t>10</a:t>
            </a:fld>
            <a:endParaRPr lang="de-CH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529" tIns="47764" rIns="95529" bIns="47764"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0"/>
          <p:cNvSpPr>
            <a:spLocks noChangeArrowheads="1"/>
          </p:cNvSpPr>
          <p:nvPr/>
        </p:nvSpPr>
        <p:spPr bwMode="auto">
          <a:xfrm>
            <a:off x="215900" y="223838"/>
            <a:ext cx="8712200" cy="59769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/>
          </a:p>
        </p:txBody>
      </p:sp>
      <p:grpSp>
        <p:nvGrpSpPr>
          <p:cNvPr id="5" name="shpGridNormal" hidden="1"/>
          <p:cNvGrpSpPr>
            <a:grpSpLocks/>
          </p:cNvGrpSpPr>
          <p:nvPr/>
        </p:nvGrpSpPr>
        <p:grpSpPr bwMode="auto">
          <a:xfrm>
            <a:off x="325438" y="434975"/>
            <a:ext cx="8496300" cy="5983288"/>
            <a:chOff x="292" y="389"/>
            <a:chExt cx="7611" cy="5361"/>
          </a:xfrm>
        </p:grpSpPr>
        <p:sp>
          <p:nvSpPr>
            <p:cNvPr id="6" name="Rectangle 205" hidden="1"/>
            <p:cNvSpPr>
              <a:spLocks noChangeArrowheads="1"/>
            </p:cNvSpPr>
            <p:nvPr userDrawn="1"/>
          </p:nvSpPr>
          <p:spPr bwMode="auto">
            <a:xfrm>
              <a:off x="292" y="389"/>
              <a:ext cx="7610" cy="5361"/>
            </a:xfrm>
            <a:prstGeom prst="rect">
              <a:avLst/>
            </a:prstGeom>
            <a:noFill/>
            <a:ln w="19050">
              <a:solidFill>
                <a:srgbClr val="8BA2B2"/>
              </a:solidFill>
              <a:prstDash val="dash"/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defTabSz="64293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GB" sz="1700">
                <a:solidFill>
                  <a:schemeClr val="tx1"/>
                </a:solidFill>
              </a:endParaRPr>
            </a:p>
          </p:txBody>
        </p:sp>
        <p:sp>
          <p:nvSpPr>
            <p:cNvPr id="7" name="Line 206" hidden="1"/>
            <p:cNvSpPr>
              <a:spLocks noChangeShapeType="1"/>
            </p:cNvSpPr>
            <p:nvPr userDrawn="1"/>
          </p:nvSpPr>
          <p:spPr bwMode="auto">
            <a:xfrm>
              <a:off x="310" y="927"/>
              <a:ext cx="756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Line 207" hidden="1"/>
            <p:cNvSpPr>
              <a:spLocks noChangeShapeType="1"/>
            </p:cNvSpPr>
            <p:nvPr userDrawn="1"/>
          </p:nvSpPr>
          <p:spPr bwMode="auto">
            <a:xfrm>
              <a:off x="310" y="1460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Line 208" hidden="1"/>
            <p:cNvSpPr>
              <a:spLocks noChangeShapeType="1"/>
            </p:cNvSpPr>
            <p:nvPr userDrawn="1"/>
          </p:nvSpPr>
          <p:spPr bwMode="auto">
            <a:xfrm>
              <a:off x="310" y="2002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Line 209" hidden="1"/>
            <p:cNvSpPr>
              <a:spLocks noChangeShapeType="1"/>
            </p:cNvSpPr>
            <p:nvPr userDrawn="1"/>
          </p:nvSpPr>
          <p:spPr bwMode="auto">
            <a:xfrm>
              <a:off x="310" y="2531"/>
              <a:ext cx="7584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Line 210" hidden="1"/>
            <p:cNvSpPr>
              <a:spLocks noChangeShapeType="1"/>
            </p:cNvSpPr>
            <p:nvPr userDrawn="1"/>
          </p:nvSpPr>
          <p:spPr bwMode="auto">
            <a:xfrm>
              <a:off x="310" y="3067"/>
              <a:ext cx="7587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Line 211" hidden="1"/>
            <p:cNvSpPr>
              <a:spLocks noChangeShapeType="1"/>
            </p:cNvSpPr>
            <p:nvPr userDrawn="1"/>
          </p:nvSpPr>
          <p:spPr bwMode="auto">
            <a:xfrm>
              <a:off x="310" y="3604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Line 212" hidden="1"/>
            <p:cNvSpPr>
              <a:spLocks noChangeShapeType="1"/>
            </p:cNvSpPr>
            <p:nvPr userDrawn="1"/>
          </p:nvSpPr>
          <p:spPr bwMode="auto">
            <a:xfrm>
              <a:off x="310" y="4144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Line 213" hidden="1"/>
            <p:cNvSpPr>
              <a:spLocks noChangeShapeType="1"/>
            </p:cNvSpPr>
            <p:nvPr userDrawn="1"/>
          </p:nvSpPr>
          <p:spPr bwMode="auto">
            <a:xfrm>
              <a:off x="293" y="4679"/>
              <a:ext cx="7601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Line 214" hidden="1"/>
            <p:cNvSpPr>
              <a:spLocks noChangeShapeType="1"/>
            </p:cNvSpPr>
            <p:nvPr userDrawn="1"/>
          </p:nvSpPr>
          <p:spPr bwMode="auto">
            <a:xfrm>
              <a:off x="293" y="5217"/>
              <a:ext cx="7604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Line 215" hidden="1"/>
            <p:cNvSpPr>
              <a:spLocks noChangeShapeType="1"/>
            </p:cNvSpPr>
            <p:nvPr userDrawn="1"/>
          </p:nvSpPr>
          <p:spPr bwMode="auto">
            <a:xfrm>
              <a:off x="1280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16" hidden="1"/>
            <p:cNvSpPr>
              <a:spLocks noChangeShapeType="1"/>
            </p:cNvSpPr>
            <p:nvPr userDrawn="1"/>
          </p:nvSpPr>
          <p:spPr bwMode="auto">
            <a:xfrm>
              <a:off x="1391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17" hidden="1"/>
            <p:cNvSpPr>
              <a:spLocks noChangeShapeType="1"/>
            </p:cNvSpPr>
            <p:nvPr userDrawn="1"/>
          </p:nvSpPr>
          <p:spPr bwMode="auto">
            <a:xfrm>
              <a:off x="2382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218" hidden="1"/>
            <p:cNvSpPr>
              <a:spLocks noChangeShapeType="1"/>
            </p:cNvSpPr>
            <p:nvPr userDrawn="1"/>
          </p:nvSpPr>
          <p:spPr bwMode="auto">
            <a:xfrm>
              <a:off x="2498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219" hidden="1"/>
            <p:cNvGrpSpPr>
              <a:grpSpLocks/>
            </p:cNvGrpSpPr>
            <p:nvPr userDrawn="1"/>
          </p:nvGrpSpPr>
          <p:grpSpPr bwMode="auto">
            <a:xfrm>
              <a:off x="3485" y="390"/>
              <a:ext cx="112" cy="5354"/>
              <a:chOff x="3485" y="390"/>
              <a:chExt cx="112" cy="5354"/>
            </a:xfrm>
          </p:grpSpPr>
          <p:sp>
            <p:nvSpPr>
              <p:cNvPr id="32" name="Line 220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221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222" hidden="1"/>
            <p:cNvSpPr>
              <a:spLocks noChangeShapeType="1"/>
            </p:cNvSpPr>
            <p:nvPr userDrawn="1"/>
          </p:nvSpPr>
          <p:spPr bwMode="auto">
            <a:xfrm>
              <a:off x="409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2" name="Group 223" hidden="1"/>
            <p:cNvGrpSpPr>
              <a:grpSpLocks/>
            </p:cNvGrpSpPr>
            <p:nvPr userDrawn="1"/>
          </p:nvGrpSpPr>
          <p:grpSpPr bwMode="auto">
            <a:xfrm>
              <a:off x="4592" y="390"/>
              <a:ext cx="114" cy="5354"/>
              <a:chOff x="4592" y="390"/>
              <a:chExt cx="114" cy="5354"/>
            </a:xfrm>
          </p:grpSpPr>
          <p:sp>
            <p:nvSpPr>
              <p:cNvPr id="30" name="Line 224" hidden="1"/>
              <p:cNvSpPr>
                <a:spLocks noChangeShapeType="1"/>
              </p:cNvSpPr>
              <p:nvPr userDrawn="1"/>
            </p:nvSpPr>
            <p:spPr bwMode="auto">
              <a:xfrm>
                <a:off x="4592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25" hidden="1"/>
              <p:cNvSpPr>
                <a:spLocks noChangeShapeType="1"/>
              </p:cNvSpPr>
              <p:nvPr userDrawn="1"/>
            </p:nvSpPr>
            <p:spPr bwMode="auto">
              <a:xfrm>
                <a:off x="4706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3" name="Line 226" hidden="1"/>
            <p:cNvSpPr>
              <a:spLocks noChangeShapeType="1"/>
            </p:cNvSpPr>
            <p:nvPr userDrawn="1"/>
          </p:nvSpPr>
          <p:spPr bwMode="auto">
            <a:xfrm>
              <a:off x="5696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Line 227" hidden="1"/>
            <p:cNvSpPr>
              <a:spLocks noChangeShapeType="1"/>
            </p:cNvSpPr>
            <p:nvPr userDrawn="1"/>
          </p:nvSpPr>
          <p:spPr bwMode="auto">
            <a:xfrm>
              <a:off x="5810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Line 228" hidden="1"/>
            <p:cNvSpPr>
              <a:spLocks noChangeShapeType="1"/>
            </p:cNvSpPr>
            <p:nvPr userDrawn="1"/>
          </p:nvSpPr>
          <p:spPr bwMode="auto">
            <a:xfrm>
              <a:off x="6799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Line 229" hidden="1"/>
            <p:cNvSpPr>
              <a:spLocks noChangeShapeType="1"/>
            </p:cNvSpPr>
            <p:nvPr userDrawn="1"/>
          </p:nvSpPr>
          <p:spPr bwMode="auto">
            <a:xfrm>
              <a:off x="691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7" name="Group 230" hidden="1"/>
            <p:cNvGrpSpPr>
              <a:grpSpLocks/>
            </p:cNvGrpSpPr>
            <p:nvPr userDrawn="1"/>
          </p:nvGrpSpPr>
          <p:grpSpPr bwMode="auto">
            <a:xfrm>
              <a:off x="4038" y="390"/>
              <a:ext cx="112" cy="5354"/>
              <a:chOff x="3485" y="390"/>
              <a:chExt cx="112" cy="5354"/>
            </a:xfrm>
          </p:grpSpPr>
          <p:sp>
            <p:nvSpPr>
              <p:cNvPr id="28" name="Line 231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32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pic>
        <p:nvPicPr>
          <p:cNvPr id="34" name="Picture 268" descr="ABB2logo 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87" descr="14267_AC_DC_Drives family_03_2009_violet"/>
          <p:cNvPicPr>
            <a:picLocks noChangeAspect="1" noChangeArrowheads="1"/>
          </p:cNvPicPr>
          <p:nvPr userDrawn="1"/>
        </p:nvPicPr>
        <p:blipFill>
          <a:blip r:embed="rId3" cstate="print"/>
          <a:srcRect b="63"/>
          <a:stretch>
            <a:fillRect/>
          </a:stretch>
        </p:blipFill>
        <p:spPr bwMode="auto">
          <a:xfrm>
            <a:off x="960438" y="225425"/>
            <a:ext cx="7069137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30" name="Rectangle 34"/>
          <p:cNvSpPr>
            <a:spLocks noGrp="1" noChangeArrowheads="1"/>
          </p:cNvSpPr>
          <p:nvPr>
            <p:ph type="ctrTitle"/>
          </p:nvPr>
        </p:nvSpPr>
        <p:spPr>
          <a:xfrm>
            <a:off x="215900" y="4184650"/>
            <a:ext cx="8712200" cy="2016125"/>
          </a:xfrm>
        </p:spPr>
        <p:txBody>
          <a:bodyPr lIns="144000" tIns="0" rIns="0"/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GB"/>
              <a:t>Mastertitelformat bearbeiten</a:t>
            </a:r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5900" y="3968750"/>
            <a:ext cx="8712200" cy="215900"/>
          </a:xfrm>
        </p:spPr>
        <p:txBody>
          <a:bodyPr lIns="169200"/>
          <a:lstStyle>
            <a:lvl1pPr marL="0" indent="0">
              <a:buFont typeface="Wingdings" pitchFamily="2" charset="2"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de-CH"/>
              <a:t>Master-Untertitelformat bearbeiten</a:t>
            </a:r>
          </a:p>
        </p:txBody>
      </p:sp>
      <p:sp>
        <p:nvSpPr>
          <p:cNvPr id="36" name="shpContentSlideFooter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8D0407A7-9EA2-45FB-B550-4D67E4069A6E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9A72BEA9-3665-4802-860D-B458A7F43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D56FDF62-CFE8-4021-A7EE-741451169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200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200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736A2094-C660-45BD-990A-26E945121C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9A6BCD15-E804-4AE9-9620-7185933A5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92263"/>
            <a:ext cx="3019425" cy="2227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71925"/>
            <a:ext cx="3019425" cy="2228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444DB326-9849-4F49-86BE-5C522F20E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9D502-BE1B-48F7-9B43-A533749BA7A7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EEEE0-6D6F-4652-883B-B323638A1A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92010-5FEF-4C07-B4B6-38B3C8F4B1BF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49531-1372-4352-A572-F13974FC3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99722-D737-4AAE-90F7-5D6064C31B75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4625F-26CF-4E1E-83F1-200C4CFFD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0AD4D-1C43-4F15-9211-BAA2E8ACD23F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D411C-D41C-4ED4-ABF5-691264ED9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2D365-F0B5-4C35-BADB-CC90CEBC76A7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1E672-A86C-49C8-996B-C953AE5C6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795FB-CAFA-4335-8D98-01AF8A298007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CF390-ECA6-4612-84AE-9091F53D9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EBEF86A9-2A4B-4291-BA45-3515AC3BBF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DB245-9724-4BDD-8684-6EFE460B40E6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7FE9-AE42-4E84-AF7D-D8948D3EC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412B0-0597-4FAD-BD53-D2308875AE2D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0F4B3-A8D5-4B2B-A32D-BEDF6EC18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676D6-4C43-42B5-96F6-00947DDC0056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69043-5965-4BE8-834D-17076F02C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01902-7F4E-4B11-A103-2029C8E79C09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52459-D8FA-49FC-A83B-8EDC32256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ADCA-952C-49CD-AFCB-BD8995EC28E1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2D847-E223-4260-AE34-7CA931FF0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C2E5BBF4-0D9B-4E11-A4D5-E08B2CC35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3102BDC8-622C-468C-9CF8-A1BE903DB8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83901005-04CD-4072-86FA-9BA3CA6CC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6C41DD23-A38C-49D3-A756-340122E29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27BC5BF6-45B1-4F72-84B8-4DE7C3469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6D8D2B78-442B-4F6C-BBF3-3C72678F4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9ADB8AA3-455B-4BDF-AD2D-F34D812FC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7200" tIns="313200" rIns="21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Mastertitelformat bearbeiten</a:t>
            </a:r>
          </a:p>
        </p:txBody>
      </p:sp>
      <p:sp>
        <p:nvSpPr>
          <p:cNvPr id="1027" name="Rectangle 7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76375" y="1592263"/>
            <a:ext cx="61912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grpSp>
        <p:nvGrpSpPr>
          <p:cNvPr id="1028" name="shpGridNormal" hidden="1"/>
          <p:cNvGrpSpPr>
            <a:grpSpLocks/>
          </p:cNvGrpSpPr>
          <p:nvPr/>
        </p:nvGrpSpPr>
        <p:grpSpPr bwMode="auto">
          <a:xfrm>
            <a:off x="325438" y="434975"/>
            <a:ext cx="8496300" cy="5983288"/>
            <a:chOff x="292" y="389"/>
            <a:chExt cx="7611" cy="5361"/>
          </a:xfrm>
        </p:grpSpPr>
        <p:sp>
          <p:nvSpPr>
            <p:cNvPr id="1259" name="Rectangle 235" hidden="1"/>
            <p:cNvSpPr>
              <a:spLocks noChangeArrowheads="1"/>
            </p:cNvSpPr>
            <p:nvPr userDrawn="1"/>
          </p:nvSpPr>
          <p:spPr bwMode="auto">
            <a:xfrm>
              <a:off x="292" y="389"/>
              <a:ext cx="7610" cy="5361"/>
            </a:xfrm>
            <a:prstGeom prst="rect">
              <a:avLst/>
            </a:prstGeom>
            <a:noFill/>
            <a:ln w="19050">
              <a:solidFill>
                <a:srgbClr val="8BA2B2"/>
              </a:solidFill>
              <a:prstDash val="dash"/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defTabSz="64293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GB" sz="1700">
                <a:solidFill>
                  <a:schemeClr val="tx1"/>
                </a:solidFill>
              </a:endParaRPr>
            </a:p>
          </p:txBody>
        </p:sp>
        <p:sp>
          <p:nvSpPr>
            <p:cNvPr id="1260" name="Line 236" hidden="1"/>
            <p:cNvSpPr>
              <a:spLocks noChangeShapeType="1"/>
            </p:cNvSpPr>
            <p:nvPr userDrawn="1"/>
          </p:nvSpPr>
          <p:spPr bwMode="auto">
            <a:xfrm>
              <a:off x="310" y="927"/>
              <a:ext cx="756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1" name="Line 237" hidden="1"/>
            <p:cNvSpPr>
              <a:spLocks noChangeShapeType="1"/>
            </p:cNvSpPr>
            <p:nvPr userDrawn="1"/>
          </p:nvSpPr>
          <p:spPr bwMode="auto">
            <a:xfrm>
              <a:off x="310" y="1460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2" name="Line 238" hidden="1"/>
            <p:cNvSpPr>
              <a:spLocks noChangeShapeType="1"/>
            </p:cNvSpPr>
            <p:nvPr userDrawn="1"/>
          </p:nvSpPr>
          <p:spPr bwMode="auto">
            <a:xfrm>
              <a:off x="310" y="2002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3" name="Line 239" hidden="1"/>
            <p:cNvSpPr>
              <a:spLocks noChangeShapeType="1"/>
            </p:cNvSpPr>
            <p:nvPr userDrawn="1"/>
          </p:nvSpPr>
          <p:spPr bwMode="auto">
            <a:xfrm>
              <a:off x="310" y="2531"/>
              <a:ext cx="7584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4" name="Line 240" hidden="1"/>
            <p:cNvSpPr>
              <a:spLocks noChangeShapeType="1"/>
            </p:cNvSpPr>
            <p:nvPr userDrawn="1"/>
          </p:nvSpPr>
          <p:spPr bwMode="auto">
            <a:xfrm>
              <a:off x="310" y="3067"/>
              <a:ext cx="7587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5" name="Line 241" hidden="1"/>
            <p:cNvSpPr>
              <a:spLocks noChangeShapeType="1"/>
            </p:cNvSpPr>
            <p:nvPr userDrawn="1"/>
          </p:nvSpPr>
          <p:spPr bwMode="auto">
            <a:xfrm>
              <a:off x="310" y="3604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6" name="Line 242" hidden="1"/>
            <p:cNvSpPr>
              <a:spLocks noChangeShapeType="1"/>
            </p:cNvSpPr>
            <p:nvPr userDrawn="1"/>
          </p:nvSpPr>
          <p:spPr bwMode="auto">
            <a:xfrm>
              <a:off x="310" y="4144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7" name="Line 243" hidden="1"/>
            <p:cNvSpPr>
              <a:spLocks noChangeShapeType="1"/>
            </p:cNvSpPr>
            <p:nvPr userDrawn="1"/>
          </p:nvSpPr>
          <p:spPr bwMode="auto">
            <a:xfrm>
              <a:off x="293" y="4679"/>
              <a:ext cx="7601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8" name="Line 244" hidden="1"/>
            <p:cNvSpPr>
              <a:spLocks noChangeShapeType="1"/>
            </p:cNvSpPr>
            <p:nvPr userDrawn="1"/>
          </p:nvSpPr>
          <p:spPr bwMode="auto">
            <a:xfrm>
              <a:off x="293" y="5217"/>
              <a:ext cx="7604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9" name="Line 245" hidden="1"/>
            <p:cNvSpPr>
              <a:spLocks noChangeShapeType="1"/>
            </p:cNvSpPr>
            <p:nvPr userDrawn="1"/>
          </p:nvSpPr>
          <p:spPr bwMode="auto">
            <a:xfrm>
              <a:off x="1280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0" name="Line 246" hidden="1"/>
            <p:cNvSpPr>
              <a:spLocks noChangeShapeType="1"/>
            </p:cNvSpPr>
            <p:nvPr userDrawn="1"/>
          </p:nvSpPr>
          <p:spPr bwMode="auto">
            <a:xfrm>
              <a:off x="1391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1" name="Line 247" hidden="1"/>
            <p:cNvSpPr>
              <a:spLocks noChangeShapeType="1"/>
            </p:cNvSpPr>
            <p:nvPr userDrawn="1"/>
          </p:nvSpPr>
          <p:spPr bwMode="auto">
            <a:xfrm>
              <a:off x="2382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2" name="Line 248" hidden="1"/>
            <p:cNvSpPr>
              <a:spLocks noChangeShapeType="1"/>
            </p:cNvSpPr>
            <p:nvPr userDrawn="1"/>
          </p:nvSpPr>
          <p:spPr bwMode="auto">
            <a:xfrm>
              <a:off x="2498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5" name="Group 249" hidden="1"/>
            <p:cNvGrpSpPr>
              <a:grpSpLocks/>
            </p:cNvGrpSpPr>
            <p:nvPr userDrawn="1"/>
          </p:nvGrpSpPr>
          <p:grpSpPr bwMode="auto">
            <a:xfrm>
              <a:off x="3485" y="390"/>
              <a:ext cx="112" cy="5354"/>
              <a:chOff x="3485" y="390"/>
              <a:chExt cx="112" cy="5354"/>
            </a:xfrm>
          </p:grpSpPr>
          <p:sp>
            <p:nvSpPr>
              <p:cNvPr id="1274" name="Line 250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5" name="Line 251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76" name="Line 252" hidden="1"/>
            <p:cNvSpPr>
              <a:spLocks noChangeShapeType="1"/>
            </p:cNvSpPr>
            <p:nvPr userDrawn="1"/>
          </p:nvSpPr>
          <p:spPr bwMode="auto">
            <a:xfrm>
              <a:off x="409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7" name="Group 253" hidden="1"/>
            <p:cNvGrpSpPr>
              <a:grpSpLocks/>
            </p:cNvGrpSpPr>
            <p:nvPr userDrawn="1"/>
          </p:nvGrpSpPr>
          <p:grpSpPr bwMode="auto">
            <a:xfrm>
              <a:off x="4592" y="390"/>
              <a:ext cx="114" cy="5354"/>
              <a:chOff x="4592" y="390"/>
              <a:chExt cx="114" cy="5354"/>
            </a:xfrm>
          </p:grpSpPr>
          <p:sp>
            <p:nvSpPr>
              <p:cNvPr id="1278" name="Line 254" hidden="1"/>
              <p:cNvSpPr>
                <a:spLocks noChangeShapeType="1"/>
              </p:cNvSpPr>
              <p:nvPr userDrawn="1"/>
            </p:nvSpPr>
            <p:spPr bwMode="auto">
              <a:xfrm>
                <a:off x="4592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9" name="Line 255" hidden="1"/>
              <p:cNvSpPr>
                <a:spLocks noChangeShapeType="1"/>
              </p:cNvSpPr>
              <p:nvPr userDrawn="1"/>
            </p:nvSpPr>
            <p:spPr bwMode="auto">
              <a:xfrm>
                <a:off x="4706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80" name="Line 256" hidden="1"/>
            <p:cNvSpPr>
              <a:spLocks noChangeShapeType="1"/>
            </p:cNvSpPr>
            <p:nvPr userDrawn="1"/>
          </p:nvSpPr>
          <p:spPr bwMode="auto">
            <a:xfrm>
              <a:off x="5696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1" name="Line 257" hidden="1"/>
            <p:cNvSpPr>
              <a:spLocks noChangeShapeType="1"/>
            </p:cNvSpPr>
            <p:nvPr userDrawn="1"/>
          </p:nvSpPr>
          <p:spPr bwMode="auto">
            <a:xfrm>
              <a:off x="5810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2" name="Line 258" hidden="1"/>
            <p:cNvSpPr>
              <a:spLocks noChangeShapeType="1"/>
            </p:cNvSpPr>
            <p:nvPr userDrawn="1"/>
          </p:nvSpPr>
          <p:spPr bwMode="auto">
            <a:xfrm>
              <a:off x="6799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3" name="Line 259" hidden="1"/>
            <p:cNvSpPr>
              <a:spLocks noChangeShapeType="1"/>
            </p:cNvSpPr>
            <p:nvPr userDrawn="1"/>
          </p:nvSpPr>
          <p:spPr bwMode="auto">
            <a:xfrm>
              <a:off x="691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52" name="Group 260" hidden="1"/>
            <p:cNvGrpSpPr>
              <a:grpSpLocks/>
            </p:cNvGrpSpPr>
            <p:nvPr userDrawn="1"/>
          </p:nvGrpSpPr>
          <p:grpSpPr bwMode="auto">
            <a:xfrm>
              <a:off x="4038" y="390"/>
              <a:ext cx="112" cy="5354"/>
              <a:chOff x="3485" y="390"/>
              <a:chExt cx="112" cy="5354"/>
            </a:xfrm>
          </p:grpSpPr>
          <p:sp>
            <p:nvSpPr>
              <p:cNvPr id="1285" name="Line 261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6" name="Line 262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310" name="shpContentSlideFooter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5900" y="6200775"/>
            <a:ext cx="2808288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9800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  <a:defRPr sz="600">
                <a:solidFill>
                  <a:srgbClr val="666666"/>
                </a:solidFill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535218CF-A034-4CA1-888E-9F36875A01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289" descr="ABB2logo RGB"/>
          <p:cNvPicPr>
            <a:picLocks noChangeAspect="1" noChangeArrowheads="1"/>
          </p:cNvPicPr>
          <p:nvPr/>
        </p:nvPicPr>
        <p:blipFill>
          <a:blip r:embed="rId15" cstate="print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27" r:id="rId2"/>
    <p:sldLayoutId id="2147484028" r:id="rId3"/>
    <p:sldLayoutId id="2147484029" r:id="rId4"/>
    <p:sldLayoutId id="2147484030" r:id="rId5"/>
    <p:sldLayoutId id="2147484031" r:id="rId6"/>
    <p:sldLayoutId id="2147484032" r:id="rId7"/>
    <p:sldLayoutId id="2147484033" r:id="rId8"/>
    <p:sldLayoutId id="2147484034" r:id="rId9"/>
    <p:sldLayoutId id="2147484035" r:id="rId10"/>
    <p:sldLayoutId id="2147484036" r:id="rId11"/>
    <p:sldLayoutId id="2147484037" r:id="rId12"/>
    <p:sldLayoutId id="2147484038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539750" indent="-1778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2pPr>
      <a:lvl3pPr marL="896938" indent="-1778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3pPr>
      <a:lvl4pPr marL="1254125" indent="-174625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4pPr>
      <a:lvl5pPr marL="1611313" indent="-174625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5pPr>
      <a:lvl6pPr marL="20685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6pPr>
      <a:lvl7pPr marL="25257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7pPr>
      <a:lvl8pPr marL="29829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8pPr>
      <a:lvl9pPr marL="34401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9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9584922-E7B3-476F-8494-718671DD0A5B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215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9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4CC511E-718F-4ACC-8D1D-0E82F9A8E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ContentSlideFooter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A77998B2-6FBC-4C41-9A8B-7E7E26B2879E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175F7E30-996B-43C9-8715-AB2AFCDF116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1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9868EF"/>
                </a:solidFill>
              </a:rPr>
              <a:t>Energy Efficiency - Pumps</a:t>
            </a:r>
            <a:br>
              <a:rPr lang="en-US" smtClean="0">
                <a:solidFill>
                  <a:srgbClr val="9868EF"/>
                </a:solidFill>
              </a:rPr>
            </a:br>
            <a:r>
              <a:rPr lang="en-US" smtClean="0">
                <a:solidFill>
                  <a:srgbClr val="B4A0E8"/>
                </a:solidFill>
              </a:rPr>
              <a:t>VFD or Not?</a:t>
            </a:r>
            <a:br>
              <a:rPr lang="en-US" smtClean="0">
                <a:solidFill>
                  <a:srgbClr val="B4A0E8"/>
                </a:solidFill>
              </a:rPr>
            </a:br>
            <a:r>
              <a:rPr lang="en-US" sz="3600" smtClean="0">
                <a:solidFill>
                  <a:schemeClr val="hlink"/>
                </a:solidFill>
              </a:rPr>
              <a:t/>
            </a:r>
            <a:br>
              <a:rPr lang="en-US" sz="3600" smtClean="0">
                <a:solidFill>
                  <a:schemeClr val="hlink"/>
                </a:solidFill>
              </a:rPr>
            </a:br>
            <a:endParaRPr lang="de-DE" sz="3600" smtClean="0">
              <a:solidFill>
                <a:schemeClr val="hlink"/>
              </a:solidFill>
            </a:endParaRPr>
          </a:p>
        </p:txBody>
      </p:sp>
      <p:sp>
        <p:nvSpPr>
          <p:cNvPr id="4100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FF"/>
                </a:solidFill>
              </a:rPr>
              <a:t>HVAC Sales School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5603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pic>
          <p:nvPicPr>
            <p:cNvPr id="25604" name="Picture 6" descr="ABB1ClaimL_rgb300_100mmLIGHT Kopi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7" y="1660"/>
              <a:ext cx="5031" cy="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84249EAF-B225-4307-B524-9F7F651ACE44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E23EF127-F444-4742-B74F-19C2A4DEBE5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1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sp>
        <p:nvSpPr>
          <p:cNvPr id="5124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On/Off Control (365 days/year)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6:00 AM to 6:00 PM the pump cycles 10 minutes on and 10 minutes off.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6:00 PM to 6:00 AM the pump is off.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The pump is off</a:t>
            </a:r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5125" name="Picture 2" descr="http://www.spec-eng.com/images/products/standard%20pum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576388"/>
            <a:ext cx="2973388" cy="213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0433E732-C5DB-48B5-A5E4-0148E440E27D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756D1D0E-244B-42FE-93CA-71B5D4E7C9D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7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On/Off Control (365 days/year)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6:00 AM to 6:00 PM the pump cycles </a:t>
            </a:r>
            <a:r>
              <a:rPr lang="en-US">
                <a:solidFill>
                  <a:srgbClr val="FF0000"/>
                </a:solidFill>
              </a:rPr>
              <a:t>90</a:t>
            </a:r>
            <a:r>
              <a:rPr lang="en-US"/>
              <a:t> minutes on and 10 minutes off.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6:00 PM to 6:00 AM the pump is off.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The pump is off</a:t>
            </a:r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6148" name="Picture 2" descr="http://www.spec-eng.com/images/products/standard%20pum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576388"/>
            <a:ext cx="2973388" cy="213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2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BAF77374-4D18-4CE2-91A5-49C0BADA33D4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1811BF38-63F6-4345-9278-2DF80ABD0BA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1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On/Off Control (365 days/year)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7:10 AM to 4:45 PM the pump cycles 14 minutes on and 6 minutes off.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4:45 PM to 7:10 PM the pump cycles 10 minutes on and 10 minutes off.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7:10 PM to Midnight the pump cycles 8 minutes on and 12 minutes off.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Midnight to 7:10 AM the pump cycles 4 minutes on and 16 minutes off.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The pump is off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7172" name="Picture 6" descr="http://www.steam-boilers.org/wp-content/uploads/2010/09/centrifugal-pumps-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576388"/>
            <a:ext cx="302418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3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56890C4C-9087-45FA-A141-0E01456F2706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3741DB82-6172-4EB2-A907-62CD070154E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5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Throttling Control (365 days/year)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7:10 AM to 4:45 PM the demand averages 70%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4:45 PM to 7:10 PM the demand averages 50%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7:10 PM to Midnight the demand averages 40%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Midnight to 7:10 AM the demand averages 20%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The pump is off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8196" name="Picture 2" descr="http://img.directindustry.com/images_di/photo-g/end-suction-centrifugal-pump-1586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576388"/>
            <a:ext cx="3024188" cy="238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4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F03416B1-533E-4D54-910A-3C0D2C3F5460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1B6D96FD-5820-4E57-9C76-03BDFBC8DE9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19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On/Off Control (365 days/year)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Two identical pumps of equal capacity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6:00 AM to 6:00 PM pump one runs continuously and pump two cycles 40 minutes on and 10 minutes off.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 6:00 PM to 6:00 AM pump one runs continuously. Pump two is off.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6:00 AM to 6:00 AM pump one cycles 40 minutes on and 10 minutes off. Pump two is off.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9220" name="Picture 2" descr="http://www.spec-eng.com/images/products/standard%20pum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576388"/>
            <a:ext cx="2973388" cy="213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2" descr="http://www.spec-eng.com/images/products/standard%20pum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3978275"/>
            <a:ext cx="2973388" cy="213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5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6E2E9C42-558F-4230-9E90-9518CBD5209B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DAAD44FC-9BBD-4B73-AD43-BF41CA710B8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243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Throttling Control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Throughout an average day the demand varies between 30% and 100% flow</a:t>
            </a:r>
            <a:br>
              <a:rPr lang="en-US"/>
            </a:br>
            <a:r>
              <a:rPr lang="en-US"/>
              <a:t>Full  Flow	5%</a:t>
            </a:r>
            <a:br>
              <a:rPr lang="en-US"/>
            </a:br>
            <a:r>
              <a:rPr lang="en-US"/>
              <a:t>90% Flow	10%</a:t>
            </a:r>
            <a:br>
              <a:rPr lang="en-US"/>
            </a:br>
            <a:r>
              <a:rPr lang="en-US"/>
              <a:t>80% Flow	15%</a:t>
            </a:r>
            <a:br>
              <a:rPr lang="en-US"/>
            </a:br>
            <a:r>
              <a:rPr lang="en-US"/>
              <a:t>70% Flow	20%</a:t>
            </a:r>
            <a:br>
              <a:rPr lang="en-US"/>
            </a:br>
            <a:r>
              <a:rPr lang="en-US"/>
              <a:t>60% Flow	20%</a:t>
            </a:r>
            <a:br>
              <a:rPr lang="en-US"/>
            </a:br>
            <a:r>
              <a:rPr lang="en-US"/>
              <a:t>50% Flow	15%</a:t>
            </a:r>
            <a:br>
              <a:rPr lang="en-US"/>
            </a:br>
            <a:r>
              <a:rPr lang="en-US"/>
              <a:t>40% Flow	10%</a:t>
            </a:r>
            <a:br>
              <a:rPr lang="en-US"/>
            </a:br>
            <a:r>
              <a:rPr lang="en-US"/>
              <a:t>30% Flow	5%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The pump is off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10244" name="Picture 4" descr="http://2.bp.blogspot.com/_slxbVGjhFmc/S9Wn6OSykJI/AAAAAAAAAK0/jj_44LeItEU/s1600/end-suction-centrifugal-pump-3744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576388"/>
            <a:ext cx="30353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6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96DBD024-D219-4D6B-92F7-21474A59D511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C848805F-1664-4D4D-98E4-12C649804C8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sp>
        <p:nvSpPr>
          <p:cNvPr id="12292" name="Rectangle 182"/>
          <p:cNvSpPr>
            <a:spLocks noChangeArrowheads="1"/>
          </p:cNvSpPr>
          <p:nvPr/>
        </p:nvSpPr>
        <p:spPr bwMode="auto">
          <a:xfrm>
            <a:off x="215900" y="1576388"/>
            <a:ext cx="4284663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 dirty="0"/>
              <a:t>System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Liquid Density		62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Static head			20</a:t>
            </a:r>
          </a:p>
          <a:p>
            <a:pPr marL="182563" indent="-182563">
              <a:spcBef>
                <a:spcPct val="0"/>
              </a:spcBef>
            </a:pPr>
            <a:r>
              <a:rPr lang="en-US" dirty="0"/>
              <a:t>Pump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Nominal Flow Volume	</a:t>
            </a:r>
            <a:r>
              <a:rPr lang="en-US" dirty="0" smtClean="0"/>
              <a:t>3000</a:t>
            </a:r>
            <a:endParaRPr lang="en-US" dirty="0"/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Nominal head		</a:t>
            </a:r>
            <a:r>
              <a:rPr lang="en-US" dirty="0" smtClean="0"/>
              <a:t>60</a:t>
            </a:r>
            <a:endParaRPr lang="en-US" dirty="0"/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Maximum head		</a:t>
            </a:r>
            <a:r>
              <a:rPr lang="en-US" dirty="0" smtClean="0"/>
              <a:t>70</a:t>
            </a:r>
            <a:endParaRPr lang="en-US" dirty="0"/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Efficiency			</a:t>
            </a:r>
            <a:r>
              <a:rPr lang="en-US" dirty="0" smtClean="0"/>
              <a:t>75</a:t>
            </a:r>
            <a:endParaRPr lang="en-US" dirty="0"/>
          </a:p>
          <a:p>
            <a:pPr marL="182563" indent="-182563">
              <a:spcBef>
                <a:spcPct val="0"/>
              </a:spcBef>
            </a:pPr>
            <a:r>
              <a:rPr lang="en-US" dirty="0"/>
              <a:t>Motor &amp; Supply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Motor Power		75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Supply Voltage		460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Motor Efficiency		95</a:t>
            </a:r>
          </a:p>
          <a:p>
            <a:pPr marL="182563" indent="-182563">
              <a:spcBef>
                <a:spcPct val="0"/>
              </a:spcBef>
            </a:pPr>
            <a:endParaRPr lang="en-US" dirty="0"/>
          </a:p>
          <a:p>
            <a:pPr marL="182563" indent="-182563">
              <a:spcBef>
                <a:spcPct val="0"/>
              </a:spcBef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 dirty="0">
              <a:solidFill>
                <a:schemeClr val="accent2"/>
              </a:solidFill>
            </a:endParaRPr>
          </a:p>
        </p:txBody>
      </p:sp>
      <p:sp>
        <p:nvSpPr>
          <p:cNvPr id="12293" name="Rectangle 182"/>
          <p:cNvSpPr>
            <a:spLocks noChangeArrowheads="1"/>
          </p:cNvSpPr>
          <p:nvPr/>
        </p:nvSpPr>
        <p:spPr bwMode="auto">
          <a:xfrm>
            <a:off x="4643438" y="1576388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 dirty="0"/>
              <a:t>Improved Flow Control by</a:t>
            </a:r>
          </a:p>
          <a:p>
            <a:pPr marL="639763" lvl="1" indent="-182563">
              <a:spcBef>
                <a:spcPct val="0"/>
              </a:spcBef>
              <a:buFont typeface="Wingdings" pitchFamily="2" charset="2"/>
              <a:buNone/>
            </a:pPr>
            <a:r>
              <a:rPr lang="en-US" dirty="0"/>
              <a:t>ABB Drive series: </a:t>
            </a:r>
            <a:r>
              <a:rPr lang="en-US" dirty="0" smtClean="0"/>
              <a:t>ACH550</a:t>
            </a:r>
            <a:endParaRPr lang="en-US" dirty="0"/>
          </a:p>
          <a:p>
            <a:pPr marL="182563" indent="-182563">
              <a:spcBef>
                <a:spcPct val="0"/>
              </a:spcBef>
            </a:pPr>
            <a:r>
              <a:rPr lang="en-US" dirty="0"/>
              <a:t>CO2 emission/unit		0.5</a:t>
            </a:r>
          </a:p>
          <a:p>
            <a:pPr marL="182563" indent="-182563">
              <a:spcBef>
                <a:spcPct val="0"/>
              </a:spcBef>
            </a:pPr>
            <a:r>
              <a:rPr lang="en-US" dirty="0"/>
              <a:t>Economic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Currency			$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Energy Price (per kWh)	0.1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Investment Cost		</a:t>
            </a:r>
            <a:r>
              <a:rPr lang="en-US" dirty="0" smtClean="0"/>
              <a:t>7.4K</a:t>
            </a:r>
            <a:endParaRPr lang="en-US" dirty="0"/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Interest Rate (%)		4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Service Life (years)		10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F69DC786-98C0-48C2-8A54-49F73F32E8B6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85499E6A-602E-4B15-8A40-11997BC1008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sp>
        <p:nvSpPr>
          <p:cNvPr id="13316" name="Rectangle 182"/>
          <p:cNvSpPr>
            <a:spLocks noChangeArrowheads="1"/>
          </p:cNvSpPr>
          <p:nvPr/>
        </p:nvSpPr>
        <p:spPr bwMode="auto">
          <a:xfrm>
            <a:off x="215900" y="1576388"/>
            <a:ext cx="4284663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 dirty="0"/>
              <a:t>System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Liquid Density		62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Static head			20</a:t>
            </a:r>
          </a:p>
          <a:p>
            <a:pPr marL="182563" indent="-182563">
              <a:spcBef>
                <a:spcPct val="0"/>
              </a:spcBef>
            </a:pPr>
            <a:r>
              <a:rPr lang="en-US" dirty="0"/>
              <a:t>Pump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Nominal Flow Volume	</a:t>
            </a:r>
            <a:r>
              <a:rPr lang="en-US" dirty="0" smtClean="0">
                <a:solidFill>
                  <a:srgbClr val="601F69"/>
                </a:solidFill>
              </a:rPr>
              <a:t>6000</a:t>
            </a:r>
            <a:endParaRPr lang="en-US" dirty="0">
              <a:solidFill>
                <a:srgbClr val="601F69"/>
              </a:solidFill>
            </a:endParaRP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Nominal head		</a:t>
            </a:r>
            <a:r>
              <a:rPr lang="en-US" dirty="0" smtClean="0"/>
              <a:t>60</a:t>
            </a:r>
            <a:endParaRPr lang="en-US" dirty="0"/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Maximum head		</a:t>
            </a:r>
            <a:r>
              <a:rPr lang="en-US" dirty="0" smtClean="0"/>
              <a:t>70</a:t>
            </a:r>
            <a:endParaRPr lang="en-US" dirty="0"/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Efficiency			</a:t>
            </a:r>
            <a:r>
              <a:rPr lang="en-US" dirty="0" smtClean="0"/>
              <a:t>75</a:t>
            </a:r>
            <a:endParaRPr lang="en-US" dirty="0"/>
          </a:p>
          <a:p>
            <a:pPr marL="182563" indent="-182563">
              <a:spcBef>
                <a:spcPct val="0"/>
              </a:spcBef>
            </a:pPr>
            <a:r>
              <a:rPr lang="en-US" dirty="0"/>
              <a:t>Motor &amp; Supply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Motor Power		</a:t>
            </a:r>
            <a:r>
              <a:rPr lang="en-US" dirty="0">
                <a:solidFill>
                  <a:srgbClr val="601F69"/>
                </a:solidFill>
              </a:rPr>
              <a:t>150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Supply Voltage		460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Motor Efficiency		95</a:t>
            </a:r>
          </a:p>
          <a:p>
            <a:pPr marL="182563" indent="-182563">
              <a:spcBef>
                <a:spcPct val="0"/>
              </a:spcBef>
            </a:pPr>
            <a:endParaRPr lang="en-US" dirty="0"/>
          </a:p>
          <a:p>
            <a:pPr marL="182563" indent="-182563">
              <a:spcBef>
                <a:spcPct val="0"/>
              </a:spcBef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 dirty="0">
              <a:solidFill>
                <a:schemeClr val="accent2"/>
              </a:solidFill>
            </a:endParaRPr>
          </a:p>
        </p:txBody>
      </p:sp>
      <p:sp>
        <p:nvSpPr>
          <p:cNvPr id="13317" name="Rectangle 182"/>
          <p:cNvSpPr>
            <a:spLocks noChangeArrowheads="1"/>
          </p:cNvSpPr>
          <p:nvPr/>
        </p:nvSpPr>
        <p:spPr bwMode="auto">
          <a:xfrm>
            <a:off x="4643438" y="1576388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 dirty="0"/>
              <a:t>Improved Flow Control by</a:t>
            </a:r>
          </a:p>
          <a:p>
            <a:pPr marL="639763" lvl="1" indent="-182563">
              <a:spcBef>
                <a:spcPct val="0"/>
              </a:spcBef>
              <a:buFont typeface="Wingdings" pitchFamily="2" charset="2"/>
              <a:buNone/>
            </a:pPr>
            <a:r>
              <a:rPr lang="en-US" dirty="0"/>
              <a:t>ABB Drive series: </a:t>
            </a:r>
            <a:r>
              <a:rPr lang="en-US" dirty="0" smtClean="0"/>
              <a:t>ACH550</a:t>
            </a:r>
            <a:endParaRPr lang="en-US" dirty="0"/>
          </a:p>
          <a:p>
            <a:pPr marL="182563" indent="-182563">
              <a:spcBef>
                <a:spcPct val="0"/>
              </a:spcBef>
            </a:pPr>
            <a:r>
              <a:rPr lang="en-US" dirty="0"/>
              <a:t>CO2 emission/unit		0.5</a:t>
            </a:r>
          </a:p>
          <a:p>
            <a:pPr marL="182563" indent="-182563">
              <a:spcBef>
                <a:spcPct val="0"/>
              </a:spcBef>
            </a:pPr>
            <a:r>
              <a:rPr lang="en-US" dirty="0"/>
              <a:t>Economic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Currency			$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Energy Price (per kWh)	0.1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 smtClean="0"/>
              <a:t>Investment Cost </a:t>
            </a:r>
          </a:p>
          <a:p>
            <a:pPr marL="639763" lvl="1" indent="-182563">
              <a:spcBef>
                <a:spcPct val="0"/>
              </a:spcBef>
              <a:buNone/>
            </a:pPr>
            <a:r>
              <a:rPr lang="en-US" dirty="0" smtClean="0"/>
              <a:t>			Single Drive	12.5K</a:t>
            </a:r>
          </a:p>
          <a:p>
            <a:pPr marL="639763" lvl="1" indent="-182563">
              <a:spcBef>
                <a:spcPct val="0"/>
              </a:spcBef>
              <a:buNone/>
            </a:pPr>
            <a:r>
              <a:rPr lang="en-US" dirty="0" smtClean="0"/>
              <a:t>			Dual Drive	14.8K</a:t>
            </a:r>
            <a:endParaRPr lang="en-US" dirty="0"/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Interest Rate (%)		4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Service Life (years)		10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COLOR" val="SPREcolor_red"/>
  <p:tag name="VARPPTTYPE" val="SPREpotSPRE"/>
  <p:tag name="VARPPTLANGSEL" val="SPREEnglish"/>
  <p:tag name="VARGRIDMODE" val="SPREgrid_none_value"/>
  <p:tag name="VARPOTVERSION" val="SPRE1.53"/>
  <p:tag name="VARLOGOSCHINDLER" val="SPRE-1"/>
  <p:tag name="VARLOGOATLAS" val="SPRE0"/>
  <p:tag name="VARLOGOASIA" val="SPRE"/>
  <p:tag name="VARPPTLANG" val="SPREEnglish"/>
  <p:tag name="VARPPTEDITORS_NAME" val="SPREStephanie Graf"/>
  <p:tag name="VARPPTKG" val="SPREMAN"/>
  <p:tag name="VARPPTDIVISION" val="SPRECorporate Communications"/>
  <p:tag name="VARPPTPLACE" val="SPREEbikon"/>
  <p:tag name="VARPPTDATE_CREATION" val="SPREMarch 11, 2008"/>
  <p:tag name="VARPPTPRESENTATION_ID" val="SPRE"/>
  <p:tag name="VARPPTSHOWPAGE_NUMBER" val="SPRE-1"/>
  <p:tag name="VARPPTCLOSING_TEXT" val="SPREThank you for your attention."/>
  <p:tag name="VARPPTSETUPPERFORMED" val="SPRETRUE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TITLEIMAGE" val="SPREhorizontal"/>
  <p:tag name="VARSLIDECATEGORYID" val="SPREtitle"/>
  <p:tag name="VARSLIDEID" val="SPREtitle_slide_horizontal_pictur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text"/>
</p:tagLst>
</file>

<file path=ppt/theme/theme1.xml><?xml version="1.0" encoding="utf-8"?>
<a:theme xmlns:a="http://schemas.openxmlformats.org/drawingml/2006/main" name="default">
  <a:themeElements>
    <a:clrScheme name="default 3">
      <a:dk1>
        <a:srgbClr val="000000"/>
      </a:dk1>
      <a:lt1>
        <a:srgbClr val="FFFFFF"/>
      </a:lt1>
      <a:dk2>
        <a:srgbClr val="601F69"/>
      </a:dk2>
      <a:lt2>
        <a:srgbClr val="666666"/>
      </a:lt2>
      <a:accent1>
        <a:srgbClr val="904AB0"/>
      </a:accent1>
      <a:accent2>
        <a:srgbClr val="9868EF"/>
      </a:accent2>
      <a:accent3>
        <a:srgbClr val="FFFFFF"/>
      </a:accent3>
      <a:accent4>
        <a:srgbClr val="000000"/>
      </a:accent4>
      <a:accent5>
        <a:srgbClr val="C6B1D4"/>
      </a:accent5>
      <a:accent6>
        <a:srgbClr val="895ED9"/>
      </a:accent6>
      <a:hlink>
        <a:srgbClr val="B4A0E8"/>
      </a:hlink>
      <a:folHlink>
        <a:srgbClr val="999999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2897"/>
        </a:dk2>
        <a:lt2>
          <a:srgbClr val="666666"/>
        </a:lt2>
        <a:accent1>
          <a:srgbClr val="005ADE"/>
        </a:accent1>
        <a:accent2>
          <a:srgbClr val="0096EA"/>
        </a:accent2>
        <a:accent3>
          <a:srgbClr val="FFFFFF"/>
        </a:accent3>
        <a:accent4>
          <a:srgbClr val="000000"/>
        </a:accent4>
        <a:accent5>
          <a:srgbClr val="AAB5EC"/>
        </a:accent5>
        <a:accent6>
          <a:srgbClr val="0087D4"/>
        </a:accent6>
        <a:hlink>
          <a:srgbClr val="5BD8FF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84C07"/>
        </a:dk2>
        <a:lt2>
          <a:srgbClr val="666666"/>
        </a:lt2>
        <a:accent1>
          <a:srgbClr val="028208"/>
        </a:accent1>
        <a:accent2>
          <a:srgbClr val="3AB200"/>
        </a:accent2>
        <a:accent3>
          <a:srgbClr val="FFFFFF"/>
        </a:accent3>
        <a:accent4>
          <a:srgbClr val="000000"/>
        </a:accent4>
        <a:accent5>
          <a:srgbClr val="AAC1AA"/>
        </a:accent5>
        <a:accent6>
          <a:srgbClr val="34A100"/>
        </a:accent6>
        <a:hlink>
          <a:srgbClr val="98DB38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601F69"/>
        </a:dk2>
        <a:lt2>
          <a:srgbClr val="666666"/>
        </a:lt2>
        <a:accent1>
          <a:srgbClr val="904AB0"/>
        </a:accent1>
        <a:accent2>
          <a:srgbClr val="9868EF"/>
        </a:accent2>
        <a:accent3>
          <a:srgbClr val="FFFFFF"/>
        </a:accent3>
        <a:accent4>
          <a:srgbClr val="000000"/>
        </a:accent4>
        <a:accent5>
          <a:srgbClr val="C6B1D4"/>
        </a:accent5>
        <a:accent6>
          <a:srgbClr val="895ED9"/>
        </a:accent6>
        <a:hlink>
          <a:srgbClr val="B4A0E8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9A2801"/>
        </a:dk2>
        <a:lt2>
          <a:srgbClr val="666666"/>
        </a:lt2>
        <a:accent1>
          <a:srgbClr val="BF4500"/>
        </a:accent1>
        <a:accent2>
          <a:srgbClr val="FF6C00"/>
        </a:accent2>
        <a:accent3>
          <a:srgbClr val="FFFFFF"/>
        </a:accent3>
        <a:accent4>
          <a:srgbClr val="000000"/>
        </a:accent4>
        <a:accent5>
          <a:srgbClr val="DCB0AA"/>
        </a:accent5>
        <a:accent6>
          <a:srgbClr val="E76100"/>
        </a:accent6>
        <a:hlink>
          <a:srgbClr val="FDAC25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414E552F3D164980BB475F318EB585" ma:contentTypeVersion="0" ma:contentTypeDescription="Create a new document." ma:contentTypeScope="" ma:versionID="57e9b41d86668581ee5d5dff7c35c9e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80733D0-67C2-4C3D-898D-11FEFEF205CA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9D25BD2-42E0-4B89-BA87-D8C2175226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84D96B-2D4B-4CA3-A05A-5BF19194B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17239</TotalTime>
  <Words>466</Words>
  <Application>Microsoft Office PowerPoint</Application>
  <PresentationFormat>On-screen Show (4:3)</PresentationFormat>
  <Paragraphs>140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default</vt:lpstr>
      <vt:lpstr>Custom Design</vt:lpstr>
      <vt:lpstr>Energy Efficiency - Pumps VFD or Not?  </vt:lpstr>
      <vt:lpstr>VFD or Not? Scenario 1 Energy Efficiency</vt:lpstr>
      <vt:lpstr>VFD or Not? Scenario 2 Energy Efficiency</vt:lpstr>
      <vt:lpstr>VFD or Not? Scenario 3 Energy Efficiency</vt:lpstr>
      <vt:lpstr>VFD or Not? Scenario 4 Energy Efficiency</vt:lpstr>
      <vt:lpstr>VFD or Not? Scenario 5 Energy Efficiency</vt:lpstr>
      <vt:lpstr>VFD or Not? Scenario 6 Energy Efficiency</vt:lpstr>
      <vt:lpstr>VFD or Not? Energy Efficiency</vt:lpstr>
      <vt:lpstr>VFD or Not? Energy Efficiency</vt:lpstr>
      <vt:lpstr>Slide 10</vt:lpstr>
    </vt:vector>
  </TitlesOfParts>
  <Company>ABB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Subtitle</dc:title>
  <dc:subject>Power and productivity for a new world</dc:subject>
  <dc:creator>Carita.Envall@fi.abb.com</dc:creator>
  <cp:lastModifiedBy>USPEWAL</cp:lastModifiedBy>
  <cp:revision>371</cp:revision>
  <cp:lastPrinted>2008-04-24T12:01:34Z</cp:lastPrinted>
  <dcterms:created xsi:type="dcterms:W3CDTF">2009-02-12T17:36:54Z</dcterms:created>
  <dcterms:modified xsi:type="dcterms:W3CDTF">2012-02-13T16:19:24Z</dcterms:modified>
</cp:coreProperties>
</file>