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5.xml" ContentType="application/vnd.openxmlformats-officedocument.presentationml.tags+xml"/>
  <Override PartName="/ppt/notesSlides/notesSlide35.xml" ContentType="application/vnd.openxmlformats-officedocument.presentationml.notesSlide+xml"/>
  <Override PartName="/ppt/tags/tag6.xml" ContentType="application/vnd.openxmlformats-officedocument.presentationml.tags+xml"/>
  <Override PartName="/ppt/notesSlides/notesSlide36.xml" ContentType="application/vnd.openxmlformats-officedocument.presentationml.notesSlide+xml"/>
  <Override PartName="/ppt/tags/tag7.xml" ContentType="application/vnd.openxmlformats-officedocument.presentationml.tags+xml"/>
  <Override PartName="/ppt/notesSlides/notesSlide37.xml" ContentType="application/vnd.openxmlformats-officedocument.presentationml.notesSlide+xml"/>
  <Override PartName="/ppt/tags/tag8.xml" ContentType="application/vnd.openxmlformats-officedocument.presentationml.tags+xml"/>
  <Override PartName="/ppt/notesSlides/notesSlide38.xml" ContentType="application/vnd.openxmlformats-officedocument.presentationml.notesSlide+xml"/>
  <Override PartName="/ppt/tags/tag9.xml" ContentType="application/vnd.openxmlformats-officedocument.presentationml.tags+xml"/>
  <Override PartName="/ppt/notesSlides/notesSlide39.xml" ContentType="application/vnd.openxmlformats-officedocument.presentationml.notesSlide+xml"/>
  <Override PartName="/ppt/tags/tag10.xml" ContentType="application/vnd.openxmlformats-officedocument.presentationml.tags+xml"/>
  <Override PartName="/ppt/notesSlides/notesSlide40.xml" ContentType="application/vnd.openxmlformats-officedocument.presentationml.notesSlide+xml"/>
  <Override PartName="/ppt/tags/tag11.xml" ContentType="application/vnd.openxmlformats-officedocument.presentationml.tags+xml"/>
  <Override PartName="/ppt/notesSlides/notesSlide41.xml" ContentType="application/vnd.openxmlformats-officedocument.presentationml.notesSlide+xml"/>
  <Override PartName="/ppt/tags/tag12.xml" ContentType="application/vnd.openxmlformats-officedocument.presentationml.tags+xml"/>
  <Override PartName="/ppt/notesSlides/notesSlide42.xml" ContentType="application/vnd.openxmlformats-officedocument.presentationml.notesSlide+xml"/>
  <Override PartName="/ppt/tags/tag13.xml" ContentType="application/vnd.openxmlformats-officedocument.presentationml.tags+xml"/>
  <Override PartName="/ppt/notesSlides/notesSlide43.xml" ContentType="application/vnd.openxmlformats-officedocument.presentationml.notesSlide+xml"/>
  <Override PartName="/ppt/tags/tag14.xml" ContentType="application/vnd.openxmlformats-officedocument.presentationml.tags+xml"/>
  <Override PartName="/ppt/notesSlides/notesSlide44.xml" ContentType="application/vnd.openxmlformats-officedocument.presentationml.notesSlide+xml"/>
  <Override PartName="/ppt/tags/tag15.xml" ContentType="application/vnd.openxmlformats-officedocument.presentationml.tags+xml"/>
  <Override PartName="/ppt/notesSlides/notesSlide45.xml" ContentType="application/vnd.openxmlformats-officedocument.presentationml.notesSlide+xml"/>
  <Override PartName="/ppt/tags/tag16.xml" ContentType="application/vnd.openxmlformats-officedocument.presentationml.tags+xml"/>
  <Override PartName="/ppt/notesSlides/notesSlide46.xml" ContentType="application/vnd.openxmlformats-officedocument.presentationml.notesSlide+xml"/>
  <Override PartName="/ppt/tags/tag17.xml" ContentType="application/vnd.openxmlformats-officedocument.presentationml.tags+xml"/>
  <Override PartName="/ppt/notesSlides/notesSlide47.xml" ContentType="application/vnd.openxmlformats-officedocument.presentationml.notesSlide+xml"/>
  <Override PartName="/ppt/tags/tag18.xml" ContentType="application/vnd.openxmlformats-officedocument.presentationml.tags+xml"/>
  <Override PartName="/ppt/notesSlides/notesSlide48.xml" ContentType="application/vnd.openxmlformats-officedocument.presentationml.notesSlide+xml"/>
  <Override PartName="/ppt/tags/tag19.xml" ContentType="application/vnd.openxmlformats-officedocument.presentationml.tags+xml"/>
  <Override PartName="/ppt/notesSlides/notesSlide49.xml" ContentType="application/vnd.openxmlformats-officedocument.presentationml.notesSlide+xml"/>
  <Override PartName="/ppt/tags/tag20.xml" ContentType="application/vnd.openxmlformats-officedocument.presentationml.tags+xml"/>
  <Override PartName="/ppt/notesSlides/notesSlide50.xml" ContentType="application/vnd.openxmlformats-officedocument.presentationml.notesSlide+xml"/>
  <Override PartName="/ppt/tags/tag21.xml" ContentType="application/vnd.openxmlformats-officedocument.presentationml.tags+xml"/>
  <Override PartName="/ppt/notesSlides/notesSlide51.xml" ContentType="application/vnd.openxmlformats-officedocument.presentationml.notesSlide+xml"/>
  <Override PartName="/ppt/tags/tag22.xml" ContentType="application/vnd.openxmlformats-officedocument.presentationml.tags+xml"/>
  <Override PartName="/ppt/notesSlides/notesSlide52.xml" ContentType="application/vnd.openxmlformats-officedocument.presentationml.notesSlide+xml"/>
  <Override PartName="/ppt/tags/tag23.xml" ContentType="application/vnd.openxmlformats-officedocument.presentationml.tags+xml"/>
  <Override PartName="/ppt/notesSlides/notesSlide53.xml" ContentType="application/vnd.openxmlformats-officedocument.presentationml.notesSlide+xml"/>
  <Override PartName="/ppt/tags/tag24.xml" ContentType="application/vnd.openxmlformats-officedocument.presentationml.tags+xml"/>
  <Override PartName="/ppt/notesSlides/notesSlide54.xml" ContentType="application/vnd.openxmlformats-officedocument.presentationml.notesSlide+xml"/>
  <Override PartName="/ppt/tags/tag25.xml" ContentType="application/vnd.openxmlformats-officedocument.presentationml.tags+xml"/>
  <Override PartName="/ppt/notesSlides/notesSlide55.xml" ContentType="application/vnd.openxmlformats-officedocument.presentationml.notesSlide+xml"/>
  <Override PartName="/ppt/tags/tag26.xml" ContentType="application/vnd.openxmlformats-officedocument.presentationml.tags+xml"/>
  <Override PartName="/ppt/notesSlides/notesSlide56.xml" ContentType="application/vnd.openxmlformats-officedocument.presentationml.notesSlide+xml"/>
  <Override PartName="/ppt/tags/tag27.xml" ContentType="application/vnd.openxmlformats-officedocument.presentationml.tags+xml"/>
  <Override PartName="/ppt/notesSlides/notesSlide57.xml" ContentType="application/vnd.openxmlformats-officedocument.presentationml.notesSlide+xml"/>
  <Override PartName="/ppt/tags/tag28.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29.xml" ContentType="application/vnd.openxmlformats-officedocument.presentationml.tags+xml"/>
  <Override PartName="/ppt/notesSlides/notesSlide71.xml" ContentType="application/vnd.openxmlformats-officedocument.presentationml.notesSlide+xml"/>
  <Override PartName="/ppt/tags/tag30.xml" ContentType="application/vnd.openxmlformats-officedocument.presentationml.tags+xml"/>
  <Override PartName="/ppt/notesSlides/notesSlide72.xml" ContentType="application/vnd.openxmlformats-officedocument.presentationml.notesSlide+xml"/>
  <Override PartName="/ppt/tags/tag31.xml" ContentType="application/vnd.openxmlformats-officedocument.presentationml.tags+xml"/>
  <Override PartName="/ppt/notesSlides/notesSlide73.xml" ContentType="application/vnd.openxmlformats-officedocument.presentationml.notesSlide+xml"/>
  <Override PartName="/ppt/tags/tag32.xml" ContentType="application/vnd.openxmlformats-officedocument.presentationml.tags+xml"/>
  <Override PartName="/ppt/notesSlides/notesSlide74.xml" ContentType="application/vnd.openxmlformats-officedocument.presentationml.notesSlide+xml"/>
  <Override PartName="/ppt/tags/tag33.xml" ContentType="application/vnd.openxmlformats-officedocument.presentationml.tags+xml"/>
  <Override PartName="/ppt/notesSlides/notesSlide75.xml" ContentType="application/vnd.openxmlformats-officedocument.presentationml.notesSlide+xml"/>
  <Override PartName="/ppt/tags/tag34.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ags/tag35.xml" ContentType="application/vnd.openxmlformats-officedocument.presentationml.tags+xml"/>
  <Override PartName="/ppt/notesSlides/notesSlide85.xml" ContentType="application/vnd.openxmlformats-officedocument.presentationml.notesSlide+xml"/>
  <Override PartName="/ppt/tags/tag36.xml" ContentType="application/vnd.openxmlformats-officedocument.presentationml.tags+xml"/>
  <Override PartName="/ppt/notesSlides/notesSlide86.xml" ContentType="application/vnd.openxmlformats-officedocument.presentationml.notesSlide+xml"/>
  <Override PartName="/ppt/tags/tag37.xml" ContentType="application/vnd.openxmlformats-officedocument.presentationml.tags+xml"/>
  <Override PartName="/ppt/notesSlides/notesSlide87.xml" ContentType="application/vnd.openxmlformats-officedocument.presentationml.notesSlide+xml"/>
  <Override PartName="/ppt/tags/tag38.xml" ContentType="application/vnd.openxmlformats-officedocument.presentationml.tags+xml"/>
  <Override PartName="/ppt/notesSlides/notesSlide88.xml" ContentType="application/vnd.openxmlformats-officedocument.presentationml.notesSlide+xml"/>
  <Override PartName="/ppt/tags/tag39.xml" ContentType="application/vnd.openxmlformats-officedocument.presentationml.tags+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tags/tag40.xml" ContentType="application/vnd.openxmlformats-officedocument.presentationml.tags+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tags/tag41.xml" ContentType="application/vnd.openxmlformats-officedocument.presentationml.tags+xml"/>
  <Override PartName="/ppt/notesSlides/notesSlide109.xml" ContentType="application/vnd.openxmlformats-officedocument.presentationml.notesSlide+xml"/>
  <Override PartName="/ppt/tags/tag42.xml" ContentType="application/vnd.openxmlformats-officedocument.presentationml.tags+xml"/>
  <Override PartName="/ppt/notesSlides/notesSlide110.xml" ContentType="application/vnd.openxmlformats-officedocument.presentationml.notesSlide+xml"/>
  <Override PartName="/ppt/tags/tag43.xml" ContentType="application/vnd.openxmlformats-officedocument.presentationml.tags+xml"/>
  <Override PartName="/ppt/notesSlides/notesSlide111.xml" ContentType="application/vnd.openxmlformats-officedocument.presentationml.notesSlide+xml"/>
  <Override PartName="/ppt/tags/tag44.xml" ContentType="application/vnd.openxmlformats-officedocument.presentationml.tags+xml"/>
  <Override PartName="/ppt/notesSlides/notesSlide112.xml" ContentType="application/vnd.openxmlformats-officedocument.presentationml.notesSlide+xml"/>
  <Override PartName="/ppt/tags/tag45.xml" ContentType="application/vnd.openxmlformats-officedocument.presentationml.tags+xml"/>
  <Override PartName="/ppt/notesSlides/notesSlide113.xml" ContentType="application/vnd.openxmlformats-officedocument.presentationml.notesSlide+xml"/>
  <Override PartName="/ppt/tags/tag46.xml" ContentType="application/vnd.openxmlformats-officedocument.presentationml.tags+xml"/>
  <Override PartName="/ppt/notesSlides/notesSlide114.xml" ContentType="application/vnd.openxmlformats-officedocument.presentationml.notesSlide+xml"/>
  <Override PartName="/ppt/tags/tag47.xml" ContentType="application/vnd.openxmlformats-officedocument.presentationml.tags+xml"/>
  <Override PartName="/ppt/notesSlides/notesSlide115.xml" ContentType="application/vnd.openxmlformats-officedocument.presentationml.notesSlide+xml"/>
  <Override PartName="/ppt/tags/tag48.xml" ContentType="application/vnd.openxmlformats-officedocument.presentationml.tags+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tags/tag49.xml" ContentType="application/vnd.openxmlformats-officedocument.presentationml.tags+xml"/>
  <Override PartName="/ppt/notesSlides/notesSlide129.xml" ContentType="application/vnd.openxmlformats-officedocument.presentationml.notesSlide+xml"/>
  <Override PartName="/ppt/tags/tag50.xml" ContentType="application/vnd.openxmlformats-officedocument.presentationml.tags+xml"/>
  <Override PartName="/ppt/notesSlides/notesSlide130.xml" ContentType="application/vnd.openxmlformats-officedocument.presentationml.notesSlide+xml"/>
  <Override PartName="/ppt/tags/tag51.xml" ContentType="application/vnd.openxmlformats-officedocument.presentationml.tags+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tags/tag52.xml" ContentType="application/vnd.openxmlformats-officedocument.presentationml.tags+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tags/tag53.xml" ContentType="application/vnd.openxmlformats-officedocument.presentationml.tags+xml"/>
  <Override PartName="/ppt/notesSlides/notesSlide135.xml" ContentType="application/vnd.openxmlformats-officedocument.presentationml.notesSlide+xml"/>
  <Override PartName="/ppt/tags/tag54.xml" ContentType="application/vnd.openxmlformats-officedocument.presentationml.tags+xml"/>
  <Override PartName="/ppt/notesSlides/notesSlide136.xml" ContentType="application/vnd.openxmlformats-officedocument.presentationml.notesSlide+xml"/>
  <Override PartName="/ppt/tags/tag55.xml" ContentType="application/vnd.openxmlformats-officedocument.presentationml.tags+xml"/>
  <Override PartName="/ppt/notesSlides/notesSlide137.xml" ContentType="application/vnd.openxmlformats-officedocument.presentationml.notesSlide+xml"/>
  <Override PartName="/ppt/tags/tag56.xml" ContentType="application/vnd.openxmlformats-officedocument.presentationml.tags+xml"/>
  <Override PartName="/ppt/notesSlides/notesSlide138.xml" ContentType="application/vnd.openxmlformats-officedocument.presentationml.notesSlide+xml"/>
  <Override PartName="/ppt/tags/tag57.xml" ContentType="application/vnd.openxmlformats-officedocument.presentationml.tags+xml"/>
  <Override PartName="/ppt/notesSlides/notesSlide139.xml" ContentType="application/vnd.openxmlformats-officedocument.presentationml.notesSlide+xml"/>
  <Override PartName="/ppt/tags/tag58.xml" ContentType="application/vnd.openxmlformats-officedocument.presentationml.tags+xml"/>
  <Override PartName="/ppt/notesSlides/notesSlide140.xml" ContentType="application/vnd.openxmlformats-officedocument.presentationml.notesSlide+xml"/>
  <Override PartName="/ppt/tags/tag59.xml" ContentType="application/vnd.openxmlformats-officedocument.presentationml.tags+xml"/>
  <Override PartName="/ppt/notesSlides/notesSlide141.xml" ContentType="application/vnd.openxmlformats-officedocument.presentationml.notesSlide+xml"/>
  <Override PartName="/ppt/tags/tag60.xml" ContentType="application/vnd.openxmlformats-officedocument.presentationml.tags+xml"/>
  <Override PartName="/ppt/notesSlides/notesSlide142.xml" ContentType="application/vnd.openxmlformats-officedocument.presentationml.notesSlide+xml"/>
  <Override PartName="/ppt/tags/tag61.xml" ContentType="application/vnd.openxmlformats-officedocument.presentationml.tags+xml"/>
  <Override PartName="/ppt/notesSlides/notesSlide143.xml" ContentType="application/vnd.openxmlformats-officedocument.presentationml.notesSlide+xml"/>
  <Override PartName="/ppt/tags/tag62.xml" ContentType="application/vnd.openxmlformats-officedocument.presentationml.tags+xml"/>
  <Override PartName="/ppt/notesSlides/notesSlide144.xml" ContentType="application/vnd.openxmlformats-officedocument.presentationml.notesSlide+xml"/>
  <Override PartName="/ppt/tags/tag63.xml" ContentType="application/vnd.openxmlformats-officedocument.presentationml.tags+xml"/>
  <Override PartName="/ppt/notesSlides/notesSlide145.xml" ContentType="application/vnd.openxmlformats-officedocument.presentationml.notesSlide+xml"/>
  <Override PartName="/ppt/tags/tag64.xml" ContentType="application/vnd.openxmlformats-officedocument.presentationml.tags+xml"/>
  <Override PartName="/ppt/notesSlides/notesSlide146.xml" ContentType="application/vnd.openxmlformats-officedocument.presentationml.notesSlide+xml"/>
  <Override PartName="/ppt/tags/tag65.xml" ContentType="application/vnd.openxmlformats-officedocument.presentationml.tags+xml"/>
  <Override PartName="/ppt/notesSlides/notesSlide147.xml" ContentType="application/vnd.openxmlformats-officedocument.presentationml.notesSlide+xml"/>
  <Override PartName="/ppt/tags/tag66.xml" ContentType="application/vnd.openxmlformats-officedocument.presentationml.tags+xml"/>
  <Override PartName="/ppt/notesSlides/notesSlide148.xml" ContentType="application/vnd.openxmlformats-officedocument.presentationml.notesSlide+xml"/>
  <Override PartName="/ppt/tags/tag67.xml" ContentType="application/vnd.openxmlformats-officedocument.presentationml.tags+xml"/>
  <Override PartName="/ppt/notesSlides/notesSlide149.xml" ContentType="application/vnd.openxmlformats-officedocument.presentationml.notesSlide+xml"/>
  <Override PartName="/ppt/tags/tag68.xml" ContentType="application/vnd.openxmlformats-officedocument.presentationml.tags+xml"/>
  <Override PartName="/ppt/notesSlides/notesSlide150.xml" ContentType="application/vnd.openxmlformats-officedocument.presentationml.notesSlide+xml"/>
  <Override PartName="/ppt/tags/tag69.xml" ContentType="application/vnd.openxmlformats-officedocument.presentationml.tags+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tags/tag70.xml" ContentType="application/vnd.openxmlformats-officedocument.presentationml.tags+xml"/>
  <Override PartName="/ppt/notesSlides/notesSlide153.xml" ContentType="application/vnd.openxmlformats-officedocument.presentationml.notesSlide+xml"/>
  <Override PartName="/ppt/tags/tag71.xml" ContentType="application/vnd.openxmlformats-officedocument.presentationml.tags+xml"/>
  <Override PartName="/ppt/notesSlides/notesSlide154.xml" ContentType="application/vnd.openxmlformats-officedocument.presentationml.notesSlide+xml"/>
  <Override PartName="/ppt/tags/tag72.xml" ContentType="application/vnd.openxmlformats-officedocument.presentationml.tags+xml"/>
  <Override PartName="/ppt/notesSlides/notesSlide155.xml" ContentType="application/vnd.openxmlformats-officedocument.presentationml.notesSlide+xml"/>
  <Override PartName="/ppt/tags/tag73.xml" ContentType="application/vnd.openxmlformats-officedocument.presentationml.tags+xml"/>
  <Override PartName="/ppt/notesSlides/notesSlide156.xml" ContentType="application/vnd.openxmlformats-officedocument.presentationml.notesSlide+xml"/>
  <Override PartName="/ppt/tags/tag74.xml" ContentType="application/vnd.openxmlformats-officedocument.presentationml.tags+xml"/>
  <Override PartName="/ppt/notesSlides/notesSlide157.xml" ContentType="application/vnd.openxmlformats-officedocument.presentationml.notesSlide+xml"/>
  <Override PartName="/ppt/tags/tag75.xml" ContentType="application/vnd.openxmlformats-officedocument.presentationml.tags+xml"/>
  <Override PartName="/ppt/notesSlides/notesSlide158.xml" ContentType="application/vnd.openxmlformats-officedocument.presentationml.notesSlide+xml"/>
  <Override PartName="/ppt/tags/tag76.xml" ContentType="application/vnd.openxmlformats-officedocument.presentationml.tags+xml"/>
  <Override PartName="/ppt/notesSlides/notesSlide159.xml" ContentType="application/vnd.openxmlformats-officedocument.presentationml.notesSlide+xml"/>
  <Override PartName="/ppt/tags/tag77.xml" ContentType="application/vnd.openxmlformats-officedocument.presentationml.tags+xml"/>
  <Override PartName="/ppt/notesSlides/notesSlide160.xml" ContentType="application/vnd.openxmlformats-officedocument.presentationml.notesSlide+xml"/>
  <Override PartName="/ppt/tags/tag78.xml" ContentType="application/vnd.openxmlformats-officedocument.presentationml.tags+xml"/>
  <Override PartName="/ppt/notesSlides/notesSlide161.xml" ContentType="application/vnd.openxmlformats-officedocument.presentationml.notesSlide+xml"/>
  <Override PartName="/ppt/tags/tag79.xml" ContentType="application/vnd.openxmlformats-officedocument.presentationml.tags+xml"/>
  <Override PartName="/ppt/notesSlides/notesSlide162.xml" ContentType="application/vnd.openxmlformats-officedocument.presentationml.notesSlide+xml"/>
  <Override PartName="/ppt/tags/tag80.xml" ContentType="application/vnd.openxmlformats-officedocument.presentationml.tags+xml"/>
  <Override PartName="/ppt/notesSlides/notesSlide163.xml" ContentType="application/vnd.openxmlformats-officedocument.presentationml.notesSlide+xml"/>
  <Override PartName="/ppt/tags/tag81.xml" ContentType="application/vnd.openxmlformats-officedocument.presentationml.tags+xml"/>
  <Override PartName="/ppt/notesSlides/notesSlide164.xml" ContentType="application/vnd.openxmlformats-officedocument.presentationml.notesSlide+xml"/>
  <Override PartName="/ppt/tags/tag82.xml" ContentType="application/vnd.openxmlformats-officedocument.presentationml.tags+xml"/>
  <Override PartName="/ppt/notesSlides/notesSlide165.xml" ContentType="application/vnd.openxmlformats-officedocument.presentationml.notesSlide+xml"/>
  <Override PartName="/ppt/tags/tag83.xml" ContentType="application/vnd.openxmlformats-officedocument.presentationml.tags+xml"/>
  <Override PartName="/ppt/notesSlides/notesSlide166.xml" ContentType="application/vnd.openxmlformats-officedocument.presentationml.notesSlide+xml"/>
  <Override PartName="/ppt/tags/tag84.xml" ContentType="application/vnd.openxmlformats-officedocument.presentationml.tags+xml"/>
  <Override PartName="/ppt/notesSlides/notesSlide167.xml" ContentType="application/vnd.openxmlformats-officedocument.presentationml.notesSlide+xml"/>
  <Override PartName="/ppt/tags/tag85.xml" ContentType="application/vnd.openxmlformats-officedocument.presentationml.tags+xml"/>
  <Override PartName="/ppt/notesSlides/notesSlide168.xml" ContentType="application/vnd.openxmlformats-officedocument.presentationml.notesSlide+xml"/>
  <Override PartName="/ppt/tags/tag86.xml" ContentType="application/vnd.openxmlformats-officedocument.presentationml.tags+xml"/>
  <Override PartName="/ppt/notesSlides/notesSlide169.xml" ContentType="application/vnd.openxmlformats-officedocument.presentationml.notesSlide+xml"/>
  <Override PartName="/ppt/tags/tag87.xml" ContentType="application/vnd.openxmlformats-officedocument.presentationml.tags+xml"/>
  <Override PartName="/ppt/notesSlides/notesSlide170.xml" ContentType="application/vnd.openxmlformats-officedocument.presentationml.notesSlide+xml"/>
  <Override PartName="/ppt/tags/tag88.xml" ContentType="application/vnd.openxmlformats-officedocument.presentationml.tags+xml"/>
  <Override PartName="/ppt/notesSlides/notesSlide171.xml" ContentType="application/vnd.openxmlformats-officedocument.presentationml.notesSlide+xml"/>
  <Override PartName="/ppt/tags/tag89.xml" ContentType="application/vnd.openxmlformats-officedocument.presentationml.tags+xml"/>
  <Override PartName="/ppt/notesSlides/notesSlide172.xml" ContentType="application/vnd.openxmlformats-officedocument.presentationml.notesSlide+xml"/>
  <Override PartName="/ppt/tags/tag90.xml" ContentType="application/vnd.openxmlformats-officedocument.presentationml.tags+xml"/>
  <Override PartName="/ppt/notesSlides/notesSlide173.xml" ContentType="application/vnd.openxmlformats-officedocument.presentationml.notesSlide+xml"/>
  <Override PartName="/ppt/tags/tag91.xml" ContentType="application/vnd.openxmlformats-officedocument.presentationml.tags+xml"/>
  <Override PartName="/ppt/notesSlides/notesSlide174.xml" ContentType="application/vnd.openxmlformats-officedocument.presentationml.notesSlide+xml"/>
  <Override PartName="/ppt/tags/tag92.xml" ContentType="application/vnd.openxmlformats-officedocument.presentationml.tags+xml"/>
  <Override PartName="/ppt/notesSlides/notesSlide175.xml" ContentType="application/vnd.openxmlformats-officedocument.presentationml.notesSlide+xml"/>
  <Override PartName="/ppt/tags/tag93.xml" ContentType="application/vnd.openxmlformats-officedocument.presentationml.tags+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tags/tag94.xml" ContentType="application/vnd.openxmlformats-officedocument.presentationml.tags+xml"/>
  <Override PartName="/ppt/notesSlides/notesSlide2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0"/>
  </p:notesMasterIdLst>
  <p:handoutMasterIdLst>
    <p:handoutMasterId r:id="rId211"/>
  </p:handoutMasterIdLst>
  <p:sldIdLst>
    <p:sldId id="659" r:id="rId2"/>
    <p:sldId id="1299" r:id="rId3"/>
    <p:sldId id="1298" r:id="rId4"/>
    <p:sldId id="1359" r:id="rId5"/>
    <p:sldId id="1300" r:id="rId6"/>
    <p:sldId id="1416" r:id="rId7"/>
    <p:sldId id="1415" r:id="rId8"/>
    <p:sldId id="1395" r:id="rId9"/>
    <p:sldId id="1396" r:id="rId10"/>
    <p:sldId id="1397" r:id="rId11"/>
    <p:sldId id="1398" r:id="rId12"/>
    <p:sldId id="1400" r:id="rId13"/>
    <p:sldId id="1401" r:id="rId14"/>
    <p:sldId id="1402" r:id="rId15"/>
    <p:sldId id="1403" r:id="rId16"/>
    <p:sldId id="1404" r:id="rId17"/>
    <p:sldId id="1405" r:id="rId18"/>
    <p:sldId id="1407" r:id="rId19"/>
    <p:sldId id="1408" r:id="rId20"/>
    <p:sldId id="1409" r:id="rId21"/>
    <p:sldId id="1410" r:id="rId22"/>
    <p:sldId id="1411" r:id="rId23"/>
    <p:sldId id="1412" r:id="rId24"/>
    <p:sldId id="1413" r:id="rId25"/>
    <p:sldId id="1301" r:id="rId26"/>
    <p:sldId id="1302" r:id="rId27"/>
    <p:sldId id="1303" r:id="rId28"/>
    <p:sldId id="1338" r:id="rId29"/>
    <p:sldId id="1304" r:id="rId30"/>
    <p:sldId id="1305" r:id="rId31"/>
    <p:sldId id="1306" r:id="rId32"/>
    <p:sldId id="1307" r:id="rId33"/>
    <p:sldId id="1308" r:id="rId34"/>
    <p:sldId id="1309" r:id="rId35"/>
    <p:sldId id="1339" r:id="rId36"/>
    <p:sldId id="1315" r:id="rId37"/>
    <p:sldId id="1341" r:id="rId38"/>
    <p:sldId id="1312" r:id="rId39"/>
    <p:sldId id="1313" r:id="rId40"/>
    <p:sldId id="1314" r:id="rId41"/>
    <p:sldId id="1340" r:id="rId42"/>
    <p:sldId id="1316" r:id="rId43"/>
    <p:sldId id="1317" r:id="rId44"/>
    <p:sldId id="1318" r:id="rId45"/>
    <p:sldId id="1319" r:id="rId46"/>
    <p:sldId id="1320" r:id="rId47"/>
    <p:sldId id="1321" r:id="rId48"/>
    <p:sldId id="1328" r:id="rId49"/>
    <p:sldId id="1329" r:id="rId50"/>
    <p:sldId id="1330" r:id="rId51"/>
    <p:sldId id="1331" r:id="rId52"/>
    <p:sldId id="1373" r:id="rId53"/>
    <p:sldId id="1374" r:id="rId54"/>
    <p:sldId id="1377" r:id="rId55"/>
    <p:sldId id="1378" r:id="rId56"/>
    <p:sldId id="1380" r:id="rId57"/>
    <p:sldId id="1381" r:id="rId58"/>
    <p:sldId id="1360" r:id="rId59"/>
    <p:sldId id="1361" r:id="rId60"/>
    <p:sldId id="1362" r:id="rId61"/>
    <p:sldId id="1363" r:id="rId62"/>
    <p:sldId id="1364" r:id="rId63"/>
    <p:sldId id="1365" r:id="rId64"/>
    <p:sldId id="1366" r:id="rId65"/>
    <p:sldId id="1367" r:id="rId66"/>
    <p:sldId id="1368" r:id="rId67"/>
    <p:sldId id="1369" r:id="rId68"/>
    <p:sldId id="1370" r:id="rId69"/>
    <p:sldId id="1371" r:id="rId70"/>
    <p:sldId id="1372" r:id="rId71"/>
    <p:sldId id="1145" r:id="rId72"/>
    <p:sldId id="1146" r:id="rId73"/>
    <p:sldId id="1147" r:id="rId74"/>
    <p:sldId id="1148" r:id="rId75"/>
    <p:sldId id="1149" r:id="rId76"/>
    <p:sldId id="1386" r:id="rId77"/>
    <p:sldId id="1387" r:id="rId78"/>
    <p:sldId id="1388" r:id="rId79"/>
    <p:sldId id="1389" r:id="rId80"/>
    <p:sldId id="1390" r:id="rId81"/>
    <p:sldId id="1391" r:id="rId82"/>
    <p:sldId id="1392" r:id="rId83"/>
    <p:sldId id="1393" r:id="rId84"/>
    <p:sldId id="1394" r:id="rId85"/>
    <p:sldId id="1150" r:id="rId86"/>
    <p:sldId id="1151" r:id="rId87"/>
    <p:sldId id="1152" r:id="rId88"/>
    <p:sldId id="1153" r:id="rId89"/>
    <p:sldId id="1154" r:id="rId90"/>
    <p:sldId id="1157" r:id="rId91"/>
    <p:sldId id="1158" r:id="rId92"/>
    <p:sldId id="1159" r:id="rId93"/>
    <p:sldId id="1160" r:id="rId94"/>
    <p:sldId id="1161" r:id="rId95"/>
    <p:sldId id="1162" r:id="rId96"/>
    <p:sldId id="1163" r:id="rId97"/>
    <p:sldId id="1164" r:id="rId98"/>
    <p:sldId id="1165" r:id="rId99"/>
    <p:sldId id="1166" r:id="rId100"/>
    <p:sldId id="1167" r:id="rId101"/>
    <p:sldId id="1168" r:id="rId102"/>
    <p:sldId id="1169" r:id="rId103"/>
    <p:sldId id="1170" r:id="rId104"/>
    <p:sldId id="1171" r:id="rId105"/>
    <p:sldId id="1172" r:id="rId106"/>
    <p:sldId id="1173" r:id="rId107"/>
    <p:sldId id="1174" r:id="rId108"/>
    <p:sldId id="1175" r:id="rId109"/>
    <p:sldId id="1176" r:id="rId110"/>
    <p:sldId id="1177" r:id="rId111"/>
    <p:sldId id="1178" r:id="rId112"/>
    <p:sldId id="1179" r:id="rId113"/>
    <p:sldId id="1180" r:id="rId114"/>
    <p:sldId id="1181" r:id="rId115"/>
    <p:sldId id="1182" r:id="rId116"/>
    <p:sldId id="1185" r:id="rId117"/>
    <p:sldId id="1186" r:id="rId118"/>
    <p:sldId id="1187" r:id="rId119"/>
    <p:sldId id="1188" r:id="rId120"/>
    <p:sldId id="1189" r:id="rId121"/>
    <p:sldId id="1190" r:id="rId122"/>
    <p:sldId id="1191" r:id="rId123"/>
    <p:sldId id="1192" r:id="rId124"/>
    <p:sldId id="1193" r:id="rId125"/>
    <p:sldId id="1194" r:id="rId126"/>
    <p:sldId id="1195" r:id="rId127"/>
    <p:sldId id="1196" r:id="rId128"/>
    <p:sldId id="1197" r:id="rId129"/>
    <p:sldId id="1201" r:id="rId130"/>
    <p:sldId id="1202" r:id="rId131"/>
    <p:sldId id="1203" r:id="rId132"/>
    <p:sldId id="1384" r:id="rId133"/>
    <p:sldId id="1204" r:id="rId134"/>
    <p:sldId id="1205" r:id="rId135"/>
    <p:sldId id="1206" r:id="rId136"/>
    <p:sldId id="1207" r:id="rId137"/>
    <p:sldId id="1208" r:id="rId138"/>
    <p:sldId id="1209" r:id="rId139"/>
    <p:sldId id="1210" r:id="rId140"/>
    <p:sldId id="1211" r:id="rId141"/>
    <p:sldId id="1212" r:id="rId142"/>
    <p:sldId id="1213" r:id="rId143"/>
    <p:sldId id="1214" r:id="rId144"/>
    <p:sldId id="1215" r:id="rId145"/>
    <p:sldId id="1216" r:id="rId146"/>
    <p:sldId id="1217" r:id="rId147"/>
    <p:sldId id="1218" r:id="rId148"/>
    <p:sldId id="1219" r:id="rId149"/>
    <p:sldId id="1220" r:id="rId150"/>
    <p:sldId id="1221" r:id="rId151"/>
    <p:sldId id="1337" r:id="rId152"/>
    <p:sldId id="1385" r:id="rId153"/>
    <p:sldId id="1222" r:id="rId154"/>
    <p:sldId id="1223" r:id="rId155"/>
    <p:sldId id="1224" r:id="rId156"/>
    <p:sldId id="1225" r:id="rId157"/>
    <p:sldId id="1226" r:id="rId158"/>
    <p:sldId id="1227" r:id="rId159"/>
    <p:sldId id="1228" r:id="rId160"/>
    <p:sldId id="1229" r:id="rId161"/>
    <p:sldId id="1230" r:id="rId162"/>
    <p:sldId id="1231" r:id="rId163"/>
    <p:sldId id="1232" r:id="rId164"/>
    <p:sldId id="1233" r:id="rId165"/>
    <p:sldId id="1234" r:id="rId166"/>
    <p:sldId id="1235" r:id="rId167"/>
    <p:sldId id="1236" r:id="rId168"/>
    <p:sldId id="1237" r:id="rId169"/>
    <p:sldId id="1238" r:id="rId170"/>
    <p:sldId id="1239" r:id="rId171"/>
    <p:sldId id="1240" r:id="rId172"/>
    <p:sldId id="1241" r:id="rId173"/>
    <p:sldId id="1242" r:id="rId174"/>
    <p:sldId id="1243" r:id="rId175"/>
    <p:sldId id="1244" r:id="rId176"/>
    <p:sldId id="835" r:id="rId177"/>
    <p:sldId id="1093" r:id="rId178"/>
    <p:sldId id="1094" r:id="rId179"/>
    <p:sldId id="1097" r:id="rId180"/>
    <p:sldId id="1098" r:id="rId181"/>
    <p:sldId id="1099" r:id="rId182"/>
    <p:sldId id="1100" r:id="rId183"/>
    <p:sldId id="1101" r:id="rId184"/>
    <p:sldId id="1102" r:id="rId185"/>
    <p:sldId id="1103" r:id="rId186"/>
    <p:sldId id="1104" r:id="rId187"/>
    <p:sldId id="1105" r:id="rId188"/>
    <p:sldId id="1106" r:id="rId189"/>
    <p:sldId id="1107" r:id="rId190"/>
    <p:sldId id="1108" r:id="rId191"/>
    <p:sldId id="1109" r:id="rId192"/>
    <p:sldId id="1110" r:id="rId193"/>
    <p:sldId id="1111" r:id="rId194"/>
    <p:sldId id="1112" r:id="rId195"/>
    <p:sldId id="1113" r:id="rId196"/>
    <p:sldId id="1114" r:id="rId197"/>
    <p:sldId id="1115" r:id="rId198"/>
    <p:sldId id="1116" r:id="rId199"/>
    <p:sldId id="1117" r:id="rId200"/>
    <p:sldId id="1118" r:id="rId201"/>
    <p:sldId id="1119" r:id="rId202"/>
    <p:sldId id="1120" r:id="rId203"/>
    <p:sldId id="1121" r:id="rId204"/>
    <p:sldId id="1122" r:id="rId205"/>
    <p:sldId id="1123" r:id="rId206"/>
    <p:sldId id="1124" r:id="rId207"/>
    <p:sldId id="1125" r:id="rId208"/>
    <p:sldId id="1294" r:id="rId209"/>
  </p:sldIdLst>
  <p:sldSz cx="10058400" cy="7772400"/>
  <p:notesSz cx="7315200" cy="9601200"/>
  <p:custDataLst>
    <p:tags r:id="rId212"/>
  </p:custDataLst>
  <p:defaultTextStyle>
    <a:defPPr>
      <a:defRPr lang="de-CH"/>
    </a:defPPr>
    <a:lvl1pPr algn="l" rtl="0" fontAlgn="base">
      <a:spcBef>
        <a:spcPct val="50000"/>
      </a:spcBef>
      <a:spcAft>
        <a:spcPct val="0"/>
      </a:spcAft>
      <a:buClr>
        <a:schemeClr val="tx2"/>
      </a:buClr>
      <a:buSzPct val="70000"/>
      <a:buFont typeface="Wingdings" pitchFamily="2" charset="2"/>
      <a:buChar char="§"/>
      <a:defRPr sz="2000" kern="1200">
        <a:solidFill>
          <a:srgbClr val="000000"/>
        </a:solidFill>
        <a:latin typeface="Arial" charset="0"/>
        <a:ea typeface="+mn-ea"/>
        <a:cs typeface="+mn-cs"/>
      </a:defRPr>
    </a:lvl1pPr>
    <a:lvl2pPr marL="457200" algn="l" rtl="0" fontAlgn="base">
      <a:spcBef>
        <a:spcPct val="50000"/>
      </a:spcBef>
      <a:spcAft>
        <a:spcPct val="0"/>
      </a:spcAft>
      <a:buClr>
        <a:schemeClr val="tx2"/>
      </a:buClr>
      <a:buSzPct val="70000"/>
      <a:buFont typeface="Wingdings" pitchFamily="2" charset="2"/>
      <a:buChar char="§"/>
      <a:defRPr sz="2000" kern="1200">
        <a:solidFill>
          <a:srgbClr val="000000"/>
        </a:solidFill>
        <a:latin typeface="Arial" charset="0"/>
        <a:ea typeface="+mn-ea"/>
        <a:cs typeface="+mn-cs"/>
      </a:defRPr>
    </a:lvl2pPr>
    <a:lvl3pPr marL="914400" algn="l" rtl="0" fontAlgn="base">
      <a:spcBef>
        <a:spcPct val="50000"/>
      </a:spcBef>
      <a:spcAft>
        <a:spcPct val="0"/>
      </a:spcAft>
      <a:buClr>
        <a:schemeClr val="tx2"/>
      </a:buClr>
      <a:buSzPct val="70000"/>
      <a:buFont typeface="Wingdings" pitchFamily="2" charset="2"/>
      <a:buChar char="§"/>
      <a:defRPr sz="2000" kern="1200">
        <a:solidFill>
          <a:srgbClr val="000000"/>
        </a:solidFill>
        <a:latin typeface="Arial" charset="0"/>
        <a:ea typeface="+mn-ea"/>
        <a:cs typeface="+mn-cs"/>
      </a:defRPr>
    </a:lvl3pPr>
    <a:lvl4pPr marL="1371600" algn="l" rtl="0" fontAlgn="base">
      <a:spcBef>
        <a:spcPct val="50000"/>
      </a:spcBef>
      <a:spcAft>
        <a:spcPct val="0"/>
      </a:spcAft>
      <a:buClr>
        <a:schemeClr val="tx2"/>
      </a:buClr>
      <a:buSzPct val="70000"/>
      <a:buFont typeface="Wingdings" pitchFamily="2" charset="2"/>
      <a:buChar char="§"/>
      <a:defRPr sz="2000" kern="1200">
        <a:solidFill>
          <a:srgbClr val="000000"/>
        </a:solidFill>
        <a:latin typeface="Arial" charset="0"/>
        <a:ea typeface="+mn-ea"/>
        <a:cs typeface="+mn-cs"/>
      </a:defRPr>
    </a:lvl4pPr>
    <a:lvl5pPr marL="1828800" algn="l" rtl="0" fontAlgn="base">
      <a:spcBef>
        <a:spcPct val="50000"/>
      </a:spcBef>
      <a:spcAft>
        <a:spcPct val="0"/>
      </a:spcAft>
      <a:buClr>
        <a:schemeClr val="tx2"/>
      </a:buClr>
      <a:buSzPct val="70000"/>
      <a:buFont typeface="Wingdings" pitchFamily="2" charset="2"/>
      <a:buChar char="§"/>
      <a:defRPr sz="2000" kern="1200">
        <a:solidFill>
          <a:srgbClr val="000000"/>
        </a:solidFill>
        <a:latin typeface="Arial" charset="0"/>
        <a:ea typeface="+mn-ea"/>
        <a:cs typeface="+mn-cs"/>
      </a:defRPr>
    </a:lvl5pPr>
    <a:lvl6pPr marL="2286000" algn="l" defTabSz="914400" rtl="0" eaLnBrk="1" latinLnBrk="0" hangingPunct="1">
      <a:defRPr sz="2000" kern="1200">
        <a:solidFill>
          <a:srgbClr val="000000"/>
        </a:solidFill>
        <a:latin typeface="Arial" charset="0"/>
        <a:ea typeface="+mn-ea"/>
        <a:cs typeface="+mn-cs"/>
      </a:defRPr>
    </a:lvl6pPr>
    <a:lvl7pPr marL="2743200" algn="l" defTabSz="914400" rtl="0" eaLnBrk="1" latinLnBrk="0" hangingPunct="1">
      <a:defRPr sz="2000" kern="1200">
        <a:solidFill>
          <a:srgbClr val="000000"/>
        </a:solidFill>
        <a:latin typeface="Arial" charset="0"/>
        <a:ea typeface="+mn-ea"/>
        <a:cs typeface="+mn-cs"/>
      </a:defRPr>
    </a:lvl7pPr>
    <a:lvl8pPr marL="3200400" algn="l" defTabSz="914400" rtl="0" eaLnBrk="1" latinLnBrk="0" hangingPunct="1">
      <a:defRPr sz="2000" kern="1200">
        <a:solidFill>
          <a:srgbClr val="000000"/>
        </a:solidFill>
        <a:latin typeface="Arial" charset="0"/>
        <a:ea typeface="+mn-ea"/>
        <a:cs typeface="+mn-cs"/>
      </a:defRPr>
    </a:lvl8pPr>
    <a:lvl9pPr marL="3657600" algn="l" defTabSz="914400" rtl="0" eaLnBrk="1" latinLnBrk="0" hangingPunct="1">
      <a:defRPr sz="2000" kern="1200">
        <a:solidFill>
          <a:srgbClr val="000000"/>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hiddenSlides="1" scaleToFitPaper="1" frameSlides="1"/>
  <p:clrMru>
    <a:srgbClr val="070000"/>
    <a:srgbClr val="060000"/>
    <a:srgbClr val="050000"/>
    <a:srgbClr val="040000"/>
    <a:srgbClr val="030000"/>
    <a:srgbClr val="CCD2D2"/>
    <a:srgbClr val="C2C9D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77325" autoAdjust="0"/>
  </p:normalViewPr>
  <p:slideViewPr>
    <p:cSldViewPr>
      <p:cViewPr>
        <p:scale>
          <a:sx n="70" d="100"/>
          <a:sy n="70" d="100"/>
        </p:scale>
        <p:origin x="-168" y="518"/>
      </p:cViewPr>
      <p:guideLst>
        <p:guide orient="horz" pos="2742"/>
        <p:guide orient="horz" pos="2840"/>
        <p:guide orient="horz" pos="4427"/>
        <p:guide orient="horz" pos="1137"/>
        <p:guide orient="horz" pos="161"/>
        <p:guide orient="horz" pos="263"/>
        <p:guide pos="3119"/>
        <p:guide pos="3218"/>
        <p:guide pos="5313"/>
        <p:guide pos="6178"/>
        <p:guide pos="1014"/>
        <p:guide pos="923"/>
        <p:guide pos="158"/>
      </p:guideLst>
    </p:cSldViewPr>
  </p:slideViewPr>
  <p:notesTextViewPr>
    <p:cViewPr>
      <p:scale>
        <a:sx n="100" d="100"/>
        <a:sy n="100" d="100"/>
      </p:scale>
      <p:origin x="0" y="0"/>
    </p:cViewPr>
  </p:notesTextViewPr>
  <p:sorterViewPr>
    <p:cViewPr>
      <p:scale>
        <a:sx n="100" d="100"/>
        <a:sy n="100" d="100"/>
      </p:scale>
      <p:origin x="0" y="606"/>
    </p:cViewPr>
  </p:sorterViewPr>
  <p:notesViewPr>
    <p:cSldViewPr>
      <p:cViewPr varScale="1">
        <p:scale>
          <a:sx n="78" d="100"/>
          <a:sy n="78" d="100"/>
        </p:scale>
        <p:origin x="-3156" y="-96"/>
      </p:cViewPr>
      <p:guideLst>
        <p:guide orient="horz" pos="3024"/>
        <p:guide pos="2305"/>
      </p:guideLst>
    </p:cSldViewPr>
  </p:notesViewPr>
  <p:gridSpacing cx="45720" cy="4572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tableStyles" Target="tableStyles.xml"/><Relationship Id="rId211"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tags" Target="tags/tag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notesMaster" Target="notesMasters/notesMaster1.xml"/><Relationship Id="rId215"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219075"/>
            <a:ext cx="7315200" cy="242888"/>
          </a:xfrm>
          <a:prstGeom prst="rect">
            <a:avLst/>
          </a:prstGeom>
          <a:noFill/>
          <a:ln w="9525">
            <a:noFill/>
            <a:miter lim="800000"/>
            <a:headEnd/>
            <a:tailEnd/>
          </a:ln>
          <a:effectLst/>
        </p:spPr>
        <p:txBody>
          <a:bodyPr vert="horz" wrap="square" lIns="100959" tIns="0" rIns="100959" bIns="0" numCol="1" anchor="t" anchorCtr="0" compatLnSpc="1">
            <a:prstTxWarp prst="textNoShape">
              <a:avLst/>
            </a:prstTxWarp>
          </a:bodyPr>
          <a:lstStyle>
            <a:lvl1pPr algn="ctr" defTabSz="1009650">
              <a:spcBef>
                <a:spcPct val="0"/>
              </a:spcBef>
              <a:buClrTx/>
              <a:buSzTx/>
              <a:buFontTx/>
              <a:buNone/>
              <a:defRPr sz="1000">
                <a:solidFill>
                  <a:schemeClr val="tx1"/>
                </a:solidFill>
              </a:defRPr>
            </a:lvl1pPr>
          </a:lstStyle>
          <a:p>
            <a:r>
              <a:rPr lang="de-CH"/>
              <a:t>Property of ABB Inc., Do Not Copy - Do Not Distribute</a:t>
            </a:r>
          </a:p>
        </p:txBody>
      </p:sp>
      <p:sp>
        <p:nvSpPr>
          <p:cNvPr id="55301" name="Rectangle 5"/>
          <p:cNvSpPr>
            <a:spLocks noGrp="1" noChangeArrowheads="1"/>
          </p:cNvSpPr>
          <p:nvPr>
            <p:ph type="sldNum" sz="quarter" idx="3"/>
          </p:nvPr>
        </p:nvSpPr>
        <p:spPr bwMode="auto">
          <a:xfrm>
            <a:off x="0" y="9190038"/>
            <a:ext cx="7315200" cy="265112"/>
          </a:xfrm>
          <a:prstGeom prst="rect">
            <a:avLst/>
          </a:prstGeom>
          <a:noFill/>
          <a:ln w="9525">
            <a:noFill/>
            <a:miter lim="800000"/>
            <a:headEnd/>
            <a:tailEnd/>
          </a:ln>
          <a:effectLst/>
        </p:spPr>
        <p:txBody>
          <a:bodyPr vert="horz" wrap="square" lIns="100959" tIns="0" rIns="100959" bIns="0" numCol="1" anchor="t" anchorCtr="0" compatLnSpc="1">
            <a:prstTxWarp prst="textNoShape">
              <a:avLst/>
            </a:prstTxWarp>
          </a:bodyPr>
          <a:lstStyle>
            <a:lvl1pPr algn="ctr" defTabSz="1009650">
              <a:spcBef>
                <a:spcPct val="0"/>
              </a:spcBef>
              <a:buClrTx/>
              <a:buSzTx/>
              <a:buFontTx/>
              <a:buNone/>
              <a:defRPr sz="800">
                <a:solidFill>
                  <a:schemeClr val="tx1"/>
                </a:solidFill>
              </a:defRPr>
            </a:lvl1pPr>
          </a:lstStyle>
          <a:p>
            <a:r>
              <a:rPr lang="de-CH"/>
              <a:t>Page </a:t>
            </a:r>
            <a:fld id="{DF712A67-4E5C-4841-AAEB-26E9E3642DCB}" type="slidenum">
              <a:rPr lang="de-CH"/>
              <a:pPr/>
              <a:t>‹#›</a:t>
            </a:fld>
            <a:endParaRPr lang="de-CH"/>
          </a:p>
        </p:txBody>
      </p:sp>
    </p:spTree>
    <p:extLst>
      <p:ext uri="{BB962C8B-B14F-4D97-AF65-F5344CB8AC3E}">
        <p14:creationId xmlns:p14="http://schemas.microsoft.com/office/powerpoint/2010/main" val="1921749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782638" y="246063"/>
            <a:ext cx="6122987" cy="25876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ctr" defTabSz="1009650">
              <a:spcBef>
                <a:spcPct val="0"/>
              </a:spcBef>
              <a:buClrTx/>
              <a:buSzTx/>
              <a:buFontTx/>
              <a:buNone/>
              <a:defRPr sz="1000">
                <a:solidFill>
                  <a:schemeClr val="tx1"/>
                </a:solidFill>
              </a:defRPr>
            </a:lvl1pPr>
          </a:lstStyle>
          <a:p>
            <a:r>
              <a:rPr lang="de-CH"/>
              <a:t>Property of ABB Inc., Do Not Copy - Do Not Distribute</a:t>
            </a:r>
          </a:p>
        </p:txBody>
      </p:sp>
      <p:sp>
        <p:nvSpPr>
          <p:cNvPr id="3076" name="Rectangle 4"/>
          <p:cNvSpPr>
            <a:spLocks noGrp="1" noRot="1" noChangeAspect="1" noChangeArrowheads="1" noTextEdit="1"/>
          </p:cNvSpPr>
          <p:nvPr>
            <p:ph type="sldImg" idx="2"/>
          </p:nvPr>
        </p:nvSpPr>
        <p:spPr bwMode="auto">
          <a:xfrm>
            <a:off x="1173163" y="542925"/>
            <a:ext cx="5349875" cy="413385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782638" y="4910138"/>
            <a:ext cx="6130925" cy="42021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p>
        </p:txBody>
      </p:sp>
      <p:sp>
        <p:nvSpPr>
          <p:cNvPr id="3079" name="Rectangle 7"/>
          <p:cNvSpPr>
            <a:spLocks noGrp="1" noChangeArrowheads="1"/>
          </p:cNvSpPr>
          <p:nvPr>
            <p:ph type="sldNum" sz="quarter" idx="5"/>
          </p:nvPr>
        </p:nvSpPr>
        <p:spPr bwMode="auto">
          <a:xfrm>
            <a:off x="757238" y="9294813"/>
            <a:ext cx="6175375" cy="2635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ctr" defTabSz="1009650">
              <a:spcBef>
                <a:spcPct val="0"/>
              </a:spcBef>
              <a:buClrTx/>
              <a:buSzTx/>
              <a:buFontTx/>
              <a:buNone/>
              <a:defRPr sz="800">
                <a:solidFill>
                  <a:schemeClr val="tx1"/>
                </a:solidFill>
              </a:defRPr>
            </a:lvl1pPr>
          </a:lstStyle>
          <a:p>
            <a:r>
              <a:rPr lang="de-CH"/>
              <a:t>Page</a:t>
            </a:r>
            <a:fld id="{76693384-0C1B-40EE-B1B2-1893489D21B7}" type="slidenum">
              <a:rPr lang="de-CH"/>
              <a:pPr/>
              <a:t>‹#›</a:t>
            </a:fld>
            <a:endParaRPr lang="de-CH"/>
          </a:p>
        </p:txBody>
      </p:sp>
    </p:spTree>
    <p:extLst>
      <p:ext uri="{BB962C8B-B14F-4D97-AF65-F5344CB8AC3E}">
        <p14:creationId xmlns:p14="http://schemas.microsoft.com/office/powerpoint/2010/main" val="1835005954"/>
      </p:ext>
    </p:extLst>
  </p:cSld>
  <p:clrMap bg1="lt1" tx1="dk1" bg2="lt2" tx2="dk2" accent1="accent1" accent2="accent2" accent3="accent3" accent4="accent4" accent5="accent5" accent6="accent6" hlink="hlink" folHlink="folHlink"/>
  <p:hf ftr="0" dt="0"/>
  <p:notesStyle>
    <a:lvl1pPr algn="l" rtl="0" fontAlgn="base">
      <a:lnSpc>
        <a:spcPct val="110000"/>
      </a:lnSpc>
      <a:spcBef>
        <a:spcPct val="50000"/>
      </a:spcBef>
      <a:spcAft>
        <a:spcPct val="0"/>
      </a:spcAft>
      <a:defRPr sz="1000" kern="1200">
        <a:solidFill>
          <a:schemeClr val="tx1"/>
        </a:solidFill>
        <a:latin typeface="Arial" charset="0"/>
        <a:ea typeface="+mn-ea"/>
        <a:cs typeface="Arial" charset="0"/>
      </a:defRPr>
    </a:lvl1pPr>
    <a:lvl2pPr marL="457200" algn="l" rtl="0" fontAlgn="base">
      <a:lnSpc>
        <a:spcPct val="110000"/>
      </a:lnSpc>
      <a:spcBef>
        <a:spcPct val="50000"/>
      </a:spcBef>
      <a:spcAft>
        <a:spcPct val="0"/>
      </a:spcAft>
      <a:defRPr sz="1000" kern="1200">
        <a:solidFill>
          <a:schemeClr val="tx1"/>
        </a:solidFill>
        <a:latin typeface="Arial" charset="0"/>
        <a:ea typeface="+mn-ea"/>
        <a:cs typeface="Arial" charset="0"/>
      </a:defRPr>
    </a:lvl2pPr>
    <a:lvl3pPr marL="914400" algn="l" rtl="0" fontAlgn="base">
      <a:lnSpc>
        <a:spcPct val="110000"/>
      </a:lnSpc>
      <a:spcBef>
        <a:spcPct val="50000"/>
      </a:spcBef>
      <a:spcAft>
        <a:spcPct val="0"/>
      </a:spcAft>
      <a:defRPr sz="1000" kern="1200">
        <a:solidFill>
          <a:schemeClr val="tx1"/>
        </a:solidFill>
        <a:latin typeface="Arial" charset="0"/>
        <a:ea typeface="+mn-ea"/>
        <a:cs typeface="Arial" charset="0"/>
      </a:defRPr>
    </a:lvl3pPr>
    <a:lvl4pPr marL="1371600" algn="l" rtl="0" fontAlgn="base">
      <a:lnSpc>
        <a:spcPct val="110000"/>
      </a:lnSpc>
      <a:spcBef>
        <a:spcPct val="50000"/>
      </a:spcBef>
      <a:spcAft>
        <a:spcPct val="0"/>
      </a:spcAft>
      <a:defRPr sz="1000" kern="1200">
        <a:solidFill>
          <a:schemeClr val="tx1"/>
        </a:solidFill>
        <a:latin typeface="Arial" charset="0"/>
        <a:ea typeface="+mn-ea"/>
        <a:cs typeface="Arial" charset="0"/>
      </a:defRPr>
    </a:lvl4pPr>
    <a:lvl5pPr marL="1828800" algn="l" rtl="0" fontAlgn="base">
      <a:lnSpc>
        <a:spcPct val="110000"/>
      </a:lnSpc>
      <a:spcBef>
        <a:spcPct val="50000"/>
      </a:spcBef>
      <a:spcAft>
        <a:spcPct val="0"/>
      </a:spcAft>
      <a:defRPr sz="10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7C756E6E-75C4-4C51-8D0B-1EB7A2D8C1B0}" type="slidenum">
              <a:rPr lang="de-CH"/>
              <a:pPr/>
              <a:t>1</a:t>
            </a:fld>
            <a:endParaRPr lang="de-CH"/>
          </a:p>
        </p:txBody>
      </p:sp>
      <p:sp>
        <p:nvSpPr>
          <p:cNvPr id="1879042" name="Rectangle 2"/>
          <p:cNvSpPr>
            <a:spLocks noGrp="1" noRot="1" noChangeAspect="1" noChangeArrowheads="1" noTextEdit="1"/>
          </p:cNvSpPr>
          <p:nvPr>
            <p:ph type="sldImg"/>
          </p:nvPr>
        </p:nvSpPr>
        <p:spPr>
          <a:ln/>
        </p:spPr>
      </p:sp>
      <p:sp>
        <p:nvSpPr>
          <p:cNvPr id="1879043"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PWM Output and motor interpretation. </a:t>
            </a:r>
            <a:endParaRPr lang="en-US" dirty="0"/>
          </a:p>
        </p:txBody>
      </p:sp>
      <p:sp>
        <p:nvSpPr>
          <p:cNvPr id="4" name="Header Placeholder 3"/>
          <p:cNvSpPr>
            <a:spLocks noGrp="1"/>
          </p:cNvSpPr>
          <p:nvPr>
            <p:ph type="hdr" sz="quarter" idx="10"/>
          </p:nvPr>
        </p:nvSpPr>
        <p:spPr/>
        <p:txBody>
          <a:bodyPr/>
          <a:lstStyle/>
          <a:p>
            <a:r>
              <a:rPr lang="de-CH" smtClean="0"/>
              <a:t>Property of ABB Inc., Do Not Copy - Do Not Distribute</a:t>
            </a:r>
            <a:endParaRPr lang="de-CH"/>
          </a:p>
        </p:txBody>
      </p:sp>
      <p:sp>
        <p:nvSpPr>
          <p:cNvPr id="5" name="Slide Number Placeholder 4"/>
          <p:cNvSpPr>
            <a:spLocks noGrp="1"/>
          </p:cNvSpPr>
          <p:nvPr>
            <p:ph type="sldNum" sz="quarter" idx="11"/>
          </p:nvPr>
        </p:nvSpPr>
        <p:spPr/>
        <p:txBody>
          <a:bodyPr/>
          <a:lstStyle/>
          <a:p>
            <a:r>
              <a:rPr lang="de-CH" smtClean="0"/>
              <a:t>Page</a:t>
            </a:r>
            <a:fld id="{76693384-0C1B-40EE-B1B2-1893489D21B7}" type="slidenum">
              <a:rPr lang="de-CH" smtClean="0"/>
              <a:pPr/>
              <a:t>10</a:t>
            </a:fld>
            <a:endParaRPr lang="de-CH"/>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30777D32-BF2E-427D-A706-9CCA458CBC46}" type="slidenum">
              <a:rPr lang="de-CH"/>
              <a:pPr/>
              <a:t>100</a:t>
            </a:fld>
            <a:endParaRPr lang="de-CH"/>
          </a:p>
        </p:txBody>
      </p:sp>
      <p:sp>
        <p:nvSpPr>
          <p:cNvPr id="3108866" name="Rectangle 2"/>
          <p:cNvSpPr>
            <a:spLocks noGrp="1" noRot="1" noChangeAspect="1" noChangeArrowheads="1" noTextEdit="1"/>
          </p:cNvSpPr>
          <p:nvPr>
            <p:ph type="sldImg"/>
          </p:nvPr>
        </p:nvSpPr>
        <p:spPr>
          <a:xfrm>
            <a:off x="1176338" y="544513"/>
            <a:ext cx="5346700" cy="4130675"/>
          </a:xfrm>
          <a:ln/>
        </p:spPr>
      </p:sp>
      <p:sp>
        <p:nvSpPr>
          <p:cNvPr id="3108867" name="Rectangle 3"/>
          <p:cNvSpPr>
            <a:spLocks noGrp="1" noChangeArrowheads="1"/>
          </p:cNvSpPr>
          <p:nvPr>
            <p:ph type="body" idx="1"/>
          </p:nvPr>
        </p:nvSpPr>
        <p:spPr>
          <a:xfrm>
            <a:off x="782638" y="4908550"/>
            <a:ext cx="6129337" cy="4203700"/>
          </a:xfrm>
        </p:spPr>
        <p:txBody>
          <a:bodyPr/>
          <a:lstStyle/>
          <a:p>
            <a:r>
              <a:rPr lang="en-US"/>
              <a:t>Review the ratings stated on the slide – emphasize the maximum contact rating of the relays and state that if these ratings are exceeded, the contacts cannot be replaced (sealed relay units – the Control Board will need to be replaced)</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0A35285F-01D7-4CEB-A6FD-A4FF3ACEB737}" type="slidenum">
              <a:rPr lang="de-CH"/>
              <a:pPr/>
              <a:t>101</a:t>
            </a:fld>
            <a:endParaRPr lang="de-CH"/>
          </a:p>
        </p:txBody>
      </p:sp>
      <p:sp>
        <p:nvSpPr>
          <p:cNvPr id="3110914" name="Rectangle 2"/>
          <p:cNvSpPr>
            <a:spLocks noGrp="1" noRot="1" noChangeAspect="1" noChangeArrowheads="1" noTextEdit="1"/>
          </p:cNvSpPr>
          <p:nvPr>
            <p:ph type="sldImg"/>
          </p:nvPr>
        </p:nvSpPr>
        <p:spPr>
          <a:xfrm>
            <a:off x="1176338" y="544513"/>
            <a:ext cx="5346700" cy="4130675"/>
          </a:xfrm>
          <a:ln/>
        </p:spPr>
      </p:sp>
      <p:sp>
        <p:nvSpPr>
          <p:cNvPr id="3110915" name="Rectangle 3"/>
          <p:cNvSpPr>
            <a:spLocks noGrp="1" noChangeArrowheads="1"/>
          </p:cNvSpPr>
          <p:nvPr>
            <p:ph type="body" idx="1"/>
          </p:nvPr>
        </p:nvSpPr>
        <p:spPr>
          <a:xfrm>
            <a:off x="782638" y="4908550"/>
            <a:ext cx="6129337" cy="4203700"/>
          </a:xfrm>
        </p:spPr>
        <p:txBody>
          <a:bodyPr/>
          <a:lstStyle/>
          <a:p>
            <a:r>
              <a:rPr lang="en-US"/>
              <a:t>This slide indicates the configuration of your programmable relay outputs.</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C59B2801-0753-46FA-8E66-C4DB1907C567}" type="slidenum">
              <a:rPr lang="de-CH"/>
              <a:pPr/>
              <a:t>102</a:t>
            </a:fld>
            <a:endParaRPr lang="de-CH"/>
          </a:p>
        </p:txBody>
      </p:sp>
      <p:sp>
        <p:nvSpPr>
          <p:cNvPr id="3112962" name="Rectangle 2"/>
          <p:cNvSpPr>
            <a:spLocks noGrp="1" noRot="1" noChangeAspect="1" noChangeArrowheads="1" noTextEdit="1"/>
          </p:cNvSpPr>
          <p:nvPr>
            <p:ph type="sldImg"/>
          </p:nvPr>
        </p:nvSpPr>
        <p:spPr>
          <a:xfrm>
            <a:off x="1176338" y="544513"/>
            <a:ext cx="5346700" cy="4130675"/>
          </a:xfrm>
          <a:ln/>
        </p:spPr>
      </p:sp>
      <p:sp>
        <p:nvSpPr>
          <p:cNvPr id="3112963" name="Rectangle 3"/>
          <p:cNvSpPr>
            <a:spLocks noGrp="1" noChangeArrowheads="1"/>
          </p:cNvSpPr>
          <p:nvPr>
            <p:ph type="body" idx="1"/>
          </p:nvPr>
        </p:nvSpPr>
        <p:spPr>
          <a:xfrm>
            <a:off x="782638" y="4908550"/>
            <a:ext cx="6129337" cy="4203700"/>
          </a:xfrm>
        </p:spPr>
        <p:txBody>
          <a:bodyPr/>
          <a:lstStyle/>
          <a:p>
            <a:r>
              <a:rPr lang="en-US"/>
              <a:t>This is the physical location of relay outputs for an R1-R4 drive.  Note that the relay designations are programmable (what is listed is a default value. E.g. Ready, Running or Fault -1).</a:t>
            </a:r>
          </a:p>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7937E9B1-53B8-4A53-9286-4CE6CCC9E614}" type="slidenum">
              <a:rPr lang="de-CH"/>
              <a:pPr/>
              <a:t>103</a:t>
            </a:fld>
            <a:endParaRPr lang="de-CH"/>
          </a:p>
        </p:txBody>
      </p:sp>
      <p:sp>
        <p:nvSpPr>
          <p:cNvPr id="3115010" name="Rectangle 2"/>
          <p:cNvSpPr>
            <a:spLocks noGrp="1" noRot="1" noChangeAspect="1" noChangeArrowheads="1" noTextEdit="1"/>
          </p:cNvSpPr>
          <p:nvPr>
            <p:ph type="sldImg"/>
          </p:nvPr>
        </p:nvSpPr>
        <p:spPr>
          <a:xfrm>
            <a:off x="1176338" y="544513"/>
            <a:ext cx="5346700" cy="4130675"/>
          </a:xfrm>
          <a:ln/>
        </p:spPr>
      </p:sp>
      <p:sp>
        <p:nvSpPr>
          <p:cNvPr id="3115011" name="Rectangle 3"/>
          <p:cNvSpPr>
            <a:spLocks noGrp="1" noChangeArrowheads="1"/>
          </p:cNvSpPr>
          <p:nvPr>
            <p:ph type="body" idx="1"/>
          </p:nvPr>
        </p:nvSpPr>
        <p:spPr>
          <a:xfrm>
            <a:off x="782638" y="4908550"/>
            <a:ext cx="6129337" cy="4203700"/>
          </a:xfrm>
        </p:spPr>
        <p:txBody>
          <a:bodyPr/>
          <a:lstStyle/>
          <a:p>
            <a:r>
              <a:rPr lang="en-US"/>
              <a:t>This is the physical location of the control cable screen wire (at the SCR terminal – indication for “screened” wire or shield).</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09F37072-3ADF-4FD2-BDB6-D1904F9FA59D}" type="slidenum">
              <a:rPr lang="de-CH"/>
              <a:pPr/>
              <a:t>104</a:t>
            </a:fld>
            <a:endParaRPr lang="de-CH"/>
          </a:p>
        </p:txBody>
      </p:sp>
      <p:sp>
        <p:nvSpPr>
          <p:cNvPr id="3117058" name="Rectangle 2"/>
          <p:cNvSpPr>
            <a:spLocks noGrp="1" noRot="1" noChangeAspect="1" noChangeArrowheads="1" noTextEdit="1"/>
          </p:cNvSpPr>
          <p:nvPr>
            <p:ph type="sldImg"/>
          </p:nvPr>
        </p:nvSpPr>
        <p:spPr>
          <a:xfrm>
            <a:off x="1176338" y="544513"/>
            <a:ext cx="5346700" cy="4130675"/>
          </a:xfrm>
          <a:ln/>
        </p:spPr>
      </p:sp>
      <p:sp>
        <p:nvSpPr>
          <p:cNvPr id="3117059" name="Rectangle 3"/>
          <p:cNvSpPr>
            <a:spLocks noGrp="1" noChangeArrowheads="1"/>
          </p:cNvSpPr>
          <p:nvPr>
            <p:ph type="body" idx="1"/>
          </p:nvPr>
        </p:nvSpPr>
        <p:spPr>
          <a:xfrm>
            <a:off x="782638" y="4908550"/>
            <a:ext cx="6129337" cy="4203700"/>
          </a:xfrm>
        </p:spPr>
        <p:txBody>
          <a:bodyPr/>
          <a:lstStyle/>
          <a:p>
            <a:r>
              <a:rPr lang="en-US"/>
              <a:t>This is the physical location of the control cable screen wire for an RS485 connection.  The communications controller ground and shield connections are used, instead of the on-board drive shield connection.  Interference is caused when the drive shield connection (SCR, X28 and X32) is used in an external Building Automation Controller system.  The Termination DIP switch is left in the OFF position, because the ACH550 has “active termination (bias, pull-up &amp; pull-down resistors).</a:t>
            </a:r>
          </a:p>
          <a:p>
            <a:endParaRPr lang="en-US"/>
          </a:p>
          <a:p>
            <a:r>
              <a:rPr lang="en-US"/>
              <a:t>Emphasize the recommended control (communications) cable types.  Also indicate that a 3-wire scheme is preferred.</a:t>
            </a:r>
          </a:p>
          <a:p>
            <a:r>
              <a:rPr lang="en-US"/>
              <a:t>Note: 3-conductor communication wire is available (e.g. Windy City Wire, Cable &amp; Technology Products #WCW-22/3BLU-WC-S referenced in the slide).  This eliminates the need to tie the 3</a:t>
            </a:r>
            <a:r>
              <a:rPr lang="en-US" baseline="30000"/>
              <a:t>rd</a:t>
            </a:r>
            <a:r>
              <a:rPr lang="en-US"/>
              <a:t> and 4</a:t>
            </a:r>
            <a:r>
              <a:rPr lang="en-US" baseline="30000"/>
              <a:t>th</a:t>
            </a:r>
            <a:r>
              <a:rPr lang="en-US"/>
              <a:t> wire together as indicated on the slide.</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4B61D7CF-EB7E-4C62-AF72-A7B1B1D2BD40}" type="slidenum">
              <a:rPr lang="de-CH"/>
              <a:pPr/>
              <a:t>105</a:t>
            </a:fld>
            <a:endParaRPr lang="de-CH"/>
          </a:p>
        </p:txBody>
      </p:sp>
      <p:sp>
        <p:nvSpPr>
          <p:cNvPr id="3119106" name="Rectangle 2"/>
          <p:cNvSpPr>
            <a:spLocks noGrp="1" noRot="1" noChangeAspect="1" noChangeArrowheads="1" noTextEdit="1"/>
          </p:cNvSpPr>
          <p:nvPr>
            <p:ph type="sldImg"/>
          </p:nvPr>
        </p:nvSpPr>
        <p:spPr>
          <a:xfrm>
            <a:off x="1176338" y="544513"/>
            <a:ext cx="5346700" cy="4130675"/>
          </a:xfrm>
          <a:ln/>
        </p:spPr>
      </p:sp>
      <p:sp>
        <p:nvSpPr>
          <p:cNvPr id="3119107" name="Rectangle 3"/>
          <p:cNvSpPr>
            <a:spLocks noGrp="1" noChangeArrowheads="1"/>
          </p:cNvSpPr>
          <p:nvPr>
            <p:ph type="body" idx="1"/>
          </p:nvPr>
        </p:nvSpPr>
        <p:spPr>
          <a:xfrm>
            <a:off x="782638" y="4908550"/>
            <a:ext cx="6129337" cy="4203700"/>
          </a:xfrm>
        </p:spPr>
        <p:txBody>
          <a:bodyPr/>
          <a:lstStyle/>
          <a:p>
            <a:r>
              <a:rPr lang="en-US"/>
              <a:t>Note that there are (2) sets of wiring instructions – one for UL Type 1 and one for UL Type 12</a:t>
            </a:r>
          </a:p>
          <a:p>
            <a:r>
              <a:rPr lang="en-US"/>
              <a:t>Again emphasized the separation of control and power wiring.</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FE70F5EB-9876-456D-B351-034B44EBB179}" type="slidenum">
              <a:rPr lang="de-CH"/>
              <a:pPr/>
              <a:t>106</a:t>
            </a:fld>
            <a:endParaRPr lang="de-CH"/>
          </a:p>
        </p:txBody>
      </p:sp>
      <p:sp>
        <p:nvSpPr>
          <p:cNvPr id="3121154" name="Rectangle 2"/>
          <p:cNvSpPr>
            <a:spLocks noGrp="1" noRot="1" noChangeAspect="1" noChangeArrowheads="1" noTextEdit="1"/>
          </p:cNvSpPr>
          <p:nvPr>
            <p:ph type="sldImg"/>
          </p:nvPr>
        </p:nvSpPr>
        <p:spPr>
          <a:xfrm>
            <a:off x="1330325" y="722313"/>
            <a:ext cx="4656138" cy="3598862"/>
          </a:xfrm>
          <a:ln/>
        </p:spPr>
      </p:sp>
      <p:sp>
        <p:nvSpPr>
          <p:cNvPr id="3121155" name="Rectangle 3"/>
          <p:cNvSpPr>
            <a:spLocks noGrp="1" noChangeArrowheads="1"/>
          </p:cNvSpPr>
          <p:nvPr>
            <p:ph type="body" idx="1"/>
          </p:nvPr>
        </p:nvSpPr>
        <p:spPr>
          <a:xfrm>
            <a:off x="973138" y="4940300"/>
            <a:ext cx="5368925" cy="3938588"/>
          </a:xfrm>
        </p:spPr>
        <p:txBody>
          <a:bodyPr/>
          <a:lstStyle/>
          <a:p>
            <a:r>
              <a:rPr lang="en-US" sz="900"/>
              <a:t>Review - Wiring drives with the IP 21 enclosure requires a conduit or gland kit.</a:t>
            </a:r>
          </a:p>
          <a:p>
            <a:r>
              <a:rPr lang="en-US" sz="900"/>
              <a:t>If the drive is mounted in an enclosure, a conduit or gland kit is not required, but separation of power and control wiring is still required (e.g. 8” separation of control and power wiring minimum, if placed in a plastic raceway or wire way</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46989A2F-2B1A-40D8-AC2D-95A213244A8B}" type="slidenum">
              <a:rPr lang="de-CH"/>
              <a:pPr/>
              <a:t>107</a:t>
            </a:fld>
            <a:endParaRPr lang="de-CH"/>
          </a:p>
        </p:txBody>
      </p:sp>
      <p:sp>
        <p:nvSpPr>
          <p:cNvPr id="3123202" name="Rectangle 2"/>
          <p:cNvSpPr>
            <a:spLocks noGrp="1" noRot="1" noChangeAspect="1" noChangeArrowheads="1" noTextEdit="1"/>
          </p:cNvSpPr>
          <p:nvPr>
            <p:ph type="sldImg"/>
          </p:nvPr>
        </p:nvSpPr>
        <p:spPr>
          <a:xfrm>
            <a:off x="1176338" y="544513"/>
            <a:ext cx="5346700" cy="4130675"/>
          </a:xfrm>
          <a:ln/>
        </p:spPr>
      </p:sp>
      <p:sp>
        <p:nvSpPr>
          <p:cNvPr id="3123203" name="Rectangle 3"/>
          <p:cNvSpPr>
            <a:spLocks noGrp="1" noChangeArrowheads="1"/>
          </p:cNvSpPr>
          <p:nvPr>
            <p:ph type="body" idx="1"/>
          </p:nvPr>
        </p:nvSpPr>
        <p:spPr>
          <a:xfrm>
            <a:off x="782638" y="4908550"/>
            <a:ext cx="6129337" cy="4203700"/>
          </a:xfrm>
        </p:spPr>
        <p:txBody>
          <a:bodyPr/>
          <a:lstStyle/>
          <a:p>
            <a:r>
              <a:rPr lang="en-US" b="1"/>
              <a:t>Note - - -Warning – the drive has to be disconnected from any input power during wiring process.</a:t>
            </a:r>
          </a:p>
          <a:p>
            <a:r>
              <a:rPr lang="en-US"/>
              <a:t>Meggering a motor is not “required” for a certified start-up.  (drive technology is rapid enough to catch any short circuit in output cabling or motor windings).  However, many technicians still recommend checking insulation levels as a precautionary procedure.</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AB1B7A90-0E7C-4309-90AE-514E4E663F5F}" type="slidenum">
              <a:rPr lang="de-CH"/>
              <a:pPr/>
              <a:t>108</a:t>
            </a:fld>
            <a:endParaRPr lang="de-CH"/>
          </a:p>
        </p:txBody>
      </p:sp>
      <p:sp>
        <p:nvSpPr>
          <p:cNvPr id="3125250" name="Rectangle 2"/>
          <p:cNvSpPr>
            <a:spLocks noGrp="1" noRot="1" noChangeAspect="1" noChangeArrowheads="1" noTextEdit="1"/>
          </p:cNvSpPr>
          <p:nvPr>
            <p:ph type="sldImg"/>
          </p:nvPr>
        </p:nvSpPr>
        <p:spPr>
          <a:xfrm>
            <a:off x="1176338" y="544513"/>
            <a:ext cx="5346700" cy="4130675"/>
          </a:xfrm>
          <a:ln/>
        </p:spPr>
      </p:sp>
      <p:sp>
        <p:nvSpPr>
          <p:cNvPr id="3125251" name="Rectangle 3"/>
          <p:cNvSpPr>
            <a:spLocks noGrp="1" noChangeArrowheads="1"/>
          </p:cNvSpPr>
          <p:nvPr>
            <p:ph type="body" idx="1"/>
          </p:nvPr>
        </p:nvSpPr>
        <p:spPr>
          <a:xfrm>
            <a:off x="782638" y="4908550"/>
            <a:ext cx="6129337" cy="4203700"/>
          </a:xfrm>
        </p:spPr>
        <p:txBody>
          <a:bodyPr/>
          <a:lstStyle/>
          <a:p>
            <a:r>
              <a:rPr lang="en-US"/>
              <a:t>Prior to connecting supply power you must first identify the type of network the drive is being installed on. To accomplish this take a voltage measurement across the three supply phases to ground. Comparing the phase voltages to each other typically you will find the voltages to be within 10 volts of each other on a 480volt supply. This would indicate that the supply configuration is a grounded WYE. The most common configuration in North America. In this case it is a recommended practice to install the EMC filter.</a:t>
            </a:r>
          </a:p>
          <a:p>
            <a:endParaRPr lang="en-US"/>
          </a:p>
          <a:p>
            <a:r>
              <a:rPr lang="en-US"/>
              <a:t>If any phase is at or near 0 Volts the network is a corner ground Delta in this case the EM3 screw must be removed. The drives are shipped with this screw removed. Verify that the screw is removed.</a:t>
            </a:r>
          </a:p>
          <a:p>
            <a:endParaRPr lang="en-US"/>
          </a:p>
          <a:p>
            <a:r>
              <a:rPr lang="en-US"/>
              <a:t>If the measurements are not closely balanced (within 10 volts for a 480V supply). The network is likely a floating network. It may be difficult to determine if this is a Delta or a WYE network. Regardless of the network configuration, if the line voltages are not balanced DO NOT INSTALL THE EMC FILTER.</a:t>
            </a:r>
          </a:p>
          <a:p>
            <a:r>
              <a:rPr lang="en-US"/>
              <a:t>It is always good practice to install the RFI/EMC filter in critical applications such are hospitals or airports, but ONLY if the drive is connected to a grounded power network</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D0C2C12C-6175-4238-8747-C189F85D0B4A}" type="slidenum">
              <a:rPr lang="de-CH"/>
              <a:pPr/>
              <a:t>109</a:t>
            </a:fld>
            <a:endParaRPr lang="de-CH"/>
          </a:p>
        </p:txBody>
      </p:sp>
      <p:sp>
        <p:nvSpPr>
          <p:cNvPr id="3127298" name="Rectangle 2"/>
          <p:cNvSpPr>
            <a:spLocks noGrp="1" noRot="1" noChangeAspect="1" noChangeArrowheads="1" noTextEdit="1"/>
          </p:cNvSpPr>
          <p:nvPr>
            <p:ph type="sldImg"/>
          </p:nvPr>
        </p:nvSpPr>
        <p:spPr>
          <a:xfrm>
            <a:off x="1330325" y="722313"/>
            <a:ext cx="4656138" cy="3598862"/>
          </a:xfrm>
          <a:ln/>
        </p:spPr>
      </p:sp>
      <p:sp>
        <p:nvSpPr>
          <p:cNvPr id="3127299" name="Rectangle 3"/>
          <p:cNvSpPr>
            <a:spLocks noGrp="1" noChangeArrowheads="1"/>
          </p:cNvSpPr>
          <p:nvPr>
            <p:ph type="body" idx="1"/>
          </p:nvPr>
        </p:nvSpPr>
        <p:spPr>
          <a:xfrm>
            <a:off x="973138" y="4940300"/>
            <a:ext cx="5368925" cy="3938588"/>
          </a:xfrm>
        </p:spPr>
        <p:txBody>
          <a:bodyPr/>
          <a:lstStyle/>
          <a:p>
            <a:pPr marL="190500" indent="-190500"/>
            <a:r>
              <a:rPr lang="en-US"/>
              <a:t>For floating networks, also known as IT, ungrounded, or impedance/resistance grounded networks:</a:t>
            </a:r>
          </a:p>
          <a:p>
            <a:pPr marL="190500" indent="-190500"/>
            <a:endParaRPr lang="en-US"/>
          </a:p>
          <a:p>
            <a:pPr marL="190500" indent="-190500"/>
            <a:r>
              <a:rPr lang="en-US"/>
              <a:t>Verify that the ground screw is disconnected to the internal RFI filters:</a:t>
            </a:r>
          </a:p>
          <a:p>
            <a:pPr marL="190500" indent="-190500">
              <a:buFontTx/>
              <a:buAutoNum type="arabicPeriod"/>
            </a:pPr>
            <a:r>
              <a:rPr lang="en-US"/>
              <a:t>For frame sizes R1 to R4: Remove both the EM1 and EM3 screws.</a:t>
            </a:r>
          </a:p>
          <a:p>
            <a:pPr marL="190500" indent="-190500">
              <a:buFontTx/>
              <a:buAutoNum type="arabicPeriod"/>
            </a:pPr>
            <a:r>
              <a:rPr lang="en-US"/>
              <a:t>For frame sizes R5 to R6: Remove screws at F1 and F2.</a:t>
            </a:r>
            <a:endParaRPr lang="en-US" noProof="1"/>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de-CH" smtClean="0"/>
              <a:t>Property of ABB Inc., Do Not Copy - Do Not Distribute</a:t>
            </a:r>
            <a:endParaRPr lang="de-CH"/>
          </a:p>
        </p:txBody>
      </p:sp>
      <p:sp>
        <p:nvSpPr>
          <p:cNvPr id="5" name="Slide Number Placeholder 4"/>
          <p:cNvSpPr>
            <a:spLocks noGrp="1"/>
          </p:cNvSpPr>
          <p:nvPr>
            <p:ph type="sldNum" sz="quarter" idx="11"/>
          </p:nvPr>
        </p:nvSpPr>
        <p:spPr/>
        <p:txBody>
          <a:bodyPr/>
          <a:lstStyle/>
          <a:p>
            <a:r>
              <a:rPr lang="de-CH" smtClean="0"/>
              <a:t>Page</a:t>
            </a:r>
            <a:fld id="{76693384-0C1B-40EE-B1B2-1893489D21B7}" type="slidenum">
              <a:rPr lang="de-CH" smtClean="0"/>
              <a:pPr/>
              <a:t>11</a:t>
            </a:fld>
            <a:endParaRPr lang="de-CH"/>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B4823BBB-290F-4358-BB58-8C0E26351D73}" type="slidenum">
              <a:rPr lang="de-CH"/>
              <a:pPr/>
              <a:t>110</a:t>
            </a:fld>
            <a:endParaRPr lang="de-CH"/>
          </a:p>
        </p:txBody>
      </p:sp>
      <p:sp>
        <p:nvSpPr>
          <p:cNvPr id="3129346" name="Rectangle 2"/>
          <p:cNvSpPr>
            <a:spLocks noGrp="1" noRot="1" noChangeAspect="1" noChangeArrowheads="1" noTextEdit="1"/>
          </p:cNvSpPr>
          <p:nvPr>
            <p:ph type="sldImg"/>
          </p:nvPr>
        </p:nvSpPr>
        <p:spPr>
          <a:xfrm>
            <a:off x="1330325" y="722313"/>
            <a:ext cx="4656138" cy="3598862"/>
          </a:xfrm>
          <a:ln/>
        </p:spPr>
      </p:sp>
      <p:sp>
        <p:nvSpPr>
          <p:cNvPr id="3129347" name="Rectangle 3"/>
          <p:cNvSpPr>
            <a:spLocks noGrp="1" noChangeArrowheads="1"/>
          </p:cNvSpPr>
          <p:nvPr>
            <p:ph type="body" idx="1"/>
          </p:nvPr>
        </p:nvSpPr>
        <p:spPr>
          <a:xfrm>
            <a:off x="973138" y="4940300"/>
            <a:ext cx="5368925" cy="3938588"/>
          </a:xfrm>
        </p:spPr>
        <p:txBody>
          <a:bodyPr/>
          <a:lstStyle/>
          <a:p>
            <a:pPr marL="190500" indent="-190500">
              <a:buClr>
                <a:schemeClr val="tx1"/>
              </a:buClr>
              <a:buSzPct val="90000"/>
              <a:buFont typeface="Wingdings" pitchFamily="2" charset="2"/>
              <a:buNone/>
            </a:pPr>
            <a:r>
              <a:rPr lang="en-US"/>
              <a:t>Review the gland box and clamping procedures.  Note that gland boxes are standard with various size knockouts.</a:t>
            </a:r>
          </a:p>
          <a:p>
            <a:pPr marL="190500" indent="-190500">
              <a:buClr>
                <a:schemeClr val="tx1"/>
              </a:buClr>
              <a:buSzPct val="90000"/>
              <a:buFont typeface="Wingdings" pitchFamily="2" charset="2"/>
              <a:buNone/>
            </a:pPr>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FD9E575B-EFFB-40F1-927A-0568B3AA7134}" type="slidenum">
              <a:rPr lang="de-CH"/>
              <a:pPr/>
              <a:t>111</a:t>
            </a:fld>
            <a:endParaRPr lang="de-CH"/>
          </a:p>
        </p:txBody>
      </p:sp>
      <p:sp>
        <p:nvSpPr>
          <p:cNvPr id="3131394" name="Rectangle 2"/>
          <p:cNvSpPr>
            <a:spLocks noGrp="1" noRot="1" noChangeAspect="1" noChangeArrowheads="1" noTextEdit="1"/>
          </p:cNvSpPr>
          <p:nvPr>
            <p:ph type="sldImg"/>
          </p:nvPr>
        </p:nvSpPr>
        <p:spPr>
          <a:xfrm>
            <a:off x="1330325" y="722313"/>
            <a:ext cx="4656138" cy="3598862"/>
          </a:xfrm>
          <a:ln/>
        </p:spPr>
      </p:sp>
      <p:sp>
        <p:nvSpPr>
          <p:cNvPr id="3131395" name="Rectangle 3"/>
          <p:cNvSpPr>
            <a:spLocks noGrp="1" noChangeArrowheads="1"/>
          </p:cNvSpPr>
          <p:nvPr>
            <p:ph type="body" idx="1"/>
          </p:nvPr>
        </p:nvSpPr>
        <p:spPr>
          <a:xfrm>
            <a:off x="973138" y="4940300"/>
            <a:ext cx="5368925" cy="3938588"/>
          </a:xfrm>
        </p:spPr>
        <p:txBody>
          <a:bodyPr/>
          <a:lstStyle/>
          <a:p>
            <a:pPr marL="190500" indent="-190500">
              <a:buClr>
                <a:schemeClr val="tx1"/>
              </a:buClr>
              <a:buSzPct val="90000"/>
              <a:buFont typeface="Wingdings" pitchFamily="2" charset="2"/>
              <a:buNone/>
            </a:pPr>
            <a:r>
              <a:rPr lang="en-US"/>
              <a:t>Review procedures to prepare a gland box,</a:t>
            </a:r>
          </a:p>
          <a:p>
            <a:pPr marL="190500" indent="-190500">
              <a:buClr>
                <a:schemeClr val="tx1"/>
              </a:buClr>
              <a:buSzPct val="90000"/>
              <a:buFont typeface="Wingdings" pitchFamily="2" charset="2"/>
              <a:buNone/>
            </a:pPr>
            <a:r>
              <a:rPr lang="en-US"/>
              <a:t>Remove the appropriate seal glands, punch or drill the appropriate knockouts. This step will be dependant upon the drive you are installing</a:t>
            </a:r>
          </a:p>
          <a:p>
            <a:pPr marL="190500" indent="-190500">
              <a:buClr>
                <a:schemeClr val="tx1"/>
              </a:buClr>
              <a:buSzPct val="90000"/>
              <a:buFont typeface="Wingdings" pitchFamily="2" charset="2"/>
              <a:buNone/>
            </a:pPr>
            <a:r>
              <a:rPr lang="en-US"/>
              <a:t>Then, install the water tight conduit connectors &amp; cable clamps for the cables.</a:t>
            </a:r>
          </a:p>
          <a:p>
            <a:pPr marL="190500" indent="-190500">
              <a:buClr>
                <a:schemeClr val="tx1"/>
              </a:buClr>
              <a:buSzPct val="90000"/>
              <a:buFont typeface="Wingdings" pitchFamily="2" charset="2"/>
              <a:buNone/>
            </a:pPr>
            <a:r>
              <a:rPr lang="en-US"/>
              <a:t>Finally, fix the gland box to the drive, but do not fasten it with screws.</a:t>
            </a:r>
          </a:p>
          <a:p>
            <a:pPr marL="190500" indent="-190500">
              <a:buClr>
                <a:schemeClr val="tx1"/>
              </a:buClr>
              <a:buSzPct val="90000"/>
              <a:buFont typeface="Wingdings" pitchFamily="2" charset="2"/>
              <a:buNone/>
            </a:pPr>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37ECEA07-D7FA-40AD-8A7D-2E978E7CF6FD}" type="slidenum">
              <a:rPr lang="de-CH"/>
              <a:pPr/>
              <a:t>112</a:t>
            </a:fld>
            <a:endParaRPr lang="de-CH"/>
          </a:p>
        </p:txBody>
      </p:sp>
      <p:sp>
        <p:nvSpPr>
          <p:cNvPr id="3133442" name="Rectangle 2"/>
          <p:cNvSpPr>
            <a:spLocks noGrp="1" noRot="1" noChangeAspect="1" noChangeArrowheads="1" noTextEdit="1"/>
          </p:cNvSpPr>
          <p:nvPr>
            <p:ph type="sldImg"/>
          </p:nvPr>
        </p:nvSpPr>
        <p:spPr>
          <a:xfrm>
            <a:off x="1330325" y="722313"/>
            <a:ext cx="4656138" cy="3598862"/>
          </a:xfrm>
          <a:ln/>
        </p:spPr>
      </p:sp>
      <p:sp>
        <p:nvSpPr>
          <p:cNvPr id="3133443" name="Rectangle 3"/>
          <p:cNvSpPr>
            <a:spLocks noGrp="1" noChangeArrowheads="1"/>
          </p:cNvSpPr>
          <p:nvPr>
            <p:ph type="body" idx="1"/>
          </p:nvPr>
        </p:nvSpPr>
        <p:spPr>
          <a:xfrm>
            <a:off x="973138" y="4940300"/>
            <a:ext cx="5368925" cy="3938588"/>
          </a:xfrm>
        </p:spPr>
        <p:txBody>
          <a:bodyPr/>
          <a:lstStyle/>
          <a:p>
            <a:pPr marL="190500" indent="-190500"/>
            <a:r>
              <a:rPr lang="en-US"/>
              <a:t>To connect the supply cable, follow the steps indicated</a:t>
            </a:r>
          </a:p>
          <a:p>
            <a:pPr marL="190500" indent="-190500"/>
            <a:r>
              <a:rPr lang="en-US"/>
              <a:t>Strip the shield as indicated in preparation for connection to the ground connection (shielded input power cable)</a:t>
            </a:r>
          </a:p>
          <a:p>
            <a:pPr marL="190500" indent="-190500"/>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4A7C91A3-7B12-47A1-88A8-80AACF76DB02}" type="slidenum">
              <a:rPr lang="de-CH"/>
              <a:pPr/>
              <a:t>113</a:t>
            </a:fld>
            <a:endParaRPr lang="de-CH"/>
          </a:p>
        </p:txBody>
      </p:sp>
      <p:sp>
        <p:nvSpPr>
          <p:cNvPr id="3135490" name="Rectangle 2"/>
          <p:cNvSpPr>
            <a:spLocks noGrp="1" noRot="1" noChangeAspect="1" noChangeArrowheads="1" noTextEdit="1"/>
          </p:cNvSpPr>
          <p:nvPr>
            <p:ph type="sldImg"/>
          </p:nvPr>
        </p:nvSpPr>
        <p:spPr>
          <a:xfrm>
            <a:off x="1330325" y="722313"/>
            <a:ext cx="4656138" cy="3598862"/>
          </a:xfrm>
          <a:ln/>
        </p:spPr>
      </p:sp>
      <p:sp>
        <p:nvSpPr>
          <p:cNvPr id="3135491" name="Rectangle 3"/>
          <p:cNvSpPr>
            <a:spLocks noGrp="1" noChangeArrowheads="1"/>
          </p:cNvSpPr>
          <p:nvPr>
            <p:ph type="body" idx="1"/>
          </p:nvPr>
        </p:nvSpPr>
        <p:spPr>
          <a:xfrm>
            <a:off x="973138" y="4940300"/>
            <a:ext cx="5368925" cy="3938588"/>
          </a:xfrm>
        </p:spPr>
        <p:txBody>
          <a:bodyPr/>
          <a:lstStyle/>
          <a:p>
            <a:r>
              <a:rPr lang="en-US"/>
              <a:t>For EMC compliance, the motor cable connections, the motor cable must be a symmetrical three conductor cable with a concentric PE conductor or a four conductor cable with a concentric shield. However, a symmetrical constructed PE conductor is always recommended.</a:t>
            </a:r>
          </a:p>
          <a:p>
            <a:r>
              <a:rPr lang="en-US"/>
              <a:t>On the motor cable, strip the sheathing back far enough to expose the copper wire screen so that the screen can be twisted into a pig-tail. Keep the pig-tail short to minimize noise radiation.</a:t>
            </a:r>
          </a:p>
          <a:p>
            <a:pPr marL="287338" lvl="1" indent="-190500"/>
            <a:r>
              <a:rPr lang="en-US"/>
              <a:t>Route the cable through the clamp.</a:t>
            </a:r>
          </a:p>
          <a:p>
            <a:pPr marL="287338" lvl="1" indent="-190500"/>
            <a:r>
              <a:rPr lang="en-US"/>
              <a:t>Connect the phase wires and the ground wire to the drive terminals. Then, connect the pigtail created from the motor cable screen to the ground.</a:t>
            </a:r>
          </a:p>
          <a:p>
            <a:r>
              <a:rPr lang="en-US"/>
              <a:t>You can ground the cable by twisting the shield so that the length of the shield is less than 5 times the diameter, or, another option is to ground the cable shield 360 degrees at the lead-through of the motor terminal box.</a:t>
            </a:r>
          </a:p>
          <a:p>
            <a:r>
              <a:rPr lang="en-US"/>
              <a:t>Use a separate grounding cable if the conductivity of the cable shield is insufficient (smaller than the conductivity of the phase conductor) and there is no symmetrically constructed grounding conductor in the cable.</a:t>
            </a:r>
          </a:p>
          <a:p>
            <a:r>
              <a:rPr lang="en-US"/>
              <a:t>Before proceeding, fasten the Gland box and clamps.</a:t>
            </a:r>
          </a:p>
          <a:p>
            <a:endParaRPr lang="en-US"/>
          </a:p>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BC2C26D9-C035-4059-B1C5-0AE6866A8738}" type="slidenum">
              <a:rPr lang="de-CH"/>
              <a:pPr/>
              <a:t>114</a:t>
            </a:fld>
            <a:endParaRPr lang="de-CH"/>
          </a:p>
        </p:txBody>
      </p:sp>
      <p:sp>
        <p:nvSpPr>
          <p:cNvPr id="3137538" name="Rectangle 2"/>
          <p:cNvSpPr>
            <a:spLocks noGrp="1" noRot="1" noChangeAspect="1" noChangeArrowheads="1" noTextEdit="1"/>
          </p:cNvSpPr>
          <p:nvPr>
            <p:ph type="sldImg"/>
          </p:nvPr>
        </p:nvSpPr>
        <p:spPr>
          <a:xfrm>
            <a:off x="1330325" y="722313"/>
            <a:ext cx="4656138" cy="3598862"/>
          </a:xfrm>
          <a:ln/>
        </p:spPr>
      </p:sp>
      <p:sp>
        <p:nvSpPr>
          <p:cNvPr id="3137539" name="Rectangle 3"/>
          <p:cNvSpPr>
            <a:spLocks noGrp="1" noChangeArrowheads="1"/>
          </p:cNvSpPr>
          <p:nvPr>
            <p:ph type="body" idx="1"/>
          </p:nvPr>
        </p:nvSpPr>
        <p:spPr>
          <a:xfrm>
            <a:off x="973138" y="4940300"/>
            <a:ext cx="5368925" cy="3938588"/>
          </a:xfrm>
        </p:spPr>
        <p:txBody>
          <a:bodyPr/>
          <a:lstStyle/>
          <a:p>
            <a:r>
              <a:rPr lang="en-US"/>
              <a:t>To install options:</a:t>
            </a:r>
          </a:p>
          <a:p>
            <a:endParaRPr lang="en-US"/>
          </a:p>
          <a:p>
            <a:r>
              <a:rPr lang="en-US"/>
              <a:t>First, place the modules in the correct slots. The Relay Output Extension is placed into slot 1, and the Fieldbus Adapter into slot 2. </a:t>
            </a:r>
          </a:p>
          <a:p>
            <a:r>
              <a:rPr lang="en-US"/>
              <a:t>After placing the option, tighten the connection with a locking screw.</a:t>
            </a:r>
          </a:p>
          <a:p>
            <a:r>
              <a:rPr lang="en-US"/>
              <a:t>Next, connect the control cables to the module with the guidance of the manual. The required manual can be found in the HVAC InfoGuide CD-ROM.</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F5BEAA3D-B071-4D64-B7EC-77EFD9453E19}" type="slidenum">
              <a:rPr lang="de-CH"/>
              <a:pPr/>
              <a:t>115</a:t>
            </a:fld>
            <a:endParaRPr lang="de-CH"/>
          </a:p>
        </p:txBody>
      </p:sp>
      <p:sp>
        <p:nvSpPr>
          <p:cNvPr id="3139586" name="Rectangle 2"/>
          <p:cNvSpPr>
            <a:spLocks noGrp="1" noRot="1" noChangeAspect="1" noChangeArrowheads="1" noTextEdit="1"/>
          </p:cNvSpPr>
          <p:nvPr>
            <p:ph type="sldImg"/>
          </p:nvPr>
        </p:nvSpPr>
        <p:spPr>
          <a:xfrm>
            <a:off x="1330325" y="722313"/>
            <a:ext cx="4656138" cy="3598862"/>
          </a:xfrm>
          <a:ln/>
        </p:spPr>
      </p:sp>
      <p:sp>
        <p:nvSpPr>
          <p:cNvPr id="3139587" name="Rectangle 3"/>
          <p:cNvSpPr>
            <a:spLocks noGrp="1" noChangeArrowheads="1"/>
          </p:cNvSpPr>
          <p:nvPr>
            <p:ph type="body" idx="1"/>
          </p:nvPr>
        </p:nvSpPr>
        <p:spPr>
          <a:xfrm>
            <a:off x="973138" y="4940300"/>
            <a:ext cx="5619750" cy="3938588"/>
          </a:xfrm>
        </p:spPr>
        <p:txBody>
          <a:bodyPr/>
          <a:lstStyle/>
          <a:p>
            <a:r>
              <a:rPr lang="en-US"/>
              <a:t>Before applying power, perform the following checks. Check the mechanical and electrical installation of the drive before start-up. Go through the checklist here or in the User’s Manual together with another person.</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F261E3D2-44D7-40AC-8C3A-D7950D8CEF26}" type="slidenum">
              <a:rPr lang="de-CH"/>
              <a:pPr/>
              <a:t>116</a:t>
            </a:fld>
            <a:endParaRPr lang="de-CH"/>
          </a:p>
        </p:txBody>
      </p:sp>
      <p:sp>
        <p:nvSpPr>
          <p:cNvPr id="3145730" name="Rectangle 2"/>
          <p:cNvSpPr>
            <a:spLocks noGrp="1" noRot="1" noChangeAspect="1" noChangeArrowheads="1" noTextEdit="1"/>
          </p:cNvSpPr>
          <p:nvPr>
            <p:ph type="sldImg"/>
          </p:nvPr>
        </p:nvSpPr>
        <p:spPr>
          <a:xfrm>
            <a:off x="1330325" y="722313"/>
            <a:ext cx="4656138" cy="3598862"/>
          </a:xfrm>
          <a:ln/>
        </p:spPr>
      </p:sp>
      <p:sp>
        <p:nvSpPr>
          <p:cNvPr id="3145731" name="Rectangle 3"/>
          <p:cNvSpPr>
            <a:spLocks noGrp="1" noChangeArrowheads="1"/>
          </p:cNvSpPr>
          <p:nvPr>
            <p:ph type="body" idx="1"/>
          </p:nvPr>
        </p:nvSpPr>
        <p:spPr>
          <a:xfrm>
            <a:off x="973138" y="4940300"/>
            <a:ext cx="5368925" cy="3938588"/>
          </a:xfrm>
        </p:spPr>
        <p:txBody>
          <a:bodyPr/>
          <a:lstStyle/>
          <a:p>
            <a:r>
              <a:rPr lang="en-US"/>
              <a:t>Always re-install the front cover before turning the power on.</a:t>
            </a:r>
          </a:p>
          <a:p>
            <a:endParaRPr lang="en-US"/>
          </a:p>
          <a:p>
            <a:r>
              <a:rPr lang="en-US"/>
              <a:t>Once the the front cover is attached, apply input power to the drive. Once power is applied to the ACH550, the green LED is lit.</a:t>
            </a:r>
          </a:p>
          <a:p>
            <a:endParaRPr lang="en-US"/>
          </a:p>
          <a:p>
            <a:r>
              <a:rPr lang="en-US"/>
              <a:t>Note, that the ACH550 will start up automatically at power-up if the external run command is on.</a:t>
            </a:r>
          </a:p>
          <a:p>
            <a:r>
              <a:rPr lang="en-US"/>
              <a:t>Also, before increasing the motor speed, check that the motor is running in the desired direction.</a:t>
            </a:r>
          </a:p>
          <a:p>
            <a:endParaRPr lang="en-GB"/>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D8B2725B-4A5A-401F-BDB2-3FB1757F71EE}" type="slidenum">
              <a:rPr lang="de-CH"/>
              <a:pPr/>
              <a:t>117</a:t>
            </a:fld>
            <a:endParaRPr lang="de-CH"/>
          </a:p>
        </p:txBody>
      </p:sp>
      <p:sp>
        <p:nvSpPr>
          <p:cNvPr id="3147778" name="Rectangle 2"/>
          <p:cNvSpPr>
            <a:spLocks noGrp="1" noRot="1" noChangeAspect="1" noChangeArrowheads="1" noTextEdit="1"/>
          </p:cNvSpPr>
          <p:nvPr>
            <p:ph type="sldImg"/>
          </p:nvPr>
        </p:nvSpPr>
        <p:spPr>
          <a:xfrm>
            <a:off x="1176338" y="544513"/>
            <a:ext cx="5346700" cy="4130675"/>
          </a:xfrm>
          <a:ln/>
        </p:spPr>
      </p:sp>
      <p:sp>
        <p:nvSpPr>
          <p:cNvPr id="3147779" name="Rectangle 3"/>
          <p:cNvSpPr>
            <a:spLocks noGrp="1" noChangeArrowheads="1"/>
          </p:cNvSpPr>
          <p:nvPr>
            <p:ph type="body" idx="1"/>
          </p:nvPr>
        </p:nvSpPr>
        <p:spPr>
          <a:xfrm>
            <a:off x="782638" y="4908550"/>
            <a:ext cx="6129337" cy="4203700"/>
          </a:xfrm>
        </p:spPr>
        <p:txBody>
          <a:bodyPr/>
          <a:lstStyle/>
          <a:p>
            <a:r>
              <a:rPr lang="en-US"/>
              <a:t>In this section we will discuss the ACH550 being used installed with the E-Clipse bypass.</a:t>
            </a:r>
          </a:p>
          <a:p>
            <a:r>
              <a:rPr lang="en-US"/>
              <a:t>There are 4 models of the vertical bypass designated as V1, V2, V3, V4 essentially based on size.</a:t>
            </a:r>
          </a:p>
          <a:p>
            <a:r>
              <a:rPr lang="en-US"/>
              <a:t>As you can see from the pictures here they are configured and very similar in configuration.</a:t>
            </a:r>
          </a:p>
          <a:p>
            <a:r>
              <a:rPr lang="en-US"/>
              <a:t>These units are designed to be configured for wiring access from the bottom only.</a:t>
            </a:r>
          </a:p>
          <a:p>
            <a:endParaRPr lang="en-US"/>
          </a:p>
          <a:p>
            <a:r>
              <a:rPr lang="en-US"/>
              <a:t>Note that all safeties, control wiring, relay outputs are all connected to the “E-Clipse Bypass Control” unit - - - not to the “base drive.”  </a:t>
            </a:r>
          </a:p>
          <a:p>
            <a:r>
              <a:rPr lang="en-US"/>
              <a:t>The Bypass Control Unit acts as a “go-between” – moving signals between the base drive and external world control or communications. (essentially all control goes through the Bypass Control Unit with exception of Analog signals (these are wired directly to the drive AI1 or AI2 terminals).</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DEABD0BC-8B4E-4BE9-A20B-B07353D4FFCA}" type="slidenum">
              <a:rPr lang="de-CH"/>
              <a:pPr/>
              <a:t>118</a:t>
            </a:fld>
            <a:endParaRPr lang="de-CH"/>
          </a:p>
        </p:txBody>
      </p:sp>
      <p:sp>
        <p:nvSpPr>
          <p:cNvPr id="3149826" name="Rectangle 2"/>
          <p:cNvSpPr>
            <a:spLocks noGrp="1" noRot="1" noChangeAspect="1" noChangeArrowheads="1" noTextEdit="1"/>
          </p:cNvSpPr>
          <p:nvPr>
            <p:ph type="sldImg"/>
          </p:nvPr>
        </p:nvSpPr>
        <p:spPr>
          <a:xfrm>
            <a:off x="1176338" y="544513"/>
            <a:ext cx="5346700" cy="4130675"/>
          </a:xfrm>
          <a:ln/>
        </p:spPr>
      </p:sp>
      <p:sp>
        <p:nvSpPr>
          <p:cNvPr id="3149827" name="Rectangle 3"/>
          <p:cNvSpPr>
            <a:spLocks noGrp="1" noChangeArrowheads="1"/>
          </p:cNvSpPr>
          <p:nvPr>
            <p:ph type="body" idx="1"/>
          </p:nvPr>
        </p:nvSpPr>
        <p:spPr>
          <a:xfrm>
            <a:off x="782638" y="4908550"/>
            <a:ext cx="6129337" cy="4203700"/>
          </a:xfrm>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55AE1420-E8C7-496E-BA71-5F35E4A465FA}" type="slidenum">
              <a:rPr lang="de-CH"/>
              <a:pPr/>
              <a:t>119</a:t>
            </a:fld>
            <a:endParaRPr lang="de-CH"/>
          </a:p>
        </p:txBody>
      </p:sp>
      <p:sp>
        <p:nvSpPr>
          <p:cNvPr id="3151874" name="Rectangle 2"/>
          <p:cNvSpPr>
            <a:spLocks noGrp="1" noRot="1" noChangeAspect="1" noChangeArrowheads="1" noTextEdit="1"/>
          </p:cNvSpPr>
          <p:nvPr>
            <p:ph type="sldImg"/>
          </p:nvPr>
        </p:nvSpPr>
        <p:spPr>
          <a:xfrm>
            <a:off x="1176338" y="544513"/>
            <a:ext cx="5346700" cy="4130675"/>
          </a:xfrm>
          <a:ln/>
        </p:spPr>
      </p:sp>
      <p:sp>
        <p:nvSpPr>
          <p:cNvPr id="3151875" name="Rectangle 3"/>
          <p:cNvSpPr>
            <a:spLocks noGrp="1" noChangeArrowheads="1"/>
          </p:cNvSpPr>
          <p:nvPr>
            <p:ph type="body" idx="1"/>
          </p:nvPr>
        </p:nvSpPr>
        <p:spPr>
          <a:xfrm>
            <a:off x="782638" y="4908550"/>
            <a:ext cx="6129337" cy="4203700"/>
          </a:xfrm>
        </p:spPr>
        <p:txBody>
          <a:bodyPr/>
          <a:lstStyle/>
          <a:p>
            <a:r>
              <a:rPr lang="en-US"/>
              <a:t>This is the physical location of the control cable screen wire for an RS485 connection.  The communications controller ground and shield connections are used, instead of the on-board drive shield connection.  Interference is caused when the drive shield connection (SCR, X28 and X32) is used in an external Building Automation Controller system.  The Termination DIP switch is left in the OFF position, since the drive SCR connection is not used.</a:t>
            </a:r>
          </a:p>
          <a:p>
            <a:endParaRPr lang="en-US"/>
          </a:p>
          <a:p>
            <a:r>
              <a:rPr lang="en-US"/>
              <a:t>Emphasize the recommended control (communications) cable types.  Also indicate that a 3-wire scheme is preferred.</a:t>
            </a:r>
          </a:p>
          <a:p>
            <a:r>
              <a:rPr lang="en-US"/>
              <a:t>Note: 3-conductor communication wire is available (e.g. Windy City Wire, Cable &amp; Technology Products #WCW-22/3BLU-WC-S referenced in the slide).  This eliminates the need to tie the 3</a:t>
            </a:r>
            <a:r>
              <a:rPr lang="en-US" baseline="30000"/>
              <a:t>rd</a:t>
            </a:r>
            <a:r>
              <a:rPr lang="en-US"/>
              <a:t> and 4</a:t>
            </a:r>
            <a:r>
              <a:rPr lang="en-US" baseline="30000"/>
              <a:t>th</a:t>
            </a:r>
            <a:r>
              <a:rPr lang="en-US"/>
              <a:t> wire together as indicated on the slide.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r>
              <a:rPr lang="en-US" dirty="0" smtClean="0">
                <a:latin typeface="Arial" pitchFamily="34" charset="0"/>
              </a:rPr>
              <a:t>Input Current Waveform and Harmonics</a:t>
            </a:r>
          </a:p>
          <a:p>
            <a:endParaRPr lang="en-US" dirty="0" smtClean="0">
              <a:latin typeface="Arial" pitchFamily="34" charset="0"/>
            </a:endParaRPr>
          </a:p>
        </p:txBody>
      </p:sp>
      <p:sp>
        <p:nvSpPr>
          <p:cNvPr id="91140" name="Date Placeholder 3"/>
          <p:cNvSpPr>
            <a:spLocks noGrp="1"/>
          </p:cNvSpPr>
          <p:nvPr>
            <p:ph type="dt" sz="quarter" idx="1"/>
          </p:nvPr>
        </p:nvSpPr>
        <p:spPr>
          <a:xfrm>
            <a:off x="4144055" y="0"/>
            <a:ext cx="3169474" cy="480391"/>
          </a:xfrm>
          <a:prstGeom prst="rect">
            <a:avLst/>
          </a:prstGeom>
          <a:noFill/>
        </p:spPr>
        <p:txBody>
          <a:bodyPr lIns="95601" tIns="47800" rIns="95601" bIns="47800"/>
          <a:lstStyle/>
          <a:p>
            <a:fld id="{6AA8E605-31FC-45C8-BAE9-F8E5E3387570}" type="datetime1">
              <a:rPr lang="en-US" smtClean="0"/>
              <a:pPr/>
              <a:t>10/26/2012</a:t>
            </a:fld>
            <a:endParaRPr lang="en-US" smtClean="0"/>
          </a:p>
        </p:txBody>
      </p:sp>
      <p:sp>
        <p:nvSpPr>
          <p:cNvPr id="91141" name="Slide Number Placeholder 4"/>
          <p:cNvSpPr>
            <a:spLocks noGrp="1"/>
          </p:cNvSpPr>
          <p:nvPr>
            <p:ph type="sldNum" sz="quarter" idx="5"/>
          </p:nvPr>
        </p:nvSpPr>
        <p:spPr>
          <a:noFill/>
        </p:spPr>
        <p:txBody>
          <a:bodyPr/>
          <a:lstStyle/>
          <a:p>
            <a:fld id="{90430E86-07F7-4AC1-A332-FA3A81823F96}" type="slidenum">
              <a:rPr lang="en-US" smtClean="0"/>
              <a:pPr/>
              <a:t>12</a:t>
            </a:fld>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275F5954-F787-488C-A006-7B5B1F9C75A5}" type="slidenum">
              <a:rPr lang="de-CH"/>
              <a:pPr/>
              <a:t>120</a:t>
            </a:fld>
            <a:endParaRPr lang="de-CH"/>
          </a:p>
        </p:txBody>
      </p:sp>
      <p:sp>
        <p:nvSpPr>
          <p:cNvPr id="3153922" name="Rectangle 2"/>
          <p:cNvSpPr>
            <a:spLocks noGrp="1" noRot="1" noChangeAspect="1" noChangeArrowheads="1" noTextEdit="1"/>
          </p:cNvSpPr>
          <p:nvPr>
            <p:ph type="sldImg"/>
          </p:nvPr>
        </p:nvSpPr>
        <p:spPr>
          <a:xfrm>
            <a:off x="1176338" y="544513"/>
            <a:ext cx="5346700" cy="4130675"/>
          </a:xfrm>
          <a:ln/>
        </p:spPr>
      </p:sp>
      <p:sp>
        <p:nvSpPr>
          <p:cNvPr id="3153923" name="Rectangle 3"/>
          <p:cNvSpPr>
            <a:spLocks noGrp="1" noChangeArrowheads="1"/>
          </p:cNvSpPr>
          <p:nvPr>
            <p:ph type="body" idx="1"/>
          </p:nvPr>
        </p:nvSpPr>
        <p:spPr>
          <a:xfrm>
            <a:off x="782638" y="4908550"/>
            <a:ext cx="6129337" cy="4203700"/>
          </a:xfrm>
        </p:spPr>
        <p:txBody>
          <a:bodyPr/>
          <a:lstStyle/>
          <a:p>
            <a:r>
              <a:rPr lang="en-US"/>
              <a:t>This is the physical location of the Fieldbus Adapter connection.  </a:t>
            </a:r>
          </a:p>
          <a:p>
            <a:r>
              <a:rPr lang="en-US"/>
              <a:t>Emphasize that all communications from a fieldbus adapter is connected to the RBCU - -  not directly to the Base Drive, Slot 2.  These modules are specifically designed for the E-Clipse Bypass units (and other new generation drive products)</a:t>
            </a:r>
          </a:p>
          <a:p>
            <a:r>
              <a:rPr lang="en-US"/>
              <a:t>Emphasize the recommended control (communications) cable types are the same as the embedded fieldbus.  Also indicate that a 3-wire (actually 4-wire) scheme is preferred (refer to the embedded fieldbus section). As indicated, the 3</a:t>
            </a:r>
            <a:r>
              <a:rPr lang="en-US" baseline="30000"/>
              <a:t>rd</a:t>
            </a:r>
            <a:r>
              <a:rPr lang="en-US"/>
              <a:t> and 4</a:t>
            </a:r>
            <a:r>
              <a:rPr lang="en-US" baseline="30000"/>
              <a:t>th</a:t>
            </a:r>
            <a:r>
              <a:rPr lang="en-US"/>
              <a:t> wire of the two pair twisted cable are tied together.</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E2F5BA1A-86F2-4B1D-A929-FE7525E44198}" type="slidenum">
              <a:rPr lang="de-CH"/>
              <a:pPr/>
              <a:t>121</a:t>
            </a:fld>
            <a:endParaRPr lang="de-CH"/>
          </a:p>
        </p:txBody>
      </p:sp>
      <p:sp>
        <p:nvSpPr>
          <p:cNvPr id="3155970" name="Rectangle 2"/>
          <p:cNvSpPr>
            <a:spLocks noGrp="1" noRot="1" noChangeAspect="1" noChangeArrowheads="1" noTextEdit="1"/>
          </p:cNvSpPr>
          <p:nvPr>
            <p:ph type="sldImg"/>
          </p:nvPr>
        </p:nvSpPr>
        <p:spPr>
          <a:xfrm>
            <a:off x="1176338" y="544513"/>
            <a:ext cx="5346700" cy="4130675"/>
          </a:xfrm>
          <a:ln/>
        </p:spPr>
      </p:sp>
      <p:sp>
        <p:nvSpPr>
          <p:cNvPr id="3155971" name="Rectangle 3"/>
          <p:cNvSpPr>
            <a:spLocks noGrp="1" noChangeArrowheads="1"/>
          </p:cNvSpPr>
          <p:nvPr>
            <p:ph type="body" idx="1"/>
          </p:nvPr>
        </p:nvSpPr>
        <p:spPr>
          <a:xfrm>
            <a:off x="782638" y="4908550"/>
            <a:ext cx="6129337" cy="4203700"/>
          </a:xfrm>
        </p:spPr>
        <p:txBody>
          <a:bodyPr/>
          <a:lstStyle/>
          <a:p>
            <a:r>
              <a:rPr lang="en-US"/>
              <a:t>The input power should be wired to the terminals at the bottom of the disconnect switch or circuit breaker.</a:t>
            </a:r>
          </a:p>
          <a:p>
            <a:r>
              <a:rPr lang="en-US"/>
              <a:t>The ground wire is wired to the grounding lug to the left of the disconnect or circuit breakers.</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1B3CC7EE-C350-413A-8CF3-B7E7EACF4CCB}" type="slidenum">
              <a:rPr lang="de-CH"/>
              <a:pPr/>
              <a:t>122</a:t>
            </a:fld>
            <a:endParaRPr lang="de-CH"/>
          </a:p>
        </p:txBody>
      </p:sp>
      <p:sp>
        <p:nvSpPr>
          <p:cNvPr id="3158018" name="Rectangle 2"/>
          <p:cNvSpPr>
            <a:spLocks noGrp="1" noRot="1" noChangeAspect="1" noChangeArrowheads="1" noTextEdit="1"/>
          </p:cNvSpPr>
          <p:nvPr>
            <p:ph type="sldImg"/>
          </p:nvPr>
        </p:nvSpPr>
        <p:spPr>
          <a:xfrm>
            <a:off x="1176338" y="544513"/>
            <a:ext cx="5346700" cy="4130675"/>
          </a:xfrm>
          <a:ln/>
        </p:spPr>
      </p:sp>
      <p:sp>
        <p:nvSpPr>
          <p:cNvPr id="3158019" name="Rectangle 3"/>
          <p:cNvSpPr>
            <a:spLocks noGrp="1" noChangeArrowheads="1"/>
          </p:cNvSpPr>
          <p:nvPr>
            <p:ph type="body" idx="1"/>
          </p:nvPr>
        </p:nvSpPr>
        <p:spPr>
          <a:xfrm>
            <a:off x="782638" y="4908550"/>
            <a:ext cx="6129337" cy="4203700"/>
          </a:xfrm>
        </p:spPr>
        <p:txBody>
          <a:bodyPr/>
          <a:lstStyle/>
          <a:p>
            <a:r>
              <a:rPr lang="en-US"/>
              <a:t>Connect the motor cables to the terminals at the bottom of the bypass section as shown in the figure here.</a:t>
            </a:r>
          </a:p>
          <a:p>
            <a:r>
              <a:rPr lang="en-US"/>
              <a:t>Connect the motor grounding conductor to the ground lug near the motor cable terminal block connection point</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01B58F2D-464D-42DF-BACE-8E3DE6C47D51}" type="slidenum">
              <a:rPr lang="de-CH"/>
              <a:pPr/>
              <a:t>123</a:t>
            </a:fld>
            <a:endParaRPr lang="de-CH"/>
          </a:p>
        </p:txBody>
      </p:sp>
      <p:sp>
        <p:nvSpPr>
          <p:cNvPr id="3160066" name="Rectangle 2"/>
          <p:cNvSpPr>
            <a:spLocks noGrp="1" noRot="1" noChangeAspect="1" noChangeArrowheads="1" noTextEdit="1"/>
          </p:cNvSpPr>
          <p:nvPr>
            <p:ph type="sldImg"/>
          </p:nvPr>
        </p:nvSpPr>
        <p:spPr>
          <a:xfrm>
            <a:off x="1176338" y="544513"/>
            <a:ext cx="5346700" cy="4130675"/>
          </a:xfrm>
          <a:ln/>
        </p:spPr>
      </p:sp>
      <p:sp>
        <p:nvSpPr>
          <p:cNvPr id="3160067" name="Rectangle 3"/>
          <p:cNvSpPr>
            <a:spLocks noGrp="1" noChangeArrowheads="1"/>
          </p:cNvSpPr>
          <p:nvPr>
            <p:ph type="body" idx="1"/>
          </p:nvPr>
        </p:nvSpPr>
        <p:spPr>
          <a:xfrm>
            <a:off x="782638" y="4908550"/>
            <a:ext cx="6129337" cy="4203700"/>
          </a:xfrm>
        </p:spPr>
        <p:txBody>
          <a:bodyPr/>
          <a:lstStyle/>
          <a:p>
            <a:r>
              <a:rPr lang="en-US"/>
              <a:t>The ACH550 Standard E-Clipse Bypass units are configured for wiring access from the top.</a:t>
            </a:r>
          </a:p>
          <a:p>
            <a:r>
              <a:rPr lang="en-US"/>
              <a:t>The following figure shows the Standard E-Clipse Bypass (wall mounted) wiring connection points.</a:t>
            </a:r>
          </a:p>
          <a:p>
            <a:r>
              <a:rPr lang="en-US"/>
              <a:t>Control connections are the same as previously explained.</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7A0AE823-6C85-4118-A24D-8A9113ECF1A5}" type="slidenum">
              <a:rPr lang="de-CH"/>
              <a:pPr/>
              <a:t>124</a:t>
            </a:fld>
            <a:endParaRPr lang="de-CH"/>
          </a:p>
        </p:txBody>
      </p:sp>
      <p:sp>
        <p:nvSpPr>
          <p:cNvPr id="3162114" name="Rectangle 2"/>
          <p:cNvSpPr>
            <a:spLocks noGrp="1" noRot="1" noChangeAspect="1" noChangeArrowheads="1" noTextEdit="1"/>
          </p:cNvSpPr>
          <p:nvPr>
            <p:ph type="sldImg"/>
          </p:nvPr>
        </p:nvSpPr>
        <p:spPr>
          <a:xfrm>
            <a:off x="1176338" y="544513"/>
            <a:ext cx="5346700" cy="4130675"/>
          </a:xfrm>
          <a:ln/>
        </p:spPr>
      </p:sp>
      <p:sp>
        <p:nvSpPr>
          <p:cNvPr id="3162115" name="Rectangle 3"/>
          <p:cNvSpPr>
            <a:spLocks noGrp="1" noChangeArrowheads="1"/>
          </p:cNvSpPr>
          <p:nvPr>
            <p:ph type="body" idx="1"/>
          </p:nvPr>
        </p:nvSpPr>
        <p:spPr>
          <a:xfrm>
            <a:off x="782638" y="4908550"/>
            <a:ext cx="6129337" cy="4203700"/>
          </a:xfrm>
        </p:spPr>
        <p:txBody>
          <a:bodyPr/>
          <a:lstStyle/>
          <a:p>
            <a:r>
              <a:rPr lang="en-US"/>
              <a:t>Likewise the B2 configuration is also configured for wiring from the top as was done with the B1 unit</a:t>
            </a:r>
          </a:p>
          <a:p>
            <a:r>
              <a:rPr lang="en-US"/>
              <a:t>In this picture please notice the power cable guides for supporting the power wiring</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4F92BB53-774C-4798-B76E-DCA3D07605E1}" type="slidenum">
              <a:rPr lang="de-CH"/>
              <a:pPr/>
              <a:t>125</a:t>
            </a:fld>
            <a:endParaRPr lang="de-CH"/>
          </a:p>
        </p:txBody>
      </p:sp>
      <p:sp>
        <p:nvSpPr>
          <p:cNvPr id="3164162" name="Rectangle 2"/>
          <p:cNvSpPr>
            <a:spLocks noGrp="1" noRot="1" noChangeAspect="1" noChangeArrowheads="1" noTextEdit="1"/>
          </p:cNvSpPr>
          <p:nvPr>
            <p:ph type="sldImg"/>
          </p:nvPr>
        </p:nvSpPr>
        <p:spPr>
          <a:xfrm>
            <a:off x="1176338" y="544513"/>
            <a:ext cx="5346700" cy="4130675"/>
          </a:xfrm>
          <a:ln/>
        </p:spPr>
      </p:sp>
      <p:sp>
        <p:nvSpPr>
          <p:cNvPr id="3164163" name="Rectangle 3"/>
          <p:cNvSpPr>
            <a:spLocks noGrp="1" noChangeArrowheads="1"/>
          </p:cNvSpPr>
          <p:nvPr>
            <p:ph type="body" idx="1"/>
          </p:nvPr>
        </p:nvSpPr>
        <p:spPr>
          <a:xfrm>
            <a:off x="782638" y="4908550"/>
            <a:ext cx="6129337" cy="4203700"/>
          </a:xfrm>
        </p:spPr>
        <p:txBody>
          <a:bodyPr/>
          <a:lstStyle/>
          <a:p>
            <a:r>
              <a:rPr lang="en-US"/>
              <a:t>This is an example drawing of the B3 configuration (wiring is the same as the B2)</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68D7E444-2B1E-4CFE-A886-AE215BD867AA}" type="slidenum">
              <a:rPr lang="de-CH"/>
              <a:pPr/>
              <a:t>126</a:t>
            </a:fld>
            <a:endParaRPr lang="de-CH"/>
          </a:p>
        </p:txBody>
      </p:sp>
      <p:sp>
        <p:nvSpPr>
          <p:cNvPr id="3166210" name="Rectangle 2"/>
          <p:cNvSpPr>
            <a:spLocks noGrp="1" noRot="1" noChangeAspect="1" noChangeArrowheads="1" noTextEdit="1"/>
          </p:cNvSpPr>
          <p:nvPr>
            <p:ph type="sldImg"/>
          </p:nvPr>
        </p:nvSpPr>
        <p:spPr>
          <a:xfrm>
            <a:off x="1176338" y="544513"/>
            <a:ext cx="5346700" cy="4130675"/>
          </a:xfrm>
          <a:ln/>
        </p:spPr>
      </p:sp>
      <p:sp>
        <p:nvSpPr>
          <p:cNvPr id="3166211" name="Rectangle 3"/>
          <p:cNvSpPr>
            <a:spLocks noGrp="1" noChangeArrowheads="1"/>
          </p:cNvSpPr>
          <p:nvPr>
            <p:ph type="body" idx="1"/>
          </p:nvPr>
        </p:nvSpPr>
        <p:spPr>
          <a:xfrm>
            <a:off x="782638" y="4908550"/>
            <a:ext cx="6129337" cy="4203700"/>
          </a:xfrm>
        </p:spPr>
        <p:txBody>
          <a:bodyPr/>
          <a:lstStyle/>
          <a:p>
            <a:r>
              <a:rPr lang="en-US"/>
              <a:t>In these drawings you can see the routing for the power connections regarding a B1 – B3 configuration</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253A0634-C35A-4562-AEAC-B8E9F150017A}" type="slidenum">
              <a:rPr lang="de-CH"/>
              <a:pPr/>
              <a:t>127</a:t>
            </a:fld>
            <a:endParaRPr lang="de-CH"/>
          </a:p>
        </p:txBody>
      </p:sp>
      <p:sp>
        <p:nvSpPr>
          <p:cNvPr id="3168258" name="Rectangle 2"/>
          <p:cNvSpPr>
            <a:spLocks noGrp="1" noRot="1" noChangeAspect="1" noChangeArrowheads="1" noTextEdit="1"/>
          </p:cNvSpPr>
          <p:nvPr>
            <p:ph type="sldImg"/>
          </p:nvPr>
        </p:nvSpPr>
        <p:spPr>
          <a:xfrm>
            <a:off x="1176338" y="544513"/>
            <a:ext cx="5346700" cy="4130675"/>
          </a:xfrm>
          <a:ln/>
        </p:spPr>
      </p:sp>
      <p:sp>
        <p:nvSpPr>
          <p:cNvPr id="3168259" name="Rectangle 3"/>
          <p:cNvSpPr>
            <a:spLocks noGrp="1" noChangeArrowheads="1"/>
          </p:cNvSpPr>
          <p:nvPr>
            <p:ph type="body" idx="1"/>
          </p:nvPr>
        </p:nvSpPr>
        <p:spPr>
          <a:xfrm>
            <a:off x="782638" y="4908550"/>
            <a:ext cx="6129337" cy="4203700"/>
          </a:xfrm>
        </p:spPr>
        <p:txBody>
          <a:bodyPr/>
          <a:lstStyle/>
          <a:p>
            <a:r>
              <a:rPr lang="en-US"/>
              <a:t>In this diagram you can see the routing and connection points for the motor connections of a B1 – B3 configuration</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57E0881D-6C45-4CCF-B057-8E313E03B08A}" type="slidenum">
              <a:rPr lang="de-CH"/>
              <a:pPr/>
              <a:t>128</a:t>
            </a:fld>
            <a:endParaRPr lang="de-CH"/>
          </a:p>
        </p:txBody>
      </p:sp>
      <p:sp>
        <p:nvSpPr>
          <p:cNvPr id="3170306" name="Rectangle 2"/>
          <p:cNvSpPr>
            <a:spLocks noGrp="1" noRot="1" noChangeAspect="1" noChangeArrowheads="1" noTextEdit="1"/>
          </p:cNvSpPr>
          <p:nvPr>
            <p:ph type="sldImg"/>
          </p:nvPr>
        </p:nvSpPr>
        <p:spPr>
          <a:xfrm>
            <a:off x="1176338" y="544513"/>
            <a:ext cx="5346700" cy="4130675"/>
          </a:xfrm>
          <a:ln/>
        </p:spPr>
      </p:sp>
      <p:sp>
        <p:nvSpPr>
          <p:cNvPr id="3170307" name="Rectangle 3"/>
          <p:cNvSpPr>
            <a:spLocks noGrp="1" noChangeArrowheads="1"/>
          </p:cNvSpPr>
          <p:nvPr>
            <p:ph type="body" idx="1"/>
          </p:nvPr>
        </p:nvSpPr>
        <p:spPr>
          <a:xfrm>
            <a:off x="782638" y="4908550"/>
            <a:ext cx="6129337" cy="4203700"/>
          </a:xfrm>
        </p:spPr>
        <p:txBody>
          <a:bodyPr/>
          <a:lstStyle/>
          <a:p>
            <a:r>
              <a:rPr lang="en-US"/>
              <a:t>Lastly we have the drawings illustrating the connection for a B4 unit. The B4 unit is a floor standing unit.</a:t>
            </a:r>
          </a:p>
          <a:p>
            <a:r>
              <a:rPr lang="en-US"/>
              <a:t>The wiring connections within this unit are designed for top entry and exit.</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6D97B845-9814-4BC2-B0D0-C1F033914B8F}" type="slidenum">
              <a:rPr lang="de-CH"/>
              <a:pPr/>
              <a:t>129</a:t>
            </a:fld>
            <a:endParaRPr lang="de-CH"/>
          </a:p>
        </p:txBody>
      </p:sp>
      <p:sp>
        <p:nvSpPr>
          <p:cNvPr id="3178498" name="Rectangle 2"/>
          <p:cNvSpPr>
            <a:spLocks noGrp="1" noRot="1" noChangeAspect="1" noChangeArrowheads="1" noTextEdit="1"/>
          </p:cNvSpPr>
          <p:nvPr>
            <p:ph type="sldImg"/>
          </p:nvPr>
        </p:nvSpPr>
        <p:spPr>
          <a:xfrm>
            <a:off x="1174750" y="542925"/>
            <a:ext cx="5349875" cy="4133850"/>
          </a:xfrm>
          <a:ln/>
        </p:spPr>
      </p:sp>
      <p:sp>
        <p:nvSpPr>
          <p:cNvPr id="3178499" name="Rectangle 3"/>
          <p:cNvSpPr>
            <a:spLocks noGrp="1" noChangeArrowheads="1"/>
          </p:cNvSpPr>
          <p:nvPr>
            <p:ph type="body" idx="1"/>
          </p:nvPr>
        </p:nvSpPr>
        <p:spPr>
          <a:xfrm>
            <a:off x="782638" y="4908550"/>
            <a:ext cx="6130925" cy="4205288"/>
          </a:xfrm>
        </p:spPr>
        <p:txBody>
          <a:bodyPr/>
          <a:lstStyle/>
          <a:p>
            <a:r>
              <a:rPr lang="en-US"/>
              <a:t>Welcome to the Commissioning training for the ACH550 ABB Standard Drives designed for HVAC applications.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1"/>
          <p:cNvSpPr>
            <a:spLocks noGrp="1" noChangeArrowheads="1"/>
          </p:cNvSpPr>
          <p:nvPr>
            <p:ph type="dt" sz="quarter" idx="1"/>
          </p:nvPr>
        </p:nvSpPr>
        <p:spPr>
          <a:xfrm>
            <a:off x="4144055" y="0"/>
            <a:ext cx="3169474" cy="480391"/>
          </a:xfrm>
          <a:prstGeom prst="rect">
            <a:avLst/>
          </a:prstGeom>
          <a:noFill/>
        </p:spPr>
        <p:txBody>
          <a:bodyPr lIns="95601" tIns="47800" rIns="95601" bIns="47800"/>
          <a:lstStyle/>
          <a:p>
            <a:fld id="{3FDDE5AF-DDF1-4688-8C7E-D2B90271FAF2}" type="datetime1">
              <a:rPr lang="en-US" smtClean="0"/>
              <a:pPr/>
              <a:t>10/26/2012</a:t>
            </a:fld>
            <a:endParaRPr lang="en-US" smtClean="0"/>
          </a:p>
        </p:txBody>
      </p:sp>
      <p:sp>
        <p:nvSpPr>
          <p:cNvPr id="92163" name="Rectangle 13"/>
          <p:cNvSpPr>
            <a:spLocks noGrp="1" noChangeArrowheads="1"/>
          </p:cNvSpPr>
          <p:nvPr>
            <p:ph type="sldNum" sz="quarter" idx="5"/>
          </p:nvPr>
        </p:nvSpPr>
        <p:spPr>
          <a:noFill/>
        </p:spPr>
        <p:txBody>
          <a:bodyPr/>
          <a:lstStyle/>
          <a:p>
            <a:fld id="{DD1D354B-212E-4692-A805-218CD35D5C70}" type="slidenum">
              <a:rPr lang="en-US" smtClean="0"/>
              <a:pPr/>
              <a:t>13</a:t>
            </a:fld>
            <a:endParaRPr lang="en-US" smtClean="0"/>
          </a:p>
        </p:txBody>
      </p:sp>
      <p:sp>
        <p:nvSpPr>
          <p:cNvPr id="92164" name="Rectangle 2"/>
          <p:cNvSpPr>
            <a:spLocks noGrp="1" noRot="1" noChangeAspect="1" noChangeArrowheads="1" noTextEdit="1"/>
          </p:cNvSpPr>
          <p:nvPr>
            <p:ph type="sldImg"/>
          </p:nvPr>
        </p:nvSpPr>
        <p:spPr>
          <a:ln/>
        </p:spPr>
      </p:sp>
      <p:sp>
        <p:nvSpPr>
          <p:cNvPr id="92165" name="Rectangle 3"/>
          <p:cNvSpPr>
            <a:spLocks noGrp="1" noChangeArrowheads="1"/>
          </p:cNvSpPr>
          <p:nvPr>
            <p:ph type="body" idx="1"/>
          </p:nvPr>
        </p:nvSpPr>
        <p:spPr>
          <a:noFill/>
          <a:ln/>
        </p:spPr>
        <p:txBody>
          <a:bodyPr/>
          <a:lstStyle/>
          <a:p>
            <a:r>
              <a:rPr lang="en-US" dirty="0" smtClean="0">
                <a:latin typeface="Arial" pitchFamily="34" charset="0"/>
              </a:rPr>
              <a:t>EMI/RFI Filter and High Frequency Noise.</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641205CA-412D-4017-8F81-DE22071A2858}" type="slidenum">
              <a:rPr lang="de-CH"/>
              <a:pPr/>
              <a:t>130</a:t>
            </a:fld>
            <a:endParaRPr lang="de-CH"/>
          </a:p>
        </p:txBody>
      </p:sp>
      <p:sp>
        <p:nvSpPr>
          <p:cNvPr id="3180546" name="Rectangle 2"/>
          <p:cNvSpPr>
            <a:spLocks noGrp="1" noRot="1" noChangeAspect="1" noChangeArrowheads="1" noTextEdit="1"/>
          </p:cNvSpPr>
          <p:nvPr>
            <p:ph type="sldImg"/>
          </p:nvPr>
        </p:nvSpPr>
        <p:spPr>
          <a:xfrm>
            <a:off x="1330325" y="722313"/>
            <a:ext cx="4656138" cy="3598862"/>
          </a:xfrm>
          <a:ln/>
        </p:spPr>
      </p:sp>
      <p:sp>
        <p:nvSpPr>
          <p:cNvPr id="3180547" name="Rectangle 3"/>
          <p:cNvSpPr>
            <a:spLocks noGrp="1" noChangeArrowheads="1"/>
          </p:cNvSpPr>
          <p:nvPr>
            <p:ph type="body" idx="1"/>
          </p:nvPr>
        </p:nvSpPr>
        <p:spPr>
          <a:xfrm>
            <a:off x="973138" y="4938713"/>
            <a:ext cx="5368925" cy="3940175"/>
          </a:xfrm>
        </p:spPr>
        <p:txBody>
          <a:bodyPr/>
          <a:lstStyle/>
          <a:p>
            <a:r>
              <a:rPr lang="en-US"/>
              <a:t>After completing this module, you will be able to</a:t>
            </a:r>
          </a:p>
          <a:p>
            <a:pPr lvl="1">
              <a:buFont typeface="Wingdings" pitchFamily="2" charset="2"/>
              <a:buChar char="§"/>
            </a:pPr>
            <a:r>
              <a:rPr lang="en-US"/>
              <a:t>list product specific safety issues, </a:t>
            </a:r>
          </a:p>
          <a:p>
            <a:pPr lvl="1">
              <a:buFont typeface="Wingdings" pitchFamily="2" charset="2"/>
              <a:buChar char="§"/>
            </a:pPr>
            <a:r>
              <a:rPr lang="en-US"/>
              <a:t>show how to startup the product in a basic application using parameters with the HVAC Control panel, DriveWindow Light and FlashDrop tool, and</a:t>
            </a:r>
          </a:p>
          <a:p>
            <a:pPr lvl="1">
              <a:buFont typeface="Wingdings" pitchFamily="2" charset="2"/>
              <a:buChar char="§"/>
            </a:pPr>
            <a:r>
              <a:rPr lang="en-US"/>
              <a:t>make backups of the system. </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B4913C0D-145F-462C-B115-3A317D1D60AA}" type="slidenum">
              <a:rPr lang="de-CH"/>
              <a:pPr/>
              <a:t>131</a:t>
            </a:fld>
            <a:endParaRPr lang="de-CH"/>
          </a:p>
        </p:txBody>
      </p:sp>
      <p:sp>
        <p:nvSpPr>
          <p:cNvPr id="3182594" name="Rectangle 2"/>
          <p:cNvSpPr>
            <a:spLocks noGrp="1" noRot="1" noChangeAspect="1" noChangeArrowheads="1" noTextEdit="1"/>
          </p:cNvSpPr>
          <p:nvPr>
            <p:ph type="sldImg"/>
          </p:nvPr>
        </p:nvSpPr>
        <p:spPr>
          <a:xfrm>
            <a:off x="1330325" y="722313"/>
            <a:ext cx="4656138" cy="3598862"/>
          </a:xfrm>
          <a:ln/>
        </p:spPr>
      </p:sp>
      <p:sp>
        <p:nvSpPr>
          <p:cNvPr id="3182595" name="Rectangle 3"/>
          <p:cNvSpPr>
            <a:spLocks noGrp="1" noChangeArrowheads="1"/>
          </p:cNvSpPr>
          <p:nvPr>
            <p:ph type="body" idx="1"/>
          </p:nvPr>
        </p:nvSpPr>
        <p:spPr>
          <a:xfrm>
            <a:off x="973138" y="4938713"/>
            <a:ext cx="5368925" cy="3940175"/>
          </a:xfrm>
        </p:spPr>
        <p:txBody>
          <a:bodyPr/>
          <a:lstStyle/>
          <a:p>
            <a:r>
              <a:rPr lang="en-US"/>
              <a:t>This module is designed for people who have already completed the listed training modules.  Indicate that these modules are “on-line” and can be viewed again at any time.</a:t>
            </a:r>
          </a:p>
          <a:p>
            <a:pPr lvl="1">
              <a:buClr>
                <a:schemeClr val="bg2"/>
              </a:buClr>
              <a:buFont typeface="Wingdings" pitchFamily="2" charset="2"/>
              <a:buNone/>
            </a:pPr>
            <a:r>
              <a:rPr lang="en-US"/>
              <a:t>LV Drive Safety</a:t>
            </a:r>
          </a:p>
          <a:p>
            <a:pPr lvl="1">
              <a:buClr>
                <a:schemeClr val="bg2"/>
              </a:buClr>
              <a:buFont typeface="Wingdings" pitchFamily="2" charset="2"/>
              <a:buNone/>
            </a:pPr>
            <a:r>
              <a:rPr lang="en-US"/>
              <a:t>ESD Awareness</a:t>
            </a:r>
          </a:p>
          <a:p>
            <a:pPr lvl="1">
              <a:buClr>
                <a:schemeClr val="bg2"/>
              </a:buClr>
              <a:buFont typeface="Wingdings" pitchFamily="2" charset="2"/>
              <a:buNone/>
            </a:pPr>
            <a:r>
              <a:rPr lang="en-US"/>
              <a:t>ACH550 Product Overview</a:t>
            </a:r>
          </a:p>
          <a:p>
            <a:pPr lvl="1">
              <a:spcAft>
                <a:spcPct val="70000"/>
              </a:spcAft>
              <a:buClr>
                <a:schemeClr val="bg2"/>
              </a:buClr>
              <a:buFont typeface="Wingdings" pitchFamily="2" charset="2"/>
              <a:buNone/>
            </a:pPr>
            <a:r>
              <a:rPr lang="en-US"/>
              <a:t>ACH550 Installation &amp; wiring</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40C598F8-E5E8-48D8-A331-8502340151DF}" type="slidenum">
              <a:rPr lang="de-CH"/>
              <a:pPr/>
              <a:t>132</a:t>
            </a:fld>
            <a:endParaRPr lang="de-CH"/>
          </a:p>
        </p:txBody>
      </p:sp>
      <p:sp>
        <p:nvSpPr>
          <p:cNvPr id="3342338" name="Rectangle 2"/>
          <p:cNvSpPr>
            <a:spLocks noGrp="1" noRot="1" noChangeAspect="1" noChangeArrowheads="1" noTextEdit="1"/>
          </p:cNvSpPr>
          <p:nvPr>
            <p:ph type="sldImg"/>
          </p:nvPr>
        </p:nvSpPr>
        <p:spPr>
          <a:xfrm>
            <a:off x="1176338" y="544513"/>
            <a:ext cx="5345112" cy="4130675"/>
          </a:xfrm>
          <a:ln/>
        </p:spPr>
      </p:sp>
      <p:sp>
        <p:nvSpPr>
          <p:cNvPr id="3342339" name="Rectangle 3"/>
          <p:cNvSpPr>
            <a:spLocks noGrp="1" noChangeArrowheads="1"/>
          </p:cNvSpPr>
          <p:nvPr>
            <p:ph type="body" idx="1"/>
          </p:nvPr>
        </p:nvSpPr>
        <p:spPr>
          <a:xfrm>
            <a:off x="782638" y="4908550"/>
            <a:ext cx="6130925" cy="4203700"/>
          </a:xfrm>
        </p:spPr>
        <p:txBody>
          <a:bodyPr/>
          <a:lstStyle/>
          <a:p>
            <a:r>
              <a:rPr lang="en-US"/>
              <a:t>All VFDs need a certain amount of information to effectively match the drive diagnostics and operation to the motor that’s connected. This is done through a unique parameter group called “Start-up Data.”  In all ABB drives, Group 99 is called Start-up Data, and requires the same information, no matter what the product type or HP.  </a:t>
            </a:r>
          </a:p>
          <a:p>
            <a:r>
              <a:rPr lang="en-US"/>
              <a:t>In addition to motor information, Start-up Data also includes a parameter called a “macro.”  (this is parameter 9902)</a:t>
            </a:r>
          </a:p>
          <a:p>
            <a:r>
              <a:rPr lang="en-US"/>
              <a:t>As seen in this picture, the ACH550 contains a variety of macros to match any HVAC application.  A macro is simply a pre-determined set of parameter values – it’s like a computer program that contains all the information to effectively run the system.  An “Application Macro” sets all the parameter values to a default setting that closely matches the need of an application.  For example “Hand” control or Supply Fan or PID Control.</a:t>
            </a:r>
          </a:p>
          <a:p>
            <a:r>
              <a:rPr lang="en-US"/>
              <a:t>In addition to the standard macros, the drive contains two blank locations of memory that is “User Defined.”  These are macros User 1 and User 2, and allow the user to save two customized macros or two back-up programs.  In HVAC, the user can conveniently set-up a “Summer” and “Winter” mode of operation.</a:t>
            </a:r>
          </a:p>
          <a:p>
            <a:r>
              <a:rPr lang="en-US"/>
              <a:t>One point to note.  There are not 9 thousand, 9 hundred and 9 parameters in this drive.  The parameter number is read:  Group 99, parameter 9.  The first two digits always indicate the group # and the last two digits indicate the parameter number</a:t>
            </a:r>
          </a:p>
          <a:p>
            <a:endParaRPr lang="en-US"/>
          </a:p>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601FE511-1CF6-4FEC-9D71-643AA61DFDA2}" type="slidenum">
              <a:rPr lang="de-CH"/>
              <a:pPr/>
              <a:t>133</a:t>
            </a:fld>
            <a:endParaRPr lang="de-CH"/>
          </a:p>
        </p:txBody>
      </p:sp>
      <p:sp>
        <p:nvSpPr>
          <p:cNvPr id="3184642" name="Rectangle 2"/>
          <p:cNvSpPr>
            <a:spLocks noGrp="1" noRot="1" noChangeAspect="1" noChangeArrowheads="1" noTextEdit="1"/>
          </p:cNvSpPr>
          <p:nvPr>
            <p:ph type="sldImg"/>
          </p:nvPr>
        </p:nvSpPr>
        <p:spPr>
          <a:xfrm>
            <a:off x="1289050" y="696913"/>
            <a:ext cx="4511675" cy="3486150"/>
          </a:xfrm>
          <a:ln/>
        </p:spPr>
      </p:sp>
      <p:sp>
        <p:nvSpPr>
          <p:cNvPr id="3184643" name="Rectangle 3"/>
          <p:cNvSpPr>
            <a:spLocks noGrp="1" noChangeArrowheads="1"/>
          </p:cNvSpPr>
          <p:nvPr>
            <p:ph type="body" idx="1"/>
          </p:nvPr>
        </p:nvSpPr>
        <p:spPr>
          <a:xfrm>
            <a:off x="944563" y="4783138"/>
            <a:ext cx="5202237" cy="3813175"/>
          </a:xfrm>
        </p:spPr>
        <p:txBody>
          <a:bodyPr/>
          <a:lstStyle/>
          <a:p>
            <a:r>
              <a:rPr lang="en-US"/>
              <a:t>Review the safety precautions listed here.  Emphasize that even when a motor is stopped, dangerous voltage is present at the power circuit terminals.</a:t>
            </a:r>
          </a:p>
          <a:p>
            <a:r>
              <a:rPr lang="en-US"/>
              <a:t>Review Lock-out / Tag-out.</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2B98C671-6529-4799-8183-225534872546}" type="slidenum">
              <a:rPr lang="de-CH"/>
              <a:pPr/>
              <a:t>134</a:t>
            </a:fld>
            <a:endParaRPr lang="de-CH"/>
          </a:p>
        </p:txBody>
      </p:sp>
      <p:sp>
        <p:nvSpPr>
          <p:cNvPr id="3186690" name="Rectangle 2"/>
          <p:cNvSpPr>
            <a:spLocks noGrp="1" noRot="1" noChangeAspect="1" noChangeArrowheads="1" noTextEdit="1"/>
          </p:cNvSpPr>
          <p:nvPr>
            <p:ph type="sldImg"/>
          </p:nvPr>
        </p:nvSpPr>
        <p:spPr>
          <a:ln/>
        </p:spPr>
      </p:sp>
      <p:sp>
        <p:nvSpPr>
          <p:cNvPr id="3186691" name="Rectangle 3"/>
          <p:cNvSpPr>
            <a:spLocks noGrp="1" noChangeArrowheads="1"/>
          </p:cNvSpPr>
          <p:nvPr>
            <p:ph type="body" idx="1"/>
          </p:nvPr>
        </p:nvSpPr>
        <p:spPr>
          <a:xfrm>
            <a:off x="782638" y="4908550"/>
            <a:ext cx="6130925" cy="4205288"/>
          </a:xfrm>
        </p:spPr>
        <p:txBody>
          <a:bodyPr/>
          <a:lstStyle/>
          <a:p>
            <a:r>
              <a:rPr lang="en-US"/>
              <a:t>Before any start-up operations, check the motor and application data: </a:t>
            </a:r>
          </a:p>
          <a:p>
            <a:pPr>
              <a:buFontTx/>
              <a:buChar char="•"/>
            </a:pPr>
            <a:r>
              <a:rPr lang="en-US" b="1"/>
              <a:t>Motor Data</a:t>
            </a:r>
          </a:p>
          <a:p>
            <a:r>
              <a:rPr lang="en-US"/>
              <a:t>The motor data on the ratings plate may differ from the defaults in the ACH550. </a:t>
            </a:r>
          </a:p>
          <a:p>
            <a:r>
              <a:rPr lang="en-US"/>
              <a:t>The drive provides more precise control and better thermal protection if you use the motor rating plate data.</a:t>
            </a:r>
          </a:p>
          <a:p>
            <a:pPr>
              <a:buFontTx/>
              <a:buChar char="•"/>
            </a:pPr>
            <a:r>
              <a:rPr lang="en-US" b="1"/>
              <a:t>Application data</a:t>
            </a:r>
          </a:p>
          <a:p>
            <a:r>
              <a:rPr lang="en-US"/>
              <a:t>Use the Application macro that best fits the system needs and control circuit diagram. </a:t>
            </a:r>
          </a:p>
          <a:p>
            <a:r>
              <a:rPr lang="en-US"/>
              <a:t>Review the macro descriptions in the User’s Manual chapter "Application Macros and wiring“</a:t>
            </a:r>
          </a:p>
          <a:p>
            <a:r>
              <a:rPr lang="en-US"/>
              <a:t>Gather the application data like Speed or frequency limits, acceleration times and so on. </a:t>
            </a:r>
          </a:p>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BB8DA9F5-AB39-4D57-8660-76A617F3DB15}" type="slidenum">
              <a:rPr lang="de-CH"/>
              <a:pPr/>
              <a:t>135</a:t>
            </a:fld>
            <a:endParaRPr lang="de-CH"/>
          </a:p>
        </p:txBody>
      </p:sp>
      <p:sp>
        <p:nvSpPr>
          <p:cNvPr id="3188738" name="Rectangle 2"/>
          <p:cNvSpPr>
            <a:spLocks noGrp="1" noRot="1" noChangeAspect="1" noChangeArrowheads="1" noTextEdit="1"/>
          </p:cNvSpPr>
          <p:nvPr>
            <p:ph type="sldImg"/>
          </p:nvPr>
        </p:nvSpPr>
        <p:spPr>
          <a:xfrm>
            <a:off x="1330325" y="722313"/>
            <a:ext cx="4656138" cy="3598862"/>
          </a:xfrm>
          <a:ln/>
        </p:spPr>
      </p:sp>
      <p:sp>
        <p:nvSpPr>
          <p:cNvPr id="3188739" name="Rectangle 3"/>
          <p:cNvSpPr>
            <a:spLocks noGrp="1" noChangeArrowheads="1"/>
          </p:cNvSpPr>
          <p:nvPr>
            <p:ph type="body" idx="1"/>
          </p:nvPr>
        </p:nvSpPr>
        <p:spPr>
          <a:xfrm>
            <a:off x="973138" y="4938713"/>
            <a:ext cx="5368925" cy="3940175"/>
          </a:xfrm>
        </p:spPr>
        <p:txBody>
          <a:bodyPr/>
          <a:lstStyle/>
          <a:p>
            <a:pPr marL="190500" indent="-190500"/>
            <a:r>
              <a:rPr lang="en-US"/>
              <a:t>There are three recommended ways to set the drive start-up parameters.  Indicate the benefits of each way.</a:t>
            </a:r>
          </a:p>
          <a:p>
            <a:pPr marL="190500" indent="-190500"/>
            <a:r>
              <a:rPr lang="en-US"/>
              <a:t>(1) By using the Start-up Assistant in the HVAC Control Panel.</a:t>
            </a:r>
          </a:p>
          <a:p>
            <a:pPr marL="190500" indent="-190500"/>
            <a:r>
              <a:rPr lang="en-US"/>
              <a:t>(2) By setting start-up parameters manually in the HVAC Control Panel</a:t>
            </a:r>
            <a:br>
              <a:rPr lang="en-US"/>
            </a:br>
            <a:r>
              <a:rPr lang="en-US"/>
              <a:t>(3) With the DriveWindow Light and/or it’s Wizards</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E82282F9-0A2D-469F-9259-268605056FE5}" type="slidenum">
              <a:rPr lang="de-CH"/>
              <a:pPr/>
              <a:t>136</a:t>
            </a:fld>
            <a:endParaRPr lang="de-CH"/>
          </a:p>
        </p:txBody>
      </p:sp>
      <p:sp>
        <p:nvSpPr>
          <p:cNvPr id="3190786" name="Rectangle 2"/>
          <p:cNvSpPr>
            <a:spLocks noGrp="1" noRot="1" noChangeAspect="1" noChangeArrowheads="1" noTextEdit="1"/>
          </p:cNvSpPr>
          <p:nvPr>
            <p:ph type="sldImg"/>
          </p:nvPr>
        </p:nvSpPr>
        <p:spPr>
          <a:xfrm>
            <a:off x="1330325" y="722313"/>
            <a:ext cx="4656138" cy="3598862"/>
          </a:xfrm>
          <a:ln/>
        </p:spPr>
      </p:sp>
      <p:sp>
        <p:nvSpPr>
          <p:cNvPr id="3190787" name="Rectangle 3"/>
          <p:cNvSpPr>
            <a:spLocks noGrp="1" noChangeArrowheads="1"/>
          </p:cNvSpPr>
          <p:nvPr>
            <p:ph type="body" idx="1"/>
          </p:nvPr>
        </p:nvSpPr>
        <p:spPr>
          <a:xfrm>
            <a:off x="973138" y="4938713"/>
            <a:ext cx="5368925" cy="3940175"/>
          </a:xfrm>
        </p:spPr>
        <p:txBody>
          <a:bodyPr/>
          <a:lstStyle/>
          <a:p>
            <a:r>
              <a:rPr lang="en-US"/>
              <a:t>Use the Start-up Assistant to configure the drive. With the HVAC Control Panel, the “Start-up Assistant” runs automatically at the first power-up. </a:t>
            </a:r>
          </a:p>
          <a:p>
            <a:r>
              <a:rPr lang="en-US"/>
              <a:t>If the Start-up assistant is needed later on, activate it separately. Check the section “Assistant mode” in the  chapter Start-up and control panel in the </a:t>
            </a:r>
            <a:r>
              <a:rPr lang="en-US" b="1"/>
              <a:t>User’s Manual.</a:t>
            </a:r>
          </a:p>
          <a:p>
            <a:r>
              <a:rPr lang="en-US"/>
              <a:t>The Start-up assistant will ask for all necessary data, such as motor nominal value, maximum/minimum speed, acceleration and deceleration times.</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852512BE-06A4-4CD0-A3BD-5A4E01B6303E}" type="slidenum">
              <a:rPr lang="de-CH"/>
              <a:pPr/>
              <a:t>137</a:t>
            </a:fld>
            <a:endParaRPr lang="de-CH"/>
          </a:p>
        </p:txBody>
      </p:sp>
      <p:sp>
        <p:nvSpPr>
          <p:cNvPr id="3192834" name="Rectangle 2"/>
          <p:cNvSpPr>
            <a:spLocks noGrp="1" noRot="1" noChangeAspect="1" noChangeArrowheads="1" noTextEdit="1"/>
          </p:cNvSpPr>
          <p:nvPr>
            <p:ph type="sldImg"/>
          </p:nvPr>
        </p:nvSpPr>
        <p:spPr>
          <a:xfrm>
            <a:off x="1330325" y="722313"/>
            <a:ext cx="4656138" cy="3598862"/>
          </a:xfrm>
          <a:ln/>
        </p:spPr>
      </p:sp>
      <p:sp>
        <p:nvSpPr>
          <p:cNvPr id="3192835" name="Rectangle 3"/>
          <p:cNvSpPr>
            <a:spLocks noGrp="1" noChangeArrowheads="1"/>
          </p:cNvSpPr>
          <p:nvPr>
            <p:ph type="body" idx="1"/>
          </p:nvPr>
        </p:nvSpPr>
        <p:spPr>
          <a:xfrm>
            <a:off x="973138" y="4938713"/>
            <a:ext cx="5368925" cy="3940175"/>
          </a:xfrm>
        </p:spPr>
        <p:txBody>
          <a:bodyPr/>
          <a:lstStyle/>
          <a:p>
            <a:r>
              <a:rPr lang="en-US"/>
              <a:t>Use the Parameters mode to set parameters manually. Use the up and down keys simultaneously to replace the displayed value of a parameter with the default value.</a:t>
            </a:r>
          </a:p>
          <a:p>
            <a:r>
              <a:rPr lang="en-US"/>
              <a:t>To complete the control connections by manually entering the parameters, see the chapter </a:t>
            </a:r>
            <a:r>
              <a:rPr lang="en-US" i="1"/>
              <a:t>Parameter listing and descriptions</a:t>
            </a:r>
            <a:r>
              <a:rPr lang="en-US"/>
              <a:t> in the User’s Manual.</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DBD47163-585F-4805-B2A0-17D72A503005}" type="slidenum">
              <a:rPr lang="de-CH"/>
              <a:pPr/>
              <a:t>138</a:t>
            </a:fld>
            <a:endParaRPr lang="de-CH"/>
          </a:p>
        </p:txBody>
      </p:sp>
      <p:sp>
        <p:nvSpPr>
          <p:cNvPr id="3194882" name="Rectangle 2"/>
          <p:cNvSpPr>
            <a:spLocks noGrp="1" noRot="1" noChangeAspect="1" noChangeArrowheads="1" noTextEdit="1"/>
          </p:cNvSpPr>
          <p:nvPr>
            <p:ph type="sldImg"/>
          </p:nvPr>
        </p:nvSpPr>
        <p:spPr>
          <a:xfrm>
            <a:off x="1330325" y="722313"/>
            <a:ext cx="4656138" cy="3598862"/>
          </a:xfrm>
          <a:ln/>
        </p:spPr>
      </p:sp>
      <p:sp>
        <p:nvSpPr>
          <p:cNvPr id="3194883" name="Rectangle 3"/>
          <p:cNvSpPr>
            <a:spLocks noGrp="1" noChangeArrowheads="1"/>
          </p:cNvSpPr>
          <p:nvPr>
            <p:ph type="body" idx="1"/>
          </p:nvPr>
        </p:nvSpPr>
        <p:spPr>
          <a:xfrm>
            <a:off x="973138" y="4938713"/>
            <a:ext cx="5368925" cy="3940175"/>
          </a:xfrm>
        </p:spPr>
        <p:txBody>
          <a:bodyPr/>
          <a:lstStyle/>
          <a:p>
            <a:r>
              <a:rPr lang="en-US"/>
              <a:t>Review the procedures listed - -  after Initial power up and data entry.</a:t>
            </a:r>
          </a:p>
          <a:p>
            <a:r>
              <a:rPr lang="en-US"/>
              <a:t>Note:  Operating Parameters (P0118 through 0123), could be considered “I / O Status.”  That is, these parameters provide a read-out status of Inputs and outputs to/from the drive.  Emphasize that these parameters are a quick way to determine if the drive has the correct inputs in order for the selected macro to operate properly.  (Refer to the User Manual “Application Macros” section to determine the proper I/O assignments).</a:t>
            </a:r>
            <a:endParaRPr lang="en-US" sz="90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8B426A6E-CB78-400D-A35B-0D577D500194}" type="slidenum">
              <a:rPr lang="de-CH"/>
              <a:pPr/>
              <a:t>139</a:t>
            </a:fld>
            <a:endParaRPr lang="de-CH"/>
          </a:p>
        </p:txBody>
      </p:sp>
      <p:sp>
        <p:nvSpPr>
          <p:cNvPr id="3196930" name="Rectangle 2"/>
          <p:cNvSpPr>
            <a:spLocks noGrp="1" noRot="1" noChangeAspect="1" noChangeArrowheads="1" noTextEdit="1"/>
          </p:cNvSpPr>
          <p:nvPr>
            <p:ph type="sldImg"/>
          </p:nvPr>
        </p:nvSpPr>
        <p:spPr>
          <a:xfrm>
            <a:off x="1330325" y="722313"/>
            <a:ext cx="4656138" cy="3598862"/>
          </a:xfrm>
          <a:ln/>
        </p:spPr>
      </p:sp>
      <p:sp>
        <p:nvSpPr>
          <p:cNvPr id="3196931" name="Rectangle 3"/>
          <p:cNvSpPr>
            <a:spLocks noGrp="1" noChangeArrowheads="1"/>
          </p:cNvSpPr>
          <p:nvPr>
            <p:ph type="body" idx="1"/>
          </p:nvPr>
        </p:nvSpPr>
        <p:spPr>
          <a:xfrm>
            <a:off x="973138" y="4938713"/>
            <a:ext cx="5368925" cy="3940175"/>
          </a:xfrm>
        </p:spPr>
        <p:txBody>
          <a:bodyPr/>
          <a:lstStyle/>
          <a:p>
            <a:r>
              <a:rPr lang="en-US"/>
              <a:t>Verify motor rotation by performing the steps listed in this slide.</a:t>
            </a:r>
          </a:p>
          <a:p>
            <a:r>
              <a:rPr lang="en-US" sz="900"/>
              <a:t>By setting the Control Panel speed reference to approximately 3 Hz, this reduces the risk of equipment issues, if the motor is wired causing reverse rotation – when it should be forward.</a:t>
            </a:r>
          </a:p>
          <a:p>
            <a:r>
              <a:rPr lang="en-US" sz="900"/>
              <a:t>Press </a:t>
            </a:r>
            <a:r>
              <a:rPr lang="en-US" sz="900" b="1"/>
              <a:t>HAND</a:t>
            </a:r>
            <a:r>
              <a:rPr lang="en-US" sz="900"/>
              <a:t> on the Control Panel and verify rotation (the keypad “rotating shaft indicator” must match the motor direction of rotation.  (if not, see next slide)</a:t>
            </a:r>
          </a:p>
          <a:p>
            <a:pPr lvl="1"/>
            <a:r>
              <a:rPr lang="en-US"/>
              <a:t>Review the Note!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1"/>
          <p:cNvSpPr>
            <a:spLocks noGrp="1" noChangeArrowheads="1"/>
          </p:cNvSpPr>
          <p:nvPr>
            <p:ph type="dt" sz="quarter" idx="1"/>
          </p:nvPr>
        </p:nvSpPr>
        <p:spPr>
          <a:xfrm>
            <a:off x="4144055" y="0"/>
            <a:ext cx="3169474" cy="480391"/>
          </a:xfrm>
          <a:prstGeom prst="rect">
            <a:avLst/>
          </a:prstGeom>
          <a:noFill/>
        </p:spPr>
        <p:txBody>
          <a:bodyPr lIns="95601" tIns="47800" rIns="95601" bIns="47800"/>
          <a:lstStyle/>
          <a:p>
            <a:fld id="{E5F7AF98-FB50-4398-8DF3-E952B3924C4B}" type="datetime1">
              <a:rPr lang="en-US" smtClean="0"/>
              <a:pPr/>
              <a:t>10/26/2012</a:t>
            </a:fld>
            <a:endParaRPr lang="en-US" smtClean="0"/>
          </a:p>
        </p:txBody>
      </p:sp>
      <p:sp>
        <p:nvSpPr>
          <p:cNvPr id="93187" name="Rectangle 13"/>
          <p:cNvSpPr>
            <a:spLocks noGrp="1" noChangeArrowheads="1"/>
          </p:cNvSpPr>
          <p:nvPr>
            <p:ph type="sldNum" sz="quarter" idx="5"/>
          </p:nvPr>
        </p:nvSpPr>
        <p:spPr>
          <a:noFill/>
        </p:spPr>
        <p:txBody>
          <a:bodyPr/>
          <a:lstStyle/>
          <a:p>
            <a:fld id="{BC10E787-2CA1-4A30-8CF2-9ABAD0FA1B31}" type="slidenum">
              <a:rPr lang="en-US" smtClean="0"/>
              <a:pPr/>
              <a:t>14</a:t>
            </a:fld>
            <a:endParaRPr lang="en-US" smtClean="0"/>
          </a:p>
        </p:txBody>
      </p:sp>
      <p:sp>
        <p:nvSpPr>
          <p:cNvPr id="93188" name="Rectangle 2"/>
          <p:cNvSpPr>
            <a:spLocks noGrp="1" noRot="1" noChangeAspect="1" noChangeArrowheads="1" noTextEdit="1"/>
          </p:cNvSpPr>
          <p:nvPr>
            <p:ph type="sldImg"/>
          </p:nvPr>
        </p:nvSpPr>
        <p:spPr>
          <a:ln/>
        </p:spPr>
      </p:sp>
      <p:sp>
        <p:nvSpPr>
          <p:cNvPr id="93189" name="Rectangle 3"/>
          <p:cNvSpPr>
            <a:spLocks noGrp="1" noChangeArrowheads="1"/>
          </p:cNvSpPr>
          <p:nvPr>
            <p:ph type="body" idx="1"/>
          </p:nvPr>
        </p:nvSpPr>
        <p:spPr>
          <a:noFill/>
          <a:ln/>
        </p:spPr>
        <p:txBody>
          <a:bodyPr/>
          <a:lstStyle/>
          <a:p>
            <a:r>
              <a:rPr lang="en-US" dirty="0" smtClean="0">
                <a:latin typeface="Arial" pitchFamily="34" charset="0"/>
              </a:rPr>
              <a:t>Harmonic</a:t>
            </a:r>
            <a:r>
              <a:rPr lang="en-US" baseline="0" dirty="0" smtClean="0">
                <a:latin typeface="Arial" pitchFamily="34" charset="0"/>
              </a:rPr>
              <a:t> reduction with AC and DC line reactors</a:t>
            </a:r>
            <a:endParaRPr lang="en-US" dirty="0" smtClean="0">
              <a:latin typeface="Arial" pitchFamily="34"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447E6414-62AB-458D-B2DF-351AAC09AE38}" type="slidenum">
              <a:rPr lang="de-CH"/>
              <a:pPr/>
              <a:t>140</a:t>
            </a:fld>
            <a:endParaRPr lang="de-CH"/>
          </a:p>
        </p:txBody>
      </p:sp>
      <p:sp>
        <p:nvSpPr>
          <p:cNvPr id="3198978" name="Rectangle 2"/>
          <p:cNvSpPr>
            <a:spLocks noGrp="1" noRot="1" noChangeAspect="1" noChangeArrowheads="1" noTextEdit="1"/>
          </p:cNvSpPr>
          <p:nvPr>
            <p:ph type="sldImg"/>
          </p:nvPr>
        </p:nvSpPr>
        <p:spPr>
          <a:xfrm>
            <a:off x="1330325" y="722313"/>
            <a:ext cx="4656138" cy="3598862"/>
          </a:xfrm>
          <a:ln/>
        </p:spPr>
      </p:sp>
      <p:sp>
        <p:nvSpPr>
          <p:cNvPr id="3198979" name="Rectangle 3"/>
          <p:cNvSpPr>
            <a:spLocks noGrp="1" noChangeArrowheads="1"/>
          </p:cNvSpPr>
          <p:nvPr>
            <p:ph type="body" idx="1"/>
          </p:nvPr>
        </p:nvSpPr>
        <p:spPr>
          <a:xfrm>
            <a:off x="973138" y="4938713"/>
            <a:ext cx="5368925" cy="3940175"/>
          </a:xfrm>
        </p:spPr>
        <p:txBody>
          <a:bodyPr/>
          <a:lstStyle/>
          <a:p>
            <a:r>
              <a:rPr lang="en-US"/>
              <a:t>Verify motor rotation and review the procedure when a motor rotates incorrectly.</a:t>
            </a:r>
          </a:p>
          <a:p>
            <a:r>
              <a:rPr lang="en-US" sz="900"/>
              <a:t>Indicate that the picture is the standard locations for power into / out of the ACH550.  (drives are not phase sensitive, therefore changing input cables will not change the direction of motor operation)</a:t>
            </a:r>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87F3C3F5-086F-4AD4-B215-29A300D6D9D6}" type="slidenum">
              <a:rPr lang="de-CH"/>
              <a:pPr/>
              <a:t>141</a:t>
            </a:fld>
            <a:endParaRPr lang="de-CH"/>
          </a:p>
        </p:txBody>
      </p:sp>
      <p:sp>
        <p:nvSpPr>
          <p:cNvPr id="3201026" name="Rectangle 2"/>
          <p:cNvSpPr>
            <a:spLocks noGrp="1" noRot="1" noChangeAspect="1" noChangeArrowheads="1" noTextEdit="1"/>
          </p:cNvSpPr>
          <p:nvPr>
            <p:ph type="sldImg"/>
          </p:nvPr>
        </p:nvSpPr>
        <p:spPr>
          <a:xfrm>
            <a:off x="1330325" y="722313"/>
            <a:ext cx="4656138" cy="3598862"/>
          </a:xfrm>
          <a:ln/>
        </p:spPr>
      </p:sp>
      <p:sp>
        <p:nvSpPr>
          <p:cNvPr id="3201027" name="Rectangle 3"/>
          <p:cNvSpPr>
            <a:spLocks noGrp="1" noChangeArrowheads="1"/>
          </p:cNvSpPr>
          <p:nvPr>
            <p:ph type="body" idx="1"/>
          </p:nvPr>
        </p:nvSpPr>
        <p:spPr>
          <a:xfrm>
            <a:off x="973138" y="4938713"/>
            <a:ext cx="5368925" cy="3940175"/>
          </a:xfrm>
        </p:spPr>
        <p:txBody>
          <a:bodyPr/>
          <a:lstStyle/>
          <a:p>
            <a:r>
              <a:rPr lang="en-US"/>
              <a:t>Check motor current</a:t>
            </a:r>
          </a:p>
          <a:p>
            <a:r>
              <a:rPr lang="en-US" sz="900"/>
              <a:t>Ensure that the Control Panel is displaying motor frequency (or % SP) and motor current.  </a:t>
            </a:r>
          </a:p>
          <a:p>
            <a:r>
              <a:rPr lang="en-US" sz="900"/>
              <a:t>If needed, use group 34 parameters to change the displayed signals.</a:t>
            </a:r>
          </a:p>
          <a:p>
            <a:r>
              <a:rPr lang="en-US" sz="900"/>
              <a:t>Press </a:t>
            </a:r>
            <a:r>
              <a:rPr lang="en-US" sz="900" b="1"/>
              <a:t>HAND</a:t>
            </a:r>
            <a:r>
              <a:rPr lang="en-US" sz="900"/>
              <a:t> on the Control Panel.  While monitoring the displayed motor current, increase the motor speed slowly until full speed is reached. Note that motor will coast to a stop by default.  Accel time of 30 seconds is default but can be changed.  (typically not less than 30 seconds should be used for fan or pump applications).</a:t>
            </a: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17D4E3EF-88F2-40A6-A9DE-7ADBB91D488A}" type="slidenum">
              <a:rPr lang="de-CH"/>
              <a:pPr/>
              <a:t>142</a:t>
            </a:fld>
            <a:endParaRPr lang="de-CH"/>
          </a:p>
        </p:txBody>
      </p:sp>
      <p:sp>
        <p:nvSpPr>
          <p:cNvPr id="3203074" name="Rectangle 2"/>
          <p:cNvSpPr>
            <a:spLocks noGrp="1" noRot="1" noChangeAspect="1" noChangeArrowheads="1" noTextEdit="1"/>
          </p:cNvSpPr>
          <p:nvPr>
            <p:ph type="sldImg"/>
          </p:nvPr>
        </p:nvSpPr>
        <p:spPr>
          <a:xfrm>
            <a:off x="1330325" y="722313"/>
            <a:ext cx="4656138" cy="3598862"/>
          </a:xfrm>
          <a:ln/>
        </p:spPr>
      </p:sp>
      <p:sp>
        <p:nvSpPr>
          <p:cNvPr id="3203075" name="Rectangle 3"/>
          <p:cNvSpPr>
            <a:spLocks noGrp="1" noChangeArrowheads="1"/>
          </p:cNvSpPr>
          <p:nvPr>
            <p:ph type="body" idx="1"/>
          </p:nvPr>
        </p:nvSpPr>
        <p:spPr>
          <a:xfrm>
            <a:off x="973138" y="4938713"/>
            <a:ext cx="5368925" cy="3940175"/>
          </a:xfrm>
        </p:spPr>
        <p:txBody>
          <a:bodyPr/>
          <a:lstStyle/>
          <a:p>
            <a:r>
              <a:rPr lang="en-US"/>
              <a:t>Review the “Enable and Set Up Communication” procedures (if used)</a:t>
            </a:r>
          </a:p>
          <a:p>
            <a:r>
              <a:rPr lang="en-US" sz="900"/>
              <a:t>Note that P9802 starts the communications programming process.  No communication can be completely programmed without the help of the controls technician and documentation as to what drive ID, baud rate, etc. is needed.</a:t>
            </a:r>
          </a:p>
          <a:p>
            <a:r>
              <a:rPr lang="en-US" sz="900"/>
              <a:t>Review FBA (fieldbus adapters) and EFB (embedded fieldbus) connection schemes.  </a:t>
            </a:r>
          </a:p>
          <a:p>
            <a:r>
              <a:rPr lang="en-US" sz="900"/>
              <a:t>For Fieldbus Adapters, programming is found in Group 51.  (These are the “R” type modules available, and fit under the drive cover in wall-mounted drives)</a:t>
            </a:r>
          </a:p>
          <a:p>
            <a:r>
              <a:rPr lang="en-US" sz="900"/>
              <a:t>Review that P5127 is a “parameter refresh” – basically saves all the communications changes to permanent memory.  The same effect can be obtained by cycling power to the drive 	(wait 10 seconds or so for the changes to be written to permanent memory)</a:t>
            </a:r>
          </a:p>
          <a:p>
            <a:endParaRPr lang="en-US" sz="900"/>
          </a:p>
          <a:p>
            <a:r>
              <a:rPr lang="en-US" sz="900"/>
              <a:t>For EFB, review the direct wire connections to the RS-485 terminal block (note there are 4 embedded fieldbus protocols available through RS-485)</a:t>
            </a:r>
            <a:endParaRPr lang="en-US" sz="900" b="1"/>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58E3287F-880A-4FAE-9C26-4F448953A2E6}" type="slidenum">
              <a:rPr lang="de-CH"/>
              <a:pPr/>
              <a:t>143</a:t>
            </a:fld>
            <a:endParaRPr lang="de-CH"/>
          </a:p>
        </p:txBody>
      </p:sp>
      <p:sp>
        <p:nvSpPr>
          <p:cNvPr id="3205122" name="Rectangle 2"/>
          <p:cNvSpPr>
            <a:spLocks noGrp="1" noRot="1" noChangeAspect="1" noChangeArrowheads="1" noTextEdit="1"/>
          </p:cNvSpPr>
          <p:nvPr>
            <p:ph type="sldImg"/>
          </p:nvPr>
        </p:nvSpPr>
        <p:spPr>
          <a:xfrm>
            <a:off x="1330325" y="722313"/>
            <a:ext cx="4656138" cy="3598862"/>
          </a:xfrm>
          <a:ln/>
        </p:spPr>
      </p:sp>
      <p:sp>
        <p:nvSpPr>
          <p:cNvPr id="3205123" name="Rectangle 3"/>
          <p:cNvSpPr>
            <a:spLocks noGrp="1" noChangeArrowheads="1"/>
          </p:cNvSpPr>
          <p:nvPr>
            <p:ph type="body" idx="1"/>
          </p:nvPr>
        </p:nvSpPr>
        <p:spPr>
          <a:xfrm>
            <a:off x="973138" y="4938713"/>
            <a:ext cx="5368925" cy="3940175"/>
          </a:xfrm>
        </p:spPr>
        <p:txBody>
          <a:bodyPr/>
          <a:lstStyle/>
          <a:p>
            <a:r>
              <a:rPr lang="en-US"/>
              <a:t>Enable and Set Up Communication (if used)</a:t>
            </a:r>
          </a:p>
          <a:p>
            <a:r>
              <a:rPr lang="en-US"/>
              <a:t>Emphasize the need for setting both the Lower and Upper Global ID if using BACnet. </a:t>
            </a:r>
            <a:r>
              <a:rPr lang="en-US" sz="900"/>
              <a:t>Therefore, (3) ID numbers are needed for BACnet set-up (Local MAC ID, Lower Global ID and Higher Global ID)</a:t>
            </a:r>
            <a:endParaRPr lang="en-US"/>
          </a:p>
          <a:p>
            <a:r>
              <a:rPr lang="en-US"/>
              <a:t>The controls contractor will have documentation on what ID numbers are designed into the system.  </a:t>
            </a:r>
          </a:p>
          <a:p>
            <a:r>
              <a:rPr lang="en-US"/>
              <a:t>Review the graphic to give students perspective on the ID requirements.</a:t>
            </a:r>
          </a:p>
          <a:p>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0B88B8DB-4202-4DFE-82B1-11B16CEFE4B0}" type="slidenum">
              <a:rPr lang="de-CH"/>
              <a:pPr/>
              <a:t>144</a:t>
            </a:fld>
            <a:endParaRPr lang="de-CH"/>
          </a:p>
        </p:txBody>
      </p:sp>
      <p:sp>
        <p:nvSpPr>
          <p:cNvPr id="3207170" name="Rectangle 2"/>
          <p:cNvSpPr>
            <a:spLocks noGrp="1" noRot="1" noChangeAspect="1" noChangeArrowheads="1" noTextEdit="1"/>
          </p:cNvSpPr>
          <p:nvPr>
            <p:ph type="sldImg"/>
          </p:nvPr>
        </p:nvSpPr>
        <p:spPr>
          <a:xfrm>
            <a:off x="1330325" y="722313"/>
            <a:ext cx="4656138" cy="3598862"/>
          </a:xfrm>
          <a:ln/>
        </p:spPr>
      </p:sp>
      <p:sp>
        <p:nvSpPr>
          <p:cNvPr id="3207171" name="Rectangle 3"/>
          <p:cNvSpPr>
            <a:spLocks noGrp="1" noChangeArrowheads="1"/>
          </p:cNvSpPr>
          <p:nvPr>
            <p:ph type="body" idx="1"/>
          </p:nvPr>
        </p:nvSpPr>
        <p:spPr>
          <a:xfrm>
            <a:off x="973138" y="4938713"/>
            <a:ext cx="5368925" cy="3940175"/>
          </a:xfrm>
        </p:spPr>
        <p:txBody>
          <a:bodyPr/>
          <a:lstStyle/>
          <a:p>
            <a:r>
              <a:rPr lang="en-US"/>
              <a:t>Enable and Set Up Communication (if used)</a:t>
            </a:r>
          </a:p>
          <a:p>
            <a:r>
              <a:rPr lang="en-US" sz="900"/>
              <a:t>As part of troubleshooting, verify that P5309 indicates “On-Line” status - -  or the drive is not communicating with the building automation system.</a:t>
            </a:r>
          </a:p>
          <a:p>
            <a:r>
              <a:rPr lang="en-US" sz="900"/>
              <a:t>Two requirements for a drive to operate effectively - - - Start command and Speed Reference.  Indicate that the parameters listed must be set properly for control to come from the communications network.</a:t>
            </a: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D464044C-7D5E-4855-89CA-F50BBC7337E9}" type="slidenum">
              <a:rPr lang="de-CH"/>
              <a:pPr/>
              <a:t>145</a:t>
            </a:fld>
            <a:endParaRPr lang="de-CH"/>
          </a:p>
        </p:txBody>
      </p:sp>
      <p:sp>
        <p:nvSpPr>
          <p:cNvPr id="3209218" name="Rectangle 2"/>
          <p:cNvSpPr>
            <a:spLocks noGrp="1" noRot="1" noChangeAspect="1" noChangeArrowheads="1" noTextEdit="1"/>
          </p:cNvSpPr>
          <p:nvPr>
            <p:ph type="sldImg"/>
          </p:nvPr>
        </p:nvSpPr>
        <p:spPr>
          <a:xfrm>
            <a:off x="1330325" y="722313"/>
            <a:ext cx="4656138" cy="3598862"/>
          </a:xfrm>
          <a:ln/>
        </p:spPr>
      </p:sp>
      <p:sp>
        <p:nvSpPr>
          <p:cNvPr id="3209219" name="Rectangle 3"/>
          <p:cNvSpPr>
            <a:spLocks noGrp="1" noChangeArrowheads="1"/>
          </p:cNvSpPr>
          <p:nvPr>
            <p:ph type="body" idx="1"/>
          </p:nvPr>
        </p:nvSpPr>
        <p:spPr>
          <a:xfrm>
            <a:off x="973138" y="4938713"/>
            <a:ext cx="5368925" cy="3940175"/>
          </a:xfrm>
        </p:spPr>
        <p:txBody>
          <a:bodyPr/>
          <a:lstStyle/>
          <a:p>
            <a:r>
              <a:rPr lang="en-US"/>
              <a:t>Enable and Set Up PID Control (if used)</a:t>
            </a:r>
          </a:p>
          <a:p>
            <a:r>
              <a:rPr lang="en-US" sz="900"/>
              <a:t>The PID Assistant does an impressive job of setting the values required to effectively set-up a PID loop.  Indicate the need to use this assistant so that all appropriate parameter values are set.  Basic starting points for PID Gain and Integration time are indicated on this slide.  Most of the HVAC applications can be pre-set to these values and operate effectively.  Beyond these values, an operator can review the module on “PID Loops” on-line and perform the mathematical calculations.</a:t>
            </a: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69B51A38-DF27-4CA8-BAD1-E951767D722C}" type="slidenum">
              <a:rPr lang="de-CH"/>
              <a:pPr/>
              <a:t>146</a:t>
            </a:fld>
            <a:endParaRPr lang="de-CH"/>
          </a:p>
        </p:txBody>
      </p:sp>
      <p:sp>
        <p:nvSpPr>
          <p:cNvPr id="3211266" name="Rectangle 2"/>
          <p:cNvSpPr>
            <a:spLocks noGrp="1" noRot="1" noChangeAspect="1" noChangeArrowheads="1" noTextEdit="1"/>
          </p:cNvSpPr>
          <p:nvPr>
            <p:ph type="sldImg"/>
          </p:nvPr>
        </p:nvSpPr>
        <p:spPr>
          <a:xfrm>
            <a:off x="1330325" y="722313"/>
            <a:ext cx="4656138" cy="3598862"/>
          </a:xfrm>
          <a:ln/>
        </p:spPr>
      </p:sp>
      <p:sp>
        <p:nvSpPr>
          <p:cNvPr id="3211267" name="Rectangle 3"/>
          <p:cNvSpPr>
            <a:spLocks noGrp="1" noChangeArrowheads="1"/>
          </p:cNvSpPr>
          <p:nvPr>
            <p:ph type="body" idx="1"/>
          </p:nvPr>
        </p:nvSpPr>
        <p:spPr>
          <a:xfrm>
            <a:off x="973138" y="4938713"/>
            <a:ext cx="5368925" cy="3940175"/>
          </a:xfrm>
        </p:spPr>
        <p:txBody>
          <a:bodyPr/>
          <a:lstStyle/>
          <a:p>
            <a:r>
              <a:rPr lang="en-US"/>
              <a:t>Enable and Set Up PID Control (if used)</a:t>
            </a:r>
          </a:p>
          <a:p>
            <a:r>
              <a:rPr lang="en-US" sz="900"/>
              <a:t>This is a continuation of the basic starting points.  Review these values with students and ask for questions.</a:t>
            </a: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83F47C29-A7D8-4985-80D2-0C5E089974BB}" type="slidenum">
              <a:rPr lang="de-CH"/>
              <a:pPr/>
              <a:t>147</a:t>
            </a:fld>
            <a:endParaRPr lang="de-CH"/>
          </a:p>
        </p:txBody>
      </p:sp>
      <p:sp>
        <p:nvSpPr>
          <p:cNvPr id="3213314" name="Rectangle 2"/>
          <p:cNvSpPr>
            <a:spLocks noGrp="1" noRot="1" noChangeAspect="1" noChangeArrowheads="1" noTextEdit="1"/>
          </p:cNvSpPr>
          <p:nvPr>
            <p:ph type="sldImg"/>
          </p:nvPr>
        </p:nvSpPr>
        <p:spPr>
          <a:xfrm>
            <a:off x="1330325" y="722313"/>
            <a:ext cx="4656138" cy="3598862"/>
          </a:xfrm>
          <a:ln/>
        </p:spPr>
      </p:sp>
      <p:sp>
        <p:nvSpPr>
          <p:cNvPr id="3213315" name="Rectangle 3"/>
          <p:cNvSpPr>
            <a:spLocks noGrp="1" noChangeArrowheads="1"/>
          </p:cNvSpPr>
          <p:nvPr>
            <p:ph type="body" idx="1"/>
          </p:nvPr>
        </p:nvSpPr>
        <p:spPr>
          <a:xfrm>
            <a:off x="973138" y="4938713"/>
            <a:ext cx="5368925" cy="3940175"/>
          </a:xfrm>
        </p:spPr>
        <p:txBody>
          <a:bodyPr/>
          <a:lstStyle/>
          <a:p>
            <a:r>
              <a:rPr lang="en-US"/>
              <a:t>Enable and Set Up PID Control (if used)</a:t>
            </a:r>
          </a:p>
          <a:p>
            <a:r>
              <a:rPr lang="en-US"/>
              <a:t>A continuation of the basic starting points for PID set-up</a:t>
            </a:r>
          </a:p>
          <a:p>
            <a:r>
              <a:rPr lang="en-US"/>
              <a:t>This slide also indicates the various screens that will be seen by the operator when using the “PID Control” Assistant.  This assistant provides a step-by-step procedure for the set-up of PID</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24C6EB16-6197-4F10-9E3D-DEB896F83C32}" type="slidenum">
              <a:rPr lang="de-CH"/>
              <a:pPr/>
              <a:t>148</a:t>
            </a:fld>
            <a:endParaRPr lang="de-CH"/>
          </a:p>
        </p:txBody>
      </p:sp>
      <p:sp>
        <p:nvSpPr>
          <p:cNvPr id="3215362" name="Rectangle 2"/>
          <p:cNvSpPr>
            <a:spLocks noGrp="1" noRot="1" noChangeAspect="1" noChangeArrowheads="1" noTextEdit="1"/>
          </p:cNvSpPr>
          <p:nvPr>
            <p:ph type="sldImg"/>
          </p:nvPr>
        </p:nvSpPr>
        <p:spPr>
          <a:xfrm>
            <a:off x="1330325" y="722313"/>
            <a:ext cx="4656138" cy="3598862"/>
          </a:xfrm>
          <a:ln/>
        </p:spPr>
      </p:sp>
      <p:sp>
        <p:nvSpPr>
          <p:cNvPr id="3215363" name="Rectangle 3"/>
          <p:cNvSpPr>
            <a:spLocks noGrp="1" noChangeArrowheads="1"/>
          </p:cNvSpPr>
          <p:nvPr>
            <p:ph type="body" idx="1"/>
          </p:nvPr>
        </p:nvSpPr>
        <p:spPr>
          <a:xfrm>
            <a:off x="973138" y="4938713"/>
            <a:ext cx="5368925" cy="3940175"/>
          </a:xfrm>
        </p:spPr>
        <p:txBody>
          <a:bodyPr/>
          <a:lstStyle/>
          <a:p>
            <a:r>
              <a:rPr lang="en-US"/>
              <a:t>Enable and Set Up PID Control (if used)</a:t>
            </a:r>
          </a:p>
          <a:p>
            <a:r>
              <a:rPr lang="en-US" sz="900"/>
              <a:t>If desired PID tuning values are known select </a:t>
            </a:r>
            <a:r>
              <a:rPr lang="en-US" sz="900" b="1"/>
              <a:t>“Yes”</a:t>
            </a:r>
            <a:r>
              <a:rPr lang="en-US" sz="900"/>
              <a:t> which will allow the user to input the appropriate Gain and Integration times.  If </a:t>
            </a:r>
            <a:r>
              <a:rPr lang="en-US" sz="900" b="1"/>
              <a:t>“No”</a:t>
            </a:r>
            <a:r>
              <a:rPr lang="en-US" sz="900"/>
              <a:t> is selected, then default values are used which may, or may not be close to what is actually needed. This document assumes that “No” is selected</a:t>
            </a:r>
          </a:p>
          <a:p>
            <a:r>
              <a:rPr lang="en-US" sz="900"/>
              <a:t>Review the characteristic of the sleep function.  Parameters 4022 through 4026 are related to the PID sleep function.  Indicate that the power structure of the drive shuts down during “sleep” with only the control electronics active.  </a:t>
            </a: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07184593-6E4A-49CE-BED0-532451BD5299}" type="slidenum">
              <a:rPr lang="de-CH"/>
              <a:pPr/>
              <a:t>149</a:t>
            </a:fld>
            <a:endParaRPr lang="de-CH"/>
          </a:p>
        </p:txBody>
      </p:sp>
      <p:sp>
        <p:nvSpPr>
          <p:cNvPr id="3217410" name="Rectangle 2"/>
          <p:cNvSpPr>
            <a:spLocks noGrp="1" noRot="1" noChangeAspect="1" noChangeArrowheads="1" noTextEdit="1"/>
          </p:cNvSpPr>
          <p:nvPr>
            <p:ph type="sldImg"/>
          </p:nvPr>
        </p:nvSpPr>
        <p:spPr>
          <a:xfrm>
            <a:off x="1330325" y="722313"/>
            <a:ext cx="4656138" cy="3598862"/>
          </a:xfrm>
          <a:ln/>
        </p:spPr>
      </p:sp>
      <p:sp>
        <p:nvSpPr>
          <p:cNvPr id="3217411" name="Rectangle 3"/>
          <p:cNvSpPr>
            <a:spLocks noGrp="1" noChangeArrowheads="1"/>
          </p:cNvSpPr>
          <p:nvPr>
            <p:ph type="body" idx="1"/>
          </p:nvPr>
        </p:nvSpPr>
        <p:spPr>
          <a:xfrm>
            <a:off x="973138" y="4938713"/>
            <a:ext cx="5368925" cy="3940175"/>
          </a:xfrm>
        </p:spPr>
        <p:txBody>
          <a:bodyPr/>
          <a:lstStyle/>
          <a:p>
            <a:r>
              <a:rPr lang="en-US"/>
              <a:t>Confirm Auto mode operation</a:t>
            </a:r>
          </a:p>
          <a:p>
            <a:r>
              <a:rPr lang="en-US" sz="900"/>
              <a:t>Selecting the </a:t>
            </a:r>
            <a:r>
              <a:rPr lang="en-US" sz="900" b="1"/>
              <a:t>AUTO</a:t>
            </a:r>
            <a:r>
              <a:rPr lang="en-US" sz="900"/>
              <a:t> mode starts the drive typically by external means (not keypad).  By default this requires that </a:t>
            </a:r>
            <a:r>
              <a:rPr lang="en-US" sz="900" b="1"/>
              <a:t>DI1</a:t>
            </a:r>
            <a:r>
              <a:rPr lang="en-US" sz="900"/>
              <a:t> go high.  If serial communication is implemented the start command may come over the fieldbus </a:t>
            </a:r>
            <a:r>
              <a:rPr lang="en-US" sz="900" b="1"/>
              <a:t>(parameter 1001 dependent).</a:t>
            </a:r>
          </a:p>
          <a:p>
            <a:r>
              <a:rPr lang="en-US" sz="900"/>
              <a:t>If PID is not in use, verify that the speed of the motor follows the speed reference – wherever the reference is coming from. If PID is in use verify that the motor speed varies in a manner that regulates the process value.  </a:t>
            </a:r>
          </a:p>
          <a:p>
            <a:endParaRPr lang="en-US" sz="900"/>
          </a:p>
          <a:p>
            <a:r>
              <a:rPr lang="en-US" sz="900"/>
              <a:t>Emphasize that Ext 1 is Ref1 which is Speed Reference Mode</a:t>
            </a:r>
          </a:p>
          <a:p>
            <a:r>
              <a:rPr lang="en-US" sz="900"/>
              <a:t>Ext 2 is Ref 2 and is PID Auto mode (a set point value relates to some other quantity - - - such as inches of water column)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en-US" smtClean="0">
              <a:latin typeface="Arial" pitchFamily="34" charset="0"/>
            </a:endParaRPr>
          </a:p>
        </p:txBody>
      </p:sp>
      <p:sp>
        <p:nvSpPr>
          <p:cNvPr id="94212" name="Date Placeholder 3"/>
          <p:cNvSpPr>
            <a:spLocks noGrp="1"/>
          </p:cNvSpPr>
          <p:nvPr>
            <p:ph type="dt" sz="quarter" idx="1"/>
          </p:nvPr>
        </p:nvSpPr>
        <p:spPr>
          <a:xfrm>
            <a:off x="4144055" y="0"/>
            <a:ext cx="3169474" cy="480391"/>
          </a:xfrm>
          <a:prstGeom prst="rect">
            <a:avLst/>
          </a:prstGeom>
          <a:noFill/>
        </p:spPr>
        <p:txBody>
          <a:bodyPr lIns="95601" tIns="47800" rIns="95601" bIns="47800"/>
          <a:lstStyle/>
          <a:p>
            <a:fld id="{65413C24-1145-4A2C-8D06-94968D3CE090}" type="datetime1">
              <a:rPr lang="en-US" smtClean="0"/>
              <a:pPr/>
              <a:t>10/26/2012</a:t>
            </a:fld>
            <a:endParaRPr lang="en-US" smtClean="0"/>
          </a:p>
        </p:txBody>
      </p:sp>
      <p:sp>
        <p:nvSpPr>
          <p:cNvPr id="94213" name="Slide Number Placeholder 4"/>
          <p:cNvSpPr>
            <a:spLocks noGrp="1"/>
          </p:cNvSpPr>
          <p:nvPr>
            <p:ph type="sldNum" sz="quarter" idx="5"/>
          </p:nvPr>
        </p:nvSpPr>
        <p:spPr>
          <a:noFill/>
        </p:spPr>
        <p:txBody>
          <a:bodyPr/>
          <a:lstStyle/>
          <a:p>
            <a:fld id="{F0592F6D-281F-48CA-AD47-E34B6F041974}" type="slidenum">
              <a:rPr lang="en-US" smtClean="0"/>
              <a:pPr/>
              <a:t>15</a:t>
            </a:fld>
            <a:endParaRPr lang="en-US"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F5A8B506-CF37-45B6-9F63-A5862509AB36}" type="slidenum">
              <a:rPr lang="de-CH"/>
              <a:pPr/>
              <a:t>150</a:t>
            </a:fld>
            <a:endParaRPr lang="de-CH"/>
          </a:p>
        </p:txBody>
      </p:sp>
      <p:sp>
        <p:nvSpPr>
          <p:cNvPr id="3219458" name="Rectangle 2"/>
          <p:cNvSpPr>
            <a:spLocks noGrp="1" noRot="1" noChangeAspect="1" noChangeArrowheads="1" noTextEdit="1"/>
          </p:cNvSpPr>
          <p:nvPr>
            <p:ph type="sldImg"/>
          </p:nvPr>
        </p:nvSpPr>
        <p:spPr>
          <a:xfrm>
            <a:off x="1330325" y="722313"/>
            <a:ext cx="4656138" cy="3598862"/>
          </a:xfrm>
          <a:ln/>
        </p:spPr>
      </p:sp>
      <p:sp>
        <p:nvSpPr>
          <p:cNvPr id="3219459" name="Rectangle 3"/>
          <p:cNvSpPr>
            <a:spLocks noGrp="1" noChangeArrowheads="1"/>
          </p:cNvSpPr>
          <p:nvPr>
            <p:ph type="body" idx="1"/>
          </p:nvPr>
        </p:nvSpPr>
        <p:spPr>
          <a:xfrm>
            <a:off x="973138" y="4938713"/>
            <a:ext cx="5368925" cy="3940175"/>
          </a:xfrm>
        </p:spPr>
        <p:txBody>
          <a:bodyPr/>
          <a:lstStyle/>
          <a:p>
            <a:r>
              <a:rPr lang="en-US"/>
              <a:t>Set other needed parameter values</a:t>
            </a:r>
          </a:p>
          <a:p>
            <a:r>
              <a:rPr lang="en-US" sz="900"/>
              <a:t>There are typical values that would need changing during a start-up.  There are additional ones such as Critical Frequency, IR compensation, etc. and are application dependent.</a:t>
            </a:r>
          </a:p>
          <a:p>
            <a:r>
              <a:rPr lang="en-US" sz="900"/>
              <a:t>For descriptions of other macros and full parameter descriptions consult the ACH550 UH User’s Manual.</a:t>
            </a: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6D97B845-9814-4BC2-B0D0-C1F033914B8F}" type="slidenum">
              <a:rPr lang="de-CH"/>
              <a:pPr/>
              <a:t>151</a:t>
            </a:fld>
            <a:endParaRPr lang="de-CH"/>
          </a:p>
        </p:txBody>
      </p:sp>
      <p:sp>
        <p:nvSpPr>
          <p:cNvPr id="3178498" name="Rectangle 2"/>
          <p:cNvSpPr>
            <a:spLocks noGrp="1" noRot="1" noChangeAspect="1" noChangeArrowheads="1" noTextEdit="1"/>
          </p:cNvSpPr>
          <p:nvPr>
            <p:ph type="sldImg"/>
          </p:nvPr>
        </p:nvSpPr>
        <p:spPr>
          <a:xfrm>
            <a:off x="1174750" y="542925"/>
            <a:ext cx="5349875" cy="4133850"/>
          </a:xfrm>
          <a:ln/>
        </p:spPr>
      </p:sp>
      <p:sp>
        <p:nvSpPr>
          <p:cNvPr id="3178499" name="Rectangle 3"/>
          <p:cNvSpPr>
            <a:spLocks noGrp="1" noChangeArrowheads="1"/>
          </p:cNvSpPr>
          <p:nvPr>
            <p:ph type="body" idx="1"/>
          </p:nvPr>
        </p:nvSpPr>
        <p:spPr>
          <a:xfrm>
            <a:off x="782638" y="4908550"/>
            <a:ext cx="6130925" cy="4205288"/>
          </a:xfrm>
        </p:spPr>
        <p:txBody>
          <a:bodyPr/>
          <a:lstStyle/>
          <a:p>
            <a:r>
              <a:rPr lang="en-US"/>
              <a:t>Welcome to the Commissioning training for the ACH550 ABB Standard Drives designed for HVAC applications.</a:t>
            </a: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40C598F8-E5E8-48D8-A331-8502340151DF}" type="slidenum">
              <a:rPr lang="de-CH"/>
              <a:pPr/>
              <a:t>152</a:t>
            </a:fld>
            <a:endParaRPr lang="de-CH"/>
          </a:p>
        </p:txBody>
      </p:sp>
      <p:sp>
        <p:nvSpPr>
          <p:cNvPr id="3342338" name="Rectangle 2"/>
          <p:cNvSpPr>
            <a:spLocks noGrp="1" noRot="1" noChangeAspect="1" noChangeArrowheads="1" noTextEdit="1"/>
          </p:cNvSpPr>
          <p:nvPr>
            <p:ph type="sldImg"/>
          </p:nvPr>
        </p:nvSpPr>
        <p:spPr>
          <a:xfrm>
            <a:off x="1176338" y="544513"/>
            <a:ext cx="5345112" cy="4130675"/>
          </a:xfrm>
          <a:ln/>
        </p:spPr>
      </p:sp>
      <p:sp>
        <p:nvSpPr>
          <p:cNvPr id="3342339" name="Rectangle 3"/>
          <p:cNvSpPr>
            <a:spLocks noGrp="1" noChangeArrowheads="1"/>
          </p:cNvSpPr>
          <p:nvPr>
            <p:ph type="body" idx="1"/>
          </p:nvPr>
        </p:nvSpPr>
        <p:spPr>
          <a:xfrm>
            <a:off x="782638" y="4908550"/>
            <a:ext cx="6130925" cy="4203700"/>
          </a:xfrm>
        </p:spPr>
        <p:txBody>
          <a:bodyPr/>
          <a:lstStyle/>
          <a:p>
            <a:r>
              <a:rPr lang="en-US" dirty="0"/>
              <a:t>All VFDs need a certain amount of information to effectively match the drive diagnostics and operation to the motor that’s connected. This is done through a unique parameter group called “Start-up Data.”  In all ABB drives, Group 99 is called Start-up Data, and requires the same information, no matter what the product type or HP.  </a:t>
            </a:r>
          </a:p>
          <a:p>
            <a:r>
              <a:rPr lang="en-US" dirty="0"/>
              <a:t>In addition to motor information, Start-up Data also includes a parameter called a “macro.”  (this is parameter 9902)</a:t>
            </a:r>
          </a:p>
          <a:p>
            <a:r>
              <a:rPr lang="en-US" dirty="0"/>
              <a:t>As seen in this picture, the ACH550 contains a variety of macros to match any HVAC application.  A macro is simply a pre-determined set of parameter values – it’s like a computer program that contains all the information to effectively run the system.  An “Application Macro” sets all the parameter values to a default setting that closely matches the need of an application.  For example “Hand” control or Supply Fan or PID Control.</a:t>
            </a:r>
          </a:p>
          <a:p>
            <a:r>
              <a:rPr lang="en-US" dirty="0"/>
              <a:t>In addition to the standard macros, the drive contains two blank locations of memory that is “User Defined.”  These are macros User 1 and User 2, and allow the user to save two customized macros or two back-up programs.  In HVAC, the user can conveniently set-up a “Summer” and “Winter” mode of operation.</a:t>
            </a:r>
          </a:p>
          <a:p>
            <a:r>
              <a:rPr lang="en-US" dirty="0"/>
              <a:t>One point to note.  There are not 9 thousand, 9 hundred and 9 parameters in this drive.  The parameter number is read:  Group 99, parameter 9.  The first two digits always indicate the group # and the last two digits indicate the parameter number</a:t>
            </a:r>
          </a:p>
          <a:p>
            <a:endParaRPr lang="en-US" dirty="0"/>
          </a:p>
          <a:p>
            <a:endParaRPr 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3703C4B5-7B0B-49BE-B7CE-B4EEFCA3578E}" type="slidenum">
              <a:rPr lang="de-CH"/>
              <a:pPr/>
              <a:t>153</a:t>
            </a:fld>
            <a:endParaRPr lang="de-CH"/>
          </a:p>
        </p:txBody>
      </p:sp>
      <p:sp>
        <p:nvSpPr>
          <p:cNvPr id="3221506" name="Rectangle 2"/>
          <p:cNvSpPr>
            <a:spLocks noGrp="1" noRot="1" noChangeAspect="1" noChangeArrowheads="1" noTextEdit="1"/>
          </p:cNvSpPr>
          <p:nvPr>
            <p:ph type="sldImg"/>
          </p:nvPr>
        </p:nvSpPr>
        <p:spPr>
          <a:xfrm>
            <a:off x="1330325" y="722313"/>
            <a:ext cx="4656138" cy="3598862"/>
          </a:xfrm>
          <a:ln/>
        </p:spPr>
      </p:sp>
      <p:sp>
        <p:nvSpPr>
          <p:cNvPr id="3221507" name="Rectangle 3"/>
          <p:cNvSpPr>
            <a:spLocks noGrp="1" noChangeArrowheads="1"/>
          </p:cNvSpPr>
          <p:nvPr>
            <p:ph type="body" idx="1"/>
          </p:nvPr>
        </p:nvSpPr>
        <p:spPr>
          <a:xfrm>
            <a:off x="973138" y="4938713"/>
            <a:ext cx="5368925" cy="3940175"/>
          </a:xfrm>
        </p:spPr>
        <p:txBody>
          <a:bodyPr/>
          <a:lstStyle/>
          <a:p>
            <a:r>
              <a:rPr lang="en-US"/>
              <a:t>ACH550 E-Clipse Bypass startup</a:t>
            </a:r>
          </a:p>
          <a:p>
            <a:r>
              <a:rPr lang="en-US" sz="900"/>
              <a:t>The following start-up procedure assumes full knowledge of ACH550 E-Clipse Bypass Panel operation. See the “Start-up, HVAC Bypass Control Panel Operation” section of the ACH550 E-Clipse Bypass User’s Manual.</a:t>
            </a:r>
          </a:p>
          <a:p>
            <a:r>
              <a:rPr lang="en-US" sz="900" b="1"/>
              <a:t>Note!</a:t>
            </a:r>
            <a:r>
              <a:rPr lang="en-US" sz="900"/>
              <a:t> Review the two notes listed on this slide.  The only items that need to be set on the Drive keypad are motor data, macro select and analog speed scaling.  Other than that, all other programming is done through the Bypass Keypad.  The last section of this module reviews the procedure for getting back to bypass values so the drive and bypass will communiucate.  </a:t>
            </a:r>
            <a:r>
              <a:rPr lang="en-US" sz="900" b="1"/>
              <a:t>DO NOT</a:t>
            </a:r>
            <a:r>
              <a:rPr lang="en-US" sz="900"/>
              <a:t> attempt to configure the external serial communication connection using the ACH550 operator panel!</a:t>
            </a:r>
          </a:p>
          <a:p>
            <a:r>
              <a:rPr lang="en-US" sz="900"/>
              <a:t>Ground fault protection</a:t>
            </a:r>
            <a:r>
              <a:rPr lang="en-US" sz="900" b="1"/>
              <a:t> </a:t>
            </a:r>
            <a:r>
              <a:rPr lang="en-US" sz="900"/>
              <a:t>engaged by starting the unit in “drive” mode first before any bypass is engaged.  As indicated, the drive will automatically check to ensure that no fatal power wiring errors, ground faults, or motor wiring short circuits are present.  Any attempt to run a noncommissioned E-Clipse Bypass unit in bypass mode prior to first running it in drive mode will generate a </a:t>
            </a:r>
            <a:r>
              <a:rPr lang="en-US" sz="900" b="1"/>
              <a:t>DRIVE FIRST START</a:t>
            </a:r>
            <a:r>
              <a:rPr lang="en-US" sz="900"/>
              <a:t> fault.</a:t>
            </a:r>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83CA3129-0A83-49CA-9CB3-6CED421042BB}" type="slidenum">
              <a:rPr lang="de-CH"/>
              <a:pPr/>
              <a:t>154</a:t>
            </a:fld>
            <a:endParaRPr lang="de-CH"/>
          </a:p>
        </p:txBody>
      </p:sp>
      <p:sp>
        <p:nvSpPr>
          <p:cNvPr id="3223554" name="Rectangle 2"/>
          <p:cNvSpPr>
            <a:spLocks noGrp="1" noRot="1" noChangeAspect="1" noChangeArrowheads="1" noTextEdit="1"/>
          </p:cNvSpPr>
          <p:nvPr>
            <p:ph type="sldImg"/>
          </p:nvPr>
        </p:nvSpPr>
        <p:spPr>
          <a:xfrm>
            <a:off x="1330325" y="722313"/>
            <a:ext cx="4656138" cy="3598862"/>
          </a:xfrm>
          <a:ln/>
        </p:spPr>
      </p:sp>
      <p:sp>
        <p:nvSpPr>
          <p:cNvPr id="3223555" name="Rectangle 3"/>
          <p:cNvSpPr>
            <a:spLocks noGrp="1" noChangeArrowheads="1"/>
          </p:cNvSpPr>
          <p:nvPr>
            <p:ph type="body" idx="1"/>
          </p:nvPr>
        </p:nvSpPr>
        <p:spPr>
          <a:xfrm>
            <a:off x="973138" y="4938713"/>
            <a:ext cx="5368925" cy="3940175"/>
          </a:xfrm>
        </p:spPr>
        <p:txBody>
          <a:bodyPr/>
          <a:lstStyle/>
          <a:p>
            <a:r>
              <a:rPr lang="en-US"/>
              <a:t>Verify input power phase sequence</a:t>
            </a:r>
          </a:p>
          <a:p>
            <a:r>
              <a:rPr lang="en-US" sz="900"/>
              <a:t>Review the Control Panel and Bypass keypad displays and the functions of each.</a:t>
            </a:r>
          </a:p>
          <a:p>
            <a:r>
              <a:rPr lang="en-US" sz="900"/>
              <a:t>Note the “Start Drive 1</a:t>
            </a:r>
            <a:r>
              <a:rPr lang="en-US" sz="900" baseline="30000"/>
              <a:t>st</a:t>
            </a:r>
            <a:r>
              <a:rPr lang="en-US" sz="900"/>
              <a:t>” and “Phase Seq” indications and what causes each to be enunciated on the display.</a:t>
            </a:r>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39E5D606-9F20-431B-88EA-5F1BD614E04F}" type="slidenum">
              <a:rPr lang="de-CH"/>
              <a:pPr/>
              <a:t>155</a:t>
            </a:fld>
            <a:endParaRPr lang="de-CH"/>
          </a:p>
        </p:txBody>
      </p:sp>
      <p:sp>
        <p:nvSpPr>
          <p:cNvPr id="3225602" name="Rectangle 2"/>
          <p:cNvSpPr>
            <a:spLocks noGrp="1" noRot="1" noChangeAspect="1" noChangeArrowheads="1" noTextEdit="1"/>
          </p:cNvSpPr>
          <p:nvPr>
            <p:ph type="sldImg"/>
          </p:nvPr>
        </p:nvSpPr>
        <p:spPr>
          <a:xfrm>
            <a:off x="1330325" y="722313"/>
            <a:ext cx="4656138" cy="3598862"/>
          </a:xfrm>
          <a:ln/>
        </p:spPr>
      </p:sp>
      <p:sp>
        <p:nvSpPr>
          <p:cNvPr id="3225603" name="Rectangle 3"/>
          <p:cNvSpPr>
            <a:spLocks noGrp="1" noChangeArrowheads="1"/>
          </p:cNvSpPr>
          <p:nvPr>
            <p:ph type="body" idx="1"/>
          </p:nvPr>
        </p:nvSpPr>
        <p:spPr>
          <a:xfrm>
            <a:off x="973138" y="4938713"/>
            <a:ext cx="5368925" cy="3940175"/>
          </a:xfrm>
        </p:spPr>
        <p:txBody>
          <a:bodyPr/>
          <a:lstStyle/>
          <a:p>
            <a:r>
              <a:rPr lang="en-US"/>
              <a:t>Enter motor data and verify motor rotation</a:t>
            </a:r>
          </a:p>
          <a:p>
            <a:r>
              <a:rPr lang="en-US" sz="900"/>
              <a:t>Note that all motor data and the E-clipse macro are set in Group 99.  Review the LEDs on the Bypass keypad as indicated on the slide.  (what causes the LED to be solid RED, solid GREEN).  </a:t>
            </a:r>
          </a:p>
          <a:p>
            <a:endParaRPr lang="en-US" sz="900"/>
          </a:p>
          <a:p>
            <a:r>
              <a:rPr lang="en-US" sz="900"/>
              <a:t>The </a:t>
            </a:r>
            <a:r>
              <a:rPr lang="en-US" sz="900" b="1"/>
              <a:t>ENABLED LED</a:t>
            </a:r>
            <a:r>
              <a:rPr lang="en-US" sz="900"/>
              <a:t> on the E-Clipse Bypass Control Panel should be lit solid </a:t>
            </a:r>
            <a:r>
              <a:rPr lang="en-US" sz="900" b="1"/>
              <a:t>green</a:t>
            </a:r>
            <a:r>
              <a:rPr lang="en-US" sz="900"/>
              <a:t>.  If the </a:t>
            </a:r>
            <a:r>
              <a:rPr lang="en-US" sz="900" b="1"/>
              <a:t>ENABLED LED</a:t>
            </a:r>
            <a:r>
              <a:rPr lang="en-US" sz="900"/>
              <a:t> is lit solid </a:t>
            </a:r>
            <a:r>
              <a:rPr lang="en-US" sz="900" b="1"/>
              <a:t>red</a:t>
            </a:r>
            <a:r>
              <a:rPr lang="en-US" sz="900"/>
              <a:t> and the second line of the display indicates </a:t>
            </a:r>
            <a:r>
              <a:rPr lang="en-US" sz="900" b="1"/>
              <a:t>START ENABLE</a:t>
            </a:r>
            <a:r>
              <a:rPr lang="en-US" sz="900"/>
              <a:t> </a:t>
            </a:r>
            <a:r>
              <a:rPr lang="en-US" sz="900" b="1"/>
              <a:t>1,</a:t>
            </a:r>
            <a:r>
              <a:rPr lang="en-US" sz="900"/>
              <a:t> then ensure that </a:t>
            </a:r>
            <a:r>
              <a:rPr lang="en-US" sz="900" b="1"/>
              <a:t>Start Enable 1</a:t>
            </a:r>
            <a:r>
              <a:rPr lang="en-US" sz="900"/>
              <a:t> is high on E-Clipse Bypass terminal X2:7 (DI3).</a:t>
            </a:r>
          </a:p>
          <a:p>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E7DE60CE-1B9A-4740-9551-8B8FE74AB00E}" type="slidenum">
              <a:rPr lang="de-CH"/>
              <a:pPr/>
              <a:t>156</a:t>
            </a:fld>
            <a:endParaRPr lang="de-CH"/>
          </a:p>
        </p:txBody>
      </p:sp>
      <p:sp>
        <p:nvSpPr>
          <p:cNvPr id="3227650" name="Rectangle 2"/>
          <p:cNvSpPr>
            <a:spLocks noGrp="1" noRot="1" noChangeAspect="1" noChangeArrowheads="1" noTextEdit="1"/>
          </p:cNvSpPr>
          <p:nvPr>
            <p:ph type="sldImg"/>
          </p:nvPr>
        </p:nvSpPr>
        <p:spPr>
          <a:xfrm>
            <a:off x="1330325" y="722313"/>
            <a:ext cx="4656138" cy="3598862"/>
          </a:xfrm>
          <a:ln/>
        </p:spPr>
      </p:sp>
      <p:sp>
        <p:nvSpPr>
          <p:cNvPr id="3227651" name="Rectangle 3"/>
          <p:cNvSpPr>
            <a:spLocks noGrp="1" noChangeArrowheads="1"/>
          </p:cNvSpPr>
          <p:nvPr>
            <p:ph type="body" idx="1"/>
          </p:nvPr>
        </p:nvSpPr>
        <p:spPr>
          <a:xfrm>
            <a:off x="973138" y="4938713"/>
            <a:ext cx="5368925" cy="3940175"/>
          </a:xfrm>
        </p:spPr>
        <p:txBody>
          <a:bodyPr/>
          <a:lstStyle/>
          <a:p>
            <a:r>
              <a:rPr lang="en-US"/>
              <a:t>Enter motor data and verify motor rotation</a:t>
            </a:r>
          </a:p>
          <a:p>
            <a:r>
              <a:rPr lang="en-US" sz="900"/>
              <a:t>Note:  The </a:t>
            </a:r>
            <a:r>
              <a:rPr lang="en-US" sz="900" b="1"/>
              <a:t>DRIVE SELECTED LED</a:t>
            </a:r>
            <a:r>
              <a:rPr lang="en-US" sz="900"/>
              <a:t> on the E-Clipse Bypass Control Panel should be lit solid green.  If it is not, press the Drive Select key on the panel.</a:t>
            </a:r>
          </a:p>
          <a:p>
            <a:r>
              <a:rPr lang="en-US" sz="900"/>
              <a:t>Also note: E-Clipse Bypass units are shipped with a jumper installed between terminals X2:2 and X2:7.  Verify that this jumper has been removed and that only the real safety interlock is wired to X2:7.  If no real safety interlock exists then the jumper may be left in place.  For a standard HVAC Macro (as is indicated on the graphic), all safeties are wired into DI3 of the Bypass Control Unit.  </a:t>
            </a:r>
          </a:p>
          <a:p>
            <a:r>
              <a:rPr lang="en-US" sz="900"/>
              <a:t>Use a low speed (about 3Hz) to bump the motor (in case the direction of rotation is incorrect).  With the keypad in HAND, a safe direction of rotation check can be accomplished.</a:t>
            </a:r>
          </a:p>
          <a:p>
            <a:endParaRPr lang="en-US" sz="90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232D5D6D-C015-4E55-A298-BD0293341E2F}" type="slidenum">
              <a:rPr lang="de-CH"/>
              <a:pPr/>
              <a:t>157</a:t>
            </a:fld>
            <a:endParaRPr lang="de-CH"/>
          </a:p>
        </p:txBody>
      </p:sp>
      <p:sp>
        <p:nvSpPr>
          <p:cNvPr id="3229698" name="Rectangle 2"/>
          <p:cNvSpPr>
            <a:spLocks noGrp="1" noRot="1" noChangeAspect="1" noChangeArrowheads="1" noTextEdit="1"/>
          </p:cNvSpPr>
          <p:nvPr>
            <p:ph type="sldImg"/>
          </p:nvPr>
        </p:nvSpPr>
        <p:spPr>
          <a:xfrm>
            <a:off x="1330325" y="722313"/>
            <a:ext cx="4656138" cy="3598862"/>
          </a:xfrm>
          <a:ln/>
        </p:spPr>
      </p:sp>
      <p:sp>
        <p:nvSpPr>
          <p:cNvPr id="3229699" name="Rectangle 3"/>
          <p:cNvSpPr>
            <a:spLocks noGrp="1" noChangeArrowheads="1"/>
          </p:cNvSpPr>
          <p:nvPr>
            <p:ph type="body" idx="1"/>
          </p:nvPr>
        </p:nvSpPr>
        <p:spPr>
          <a:xfrm>
            <a:off x="973138" y="4938713"/>
            <a:ext cx="5368925" cy="3940175"/>
          </a:xfrm>
        </p:spPr>
        <p:txBody>
          <a:bodyPr/>
          <a:lstStyle/>
          <a:p>
            <a:r>
              <a:rPr lang="en-US"/>
              <a:t>Enter motor data and verify motor rotation</a:t>
            </a:r>
          </a:p>
          <a:p>
            <a:r>
              <a:rPr lang="en-US" sz="900"/>
              <a:t>Note the procedure for any types of faults that could occur during start-up.  </a:t>
            </a:r>
          </a:p>
          <a:p>
            <a:r>
              <a:rPr lang="en-US" sz="900"/>
              <a:t>Also review the procedure for incorrect rotation is swapping any (2) output motor leads.  After swapping is complete – verify operation.</a:t>
            </a:r>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459EEE9B-B5D1-41B5-B5E6-7C65A6AFACD5}" type="slidenum">
              <a:rPr lang="de-CH"/>
              <a:pPr/>
              <a:t>158</a:t>
            </a:fld>
            <a:endParaRPr lang="de-CH"/>
          </a:p>
        </p:txBody>
      </p:sp>
      <p:sp>
        <p:nvSpPr>
          <p:cNvPr id="3231746" name="Rectangle 2"/>
          <p:cNvSpPr>
            <a:spLocks noGrp="1" noRot="1" noChangeAspect="1" noChangeArrowheads="1" noTextEdit="1"/>
          </p:cNvSpPr>
          <p:nvPr>
            <p:ph type="sldImg"/>
          </p:nvPr>
        </p:nvSpPr>
        <p:spPr>
          <a:xfrm>
            <a:off x="1330325" y="722313"/>
            <a:ext cx="4656138" cy="3598862"/>
          </a:xfrm>
          <a:ln/>
        </p:spPr>
      </p:sp>
      <p:sp>
        <p:nvSpPr>
          <p:cNvPr id="3231747" name="Rectangle 3"/>
          <p:cNvSpPr>
            <a:spLocks noGrp="1" noChangeArrowheads="1"/>
          </p:cNvSpPr>
          <p:nvPr>
            <p:ph type="body" idx="1"/>
          </p:nvPr>
        </p:nvSpPr>
        <p:spPr>
          <a:xfrm>
            <a:off x="973138" y="4938713"/>
            <a:ext cx="5368925" cy="3940175"/>
          </a:xfrm>
        </p:spPr>
        <p:txBody>
          <a:bodyPr/>
          <a:lstStyle/>
          <a:p>
            <a:r>
              <a:rPr lang="en-US"/>
              <a:t>Check motor current</a:t>
            </a:r>
          </a:p>
          <a:p>
            <a:r>
              <a:rPr lang="en-US"/>
              <a:t>Review the procedures for changing the display using Group 34.  The display can be customized per the user’s preference.  Indicate that the display automatically changes to reflect typical engineering units when a macro is changed (ex. InH20 when PID is engaged for the Supply Fan macro).</a:t>
            </a:r>
          </a:p>
          <a:p>
            <a:r>
              <a:rPr lang="en-US"/>
              <a:t>Current should slowly increase when the motor is accelerated in HAND mode.  </a:t>
            </a:r>
          </a:p>
          <a:p>
            <a:endParaRPr lang="en-US"/>
          </a:p>
          <a:p>
            <a:r>
              <a:rPr lang="en-US"/>
              <a:t>As previously indicated, the unit must be operated in “drive” mode prior to attempting bypass operation.</a:t>
            </a: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A07693A2-94C0-414B-AE38-CED376A88527}" type="slidenum">
              <a:rPr lang="de-CH"/>
              <a:pPr/>
              <a:t>159</a:t>
            </a:fld>
            <a:endParaRPr lang="de-CH"/>
          </a:p>
        </p:txBody>
      </p:sp>
      <p:sp>
        <p:nvSpPr>
          <p:cNvPr id="3233794" name="Rectangle 2"/>
          <p:cNvSpPr>
            <a:spLocks noGrp="1" noRot="1" noChangeAspect="1" noChangeArrowheads="1" noTextEdit="1"/>
          </p:cNvSpPr>
          <p:nvPr>
            <p:ph type="sldImg"/>
          </p:nvPr>
        </p:nvSpPr>
        <p:spPr>
          <a:xfrm>
            <a:off x="1330325" y="722313"/>
            <a:ext cx="4656138" cy="3598862"/>
          </a:xfrm>
          <a:ln/>
        </p:spPr>
      </p:sp>
      <p:sp>
        <p:nvSpPr>
          <p:cNvPr id="3233795" name="Rectangle 3"/>
          <p:cNvSpPr>
            <a:spLocks noGrp="1" noChangeArrowheads="1"/>
          </p:cNvSpPr>
          <p:nvPr>
            <p:ph type="body" idx="1"/>
          </p:nvPr>
        </p:nvSpPr>
        <p:spPr>
          <a:xfrm>
            <a:off x="973138" y="4938713"/>
            <a:ext cx="5368925" cy="3940175"/>
          </a:xfrm>
        </p:spPr>
        <p:txBody>
          <a:bodyPr/>
          <a:lstStyle/>
          <a:p>
            <a:r>
              <a:rPr lang="en-US"/>
              <a:t>Verify motor operation in bypass mode</a:t>
            </a:r>
          </a:p>
          <a:p>
            <a:r>
              <a:rPr lang="en-US" sz="900"/>
              <a:t>Review the buttons on the Bypass Keypad.  (ex. the </a:t>
            </a:r>
            <a:r>
              <a:rPr lang="en-US" sz="900" b="1"/>
              <a:t>OFF / RESET</a:t>
            </a:r>
            <a:r>
              <a:rPr lang="en-US" sz="900"/>
              <a:t> key, the </a:t>
            </a:r>
            <a:r>
              <a:rPr lang="en-US" sz="900" b="1"/>
              <a:t>BYPASS</a:t>
            </a:r>
            <a:r>
              <a:rPr lang="en-US" sz="900"/>
              <a:t> select key).  The </a:t>
            </a:r>
            <a:r>
              <a:rPr lang="en-US" sz="900" b="1"/>
              <a:t>BYPASS SELECTED LED</a:t>
            </a:r>
            <a:r>
              <a:rPr lang="en-US" sz="900"/>
              <a:t> should illuminate solid green.  Review any solid RED fault or blinking GREEN alarm indications that could occur.</a:t>
            </a:r>
          </a:p>
          <a:p>
            <a:r>
              <a:rPr lang="en-US" sz="900"/>
              <a:t>Notice the procedure for both “drive and bypass” operating in the incorrect direction. (swap any two motor leads).</a:t>
            </a:r>
          </a:p>
          <a:p>
            <a:r>
              <a:rPr lang="en-US" sz="900"/>
              <a:t>The procedure for drive and bypass operating in opposite directions is different than a class bypass (Phase Sequence fault will occur - - - remove power from the unit and swap any “INPUT” power leads.</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endParaRPr lang="en-US" smtClean="0">
              <a:latin typeface="Arial" pitchFamily="34" charset="0"/>
            </a:endParaRPr>
          </a:p>
        </p:txBody>
      </p:sp>
      <p:sp>
        <p:nvSpPr>
          <p:cNvPr id="95236" name="Date Placeholder 3"/>
          <p:cNvSpPr>
            <a:spLocks noGrp="1"/>
          </p:cNvSpPr>
          <p:nvPr>
            <p:ph type="dt" sz="quarter" idx="1"/>
          </p:nvPr>
        </p:nvSpPr>
        <p:spPr>
          <a:xfrm>
            <a:off x="4144055" y="0"/>
            <a:ext cx="3169474" cy="480391"/>
          </a:xfrm>
          <a:prstGeom prst="rect">
            <a:avLst/>
          </a:prstGeom>
          <a:noFill/>
        </p:spPr>
        <p:txBody>
          <a:bodyPr lIns="95601" tIns="47800" rIns="95601" bIns="47800"/>
          <a:lstStyle/>
          <a:p>
            <a:fld id="{C25F78DD-EA28-4710-9977-910A0DBB9A0D}" type="datetime1">
              <a:rPr lang="en-US" smtClean="0"/>
              <a:pPr/>
              <a:t>10/26/2012</a:t>
            </a:fld>
            <a:endParaRPr lang="en-US" smtClean="0"/>
          </a:p>
        </p:txBody>
      </p:sp>
      <p:sp>
        <p:nvSpPr>
          <p:cNvPr id="95237" name="Slide Number Placeholder 4"/>
          <p:cNvSpPr>
            <a:spLocks noGrp="1"/>
          </p:cNvSpPr>
          <p:nvPr>
            <p:ph type="sldNum" sz="quarter" idx="5"/>
          </p:nvPr>
        </p:nvSpPr>
        <p:spPr>
          <a:noFill/>
        </p:spPr>
        <p:txBody>
          <a:bodyPr/>
          <a:lstStyle/>
          <a:p>
            <a:fld id="{1D2ABA56-CB74-40ED-8FFD-5B02F3690826}" type="slidenum">
              <a:rPr lang="en-US" smtClean="0"/>
              <a:pPr/>
              <a:t>16</a:t>
            </a:fld>
            <a:endParaRPr lang="en-US"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B46E231E-08F0-4736-852A-939AAF66440E}" type="slidenum">
              <a:rPr lang="de-CH"/>
              <a:pPr/>
              <a:t>160</a:t>
            </a:fld>
            <a:endParaRPr lang="de-CH"/>
          </a:p>
        </p:txBody>
      </p:sp>
      <p:sp>
        <p:nvSpPr>
          <p:cNvPr id="3235842" name="Rectangle 2"/>
          <p:cNvSpPr>
            <a:spLocks noGrp="1" noRot="1" noChangeAspect="1" noChangeArrowheads="1" noTextEdit="1"/>
          </p:cNvSpPr>
          <p:nvPr>
            <p:ph type="sldImg"/>
          </p:nvPr>
        </p:nvSpPr>
        <p:spPr>
          <a:xfrm>
            <a:off x="1330325" y="722313"/>
            <a:ext cx="4656138" cy="3598862"/>
          </a:xfrm>
          <a:ln/>
        </p:spPr>
      </p:sp>
      <p:sp>
        <p:nvSpPr>
          <p:cNvPr id="3235843" name="Rectangle 3"/>
          <p:cNvSpPr>
            <a:spLocks noGrp="1" noChangeArrowheads="1"/>
          </p:cNvSpPr>
          <p:nvPr>
            <p:ph type="body" idx="1"/>
          </p:nvPr>
        </p:nvSpPr>
        <p:spPr>
          <a:xfrm>
            <a:off x="973138" y="4938713"/>
            <a:ext cx="5368925" cy="3940175"/>
          </a:xfrm>
        </p:spPr>
        <p:txBody>
          <a:bodyPr/>
          <a:lstStyle/>
          <a:p>
            <a:r>
              <a:rPr lang="en-US"/>
              <a:t>Enable and Set Up Communication (if used)</a:t>
            </a:r>
          </a:p>
          <a:p>
            <a:r>
              <a:rPr lang="en-US" sz="900"/>
              <a:t>Verify that the Bypass keypad works correctly – with smooth acceleration in bypass mode.</a:t>
            </a:r>
          </a:p>
          <a:p>
            <a:r>
              <a:rPr lang="en-US" sz="900"/>
              <a:t>If the application is designed to utilize serial communication then continue with step 21.  Otherwise go to step 30.</a:t>
            </a:r>
          </a:p>
          <a:p>
            <a:r>
              <a:rPr lang="en-US" sz="900" b="1"/>
              <a:t>Note!</a:t>
            </a:r>
            <a:r>
              <a:rPr lang="en-US" sz="900"/>
              <a:t>  Steps 21, and 22 through 24 below are made on the E Clipse Bypass Control Panel.  Step 25 is made on the ACH550 Control Panel.  </a:t>
            </a:r>
            <a:r>
              <a:rPr lang="en-US" sz="900" b="1"/>
              <a:t>Make sure you are changing the indicated parameters on the correct panel.</a:t>
            </a:r>
          </a:p>
          <a:p>
            <a:r>
              <a:rPr lang="en-US" sz="900"/>
              <a:t>Parameter </a:t>
            </a:r>
            <a:r>
              <a:rPr lang="en-US" sz="900" b="1"/>
              <a:t>9802, COMM PROT SEL</a:t>
            </a:r>
            <a:r>
              <a:rPr lang="en-US" sz="900"/>
              <a:t>, kicks off the communication set-up (all communications is disconnected without this parameter being set)</a:t>
            </a:r>
          </a:p>
          <a:p>
            <a:r>
              <a:rPr lang="en-US" sz="900"/>
              <a:t>EFB and FBA are essentially the same on the E-Clipse as with the Base Drive.  </a:t>
            </a:r>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9A54ED4D-B74B-41BB-A7B6-AE95E680E6A0}" type="slidenum">
              <a:rPr lang="de-CH"/>
              <a:pPr/>
              <a:t>161</a:t>
            </a:fld>
            <a:endParaRPr lang="de-CH"/>
          </a:p>
        </p:txBody>
      </p:sp>
      <p:sp>
        <p:nvSpPr>
          <p:cNvPr id="3237890" name="Rectangle 2"/>
          <p:cNvSpPr>
            <a:spLocks noGrp="1" noRot="1" noChangeAspect="1" noChangeArrowheads="1" noTextEdit="1"/>
          </p:cNvSpPr>
          <p:nvPr>
            <p:ph type="sldImg"/>
          </p:nvPr>
        </p:nvSpPr>
        <p:spPr>
          <a:xfrm>
            <a:off x="1330325" y="722313"/>
            <a:ext cx="4656138" cy="3598862"/>
          </a:xfrm>
          <a:ln/>
        </p:spPr>
      </p:sp>
      <p:sp>
        <p:nvSpPr>
          <p:cNvPr id="3237891" name="Rectangle 3"/>
          <p:cNvSpPr>
            <a:spLocks noGrp="1" noChangeArrowheads="1"/>
          </p:cNvSpPr>
          <p:nvPr>
            <p:ph type="body" idx="1"/>
          </p:nvPr>
        </p:nvSpPr>
        <p:spPr>
          <a:xfrm>
            <a:off x="973138" y="4938713"/>
            <a:ext cx="5368925" cy="3940175"/>
          </a:xfrm>
        </p:spPr>
        <p:txBody>
          <a:bodyPr/>
          <a:lstStyle/>
          <a:p>
            <a:r>
              <a:rPr lang="en-US"/>
              <a:t>Enable and Set Up Communication (if used)</a:t>
            </a:r>
          </a:p>
          <a:p>
            <a:r>
              <a:rPr lang="en-US" sz="900"/>
              <a:t>When using a Fieldbus Adapter, verify that Group 51 parameters are set appropriately per the protocol used.  The controls contractor will have the appropriate documentation available (no complete drive set-up can be accomplished without this documentation).  Also review the need for a “P5127 Parameter Refresh” when programming is done (cycling power to the entire unit will also accomplish the same procedure of loading values into permanent memory).</a:t>
            </a:r>
          </a:p>
          <a:p>
            <a:endParaRPr lang="en-US" sz="900"/>
          </a:p>
          <a:p>
            <a:r>
              <a:rPr lang="en-US" sz="900"/>
              <a:t>Note that the Embedded Fieldbus parameters are located in Group 53, with (4) protocols available in the drive firmware.  Again, consultation with the controls contractor is essential to proper set-up. </a:t>
            </a:r>
          </a:p>
          <a:p>
            <a:r>
              <a:rPr lang="en-US" sz="900"/>
              <a:t>Start-command and speed reference parameters must be set if these are controlled through communication. (Note that P1601 in the Bypass Unit is where Start/Stop is programmed.).</a:t>
            </a:r>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CA4A194E-3910-47E6-9EB6-87D985EFDD9B}" type="slidenum">
              <a:rPr lang="de-CH"/>
              <a:pPr/>
              <a:t>162</a:t>
            </a:fld>
            <a:endParaRPr lang="de-CH"/>
          </a:p>
        </p:txBody>
      </p:sp>
      <p:sp>
        <p:nvSpPr>
          <p:cNvPr id="3239938" name="Rectangle 2"/>
          <p:cNvSpPr>
            <a:spLocks noGrp="1" noRot="1" noChangeAspect="1" noChangeArrowheads="1" noTextEdit="1"/>
          </p:cNvSpPr>
          <p:nvPr>
            <p:ph type="sldImg"/>
          </p:nvPr>
        </p:nvSpPr>
        <p:spPr>
          <a:xfrm>
            <a:off x="1330325" y="722313"/>
            <a:ext cx="4656138" cy="3598862"/>
          </a:xfrm>
          <a:ln/>
        </p:spPr>
      </p:sp>
      <p:sp>
        <p:nvSpPr>
          <p:cNvPr id="3239939" name="Rectangle 3"/>
          <p:cNvSpPr>
            <a:spLocks noGrp="1" noChangeArrowheads="1"/>
          </p:cNvSpPr>
          <p:nvPr>
            <p:ph type="body" idx="1"/>
          </p:nvPr>
        </p:nvSpPr>
        <p:spPr>
          <a:xfrm>
            <a:off x="973138" y="4938713"/>
            <a:ext cx="5368925" cy="3940175"/>
          </a:xfrm>
        </p:spPr>
        <p:txBody>
          <a:bodyPr/>
          <a:lstStyle/>
          <a:p>
            <a:r>
              <a:rPr lang="en-US"/>
              <a:t>Enable and Set Up Communication (if used)</a:t>
            </a:r>
          </a:p>
          <a:p>
            <a:r>
              <a:rPr lang="en-US" sz="900"/>
              <a:t>Pay particular attention to the Lower and Higher Global ID numbers.  This information was listed in the Base Drive set-up instructions.  </a:t>
            </a:r>
          </a:p>
          <a:p>
            <a:r>
              <a:rPr lang="en-US" sz="900"/>
              <a:t>Therefore, (3) ID numbers are needed for BACnet set-up (Local MAC ID, Lower Global ID and Higher Global ID)</a:t>
            </a:r>
          </a:p>
          <a:p>
            <a:endParaRPr lang="en-US" sz="900"/>
          </a:p>
          <a:p>
            <a:r>
              <a:rPr lang="en-US" sz="900"/>
              <a:t>(6) ID numbers may be needed if you want to see the E-Clipse 53 points of data in addition to the VFDs 73 points.</a:t>
            </a:r>
          </a:p>
          <a:p>
            <a:r>
              <a:rPr lang="en-US" sz="900"/>
              <a:t>Note: Up to (3) or (6) IDs.  If the BOI ID is &gt;65,535, you do not need to enter anything into P5317.</a:t>
            </a:r>
            <a:endParaRPr lang="en-US" sz="900" b="1"/>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6C14A1DD-D9A9-4863-84FC-A634F61A0DFA}" type="slidenum">
              <a:rPr lang="de-CH"/>
              <a:pPr/>
              <a:t>163</a:t>
            </a:fld>
            <a:endParaRPr lang="de-CH"/>
          </a:p>
        </p:txBody>
      </p:sp>
      <p:sp>
        <p:nvSpPr>
          <p:cNvPr id="3241986" name="Rectangle 2"/>
          <p:cNvSpPr>
            <a:spLocks noGrp="1" noRot="1" noChangeAspect="1" noChangeArrowheads="1" noTextEdit="1"/>
          </p:cNvSpPr>
          <p:nvPr>
            <p:ph type="sldImg"/>
          </p:nvPr>
        </p:nvSpPr>
        <p:spPr>
          <a:xfrm>
            <a:off x="1330325" y="722313"/>
            <a:ext cx="4656138" cy="3598862"/>
          </a:xfrm>
          <a:ln/>
        </p:spPr>
      </p:sp>
      <p:sp>
        <p:nvSpPr>
          <p:cNvPr id="3241987" name="Rectangle 3"/>
          <p:cNvSpPr>
            <a:spLocks noGrp="1" noChangeArrowheads="1"/>
          </p:cNvSpPr>
          <p:nvPr>
            <p:ph type="body" idx="1"/>
          </p:nvPr>
        </p:nvSpPr>
        <p:spPr>
          <a:xfrm>
            <a:off x="973138" y="4938713"/>
            <a:ext cx="5368925" cy="3940175"/>
          </a:xfrm>
        </p:spPr>
        <p:txBody>
          <a:bodyPr/>
          <a:lstStyle/>
          <a:p>
            <a:r>
              <a:rPr lang="en-US"/>
              <a:t>Enable and Set Up Communication (if used)</a:t>
            </a:r>
          </a:p>
          <a:p>
            <a:r>
              <a:rPr lang="en-US" sz="900"/>
              <a:t>The graphic on this slide gives and example of a set-up where only the drive START/STOP is controlled by communications - - not the bypass.  As indicated, P1625 makes this distinction.  </a:t>
            </a:r>
          </a:p>
          <a:p>
            <a:r>
              <a:rPr lang="en-US" sz="900"/>
              <a:t>This example would apply to any other protocol, using embedded fieldbus (terminal block X2: Terminals 27, 28, 29).</a:t>
            </a:r>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DFC7DCA8-75EB-4459-A505-BF789003343B}" type="slidenum">
              <a:rPr lang="de-CH"/>
              <a:pPr/>
              <a:t>164</a:t>
            </a:fld>
            <a:endParaRPr lang="de-CH"/>
          </a:p>
        </p:txBody>
      </p:sp>
      <p:sp>
        <p:nvSpPr>
          <p:cNvPr id="3244034" name="Rectangle 2"/>
          <p:cNvSpPr>
            <a:spLocks noGrp="1" noRot="1" noChangeAspect="1" noChangeArrowheads="1" noTextEdit="1"/>
          </p:cNvSpPr>
          <p:nvPr>
            <p:ph type="sldImg"/>
          </p:nvPr>
        </p:nvSpPr>
        <p:spPr>
          <a:xfrm>
            <a:off x="1330325" y="722313"/>
            <a:ext cx="4656138" cy="3598862"/>
          </a:xfrm>
          <a:ln/>
        </p:spPr>
      </p:sp>
      <p:sp>
        <p:nvSpPr>
          <p:cNvPr id="3244035" name="Rectangle 3"/>
          <p:cNvSpPr>
            <a:spLocks noGrp="1" noChangeArrowheads="1"/>
          </p:cNvSpPr>
          <p:nvPr>
            <p:ph type="body" idx="1"/>
          </p:nvPr>
        </p:nvSpPr>
        <p:spPr>
          <a:xfrm>
            <a:off x="973138" y="4938713"/>
            <a:ext cx="5368925" cy="3940175"/>
          </a:xfrm>
        </p:spPr>
        <p:txBody>
          <a:bodyPr/>
          <a:lstStyle/>
          <a:p>
            <a:r>
              <a:rPr lang="en-US" sz="1200"/>
              <a:t>Enable and Set Up Communication (if used)</a:t>
            </a:r>
          </a:p>
          <a:p>
            <a:r>
              <a:rPr lang="en-US"/>
              <a:t>The graphic on this slide gives and example of a set-up where both the drive </a:t>
            </a:r>
            <a:r>
              <a:rPr lang="en-US" u="sng"/>
              <a:t>and</a:t>
            </a:r>
            <a:r>
              <a:rPr lang="en-US"/>
              <a:t> bypass START/STOP are controlled by communications - - not just the drive.  As indicated, P1625 makes this distinction.  </a:t>
            </a:r>
          </a:p>
          <a:p>
            <a:r>
              <a:rPr lang="en-US"/>
              <a:t>This example would apply to any other protocol, using embedded fieldbus (terminal block X2: Terminals 27, 28, 29).</a:t>
            </a: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D3665D8D-88C0-49DF-9749-D49807997AA2}" type="slidenum">
              <a:rPr lang="de-CH"/>
              <a:pPr/>
              <a:t>165</a:t>
            </a:fld>
            <a:endParaRPr lang="de-CH"/>
          </a:p>
        </p:txBody>
      </p:sp>
      <p:sp>
        <p:nvSpPr>
          <p:cNvPr id="3246082" name="Rectangle 2"/>
          <p:cNvSpPr>
            <a:spLocks noGrp="1" noRot="1" noChangeAspect="1" noChangeArrowheads="1" noTextEdit="1"/>
          </p:cNvSpPr>
          <p:nvPr>
            <p:ph type="sldImg"/>
          </p:nvPr>
        </p:nvSpPr>
        <p:spPr>
          <a:xfrm>
            <a:off x="1330325" y="722313"/>
            <a:ext cx="4656138" cy="3598862"/>
          </a:xfrm>
          <a:ln/>
        </p:spPr>
      </p:sp>
      <p:sp>
        <p:nvSpPr>
          <p:cNvPr id="3246083" name="Rectangle 3"/>
          <p:cNvSpPr>
            <a:spLocks noGrp="1" noChangeArrowheads="1"/>
          </p:cNvSpPr>
          <p:nvPr>
            <p:ph type="body" idx="1"/>
          </p:nvPr>
        </p:nvSpPr>
        <p:spPr>
          <a:xfrm>
            <a:off x="973138" y="4938713"/>
            <a:ext cx="5368925" cy="3940175"/>
          </a:xfrm>
        </p:spPr>
        <p:txBody>
          <a:bodyPr/>
          <a:lstStyle/>
          <a:p>
            <a:r>
              <a:rPr lang="en-US"/>
              <a:t>Enable and Set Up PID Control (if used)</a:t>
            </a:r>
          </a:p>
          <a:p>
            <a:r>
              <a:rPr lang="en-US" sz="900"/>
              <a:t>Once communications values are set, power must be cycled to the entire E-Clipse unit (there is no “Par Refresh” parameter).  </a:t>
            </a:r>
          </a:p>
          <a:p>
            <a:endParaRPr lang="en-US" sz="900"/>
          </a:p>
          <a:p>
            <a:r>
              <a:rPr lang="en-US" sz="900"/>
              <a:t>If PID is to be set-up on the E-Clipse unit, it is done through the Drive keypad – not the E-Clipse Bypass keypad.  Note that the “PID Assistant” in the drive can be effectively used and that general starting points for Gain and Integration Time can be used (see previous references to PID for the Base Drive).  Also indicate that after the “PID Assistant” is used, it is suggested that the drive/bypass communication be reviewed (only necessary if a “Drive Link Fault” or Drive Link Error” or “Drive Set-up” alarm activates - -  check the “Drive Link Recovery Procedure” listed in the E-Clipse Bypass User’s Manual. </a:t>
            </a:r>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DA86EB27-8CCD-4336-99DC-43DCE730118F}" type="slidenum">
              <a:rPr lang="de-CH"/>
              <a:pPr/>
              <a:t>166</a:t>
            </a:fld>
            <a:endParaRPr lang="de-CH"/>
          </a:p>
        </p:txBody>
      </p:sp>
      <p:sp>
        <p:nvSpPr>
          <p:cNvPr id="3248130" name="Rectangle 2"/>
          <p:cNvSpPr>
            <a:spLocks noGrp="1" noRot="1" noChangeAspect="1" noChangeArrowheads="1" noTextEdit="1"/>
          </p:cNvSpPr>
          <p:nvPr>
            <p:ph type="sldImg"/>
          </p:nvPr>
        </p:nvSpPr>
        <p:spPr>
          <a:xfrm>
            <a:off x="1330325" y="722313"/>
            <a:ext cx="4656138" cy="3598862"/>
          </a:xfrm>
          <a:ln/>
        </p:spPr>
      </p:sp>
      <p:sp>
        <p:nvSpPr>
          <p:cNvPr id="3248131" name="Rectangle 3"/>
          <p:cNvSpPr>
            <a:spLocks noGrp="1" noChangeArrowheads="1"/>
          </p:cNvSpPr>
          <p:nvPr>
            <p:ph type="body" idx="1"/>
          </p:nvPr>
        </p:nvSpPr>
        <p:spPr>
          <a:xfrm>
            <a:off x="973138" y="4938713"/>
            <a:ext cx="5368925" cy="3940175"/>
          </a:xfrm>
        </p:spPr>
        <p:txBody>
          <a:bodyPr/>
          <a:lstStyle/>
          <a:p>
            <a:r>
              <a:rPr lang="en-US"/>
              <a:t>Enable and Set Up PID Control (if used)</a:t>
            </a:r>
          </a:p>
          <a:p>
            <a:r>
              <a:rPr lang="en-US" sz="900"/>
              <a:t>This is a continuation of the PID set-up.</a:t>
            </a:r>
          </a:p>
          <a:p>
            <a:r>
              <a:rPr lang="en-US" sz="900"/>
              <a:t>Emphasize that </a:t>
            </a:r>
            <a:r>
              <a:rPr lang="en-US" sz="900" b="1"/>
              <a:t>EXT2 COMMANDS </a:t>
            </a:r>
            <a:r>
              <a:rPr lang="en-US" sz="900"/>
              <a:t>mean PID – with the drive display giving and indication of %.</a:t>
            </a:r>
            <a:r>
              <a:rPr lang="en-US" sz="900" b="1"/>
              <a:t>  </a:t>
            </a:r>
            <a:r>
              <a:rPr lang="en-US" sz="900"/>
              <a:t>The setting depended on the control operation desired.  If the system should always run in PID control, then the simplest setting is </a:t>
            </a:r>
            <a:r>
              <a:rPr lang="en-US" sz="900" b="1"/>
              <a:t>EXT2</a:t>
            </a:r>
            <a:r>
              <a:rPr lang="en-US" sz="900"/>
              <a:t>.  If the system will need to sometimes operate in speed control and sometimes PID control, set for </a:t>
            </a:r>
            <a:r>
              <a:rPr lang="en-US" sz="900" b="1"/>
              <a:t>COMM</a:t>
            </a:r>
            <a:r>
              <a:rPr lang="en-US" sz="900"/>
              <a:t>.  This will allow for mode selection via the communications (Note:  this is typically used for night set-back at a constant speed).</a:t>
            </a:r>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9ECC54C7-D7BE-4BB0-B530-C060900F2F91}" type="slidenum">
              <a:rPr lang="de-CH"/>
              <a:pPr/>
              <a:t>167</a:t>
            </a:fld>
            <a:endParaRPr lang="de-CH"/>
          </a:p>
        </p:txBody>
      </p:sp>
      <p:sp>
        <p:nvSpPr>
          <p:cNvPr id="3250178" name="Rectangle 2"/>
          <p:cNvSpPr>
            <a:spLocks noGrp="1" noRot="1" noChangeAspect="1" noChangeArrowheads="1" noTextEdit="1"/>
          </p:cNvSpPr>
          <p:nvPr>
            <p:ph type="sldImg"/>
          </p:nvPr>
        </p:nvSpPr>
        <p:spPr>
          <a:xfrm>
            <a:off x="1330325" y="722313"/>
            <a:ext cx="4656138" cy="3598862"/>
          </a:xfrm>
          <a:ln/>
        </p:spPr>
      </p:sp>
      <p:sp>
        <p:nvSpPr>
          <p:cNvPr id="3250179" name="Rectangle 3"/>
          <p:cNvSpPr>
            <a:spLocks noGrp="1" noChangeArrowheads="1"/>
          </p:cNvSpPr>
          <p:nvPr>
            <p:ph type="body" idx="1"/>
          </p:nvPr>
        </p:nvSpPr>
        <p:spPr>
          <a:xfrm>
            <a:off x="973138" y="4938713"/>
            <a:ext cx="5368925" cy="3940175"/>
          </a:xfrm>
        </p:spPr>
        <p:txBody>
          <a:bodyPr/>
          <a:lstStyle/>
          <a:p>
            <a:r>
              <a:rPr lang="en-US"/>
              <a:t>Confirm ACH550 Drive Auto mode operation</a:t>
            </a:r>
          </a:p>
          <a:p>
            <a:r>
              <a:rPr lang="en-US" sz="900"/>
              <a:t>Note that in order for the Bypass section to operate, the drive keypad must be “Auto” control.  Then, all control of the unit is done through the Bypass Keypad (Start/Stop, Safeties, etc.).  The only connection to the Base Drive unit is an analog speed (or feedback)  signal through AI12 or AI2 (analog signals are direct wired to the Base Drive).  </a:t>
            </a:r>
          </a:p>
          <a:p>
            <a:endParaRPr lang="en-US" sz="900"/>
          </a:p>
          <a:p>
            <a:r>
              <a:rPr lang="en-US" sz="900"/>
              <a:t>Make note of the speed signal location, which will dictate how the unit reacts (if PID is, or is not in use).  </a:t>
            </a:r>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6AEAD147-2BBA-45F3-85F0-853767664257}" type="slidenum">
              <a:rPr lang="de-CH"/>
              <a:pPr/>
              <a:t>168</a:t>
            </a:fld>
            <a:endParaRPr lang="de-CH"/>
          </a:p>
        </p:txBody>
      </p:sp>
      <p:sp>
        <p:nvSpPr>
          <p:cNvPr id="3252226" name="Rectangle 2"/>
          <p:cNvSpPr>
            <a:spLocks noGrp="1" noRot="1" noChangeAspect="1" noChangeArrowheads="1" noTextEdit="1"/>
          </p:cNvSpPr>
          <p:nvPr>
            <p:ph type="sldImg"/>
          </p:nvPr>
        </p:nvSpPr>
        <p:spPr>
          <a:xfrm>
            <a:off x="1330325" y="722313"/>
            <a:ext cx="4656138" cy="3598862"/>
          </a:xfrm>
          <a:ln/>
        </p:spPr>
      </p:sp>
      <p:sp>
        <p:nvSpPr>
          <p:cNvPr id="3252227" name="Rectangle 3"/>
          <p:cNvSpPr>
            <a:spLocks noGrp="1" noChangeArrowheads="1"/>
          </p:cNvSpPr>
          <p:nvPr>
            <p:ph type="body" idx="1"/>
          </p:nvPr>
        </p:nvSpPr>
        <p:spPr>
          <a:xfrm>
            <a:off x="973138" y="4938713"/>
            <a:ext cx="5368925" cy="3940175"/>
          </a:xfrm>
        </p:spPr>
        <p:txBody>
          <a:bodyPr/>
          <a:lstStyle/>
          <a:p>
            <a:r>
              <a:rPr lang="en-US"/>
              <a:t>Set other needed parameter values</a:t>
            </a:r>
          </a:p>
          <a:p>
            <a:endParaRPr lang="en-US" sz="900"/>
          </a:p>
          <a:p>
            <a:r>
              <a:rPr lang="en-US" sz="900"/>
              <a:t>For descriptions of other bypass macros and full bypass parameter descriptions consult the E-Clipse Bypass User’s Manual.  In addition, the “E-Clipse Bypass Embedded Fieldbus (EFB) User’s Manual is helpful in communications set-up.</a:t>
            </a:r>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E8B881BE-30F8-4D50-98B4-D7973B763E4A}" type="slidenum">
              <a:rPr lang="de-CH"/>
              <a:pPr/>
              <a:t>169</a:t>
            </a:fld>
            <a:endParaRPr lang="de-CH"/>
          </a:p>
        </p:txBody>
      </p:sp>
      <p:sp>
        <p:nvSpPr>
          <p:cNvPr id="3254274" name="Rectangle 2"/>
          <p:cNvSpPr>
            <a:spLocks noGrp="1" noRot="1" noChangeAspect="1" noChangeArrowheads="1" noTextEdit="1"/>
          </p:cNvSpPr>
          <p:nvPr>
            <p:ph type="sldImg"/>
          </p:nvPr>
        </p:nvSpPr>
        <p:spPr>
          <a:xfrm>
            <a:off x="1330325" y="722313"/>
            <a:ext cx="4656138" cy="3598862"/>
          </a:xfrm>
          <a:ln/>
        </p:spPr>
      </p:sp>
      <p:sp>
        <p:nvSpPr>
          <p:cNvPr id="3254275" name="Rectangle 3"/>
          <p:cNvSpPr>
            <a:spLocks noGrp="1" noChangeArrowheads="1"/>
          </p:cNvSpPr>
          <p:nvPr>
            <p:ph type="body" idx="1"/>
          </p:nvPr>
        </p:nvSpPr>
        <p:spPr>
          <a:xfrm>
            <a:off x="973138" y="4938713"/>
            <a:ext cx="5368925" cy="3940175"/>
          </a:xfrm>
        </p:spPr>
        <p:txBody>
          <a:bodyPr/>
          <a:lstStyle/>
          <a:p>
            <a:r>
              <a:rPr lang="en-US"/>
              <a:t>Manual errata / gotchas</a:t>
            </a:r>
          </a:p>
          <a:p>
            <a:r>
              <a:rPr lang="en-US" sz="900" b="1"/>
              <a:t>Default drive frequency indication</a:t>
            </a:r>
          </a:p>
          <a:p>
            <a:r>
              <a:rPr lang="en-US" sz="900"/>
              <a:t>Review the information regarding display indication.  Re-state that the display can be customized using Group 34 (customize any or all three lines of display values)</a:t>
            </a:r>
          </a:p>
          <a:p>
            <a:endParaRPr lang="en-US" sz="900"/>
          </a:p>
          <a:p>
            <a:r>
              <a:rPr lang="en-US" sz="900" b="1"/>
              <a:t>Direction control in ACH550 Hand mode</a:t>
            </a:r>
          </a:p>
          <a:p>
            <a:r>
              <a:rPr lang="en-US" sz="900"/>
              <a:t>Make note of the information.  Reverse is rarely used in HVAC, but is possible - - - but only through “external” or Auto Control. (drive parameter </a:t>
            </a:r>
            <a:r>
              <a:rPr lang="en-US" sz="900" b="1"/>
              <a:t>1003 is set to REQUEST)</a:t>
            </a:r>
            <a:r>
              <a:rPr lang="en-US" sz="900"/>
              <a:t>.</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smtClean="0">
              <a:latin typeface="Arial" pitchFamily="34" charset="0"/>
            </a:endParaRPr>
          </a:p>
        </p:txBody>
      </p:sp>
      <p:sp>
        <p:nvSpPr>
          <p:cNvPr id="96260" name="Date Placeholder 3"/>
          <p:cNvSpPr>
            <a:spLocks noGrp="1"/>
          </p:cNvSpPr>
          <p:nvPr>
            <p:ph type="dt" sz="quarter" idx="1"/>
          </p:nvPr>
        </p:nvSpPr>
        <p:spPr>
          <a:xfrm>
            <a:off x="4144055" y="0"/>
            <a:ext cx="3169474" cy="480391"/>
          </a:xfrm>
          <a:prstGeom prst="rect">
            <a:avLst/>
          </a:prstGeom>
          <a:noFill/>
        </p:spPr>
        <p:txBody>
          <a:bodyPr lIns="95601" tIns="47800" rIns="95601" bIns="47800"/>
          <a:lstStyle/>
          <a:p>
            <a:fld id="{29B4D9E5-082E-4462-BF64-75ADC8A51682}" type="datetime1">
              <a:rPr lang="en-US" smtClean="0"/>
              <a:pPr/>
              <a:t>10/26/2012</a:t>
            </a:fld>
            <a:endParaRPr lang="en-US" smtClean="0"/>
          </a:p>
        </p:txBody>
      </p:sp>
      <p:sp>
        <p:nvSpPr>
          <p:cNvPr id="96261" name="Slide Number Placeholder 4"/>
          <p:cNvSpPr>
            <a:spLocks noGrp="1"/>
          </p:cNvSpPr>
          <p:nvPr>
            <p:ph type="sldNum" sz="quarter" idx="5"/>
          </p:nvPr>
        </p:nvSpPr>
        <p:spPr>
          <a:noFill/>
        </p:spPr>
        <p:txBody>
          <a:bodyPr/>
          <a:lstStyle/>
          <a:p>
            <a:fld id="{FB5F22EB-BF9E-43E9-B78D-B670CDC07845}" type="slidenum">
              <a:rPr lang="en-US" smtClean="0"/>
              <a:pPr/>
              <a:t>17</a:t>
            </a:fld>
            <a:endParaRPr lang="en-US" smtClean="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9CC21A68-3850-444D-B5F0-D179D66100CC}" type="slidenum">
              <a:rPr lang="de-CH"/>
              <a:pPr/>
              <a:t>170</a:t>
            </a:fld>
            <a:endParaRPr lang="de-CH"/>
          </a:p>
        </p:txBody>
      </p:sp>
      <p:sp>
        <p:nvSpPr>
          <p:cNvPr id="3256322" name="Rectangle 2"/>
          <p:cNvSpPr>
            <a:spLocks noGrp="1" noRot="1" noChangeAspect="1" noChangeArrowheads="1" noTextEdit="1"/>
          </p:cNvSpPr>
          <p:nvPr>
            <p:ph type="sldImg"/>
          </p:nvPr>
        </p:nvSpPr>
        <p:spPr>
          <a:xfrm>
            <a:off x="1330325" y="722313"/>
            <a:ext cx="4656138" cy="3598862"/>
          </a:xfrm>
          <a:ln/>
        </p:spPr>
      </p:sp>
      <p:sp>
        <p:nvSpPr>
          <p:cNvPr id="3256323" name="Rectangle 3"/>
          <p:cNvSpPr>
            <a:spLocks noGrp="1" noChangeArrowheads="1"/>
          </p:cNvSpPr>
          <p:nvPr>
            <p:ph type="body" idx="1"/>
          </p:nvPr>
        </p:nvSpPr>
        <p:spPr>
          <a:xfrm>
            <a:off x="973138" y="4938713"/>
            <a:ext cx="5368925" cy="3940175"/>
          </a:xfrm>
        </p:spPr>
        <p:txBody>
          <a:bodyPr/>
          <a:lstStyle/>
          <a:p>
            <a:r>
              <a:rPr lang="en-US"/>
              <a:t>Manual errata / gotchas</a:t>
            </a:r>
          </a:p>
          <a:p>
            <a:r>
              <a:rPr lang="en-US" sz="900" b="1"/>
              <a:t>ACH550 macro descriptions</a:t>
            </a:r>
          </a:p>
          <a:p>
            <a:r>
              <a:rPr lang="en-US" sz="900"/>
              <a:t>The predecessor drive (ACH400) included PID when the PID macro was installed.  The ACH550 is different in that you must engage the PID control, it is not inherent.  The easiest means of engaging PID is to turn it on through the “PID Assistant.”  (an operator can turn on PID through the assistant, then exit, and manually assign values to the gain, integration time, etc. if desired).  It is recommended that the operator use the </a:t>
            </a:r>
            <a:r>
              <a:rPr lang="en-US" sz="900" b="1"/>
              <a:t>PID Assistant</a:t>
            </a:r>
            <a:r>
              <a:rPr lang="en-US" sz="900"/>
              <a:t> to activate and configure PID operation (reduces the possibility of items being forgotten or incorrectly assigning values).</a:t>
            </a:r>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82C9EF70-815F-4CF8-A28C-1E136AC08070}" type="slidenum">
              <a:rPr lang="de-CH"/>
              <a:pPr/>
              <a:t>171</a:t>
            </a:fld>
            <a:endParaRPr lang="de-CH"/>
          </a:p>
        </p:txBody>
      </p:sp>
      <p:sp>
        <p:nvSpPr>
          <p:cNvPr id="3258370" name="Rectangle 2"/>
          <p:cNvSpPr>
            <a:spLocks noGrp="1" noRot="1" noChangeAspect="1" noChangeArrowheads="1" noTextEdit="1"/>
          </p:cNvSpPr>
          <p:nvPr>
            <p:ph type="sldImg"/>
          </p:nvPr>
        </p:nvSpPr>
        <p:spPr>
          <a:xfrm>
            <a:off x="1330325" y="722313"/>
            <a:ext cx="4656138" cy="3598862"/>
          </a:xfrm>
          <a:ln/>
        </p:spPr>
      </p:sp>
      <p:sp>
        <p:nvSpPr>
          <p:cNvPr id="3258371" name="Rectangle 3"/>
          <p:cNvSpPr>
            <a:spLocks noGrp="1" noChangeArrowheads="1"/>
          </p:cNvSpPr>
          <p:nvPr>
            <p:ph type="body" idx="1"/>
          </p:nvPr>
        </p:nvSpPr>
        <p:spPr>
          <a:xfrm>
            <a:off x="973138" y="4938713"/>
            <a:ext cx="5368925" cy="3940175"/>
          </a:xfrm>
        </p:spPr>
        <p:txBody>
          <a:bodyPr/>
          <a:lstStyle/>
          <a:p>
            <a:r>
              <a:rPr lang="en-US"/>
              <a:t>Manual errata / gotchas</a:t>
            </a:r>
          </a:p>
          <a:p>
            <a:r>
              <a:rPr lang="en-US" sz="900" b="1"/>
              <a:t>E-Clipse bypass drive link recovery procedure</a:t>
            </a:r>
          </a:p>
          <a:p>
            <a:r>
              <a:rPr lang="en-US" sz="900"/>
              <a:t>This is a valuable process to keep in mind, should someone incorrectly assign a value that “disconnects” communications between drive and Bypass Control Unit.  The Bypass Control Unit is the “middle man” that transfers signals to and from the drive to and from the outside world.  Internal communications within the E-Clipse is done through Modbus.  </a:t>
            </a:r>
          </a:p>
          <a:p>
            <a:r>
              <a:rPr lang="en-US" sz="900"/>
              <a:t>Should the E-Clipse Bypass Control Panel continue to display a </a:t>
            </a:r>
            <a:r>
              <a:rPr lang="en-US" sz="900" b="1"/>
              <a:t>“Drive Link Fault”, “Drive Link Error” or “Drive Setup”</a:t>
            </a:r>
            <a:r>
              <a:rPr lang="en-US" sz="900"/>
              <a:t> alarm, follow the procedure as provided in the next section “Using other ACH550 macros with E-Clipse Bypass”.  (this is the information listed in the “Drive Link Recovery Procedure” listed in the E-Clipse Bypass User’s Manual). </a:t>
            </a:r>
            <a:endParaRPr lang="en-US"/>
          </a:p>
          <a:p>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FE5DB6F4-EAF9-4E74-8A81-F163BD182CBB}" type="slidenum">
              <a:rPr lang="de-CH"/>
              <a:pPr/>
              <a:t>172</a:t>
            </a:fld>
            <a:endParaRPr lang="de-CH"/>
          </a:p>
        </p:txBody>
      </p:sp>
      <p:sp>
        <p:nvSpPr>
          <p:cNvPr id="3260418" name="Rectangle 2"/>
          <p:cNvSpPr>
            <a:spLocks noGrp="1" noRot="1" noChangeAspect="1" noChangeArrowheads="1" noTextEdit="1"/>
          </p:cNvSpPr>
          <p:nvPr>
            <p:ph type="sldImg"/>
          </p:nvPr>
        </p:nvSpPr>
        <p:spPr>
          <a:xfrm>
            <a:off x="1330325" y="722313"/>
            <a:ext cx="4656138" cy="3598862"/>
          </a:xfrm>
          <a:ln/>
        </p:spPr>
      </p:sp>
      <p:sp>
        <p:nvSpPr>
          <p:cNvPr id="3260419" name="Rectangle 3"/>
          <p:cNvSpPr>
            <a:spLocks noGrp="1" noChangeArrowheads="1"/>
          </p:cNvSpPr>
          <p:nvPr>
            <p:ph type="body" idx="1"/>
          </p:nvPr>
        </p:nvSpPr>
        <p:spPr>
          <a:xfrm>
            <a:off x="973138" y="4938713"/>
            <a:ext cx="5368925" cy="3940175"/>
          </a:xfrm>
        </p:spPr>
        <p:txBody>
          <a:bodyPr/>
          <a:lstStyle/>
          <a:p>
            <a:r>
              <a:rPr lang="en-US"/>
              <a:t>Manual errata / gotchas</a:t>
            </a:r>
          </a:p>
          <a:p>
            <a:r>
              <a:rPr lang="en-US" sz="900"/>
              <a:t>Using other ACH550 macros with E-Clipse Bypass</a:t>
            </a:r>
          </a:p>
          <a:p>
            <a:r>
              <a:rPr lang="en-US" sz="900"/>
              <a:t>This is the “get out of jail free” card that will re-establish communications between drive and Bypass Control Unit.  These parameters should be verified if any alarms continue to re-occur (e.g. a </a:t>
            </a:r>
            <a:r>
              <a:rPr lang="en-US" sz="900" b="1"/>
              <a:t>“Drive Link Fault”, “Drive Link Error” or “Drive Setup”</a:t>
            </a:r>
            <a:r>
              <a:rPr lang="en-US" sz="900"/>
              <a:t> alarms).</a:t>
            </a: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87E43454-F4DD-415C-AD72-29FC9CCAFEDC}" type="slidenum">
              <a:rPr lang="de-CH"/>
              <a:pPr/>
              <a:t>173</a:t>
            </a:fld>
            <a:endParaRPr lang="de-CH"/>
          </a:p>
        </p:txBody>
      </p:sp>
      <p:sp>
        <p:nvSpPr>
          <p:cNvPr id="3262466" name="Rectangle 2"/>
          <p:cNvSpPr>
            <a:spLocks noGrp="1" noRot="1" noChangeAspect="1" noChangeArrowheads="1" noTextEdit="1"/>
          </p:cNvSpPr>
          <p:nvPr>
            <p:ph type="sldImg"/>
          </p:nvPr>
        </p:nvSpPr>
        <p:spPr>
          <a:xfrm>
            <a:off x="1330325" y="722313"/>
            <a:ext cx="4656138" cy="3598862"/>
          </a:xfrm>
          <a:ln/>
        </p:spPr>
      </p:sp>
      <p:sp>
        <p:nvSpPr>
          <p:cNvPr id="3262467" name="Rectangle 3"/>
          <p:cNvSpPr>
            <a:spLocks noGrp="1" noChangeArrowheads="1"/>
          </p:cNvSpPr>
          <p:nvPr>
            <p:ph type="body" idx="1"/>
          </p:nvPr>
        </p:nvSpPr>
        <p:spPr>
          <a:xfrm>
            <a:off x="973138" y="4938713"/>
            <a:ext cx="5368925" cy="3940175"/>
          </a:xfrm>
        </p:spPr>
        <p:txBody>
          <a:bodyPr/>
          <a:lstStyle/>
          <a:p>
            <a:r>
              <a:rPr lang="en-US"/>
              <a:t>Summary checklist</a:t>
            </a:r>
          </a:p>
          <a:p>
            <a:r>
              <a:rPr lang="en-US" sz="900"/>
              <a:t>	</a:t>
            </a:r>
          </a:p>
          <a:p>
            <a:r>
              <a:rPr lang="en-US" sz="900"/>
              <a:t>Emphasize spacing - - and general environment around the drive. (de-rating for temperature, altitude, switching frequency)</a:t>
            </a:r>
          </a:p>
          <a:p>
            <a:r>
              <a:rPr lang="en-US" sz="900"/>
              <a:t>Also review the grounding procedures listed in the wiring practices previously presented.</a:t>
            </a:r>
          </a:p>
          <a:p>
            <a:r>
              <a:rPr lang="en-US" sz="900"/>
              <a:t>Indicate that the drive does have an Electronic Overload built-in.  If properly set, this eliminates the need for external mechanical overloads.  (review parameters 3005 – 3009, with detailed instructions listed in the ACH550 User’s Manual).</a:t>
            </a:r>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AB30FBAB-15ED-4BDA-BAD2-EEE2BB81B582}" type="slidenum">
              <a:rPr lang="de-CH"/>
              <a:pPr/>
              <a:t>174</a:t>
            </a:fld>
            <a:endParaRPr lang="de-CH"/>
          </a:p>
        </p:txBody>
      </p:sp>
      <p:sp>
        <p:nvSpPr>
          <p:cNvPr id="3264514" name="Rectangle 2"/>
          <p:cNvSpPr>
            <a:spLocks noGrp="1" noRot="1" noChangeAspect="1" noChangeArrowheads="1" noTextEdit="1"/>
          </p:cNvSpPr>
          <p:nvPr>
            <p:ph type="sldImg"/>
          </p:nvPr>
        </p:nvSpPr>
        <p:spPr>
          <a:xfrm>
            <a:off x="1330325" y="722313"/>
            <a:ext cx="4656138" cy="3598862"/>
          </a:xfrm>
          <a:ln/>
        </p:spPr>
      </p:sp>
      <p:sp>
        <p:nvSpPr>
          <p:cNvPr id="3264515" name="Rectangle 3"/>
          <p:cNvSpPr>
            <a:spLocks noGrp="1" noChangeArrowheads="1"/>
          </p:cNvSpPr>
          <p:nvPr>
            <p:ph type="body" idx="1"/>
          </p:nvPr>
        </p:nvSpPr>
        <p:spPr>
          <a:xfrm>
            <a:off x="973138" y="4938713"/>
            <a:ext cx="5368925" cy="3940175"/>
          </a:xfrm>
        </p:spPr>
        <p:txBody>
          <a:bodyPr/>
          <a:lstStyle/>
          <a:p>
            <a:r>
              <a:rPr lang="en-US"/>
              <a:t>Summary checklist (continued)</a:t>
            </a:r>
          </a:p>
          <a:p>
            <a:r>
              <a:rPr lang="en-US" sz="900"/>
              <a:t>Review motor cables – proper shielding and grounding practices, etc.</a:t>
            </a:r>
          </a:p>
          <a:p>
            <a:r>
              <a:rPr lang="en-US" sz="900"/>
              <a:t>Separation between input power, output power and control wiring is required for a Certified Start-up.</a:t>
            </a:r>
          </a:p>
          <a:p>
            <a:r>
              <a:rPr lang="en-US"/>
              <a:t>Re-emphasize that any output disconnects must have some sort of “enable interlock” logic programmed in and wired to the drive.  (refer to the Wiring Presentation)</a:t>
            </a:r>
          </a:p>
          <a:p>
            <a:r>
              <a:rPr lang="en-US"/>
              <a:t>Removal of the RFI/EMI filter is needed on floating or intermittent grounded drives.</a:t>
            </a: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47C3AC5E-2B64-4BA5-83FC-DABB56D7183D}" type="slidenum">
              <a:rPr lang="de-CH"/>
              <a:pPr/>
              <a:t>175</a:t>
            </a:fld>
            <a:endParaRPr lang="de-CH"/>
          </a:p>
        </p:txBody>
      </p:sp>
      <p:sp>
        <p:nvSpPr>
          <p:cNvPr id="3266562" name="Rectangle 2"/>
          <p:cNvSpPr>
            <a:spLocks noGrp="1" noRot="1" noChangeAspect="1" noChangeArrowheads="1" noTextEdit="1"/>
          </p:cNvSpPr>
          <p:nvPr>
            <p:ph type="sldImg"/>
          </p:nvPr>
        </p:nvSpPr>
        <p:spPr>
          <a:xfrm>
            <a:off x="1330325" y="722313"/>
            <a:ext cx="4656138" cy="3598862"/>
          </a:xfrm>
          <a:ln/>
        </p:spPr>
      </p:sp>
      <p:sp>
        <p:nvSpPr>
          <p:cNvPr id="3266563" name="Rectangle 3"/>
          <p:cNvSpPr>
            <a:spLocks noGrp="1" noChangeArrowheads="1"/>
          </p:cNvSpPr>
          <p:nvPr>
            <p:ph type="body" idx="1"/>
          </p:nvPr>
        </p:nvSpPr>
        <p:spPr>
          <a:xfrm>
            <a:off x="973138" y="4938713"/>
            <a:ext cx="5368925" cy="3940175"/>
          </a:xfrm>
        </p:spPr>
        <p:txBody>
          <a:bodyPr/>
          <a:lstStyle/>
          <a:p>
            <a:r>
              <a:rPr lang="en-US"/>
              <a:t>Summary checklist (continued)</a:t>
            </a:r>
          </a:p>
          <a:p>
            <a:r>
              <a:rPr lang="en-US" sz="900"/>
              <a:t>Best practice indicates that all measurements taken on the drive are done during rated speed and load conditions.  There may be times when this is just not possible.  At those times, readings can be taken, but note on the start-up document the lack of normal operating conditions.  Measurements and operations indicated on the “Warranty Registration” document are very minimum requirements.  Anything beyond the minimum requirements are between the start-up technician and the end-user (e.g. static loads perfectly balanced, programming of the Siemens system to track certain points, etc.)</a:t>
            </a:r>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C1A5E31D-F773-466E-9924-E1BB6C0520BA}" type="slidenum">
              <a:rPr lang="de-CH"/>
              <a:pPr/>
              <a:t>177</a:t>
            </a:fld>
            <a:endParaRPr lang="de-CH"/>
          </a:p>
        </p:txBody>
      </p:sp>
      <p:sp>
        <p:nvSpPr>
          <p:cNvPr id="2945026" name="Rectangle 2"/>
          <p:cNvSpPr>
            <a:spLocks noGrp="1" noRot="1" noChangeAspect="1" noChangeArrowheads="1" noTextEdit="1"/>
          </p:cNvSpPr>
          <p:nvPr>
            <p:ph type="sldImg"/>
          </p:nvPr>
        </p:nvSpPr>
        <p:spPr>
          <a:xfrm>
            <a:off x="1174750" y="544513"/>
            <a:ext cx="5348288" cy="4132262"/>
          </a:xfrm>
          <a:ln/>
        </p:spPr>
      </p:sp>
      <p:sp>
        <p:nvSpPr>
          <p:cNvPr id="2945027" name="Rectangle 3"/>
          <p:cNvSpPr>
            <a:spLocks noGrp="1" noChangeArrowheads="1"/>
          </p:cNvSpPr>
          <p:nvPr>
            <p:ph type="body" idx="1"/>
          </p:nvPr>
        </p:nvSpPr>
        <p:spPr/>
        <p:txBody>
          <a:bodyPr/>
          <a:lstStyle/>
          <a:p>
            <a:r>
              <a:rPr lang="de-DE"/>
              <a:t>Welcome to the ACH550 Startup Faults and Troubleshooting Basics Presentation.</a:t>
            </a: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36DCE505-DCF1-4B63-9ADE-AC32602A69D6}" type="slidenum">
              <a:rPr lang="de-CH"/>
              <a:pPr/>
              <a:t>178</a:t>
            </a:fld>
            <a:endParaRPr lang="de-CH"/>
          </a:p>
        </p:txBody>
      </p:sp>
      <p:sp>
        <p:nvSpPr>
          <p:cNvPr id="2947074" name="Rectangle 2"/>
          <p:cNvSpPr>
            <a:spLocks noGrp="1" noRot="1" noChangeAspect="1" noChangeArrowheads="1" noTextEdit="1"/>
          </p:cNvSpPr>
          <p:nvPr>
            <p:ph type="sldImg"/>
          </p:nvPr>
        </p:nvSpPr>
        <p:spPr>
          <a:xfrm>
            <a:off x="1174750" y="544513"/>
            <a:ext cx="5348288" cy="4132262"/>
          </a:xfrm>
          <a:ln/>
        </p:spPr>
      </p:sp>
      <p:sp>
        <p:nvSpPr>
          <p:cNvPr id="2947075" name="Rectangle 3"/>
          <p:cNvSpPr>
            <a:spLocks noGrp="1" noChangeArrowheads="1"/>
          </p:cNvSpPr>
          <p:nvPr>
            <p:ph type="body" idx="1"/>
          </p:nvPr>
        </p:nvSpPr>
        <p:spPr/>
        <p:txBody>
          <a:bodyPr/>
          <a:lstStyle/>
          <a:p>
            <a:r>
              <a:rPr lang="en-US"/>
              <a:t>The purpose of this module is to make the student familiar with start-up issues which have been identified. In so doing the student will be able to correctly assess and identify missing input control signals. By completing this module the student will be able to avoid some common mistakes when commissioning the ACH550 &amp; E-Clipse Bypass. One will be able to directly address minor start-up issues. This will be accomplished by understanding the interaction of specific start-up parameters. Also the student will be able setup the PID Process Controller.</a:t>
            </a: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93FBD4FD-E578-4AAB-894B-3CEFA7B4273A}" type="slidenum">
              <a:rPr lang="de-CH"/>
              <a:pPr/>
              <a:t>179</a:t>
            </a:fld>
            <a:endParaRPr lang="de-CH"/>
          </a:p>
        </p:txBody>
      </p:sp>
      <p:sp>
        <p:nvSpPr>
          <p:cNvPr id="2953218" name="Rectangle 2"/>
          <p:cNvSpPr>
            <a:spLocks noGrp="1" noRot="1" noChangeAspect="1" noChangeArrowheads="1" noTextEdit="1"/>
          </p:cNvSpPr>
          <p:nvPr>
            <p:ph type="sldImg"/>
          </p:nvPr>
        </p:nvSpPr>
        <p:spPr>
          <a:xfrm>
            <a:off x="1174750" y="544513"/>
            <a:ext cx="5348288" cy="4132262"/>
          </a:xfrm>
          <a:ln/>
        </p:spPr>
      </p:sp>
      <p:sp>
        <p:nvSpPr>
          <p:cNvPr id="2953219" name="Rectangle 3"/>
          <p:cNvSpPr>
            <a:spLocks noGrp="1" noChangeArrowheads="1"/>
          </p:cNvSpPr>
          <p:nvPr>
            <p:ph type="body" idx="1"/>
          </p:nvPr>
        </p:nvSpPr>
        <p:spPr/>
        <p:txBody>
          <a:bodyPr/>
          <a:lstStyle/>
          <a:p>
            <a:r>
              <a:rPr lang="en-US"/>
              <a:t>A major portion of our customers who use the ACH550 Drive will utilize HVAC Default Macro, if the drive is used without bypass control. If the E-Clipse Bypass is used with the drive, then the E-Clipse Macro is utilized in the drive, so it can communicate to the bypass properly. Special note should be given to J1 jumper settings so they are set properly for either a 0-10V or 4-20 mA input.</a:t>
            </a:r>
          </a:p>
          <a:p>
            <a:endParaRPr lang="en-US"/>
          </a:p>
          <a:p>
            <a:r>
              <a:rPr lang="en-US"/>
              <a:t>Note that the DI’s on the E-Clipse Bypass Control Board are listed as Start/Stop, Safeties and Smoke Control.  All wiring to the E-Clipse unit are done at the Bypass Control Board (nothing is connected to the Base Drive itself, except for AI1 or AI2). </a:t>
            </a: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A26DAA71-3662-4870-BFDC-C5A468B7C26C}" type="slidenum">
              <a:rPr lang="de-CH"/>
              <a:pPr/>
              <a:t>180</a:t>
            </a:fld>
            <a:endParaRPr lang="de-CH"/>
          </a:p>
        </p:txBody>
      </p:sp>
      <p:sp>
        <p:nvSpPr>
          <p:cNvPr id="2955266" name="Rectangle 2"/>
          <p:cNvSpPr>
            <a:spLocks noGrp="1" noRot="1" noChangeAspect="1" noChangeArrowheads="1" noTextEdit="1"/>
          </p:cNvSpPr>
          <p:nvPr>
            <p:ph type="sldImg"/>
          </p:nvPr>
        </p:nvSpPr>
        <p:spPr>
          <a:xfrm>
            <a:off x="1174750" y="544513"/>
            <a:ext cx="5348288" cy="4132262"/>
          </a:xfrm>
          <a:ln/>
        </p:spPr>
      </p:sp>
      <p:sp>
        <p:nvSpPr>
          <p:cNvPr id="2955267" name="Rectangle 3"/>
          <p:cNvSpPr>
            <a:spLocks noGrp="1" noChangeArrowheads="1"/>
          </p:cNvSpPr>
          <p:nvPr>
            <p:ph type="body" idx="1"/>
          </p:nvPr>
        </p:nvSpPr>
        <p:spPr/>
        <p:txBody>
          <a:bodyPr/>
          <a:lstStyle/>
          <a:p>
            <a:r>
              <a:rPr lang="en-US"/>
              <a:t>When programming the drive several key groups of parameters need further explanation. Parameter 1001 is always identified as the EXT1 Auto Start/Stop. Parameter 1002 is EXT2 PID mode Start/Stop. Think of EXT1 as control location 1 and EXT2 as control location 2. Parameter 1103 is better known as the Auto Reference. Parameter 1106 is the PID reference. EXT1 = REF1 and EXT2 = REF2. </a:t>
            </a:r>
          </a:p>
          <a:p>
            <a:r>
              <a:rPr lang="en-US"/>
              <a:t>Parameter Group 12 is utilized to set up constant speeds (preset speeds). Parameter 1201 selects how many constant speeds need to be used. Parameters 1202-1208 contain the actual constant speed values. Parameter 1209 can be utilized for timed mode selection of constant speeds.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smtClean="0">
              <a:latin typeface="Arial" pitchFamily="34" charset="0"/>
            </a:endParaRPr>
          </a:p>
        </p:txBody>
      </p:sp>
      <p:sp>
        <p:nvSpPr>
          <p:cNvPr id="98308" name="Date Placeholder 3"/>
          <p:cNvSpPr>
            <a:spLocks noGrp="1"/>
          </p:cNvSpPr>
          <p:nvPr>
            <p:ph type="dt" sz="quarter" idx="1"/>
          </p:nvPr>
        </p:nvSpPr>
        <p:spPr>
          <a:xfrm>
            <a:off x="4144055" y="0"/>
            <a:ext cx="3169474" cy="480391"/>
          </a:xfrm>
          <a:prstGeom prst="rect">
            <a:avLst/>
          </a:prstGeom>
          <a:noFill/>
        </p:spPr>
        <p:txBody>
          <a:bodyPr lIns="95601" tIns="47800" rIns="95601" bIns="47800"/>
          <a:lstStyle/>
          <a:p>
            <a:fld id="{3616BE29-B692-4420-BDE0-16812C6D2F75}" type="datetime1">
              <a:rPr lang="en-US" smtClean="0"/>
              <a:pPr/>
              <a:t>10/26/2012</a:t>
            </a:fld>
            <a:endParaRPr lang="en-US" smtClean="0"/>
          </a:p>
        </p:txBody>
      </p:sp>
      <p:sp>
        <p:nvSpPr>
          <p:cNvPr id="98309" name="Slide Number Placeholder 4"/>
          <p:cNvSpPr>
            <a:spLocks noGrp="1"/>
          </p:cNvSpPr>
          <p:nvPr>
            <p:ph type="sldNum" sz="quarter" idx="5"/>
          </p:nvPr>
        </p:nvSpPr>
        <p:spPr>
          <a:noFill/>
        </p:spPr>
        <p:txBody>
          <a:bodyPr/>
          <a:lstStyle/>
          <a:p>
            <a:fld id="{90E639E6-3954-46BA-83CE-C7B4FDEBD26E}" type="slidenum">
              <a:rPr lang="en-US" smtClean="0"/>
              <a:pPr/>
              <a:t>18</a:t>
            </a:fld>
            <a:endParaRPr lang="en-US" smtClean="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900068D6-DBB1-49C5-8FC4-AB82387C3183}" type="slidenum">
              <a:rPr lang="de-CH"/>
              <a:pPr/>
              <a:t>181</a:t>
            </a:fld>
            <a:endParaRPr lang="de-CH"/>
          </a:p>
        </p:txBody>
      </p:sp>
      <p:sp>
        <p:nvSpPr>
          <p:cNvPr id="2957314" name="Rectangle 2"/>
          <p:cNvSpPr>
            <a:spLocks noGrp="1" noRot="1" noChangeAspect="1" noChangeArrowheads="1" noTextEdit="1"/>
          </p:cNvSpPr>
          <p:nvPr>
            <p:ph type="sldImg"/>
          </p:nvPr>
        </p:nvSpPr>
        <p:spPr>
          <a:xfrm>
            <a:off x="1174750" y="544513"/>
            <a:ext cx="5348288" cy="4132262"/>
          </a:xfrm>
          <a:ln/>
        </p:spPr>
      </p:sp>
      <p:sp>
        <p:nvSpPr>
          <p:cNvPr id="2957315" name="Rectangle 3"/>
          <p:cNvSpPr>
            <a:spLocks noGrp="1" noChangeArrowheads="1"/>
          </p:cNvSpPr>
          <p:nvPr>
            <p:ph type="body" idx="1"/>
          </p:nvPr>
        </p:nvSpPr>
        <p:spPr/>
        <p:txBody>
          <a:bodyPr/>
          <a:lstStyle/>
          <a:p>
            <a:r>
              <a:rPr lang="en-US"/>
              <a:t>Group 13 contains analog input programming. Proper scaling needs to be programmed in P1301 &amp; P1302 so the signal represents (is scalable to ) P1104 the reference minimum and P11.05 maximum respectively. The PID Assistant prompts for these entries, which makes it very user friendly.</a:t>
            </a:r>
          </a:p>
          <a:p>
            <a:r>
              <a:rPr lang="en-US"/>
              <a:t>The drive has 3 standard relays which are programmable to over 30 individual functions. In addition there are 3 optional relays available for the drive with the OREL option module. And beyond that the E-Clipse Bypass has 5 relay outputs which are programmable to nearly 30 individual functions as well.</a:t>
            </a:r>
          </a:p>
          <a:p>
            <a:r>
              <a:rPr lang="en-US"/>
              <a:t>Group 15 contains programming for the two drive analog outputs. Span and scaling are programmed so that an actual signal is scaled to a mA output signal. As an example, if one is looking at referencing speed with an analog output signal, simply take the speed range (span) and make that equivalent to a mA range of signal. 15 – 60HZ = 4 – 20 mA.</a:t>
            </a: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DB8AA483-A4DE-46AC-9A78-52F07B6A6D1B}" type="slidenum">
              <a:rPr lang="de-CH"/>
              <a:pPr/>
              <a:t>182</a:t>
            </a:fld>
            <a:endParaRPr lang="de-CH"/>
          </a:p>
        </p:txBody>
      </p:sp>
      <p:sp>
        <p:nvSpPr>
          <p:cNvPr id="2959362" name="Rectangle 2"/>
          <p:cNvSpPr>
            <a:spLocks noGrp="1" noRot="1" noChangeAspect="1" noChangeArrowheads="1" noTextEdit="1"/>
          </p:cNvSpPr>
          <p:nvPr>
            <p:ph type="sldImg"/>
          </p:nvPr>
        </p:nvSpPr>
        <p:spPr>
          <a:xfrm>
            <a:off x="1174750" y="544513"/>
            <a:ext cx="5348288" cy="4132262"/>
          </a:xfrm>
          <a:ln/>
        </p:spPr>
      </p:sp>
      <p:sp>
        <p:nvSpPr>
          <p:cNvPr id="2959363" name="Rectangle 3"/>
          <p:cNvSpPr>
            <a:spLocks noGrp="1" noChangeArrowheads="1"/>
          </p:cNvSpPr>
          <p:nvPr>
            <p:ph type="body" idx="1"/>
          </p:nvPr>
        </p:nvSpPr>
        <p:spPr/>
        <p:txBody>
          <a:bodyPr/>
          <a:lstStyle/>
          <a:p>
            <a:r>
              <a:rPr lang="en-US" sz="900"/>
              <a:t>System control inputs are points of numerous calls to Technical Support. In the ACH550 Drive, run enable is programmed in P1601. Run enable is intended to be used with the damper end switch to make sure dampers are open on an air handling system, before the drive starts. As an example in the Supply Fan macro of the drive run enable is assigned to DI2. There are 2 start enables which are programmable in P1608 &amp; P1609. HVAC Default macro has start enable 1 assigned to DI4 by default. Start enables are intended to be used  with safeties such as firestat, freezestat, etc. Run enables &amp; start enables are commonly overlooked upon commissioning of the drive.</a:t>
            </a:r>
          </a:p>
          <a:p>
            <a:r>
              <a:rPr lang="en-US" sz="900"/>
              <a:t>Process variables are programmable in group 34. This feature allows any actual signal to be displayed in any of the three signal slots on the Advanced Control Panel. Any signal from group 1 can be chosen in P3401 as a reference signal. Special engineering units (78 choices) can actually then be chosen in P3405 and displayed as an output signal on the display. The three process variables are actually stored in P0137, P0138 &amp; P0139. The inputs in P3402 &amp; P3403 are scalable and then associated with outputs P3406 &amp; P3407 which are also scalable. Up to 3 decimal places can be programmed in the output display via P3404 and optionally a bar meter can be displayed as well.</a:t>
            </a:r>
          </a:p>
          <a:p>
            <a:r>
              <a:rPr lang="en-US" sz="900"/>
              <a:t>Groups 40 &amp; 41 are used for programming the PID1 process controller. In this controller there are 2 sets. So PID1 contains Set 1 &amp; Set 2, two separate PID process controllers. PID process control can be utilized in most macros of the ACH550 drive. However, the drive macros (such as HVAC Default) is not programmed by default to allow turning on the PID controller. This can be accomplished by programming P1102 (EXT1/EXT2 Select) to a digital input or by programming to EXT2. A setpoint can then be assigned in P4010. A PID Assistant via the control panel Main Menu is a very user friendly tool to step through the setup the PID controller.</a:t>
            </a: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50DE9CAF-2DD4-4EC5-A3C9-B63189071FFD}" type="slidenum">
              <a:rPr lang="de-CH"/>
              <a:pPr/>
              <a:t>183</a:t>
            </a:fld>
            <a:endParaRPr lang="de-CH"/>
          </a:p>
        </p:txBody>
      </p:sp>
      <p:sp>
        <p:nvSpPr>
          <p:cNvPr id="2961410" name="Rectangle 2"/>
          <p:cNvSpPr>
            <a:spLocks noGrp="1" noRot="1" noChangeAspect="1" noChangeArrowheads="1" noTextEdit="1"/>
          </p:cNvSpPr>
          <p:nvPr>
            <p:ph type="sldImg"/>
          </p:nvPr>
        </p:nvSpPr>
        <p:spPr>
          <a:xfrm>
            <a:off x="1174750" y="544513"/>
            <a:ext cx="5348288" cy="4132262"/>
          </a:xfrm>
          <a:ln/>
        </p:spPr>
      </p:sp>
      <p:sp>
        <p:nvSpPr>
          <p:cNvPr id="2961411" name="Rectangle 3"/>
          <p:cNvSpPr>
            <a:spLocks noGrp="1" noChangeArrowheads="1"/>
          </p:cNvSpPr>
          <p:nvPr>
            <p:ph type="body" idx="1"/>
          </p:nvPr>
        </p:nvSpPr>
        <p:spPr/>
        <p:txBody>
          <a:bodyPr/>
          <a:lstStyle/>
          <a:p>
            <a:r>
              <a:rPr lang="en-US"/>
              <a:t>The programming issues listed are related to the “base drive only.”  </a:t>
            </a:r>
          </a:p>
          <a:p>
            <a:r>
              <a:rPr lang="en-US"/>
              <a:t>Group 51 relates to external Fieldbus Adapters.  Many times, a “Par Refresh” is forgotten, thereby not allowing the drive to download Station ID, Baud rate, etc. (the drive reads it’s communications settings upon power-up or during a forced parameter refresh – either procedure has the same effect).  P5131 is the ultimate indicator is the drive is talking to the controller.</a:t>
            </a:r>
          </a:p>
          <a:p>
            <a:endParaRPr lang="en-US"/>
          </a:p>
          <a:p>
            <a:r>
              <a:rPr lang="en-US"/>
              <a:t>Focus on P5306 – P5308 as “troubleshooting” for communications.  These parameters are read-out only and give the user a quick understanding of the operation of the communications network.</a:t>
            </a: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9CADC58B-1816-4882-BFF5-98F0A5B63399}" type="slidenum">
              <a:rPr lang="de-CH"/>
              <a:pPr/>
              <a:t>184</a:t>
            </a:fld>
            <a:endParaRPr lang="de-CH"/>
          </a:p>
        </p:txBody>
      </p:sp>
      <p:sp>
        <p:nvSpPr>
          <p:cNvPr id="2963458" name="Rectangle 2"/>
          <p:cNvSpPr>
            <a:spLocks noGrp="1" noRot="1" noChangeAspect="1" noChangeArrowheads="1" noTextEdit="1"/>
          </p:cNvSpPr>
          <p:nvPr>
            <p:ph type="sldImg"/>
          </p:nvPr>
        </p:nvSpPr>
        <p:spPr>
          <a:xfrm>
            <a:off x="1174750" y="544513"/>
            <a:ext cx="5348288" cy="4132262"/>
          </a:xfrm>
          <a:ln/>
        </p:spPr>
      </p:sp>
      <p:sp>
        <p:nvSpPr>
          <p:cNvPr id="2963459" name="Rectangle 3"/>
          <p:cNvSpPr>
            <a:spLocks noGrp="1" noChangeArrowheads="1"/>
          </p:cNvSpPr>
          <p:nvPr>
            <p:ph type="body" idx="1"/>
          </p:nvPr>
        </p:nvSpPr>
        <p:spPr/>
        <p:txBody>
          <a:bodyPr/>
          <a:lstStyle/>
          <a:p>
            <a:r>
              <a:rPr lang="en-US"/>
              <a:t>When E-Clipse Macro is loaded in the drive, the parameters shown above are set automatically. P1001 which is the Auto Start/Stop is set to “COMM” which allows communication between the E-Clipse Bypass &amp; drive via the Modbus link for the Auto Start/Stop. The same setting applies to P1002 which is the EXT2  PID Start/Stop. P1102 EXT 1/2 is set to EXT1 which fixes the drive in AUTO mode. This is essential information to understand for the next slide.</a:t>
            </a: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407864A6-6C5A-4D54-97B1-3F48DBB7AA24}" type="slidenum">
              <a:rPr lang="de-CH"/>
              <a:pPr/>
              <a:t>185</a:t>
            </a:fld>
            <a:endParaRPr lang="de-CH"/>
          </a:p>
        </p:txBody>
      </p:sp>
      <p:sp>
        <p:nvSpPr>
          <p:cNvPr id="2965506" name="Rectangle 2"/>
          <p:cNvSpPr>
            <a:spLocks noGrp="1" noRot="1" noChangeAspect="1" noChangeArrowheads="1" noTextEdit="1"/>
          </p:cNvSpPr>
          <p:nvPr>
            <p:ph type="sldImg"/>
          </p:nvPr>
        </p:nvSpPr>
        <p:spPr>
          <a:xfrm>
            <a:off x="1174750" y="544513"/>
            <a:ext cx="5348288" cy="4132262"/>
          </a:xfrm>
          <a:ln/>
        </p:spPr>
      </p:sp>
      <p:sp>
        <p:nvSpPr>
          <p:cNvPr id="2965507" name="Rectangle 3"/>
          <p:cNvSpPr>
            <a:spLocks noGrp="1" noChangeArrowheads="1"/>
          </p:cNvSpPr>
          <p:nvPr>
            <p:ph type="body" idx="1"/>
          </p:nvPr>
        </p:nvSpPr>
        <p:spPr/>
        <p:txBody>
          <a:bodyPr/>
          <a:lstStyle/>
          <a:p>
            <a:r>
              <a:rPr lang="en-US" sz="900"/>
              <a:t>The hotspots for programming issues in the E-Clipse bypass are listed here. The E-Clipse has 5 relay outputs programmable with 28 choices. So these relays are defaulted to choices made by each macro as we saw in previous slide #17. In addition there are 3 standard relays in the drive that can be utilized as well. Optionally an OREL option module can be installed in the drive with 3 additional relay outputs. </a:t>
            </a:r>
          </a:p>
          <a:p>
            <a:r>
              <a:rPr lang="en-US" sz="900"/>
              <a:t>System control inputs are programmed in Group 16. Very importantly this is the core area in the programming of the E-Clipse where problems can occur. P1601 is the Start/Stop. This is assigned to DI1 by default. P1602 is assigned to run enable. A common area for problems are start enables. There are 4 programmable start enables. When they are assigned to a DI for activation, be sure a contact such as a safety will close to activate. Auto transfer to bypass can be accomplished upon various functions such as overcurrent, overvoltage, undervoltage or AI loss. The bypass can be disabled in P1613. Run enable and start enable text choices are programmable in P1620 – P1624. Parameter 1625 selects the system communication control mode. When “system” is chosen one can control the bypass or drive through bypass points.</a:t>
            </a:r>
          </a:p>
          <a:p>
            <a:r>
              <a:rPr lang="en-US" sz="900"/>
              <a:t>Group 50 is where the programming for bypass embedded fieldbus is done. P5002 is the bypass unique node address which must be different from the drive. 256 is the default node address which means it is not seen by the building automation system.</a:t>
            </a: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17A1C987-377D-46E3-A4A3-9435AC77ED41}" type="slidenum">
              <a:rPr lang="de-CH"/>
              <a:pPr/>
              <a:t>186</a:t>
            </a:fld>
            <a:endParaRPr lang="de-CH"/>
          </a:p>
        </p:txBody>
      </p:sp>
      <p:sp>
        <p:nvSpPr>
          <p:cNvPr id="2967554" name="Rectangle 2"/>
          <p:cNvSpPr>
            <a:spLocks noGrp="1" noRot="1" noChangeAspect="1" noChangeArrowheads="1" noTextEdit="1"/>
          </p:cNvSpPr>
          <p:nvPr>
            <p:ph type="sldImg"/>
          </p:nvPr>
        </p:nvSpPr>
        <p:spPr>
          <a:xfrm>
            <a:off x="1174750" y="544513"/>
            <a:ext cx="5348288" cy="4132262"/>
          </a:xfrm>
          <a:ln/>
        </p:spPr>
      </p:sp>
      <p:sp>
        <p:nvSpPr>
          <p:cNvPr id="2967555" name="Rectangle 3"/>
          <p:cNvSpPr>
            <a:spLocks noGrp="1" noChangeArrowheads="1"/>
          </p:cNvSpPr>
          <p:nvPr>
            <p:ph type="body" idx="1"/>
          </p:nvPr>
        </p:nvSpPr>
        <p:spPr/>
        <p:txBody>
          <a:bodyPr/>
          <a:lstStyle/>
          <a:p>
            <a:r>
              <a:rPr lang="en-US"/>
              <a:t>The programming issues listed are related to the E-Clipse Bypass Control Unit (these are identical to the Base Drive, but are annunciated/programmed on the Bypass display).  </a:t>
            </a:r>
          </a:p>
          <a:p>
            <a:r>
              <a:rPr lang="en-US"/>
              <a:t>Group 51 relates to external Fieldbus Adapters.  Many times, a “Par Refresh” is forgotten, thereby not allowing the drive to download Station ID, Baud rate, etc. (the drive reads it’s communications settings upon power-up or during a forced parameter refresh – either procedure has the same effect).  P5131 is the ultimate indicator is the drive is talking to the controller.</a:t>
            </a:r>
          </a:p>
          <a:p>
            <a:endParaRPr lang="en-US"/>
          </a:p>
          <a:p>
            <a:r>
              <a:rPr lang="en-US"/>
              <a:t>Focus on P5306 – P5308 as “troubleshooting” for communications.  These parameters are read-out only and give the user a quick understanding of the operation of the communications network.</a:t>
            </a:r>
          </a:p>
          <a:p>
            <a:endParaRPr lang="en-US"/>
          </a:p>
          <a:p>
            <a:r>
              <a:rPr lang="en-US"/>
              <a:t>Notice that P5007 and P5008 relate to the Bypass Control Unit - - - when the Base Drive and Bypass are controlled separately by an external controller.</a:t>
            </a:r>
          </a:p>
          <a:p>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16EBE869-7631-47F3-9213-8EF5157C0CFA}" type="slidenum">
              <a:rPr lang="de-CH"/>
              <a:pPr/>
              <a:t>187</a:t>
            </a:fld>
            <a:endParaRPr lang="de-CH"/>
          </a:p>
        </p:txBody>
      </p:sp>
      <p:sp>
        <p:nvSpPr>
          <p:cNvPr id="2969602" name="Rectangle 2"/>
          <p:cNvSpPr>
            <a:spLocks noGrp="1" noRot="1" noChangeAspect="1" noChangeArrowheads="1" noTextEdit="1"/>
          </p:cNvSpPr>
          <p:nvPr>
            <p:ph type="sldImg"/>
          </p:nvPr>
        </p:nvSpPr>
        <p:spPr>
          <a:xfrm>
            <a:off x="1174750" y="544513"/>
            <a:ext cx="5348288" cy="4132262"/>
          </a:xfrm>
          <a:ln/>
        </p:spPr>
      </p:sp>
      <p:sp>
        <p:nvSpPr>
          <p:cNvPr id="2969603" name="Rectangle 3"/>
          <p:cNvSpPr>
            <a:spLocks noGrp="1" noChangeArrowheads="1"/>
          </p:cNvSpPr>
          <p:nvPr>
            <p:ph type="body" idx="1"/>
          </p:nvPr>
        </p:nvSpPr>
        <p:spPr/>
        <p:txBody>
          <a:bodyPr/>
          <a:lstStyle/>
          <a:p>
            <a:r>
              <a:rPr lang="en-US"/>
              <a:t>The purpose of this slide is to familiarize you with the wiring schematic of the E-Clipse Bypass with E-Clipse Default Macro loaded. Start/Stop is done on DI1. Start Enable 1 is done on DI3. Override 1 (Smoke Control) is fixed on DI6. Note that 24VDC is used to activate the DI’s  just as on the drive if it would be used alone. The only signals going to the drive are the analog signals to AI 1(reference or set point) and to AI2 (process feedback)</a:t>
            </a: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13637923-E9BA-4676-A641-FC6806C3E1D4}" type="slidenum">
              <a:rPr lang="de-CH"/>
              <a:pPr/>
              <a:t>188</a:t>
            </a:fld>
            <a:endParaRPr lang="de-CH"/>
          </a:p>
        </p:txBody>
      </p:sp>
      <p:sp>
        <p:nvSpPr>
          <p:cNvPr id="2971650" name="Rectangle 2"/>
          <p:cNvSpPr>
            <a:spLocks noGrp="1" noRot="1" noChangeAspect="1" noChangeArrowheads="1" noTextEdit="1"/>
          </p:cNvSpPr>
          <p:nvPr>
            <p:ph type="sldImg"/>
          </p:nvPr>
        </p:nvSpPr>
        <p:spPr>
          <a:xfrm>
            <a:off x="1174750" y="544513"/>
            <a:ext cx="5348288" cy="4132262"/>
          </a:xfrm>
          <a:ln/>
        </p:spPr>
      </p:sp>
      <p:sp>
        <p:nvSpPr>
          <p:cNvPr id="2971651" name="Rectangle 3"/>
          <p:cNvSpPr>
            <a:spLocks noGrp="1" noChangeArrowheads="1"/>
          </p:cNvSpPr>
          <p:nvPr>
            <p:ph type="body" idx="1"/>
          </p:nvPr>
        </p:nvSpPr>
        <p:spPr/>
        <p:txBody>
          <a:bodyPr/>
          <a:lstStyle/>
          <a:p>
            <a:r>
              <a:rPr lang="en-US"/>
              <a:t>This is the latest wiring diagram of the EIA485 communication port on the ACH550 drive. Pay special attention to the listed notes. Note the terminal numbers are slightly different than on the E-Clipse Bypass terminal.  It is very important to properly terminate serial communications.  In the standard serial communications on the ACH550 drive DO NOT use the J2 terminating switch.  The bias of this termination can cause communications issues.  If the ACH550 drive is at the end of this communications network (no additional connections to other equipment), terminate with a 120ohm resistor between B &amp; A (terminal 29 to 30).</a:t>
            </a: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F4409AA1-453F-4E6B-BFBE-E974E9846B80}" type="slidenum">
              <a:rPr lang="de-CH"/>
              <a:pPr/>
              <a:t>189</a:t>
            </a:fld>
            <a:endParaRPr lang="de-CH"/>
          </a:p>
        </p:txBody>
      </p:sp>
      <p:sp>
        <p:nvSpPr>
          <p:cNvPr id="2973698" name="Rectangle 2"/>
          <p:cNvSpPr>
            <a:spLocks noGrp="1" noRot="1" noChangeAspect="1" noChangeArrowheads="1" noTextEdit="1"/>
          </p:cNvSpPr>
          <p:nvPr>
            <p:ph type="sldImg"/>
          </p:nvPr>
        </p:nvSpPr>
        <p:spPr>
          <a:xfrm>
            <a:off x="1174750" y="544513"/>
            <a:ext cx="5348288" cy="4132262"/>
          </a:xfrm>
          <a:ln/>
        </p:spPr>
      </p:sp>
      <p:sp>
        <p:nvSpPr>
          <p:cNvPr id="2973699" name="Rectangle 3"/>
          <p:cNvSpPr>
            <a:spLocks noGrp="1" noChangeArrowheads="1"/>
          </p:cNvSpPr>
          <p:nvPr>
            <p:ph type="body" idx="1"/>
          </p:nvPr>
        </p:nvSpPr>
        <p:spPr/>
        <p:txBody>
          <a:bodyPr/>
          <a:lstStyle/>
          <a:p>
            <a:r>
              <a:rPr lang="en-US"/>
              <a:t>This is the latest wiring diagram of the E-Clipse Bypass EIA485 terminal block. A common problem encountered upon startup is swapped wires of B+ &amp; A -. Always remember B is “Bositive”. No communication will happen with swapped wires  Pay special attention to the notes 1-4 to prevent communication problems.  The terminating switch on the E-Clipse bypass communications port is not biased and may be used to terminate the communications network if it is the last connection on either end of the network (no other equipment connected past this point).</a:t>
            </a: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DA602C33-4934-4E0B-B5A9-7A337C929F16}" type="slidenum">
              <a:rPr lang="de-CH"/>
              <a:pPr/>
              <a:t>190</a:t>
            </a:fld>
            <a:endParaRPr lang="de-CH"/>
          </a:p>
        </p:txBody>
      </p:sp>
      <p:sp>
        <p:nvSpPr>
          <p:cNvPr id="2975746" name="Rectangle 2"/>
          <p:cNvSpPr>
            <a:spLocks noGrp="1" noRot="1" noChangeAspect="1" noChangeArrowheads="1" noTextEdit="1"/>
          </p:cNvSpPr>
          <p:nvPr>
            <p:ph type="sldImg"/>
          </p:nvPr>
        </p:nvSpPr>
        <p:spPr>
          <a:xfrm>
            <a:off x="1174750" y="544513"/>
            <a:ext cx="5348288" cy="4132262"/>
          </a:xfrm>
          <a:ln/>
        </p:spPr>
      </p:sp>
      <p:sp>
        <p:nvSpPr>
          <p:cNvPr id="2975747" name="Rectangle 3"/>
          <p:cNvSpPr>
            <a:spLocks noGrp="1" noChangeArrowheads="1"/>
          </p:cNvSpPr>
          <p:nvPr>
            <p:ph type="body" idx="1"/>
          </p:nvPr>
        </p:nvSpPr>
        <p:spPr/>
        <p:txBody>
          <a:bodyPr/>
          <a:lstStyle/>
          <a:p>
            <a:r>
              <a:rPr lang="en-US"/>
              <a:t>This is a checklist of do’s and don’ts guidelines for changing parameters in the </a:t>
            </a:r>
            <a:r>
              <a:rPr lang="en-US" b="1" u="sng"/>
              <a:t>drive</a:t>
            </a:r>
            <a:r>
              <a:rPr lang="en-US"/>
              <a:t> with explanation. It is quite self explanatory.</a:t>
            </a:r>
          </a:p>
          <a:p>
            <a:pPr lvl="1"/>
            <a:r>
              <a:rPr lang="en-US"/>
              <a:t>Generally only the analog reference signal feeds into the drive &amp; is to be configured in the drive if needed</a:t>
            </a:r>
          </a:p>
          <a:p>
            <a:pPr lvl="1"/>
            <a:r>
              <a:rPr lang="en-US"/>
              <a:t>In general, any adjustments related to motor data and motor speed are entered in the drive keypad; all other adjustments are entered via the bypass keypad</a:t>
            </a:r>
          </a:p>
          <a:p>
            <a:pPr lvl="1"/>
            <a:r>
              <a:rPr lang="en-US" b="1" u="sng">
                <a:solidFill>
                  <a:schemeClr val="tx2"/>
                </a:solidFill>
              </a:rPr>
              <a:t>Emphasize:</a:t>
            </a:r>
          </a:p>
          <a:p>
            <a:pPr lvl="1"/>
            <a:r>
              <a:rPr lang="en-US" b="1" u="sng">
                <a:solidFill>
                  <a:schemeClr val="tx2"/>
                </a:solidFill>
              </a:rPr>
              <a:t>Don’t adjust Groups 51/53, these are set by E-Clipse macro – Communication failure will result</a:t>
            </a:r>
            <a:endParaRPr lang="en-US"/>
          </a:p>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D03E41AC-4D04-45B5-9DA0-92CE551B4E61}" type="slidenum">
              <a:rPr lang="en-US" smtClean="0"/>
              <a:pPr/>
              <a:t>19</a:t>
            </a:fld>
            <a:endParaRPr lang="en-US" smtClean="0"/>
          </a:p>
        </p:txBody>
      </p:sp>
      <p:sp>
        <p:nvSpPr>
          <p:cNvPr id="99331" name="Rectangle 2"/>
          <p:cNvSpPr>
            <a:spLocks noGrp="1" noRot="1" noChangeAspect="1" noChangeArrowheads="1" noTextEdit="1"/>
          </p:cNvSpPr>
          <p:nvPr>
            <p:ph type="sldImg"/>
          </p:nvPr>
        </p:nvSpPr>
        <p:spPr>
          <a:xfrm>
            <a:off x="1232017" y="721411"/>
            <a:ext cx="4854511" cy="3595498"/>
          </a:xfrm>
          <a:ln/>
        </p:spPr>
      </p:sp>
      <p:sp>
        <p:nvSpPr>
          <p:cNvPr id="99332" name="Rectangle 3"/>
          <p:cNvSpPr>
            <a:spLocks noGrp="1" noChangeArrowheads="1"/>
          </p:cNvSpPr>
          <p:nvPr>
            <p:ph type="body" idx="1"/>
          </p:nvPr>
        </p:nvSpPr>
        <p:spPr>
          <a:xfrm>
            <a:off x="976252" y="4561231"/>
            <a:ext cx="5362697" cy="4318559"/>
          </a:xfrm>
          <a:noFill/>
          <a:ln/>
        </p:spPr>
        <p:txBody>
          <a:bodyPr lIns="95456" tIns="47728" rIns="95456" bIns="47728"/>
          <a:lstStyle/>
          <a:p>
            <a:pPr>
              <a:buFontTx/>
              <a:buChar char="•"/>
            </a:pPr>
            <a:r>
              <a:rPr lang="en-GB" smtClean="0">
                <a:latin typeface="Arial" pitchFamily="34" charset="0"/>
              </a:rPr>
              <a:t>This is the first of our Unique Saleable Features</a:t>
            </a:r>
          </a:p>
          <a:p>
            <a:pPr lvl="1">
              <a:buFontTx/>
              <a:buChar char="•"/>
            </a:pPr>
            <a:r>
              <a:rPr lang="en-GB" smtClean="0">
                <a:latin typeface="Arial" pitchFamily="34" charset="0"/>
              </a:rPr>
              <a:t>The patent pending swinging choke provides unique harmonic reduction advantages compared to previous ACS 400 designs</a:t>
            </a:r>
          </a:p>
          <a:p>
            <a:pPr lvl="1">
              <a:buFontTx/>
              <a:buChar char="•"/>
            </a:pPr>
            <a:r>
              <a:rPr lang="en-GB" smtClean="0">
                <a:latin typeface="Arial" pitchFamily="34" charset="0"/>
              </a:rPr>
              <a:t>All chokes are swinging (saturable) by design but what’s important is where this saturation occurs</a:t>
            </a:r>
          </a:p>
          <a:p>
            <a:pPr lvl="1">
              <a:buFontTx/>
              <a:buChar char="•"/>
            </a:pPr>
            <a:r>
              <a:rPr lang="en-GB" smtClean="0">
                <a:latin typeface="Arial" pitchFamily="34" charset="0"/>
              </a:rPr>
              <a:t>The saturation point for the ACS 550 choke is beyond the nominal speed range </a:t>
            </a:r>
          </a:p>
          <a:p>
            <a:pPr lvl="1">
              <a:buFontTx/>
              <a:buChar char="•"/>
            </a:pPr>
            <a:r>
              <a:rPr lang="en-GB" smtClean="0">
                <a:latin typeface="Arial" pitchFamily="34" charset="0"/>
              </a:rPr>
              <a:t>A step in the lamination changes the flux density as current increases which changes its inductance</a:t>
            </a:r>
          </a:p>
          <a:p>
            <a:pPr lvl="1">
              <a:buFontTx/>
              <a:buChar char="•"/>
            </a:pPr>
            <a:r>
              <a:rPr lang="en-GB" smtClean="0">
                <a:latin typeface="Arial" pitchFamily="34" charset="0"/>
              </a:rPr>
              <a:t>This design provides the equivalent of a 5% reactor with the same size and weight of previous ACS 400 3% chokes</a:t>
            </a:r>
          </a:p>
          <a:p>
            <a:pPr lvl="1">
              <a:buFontTx/>
              <a:buChar char="•"/>
            </a:pPr>
            <a:r>
              <a:rPr lang="en-GB" smtClean="0">
                <a:latin typeface="Arial" pitchFamily="34" charset="0"/>
              </a:rPr>
              <a:t>A common mode filter is also used with this design</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E92B2711-1502-448F-9F30-550C3453EF4D}" type="slidenum">
              <a:rPr lang="de-CH"/>
              <a:pPr/>
              <a:t>191</a:t>
            </a:fld>
            <a:endParaRPr lang="de-CH"/>
          </a:p>
        </p:txBody>
      </p:sp>
      <p:sp>
        <p:nvSpPr>
          <p:cNvPr id="2977794" name="Rectangle 2"/>
          <p:cNvSpPr>
            <a:spLocks noGrp="1" noRot="1" noChangeAspect="1" noChangeArrowheads="1" noTextEdit="1"/>
          </p:cNvSpPr>
          <p:nvPr>
            <p:ph type="sldImg"/>
          </p:nvPr>
        </p:nvSpPr>
        <p:spPr>
          <a:xfrm>
            <a:off x="1174750" y="544513"/>
            <a:ext cx="5348288" cy="4132262"/>
          </a:xfrm>
          <a:ln/>
        </p:spPr>
      </p:sp>
      <p:sp>
        <p:nvSpPr>
          <p:cNvPr id="2977795" name="Rectangle 3"/>
          <p:cNvSpPr>
            <a:spLocks noGrp="1" noChangeArrowheads="1"/>
          </p:cNvSpPr>
          <p:nvPr>
            <p:ph type="body" idx="1"/>
          </p:nvPr>
        </p:nvSpPr>
        <p:spPr/>
        <p:txBody>
          <a:bodyPr/>
          <a:lstStyle/>
          <a:p>
            <a:r>
              <a:rPr lang="en-US"/>
              <a:t>Selection of bypass macro is done in </a:t>
            </a:r>
            <a:r>
              <a:rPr lang="en-US" b="1" u="sng"/>
              <a:t>drive</a:t>
            </a:r>
            <a:r>
              <a:rPr lang="en-US"/>
              <a:t> group 99 if necessary. If serial communications is to be used, 9802 must be set for the embedded protocol to be used (i.e. N2,FLN,Bacnet,Ext FBA) in the B</a:t>
            </a:r>
            <a:r>
              <a:rPr lang="en-US" b="1" u="sng"/>
              <a:t>ypass Keypad </a:t>
            </a:r>
          </a:p>
          <a:p>
            <a:r>
              <a:rPr lang="en-US"/>
              <a:t>Then core functions that will be controlled by serial communications must be set in the drive, as indicated</a:t>
            </a:r>
          </a:p>
          <a:p>
            <a:pPr lvl="2"/>
            <a:r>
              <a:rPr lang="en-US"/>
              <a:t>1103 REF 1 Select = Comm</a:t>
            </a:r>
          </a:p>
          <a:p>
            <a:pPr lvl="2"/>
            <a:r>
              <a:rPr lang="en-US"/>
              <a:t>1102 EXT1/EXT2 SEL = Comm or EXT2 </a:t>
            </a:r>
          </a:p>
          <a:p>
            <a:pPr lvl="2"/>
            <a:r>
              <a:rPr lang="en-US"/>
              <a:t>4010 SET POINT SEL = Comm</a:t>
            </a:r>
          </a:p>
          <a:p>
            <a:pPr lvl="2"/>
            <a:endParaRPr lang="en-US"/>
          </a:p>
          <a:p>
            <a:pPr lvl="2"/>
            <a:r>
              <a:rPr lang="en-US"/>
              <a:t>It is possible to set-up control (Start/Start, etc) separately in the drive, and separately in the Bypass.  If starting and stopping the drive unit via serial communication is desired, then bypass parameter 1601 must be set to choice #2: Comm.</a:t>
            </a:r>
          </a:p>
          <a:p>
            <a:pPr lvl="1"/>
            <a:endParaRPr lang="en-US" b="1" u="sng"/>
          </a:p>
          <a:p>
            <a:pPr lvl="1"/>
            <a:endParaRPr 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57BDB64C-5D4B-4291-BA3E-C8D0A18FA9C7}" type="slidenum">
              <a:rPr lang="de-CH"/>
              <a:pPr/>
              <a:t>192</a:t>
            </a:fld>
            <a:endParaRPr lang="de-CH"/>
          </a:p>
        </p:txBody>
      </p:sp>
      <p:sp>
        <p:nvSpPr>
          <p:cNvPr id="2979842" name="Rectangle 2"/>
          <p:cNvSpPr>
            <a:spLocks noGrp="1" noRot="1" noChangeAspect="1" noChangeArrowheads="1" noTextEdit="1"/>
          </p:cNvSpPr>
          <p:nvPr>
            <p:ph type="sldImg"/>
          </p:nvPr>
        </p:nvSpPr>
        <p:spPr>
          <a:xfrm>
            <a:off x="1174750" y="544513"/>
            <a:ext cx="5348288" cy="4132262"/>
          </a:xfrm>
          <a:ln/>
        </p:spPr>
      </p:sp>
      <p:sp>
        <p:nvSpPr>
          <p:cNvPr id="2979843" name="Rectangle 3"/>
          <p:cNvSpPr>
            <a:spLocks noGrp="1" noChangeArrowheads="1"/>
          </p:cNvSpPr>
          <p:nvPr>
            <p:ph type="body" idx="1"/>
          </p:nvPr>
        </p:nvSpPr>
        <p:spPr/>
        <p:txBody>
          <a:bodyPr/>
          <a:lstStyle/>
          <a:p>
            <a:r>
              <a:rPr lang="en-US"/>
              <a:t>This slide is a step by step procedure or checklist for changing parameters in the E-Clipse Bypass in addition to the previous slide. If starting and stopping via serial communication then bypass parameters need to set appropriately.  These are the parameters and steps required to start/stop the drive through communications.</a:t>
            </a:r>
          </a:p>
          <a:p>
            <a:pPr lvl="2"/>
            <a:r>
              <a:rPr lang="en-US"/>
              <a:t>Note that any external communications is done directly on the Bypass Control Unit terminal block - - - not the Drive Control Board.</a:t>
            </a:r>
          </a:p>
          <a:p>
            <a:pPr lvl="2"/>
            <a:r>
              <a:rPr lang="en-US"/>
              <a:t>Set Network ID in 5302 to a unique ID number (must be different than bypass node number)</a:t>
            </a:r>
          </a:p>
          <a:p>
            <a:pPr lvl="1"/>
            <a:r>
              <a:rPr lang="en-US"/>
              <a:t>Set up bypass external communications (if needed)</a:t>
            </a:r>
          </a:p>
          <a:p>
            <a:pPr lvl="2"/>
            <a:r>
              <a:rPr lang="en-US"/>
              <a:t>Set desired unique Network ID node address  in 5002 (different than drive)</a:t>
            </a:r>
          </a:p>
          <a:p>
            <a:pPr lvl="1"/>
            <a:r>
              <a:rPr lang="en-US"/>
              <a:t>Then CYCLE POWER</a:t>
            </a:r>
          </a:p>
          <a:p>
            <a:pPr lvl="1"/>
            <a:r>
              <a:rPr lang="en-US"/>
              <a:t>Communications should now be successful! </a:t>
            </a:r>
          </a:p>
          <a:p>
            <a:endParaRPr lang="en-US"/>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A33766E7-CD5E-41F2-A8AD-383140390081}" type="slidenum">
              <a:rPr lang="de-CH"/>
              <a:pPr/>
              <a:t>193</a:t>
            </a:fld>
            <a:endParaRPr lang="de-CH"/>
          </a:p>
        </p:txBody>
      </p:sp>
      <p:sp>
        <p:nvSpPr>
          <p:cNvPr id="2981890" name="Rectangle 2"/>
          <p:cNvSpPr>
            <a:spLocks noGrp="1" noRot="1" noChangeAspect="1" noChangeArrowheads="1" noTextEdit="1"/>
          </p:cNvSpPr>
          <p:nvPr>
            <p:ph type="sldImg"/>
          </p:nvPr>
        </p:nvSpPr>
        <p:spPr>
          <a:xfrm>
            <a:off x="1174750" y="544513"/>
            <a:ext cx="5348288" cy="4132262"/>
          </a:xfrm>
          <a:ln/>
        </p:spPr>
      </p:sp>
      <p:sp>
        <p:nvSpPr>
          <p:cNvPr id="2981891" name="Rectangle 3"/>
          <p:cNvSpPr>
            <a:spLocks noGrp="1" noChangeArrowheads="1"/>
          </p:cNvSpPr>
          <p:nvPr>
            <p:ph type="body" idx="1"/>
          </p:nvPr>
        </p:nvSpPr>
        <p:spPr/>
        <p:txBody>
          <a:bodyPr/>
          <a:lstStyle/>
          <a:p>
            <a:r>
              <a:rPr lang="en-US"/>
              <a:t>If the PID Start-Up assistant is used after the E-Clipse macro is loaded, one must be aware the assistant modifies parameters 1001, 1002 &amp; 1102 as shown. P1001 is set to “Comm”, this is the same as default setting so this works fine. P1002 is set to DI1, this will need to be set back to “Comm” , otherwise the drive will ignore all start/stop commands from the E-Clipse  RBCU control unit. P1102 is set to “EXT2” which locks the drive in PID mode. This works fine since PID control is the intent. </a:t>
            </a: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82F54C7B-8A04-4738-B375-C3D7B8211877}" type="slidenum">
              <a:rPr lang="de-CH"/>
              <a:pPr/>
              <a:t>194</a:t>
            </a:fld>
            <a:endParaRPr lang="de-CH"/>
          </a:p>
        </p:txBody>
      </p:sp>
      <p:sp>
        <p:nvSpPr>
          <p:cNvPr id="2983938" name="Rectangle 2"/>
          <p:cNvSpPr>
            <a:spLocks noGrp="1" noRot="1" noChangeAspect="1" noChangeArrowheads="1" noTextEdit="1"/>
          </p:cNvSpPr>
          <p:nvPr>
            <p:ph type="sldImg"/>
          </p:nvPr>
        </p:nvSpPr>
        <p:spPr>
          <a:xfrm>
            <a:off x="1174750" y="544513"/>
            <a:ext cx="5348288" cy="4132262"/>
          </a:xfrm>
          <a:ln/>
        </p:spPr>
      </p:sp>
      <p:sp>
        <p:nvSpPr>
          <p:cNvPr id="2983939" name="Rectangle 3"/>
          <p:cNvSpPr>
            <a:spLocks noGrp="1" noChangeArrowheads="1"/>
          </p:cNvSpPr>
          <p:nvPr>
            <p:ph type="body" idx="1"/>
          </p:nvPr>
        </p:nvSpPr>
        <p:spPr/>
        <p:txBody>
          <a:bodyPr/>
          <a:lstStyle/>
          <a:p>
            <a:r>
              <a:rPr lang="en-US"/>
              <a:t>A “Drive Setup” alarm 4008 will display to alert the user once the “PID Assistant” in the drive is used to set-up PID (the PID Assistant re-programs the drive which causes a loss of communication between the drive and bypass).  Note that the PID Assistant cannot be used for set-up on an E-Clipse Bypass (it must be done manually).</a:t>
            </a:r>
          </a:p>
          <a:p>
            <a:endParaRPr lang="en-US"/>
          </a:p>
          <a:p>
            <a:r>
              <a:rPr lang="en-US"/>
              <a:t>The PID Assistant in the drive systematically steps the user through all steps necessary to set-up the PID controller. It first asks you to choose a set point source. Then you choose the transmitter units, in other words, you are choosing the process variable units. You are then prompted for scaling factor ( value of 1 is default). Then the span is set for the transmitter and the scaling is set for the mA range accordingly. Once these are set, the drive reaction to feedback is set. The next thing to do is set the P gain, I time and D time, along with a D filter if necessary. Accel and Decel times are then adjusted to suit the application.</a:t>
            </a: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1069FB51-764F-4EA0-BFFA-2A571BE1EAD7}" type="slidenum">
              <a:rPr lang="de-CH"/>
              <a:pPr/>
              <a:t>195</a:t>
            </a:fld>
            <a:endParaRPr lang="de-CH"/>
          </a:p>
        </p:txBody>
      </p:sp>
      <p:sp>
        <p:nvSpPr>
          <p:cNvPr id="2985986" name="Rectangle 2"/>
          <p:cNvSpPr>
            <a:spLocks noGrp="1" noRot="1" noChangeAspect="1" noChangeArrowheads="1" noTextEdit="1"/>
          </p:cNvSpPr>
          <p:nvPr>
            <p:ph type="sldImg"/>
          </p:nvPr>
        </p:nvSpPr>
        <p:spPr>
          <a:xfrm>
            <a:off x="1174750" y="544513"/>
            <a:ext cx="5348288" cy="4132262"/>
          </a:xfrm>
          <a:ln/>
        </p:spPr>
      </p:sp>
      <p:sp>
        <p:nvSpPr>
          <p:cNvPr id="2985987" name="Rectangle 3"/>
          <p:cNvSpPr>
            <a:spLocks noGrp="1" noChangeArrowheads="1"/>
          </p:cNvSpPr>
          <p:nvPr>
            <p:ph type="body" idx="1"/>
          </p:nvPr>
        </p:nvSpPr>
        <p:spPr/>
        <p:txBody>
          <a:bodyPr/>
          <a:lstStyle/>
          <a:p>
            <a:r>
              <a:rPr lang="en-US"/>
              <a:t>As a continuation of the PID Assistant it asks if you want the sleep function. If so, you set the sleep level and sleep delay time if necessary. Then wake up deviation and wake up delay time are set.</a:t>
            </a:r>
          </a:p>
          <a:p>
            <a:r>
              <a:rPr lang="en-US"/>
              <a:t>The PID setup process is done. The PID process loop is now ready to operate.</a:t>
            </a: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8D6C355F-3342-41B1-B5E6-E180EC8989EE}" type="slidenum">
              <a:rPr lang="de-CH"/>
              <a:pPr/>
              <a:t>196</a:t>
            </a:fld>
            <a:endParaRPr lang="de-CH"/>
          </a:p>
        </p:txBody>
      </p:sp>
      <p:sp>
        <p:nvSpPr>
          <p:cNvPr id="2988034" name="Rectangle 2"/>
          <p:cNvSpPr>
            <a:spLocks noGrp="1" noRot="1" noChangeAspect="1" noChangeArrowheads="1" noTextEdit="1"/>
          </p:cNvSpPr>
          <p:nvPr>
            <p:ph type="sldImg"/>
          </p:nvPr>
        </p:nvSpPr>
        <p:spPr>
          <a:xfrm>
            <a:off x="1174750" y="544513"/>
            <a:ext cx="5348288" cy="4132262"/>
          </a:xfrm>
          <a:ln/>
        </p:spPr>
      </p:sp>
      <p:sp>
        <p:nvSpPr>
          <p:cNvPr id="2988035" name="Rectangle 3"/>
          <p:cNvSpPr>
            <a:spLocks noGrp="1" noChangeArrowheads="1"/>
          </p:cNvSpPr>
          <p:nvPr>
            <p:ph type="body" idx="1"/>
          </p:nvPr>
        </p:nvSpPr>
        <p:spPr/>
        <p:txBody>
          <a:bodyPr/>
          <a:lstStyle/>
          <a:p>
            <a:r>
              <a:rPr lang="en-US"/>
              <a:t>Another method to setup the PID process loop is to utilize The PID Setup Wizard in the Drives Window Light. There are 14 wizards, of which 1 is set aside for PID process control.</a:t>
            </a:r>
          </a:p>
          <a:p>
            <a:r>
              <a:rPr lang="en-US"/>
              <a:t>The tool is very systematic and intuitive to use. Following are several screen shots of the PID setup steps.</a:t>
            </a:r>
          </a:p>
          <a:p>
            <a:endParaRPr lang="en-US"/>
          </a:p>
          <a:p>
            <a:r>
              <a:rPr lang="en-US"/>
              <a:t>Again, note that the Wizard only is appropriate on a Base Drive Only - - - not an E-Clipse (same issue as previously indicated - - - The PID Wizard re-programs the Base Drive - - which causes it to lose communications to the Bypass Control Unit). </a:t>
            </a: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E94F3522-A70E-47BD-949A-74D386391F77}" type="slidenum">
              <a:rPr lang="de-CH"/>
              <a:pPr/>
              <a:t>197</a:t>
            </a:fld>
            <a:endParaRPr lang="de-CH"/>
          </a:p>
        </p:txBody>
      </p:sp>
      <p:sp>
        <p:nvSpPr>
          <p:cNvPr id="2990082" name="Rectangle 2"/>
          <p:cNvSpPr>
            <a:spLocks noGrp="1" noRot="1" noChangeAspect="1" noChangeArrowheads="1" noTextEdit="1"/>
          </p:cNvSpPr>
          <p:nvPr>
            <p:ph type="sldImg"/>
          </p:nvPr>
        </p:nvSpPr>
        <p:spPr>
          <a:xfrm>
            <a:off x="1174750" y="544513"/>
            <a:ext cx="5348288" cy="4132262"/>
          </a:xfrm>
          <a:ln/>
        </p:spPr>
      </p:sp>
      <p:sp>
        <p:nvSpPr>
          <p:cNvPr id="2990083" name="Rectangle 3"/>
          <p:cNvSpPr>
            <a:spLocks noGrp="1" noChangeArrowheads="1"/>
          </p:cNvSpPr>
          <p:nvPr>
            <p:ph type="body" idx="1"/>
          </p:nvPr>
        </p:nvSpPr>
        <p:spPr/>
        <p:txBody>
          <a:bodyPr/>
          <a:lstStyle/>
          <a:p>
            <a:r>
              <a:rPr lang="en-US"/>
              <a:t>Once PID wizard is chosen, this is the first screen to appear. It provides a graphic showing a basic block diagram of a PID process loop. The relationship of Proportional gain and Integration time is shown, along with a graphic description of Derivation time are shown. PID control settings are input for P, I, D and Derivative filter. The choice of process units and scaling factors are also setup on this screen.</a:t>
            </a: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1F74DC33-C233-4CF0-9C39-5E013262667C}" type="slidenum">
              <a:rPr lang="de-CH"/>
              <a:pPr/>
              <a:t>198</a:t>
            </a:fld>
            <a:endParaRPr lang="de-CH"/>
          </a:p>
        </p:txBody>
      </p:sp>
      <p:sp>
        <p:nvSpPr>
          <p:cNvPr id="2992130" name="Rectangle 2"/>
          <p:cNvSpPr>
            <a:spLocks noGrp="1" noRot="1" noChangeAspect="1" noChangeArrowheads="1" noTextEdit="1"/>
          </p:cNvSpPr>
          <p:nvPr>
            <p:ph type="sldImg"/>
          </p:nvPr>
        </p:nvSpPr>
        <p:spPr>
          <a:xfrm>
            <a:off x="1174750" y="544513"/>
            <a:ext cx="5348288" cy="4132262"/>
          </a:xfrm>
          <a:ln/>
        </p:spPr>
      </p:sp>
      <p:sp>
        <p:nvSpPr>
          <p:cNvPr id="2992131" name="Rectangle 3"/>
          <p:cNvSpPr>
            <a:spLocks noGrp="1" noChangeArrowheads="1"/>
          </p:cNvSpPr>
          <p:nvPr>
            <p:ph type="body" idx="1"/>
          </p:nvPr>
        </p:nvSpPr>
        <p:spPr/>
        <p:txBody>
          <a:bodyPr/>
          <a:lstStyle/>
          <a:p>
            <a:r>
              <a:rPr lang="en-US"/>
              <a:t>Screen 3 provides the setpoint selection choice in P4010. If one selects “Internal”  as the choice, it prompts for the % setpoint you want to enter in P4011.</a:t>
            </a: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4D7715EE-F09A-44A9-90D4-6133450B9DCB}" type="slidenum">
              <a:rPr lang="de-CH"/>
              <a:pPr/>
              <a:t>199</a:t>
            </a:fld>
            <a:endParaRPr lang="de-CH"/>
          </a:p>
        </p:txBody>
      </p:sp>
      <p:sp>
        <p:nvSpPr>
          <p:cNvPr id="2994178" name="Rectangle 2"/>
          <p:cNvSpPr>
            <a:spLocks noGrp="1" noRot="1" noChangeAspect="1" noChangeArrowheads="1" noTextEdit="1"/>
          </p:cNvSpPr>
          <p:nvPr>
            <p:ph type="sldImg"/>
          </p:nvPr>
        </p:nvSpPr>
        <p:spPr>
          <a:xfrm>
            <a:off x="1174750" y="544513"/>
            <a:ext cx="5348288" cy="4132262"/>
          </a:xfrm>
          <a:ln/>
        </p:spPr>
      </p:sp>
      <p:sp>
        <p:nvSpPr>
          <p:cNvPr id="2994179" name="Rectangle 3"/>
          <p:cNvSpPr>
            <a:spLocks noGrp="1" noChangeArrowheads="1"/>
          </p:cNvSpPr>
          <p:nvPr>
            <p:ph type="body" idx="1"/>
          </p:nvPr>
        </p:nvSpPr>
        <p:spPr/>
        <p:txBody>
          <a:bodyPr/>
          <a:lstStyle/>
          <a:p>
            <a:r>
              <a:rPr lang="en-US"/>
              <a:t>Screen 4 allows the operator to setup the sleep and wakeup functions. Sleep activation source selection is done in P4022. Sleep level and sleep delay time are set in P4023 &amp; P4024. Wake-up deviation and delay time are set in P4025 &amp; P4026. Feedback offset selection is also done on this screen (2V or 4mA instead of zero). Once completed, pressing the “Finish” button concludes the wizard.</a:t>
            </a: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A176BF5A-EB04-4C4F-A4D8-47741DA092CE}" type="slidenum">
              <a:rPr lang="de-CH"/>
              <a:pPr/>
              <a:t>200</a:t>
            </a:fld>
            <a:endParaRPr lang="de-CH"/>
          </a:p>
        </p:txBody>
      </p:sp>
      <p:sp>
        <p:nvSpPr>
          <p:cNvPr id="2996226" name="Rectangle 2"/>
          <p:cNvSpPr>
            <a:spLocks noGrp="1" noRot="1" noChangeAspect="1" noChangeArrowheads="1" noTextEdit="1"/>
          </p:cNvSpPr>
          <p:nvPr>
            <p:ph type="sldImg"/>
          </p:nvPr>
        </p:nvSpPr>
        <p:spPr>
          <a:xfrm>
            <a:off x="1174750" y="544513"/>
            <a:ext cx="5348288" cy="4132262"/>
          </a:xfrm>
          <a:ln/>
        </p:spPr>
      </p:sp>
      <p:sp>
        <p:nvSpPr>
          <p:cNvPr id="2996227" name="Rectangle 3"/>
          <p:cNvSpPr>
            <a:spLocks noGrp="1" noChangeArrowheads="1"/>
          </p:cNvSpPr>
          <p:nvPr>
            <p:ph type="body" idx="1"/>
          </p:nvPr>
        </p:nvSpPr>
        <p:spPr/>
        <p:txBody>
          <a:bodyPr/>
          <a:lstStyle/>
          <a:p>
            <a:r>
              <a:rPr lang="en-US"/>
              <a:t>Listed are common faults and warnings that occur in the drive. AI1 loss or AI2 loss may occur if the reference signal is less than minimum. The settings for minimum are adjustable in parameters in P3021 and P3022. The fault functionality is chosen in P3001. Faults are listed in the 1000 series (different from bypass).</a:t>
            </a:r>
          </a:p>
          <a:p>
            <a:endParaRPr lang="en-US"/>
          </a:p>
          <a:p>
            <a:r>
              <a:rPr lang="en-US"/>
              <a:t>Warnings that commonly occur are for start enables, Alarms 2021 &amp; 2022. These are programmable in P1608 &amp; P1609. Parameter 1601 is the drive run enable. Typically run enable is used for damper end switch. Warnings are identified in 2000 series (different from bypass).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Discuss Day Agenda, Safety and Expectations of the class.</a:t>
            </a:r>
            <a:endParaRPr lang="en-US" dirty="0"/>
          </a:p>
        </p:txBody>
      </p:sp>
      <p:sp>
        <p:nvSpPr>
          <p:cNvPr id="4" name="Header Placeholder 3"/>
          <p:cNvSpPr>
            <a:spLocks noGrp="1"/>
          </p:cNvSpPr>
          <p:nvPr>
            <p:ph type="hdr" sz="quarter" idx="10"/>
          </p:nvPr>
        </p:nvSpPr>
        <p:spPr/>
        <p:txBody>
          <a:bodyPr/>
          <a:lstStyle/>
          <a:p>
            <a:r>
              <a:rPr lang="de-CH" smtClean="0"/>
              <a:t>Property of ABB Inc., Do Not Copy - Do Not Distribute</a:t>
            </a:r>
            <a:endParaRPr lang="de-CH"/>
          </a:p>
        </p:txBody>
      </p:sp>
      <p:sp>
        <p:nvSpPr>
          <p:cNvPr id="5" name="Slide Number Placeholder 4"/>
          <p:cNvSpPr>
            <a:spLocks noGrp="1"/>
          </p:cNvSpPr>
          <p:nvPr>
            <p:ph type="sldNum" sz="quarter" idx="11"/>
          </p:nvPr>
        </p:nvSpPr>
        <p:spPr/>
        <p:txBody>
          <a:bodyPr/>
          <a:lstStyle/>
          <a:p>
            <a:r>
              <a:rPr lang="de-CH" smtClean="0"/>
              <a:t>Page</a:t>
            </a:r>
            <a:fld id="{76693384-0C1B-40EE-B1B2-1893489D21B7}" type="slidenum">
              <a:rPr lang="de-CH" smtClean="0"/>
              <a:pPr/>
              <a:t>2</a:t>
            </a:fld>
            <a:endParaRPr lang="de-CH"/>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de-CH" smtClean="0"/>
              <a:t>Property of ABB Inc., Do Not Copy - Do Not Distribute</a:t>
            </a:r>
            <a:endParaRPr lang="de-CH"/>
          </a:p>
        </p:txBody>
      </p:sp>
      <p:sp>
        <p:nvSpPr>
          <p:cNvPr id="5" name="Slide Number Placeholder 4"/>
          <p:cNvSpPr>
            <a:spLocks noGrp="1"/>
          </p:cNvSpPr>
          <p:nvPr>
            <p:ph type="sldNum" sz="quarter" idx="11"/>
          </p:nvPr>
        </p:nvSpPr>
        <p:spPr/>
        <p:txBody>
          <a:bodyPr/>
          <a:lstStyle/>
          <a:p>
            <a:r>
              <a:rPr lang="de-CH" smtClean="0"/>
              <a:t>Page</a:t>
            </a:r>
            <a:fld id="{76693384-0C1B-40EE-B1B2-1893489D21B7}" type="slidenum">
              <a:rPr lang="de-CH" smtClean="0"/>
              <a:pPr/>
              <a:t>20</a:t>
            </a:fld>
            <a:endParaRPr lang="de-CH"/>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34BB57C1-9FEF-4531-9722-A035F34934AD}" type="slidenum">
              <a:rPr lang="de-CH"/>
              <a:pPr/>
              <a:t>201</a:t>
            </a:fld>
            <a:endParaRPr lang="de-CH"/>
          </a:p>
        </p:txBody>
      </p:sp>
      <p:sp>
        <p:nvSpPr>
          <p:cNvPr id="2998274" name="Rectangle 2"/>
          <p:cNvSpPr>
            <a:spLocks noGrp="1" noRot="1" noChangeAspect="1" noChangeArrowheads="1" noTextEdit="1"/>
          </p:cNvSpPr>
          <p:nvPr>
            <p:ph type="sldImg"/>
          </p:nvPr>
        </p:nvSpPr>
        <p:spPr>
          <a:xfrm>
            <a:off x="1174750" y="544513"/>
            <a:ext cx="5348288" cy="4132262"/>
          </a:xfrm>
          <a:ln/>
        </p:spPr>
      </p:sp>
      <p:sp>
        <p:nvSpPr>
          <p:cNvPr id="2998275" name="Rectangle 3"/>
          <p:cNvSpPr>
            <a:spLocks noGrp="1" noChangeArrowheads="1"/>
          </p:cNvSpPr>
          <p:nvPr>
            <p:ph type="body" idx="1"/>
          </p:nvPr>
        </p:nvSpPr>
        <p:spPr/>
        <p:txBody>
          <a:bodyPr/>
          <a:lstStyle/>
          <a:p>
            <a:r>
              <a:rPr lang="en-US"/>
              <a:t>Fault messages are in the 3000 series. The E-Clipse checks for all three power phases being present. Fault 3013 indicates the drive needs to pull current before the bypass will operate. The drive checks for ground fault, the bypass does not. Fault 3016 is related to 3013 as explained above. 3017 (Broken Belt) is underload which is adjustable in the programming as indicated.</a:t>
            </a: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054143BC-6247-4516-9C03-B13C1A8D4161}" type="slidenum">
              <a:rPr lang="de-CH"/>
              <a:pPr/>
              <a:t>202</a:t>
            </a:fld>
            <a:endParaRPr lang="de-CH"/>
          </a:p>
        </p:txBody>
      </p:sp>
      <p:sp>
        <p:nvSpPr>
          <p:cNvPr id="3000322" name="Rectangle 2"/>
          <p:cNvSpPr>
            <a:spLocks noGrp="1" noRot="1" noChangeAspect="1" noChangeArrowheads="1" noTextEdit="1"/>
          </p:cNvSpPr>
          <p:nvPr>
            <p:ph type="sldImg"/>
          </p:nvPr>
        </p:nvSpPr>
        <p:spPr>
          <a:xfrm>
            <a:off x="1174750" y="544513"/>
            <a:ext cx="5348288" cy="4132262"/>
          </a:xfrm>
          <a:ln/>
        </p:spPr>
      </p:sp>
      <p:sp>
        <p:nvSpPr>
          <p:cNvPr id="3000323" name="Rectangle 3"/>
          <p:cNvSpPr>
            <a:spLocks noGrp="1" noChangeArrowheads="1"/>
          </p:cNvSpPr>
          <p:nvPr>
            <p:ph type="body" idx="1"/>
          </p:nvPr>
        </p:nvSpPr>
        <p:spPr/>
        <p:txBody>
          <a:bodyPr/>
          <a:lstStyle/>
          <a:p>
            <a:r>
              <a:rPr lang="en-US"/>
              <a:t>Additional Faults in the Bypass are 3019 which is Drive Link. It indicates the drive &amp; bypass are not talking. Check the items listed. Keep in mind the drive communicates to the E-Clipse Bypass via a ModBus link. </a:t>
            </a:r>
          </a:p>
          <a:p>
            <a:r>
              <a:rPr lang="en-US"/>
              <a:t>The bypass checks for proper power sequence, if fault 3020. Swap any 2 input power wires to correct.</a:t>
            </a:r>
          </a:p>
          <a:p>
            <a:r>
              <a:rPr lang="en-US"/>
              <a:t>Fault 3039 only looks at non-embedded external fieldbus parameters in group 51. Check for proper settings in group 51 to correct. </a:t>
            </a: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12748AA8-54DE-4542-AFE0-50247CF01DC6}" type="slidenum">
              <a:rPr lang="de-CH"/>
              <a:pPr/>
              <a:t>203</a:t>
            </a:fld>
            <a:endParaRPr lang="de-CH"/>
          </a:p>
        </p:txBody>
      </p:sp>
      <p:sp>
        <p:nvSpPr>
          <p:cNvPr id="3002370" name="Rectangle 2"/>
          <p:cNvSpPr>
            <a:spLocks noGrp="1" noRot="1" noChangeAspect="1" noChangeArrowheads="1" noTextEdit="1"/>
          </p:cNvSpPr>
          <p:nvPr>
            <p:ph type="sldImg"/>
          </p:nvPr>
        </p:nvSpPr>
        <p:spPr>
          <a:xfrm>
            <a:off x="1174750" y="544513"/>
            <a:ext cx="5348288" cy="4132262"/>
          </a:xfrm>
          <a:ln/>
        </p:spPr>
      </p:sp>
      <p:sp>
        <p:nvSpPr>
          <p:cNvPr id="3002371" name="Rectangle 3"/>
          <p:cNvSpPr>
            <a:spLocks noGrp="1" noChangeArrowheads="1"/>
          </p:cNvSpPr>
          <p:nvPr>
            <p:ph type="body" idx="1"/>
          </p:nvPr>
        </p:nvSpPr>
        <p:spPr/>
        <p:txBody>
          <a:bodyPr/>
          <a:lstStyle/>
          <a:p>
            <a:r>
              <a:rPr lang="en-US"/>
              <a:t>Warnings in the E-Clipse are in the 4000 series. The warnings listed above are extremely common. Warning 4006 indicates the Run Enable is missing. Check both the programming in P16.02 of the E-Clipse and the damper end switch if used. Warning 4008 indicates a parameter in the drive functionality controls is not set to “COMM” such as start/stop in P10.01.</a:t>
            </a:r>
          </a:p>
          <a:p>
            <a:r>
              <a:rPr lang="en-US"/>
              <a:t>And the third warning is 4013 which indicates the drive is not talking to the E-Clipse via the Modbus communication link. Use the above procedure to correct.</a:t>
            </a:r>
          </a:p>
          <a:p>
            <a:r>
              <a:rPr lang="en-US"/>
              <a:t> Beyond that refer to the E-Clipse User’s manual for more detail.</a:t>
            </a:r>
          </a:p>
          <a:p>
            <a:endParaRPr lang="en-US"/>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0FE68E81-FD15-45E1-8CBE-A6FCFBBEF4F8}" type="slidenum">
              <a:rPr lang="de-CH"/>
              <a:pPr/>
              <a:t>204</a:t>
            </a:fld>
            <a:endParaRPr lang="de-CH"/>
          </a:p>
        </p:txBody>
      </p:sp>
      <p:sp>
        <p:nvSpPr>
          <p:cNvPr id="3004418" name="Rectangle 2"/>
          <p:cNvSpPr>
            <a:spLocks noGrp="1" noRot="1" noChangeAspect="1" noChangeArrowheads="1" noTextEdit="1"/>
          </p:cNvSpPr>
          <p:nvPr>
            <p:ph type="sldImg"/>
          </p:nvPr>
        </p:nvSpPr>
        <p:spPr>
          <a:xfrm>
            <a:off x="1174750" y="544513"/>
            <a:ext cx="5348288" cy="4132262"/>
          </a:xfrm>
          <a:ln/>
        </p:spPr>
      </p:sp>
      <p:sp>
        <p:nvSpPr>
          <p:cNvPr id="3004419" name="Rectangle 3"/>
          <p:cNvSpPr>
            <a:spLocks noGrp="1" noChangeArrowheads="1"/>
          </p:cNvSpPr>
          <p:nvPr>
            <p:ph type="body" idx="1"/>
          </p:nvPr>
        </p:nvSpPr>
        <p:spPr/>
        <p:txBody>
          <a:bodyPr/>
          <a:lstStyle/>
          <a:p>
            <a:r>
              <a:rPr lang="en-US"/>
              <a:t>Listed are 4 different warning messages related to the same topic, missing start enables. Check safeties for integrity and be sure start enable programming is correct in group 16 of the E-Clipse to suit the application (P1603 – P1606)</a:t>
            </a: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9609D0F4-D0F1-4CD5-9F7C-941F5D204727}" type="slidenum">
              <a:rPr lang="de-CH"/>
              <a:pPr/>
              <a:t>205</a:t>
            </a:fld>
            <a:endParaRPr lang="de-CH"/>
          </a:p>
        </p:txBody>
      </p:sp>
      <p:sp>
        <p:nvSpPr>
          <p:cNvPr id="3006466" name="Rectangle 2"/>
          <p:cNvSpPr>
            <a:spLocks noGrp="1" noRot="1" noChangeAspect="1" noChangeArrowheads="1" noTextEdit="1"/>
          </p:cNvSpPr>
          <p:nvPr>
            <p:ph type="sldImg"/>
          </p:nvPr>
        </p:nvSpPr>
        <p:spPr>
          <a:xfrm>
            <a:off x="1174750" y="544513"/>
            <a:ext cx="5348288" cy="4132262"/>
          </a:xfrm>
          <a:ln/>
        </p:spPr>
      </p:sp>
      <p:sp>
        <p:nvSpPr>
          <p:cNvPr id="3006467" name="Rectangle 3"/>
          <p:cNvSpPr>
            <a:spLocks noGrp="1" noChangeArrowheads="1"/>
          </p:cNvSpPr>
          <p:nvPr>
            <p:ph type="body" idx="1"/>
          </p:nvPr>
        </p:nvSpPr>
        <p:spPr/>
        <p:txBody>
          <a:bodyPr/>
          <a:lstStyle/>
          <a:p>
            <a:r>
              <a:rPr lang="en-US"/>
              <a:t>Always start (commission) the drive first.  Commission the bypass after the drive has operated the motor.  Why? The drive is fast enough to detect ground faults and protect the equipment. Other common mistakes that have occurred are listed on this slide. Be sure motor data is entered properly and a “First Start” ID Run has been performed. The J1 dip switch settings on the AI’s must be set properly for a voltage or mA inputs. These are on the SMIO circuit board of the drive. Operation of Fireman’s override in the drive alone has been questioned. Group 17 in the drive describes proper setup and what it will do. It is sometimes described as “Run to Destruction.” </a:t>
            </a: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3CAC3E72-A5E5-4E48-B551-FC642BAAC8E0}" type="slidenum">
              <a:rPr lang="de-CH"/>
              <a:pPr/>
              <a:t>206</a:t>
            </a:fld>
            <a:endParaRPr lang="de-CH"/>
          </a:p>
        </p:txBody>
      </p:sp>
      <p:sp>
        <p:nvSpPr>
          <p:cNvPr id="3008514" name="Rectangle 2"/>
          <p:cNvSpPr>
            <a:spLocks noGrp="1" noRot="1" noChangeAspect="1" noChangeArrowheads="1" noTextEdit="1"/>
          </p:cNvSpPr>
          <p:nvPr>
            <p:ph type="sldImg"/>
          </p:nvPr>
        </p:nvSpPr>
        <p:spPr>
          <a:xfrm>
            <a:off x="1174750" y="544513"/>
            <a:ext cx="5348288" cy="4132262"/>
          </a:xfrm>
          <a:ln/>
        </p:spPr>
      </p:sp>
      <p:sp>
        <p:nvSpPr>
          <p:cNvPr id="3008515" name="Rectangle 3"/>
          <p:cNvSpPr>
            <a:spLocks noGrp="1" noChangeArrowheads="1"/>
          </p:cNvSpPr>
          <p:nvPr>
            <p:ph type="body" idx="1"/>
          </p:nvPr>
        </p:nvSpPr>
        <p:spPr/>
        <p:txBody>
          <a:bodyPr/>
          <a:lstStyle/>
          <a:p>
            <a:r>
              <a:rPr lang="en-US"/>
              <a:t>Questions have been received concerning single phasing the power input to E-Clipse. The E-Clipse bypass checks for all 3 power phases being present and in proper sequence, otherwise a fault occurs ( Faults 3010, 3011,3012). Hardware failures are generally very rare upon startup.  Look for other causes of faults, warnings and failures to operate.  Circuit board seating in the RBCU was only an issue on early units and should now be nearly non-existent.</a:t>
            </a: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4572379E-1D98-45D0-9742-A2FF9F79F886}" type="slidenum">
              <a:rPr lang="de-CH"/>
              <a:pPr/>
              <a:t>207</a:t>
            </a:fld>
            <a:endParaRPr lang="de-CH"/>
          </a:p>
        </p:txBody>
      </p:sp>
      <p:sp>
        <p:nvSpPr>
          <p:cNvPr id="3010562" name="Rectangle 2"/>
          <p:cNvSpPr>
            <a:spLocks noGrp="1" noRot="1" noChangeAspect="1" noChangeArrowheads="1" noTextEdit="1"/>
          </p:cNvSpPr>
          <p:nvPr>
            <p:ph type="sldImg"/>
          </p:nvPr>
        </p:nvSpPr>
        <p:spPr>
          <a:xfrm>
            <a:off x="1174750" y="544513"/>
            <a:ext cx="5348288" cy="4132262"/>
          </a:xfrm>
          <a:ln/>
        </p:spPr>
      </p:sp>
      <p:sp>
        <p:nvSpPr>
          <p:cNvPr id="3010563" name="Rectangle 3"/>
          <p:cNvSpPr>
            <a:spLocks noGrp="1" noChangeArrowheads="1"/>
          </p:cNvSpPr>
          <p:nvPr>
            <p:ph type="body" idx="1"/>
          </p:nvPr>
        </p:nvSpPr>
        <p:spPr/>
        <p:txBody>
          <a:bodyPr/>
          <a:lstStyle/>
          <a:p>
            <a:r>
              <a:rPr lang="en-US"/>
              <a:t>The information in this module was gleaned from phone logs from Technical Support, documented Technical Notes and from Service Class sources. Refer to the documentation listed for further detail. When all else fails read the manual!</a:t>
            </a: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8EE7D4CF-07AE-45F6-BB77-A4A8C86453FF}" type="slidenum">
              <a:rPr lang="de-CH"/>
              <a:pPr/>
              <a:t>208</a:t>
            </a:fld>
            <a:endParaRPr lang="de-CH"/>
          </a:p>
        </p:txBody>
      </p:sp>
      <p:sp>
        <p:nvSpPr>
          <p:cNvPr id="3377154" name="Rectangle 2"/>
          <p:cNvSpPr>
            <a:spLocks noGrp="1" noRot="1" noChangeAspect="1" noChangeArrowheads="1" noTextEdit="1"/>
          </p:cNvSpPr>
          <p:nvPr>
            <p:ph type="sldImg"/>
          </p:nvPr>
        </p:nvSpPr>
        <p:spPr>
          <a:xfrm>
            <a:off x="1174750" y="544513"/>
            <a:ext cx="5348288" cy="4132262"/>
          </a:xfrm>
          <a:ln/>
        </p:spPr>
      </p:sp>
      <p:sp>
        <p:nvSpPr>
          <p:cNvPr id="3377155" name="Rectangle 3"/>
          <p:cNvSpPr>
            <a:spLocks noGrp="1" noChangeArrowheads="1"/>
          </p:cNvSpPr>
          <p:nvPr>
            <p:ph type="body" idx="1"/>
          </p:nvPr>
        </p:nvSpPr>
        <p:spPr/>
        <p:txBody>
          <a:bodyPr lIns="99074" tIns="49538" rIns="99074" bIns="49538"/>
          <a:lstStyle/>
          <a:p>
            <a:r>
              <a:rPr lang="de-DE"/>
              <a:t>Thank you for your attention to this Startup Faults &amp; Troubleshooting Basics module.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1"/>
          <p:cNvSpPr>
            <a:spLocks noGrp="1" noChangeArrowheads="1"/>
          </p:cNvSpPr>
          <p:nvPr>
            <p:ph type="dt" sz="quarter" idx="1"/>
          </p:nvPr>
        </p:nvSpPr>
        <p:spPr>
          <a:xfrm>
            <a:off x="4144055" y="0"/>
            <a:ext cx="3169474" cy="480391"/>
          </a:xfrm>
          <a:prstGeom prst="rect">
            <a:avLst/>
          </a:prstGeom>
          <a:noFill/>
        </p:spPr>
        <p:txBody>
          <a:bodyPr lIns="95601" tIns="47800" rIns="95601" bIns="47800"/>
          <a:lstStyle/>
          <a:p>
            <a:fld id="{C468FADC-6E93-4BA4-9175-B24245685356}" type="datetime1">
              <a:rPr lang="en-US" smtClean="0"/>
              <a:pPr/>
              <a:t>10/26/2012</a:t>
            </a:fld>
            <a:endParaRPr lang="en-US" smtClean="0"/>
          </a:p>
        </p:txBody>
      </p:sp>
      <p:sp>
        <p:nvSpPr>
          <p:cNvPr id="100355" name="Rectangle 13"/>
          <p:cNvSpPr>
            <a:spLocks noGrp="1" noChangeArrowheads="1"/>
          </p:cNvSpPr>
          <p:nvPr>
            <p:ph type="sldNum" sz="quarter" idx="5"/>
          </p:nvPr>
        </p:nvSpPr>
        <p:spPr>
          <a:noFill/>
        </p:spPr>
        <p:txBody>
          <a:bodyPr/>
          <a:lstStyle/>
          <a:p>
            <a:fld id="{A9B9041C-7A9E-44C2-B09C-C0DEF0F251AC}" type="slidenum">
              <a:rPr lang="en-US" smtClean="0"/>
              <a:pPr/>
              <a:t>21</a:t>
            </a:fld>
            <a:endParaRPr lang="en-US" smtClean="0"/>
          </a:p>
        </p:txBody>
      </p:sp>
      <p:sp>
        <p:nvSpPr>
          <p:cNvPr id="100356" name="Rectangle 2"/>
          <p:cNvSpPr>
            <a:spLocks noGrp="1" noRot="1" noChangeAspect="1" noChangeArrowheads="1" noTextEdit="1"/>
          </p:cNvSpPr>
          <p:nvPr>
            <p:ph type="sldImg"/>
          </p:nvPr>
        </p:nvSpPr>
        <p:spPr>
          <a:ln/>
        </p:spPr>
      </p:sp>
      <p:sp>
        <p:nvSpPr>
          <p:cNvPr id="10035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latin typeface="Arial" pitchFamily="34" charset="0"/>
            </a:endParaRPr>
          </a:p>
        </p:txBody>
      </p:sp>
      <p:sp>
        <p:nvSpPr>
          <p:cNvPr id="101380" name="Date Placeholder 3"/>
          <p:cNvSpPr>
            <a:spLocks noGrp="1"/>
          </p:cNvSpPr>
          <p:nvPr>
            <p:ph type="dt" sz="quarter" idx="1"/>
          </p:nvPr>
        </p:nvSpPr>
        <p:spPr>
          <a:xfrm>
            <a:off x="4144055" y="0"/>
            <a:ext cx="3169474" cy="480391"/>
          </a:xfrm>
          <a:prstGeom prst="rect">
            <a:avLst/>
          </a:prstGeom>
          <a:noFill/>
        </p:spPr>
        <p:txBody>
          <a:bodyPr lIns="95601" tIns="47800" rIns="95601" bIns="47800"/>
          <a:lstStyle/>
          <a:p>
            <a:fld id="{8C3B2F7A-F93C-40FA-97DD-40284B79F295}" type="datetime1">
              <a:rPr lang="en-US" smtClean="0"/>
              <a:pPr/>
              <a:t>10/26/2012</a:t>
            </a:fld>
            <a:endParaRPr lang="en-US" smtClean="0"/>
          </a:p>
        </p:txBody>
      </p:sp>
      <p:sp>
        <p:nvSpPr>
          <p:cNvPr id="101381" name="Slide Number Placeholder 4"/>
          <p:cNvSpPr>
            <a:spLocks noGrp="1"/>
          </p:cNvSpPr>
          <p:nvPr>
            <p:ph type="sldNum" sz="quarter" idx="5"/>
          </p:nvPr>
        </p:nvSpPr>
        <p:spPr>
          <a:noFill/>
        </p:spPr>
        <p:txBody>
          <a:bodyPr/>
          <a:lstStyle/>
          <a:p>
            <a:fld id="{00ED190C-D293-403F-B07E-8A106B841D0B}" type="slidenum">
              <a:rPr lang="en-US" smtClean="0"/>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smtClean="0">
              <a:latin typeface="Arial" pitchFamily="34" charset="0"/>
            </a:endParaRPr>
          </a:p>
        </p:txBody>
      </p:sp>
      <p:sp>
        <p:nvSpPr>
          <p:cNvPr id="102404" name="Date Placeholder 3"/>
          <p:cNvSpPr>
            <a:spLocks noGrp="1"/>
          </p:cNvSpPr>
          <p:nvPr>
            <p:ph type="dt" sz="quarter" idx="1"/>
          </p:nvPr>
        </p:nvSpPr>
        <p:spPr>
          <a:xfrm>
            <a:off x="4144055" y="0"/>
            <a:ext cx="3169474" cy="480391"/>
          </a:xfrm>
          <a:prstGeom prst="rect">
            <a:avLst/>
          </a:prstGeom>
          <a:noFill/>
        </p:spPr>
        <p:txBody>
          <a:bodyPr lIns="95601" tIns="47800" rIns="95601" bIns="47800"/>
          <a:lstStyle/>
          <a:p>
            <a:fld id="{FED71F06-9833-436B-BE92-E5ECD8FEEA4F}" type="datetime1">
              <a:rPr lang="en-US" smtClean="0"/>
              <a:pPr/>
              <a:t>10/26/2012</a:t>
            </a:fld>
            <a:endParaRPr lang="en-US" smtClean="0"/>
          </a:p>
        </p:txBody>
      </p:sp>
      <p:sp>
        <p:nvSpPr>
          <p:cNvPr id="102405" name="Slide Number Placeholder 4"/>
          <p:cNvSpPr>
            <a:spLocks noGrp="1"/>
          </p:cNvSpPr>
          <p:nvPr>
            <p:ph type="sldNum" sz="quarter" idx="5"/>
          </p:nvPr>
        </p:nvSpPr>
        <p:spPr>
          <a:noFill/>
        </p:spPr>
        <p:txBody>
          <a:bodyPr/>
          <a:lstStyle/>
          <a:p>
            <a:fld id="{EBCF1CA7-00E8-4225-929B-3F3CABA53DD0}" type="slidenum">
              <a:rPr lang="en-US" smtClean="0"/>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1"/>
          <p:cNvSpPr>
            <a:spLocks noGrp="1" noChangeArrowheads="1"/>
          </p:cNvSpPr>
          <p:nvPr>
            <p:ph type="dt" sz="quarter" idx="1"/>
          </p:nvPr>
        </p:nvSpPr>
        <p:spPr>
          <a:xfrm>
            <a:off x="4144055" y="0"/>
            <a:ext cx="3169474" cy="480391"/>
          </a:xfrm>
          <a:prstGeom prst="rect">
            <a:avLst/>
          </a:prstGeom>
          <a:noFill/>
        </p:spPr>
        <p:txBody>
          <a:bodyPr lIns="95601" tIns="47800" rIns="95601" bIns="47800"/>
          <a:lstStyle/>
          <a:p>
            <a:fld id="{2AD14E5E-03F4-4E3B-806B-AA414987A398}" type="datetime1">
              <a:rPr lang="en-US" smtClean="0"/>
              <a:pPr/>
              <a:t>10/26/2012</a:t>
            </a:fld>
            <a:endParaRPr lang="en-US" smtClean="0"/>
          </a:p>
        </p:txBody>
      </p:sp>
      <p:sp>
        <p:nvSpPr>
          <p:cNvPr id="103427" name="Rectangle 13"/>
          <p:cNvSpPr>
            <a:spLocks noGrp="1" noChangeArrowheads="1"/>
          </p:cNvSpPr>
          <p:nvPr>
            <p:ph type="sldNum" sz="quarter" idx="5"/>
          </p:nvPr>
        </p:nvSpPr>
        <p:spPr>
          <a:noFill/>
        </p:spPr>
        <p:txBody>
          <a:bodyPr/>
          <a:lstStyle/>
          <a:p>
            <a:fld id="{BCF70674-09CF-484A-B91A-8CA9F4BE6C1F}" type="slidenum">
              <a:rPr lang="en-US" smtClean="0"/>
              <a:pPr/>
              <a:t>24</a:t>
            </a:fld>
            <a:endParaRPr lang="en-US" smtClean="0"/>
          </a:p>
        </p:txBody>
      </p:sp>
      <p:sp>
        <p:nvSpPr>
          <p:cNvPr id="103428" name="Rectangle 2"/>
          <p:cNvSpPr>
            <a:spLocks noGrp="1" noRot="1" noChangeAspect="1" noChangeArrowheads="1" noTextEdit="1"/>
          </p:cNvSpPr>
          <p:nvPr>
            <p:ph type="sldImg"/>
          </p:nvPr>
        </p:nvSpPr>
        <p:spPr>
          <a:ln/>
        </p:spPr>
      </p:sp>
      <p:sp>
        <p:nvSpPr>
          <p:cNvPr id="103429"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9D0D53EC-7D98-4B79-85CE-4F7AAD16E98F}" type="slidenum">
              <a:rPr lang="de-CH"/>
              <a:pPr/>
              <a:t>25</a:t>
            </a:fld>
            <a:endParaRPr lang="de-CH"/>
          </a:p>
        </p:txBody>
      </p:sp>
      <p:sp>
        <p:nvSpPr>
          <p:cNvPr id="3323906" name="Rectangle 2"/>
          <p:cNvSpPr>
            <a:spLocks noGrp="1" noRot="1" noChangeAspect="1" noChangeArrowheads="1" noTextEdit="1"/>
          </p:cNvSpPr>
          <p:nvPr>
            <p:ph type="sldImg"/>
          </p:nvPr>
        </p:nvSpPr>
        <p:spPr>
          <a:xfrm>
            <a:off x="1177925" y="544513"/>
            <a:ext cx="5345113" cy="4130675"/>
          </a:xfrm>
          <a:ln/>
        </p:spPr>
      </p:sp>
      <p:sp>
        <p:nvSpPr>
          <p:cNvPr id="3323907" name="Rectangle 3"/>
          <p:cNvSpPr>
            <a:spLocks noGrp="1" noChangeArrowheads="1"/>
          </p:cNvSpPr>
          <p:nvPr>
            <p:ph type="body" idx="1"/>
          </p:nvPr>
        </p:nvSpPr>
        <p:spPr>
          <a:xfrm>
            <a:off x="782638" y="4908550"/>
            <a:ext cx="6130925" cy="4203700"/>
          </a:xfrm>
        </p:spPr>
        <p:txBody>
          <a:bodyPr/>
          <a:lstStyle/>
          <a:p>
            <a:r>
              <a:rPr lang="de-DE"/>
              <a:t>Welcome to the ACH550 Basic Overview webmodule.</a:t>
            </a:r>
            <a:r>
              <a:rPr lang="en-US"/>
              <a:t>  In this webmodule, we will look at the standard features of the ACH550 AC drive – including some basic features of the E-clipse bypass unit.  Keep in mind, this is a basic overview of the product.  For further details on hardware, options or programming, consult the appropriate technical or User manual.</a:t>
            </a:r>
          </a:p>
          <a:p>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271B7E2A-49D7-403C-AB22-2A3F420872A2}" type="slidenum">
              <a:rPr lang="de-CH"/>
              <a:pPr/>
              <a:t>26</a:t>
            </a:fld>
            <a:endParaRPr lang="de-CH"/>
          </a:p>
        </p:txBody>
      </p:sp>
      <p:sp>
        <p:nvSpPr>
          <p:cNvPr id="3325954" name="Rectangle 2"/>
          <p:cNvSpPr>
            <a:spLocks noGrp="1" noRot="1" noChangeAspect="1" noChangeArrowheads="1" noTextEdit="1"/>
          </p:cNvSpPr>
          <p:nvPr>
            <p:ph type="sldImg"/>
          </p:nvPr>
        </p:nvSpPr>
        <p:spPr>
          <a:xfrm>
            <a:off x="1176338" y="544513"/>
            <a:ext cx="5345112" cy="4130675"/>
          </a:xfrm>
          <a:ln/>
        </p:spPr>
      </p:sp>
      <p:sp>
        <p:nvSpPr>
          <p:cNvPr id="3325955" name="Rectangle 3"/>
          <p:cNvSpPr>
            <a:spLocks noGrp="1" noChangeArrowheads="1"/>
          </p:cNvSpPr>
          <p:nvPr>
            <p:ph type="body" idx="1"/>
          </p:nvPr>
        </p:nvSpPr>
        <p:spPr>
          <a:xfrm>
            <a:off x="782638" y="4908550"/>
            <a:ext cx="6130925" cy="4203700"/>
          </a:xfrm>
        </p:spPr>
        <p:txBody>
          <a:bodyPr/>
          <a:lstStyle/>
          <a:p>
            <a:r>
              <a:rPr lang="en-US"/>
              <a:t>The family of drives is shown in this slide. Frames R1-R6 comprise the wall mount sizes, which are available up to 200 Hp. The R8 floor standing cabinet models range from 250 – 550 HP.</a:t>
            </a:r>
          </a:p>
          <a:p>
            <a:r>
              <a:rPr lang="en-US"/>
              <a:t>The ACH550 Drive is available in a NEMA 1 configuration (that is UL Type 1 or IEC IP21) up to 550 HP.  It is also available in a NEMA 12 configuration (UL Type 12 or IEC IP54) also up to 550 HP. The latest entry into the family includes a NEMA 3R configuration (which is IP32) up to 200HP with Bypass.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0423D812-8C09-4A66-94DB-0F2F01E0D45B}" type="slidenum">
              <a:rPr lang="de-CH"/>
              <a:pPr/>
              <a:t>27</a:t>
            </a:fld>
            <a:endParaRPr lang="de-CH"/>
          </a:p>
        </p:txBody>
      </p:sp>
      <p:sp>
        <p:nvSpPr>
          <p:cNvPr id="3328002" name="Rectangle 2"/>
          <p:cNvSpPr>
            <a:spLocks noGrp="1" noRot="1" noChangeAspect="1" noChangeArrowheads="1" noTextEdit="1"/>
          </p:cNvSpPr>
          <p:nvPr>
            <p:ph type="sldImg"/>
          </p:nvPr>
        </p:nvSpPr>
        <p:spPr>
          <a:xfrm>
            <a:off x="1176338" y="544513"/>
            <a:ext cx="5345112" cy="4130675"/>
          </a:xfrm>
          <a:ln/>
        </p:spPr>
      </p:sp>
      <p:sp>
        <p:nvSpPr>
          <p:cNvPr id="3328003" name="Rectangle 3"/>
          <p:cNvSpPr>
            <a:spLocks noGrp="1" noChangeArrowheads="1"/>
          </p:cNvSpPr>
          <p:nvPr>
            <p:ph type="body" idx="1"/>
          </p:nvPr>
        </p:nvSpPr>
        <p:spPr>
          <a:xfrm>
            <a:off x="782638" y="4908550"/>
            <a:ext cx="6130925" cy="4203700"/>
          </a:xfrm>
        </p:spPr>
        <p:txBody>
          <a:bodyPr/>
          <a:lstStyle/>
          <a:p>
            <a:r>
              <a:rPr lang="en-US"/>
              <a:t>As previously mentioned, the ACH550 product is available in both wall and floor mount configurations.  A frame break occurs at 200 HP.  Above 200HP, the ACH550 product is available in a free-standing enclosure.  As indicated earlier, the enclosures are listed in both a NEMA or UL rating. </a:t>
            </a:r>
          </a:p>
          <a:p>
            <a:endParaRPr lang="en-US"/>
          </a:p>
          <a:p>
            <a:r>
              <a:rPr lang="en-US"/>
              <a:t>The motor control method used by default is “Scalar.”  However, the drive can simply be programmed for sensorless vector control if higher end performance is needed for a given application. The output frequency range is from 0 to 500 Hz. Switching frequency of the output motor waveshape is adjustable at 4, 8 or 12 kHz, with 4 kHz as the default setting,  which offers the best drive efficiency.</a:t>
            </a:r>
          </a:p>
          <a:p>
            <a:r>
              <a:rPr lang="en-US"/>
              <a:t>15 languages are available to address installations for a variety of global locations and First Environment – restricted, CE compliance is standard through 200HP.  First Environment, Unrestricted Distribution, is available with the optional RFI Filter installed.</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0423D812-8C09-4A66-94DB-0F2F01E0D45B}" type="slidenum">
              <a:rPr lang="de-CH"/>
              <a:pPr/>
              <a:t>28</a:t>
            </a:fld>
            <a:endParaRPr lang="de-CH"/>
          </a:p>
        </p:txBody>
      </p:sp>
      <p:sp>
        <p:nvSpPr>
          <p:cNvPr id="3328002" name="Rectangle 2"/>
          <p:cNvSpPr>
            <a:spLocks noGrp="1" noRot="1" noChangeAspect="1" noChangeArrowheads="1" noTextEdit="1"/>
          </p:cNvSpPr>
          <p:nvPr>
            <p:ph type="sldImg"/>
          </p:nvPr>
        </p:nvSpPr>
        <p:spPr>
          <a:xfrm>
            <a:off x="1176338" y="544513"/>
            <a:ext cx="5345112" cy="4130675"/>
          </a:xfrm>
          <a:ln/>
        </p:spPr>
      </p:sp>
      <p:sp>
        <p:nvSpPr>
          <p:cNvPr id="3328003" name="Rectangle 3"/>
          <p:cNvSpPr>
            <a:spLocks noGrp="1" noChangeArrowheads="1"/>
          </p:cNvSpPr>
          <p:nvPr>
            <p:ph type="body" idx="1"/>
          </p:nvPr>
        </p:nvSpPr>
        <p:spPr>
          <a:xfrm>
            <a:off x="782638" y="4908550"/>
            <a:ext cx="6130925" cy="4203700"/>
          </a:xfrm>
        </p:spPr>
        <p:txBody>
          <a:bodyPr/>
          <a:lstStyle/>
          <a:p>
            <a:r>
              <a:rPr lang="en-US"/>
              <a:t>As previously mentioned, the ACH550 product is available in both wall and floor mount configurations.  A frame break occurs at 200 HP.  Above 200HP, the ACH550 product is available in a free-standing enclosure.  As indicated earlier, the enclosures are listed in both a NEMA or UL rating. </a:t>
            </a:r>
          </a:p>
          <a:p>
            <a:endParaRPr lang="en-US"/>
          </a:p>
          <a:p>
            <a:r>
              <a:rPr lang="en-US"/>
              <a:t>The motor control method used by default is “Scalar.”  However, the drive can simply be programmed for sensorless vector control if higher end performance is needed for a given application. The output frequency range is from 0 to 500 Hz. Switching frequency of the output motor waveshape is adjustable at 4, 8 or 12 kHz, with 4 kHz as the default setting,  which offers the best drive efficiency.</a:t>
            </a:r>
          </a:p>
          <a:p>
            <a:r>
              <a:rPr lang="en-US"/>
              <a:t>15 languages are available to address installations for a variety of global locations and First Environment – restricted, CE compliance is standard through 200HP.  First Environment, Unrestricted Distribution, is available with the optional RFI Filter installed.</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BAFA094A-9A72-4B47-8D5B-D43BBF9D8FD1}" type="slidenum">
              <a:rPr lang="de-CH"/>
              <a:pPr/>
              <a:t>29</a:t>
            </a:fld>
            <a:endParaRPr lang="de-CH"/>
          </a:p>
        </p:txBody>
      </p:sp>
      <p:sp>
        <p:nvSpPr>
          <p:cNvPr id="3330050" name="Rectangle 2"/>
          <p:cNvSpPr>
            <a:spLocks noGrp="1" noRot="1" noChangeAspect="1" noChangeArrowheads="1" noTextEdit="1"/>
          </p:cNvSpPr>
          <p:nvPr>
            <p:ph type="sldImg"/>
          </p:nvPr>
        </p:nvSpPr>
        <p:spPr>
          <a:xfrm>
            <a:off x="1176338" y="544513"/>
            <a:ext cx="5345112" cy="4130675"/>
          </a:xfrm>
          <a:ln/>
        </p:spPr>
      </p:sp>
      <p:sp>
        <p:nvSpPr>
          <p:cNvPr id="3330051" name="Rectangle 3"/>
          <p:cNvSpPr>
            <a:spLocks noGrp="1" noChangeArrowheads="1"/>
          </p:cNvSpPr>
          <p:nvPr>
            <p:ph type="body" idx="1"/>
          </p:nvPr>
        </p:nvSpPr>
        <p:spPr>
          <a:xfrm>
            <a:off x="782638" y="4908550"/>
            <a:ext cx="6130925" cy="4203700"/>
          </a:xfrm>
        </p:spPr>
        <p:txBody>
          <a:bodyPr/>
          <a:lstStyle/>
          <a:p>
            <a:r>
              <a:rPr lang="en-US"/>
              <a:t>The Advanced Control Panel has all the features that a customer requires and is therefore included as “standard” with every drive.  The keypad is detachable and connects to the drive with a standard computer cable  - an Ethernet, CAT-5 cable available from any computer or office store.  (Note that this cable is a “straight-through” or “in-line” version - -  it is not a “crossover” cable). The Control Panel features a three signal display with a real time clock. The panel buttons work on the principles of cell phone technology, encorporating “soft keys” to perform functions - making it very user friendly.</a:t>
            </a:r>
          </a:p>
          <a:p>
            <a:endParaRPr lang="en-US"/>
          </a:p>
          <a:p>
            <a:r>
              <a:rPr lang="en-US"/>
              <a:t>DriveWindow Light is an optional PC Tool that allows control, programming and monitoring of the drive through a computer. This software program is a flexible tool to be used during commissioning, troubleshooting and maintenance. It offers a clear graphical representation of what is actually occurring with the drive – in either on-line or off-line modes of operation. Application programs can be saved as a backup through the use of the “parameter &amp; signals” tool.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Discuss about self and give work history and credentials. Discuss how to contact self, tech support and training group.</a:t>
            </a:r>
          </a:p>
          <a:p>
            <a:endParaRPr lang="en-US" dirty="0"/>
          </a:p>
        </p:txBody>
      </p:sp>
      <p:sp>
        <p:nvSpPr>
          <p:cNvPr id="4" name="Header Placeholder 3"/>
          <p:cNvSpPr>
            <a:spLocks noGrp="1"/>
          </p:cNvSpPr>
          <p:nvPr>
            <p:ph type="hdr" sz="quarter" idx="10"/>
          </p:nvPr>
        </p:nvSpPr>
        <p:spPr/>
        <p:txBody>
          <a:bodyPr/>
          <a:lstStyle/>
          <a:p>
            <a:r>
              <a:rPr lang="de-CH" smtClean="0"/>
              <a:t>Property of ABB Inc., Do Not Copy - Do Not Distribute</a:t>
            </a:r>
            <a:endParaRPr lang="de-CH"/>
          </a:p>
        </p:txBody>
      </p:sp>
      <p:sp>
        <p:nvSpPr>
          <p:cNvPr id="5" name="Slide Number Placeholder 4"/>
          <p:cNvSpPr>
            <a:spLocks noGrp="1"/>
          </p:cNvSpPr>
          <p:nvPr>
            <p:ph type="sldNum" sz="quarter" idx="11"/>
          </p:nvPr>
        </p:nvSpPr>
        <p:spPr/>
        <p:txBody>
          <a:bodyPr/>
          <a:lstStyle/>
          <a:p>
            <a:r>
              <a:rPr lang="de-CH" smtClean="0"/>
              <a:t>Page</a:t>
            </a:r>
            <a:fld id="{76693384-0C1B-40EE-B1B2-1893489D21B7}" type="slidenum">
              <a:rPr lang="de-CH" smtClean="0"/>
              <a:pPr/>
              <a:t>3</a:t>
            </a:fld>
            <a:endParaRPr lang="de-CH"/>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B0D177C9-D97A-4E92-8F76-6837E58CB780}" type="slidenum">
              <a:rPr lang="de-CH"/>
              <a:pPr/>
              <a:t>30</a:t>
            </a:fld>
            <a:endParaRPr lang="de-CH"/>
          </a:p>
        </p:txBody>
      </p:sp>
      <p:sp>
        <p:nvSpPr>
          <p:cNvPr id="3332098" name="Rectangle 2"/>
          <p:cNvSpPr>
            <a:spLocks noGrp="1" noRot="1" noChangeAspect="1" noChangeArrowheads="1" noTextEdit="1"/>
          </p:cNvSpPr>
          <p:nvPr>
            <p:ph type="sldImg"/>
          </p:nvPr>
        </p:nvSpPr>
        <p:spPr>
          <a:xfrm>
            <a:off x="1176338" y="544513"/>
            <a:ext cx="5345112" cy="4130675"/>
          </a:xfrm>
          <a:ln/>
        </p:spPr>
      </p:sp>
      <p:sp>
        <p:nvSpPr>
          <p:cNvPr id="3332099" name="Rectangle 3"/>
          <p:cNvSpPr>
            <a:spLocks noGrp="1" noChangeArrowheads="1"/>
          </p:cNvSpPr>
          <p:nvPr>
            <p:ph type="body" idx="1"/>
          </p:nvPr>
        </p:nvSpPr>
        <p:spPr>
          <a:xfrm>
            <a:off x="782638" y="4908550"/>
            <a:ext cx="6130925" cy="4203700"/>
          </a:xfrm>
        </p:spPr>
        <p:txBody>
          <a:bodyPr/>
          <a:lstStyle/>
          <a:p>
            <a:r>
              <a:rPr lang="en-US"/>
              <a:t>The ACH550 has 4 embedded fieldbus protocols. They are BACnet, Siemens FLN (Floor Level Network), Johnson N2 Bus and Modbus RTU (Remote Terminal Unit). These protocols all have connectivity through the RS-485 connection terminal on the Main Control Board. It should be noted that the BACnet protocol is Master Slave / Token Passing and is BACnet Testing Labs listed as an Application Specific Controller.</a:t>
            </a:r>
          </a:p>
          <a:p>
            <a:r>
              <a:rPr lang="en-US"/>
              <a:t>The use of a fieldbus interface makes installations more cost-effective. Control and monitoring of the drive are both possible. Control can also be programmed to allow any mix of I/O vs. fieldbus control – for example hard-wired building safeties and Start/Stop &amp; speed reference through communications.</a:t>
            </a:r>
          </a:p>
          <a:p>
            <a:r>
              <a:rPr lang="en-US"/>
              <a:t>Group 53 works in conjunction with Group 98 (Communications Options).  Group 53 sets up the embedded fieldbus communications values. This Group allows the user to set baud rate, station ID, parity and other values specific to a protocol.</a:t>
            </a:r>
          </a:p>
          <a:p>
            <a:r>
              <a:rPr lang="en-US"/>
              <a:t>Group 98 allows the user to “energize” the embedded fieldbus terminal block or tell the drive it has an external Fieldbus Module.  The setting of one parameter, 9802, provides the drive with information vital to connecting to outside world communications.  There is a “Communications Assistant” that steps the user through all the required start-up values.</a:t>
            </a:r>
          </a:p>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B4182108-7B17-4DCF-AD72-EB4515BBC0FF}" type="slidenum">
              <a:rPr lang="de-CH"/>
              <a:pPr/>
              <a:t>31</a:t>
            </a:fld>
            <a:endParaRPr lang="de-CH"/>
          </a:p>
        </p:txBody>
      </p:sp>
      <p:sp>
        <p:nvSpPr>
          <p:cNvPr id="3334146" name="Rectangle 2"/>
          <p:cNvSpPr>
            <a:spLocks noGrp="1" noRot="1" noChangeAspect="1" noChangeArrowheads="1" noTextEdit="1"/>
          </p:cNvSpPr>
          <p:nvPr>
            <p:ph type="sldImg"/>
          </p:nvPr>
        </p:nvSpPr>
        <p:spPr>
          <a:xfrm>
            <a:off x="1176338" y="544513"/>
            <a:ext cx="5345112" cy="4130675"/>
          </a:xfrm>
          <a:ln/>
        </p:spPr>
      </p:sp>
      <p:sp>
        <p:nvSpPr>
          <p:cNvPr id="3334147" name="Rectangle 3"/>
          <p:cNvSpPr>
            <a:spLocks noGrp="1" noChangeArrowheads="1"/>
          </p:cNvSpPr>
          <p:nvPr>
            <p:ph type="body" idx="1"/>
          </p:nvPr>
        </p:nvSpPr>
        <p:spPr>
          <a:xfrm>
            <a:off x="782638" y="4908550"/>
            <a:ext cx="6130925" cy="4203700"/>
          </a:xfrm>
        </p:spPr>
        <p:txBody>
          <a:bodyPr/>
          <a:lstStyle/>
          <a:p>
            <a:r>
              <a:rPr lang="en-US"/>
              <a:t>The ACH550 has the capability of several optional fieldbus modules. The external fieldbus modules are available in the “R” series version, which plug directly into option slot 2 on the Main Control Board (SMIO board).  Even though LonWorks and Ethernet IP may be the more common modules for use in HVAC applications, the ACH550 can also communicate on the same fieldbus network used in some Industrial applications – such as Devicenet or Profibus.</a:t>
            </a:r>
          </a:p>
          <a:p>
            <a:endParaRPr lang="en-US"/>
          </a:p>
          <a:p>
            <a:r>
              <a:rPr lang="en-US"/>
              <a:t>Group 98 allows the user to “energize” the embedded fieldbus terminal block or tell the drive it has an external Fieldbus Module.  The setting of one parameter, 9802, provides the drive with information vital to connecting to outside world communications.  There is a “Communications Assistant” that steps the user through all the required start-up values.</a:t>
            </a:r>
          </a:p>
          <a:p>
            <a:endParaRPr lang="en-US"/>
          </a:p>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7E4AA90B-8BDF-40BB-A17D-B77E6BDF897D}" type="slidenum">
              <a:rPr lang="de-CH"/>
              <a:pPr/>
              <a:t>32</a:t>
            </a:fld>
            <a:endParaRPr lang="de-CH"/>
          </a:p>
        </p:txBody>
      </p:sp>
      <p:sp>
        <p:nvSpPr>
          <p:cNvPr id="3336194" name="Rectangle 2"/>
          <p:cNvSpPr>
            <a:spLocks noGrp="1" noRot="1" noChangeAspect="1" noChangeArrowheads="1" noTextEdit="1"/>
          </p:cNvSpPr>
          <p:nvPr>
            <p:ph type="sldImg"/>
          </p:nvPr>
        </p:nvSpPr>
        <p:spPr>
          <a:xfrm>
            <a:off x="1176338" y="544513"/>
            <a:ext cx="5345112" cy="4130675"/>
          </a:xfrm>
          <a:ln/>
        </p:spPr>
      </p:sp>
      <p:sp>
        <p:nvSpPr>
          <p:cNvPr id="3336195" name="Rectangle 3"/>
          <p:cNvSpPr>
            <a:spLocks noGrp="1" noChangeArrowheads="1"/>
          </p:cNvSpPr>
          <p:nvPr>
            <p:ph type="body" idx="1"/>
          </p:nvPr>
        </p:nvSpPr>
        <p:spPr>
          <a:xfrm>
            <a:off x="782638" y="4908550"/>
            <a:ext cx="6130925" cy="4203700"/>
          </a:xfrm>
        </p:spPr>
        <p:txBody>
          <a:bodyPr/>
          <a:lstStyle/>
          <a:p>
            <a:r>
              <a:rPr lang="en-GB"/>
              <a:t>The Advance Control Panel offers the most capability when programming the ACH550.  A “Basic” Panel is available, but has far less functionality.</a:t>
            </a:r>
            <a:br>
              <a:rPr lang="en-GB"/>
            </a:br>
            <a:r>
              <a:rPr lang="en-GB"/>
              <a:t>The features and benefits of this panel are listed here.  Notice that there are no “function codes” with this panel – all values and parameter names  are listed in alpha-numeric fashion.  </a:t>
            </a:r>
          </a:p>
          <a:p>
            <a:r>
              <a:rPr lang="en-GB"/>
              <a:t>Several other key features include  the “Back-up and Restore” function.  Pressing the “Menu” button (the soft key in the Red circle), allows the user to scroll up and down using the Arrow Up and Down buttons.  Finding the “Par Back-up” group is where Backup and Restore is located.  Once there, you will have several options of uploading to the Panel, and downloading to the drive.  </a:t>
            </a:r>
            <a:br>
              <a:rPr lang="en-GB"/>
            </a:br>
            <a:r>
              <a:rPr lang="en-GB"/>
              <a:t/>
            </a:r>
            <a:br>
              <a:rPr lang="en-GB"/>
            </a:br>
            <a:r>
              <a:rPr lang="en-GB"/>
              <a:t>The “Changed Par” group, also one of the main parameter groups, contains a running list of all changes made to the drive from default values.  This is a handy list of values, that may help in software troubleshooting, comparing the default macro setting to what is currently in the drive.  “I/O settings” is another one of the main groups, and indicates all the function assignments for each of the Inputs and outputs.</a:t>
            </a:r>
          </a:p>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C2027AFE-E8D0-4485-862C-6476ED502D96}" type="slidenum">
              <a:rPr lang="de-CH"/>
              <a:pPr/>
              <a:t>33</a:t>
            </a:fld>
            <a:endParaRPr lang="de-CH"/>
          </a:p>
        </p:txBody>
      </p:sp>
      <p:sp>
        <p:nvSpPr>
          <p:cNvPr id="3338242" name="Rectangle 2"/>
          <p:cNvSpPr>
            <a:spLocks noGrp="1" noRot="1" noChangeAspect="1" noChangeArrowheads="1" noTextEdit="1"/>
          </p:cNvSpPr>
          <p:nvPr>
            <p:ph type="sldImg"/>
          </p:nvPr>
        </p:nvSpPr>
        <p:spPr>
          <a:xfrm>
            <a:off x="1176338" y="544513"/>
            <a:ext cx="5345112" cy="4130675"/>
          </a:xfrm>
          <a:ln/>
        </p:spPr>
      </p:sp>
      <p:sp>
        <p:nvSpPr>
          <p:cNvPr id="3338243" name="Rectangle 3"/>
          <p:cNvSpPr>
            <a:spLocks noGrp="1" noChangeArrowheads="1"/>
          </p:cNvSpPr>
          <p:nvPr>
            <p:ph type="body" idx="1"/>
          </p:nvPr>
        </p:nvSpPr>
        <p:spPr>
          <a:xfrm>
            <a:off x="782638" y="4908550"/>
            <a:ext cx="6130925" cy="4203700"/>
          </a:xfrm>
        </p:spPr>
        <p:txBody>
          <a:bodyPr/>
          <a:lstStyle/>
          <a:p>
            <a:r>
              <a:rPr lang="en-GB"/>
              <a:t>All of the button functions are indicated in this picture.  The basic concept of programming this drive, is the use of the two soft keys. The description of the button changes depending on what operation you are performing -  just like in a standard cell phone.  The basic button functions speak for themselves, and once you have a few minutes with the Panel, you will surely find that programming this drive is as easy as using a cell phone.  </a:t>
            </a:r>
            <a:br>
              <a:rPr lang="en-GB"/>
            </a:br>
            <a:r>
              <a:rPr lang="en-GB"/>
              <a:t/>
            </a:r>
            <a:br>
              <a:rPr lang="en-GB"/>
            </a:br>
            <a:r>
              <a:rPr lang="en-GB"/>
              <a:t>If you get stuck at any time, the ? (Question Mark) Help Button can assist you.  Pressing this button allows you to enter a modified User Manual.  It gives helpful hints during programming as to what a parameter does.  In addition, it indicates how to correct an alarm or fault, after it occurs. </a:t>
            </a:r>
            <a:br>
              <a:rPr lang="en-GB"/>
            </a:br>
            <a:r>
              <a:rPr lang="en-GB"/>
              <a:t/>
            </a:r>
            <a:br>
              <a:rPr lang="en-GB"/>
            </a:br>
            <a:r>
              <a:rPr lang="en-GB"/>
              <a:t>The Real Time clock in the middle of the display gives accurate time and date of faults when performing diagnostics, and allows the user to program any of (4) internal timers. </a:t>
            </a:r>
          </a:p>
          <a:p>
            <a:endParaRPr lang="en-GB"/>
          </a:p>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243D4963-4774-44E5-96E8-CA7B1A6601DF}" type="slidenum">
              <a:rPr lang="de-CH"/>
              <a:pPr/>
              <a:t>34</a:t>
            </a:fld>
            <a:endParaRPr lang="de-CH"/>
          </a:p>
        </p:txBody>
      </p:sp>
      <p:sp>
        <p:nvSpPr>
          <p:cNvPr id="3340290" name="Rectangle 2"/>
          <p:cNvSpPr>
            <a:spLocks noGrp="1" noRot="1" noChangeAspect="1" noChangeArrowheads="1" noTextEdit="1"/>
          </p:cNvSpPr>
          <p:nvPr>
            <p:ph type="sldImg"/>
          </p:nvPr>
        </p:nvSpPr>
        <p:spPr>
          <a:xfrm>
            <a:off x="1176338" y="544513"/>
            <a:ext cx="5345112" cy="4130675"/>
          </a:xfrm>
          <a:ln/>
        </p:spPr>
      </p:sp>
      <p:sp>
        <p:nvSpPr>
          <p:cNvPr id="3340291" name="Rectangle 3"/>
          <p:cNvSpPr>
            <a:spLocks noGrp="1" noChangeArrowheads="1"/>
          </p:cNvSpPr>
          <p:nvPr>
            <p:ph type="body" idx="1"/>
          </p:nvPr>
        </p:nvSpPr>
        <p:spPr>
          <a:xfrm>
            <a:off x="782638" y="4908550"/>
            <a:ext cx="6130925" cy="4203700"/>
          </a:xfrm>
        </p:spPr>
        <p:txBody>
          <a:bodyPr/>
          <a:lstStyle/>
          <a:p>
            <a:r>
              <a:rPr lang="en-GB"/>
              <a:t>There are (3) different assistants located within this drive Panel.  Their functions are listed here, with the “Start-up Assistant” being the most useful during a full drive commissioning.</a:t>
            </a:r>
            <a:br>
              <a:rPr lang="en-GB"/>
            </a:br>
            <a:r>
              <a:rPr lang="en-GB"/>
              <a:t>The maintenance assistant can be used for a “pre-programmed” time interval as to when to perform preventative maintenance.</a:t>
            </a:r>
            <a:br>
              <a:rPr lang="en-GB"/>
            </a:br>
            <a:r>
              <a:rPr lang="en-GB"/>
              <a:t>The Diagnostic Assistant is really part of the ? Help Button.  It gives corrective actions to be taken to reduce the potential for the fault in the future.</a:t>
            </a:r>
          </a:p>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42923D-8FE6-47AF-8360-252C7AE26B42}" type="slidenum">
              <a:rPr lang="de-CH"/>
              <a:pPr/>
              <a:t>35</a:t>
            </a:fld>
            <a:endParaRPr lang="de-CH"/>
          </a:p>
        </p:txBody>
      </p:sp>
      <p:sp>
        <p:nvSpPr>
          <p:cNvPr id="2076674" name="Rectangle 2"/>
          <p:cNvSpPr>
            <a:spLocks noGrp="1" noRot="1" noChangeAspect="1" noChangeArrowheads="1" noTextEdit="1"/>
          </p:cNvSpPr>
          <p:nvPr>
            <p:ph type="sldImg"/>
          </p:nvPr>
        </p:nvSpPr>
        <p:spPr>
          <a:ln/>
        </p:spPr>
      </p:sp>
      <p:sp>
        <p:nvSpPr>
          <p:cNvPr id="2076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5F548-4191-4C34-9C4C-6966C14BEBC4}" type="slidenum">
              <a:rPr lang="de-CH"/>
              <a:pPr/>
              <a:t>36</a:t>
            </a:fld>
            <a:endParaRPr lang="de-CH"/>
          </a:p>
        </p:txBody>
      </p:sp>
      <p:sp>
        <p:nvSpPr>
          <p:cNvPr id="2078722" name="Rectangle 2"/>
          <p:cNvSpPr>
            <a:spLocks noGrp="1" noRot="1" noChangeAspect="1" noChangeArrowheads="1" noTextEdit="1"/>
          </p:cNvSpPr>
          <p:nvPr>
            <p:ph type="sldImg"/>
          </p:nvPr>
        </p:nvSpPr>
        <p:spPr>
          <a:ln/>
        </p:spPr>
      </p:sp>
      <p:sp>
        <p:nvSpPr>
          <p:cNvPr id="2078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5F548-4191-4C34-9C4C-6966C14BEBC4}" type="slidenum">
              <a:rPr lang="de-CH"/>
              <a:pPr/>
              <a:t>37</a:t>
            </a:fld>
            <a:endParaRPr lang="de-CH"/>
          </a:p>
        </p:txBody>
      </p:sp>
      <p:sp>
        <p:nvSpPr>
          <p:cNvPr id="2078722" name="Rectangle 2"/>
          <p:cNvSpPr>
            <a:spLocks noGrp="1" noRot="1" noChangeAspect="1" noChangeArrowheads="1" noTextEdit="1"/>
          </p:cNvSpPr>
          <p:nvPr>
            <p:ph type="sldImg"/>
          </p:nvPr>
        </p:nvSpPr>
        <p:spPr>
          <a:ln/>
        </p:spPr>
      </p:sp>
      <p:sp>
        <p:nvSpPr>
          <p:cNvPr id="2078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C9BC42-E16B-42C2-A493-9B9B6870B4F9}" type="slidenum">
              <a:rPr lang="de-CH"/>
              <a:pPr/>
              <a:t>38</a:t>
            </a:fld>
            <a:endParaRPr lang="de-CH"/>
          </a:p>
        </p:txBody>
      </p:sp>
      <p:sp>
        <p:nvSpPr>
          <p:cNvPr id="2071554" name="Rectangle 2"/>
          <p:cNvSpPr>
            <a:spLocks noGrp="1" noRot="1" noChangeAspect="1" noChangeArrowheads="1" noTextEdit="1"/>
          </p:cNvSpPr>
          <p:nvPr>
            <p:ph type="sldImg"/>
          </p:nvPr>
        </p:nvSpPr>
        <p:spPr>
          <a:ln/>
        </p:spPr>
      </p:sp>
      <p:sp>
        <p:nvSpPr>
          <p:cNvPr id="2071555"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5E4F01-6880-4265-B0AD-0FC048CB8F8E}" type="slidenum">
              <a:rPr lang="de-CH"/>
              <a:pPr/>
              <a:t>39</a:t>
            </a:fld>
            <a:endParaRPr lang="de-CH"/>
          </a:p>
        </p:txBody>
      </p:sp>
      <p:sp>
        <p:nvSpPr>
          <p:cNvPr id="2069506" name="Rectangle 2"/>
          <p:cNvSpPr>
            <a:spLocks noGrp="1" noRot="1" noChangeAspect="1" noChangeArrowheads="1" noTextEdit="1"/>
          </p:cNvSpPr>
          <p:nvPr>
            <p:ph type="sldImg"/>
          </p:nvPr>
        </p:nvSpPr>
        <p:spPr>
          <a:ln/>
        </p:spPr>
      </p:sp>
      <p:sp>
        <p:nvSpPr>
          <p:cNvPr id="2069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Give information about </a:t>
            </a:r>
            <a:r>
              <a:rPr lang="en-US" dirty="0" err="1" smtClean="0"/>
              <a:t>VFDHelp</a:t>
            </a:r>
            <a:r>
              <a:rPr lang="en-US" dirty="0" smtClean="0"/>
              <a:t> and how to locate software and download.</a:t>
            </a:r>
          </a:p>
          <a:p>
            <a:endParaRPr lang="en-US" dirty="0"/>
          </a:p>
        </p:txBody>
      </p:sp>
      <p:sp>
        <p:nvSpPr>
          <p:cNvPr id="4" name="Header Placeholder 3"/>
          <p:cNvSpPr>
            <a:spLocks noGrp="1"/>
          </p:cNvSpPr>
          <p:nvPr>
            <p:ph type="hdr" sz="quarter" idx="10"/>
          </p:nvPr>
        </p:nvSpPr>
        <p:spPr/>
        <p:txBody>
          <a:bodyPr/>
          <a:lstStyle/>
          <a:p>
            <a:r>
              <a:rPr lang="de-CH" smtClean="0"/>
              <a:t>Property of ABB Inc., Do Not Copy - Do Not Distribute</a:t>
            </a:r>
            <a:endParaRPr lang="de-CH"/>
          </a:p>
        </p:txBody>
      </p:sp>
      <p:sp>
        <p:nvSpPr>
          <p:cNvPr id="5" name="Slide Number Placeholder 4"/>
          <p:cNvSpPr>
            <a:spLocks noGrp="1"/>
          </p:cNvSpPr>
          <p:nvPr>
            <p:ph type="sldNum" sz="quarter" idx="11"/>
          </p:nvPr>
        </p:nvSpPr>
        <p:spPr/>
        <p:txBody>
          <a:bodyPr/>
          <a:lstStyle/>
          <a:p>
            <a:r>
              <a:rPr lang="de-CH" smtClean="0"/>
              <a:t>Page</a:t>
            </a:r>
            <a:fld id="{76693384-0C1B-40EE-B1B2-1893489D21B7}" type="slidenum">
              <a:rPr lang="de-CH" smtClean="0"/>
              <a:pPr/>
              <a:t>4</a:t>
            </a:fld>
            <a:endParaRPr lang="de-CH"/>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42923D-8FE6-47AF-8360-252C7AE26B42}" type="slidenum">
              <a:rPr lang="de-CH"/>
              <a:pPr/>
              <a:t>40</a:t>
            </a:fld>
            <a:endParaRPr lang="de-CH"/>
          </a:p>
        </p:txBody>
      </p:sp>
      <p:sp>
        <p:nvSpPr>
          <p:cNvPr id="2076674" name="Rectangle 2"/>
          <p:cNvSpPr>
            <a:spLocks noGrp="1" noRot="1" noChangeAspect="1" noChangeArrowheads="1" noTextEdit="1"/>
          </p:cNvSpPr>
          <p:nvPr>
            <p:ph type="sldImg"/>
          </p:nvPr>
        </p:nvSpPr>
        <p:spPr>
          <a:ln/>
        </p:spPr>
      </p:sp>
      <p:sp>
        <p:nvSpPr>
          <p:cNvPr id="2076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5F548-4191-4C34-9C4C-6966C14BEBC4}" type="slidenum">
              <a:rPr lang="de-CH"/>
              <a:pPr/>
              <a:t>41</a:t>
            </a:fld>
            <a:endParaRPr lang="de-CH"/>
          </a:p>
        </p:txBody>
      </p:sp>
      <p:sp>
        <p:nvSpPr>
          <p:cNvPr id="2078722" name="Rectangle 2"/>
          <p:cNvSpPr>
            <a:spLocks noGrp="1" noRot="1" noChangeAspect="1" noChangeArrowheads="1" noTextEdit="1"/>
          </p:cNvSpPr>
          <p:nvPr>
            <p:ph type="sldImg"/>
          </p:nvPr>
        </p:nvSpPr>
        <p:spPr>
          <a:ln/>
        </p:spPr>
      </p:sp>
      <p:sp>
        <p:nvSpPr>
          <p:cNvPr id="2078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93476F-90B5-4743-B603-A63DA933B0DE}" type="slidenum">
              <a:rPr lang="de-CH"/>
              <a:pPr/>
              <a:t>42</a:t>
            </a:fld>
            <a:endParaRPr lang="de-CH"/>
          </a:p>
        </p:txBody>
      </p:sp>
      <p:sp>
        <p:nvSpPr>
          <p:cNvPr id="2080770" name="Rectangle 2"/>
          <p:cNvSpPr>
            <a:spLocks noGrp="1" noRot="1" noChangeAspect="1" noChangeArrowheads="1" noTextEdit="1"/>
          </p:cNvSpPr>
          <p:nvPr>
            <p:ph type="sldImg"/>
          </p:nvPr>
        </p:nvSpPr>
        <p:spPr>
          <a:ln/>
        </p:spPr>
      </p:sp>
      <p:sp>
        <p:nvSpPr>
          <p:cNvPr id="2080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834A60-2008-4434-87D6-01C6CCF48C2E}" type="slidenum">
              <a:rPr lang="de-CH"/>
              <a:pPr/>
              <a:t>43</a:t>
            </a:fld>
            <a:endParaRPr lang="de-CH"/>
          </a:p>
        </p:txBody>
      </p:sp>
      <p:sp>
        <p:nvSpPr>
          <p:cNvPr id="2115586" name="Rectangle 2"/>
          <p:cNvSpPr>
            <a:spLocks noGrp="1" noRot="1" noChangeAspect="1" noChangeArrowheads="1" noTextEdit="1"/>
          </p:cNvSpPr>
          <p:nvPr>
            <p:ph type="sldImg"/>
          </p:nvPr>
        </p:nvSpPr>
        <p:spPr>
          <a:ln/>
        </p:spPr>
      </p:sp>
      <p:sp>
        <p:nvSpPr>
          <p:cNvPr id="2115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2E40C-DC4F-4F56-B43E-437E500D0A2F}" type="slidenum">
              <a:rPr lang="de-CH"/>
              <a:pPr/>
              <a:t>44</a:t>
            </a:fld>
            <a:endParaRPr lang="de-CH"/>
          </a:p>
        </p:txBody>
      </p:sp>
      <p:sp>
        <p:nvSpPr>
          <p:cNvPr id="2083842" name="Rectangle 2"/>
          <p:cNvSpPr>
            <a:spLocks noGrp="1" noRot="1" noChangeAspect="1" noChangeArrowheads="1" noTextEdit="1"/>
          </p:cNvSpPr>
          <p:nvPr>
            <p:ph type="sldImg"/>
          </p:nvPr>
        </p:nvSpPr>
        <p:spPr>
          <a:ln/>
        </p:spPr>
      </p:sp>
      <p:sp>
        <p:nvSpPr>
          <p:cNvPr id="208384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26BB13-11EC-4E3E-BDC7-3239659A8D36}" type="slidenum">
              <a:rPr lang="de-CH"/>
              <a:pPr/>
              <a:t>45</a:t>
            </a:fld>
            <a:endParaRPr lang="de-CH"/>
          </a:p>
        </p:txBody>
      </p:sp>
      <p:sp>
        <p:nvSpPr>
          <p:cNvPr id="2085890" name="Rectangle 2"/>
          <p:cNvSpPr>
            <a:spLocks noGrp="1" noRot="1" noChangeAspect="1" noChangeArrowheads="1" noTextEdit="1"/>
          </p:cNvSpPr>
          <p:nvPr>
            <p:ph type="sldImg"/>
          </p:nvPr>
        </p:nvSpPr>
        <p:spPr>
          <a:ln/>
        </p:spPr>
      </p:sp>
      <p:sp>
        <p:nvSpPr>
          <p:cNvPr id="2085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0727E6-171D-4AB0-9F7E-FF3A49D14B83}" type="slidenum">
              <a:rPr lang="de-CH"/>
              <a:pPr/>
              <a:t>46</a:t>
            </a:fld>
            <a:endParaRPr lang="de-CH"/>
          </a:p>
        </p:txBody>
      </p:sp>
      <p:sp>
        <p:nvSpPr>
          <p:cNvPr id="2087938" name="Rectangle 2"/>
          <p:cNvSpPr>
            <a:spLocks noGrp="1" noRot="1" noChangeAspect="1" noChangeArrowheads="1" noTextEdit="1"/>
          </p:cNvSpPr>
          <p:nvPr>
            <p:ph type="sldImg"/>
          </p:nvPr>
        </p:nvSpPr>
        <p:spPr>
          <a:ln/>
        </p:spPr>
      </p:sp>
      <p:sp>
        <p:nvSpPr>
          <p:cNvPr id="2087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E2F873-D8BA-4E6B-B41B-5F97066DB11A}" type="slidenum">
              <a:rPr lang="de-CH"/>
              <a:pPr/>
              <a:t>47</a:t>
            </a:fld>
            <a:endParaRPr lang="de-CH"/>
          </a:p>
        </p:txBody>
      </p:sp>
      <p:sp>
        <p:nvSpPr>
          <p:cNvPr id="2089986" name="Rectangle 2"/>
          <p:cNvSpPr>
            <a:spLocks noGrp="1" noRot="1" noChangeAspect="1" noChangeArrowheads="1" noTextEdit="1"/>
          </p:cNvSpPr>
          <p:nvPr>
            <p:ph type="sldImg"/>
          </p:nvPr>
        </p:nvSpPr>
        <p:spPr>
          <a:ln/>
        </p:spPr>
      </p:sp>
      <p:sp>
        <p:nvSpPr>
          <p:cNvPr id="2089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6878FF-28BA-4714-A4DE-2EAAB0149550}" type="slidenum">
              <a:rPr lang="de-CH"/>
              <a:pPr/>
              <a:t>48</a:t>
            </a:fld>
            <a:endParaRPr lang="de-CH"/>
          </a:p>
        </p:txBody>
      </p:sp>
      <p:sp>
        <p:nvSpPr>
          <p:cNvPr id="2105346" name="Rectangle 2"/>
          <p:cNvSpPr>
            <a:spLocks noGrp="1" noRot="1" noChangeAspect="1" noChangeArrowheads="1" noTextEdit="1"/>
          </p:cNvSpPr>
          <p:nvPr>
            <p:ph type="sldImg"/>
          </p:nvPr>
        </p:nvSpPr>
        <p:spPr>
          <a:ln/>
        </p:spPr>
      </p:sp>
      <p:sp>
        <p:nvSpPr>
          <p:cNvPr id="210534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8DA18D-B751-42EF-A97A-366C221F3ECD}" type="slidenum">
              <a:rPr lang="de-CH"/>
              <a:pPr/>
              <a:t>49</a:t>
            </a:fld>
            <a:endParaRPr lang="de-CH"/>
          </a:p>
        </p:txBody>
      </p:sp>
      <p:sp>
        <p:nvSpPr>
          <p:cNvPr id="2107394" name="Rectangle 2"/>
          <p:cNvSpPr>
            <a:spLocks noGrp="1" noRot="1" noChangeAspect="1" noChangeArrowheads="1" noTextEdit="1"/>
          </p:cNvSpPr>
          <p:nvPr>
            <p:ph type="sldImg"/>
          </p:nvPr>
        </p:nvSpPr>
        <p:spPr>
          <a:ln/>
        </p:spPr>
      </p:sp>
      <p:sp>
        <p:nvSpPr>
          <p:cNvPr id="2107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de-CH" smtClean="0"/>
              <a:t>Property of ABB Inc., Do Not Copy - Do Not Distribute</a:t>
            </a:r>
            <a:endParaRPr lang="de-CH"/>
          </a:p>
        </p:txBody>
      </p:sp>
      <p:sp>
        <p:nvSpPr>
          <p:cNvPr id="5" name="Slide Number Placeholder 4"/>
          <p:cNvSpPr>
            <a:spLocks noGrp="1"/>
          </p:cNvSpPr>
          <p:nvPr>
            <p:ph type="sldNum" sz="quarter" idx="11"/>
          </p:nvPr>
        </p:nvSpPr>
        <p:spPr/>
        <p:txBody>
          <a:bodyPr/>
          <a:lstStyle/>
          <a:p>
            <a:r>
              <a:rPr lang="de-CH" smtClean="0"/>
              <a:t>Page</a:t>
            </a:r>
            <a:fld id="{76693384-0C1B-40EE-B1B2-1893489D21B7}" type="slidenum">
              <a:rPr lang="de-CH" smtClean="0"/>
              <a:pPr/>
              <a:t>5</a:t>
            </a:fld>
            <a:endParaRPr lang="de-CH"/>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6ED473-4E3D-489E-B492-43376E74A1A5}" type="slidenum">
              <a:rPr lang="de-CH"/>
              <a:pPr/>
              <a:t>50</a:t>
            </a:fld>
            <a:endParaRPr lang="de-CH"/>
          </a:p>
        </p:txBody>
      </p:sp>
      <p:sp>
        <p:nvSpPr>
          <p:cNvPr id="2111490" name="Rectangle 2"/>
          <p:cNvSpPr>
            <a:spLocks noGrp="1" noRot="1" noChangeAspect="1" noChangeArrowheads="1" noTextEdit="1"/>
          </p:cNvSpPr>
          <p:nvPr>
            <p:ph type="sldImg"/>
          </p:nvPr>
        </p:nvSpPr>
        <p:spPr>
          <a:ln/>
        </p:spPr>
      </p:sp>
      <p:sp>
        <p:nvSpPr>
          <p:cNvPr id="2111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7BF12A-7CAC-41AC-98A2-0734D2DC5664}" type="slidenum">
              <a:rPr lang="de-CH"/>
              <a:pPr/>
              <a:t>51</a:t>
            </a:fld>
            <a:endParaRPr lang="de-CH"/>
          </a:p>
        </p:txBody>
      </p:sp>
      <p:sp>
        <p:nvSpPr>
          <p:cNvPr id="2113538" name="Rectangle 2"/>
          <p:cNvSpPr>
            <a:spLocks noGrp="1" noRot="1" noChangeAspect="1" noChangeArrowheads="1" noTextEdit="1"/>
          </p:cNvSpPr>
          <p:nvPr>
            <p:ph type="sldImg"/>
          </p:nvPr>
        </p:nvSpPr>
        <p:spPr>
          <a:ln/>
        </p:spPr>
      </p:sp>
      <p:sp>
        <p:nvSpPr>
          <p:cNvPr id="2113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98945FD0-0914-4966-B3C4-DA64D3AB64A4}" type="slidenum">
              <a:rPr lang="de-CH"/>
              <a:pPr/>
              <a:t>52</a:t>
            </a:fld>
            <a:endParaRPr lang="de-CH"/>
          </a:p>
        </p:txBody>
      </p:sp>
      <p:sp>
        <p:nvSpPr>
          <p:cNvPr id="3301378" name="Rectangle 2"/>
          <p:cNvSpPr>
            <a:spLocks noGrp="1" noRot="1" noChangeAspect="1" noChangeArrowheads="1" noTextEdit="1"/>
          </p:cNvSpPr>
          <p:nvPr>
            <p:ph type="sldImg"/>
          </p:nvPr>
        </p:nvSpPr>
        <p:spPr>
          <a:xfrm>
            <a:off x="1330325" y="722313"/>
            <a:ext cx="4656138" cy="3598862"/>
          </a:xfrm>
          <a:ln/>
        </p:spPr>
      </p:sp>
      <p:sp>
        <p:nvSpPr>
          <p:cNvPr id="3301379" name="Rectangle 3"/>
          <p:cNvSpPr>
            <a:spLocks noGrp="1" noChangeArrowheads="1"/>
          </p:cNvSpPr>
          <p:nvPr>
            <p:ph type="body" idx="1"/>
          </p:nvPr>
        </p:nvSpPr>
        <p:spPr>
          <a:xfrm>
            <a:off x="973138" y="4938713"/>
            <a:ext cx="5368925" cy="3940175"/>
          </a:xfrm>
        </p:spPr>
        <p:txBody>
          <a:bodyPr/>
          <a:lstStyle/>
          <a:p>
            <a:r>
              <a:rPr lang="en-US"/>
              <a:t>Slide indicates the main points and explanations.  </a:t>
            </a:r>
          </a:p>
          <a:p>
            <a:r>
              <a:rPr lang="en-US"/>
              <a:t>Smoke Control (Override 1) is fixed in the drive firmware and cannot be “re-programmed.”  Currently there are no requirements set by UL for VFDs (e.g. UL864 or UUKL smoke control devices).  VFDs are considered an end device – therefore the ACH550 does not carry any UUKL or UL864 certifications. </a:t>
            </a:r>
          </a:p>
          <a:p>
            <a:r>
              <a:rPr lang="en-US"/>
              <a:t>Note to the students, that this control ignores the drive or bypass control panel commands or low priority safeties (e.g. freezestats and return duct smoke detectors).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AB80ED30-AA8E-45CA-AB72-4C2AFB78773B}" type="slidenum">
              <a:rPr lang="de-CH"/>
              <a:pPr/>
              <a:t>53</a:t>
            </a:fld>
            <a:endParaRPr lang="de-CH"/>
          </a:p>
        </p:txBody>
      </p:sp>
      <p:sp>
        <p:nvSpPr>
          <p:cNvPr id="3303426" name="Rectangle 2"/>
          <p:cNvSpPr>
            <a:spLocks noGrp="1" noRot="1" noChangeAspect="1" noChangeArrowheads="1" noTextEdit="1"/>
          </p:cNvSpPr>
          <p:nvPr>
            <p:ph type="sldImg"/>
          </p:nvPr>
        </p:nvSpPr>
        <p:spPr>
          <a:xfrm>
            <a:off x="1330325" y="722313"/>
            <a:ext cx="4656138" cy="3598862"/>
          </a:xfrm>
          <a:ln/>
        </p:spPr>
      </p:sp>
      <p:sp>
        <p:nvSpPr>
          <p:cNvPr id="3303427" name="Rectangle 3"/>
          <p:cNvSpPr>
            <a:spLocks noGrp="1" noChangeArrowheads="1"/>
          </p:cNvSpPr>
          <p:nvPr>
            <p:ph type="body" idx="1"/>
          </p:nvPr>
        </p:nvSpPr>
        <p:spPr>
          <a:xfrm>
            <a:off x="973138" y="4938713"/>
            <a:ext cx="5368925" cy="3940175"/>
          </a:xfrm>
        </p:spPr>
        <p:txBody>
          <a:bodyPr/>
          <a:lstStyle/>
          <a:p>
            <a:r>
              <a:rPr lang="en-US"/>
              <a:t>Override 2 can be assigned to a specific Digital Input (typically it is assigned to DI5).  As indicated on the slide, when engaged, the E-Clipse does not respond to Drive or Bypass keys, but does respond to bypass overloads, underloads and programmed faults.  This is the most commonly used “Override” due to it’s ability to be “programmed.”</a:t>
            </a:r>
          </a:p>
          <a:p>
            <a:endParaRPr lang="en-US"/>
          </a:p>
          <a:p>
            <a:r>
              <a:rPr lang="en-US"/>
              <a:t>Emphasize to students that the “blinking” green Motor LED indicates an “override” condition.  Group 17 (Override Group) allows the user to assign what contacts are acknowledged or disregarded during the override condition.  In addition, certain faults can be disregarded.  </a:t>
            </a:r>
          </a:p>
          <a:p>
            <a:r>
              <a:rPr lang="en-US"/>
              <a:t>Note:  In Override 2, the unit is default programmed to ignore all external safeties and enables.  The programmability of Group 17 provides a fully flexible Override program that can be customized to the users needs.  </a:t>
            </a:r>
          </a:p>
          <a:p>
            <a:r>
              <a:rPr lang="en-US"/>
              <a:t>Note:  In Override 1 (Smoke Control), the “Drive” and “Bypass” keys are not operational (DI6 is Closed)  The unit remains in “Smoke Control Mode” when DI6 is closed. The unit will remain in “Smoke Control” mode, however, if DI6 is closed at any time. (Smoke Control “overrides” any digital input programming).</a:t>
            </a:r>
          </a:p>
          <a:p>
            <a:r>
              <a:rPr lang="en-US"/>
              <a:t>In “Bypass” Override 2, the default parameters ignore all safeties – and “run to destruction” is possible.  The User can re-program parameters to acknowledge or disregard safeties as listed in Group 17.</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59252A07-1F34-47ED-8DA4-D5E002A769D4}" type="slidenum">
              <a:rPr lang="de-CH"/>
              <a:pPr/>
              <a:t>54</a:t>
            </a:fld>
            <a:endParaRPr lang="de-CH"/>
          </a:p>
        </p:txBody>
      </p:sp>
      <p:sp>
        <p:nvSpPr>
          <p:cNvPr id="3309570" name="Rectangle 2"/>
          <p:cNvSpPr>
            <a:spLocks noGrp="1" noRot="1" noChangeAspect="1" noChangeArrowheads="1" noTextEdit="1"/>
          </p:cNvSpPr>
          <p:nvPr>
            <p:ph type="sldImg"/>
          </p:nvPr>
        </p:nvSpPr>
        <p:spPr>
          <a:xfrm>
            <a:off x="1330325" y="722313"/>
            <a:ext cx="4656138" cy="3598862"/>
          </a:xfrm>
          <a:ln/>
        </p:spPr>
      </p:sp>
      <p:sp>
        <p:nvSpPr>
          <p:cNvPr id="3309571" name="Rectangle 3"/>
          <p:cNvSpPr>
            <a:spLocks noGrp="1" noChangeArrowheads="1"/>
          </p:cNvSpPr>
          <p:nvPr>
            <p:ph type="body" idx="1"/>
          </p:nvPr>
        </p:nvSpPr>
        <p:spPr>
          <a:xfrm>
            <a:off x="973138" y="4938713"/>
            <a:ext cx="5368925" cy="3940175"/>
          </a:xfrm>
        </p:spPr>
        <p:txBody>
          <a:bodyPr/>
          <a:lstStyle/>
          <a:p>
            <a:r>
              <a:rPr lang="en-US" sz="900"/>
              <a:t>The E-Clipse Keypad operates similar to an ACH550 keypad.  However, there are only (2) lines of display and some “truncated” words in order to fit in the available 16 X 2 line segment display.</a:t>
            </a:r>
          </a:p>
          <a:p>
            <a:endParaRPr lang="en-US" sz="900"/>
          </a:p>
          <a:p>
            <a:r>
              <a:rPr lang="en-US" sz="900"/>
              <a:t>Display indicates what the user is looking at – and the value of that item (e.g. drive is selected in “auto bypass” as an example).  Pressing the “Enter” key allows entry into the parameter groups – and using the UP or DOWN arrows will allow scrolling through the parameter groups.  Once a group is identified, pressing “ENTER” again will allow entry into the parameter section (again using the UP or DOWN will allow moving to a specific parameter number.  Once that parameter is identified, pressing “ENTER” will call-up the programming Brackets [   </a:t>
            </a:r>
            <a:r>
              <a:rPr lang="en-US"/>
              <a:t>].  Any value inside the brackets can be changed (use the UP or DOWN arrows).  When a value is identified, pressing “ENTER” will save the value.  Pressing “ESC” several times will allow the user to “escape” out of the programming mode and go back to the “main display” mode.  Those parameter groups available in the E-Clipse are identical to that of the ACH550 (not all parameters in the drive are available in the E-Clipse).</a:t>
            </a:r>
          </a:p>
          <a:p>
            <a:endParaRPr lang="en-US"/>
          </a:p>
          <a:p>
            <a:r>
              <a:rPr lang="en-US"/>
              <a:t>Pressing the “DRIVE” key will allow the unit to be operated through the Drive.  Pressing the “BYPASS” key will transfer control to the Bypass – with either “Auto ” or “Hand” Bypass control available.  The OFF/RESET key has the dual purpose of OFF in Bypass or allow “reset” of a fault in Bypass operation.</a:t>
            </a:r>
          </a:p>
          <a:p>
            <a:endParaRPr lang="en-US"/>
          </a:p>
          <a:p>
            <a:endParaRPr lang="en-US" sz="9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F012F41E-9E8E-40F9-A440-B89B6BF98E0C}" type="slidenum">
              <a:rPr lang="de-CH"/>
              <a:pPr/>
              <a:t>55</a:t>
            </a:fld>
            <a:endParaRPr lang="de-CH"/>
          </a:p>
        </p:txBody>
      </p:sp>
      <p:sp>
        <p:nvSpPr>
          <p:cNvPr id="3311618" name="Rectangle 2"/>
          <p:cNvSpPr>
            <a:spLocks noGrp="1" noRot="1" noChangeAspect="1" noChangeArrowheads="1" noTextEdit="1"/>
          </p:cNvSpPr>
          <p:nvPr>
            <p:ph type="sldImg"/>
          </p:nvPr>
        </p:nvSpPr>
        <p:spPr>
          <a:xfrm>
            <a:off x="1330325" y="722313"/>
            <a:ext cx="4656138" cy="3598862"/>
          </a:xfrm>
          <a:ln/>
        </p:spPr>
      </p:sp>
      <p:sp>
        <p:nvSpPr>
          <p:cNvPr id="3311619" name="Rectangle 3"/>
          <p:cNvSpPr>
            <a:spLocks noGrp="1" noChangeArrowheads="1"/>
          </p:cNvSpPr>
          <p:nvPr>
            <p:ph type="body" idx="1"/>
          </p:nvPr>
        </p:nvSpPr>
        <p:spPr>
          <a:xfrm>
            <a:off x="973138" y="4938713"/>
            <a:ext cx="5368925" cy="3940175"/>
          </a:xfrm>
        </p:spPr>
        <p:txBody>
          <a:bodyPr/>
          <a:lstStyle/>
          <a:p>
            <a:r>
              <a:rPr lang="en-US" sz="900"/>
              <a:t>LEDs indicate the status of the E-Clipse.  Green LEDs indicate the flow of power through the unit - - - to the Drive or to the Bypass. (indicated on the slide is main power to the Drive, with no faults or alarms, and “Bypass in Auto” is selected).  </a:t>
            </a:r>
          </a:p>
          <a:p>
            <a:endParaRPr lang="en-US" sz="900"/>
          </a:p>
          <a:p>
            <a:pPr>
              <a:buFontTx/>
              <a:buChar char="-"/>
            </a:pPr>
            <a:r>
              <a:rPr lang="en-US" sz="900"/>
              <a:t>Enable LED - Blinking Green LED’s indicate an “Alarm” condition or that a function has been requested, but the drive or Bypass is not enabled (Run Enable contact is open, Safety Interlocks are closed and Start Command is present).  LED glows RED when the Safety Interlock contact is open.  Solid Green LED indicates OK (Safety Interlocks and Run Enable contacts are closed OR Safety Interlocks are closed but no START command).</a:t>
            </a:r>
          </a:p>
          <a:p>
            <a:pPr>
              <a:buFontTx/>
              <a:buChar char="-"/>
            </a:pPr>
            <a:r>
              <a:rPr lang="en-US" sz="900"/>
              <a:t>Motor Run LED – Solid Green when the motor is running in either Drive or Bypass Mode. The LED is blinking green when the system has been placed in “Override.”</a:t>
            </a:r>
          </a:p>
          <a:p>
            <a:r>
              <a:rPr lang="en-US" sz="900"/>
              <a:t>Essentially – Solid Green indicates OK status, Blinking Green indicates a function has been selected, but possibly not all conditions are met, and solid RED indicates a Fault.  When LEDs indicate a condition – that condition will be indicated on the Drive Keypad, and typically on the E-Clipse Display (for enables, safeties and system faults). </a:t>
            </a:r>
            <a:br>
              <a:rPr lang="en-US" sz="900"/>
            </a:br>
            <a:endParaRPr lang="en-US" sz="900"/>
          </a:p>
          <a:p>
            <a:r>
              <a:rPr lang="en-US" sz="900"/>
              <a:t>Consult the “Overview of the Bypass Functionality” section of the E-Clipse User’s Manual for further details</a:t>
            </a:r>
          </a:p>
          <a:p>
            <a:endParaRPr lang="en-US" sz="9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39CE59D7-86DC-45EE-9B35-F903E62B0E9C}" type="slidenum">
              <a:rPr lang="de-CH"/>
              <a:pPr/>
              <a:t>56</a:t>
            </a:fld>
            <a:endParaRPr lang="de-CH"/>
          </a:p>
        </p:txBody>
      </p:sp>
      <p:sp>
        <p:nvSpPr>
          <p:cNvPr id="3315714" name="Rectangle 2"/>
          <p:cNvSpPr>
            <a:spLocks noGrp="1" noRot="1" noChangeAspect="1" noChangeArrowheads="1" noTextEdit="1"/>
          </p:cNvSpPr>
          <p:nvPr>
            <p:ph type="sldImg"/>
          </p:nvPr>
        </p:nvSpPr>
        <p:spPr>
          <a:xfrm>
            <a:off x="1330325" y="722313"/>
            <a:ext cx="4656138" cy="3598862"/>
          </a:xfrm>
          <a:ln/>
        </p:spPr>
      </p:sp>
      <p:sp>
        <p:nvSpPr>
          <p:cNvPr id="3315715" name="Rectangle 3"/>
          <p:cNvSpPr>
            <a:spLocks noGrp="1" noChangeArrowheads="1"/>
          </p:cNvSpPr>
          <p:nvPr>
            <p:ph type="body" idx="1"/>
          </p:nvPr>
        </p:nvSpPr>
        <p:spPr>
          <a:xfrm>
            <a:off x="973138" y="4938713"/>
            <a:ext cx="5368925" cy="3940175"/>
          </a:xfrm>
        </p:spPr>
        <p:txBody>
          <a:bodyPr/>
          <a:lstStyle/>
          <a:p>
            <a:r>
              <a:rPr lang="en-US"/>
              <a:t>Just because the drive can be set-up to automatically transfer to bypass, doesn’t mean it’s an appropriate procedure.  Students should be encouraged to always consult with the building owner to determine the best course of action – after a drive fault.  Many owners may wish to “manually” engage Bypass after some type of fault – just to verify the serious nature of the fault.</a:t>
            </a:r>
          </a:p>
          <a:p>
            <a:endParaRPr lang="en-US"/>
          </a:p>
          <a:p>
            <a:r>
              <a:rPr lang="en-US"/>
              <a:t>The Bypass section can be separately controlled through Group 50 (e.g. communications can control the drive only, the bypass only, or the entire system – drive and bypass together).  Controlling Relay Outputs through communications is easily accomplished, whether through FBA or EFB. The relay function must be set to “COMM CTRL” (e.g. P1401 or P1404, or P1407. etc.) and mapped correctly in the Building Automation Controller by the temperature control contractor (as an example, Relay Output 1 is controlled by Modbus register 40134, or 00033 in the DCU profile, or B07 in the N2 Bus, or 40 in Siemens FLN or BO0 in BACnet).  Consult the “E-Clipse Bypass Embedded Fieldbus Control” User’s Manual for further details.</a:t>
            </a:r>
          </a:p>
          <a:p>
            <a:endParaRPr lang="en-US"/>
          </a:p>
          <a:p>
            <a:r>
              <a:rPr lang="en-US"/>
              <a:t>Though seldom used, communications can control the E-Clipse Relay Outputs (5-total) AND the Drive Relay Outputs (Group 14 parameters in the drive which allows 3-standard with another 3-optional through the OREL option board).  The mapping of the Relay Outputs must be done in the Building Automation Controller – assigning the correct points to the drive relay output parameters.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CE075674-DCB7-4262-9426-E227DE93247F}" type="slidenum">
              <a:rPr lang="de-CH"/>
              <a:pPr/>
              <a:t>57</a:t>
            </a:fld>
            <a:endParaRPr lang="de-CH"/>
          </a:p>
        </p:txBody>
      </p:sp>
      <p:sp>
        <p:nvSpPr>
          <p:cNvPr id="3317762" name="Rectangle 2"/>
          <p:cNvSpPr>
            <a:spLocks noGrp="1" noRot="1" noChangeAspect="1" noChangeArrowheads="1" noTextEdit="1"/>
          </p:cNvSpPr>
          <p:nvPr>
            <p:ph type="sldImg"/>
          </p:nvPr>
        </p:nvSpPr>
        <p:spPr>
          <a:xfrm>
            <a:off x="1330325" y="722313"/>
            <a:ext cx="4656138" cy="3598862"/>
          </a:xfrm>
          <a:ln/>
        </p:spPr>
      </p:sp>
      <p:sp>
        <p:nvSpPr>
          <p:cNvPr id="3317763" name="Rectangle 3"/>
          <p:cNvSpPr>
            <a:spLocks noGrp="1" noChangeArrowheads="1"/>
          </p:cNvSpPr>
          <p:nvPr>
            <p:ph type="body" idx="1"/>
          </p:nvPr>
        </p:nvSpPr>
        <p:spPr>
          <a:xfrm>
            <a:off x="973138" y="4938713"/>
            <a:ext cx="5368925" cy="3940175"/>
          </a:xfrm>
        </p:spPr>
        <p:txBody>
          <a:bodyPr/>
          <a:lstStyle/>
          <a:p>
            <a:r>
              <a:rPr lang="en-US"/>
              <a:t>The Safety Interlock conditions can be annunciated through the E-Clipse Display.  The programming of the Safeties are through parameters 1603 through 1606 indicated on the slide, with the function assigned to Digital Inputs (DI2, DI3, DI4 and DI5).  As indicated, parameters 1620 through 1624 are the parameters where the annunciations are selected (they can be set to annunciate.  A value of “0” (zero) is “not selected.”</a:t>
            </a:r>
          </a:p>
          <a:p>
            <a:endParaRPr lang="en-US"/>
          </a:p>
          <a:p>
            <a:r>
              <a:rPr lang="en-US"/>
              <a:t>The use of Bypass can be completely disabled as indicated in P1613 and the display alarms can be suppressed (not displayed) by parameter 1616 (note: not all alarms will be suppressed (see E-Clipse Bypass User’s Manual for further details – under P1616).</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7C756E6E-75C4-4C51-8D0B-1EB7A2D8C1B0}" type="slidenum">
              <a:rPr lang="de-CH"/>
              <a:pPr/>
              <a:t>58</a:t>
            </a:fld>
            <a:endParaRPr lang="de-CH"/>
          </a:p>
        </p:txBody>
      </p:sp>
      <p:sp>
        <p:nvSpPr>
          <p:cNvPr id="1879042" name="Rectangle 2"/>
          <p:cNvSpPr>
            <a:spLocks noGrp="1" noRot="1" noChangeAspect="1" noChangeArrowheads="1" noTextEdit="1"/>
          </p:cNvSpPr>
          <p:nvPr>
            <p:ph type="sldImg"/>
          </p:nvPr>
        </p:nvSpPr>
        <p:spPr>
          <a:ln/>
        </p:spPr>
      </p:sp>
      <p:sp>
        <p:nvSpPr>
          <p:cNvPr id="187904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de-CH" smtClean="0"/>
              <a:t>Property of ABB Inc., Do Not Copy - Do Not Distribute</a:t>
            </a:r>
            <a:endParaRPr lang="de-CH"/>
          </a:p>
        </p:txBody>
      </p:sp>
      <p:sp>
        <p:nvSpPr>
          <p:cNvPr id="5" name="Slide Number Placeholder 4"/>
          <p:cNvSpPr>
            <a:spLocks noGrp="1"/>
          </p:cNvSpPr>
          <p:nvPr>
            <p:ph type="sldNum" sz="quarter" idx="11"/>
          </p:nvPr>
        </p:nvSpPr>
        <p:spPr/>
        <p:txBody>
          <a:bodyPr/>
          <a:lstStyle/>
          <a:p>
            <a:r>
              <a:rPr lang="de-CH" smtClean="0"/>
              <a:t>Page</a:t>
            </a:r>
            <a:fld id="{76693384-0C1B-40EE-B1B2-1893489D21B7}" type="slidenum">
              <a:rPr lang="de-CH" smtClean="0"/>
              <a:pPr/>
              <a:t>59</a:t>
            </a:fld>
            <a:endParaRPr lang="de-CH"/>
          </a:p>
        </p:txBody>
      </p:sp>
    </p:spTree>
    <p:extLst>
      <p:ext uri="{BB962C8B-B14F-4D97-AF65-F5344CB8AC3E}">
        <p14:creationId xmlns:p14="http://schemas.microsoft.com/office/powerpoint/2010/main" val="3178619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2E40C-DC4F-4F56-B43E-437E500D0A2F}" type="slidenum">
              <a:rPr lang="de-CH"/>
              <a:pPr/>
              <a:t>6</a:t>
            </a:fld>
            <a:endParaRPr lang="de-CH"/>
          </a:p>
        </p:txBody>
      </p:sp>
      <p:sp>
        <p:nvSpPr>
          <p:cNvPr id="2083842" name="Rectangle 2"/>
          <p:cNvSpPr>
            <a:spLocks noGrp="1" noRot="1" noChangeAspect="1" noChangeArrowheads="1" noTextEdit="1"/>
          </p:cNvSpPr>
          <p:nvPr>
            <p:ph type="sldImg"/>
          </p:nvPr>
        </p:nvSpPr>
        <p:spPr>
          <a:ln/>
        </p:spPr>
      </p:sp>
      <p:sp>
        <p:nvSpPr>
          <p:cNvPr id="208384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de-CH" smtClean="0"/>
              <a:t>Property of ABB Inc., Do Not Copy - Do Not Distribute</a:t>
            </a:r>
            <a:endParaRPr lang="de-CH"/>
          </a:p>
        </p:txBody>
      </p:sp>
      <p:sp>
        <p:nvSpPr>
          <p:cNvPr id="5" name="Slide Number Placeholder 4"/>
          <p:cNvSpPr>
            <a:spLocks noGrp="1"/>
          </p:cNvSpPr>
          <p:nvPr>
            <p:ph type="sldNum" sz="quarter" idx="11"/>
          </p:nvPr>
        </p:nvSpPr>
        <p:spPr/>
        <p:txBody>
          <a:bodyPr/>
          <a:lstStyle/>
          <a:p>
            <a:r>
              <a:rPr lang="de-CH" smtClean="0"/>
              <a:t>Page</a:t>
            </a:r>
            <a:fld id="{76693384-0C1B-40EE-B1B2-1893489D21B7}" type="slidenum">
              <a:rPr lang="de-CH" smtClean="0"/>
              <a:pPr/>
              <a:t>60</a:t>
            </a:fld>
            <a:endParaRPr lang="de-CH"/>
          </a:p>
        </p:txBody>
      </p:sp>
    </p:spTree>
    <p:extLst>
      <p:ext uri="{BB962C8B-B14F-4D97-AF65-F5344CB8AC3E}">
        <p14:creationId xmlns:p14="http://schemas.microsoft.com/office/powerpoint/2010/main" val="33929208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de-CH" smtClean="0"/>
              <a:t>Property of ABB Inc., Do Not Copy - Do Not Distribute</a:t>
            </a:r>
            <a:endParaRPr lang="de-CH"/>
          </a:p>
        </p:txBody>
      </p:sp>
      <p:sp>
        <p:nvSpPr>
          <p:cNvPr id="5" name="Slide Number Placeholder 4"/>
          <p:cNvSpPr>
            <a:spLocks noGrp="1"/>
          </p:cNvSpPr>
          <p:nvPr>
            <p:ph type="sldNum" sz="quarter" idx="11"/>
          </p:nvPr>
        </p:nvSpPr>
        <p:spPr/>
        <p:txBody>
          <a:bodyPr/>
          <a:lstStyle/>
          <a:p>
            <a:r>
              <a:rPr lang="de-CH" smtClean="0"/>
              <a:t>Page</a:t>
            </a:r>
            <a:fld id="{76693384-0C1B-40EE-B1B2-1893489D21B7}" type="slidenum">
              <a:rPr lang="de-CH" smtClean="0"/>
              <a:pPr/>
              <a:t>61</a:t>
            </a:fld>
            <a:endParaRPr lang="de-CH"/>
          </a:p>
        </p:txBody>
      </p:sp>
    </p:spTree>
    <p:extLst>
      <p:ext uri="{BB962C8B-B14F-4D97-AF65-F5344CB8AC3E}">
        <p14:creationId xmlns:p14="http://schemas.microsoft.com/office/powerpoint/2010/main" val="23393589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de-CH" smtClean="0"/>
              <a:t>Property of ABB Inc., Do Not Copy - Do Not Distribute</a:t>
            </a:r>
            <a:endParaRPr lang="de-CH"/>
          </a:p>
        </p:txBody>
      </p:sp>
      <p:sp>
        <p:nvSpPr>
          <p:cNvPr id="5" name="Slide Number Placeholder 4"/>
          <p:cNvSpPr>
            <a:spLocks noGrp="1"/>
          </p:cNvSpPr>
          <p:nvPr>
            <p:ph type="sldNum" sz="quarter" idx="11"/>
          </p:nvPr>
        </p:nvSpPr>
        <p:spPr/>
        <p:txBody>
          <a:bodyPr/>
          <a:lstStyle/>
          <a:p>
            <a:r>
              <a:rPr lang="de-CH" smtClean="0"/>
              <a:t>Page</a:t>
            </a:r>
            <a:fld id="{76693384-0C1B-40EE-B1B2-1893489D21B7}" type="slidenum">
              <a:rPr lang="de-CH" smtClean="0"/>
              <a:pPr/>
              <a:t>62</a:t>
            </a:fld>
            <a:endParaRPr lang="de-CH"/>
          </a:p>
        </p:txBody>
      </p:sp>
    </p:spTree>
    <p:extLst>
      <p:ext uri="{BB962C8B-B14F-4D97-AF65-F5344CB8AC3E}">
        <p14:creationId xmlns:p14="http://schemas.microsoft.com/office/powerpoint/2010/main" val="953673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de-CH" smtClean="0"/>
              <a:t>Property of ABB Inc., Do Not Copy - Do Not Distribute</a:t>
            </a:r>
            <a:endParaRPr lang="de-CH"/>
          </a:p>
        </p:txBody>
      </p:sp>
      <p:sp>
        <p:nvSpPr>
          <p:cNvPr id="5" name="Slide Number Placeholder 4"/>
          <p:cNvSpPr>
            <a:spLocks noGrp="1"/>
          </p:cNvSpPr>
          <p:nvPr>
            <p:ph type="sldNum" sz="quarter" idx="11"/>
          </p:nvPr>
        </p:nvSpPr>
        <p:spPr/>
        <p:txBody>
          <a:bodyPr/>
          <a:lstStyle/>
          <a:p>
            <a:r>
              <a:rPr lang="de-CH" smtClean="0"/>
              <a:t>Page</a:t>
            </a:r>
            <a:fld id="{76693384-0C1B-40EE-B1B2-1893489D21B7}" type="slidenum">
              <a:rPr lang="de-CH" smtClean="0"/>
              <a:pPr/>
              <a:t>63</a:t>
            </a:fld>
            <a:endParaRPr lang="de-CH"/>
          </a:p>
        </p:txBody>
      </p:sp>
    </p:spTree>
    <p:extLst>
      <p:ext uri="{BB962C8B-B14F-4D97-AF65-F5344CB8AC3E}">
        <p14:creationId xmlns:p14="http://schemas.microsoft.com/office/powerpoint/2010/main" val="22545614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de-CH" smtClean="0"/>
              <a:t>Property of ABB Inc., Do Not Copy - Do Not Distribute</a:t>
            </a:r>
            <a:endParaRPr lang="de-CH"/>
          </a:p>
        </p:txBody>
      </p:sp>
      <p:sp>
        <p:nvSpPr>
          <p:cNvPr id="5" name="Slide Number Placeholder 4"/>
          <p:cNvSpPr>
            <a:spLocks noGrp="1"/>
          </p:cNvSpPr>
          <p:nvPr>
            <p:ph type="sldNum" sz="quarter" idx="11"/>
          </p:nvPr>
        </p:nvSpPr>
        <p:spPr/>
        <p:txBody>
          <a:bodyPr/>
          <a:lstStyle/>
          <a:p>
            <a:r>
              <a:rPr lang="de-CH" smtClean="0"/>
              <a:t>Page</a:t>
            </a:r>
            <a:fld id="{76693384-0C1B-40EE-B1B2-1893489D21B7}" type="slidenum">
              <a:rPr lang="de-CH" smtClean="0"/>
              <a:pPr/>
              <a:t>64</a:t>
            </a:fld>
            <a:endParaRPr lang="de-CH"/>
          </a:p>
        </p:txBody>
      </p:sp>
    </p:spTree>
    <p:extLst>
      <p:ext uri="{BB962C8B-B14F-4D97-AF65-F5344CB8AC3E}">
        <p14:creationId xmlns:p14="http://schemas.microsoft.com/office/powerpoint/2010/main" val="3819799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de-CH" smtClean="0"/>
              <a:t>Property of ABB Inc., Do Not Copy - Do Not Distribute</a:t>
            </a:r>
            <a:endParaRPr lang="de-CH"/>
          </a:p>
        </p:txBody>
      </p:sp>
      <p:sp>
        <p:nvSpPr>
          <p:cNvPr id="5" name="Slide Number Placeholder 4"/>
          <p:cNvSpPr>
            <a:spLocks noGrp="1"/>
          </p:cNvSpPr>
          <p:nvPr>
            <p:ph type="sldNum" sz="quarter" idx="11"/>
          </p:nvPr>
        </p:nvSpPr>
        <p:spPr/>
        <p:txBody>
          <a:bodyPr/>
          <a:lstStyle/>
          <a:p>
            <a:r>
              <a:rPr lang="de-CH" smtClean="0"/>
              <a:t>Page</a:t>
            </a:r>
            <a:fld id="{76693384-0C1B-40EE-B1B2-1893489D21B7}" type="slidenum">
              <a:rPr lang="de-CH" smtClean="0"/>
              <a:pPr/>
              <a:t>65</a:t>
            </a:fld>
            <a:endParaRPr lang="de-CH"/>
          </a:p>
        </p:txBody>
      </p:sp>
    </p:spTree>
    <p:extLst>
      <p:ext uri="{BB962C8B-B14F-4D97-AF65-F5344CB8AC3E}">
        <p14:creationId xmlns:p14="http://schemas.microsoft.com/office/powerpoint/2010/main" val="32945156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de-CH" smtClean="0"/>
              <a:t>Property of ABB Inc., Do Not Copy - Do Not Distribute</a:t>
            </a:r>
            <a:endParaRPr lang="de-CH"/>
          </a:p>
        </p:txBody>
      </p:sp>
      <p:sp>
        <p:nvSpPr>
          <p:cNvPr id="5" name="Slide Number Placeholder 4"/>
          <p:cNvSpPr>
            <a:spLocks noGrp="1"/>
          </p:cNvSpPr>
          <p:nvPr>
            <p:ph type="sldNum" sz="quarter" idx="11"/>
          </p:nvPr>
        </p:nvSpPr>
        <p:spPr/>
        <p:txBody>
          <a:bodyPr/>
          <a:lstStyle/>
          <a:p>
            <a:r>
              <a:rPr lang="de-CH" smtClean="0"/>
              <a:t>Page</a:t>
            </a:r>
            <a:fld id="{76693384-0C1B-40EE-B1B2-1893489D21B7}" type="slidenum">
              <a:rPr lang="de-CH" smtClean="0"/>
              <a:pPr/>
              <a:t>66</a:t>
            </a:fld>
            <a:endParaRPr lang="de-CH"/>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de-CH" smtClean="0"/>
              <a:t>Property of ABB Inc., Do Not Copy - Do Not Distribute</a:t>
            </a:r>
            <a:endParaRPr lang="de-CH"/>
          </a:p>
        </p:txBody>
      </p:sp>
      <p:sp>
        <p:nvSpPr>
          <p:cNvPr id="5" name="Slide Number Placeholder 4"/>
          <p:cNvSpPr>
            <a:spLocks noGrp="1"/>
          </p:cNvSpPr>
          <p:nvPr>
            <p:ph type="sldNum" sz="quarter" idx="11"/>
          </p:nvPr>
        </p:nvSpPr>
        <p:spPr/>
        <p:txBody>
          <a:bodyPr/>
          <a:lstStyle/>
          <a:p>
            <a:r>
              <a:rPr lang="de-CH" smtClean="0"/>
              <a:t>Page</a:t>
            </a:r>
            <a:fld id="{76693384-0C1B-40EE-B1B2-1893489D21B7}" type="slidenum">
              <a:rPr lang="de-CH" smtClean="0"/>
              <a:pPr/>
              <a:t>67</a:t>
            </a:fld>
            <a:endParaRPr lang="de-CH"/>
          </a:p>
        </p:txBody>
      </p:sp>
    </p:spTree>
    <p:extLst>
      <p:ext uri="{BB962C8B-B14F-4D97-AF65-F5344CB8AC3E}">
        <p14:creationId xmlns:p14="http://schemas.microsoft.com/office/powerpoint/2010/main" val="3664808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de-CH" smtClean="0"/>
              <a:t>Property of ABB Inc., Do Not Copy - Do Not Distribute</a:t>
            </a:r>
            <a:endParaRPr lang="de-CH"/>
          </a:p>
        </p:txBody>
      </p:sp>
      <p:sp>
        <p:nvSpPr>
          <p:cNvPr id="5" name="Slide Number Placeholder 4"/>
          <p:cNvSpPr>
            <a:spLocks noGrp="1"/>
          </p:cNvSpPr>
          <p:nvPr>
            <p:ph type="sldNum" sz="quarter" idx="11"/>
          </p:nvPr>
        </p:nvSpPr>
        <p:spPr/>
        <p:txBody>
          <a:bodyPr/>
          <a:lstStyle/>
          <a:p>
            <a:r>
              <a:rPr lang="de-CH" smtClean="0"/>
              <a:t>Page</a:t>
            </a:r>
            <a:fld id="{76693384-0C1B-40EE-B1B2-1893489D21B7}" type="slidenum">
              <a:rPr lang="de-CH" smtClean="0"/>
              <a:pPr/>
              <a:t>68</a:t>
            </a:fld>
            <a:endParaRPr lang="de-CH"/>
          </a:p>
        </p:txBody>
      </p:sp>
    </p:spTree>
    <p:extLst>
      <p:ext uri="{BB962C8B-B14F-4D97-AF65-F5344CB8AC3E}">
        <p14:creationId xmlns:p14="http://schemas.microsoft.com/office/powerpoint/2010/main" val="42675606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de-CH" smtClean="0"/>
              <a:t>Property of ABB Inc., Do Not Copy - Do Not Distribute</a:t>
            </a:r>
            <a:endParaRPr lang="de-CH"/>
          </a:p>
        </p:txBody>
      </p:sp>
      <p:sp>
        <p:nvSpPr>
          <p:cNvPr id="5" name="Slide Number Placeholder 4"/>
          <p:cNvSpPr>
            <a:spLocks noGrp="1"/>
          </p:cNvSpPr>
          <p:nvPr>
            <p:ph type="sldNum" sz="quarter" idx="11"/>
          </p:nvPr>
        </p:nvSpPr>
        <p:spPr/>
        <p:txBody>
          <a:bodyPr/>
          <a:lstStyle/>
          <a:p>
            <a:r>
              <a:rPr lang="de-CH" smtClean="0"/>
              <a:t>Page</a:t>
            </a:r>
            <a:fld id="{76693384-0C1B-40EE-B1B2-1893489D21B7}" type="slidenum">
              <a:rPr lang="de-CH" smtClean="0"/>
              <a:pPr/>
              <a:t>69</a:t>
            </a:fld>
            <a:endParaRPr lang="de-CH"/>
          </a:p>
        </p:txBody>
      </p:sp>
    </p:spTree>
    <p:extLst>
      <p:ext uri="{BB962C8B-B14F-4D97-AF65-F5344CB8AC3E}">
        <p14:creationId xmlns:p14="http://schemas.microsoft.com/office/powerpoint/2010/main" val="3901380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Variable Torque</a:t>
            </a:r>
            <a:r>
              <a:rPr lang="en-US" baseline="0" dirty="0" smtClean="0"/>
              <a:t> Versus Constant Torque Applications.</a:t>
            </a:r>
          </a:p>
          <a:p>
            <a:r>
              <a:rPr lang="en-US" baseline="0" dirty="0" smtClean="0"/>
              <a:t>HVAC/Industrial Systems and Drive Capabilities.</a:t>
            </a:r>
            <a:endParaRPr lang="en-US" dirty="0"/>
          </a:p>
        </p:txBody>
      </p:sp>
      <p:sp>
        <p:nvSpPr>
          <p:cNvPr id="4" name="Header Placeholder 3"/>
          <p:cNvSpPr>
            <a:spLocks noGrp="1"/>
          </p:cNvSpPr>
          <p:nvPr>
            <p:ph type="hdr" sz="quarter" idx="10"/>
          </p:nvPr>
        </p:nvSpPr>
        <p:spPr/>
        <p:txBody>
          <a:bodyPr/>
          <a:lstStyle/>
          <a:p>
            <a:r>
              <a:rPr lang="de-CH" smtClean="0"/>
              <a:t>Property of ABB Inc., Do Not Copy - Do Not Distribute</a:t>
            </a:r>
            <a:endParaRPr lang="de-CH"/>
          </a:p>
        </p:txBody>
      </p:sp>
      <p:sp>
        <p:nvSpPr>
          <p:cNvPr id="5" name="Slide Number Placeholder 4"/>
          <p:cNvSpPr>
            <a:spLocks noGrp="1"/>
          </p:cNvSpPr>
          <p:nvPr>
            <p:ph type="sldNum" sz="quarter" idx="11"/>
          </p:nvPr>
        </p:nvSpPr>
        <p:spPr/>
        <p:txBody>
          <a:bodyPr/>
          <a:lstStyle/>
          <a:p>
            <a:r>
              <a:rPr lang="de-CH" smtClean="0"/>
              <a:t>Page</a:t>
            </a:r>
            <a:fld id="{76693384-0C1B-40EE-B1B2-1893489D21B7}" type="slidenum">
              <a:rPr lang="de-CH" smtClean="0"/>
              <a:pPr/>
              <a:t>7</a:t>
            </a:fld>
            <a:endParaRPr lang="de-CH"/>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de-CH" smtClean="0"/>
              <a:t>Property of ABB Inc., Do Not Copy - Do Not Distribute</a:t>
            </a:r>
            <a:endParaRPr lang="de-CH"/>
          </a:p>
        </p:txBody>
      </p:sp>
      <p:sp>
        <p:nvSpPr>
          <p:cNvPr id="5" name="Slide Number Placeholder 4"/>
          <p:cNvSpPr>
            <a:spLocks noGrp="1"/>
          </p:cNvSpPr>
          <p:nvPr>
            <p:ph type="sldNum" sz="quarter" idx="11"/>
          </p:nvPr>
        </p:nvSpPr>
        <p:spPr/>
        <p:txBody>
          <a:bodyPr/>
          <a:lstStyle/>
          <a:p>
            <a:r>
              <a:rPr lang="de-CH" smtClean="0"/>
              <a:t>Page</a:t>
            </a:r>
            <a:fld id="{76693384-0C1B-40EE-B1B2-1893489D21B7}" type="slidenum">
              <a:rPr lang="de-CH" smtClean="0"/>
              <a:pPr/>
              <a:t>70</a:t>
            </a:fld>
            <a:endParaRPr lang="de-CH"/>
          </a:p>
        </p:txBody>
      </p:sp>
    </p:spTree>
    <p:extLst>
      <p:ext uri="{BB962C8B-B14F-4D97-AF65-F5344CB8AC3E}">
        <p14:creationId xmlns:p14="http://schemas.microsoft.com/office/powerpoint/2010/main" val="3955398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7A345592-0717-4369-B72D-D23016912061}" type="slidenum">
              <a:rPr lang="de-CH"/>
              <a:pPr/>
              <a:t>71</a:t>
            </a:fld>
            <a:endParaRPr lang="de-CH"/>
          </a:p>
        </p:txBody>
      </p:sp>
      <p:sp>
        <p:nvSpPr>
          <p:cNvPr id="3063810" name="Rectangle 2"/>
          <p:cNvSpPr>
            <a:spLocks noGrp="1" noRot="1" noChangeAspect="1" noChangeArrowheads="1" noTextEdit="1"/>
          </p:cNvSpPr>
          <p:nvPr>
            <p:ph type="sldImg"/>
          </p:nvPr>
        </p:nvSpPr>
        <p:spPr>
          <a:xfrm>
            <a:off x="1174750" y="542925"/>
            <a:ext cx="5348288" cy="4132263"/>
          </a:xfrm>
          <a:ln/>
        </p:spPr>
      </p:sp>
      <p:sp>
        <p:nvSpPr>
          <p:cNvPr id="3063811" name="Rectangle 3"/>
          <p:cNvSpPr>
            <a:spLocks noGrp="1" noChangeArrowheads="1"/>
          </p:cNvSpPr>
          <p:nvPr>
            <p:ph type="body" idx="1"/>
          </p:nvPr>
        </p:nvSpPr>
        <p:spPr>
          <a:xfrm>
            <a:off x="782638" y="4908550"/>
            <a:ext cx="6130925" cy="4203700"/>
          </a:xfrm>
        </p:spPr>
        <p:txBody>
          <a:bodyPr/>
          <a:lstStyle/>
          <a:p>
            <a:r>
              <a:rPr lang="de-DE"/>
              <a:t>Welcome to the „ACH550 Installation &amp; Wiring“ module.</a:t>
            </a:r>
            <a:r>
              <a:rPr lang="en-US"/>
              <a:t>  In this module, we will look at the standard requirements for power and control wiring the ACH550 drive.  Also included is the E-Clipse Bypass unit and communications control – both embedded fieldbus and fieldbus adapters. For further details on hardware, control or power wiring, consult the “ACH550 User Manual.”</a:t>
            </a:r>
          </a:p>
          <a:p>
            <a:endParaRPr lang="de-DE"/>
          </a:p>
          <a:p>
            <a:endParaRPr lang="de-DE"/>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2333E387-F156-4613-BB0A-B0A2519DD25D}" type="slidenum">
              <a:rPr lang="de-CH"/>
              <a:pPr/>
              <a:t>72</a:t>
            </a:fld>
            <a:endParaRPr lang="de-CH"/>
          </a:p>
        </p:txBody>
      </p:sp>
      <p:sp>
        <p:nvSpPr>
          <p:cNvPr id="3065858" name="Rectangle 2"/>
          <p:cNvSpPr>
            <a:spLocks noGrp="1" noRot="1" noChangeAspect="1" noChangeArrowheads="1" noTextEdit="1"/>
          </p:cNvSpPr>
          <p:nvPr>
            <p:ph type="sldImg"/>
          </p:nvPr>
        </p:nvSpPr>
        <p:spPr>
          <a:xfrm>
            <a:off x="1330325" y="722313"/>
            <a:ext cx="4656138" cy="3598862"/>
          </a:xfrm>
          <a:ln/>
        </p:spPr>
      </p:sp>
      <p:sp>
        <p:nvSpPr>
          <p:cNvPr id="3065859" name="Rectangle 3"/>
          <p:cNvSpPr>
            <a:spLocks noGrp="1" noChangeArrowheads="1"/>
          </p:cNvSpPr>
          <p:nvPr>
            <p:ph type="body" idx="1"/>
          </p:nvPr>
        </p:nvSpPr>
        <p:spPr>
          <a:xfrm>
            <a:off x="973138" y="4940300"/>
            <a:ext cx="5368925" cy="3938588"/>
          </a:xfrm>
        </p:spPr>
        <p:txBody>
          <a:bodyPr/>
          <a:lstStyle/>
          <a:p>
            <a:r>
              <a:rPr lang="en-US"/>
              <a:t>Review the main points presented in this module.</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EF33EA78-5068-4CA6-B335-89D0E87E91EA}" type="slidenum">
              <a:rPr lang="de-CH"/>
              <a:pPr/>
              <a:t>73</a:t>
            </a:fld>
            <a:endParaRPr lang="de-CH"/>
          </a:p>
        </p:txBody>
      </p:sp>
      <p:sp>
        <p:nvSpPr>
          <p:cNvPr id="3067906" name="Rectangle 2"/>
          <p:cNvSpPr>
            <a:spLocks noGrp="1" noRot="1" noChangeAspect="1" noChangeArrowheads="1" noTextEdit="1"/>
          </p:cNvSpPr>
          <p:nvPr>
            <p:ph type="sldImg"/>
          </p:nvPr>
        </p:nvSpPr>
        <p:spPr>
          <a:xfrm>
            <a:off x="1330325" y="722313"/>
            <a:ext cx="4656138" cy="3598862"/>
          </a:xfrm>
          <a:ln/>
        </p:spPr>
      </p:sp>
      <p:sp>
        <p:nvSpPr>
          <p:cNvPr id="3067907" name="Rectangle 3"/>
          <p:cNvSpPr>
            <a:spLocks noGrp="1" noChangeArrowheads="1"/>
          </p:cNvSpPr>
          <p:nvPr>
            <p:ph type="body" idx="1"/>
          </p:nvPr>
        </p:nvSpPr>
        <p:spPr>
          <a:xfrm>
            <a:off x="973138" y="4940300"/>
            <a:ext cx="5368925" cy="3938588"/>
          </a:xfrm>
        </p:spPr>
        <p:txBody>
          <a:bodyPr/>
          <a:lstStyle/>
          <a:p>
            <a:r>
              <a:rPr lang="en-US"/>
              <a:t>Review the main points of this slide and emphasize the type code location of an E-Clipse drive. (Ensure that the catalog # and Serial Number are for the entire E-Clipse unit not just the base drive.).  Note the location of the drive ID under the keypad location.</a:t>
            </a:r>
          </a:p>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D2C2A128-EB8C-4EBF-8CA2-4228A67B01A1}" type="slidenum">
              <a:rPr lang="de-CH"/>
              <a:pPr/>
              <a:t>74</a:t>
            </a:fld>
            <a:endParaRPr lang="de-CH"/>
          </a:p>
        </p:txBody>
      </p:sp>
      <p:sp>
        <p:nvSpPr>
          <p:cNvPr id="3069954" name="Rectangle 2"/>
          <p:cNvSpPr>
            <a:spLocks noGrp="1" noRot="1" noChangeAspect="1" noChangeArrowheads="1" noTextEdit="1"/>
          </p:cNvSpPr>
          <p:nvPr>
            <p:ph type="sldImg"/>
          </p:nvPr>
        </p:nvSpPr>
        <p:spPr>
          <a:xfrm>
            <a:off x="1330325" y="722313"/>
            <a:ext cx="4656138" cy="3598862"/>
          </a:xfrm>
          <a:ln/>
        </p:spPr>
      </p:sp>
      <p:sp>
        <p:nvSpPr>
          <p:cNvPr id="3069955" name="Rectangle 3"/>
          <p:cNvSpPr>
            <a:spLocks noGrp="1" noChangeArrowheads="1"/>
          </p:cNvSpPr>
          <p:nvPr>
            <p:ph type="body" idx="1"/>
          </p:nvPr>
        </p:nvSpPr>
        <p:spPr>
          <a:xfrm>
            <a:off x="973138" y="4940300"/>
            <a:ext cx="5368925" cy="3938588"/>
          </a:xfrm>
        </p:spPr>
        <p:txBody>
          <a:bodyPr/>
          <a:lstStyle/>
          <a:p>
            <a:r>
              <a:rPr lang="en-US"/>
              <a:t>It is always a good practice to ensure the motor, drive and supply are compatible. Meaning the supply drive and motor are all rated for example @ 480Volt.</a:t>
            </a:r>
          </a:p>
          <a:p>
            <a:r>
              <a:rPr lang="en-US"/>
              <a:t>This section of the type code identifies the drive frame size. This is especially important when referencing installation instructions as they vary based on the drive frame size.</a:t>
            </a:r>
          </a:p>
          <a:p>
            <a:r>
              <a:rPr lang="en-US"/>
              <a:t>A complete list can be found in the drive user manual</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C43A8F0B-1ECE-4FE1-9C74-627CD181F8D2}" type="slidenum">
              <a:rPr lang="de-CH"/>
              <a:pPr/>
              <a:t>75</a:t>
            </a:fld>
            <a:endParaRPr lang="de-CH"/>
          </a:p>
        </p:txBody>
      </p:sp>
      <p:sp>
        <p:nvSpPr>
          <p:cNvPr id="3072002" name="Rectangle 2"/>
          <p:cNvSpPr>
            <a:spLocks noGrp="1" noRot="1" noChangeAspect="1" noChangeArrowheads="1" noTextEdit="1"/>
          </p:cNvSpPr>
          <p:nvPr>
            <p:ph type="sldImg"/>
          </p:nvPr>
        </p:nvSpPr>
        <p:spPr>
          <a:xfrm>
            <a:off x="1330325" y="722313"/>
            <a:ext cx="4656138" cy="3598862"/>
          </a:xfrm>
          <a:ln/>
        </p:spPr>
      </p:sp>
      <p:sp>
        <p:nvSpPr>
          <p:cNvPr id="3072003" name="Rectangle 3"/>
          <p:cNvSpPr>
            <a:spLocks noGrp="1" noChangeArrowheads="1"/>
          </p:cNvSpPr>
          <p:nvPr>
            <p:ph type="body" idx="1"/>
          </p:nvPr>
        </p:nvSpPr>
        <p:spPr>
          <a:xfrm>
            <a:off x="973138" y="4940300"/>
            <a:ext cx="5368925" cy="3938588"/>
          </a:xfrm>
        </p:spPr>
        <p:txBody>
          <a:bodyPr/>
          <a:lstStyle/>
          <a:p>
            <a:r>
              <a:rPr lang="en-US" dirty="0"/>
              <a:t>Note the indication of MG1-Part 31 reference.  Check the User manual in the “Motor Connections” section (back of the manual).  </a:t>
            </a:r>
          </a:p>
          <a:p>
            <a:r>
              <a:rPr lang="en-US" dirty="0"/>
              <a:t>NEMA MG1-Part 31 indicates:  3.1 X Nameplate Volts = 1426Volts (@ 460V).  Consult the motor manufacturer for specific motor type and specs – if it can be used connected to a VFD without filtering.</a:t>
            </a:r>
          </a:p>
          <a:p>
            <a:r>
              <a:rPr lang="en-US" dirty="0"/>
              <a:t>If cable distance is longer than what is indicated, a DV/DT output filter is recommended to protect the motor from possible peak voltage spikes.</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C43A8F0B-1ECE-4FE1-9C74-627CD181F8D2}" type="slidenum">
              <a:rPr lang="de-CH"/>
              <a:pPr/>
              <a:t>76</a:t>
            </a:fld>
            <a:endParaRPr lang="de-CH"/>
          </a:p>
        </p:txBody>
      </p:sp>
      <p:sp>
        <p:nvSpPr>
          <p:cNvPr id="3072002" name="Rectangle 2"/>
          <p:cNvSpPr>
            <a:spLocks noGrp="1" noRot="1" noChangeAspect="1" noChangeArrowheads="1" noTextEdit="1"/>
          </p:cNvSpPr>
          <p:nvPr>
            <p:ph type="sldImg"/>
          </p:nvPr>
        </p:nvSpPr>
        <p:spPr>
          <a:xfrm>
            <a:off x="1330325" y="722313"/>
            <a:ext cx="4656138" cy="3598862"/>
          </a:xfrm>
          <a:ln/>
        </p:spPr>
      </p:sp>
      <p:sp>
        <p:nvSpPr>
          <p:cNvPr id="3072003" name="Rectangle 3"/>
          <p:cNvSpPr>
            <a:spLocks noGrp="1" noChangeArrowheads="1"/>
          </p:cNvSpPr>
          <p:nvPr>
            <p:ph type="body" idx="1"/>
          </p:nvPr>
        </p:nvSpPr>
        <p:spPr>
          <a:xfrm>
            <a:off x="973138" y="4940300"/>
            <a:ext cx="5368925" cy="3938588"/>
          </a:xfrm>
        </p:spPr>
        <p:txBody>
          <a:bodyPr/>
          <a:lstStyle/>
          <a:p>
            <a:r>
              <a:rPr lang="en-US" dirty="0"/>
              <a:t>Note the indication of MG1-Part 31 reference.  Check the User manual in the “Motor Connections” section (back of the manual).  </a:t>
            </a:r>
          </a:p>
          <a:p>
            <a:r>
              <a:rPr lang="en-US" dirty="0"/>
              <a:t>NEMA MG1-Part 31 indicates:  3.1 X Nameplate Volts = 1426Volts (@ 460V).  Consult the motor manufacturer for specific motor type and specs – if it can be used connected to a VFD without filtering.</a:t>
            </a:r>
          </a:p>
          <a:p>
            <a:r>
              <a:rPr lang="en-US" dirty="0"/>
              <a:t>If cable distance is longer than what is indicated, a DV/DT output filter is recommended to protect the motor from possible peak voltage spikes.</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de-CH" smtClean="0"/>
              <a:t>Property of ABB Inc., Do Not Copy - Do Not Distribute</a:t>
            </a:r>
            <a:endParaRPr lang="de-CH"/>
          </a:p>
        </p:txBody>
      </p:sp>
      <p:sp>
        <p:nvSpPr>
          <p:cNvPr id="5" name="Slide Number Placeholder 4"/>
          <p:cNvSpPr>
            <a:spLocks noGrp="1"/>
          </p:cNvSpPr>
          <p:nvPr>
            <p:ph type="sldNum" sz="quarter" idx="11"/>
          </p:nvPr>
        </p:nvSpPr>
        <p:spPr/>
        <p:txBody>
          <a:bodyPr/>
          <a:lstStyle/>
          <a:p>
            <a:r>
              <a:rPr lang="de-CH" smtClean="0"/>
              <a:t>Page</a:t>
            </a:r>
            <a:fld id="{76693384-0C1B-40EE-B1B2-1893489D21B7}" type="slidenum">
              <a:rPr lang="de-CH" smtClean="0"/>
              <a:pPr/>
              <a:t>77</a:t>
            </a:fld>
            <a:endParaRPr lang="de-CH"/>
          </a:p>
        </p:txBody>
      </p:sp>
    </p:spTree>
    <p:extLst>
      <p:ext uri="{BB962C8B-B14F-4D97-AF65-F5344CB8AC3E}">
        <p14:creationId xmlns:p14="http://schemas.microsoft.com/office/powerpoint/2010/main" val="12809394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de-CH" smtClean="0"/>
              <a:t>Property of ABB Inc., Do Not Copy - Do Not Distribute</a:t>
            </a:r>
            <a:endParaRPr lang="de-CH"/>
          </a:p>
        </p:txBody>
      </p:sp>
      <p:sp>
        <p:nvSpPr>
          <p:cNvPr id="5" name="Slide Number Placeholder 4"/>
          <p:cNvSpPr>
            <a:spLocks noGrp="1"/>
          </p:cNvSpPr>
          <p:nvPr>
            <p:ph type="sldNum" sz="quarter" idx="11"/>
          </p:nvPr>
        </p:nvSpPr>
        <p:spPr/>
        <p:txBody>
          <a:bodyPr/>
          <a:lstStyle/>
          <a:p>
            <a:r>
              <a:rPr lang="de-CH" smtClean="0"/>
              <a:t>Page</a:t>
            </a:r>
            <a:fld id="{76693384-0C1B-40EE-B1B2-1893489D21B7}" type="slidenum">
              <a:rPr lang="de-CH" smtClean="0"/>
              <a:pPr/>
              <a:t>78</a:t>
            </a:fld>
            <a:endParaRPr lang="de-CH"/>
          </a:p>
        </p:txBody>
      </p:sp>
    </p:spTree>
    <p:extLst>
      <p:ext uri="{BB962C8B-B14F-4D97-AF65-F5344CB8AC3E}">
        <p14:creationId xmlns:p14="http://schemas.microsoft.com/office/powerpoint/2010/main" val="614714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de-CH" smtClean="0"/>
              <a:t>Property of ABB Inc., Do Not Copy - Do Not Distribute</a:t>
            </a:r>
            <a:endParaRPr lang="de-CH"/>
          </a:p>
        </p:txBody>
      </p:sp>
      <p:sp>
        <p:nvSpPr>
          <p:cNvPr id="5" name="Slide Number Placeholder 4"/>
          <p:cNvSpPr>
            <a:spLocks noGrp="1"/>
          </p:cNvSpPr>
          <p:nvPr>
            <p:ph type="sldNum" sz="quarter" idx="11"/>
          </p:nvPr>
        </p:nvSpPr>
        <p:spPr/>
        <p:txBody>
          <a:bodyPr/>
          <a:lstStyle/>
          <a:p>
            <a:r>
              <a:rPr lang="de-CH" smtClean="0"/>
              <a:t>Page</a:t>
            </a:r>
            <a:fld id="{76693384-0C1B-40EE-B1B2-1893489D21B7}" type="slidenum">
              <a:rPr lang="de-CH" smtClean="0"/>
              <a:pPr/>
              <a:t>79</a:t>
            </a:fld>
            <a:endParaRPr lang="de-CH"/>
          </a:p>
        </p:txBody>
      </p:sp>
    </p:spTree>
    <p:extLst>
      <p:ext uri="{BB962C8B-B14F-4D97-AF65-F5344CB8AC3E}">
        <p14:creationId xmlns:p14="http://schemas.microsoft.com/office/powerpoint/2010/main" val="2657833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a:t>
            </a:r>
            <a:r>
              <a:rPr lang="en-US" baseline="0" dirty="0" smtClean="0"/>
              <a:t> raw components of drive and give comparison of each device to check valves, expansion tanks and relays/ </a:t>
            </a:r>
            <a:r>
              <a:rPr lang="en-US" baseline="0" dirty="0" err="1" smtClean="0"/>
              <a:t>solinoid</a:t>
            </a:r>
            <a:r>
              <a:rPr lang="en-US" baseline="0" dirty="0" smtClean="0"/>
              <a:t> valves.</a:t>
            </a:r>
            <a:endParaRPr lang="en-US" dirty="0"/>
          </a:p>
        </p:txBody>
      </p:sp>
      <p:sp>
        <p:nvSpPr>
          <p:cNvPr id="4" name="Header Placeholder 3"/>
          <p:cNvSpPr>
            <a:spLocks noGrp="1"/>
          </p:cNvSpPr>
          <p:nvPr>
            <p:ph type="hdr" sz="quarter" idx="10"/>
          </p:nvPr>
        </p:nvSpPr>
        <p:spPr/>
        <p:txBody>
          <a:bodyPr/>
          <a:lstStyle/>
          <a:p>
            <a:r>
              <a:rPr lang="de-CH" smtClean="0"/>
              <a:t>Property of ABB Inc., Do Not Copy - Do Not Distribute</a:t>
            </a:r>
            <a:endParaRPr lang="de-CH"/>
          </a:p>
        </p:txBody>
      </p:sp>
      <p:sp>
        <p:nvSpPr>
          <p:cNvPr id="5" name="Slide Number Placeholder 4"/>
          <p:cNvSpPr>
            <a:spLocks noGrp="1"/>
          </p:cNvSpPr>
          <p:nvPr>
            <p:ph type="sldNum" sz="quarter" idx="11"/>
          </p:nvPr>
        </p:nvSpPr>
        <p:spPr/>
        <p:txBody>
          <a:bodyPr/>
          <a:lstStyle/>
          <a:p>
            <a:r>
              <a:rPr lang="de-CH" smtClean="0"/>
              <a:t>Page</a:t>
            </a:r>
            <a:fld id="{76693384-0C1B-40EE-B1B2-1893489D21B7}" type="slidenum">
              <a:rPr lang="de-CH" smtClean="0"/>
              <a:pPr/>
              <a:t>8</a:t>
            </a:fld>
            <a:endParaRPr lang="de-CH"/>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de-CH" smtClean="0"/>
              <a:t>Property of ABB Inc., Do Not Copy - Do Not Distribute</a:t>
            </a:r>
            <a:endParaRPr lang="de-CH"/>
          </a:p>
        </p:txBody>
      </p:sp>
      <p:sp>
        <p:nvSpPr>
          <p:cNvPr id="5" name="Slide Number Placeholder 4"/>
          <p:cNvSpPr>
            <a:spLocks noGrp="1"/>
          </p:cNvSpPr>
          <p:nvPr>
            <p:ph type="sldNum" sz="quarter" idx="11"/>
          </p:nvPr>
        </p:nvSpPr>
        <p:spPr/>
        <p:txBody>
          <a:bodyPr/>
          <a:lstStyle/>
          <a:p>
            <a:r>
              <a:rPr lang="de-CH" smtClean="0"/>
              <a:t>Page</a:t>
            </a:r>
            <a:fld id="{76693384-0C1B-40EE-B1B2-1893489D21B7}" type="slidenum">
              <a:rPr lang="de-CH" smtClean="0"/>
              <a:pPr/>
              <a:t>80</a:t>
            </a:fld>
            <a:endParaRPr lang="de-CH"/>
          </a:p>
        </p:txBody>
      </p:sp>
    </p:spTree>
    <p:extLst>
      <p:ext uri="{BB962C8B-B14F-4D97-AF65-F5344CB8AC3E}">
        <p14:creationId xmlns:p14="http://schemas.microsoft.com/office/powerpoint/2010/main" val="5185257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de-CH" smtClean="0"/>
              <a:t>Property of ABB Inc., Do Not Copy - Do Not Distribute</a:t>
            </a:r>
            <a:endParaRPr lang="de-CH"/>
          </a:p>
        </p:txBody>
      </p:sp>
      <p:sp>
        <p:nvSpPr>
          <p:cNvPr id="5" name="Slide Number Placeholder 4"/>
          <p:cNvSpPr>
            <a:spLocks noGrp="1"/>
          </p:cNvSpPr>
          <p:nvPr>
            <p:ph type="sldNum" sz="quarter" idx="11"/>
          </p:nvPr>
        </p:nvSpPr>
        <p:spPr/>
        <p:txBody>
          <a:bodyPr/>
          <a:lstStyle/>
          <a:p>
            <a:r>
              <a:rPr lang="de-CH" smtClean="0"/>
              <a:t>Page</a:t>
            </a:r>
            <a:fld id="{76693384-0C1B-40EE-B1B2-1893489D21B7}" type="slidenum">
              <a:rPr lang="de-CH" smtClean="0"/>
              <a:pPr/>
              <a:t>81</a:t>
            </a:fld>
            <a:endParaRPr lang="de-CH"/>
          </a:p>
        </p:txBody>
      </p:sp>
    </p:spTree>
    <p:extLst>
      <p:ext uri="{BB962C8B-B14F-4D97-AF65-F5344CB8AC3E}">
        <p14:creationId xmlns:p14="http://schemas.microsoft.com/office/powerpoint/2010/main" val="8147067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de-CH" smtClean="0"/>
              <a:t>Property of ABB Inc., Do Not Copy - Do Not Distribute</a:t>
            </a:r>
            <a:endParaRPr lang="de-CH"/>
          </a:p>
        </p:txBody>
      </p:sp>
      <p:sp>
        <p:nvSpPr>
          <p:cNvPr id="5" name="Slide Number Placeholder 4"/>
          <p:cNvSpPr>
            <a:spLocks noGrp="1"/>
          </p:cNvSpPr>
          <p:nvPr>
            <p:ph type="sldNum" sz="quarter" idx="11"/>
          </p:nvPr>
        </p:nvSpPr>
        <p:spPr/>
        <p:txBody>
          <a:bodyPr/>
          <a:lstStyle/>
          <a:p>
            <a:r>
              <a:rPr lang="de-CH" smtClean="0"/>
              <a:t>Page</a:t>
            </a:r>
            <a:fld id="{76693384-0C1B-40EE-B1B2-1893489D21B7}" type="slidenum">
              <a:rPr lang="de-CH" smtClean="0"/>
              <a:pPr/>
              <a:t>82</a:t>
            </a:fld>
            <a:endParaRPr lang="de-CH"/>
          </a:p>
        </p:txBody>
      </p:sp>
    </p:spTree>
    <p:extLst>
      <p:ext uri="{BB962C8B-B14F-4D97-AF65-F5344CB8AC3E}">
        <p14:creationId xmlns:p14="http://schemas.microsoft.com/office/powerpoint/2010/main" val="40207011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de-CH" smtClean="0"/>
              <a:t>Property of ABB Inc., Do Not Copy - Do Not Distribute</a:t>
            </a:r>
            <a:endParaRPr lang="de-CH"/>
          </a:p>
        </p:txBody>
      </p:sp>
      <p:sp>
        <p:nvSpPr>
          <p:cNvPr id="5" name="Slide Number Placeholder 4"/>
          <p:cNvSpPr>
            <a:spLocks noGrp="1"/>
          </p:cNvSpPr>
          <p:nvPr>
            <p:ph type="sldNum" sz="quarter" idx="11"/>
          </p:nvPr>
        </p:nvSpPr>
        <p:spPr/>
        <p:txBody>
          <a:bodyPr/>
          <a:lstStyle/>
          <a:p>
            <a:r>
              <a:rPr lang="de-CH" smtClean="0"/>
              <a:t>Page</a:t>
            </a:r>
            <a:fld id="{76693384-0C1B-40EE-B1B2-1893489D21B7}" type="slidenum">
              <a:rPr lang="de-CH" smtClean="0"/>
              <a:pPr/>
              <a:t>83</a:t>
            </a:fld>
            <a:endParaRPr lang="de-CH"/>
          </a:p>
        </p:txBody>
      </p:sp>
    </p:spTree>
    <p:extLst>
      <p:ext uri="{BB962C8B-B14F-4D97-AF65-F5344CB8AC3E}">
        <p14:creationId xmlns:p14="http://schemas.microsoft.com/office/powerpoint/2010/main" val="33242211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de-CH" smtClean="0"/>
              <a:t>Property of ABB Inc., Do Not Copy - Do Not Distribute</a:t>
            </a:r>
            <a:endParaRPr lang="de-CH"/>
          </a:p>
        </p:txBody>
      </p:sp>
      <p:sp>
        <p:nvSpPr>
          <p:cNvPr id="5" name="Slide Number Placeholder 4"/>
          <p:cNvSpPr>
            <a:spLocks noGrp="1"/>
          </p:cNvSpPr>
          <p:nvPr>
            <p:ph type="sldNum" sz="quarter" idx="11"/>
          </p:nvPr>
        </p:nvSpPr>
        <p:spPr/>
        <p:txBody>
          <a:bodyPr/>
          <a:lstStyle/>
          <a:p>
            <a:r>
              <a:rPr lang="de-CH" smtClean="0"/>
              <a:t>Page</a:t>
            </a:r>
            <a:fld id="{76693384-0C1B-40EE-B1B2-1893489D21B7}" type="slidenum">
              <a:rPr lang="de-CH" smtClean="0"/>
              <a:pPr/>
              <a:t>84</a:t>
            </a:fld>
            <a:endParaRPr lang="de-CH"/>
          </a:p>
        </p:txBody>
      </p:sp>
    </p:spTree>
    <p:extLst>
      <p:ext uri="{BB962C8B-B14F-4D97-AF65-F5344CB8AC3E}">
        <p14:creationId xmlns:p14="http://schemas.microsoft.com/office/powerpoint/2010/main" val="40063939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0B375A9E-FB1D-4A05-9F48-1D0340328C0C}" type="slidenum">
              <a:rPr lang="de-CH"/>
              <a:pPr/>
              <a:t>85</a:t>
            </a:fld>
            <a:endParaRPr lang="de-CH"/>
          </a:p>
        </p:txBody>
      </p:sp>
      <p:sp>
        <p:nvSpPr>
          <p:cNvPr id="3074050" name="Rectangle 2"/>
          <p:cNvSpPr>
            <a:spLocks noGrp="1" noRot="1" noChangeAspect="1" noChangeArrowheads="1" noTextEdit="1"/>
          </p:cNvSpPr>
          <p:nvPr>
            <p:ph type="sldImg"/>
          </p:nvPr>
        </p:nvSpPr>
        <p:spPr>
          <a:xfrm>
            <a:off x="1330325" y="722313"/>
            <a:ext cx="4656138" cy="3598862"/>
          </a:xfrm>
          <a:ln/>
        </p:spPr>
      </p:sp>
      <p:sp>
        <p:nvSpPr>
          <p:cNvPr id="3074051" name="Rectangle 3"/>
          <p:cNvSpPr>
            <a:spLocks noGrp="1" noChangeArrowheads="1"/>
          </p:cNvSpPr>
          <p:nvPr>
            <p:ph type="body" idx="1"/>
          </p:nvPr>
        </p:nvSpPr>
        <p:spPr>
          <a:xfrm>
            <a:off x="973138" y="4940300"/>
            <a:ext cx="5368925" cy="3938588"/>
          </a:xfrm>
        </p:spPr>
        <p:txBody>
          <a:bodyPr/>
          <a:lstStyle/>
          <a:p>
            <a:r>
              <a:rPr lang="en-US"/>
              <a:t>The maximum motor cable length is listed here, and in the “Motor Connections” section of the User Manual (back of the book).  Capacitive Coupling can occur in motor cable distances longer than that indicated.  This can cause erroneous drive overcurrent trips as well as possible drive damage.</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AFA0E9D1-1780-4197-BFAD-8F08BD5E5885}" type="slidenum">
              <a:rPr lang="de-CH"/>
              <a:pPr/>
              <a:t>86</a:t>
            </a:fld>
            <a:endParaRPr lang="de-CH"/>
          </a:p>
        </p:txBody>
      </p:sp>
      <p:sp>
        <p:nvSpPr>
          <p:cNvPr id="3076098" name="Rectangle 2"/>
          <p:cNvSpPr>
            <a:spLocks noGrp="1" noRot="1" noChangeAspect="1" noChangeArrowheads="1" noTextEdit="1"/>
          </p:cNvSpPr>
          <p:nvPr>
            <p:ph type="sldImg"/>
          </p:nvPr>
        </p:nvSpPr>
        <p:spPr>
          <a:xfrm>
            <a:off x="1330325" y="722313"/>
            <a:ext cx="4656138" cy="3598862"/>
          </a:xfrm>
          <a:ln/>
        </p:spPr>
      </p:sp>
      <p:sp>
        <p:nvSpPr>
          <p:cNvPr id="3076099" name="Rectangle 3"/>
          <p:cNvSpPr>
            <a:spLocks noGrp="1" noChangeArrowheads="1"/>
          </p:cNvSpPr>
          <p:nvPr>
            <p:ph type="body" idx="1"/>
          </p:nvPr>
        </p:nvSpPr>
        <p:spPr>
          <a:xfrm>
            <a:off x="973138" y="4940300"/>
            <a:ext cx="5368925" cy="3938588"/>
          </a:xfrm>
        </p:spPr>
        <p:txBody>
          <a:bodyPr/>
          <a:lstStyle/>
          <a:p>
            <a:r>
              <a:rPr lang="en-US"/>
              <a:t>Output disconnects are typical in HVAC installations.  Stress that an Auxiliary Contact must be connected to the disconnect and that this contact is an “Late Make / Early Break” type. (the contactor opens after a pre-determined time, after the Auxiliary Contact opens causing the drive Enable circuit to be disabled).</a:t>
            </a:r>
          </a:p>
          <a:p>
            <a:endParaRPr lang="en-US"/>
          </a:p>
          <a:p>
            <a:r>
              <a:rPr lang="en-US"/>
              <a:t>Power Factor Correction Capacitors must be removed if installed between the drive and motor.  These can cause immediate overcurrent trips and possible drive damage.  There is no reason for PF Capacitors upstream from the drive, as the drive is inherently a power factor correction device.</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9DE9029C-EFE5-4CC1-AF12-B1D29057F8F8}" type="slidenum">
              <a:rPr lang="de-CH"/>
              <a:pPr/>
              <a:t>87</a:t>
            </a:fld>
            <a:endParaRPr lang="de-CH"/>
          </a:p>
        </p:txBody>
      </p:sp>
      <p:sp>
        <p:nvSpPr>
          <p:cNvPr id="3078146" name="Rectangle 2"/>
          <p:cNvSpPr>
            <a:spLocks noGrp="1" noRot="1" noChangeAspect="1" noChangeArrowheads="1" noTextEdit="1"/>
          </p:cNvSpPr>
          <p:nvPr>
            <p:ph type="sldImg"/>
          </p:nvPr>
        </p:nvSpPr>
        <p:spPr>
          <a:xfrm>
            <a:off x="1330325" y="722313"/>
            <a:ext cx="4656138" cy="3598862"/>
          </a:xfrm>
          <a:ln/>
        </p:spPr>
      </p:sp>
      <p:sp>
        <p:nvSpPr>
          <p:cNvPr id="3078147" name="Rectangle 3"/>
          <p:cNvSpPr>
            <a:spLocks noGrp="1" noChangeArrowheads="1"/>
          </p:cNvSpPr>
          <p:nvPr>
            <p:ph type="body" idx="1"/>
          </p:nvPr>
        </p:nvSpPr>
        <p:spPr>
          <a:xfrm>
            <a:off x="973138" y="4940300"/>
            <a:ext cx="5368925" cy="3938588"/>
          </a:xfrm>
        </p:spPr>
        <p:txBody>
          <a:bodyPr/>
          <a:lstStyle/>
          <a:p>
            <a:r>
              <a:rPr lang="en-US"/>
              <a:t>In order to prevent damage to drive &amp; equipment, confirm that the environment meets the following conditions.</a:t>
            </a:r>
          </a:p>
          <a:p>
            <a:r>
              <a:rPr lang="en-US"/>
              <a:t>Confirm that the enclosure is appropriate, based on the site contamination level - - and review the IP and UL classifications and what protection is intended for each class.</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35225F6F-261E-4243-85CB-2C7D3F053842}" type="slidenum">
              <a:rPr lang="de-CH"/>
              <a:pPr/>
              <a:t>88</a:t>
            </a:fld>
            <a:endParaRPr lang="de-CH"/>
          </a:p>
        </p:txBody>
      </p:sp>
      <p:sp>
        <p:nvSpPr>
          <p:cNvPr id="3080194" name="Rectangle 2"/>
          <p:cNvSpPr>
            <a:spLocks noGrp="1" noRot="1" noChangeAspect="1" noChangeArrowheads="1" noTextEdit="1"/>
          </p:cNvSpPr>
          <p:nvPr>
            <p:ph type="sldImg"/>
          </p:nvPr>
        </p:nvSpPr>
        <p:spPr>
          <a:xfrm>
            <a:off x="1330325" y="722313"/>
            <a:ext cx="4656138" cy="3598862"/>
          </a:xfrm>
          <a:ln/>
        </p:spPr>
      </p:sp>
      <p:sp>
        <p:nvSpPr>
          <p:cNvPr id="3080195" name="Rectangle 3"/>
          <p:cNvSpPr>
            <a:spLocks noGrp="1" noChangeArrowheads="1"/>
          </p:cNvSpPr>
          <p:nvPr>
            <p:ph type="body" idx="1"/>
          </p:nvPr>
        </p:nvSpPr>
        <p:spPr>
          <a:xfrm>
            <a:off x="973138" y="4940300"/>
            <a:ext cx="5368925" cy="3938588"/>
          </a:xfrm>
        </p:spPr>
        <p:txBody>
          <a:bodyPr/>
          <a:lstStyle/>
          <a:p>
            <a:r>
              <a:rPr lang="en-US"/>
              <a:t>Review mounting location requirements.</a:t>
            </a:r>
          </a:p>
          <a:p>
            <a:r>
              <a:rPr lang="en-US"/>
              <a:t>Indicate the temperature de-rating factor indicated.  Also point out that drives should be de-rated based on altitude and switch frequency.  Refer to the “Technical Data” section of the User manual (back of the book).</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F4EDC21D-7302-4AC2-8418-3732446E68D1}" type="slidenum">
              <a:rPr lang="de-CH"/>
              <a:pPr/>
              <a:t>89</a:t>
            </a:fld>
            <a:endParaRPr lang="de-CH"/>
          </a:p>
        </p:txBody>
      </p:sp>
      <p:sp>
        <p:nvSpPr>
          <p:cNvPr id="3082242" name="Rectangle 2"/>
          <p:cNvSpPr>
            <a:spLocks noGrp="1" noRot="1" noChangeAspect="1" noChangeArrowheads="1" noTextEdit="1"/>
          </p:cNvSpPr>
          <p:nvPr>
            <p:ph type="sldImg"/>
          </p:nvPr>
        </p:nvSpPr>
        <p:spPr>
          <a:xfrm>
            <a:off x="1330325" y="722313"/>
            <a:ext cx="4656138" cy="3598862"/>
          </a:xfrm>
          <a:ln/>
        </p:spPr>
      </p:sp>
      <p:sp>
        <p:nvSpPr>
          <p:cNvPr id="3082243" name="Rectangle 3"/>
          <p:cNvSpPr>
            <a:spLocks noGrp="1" noChangeArrowheads="1"/>
          </p:cNvSpPr>
          <p:nvPr>
            <p:ph type="body" idx="1"/>
          </p:nvPr>
        </p:nvSpPr>
        <p:spPr>
          <a:xfrm>
            <a:off x="973138" y="4940300"/>
            <a:ext cx="5368925" cy="3938588"/>
          </a:xfrm>
        </p:spPr>
        <p:txBody>
          <a:bodyPr/>
          <a:lstStyle/>
          <a:p>
            <a:r>
              <a:rPr lang="en-US"/>
              <a:t>Emphasize that ABB recommends fuses ahead of the drive in all installations.  Presently, the ACH550 User Manual does not indicate a “strong encouragement” related to using fuses.  Point out that fuses are faster than circuit breakers (even the newest circuit breaker versions are up to 5 times slower to react in an over current condition).  Refer students to the reasons for using fuses (limits collateral damage due to a: ground fault, output short, or DC Bus short).  There currently is no set policy for </a:t>
            </a:r>
            <a:r>
              <a:rPr lang="en-US" u="sng"/>
              <a:t>all</a:t>
            </a:r>
            <a:r>
              <a:rPr lang="en-US"/>
              <a:t> ABB drives, regarding fusing, and in some cases, warranty claims have been rejected due to lack of fuse protection.</a:t>
            </a:r>
          </a:p>
          <a:p>
            <a:endParaRPr lang="en-US"/>
          </a:p>
          <a:p>
            <a:r>
              <a:rPr lang="en-US"/>
              <a:t>Some form of protection ahead of the drive is required (fuses or circuit breaker) – but the preferred method is fusing.  A “certified start-up” must have some sort of protection installed – period.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V/HZ Explanation and calculations</a:t>
            </a:r>
            <a:endParaRPr lang="en-US" dirty="0"/>
          </a:p>
        </p:txBody>
      </p:sp>
      <p:sp>
        <p:nvSpPr>
          <p:cNvPr id="4" name="Header Placeholder 3"/>
          <p:cNvSpPr>
            <a:spLocks noGrp="1"/>
          </p:cNvSpPr>
          <p:nvPr>
            <p:ph type="hdr" sz="quarter" idx="10"/>
          </p:nvPr>
        </p:nvSpPr>
        <p:spPr/>
        <p:txBody>
          <a:bodyPr/>
          <a:lstStyle/>
          <a:p>
            <a:r>
              <a:rPr lang="de-CH" smtClean="0"/>
              <a:t>Property of ABB Inc., Do Not Copy - Do Not Distribute</a:t>
            </a:r>
            <a:endParaRPr lang="de-CH"/>
          </a:p>
        </p:txBody>
      </p:sp>
      <p:sp>
        <p:nvSpPr>
          <p:cNvPr id="5" name="Slide Number Placeholder 4"/>
          <p:cNvSpPr>
            <a:spLocks noGrp="1"/>
          </p:cNvSpPr>
          <p:nvPr>
            <p:ph type="sldNum" sz="quarter" idx="11"/>
          </p:nvPr>
        </p:nvSpPr>
        <p:spPr/>
        <p:txBody>
          <a:bodyPr/>
          <a:lstStyle/>
          <a:p>
            <a:r>
              <a:rPr lang="de-CH" smtClean="0"/>
              <a:t>Page</a:t>
            </a:r>
            <a:fld id="{76693384-0C1B-40EE-B1B2-1893489D21B7}" type="slidenum">
              <a:rPr lang="de-CH" smtClean="0"/>
              <a:pPr/>
              <a:t>9</a:t>
            </a:fld>
            <a:endParaRPr lang="de-CH"/>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8E2979D7-FA2E-4802-A57C-4D6256449BBB}" type="slidenum">
              <a:rPr lang="de-CH"/>
              <a:pPr/>
              <a:t>90</a:t>
            </a:fld>
            <a:endParaRPr lang="de-CH"/>
          </a:p>
        </p:txBody>
      </p:sp>
      <p:sp>
        <p:nvSpPr>
          <p:cNvPr id="3088386" name="Rectangle 2"/>
          <p:cNvSpPr>
            <a:spLocks noGrp="1" noRot="1" noChangeAspect="1" noChangeArrowheads="1" noTextEdit="1"/>
          </p:cNvSpPr>
          <p:nvPr>
            <p:ph type="sldImg"/>
          </p:nvPr>
        </p:nvSpPr>
        <p:spPr>
          <a:xfrm>
            <a:off x="1176338" y="544513"/>
            <a:ext cx="5346700" cy="4130675"/>
          </a:xfrm>
          <a:ln/>
        </p:spPr>
      </p:sp>
      <p:sp>
        <p:nvSpPr>
          <p:cNvPr id="3088387" name="Rectangle 3"/>
          <p:cNvSpPr>
            <a:spLocks noGrp="1" noChangeArrowheads="1"/>
          </p:cNvSpPr>
          <p:nvPr>
            <p:ph type="body" idx="1"/>
          </p:nvPr>
        </p:nvSpPr>
        <p:spPr>
          <a:xfrm>
            <a:off x="782638" y="4908550"/>
            <a:ext cx="6129337" cy="4203700"/>
          </a:xfrm>
        </p:spPr>
        <p:txBody>
          <a:bodyPr/>
          <a:lstStyle/>
          <a:p>
            <a:r>
              <a:rPr lang="en-US"/>
              <a:t>Emphasize:</a:t>
            </a:r>
          </a:p>
          <a:p>
            <a:r>
              <a:rPr lang="en-US"/>
              <a:t>Route as far away as possible from the input power and motor cables </a:t>
            </a:r>
            <a:r>
              <a:rPr lang="en-US" b="1"/>
              <a:t>(at least 20 cm (8 in))</a:t>
            </a:r>
            <a:r>
              <a:rPr lang="en-US"/>
              <a:t>.</a:t>
            </a:r>
          </a:p>
          <a:p>
            <a:r>
              <a:rPr lang="en-US"/>
              <a:t>Where control cables must cross power cables make sure they are at an angle as near 90° as possible.</a:t>
            </a:r>
          </a:p>
          <a:p>
            <a:r>
              <a:rPr lang="en-US"/>
              <a:t>Stay at least 20 cm (8 in) from the sides of the drive.</a:t>
            </a:r>
          </a:p>
          <a:p>
            <a:r>
              <a:rPr lang="en-US" b="1"/>
              <a:t>Do not</a:t>
            </a:r>
            <a:r>
              <a:rPr lang="en-US"/>
              <a:t> mix analog and digital input signals on the same cable.</a:t>
            </a:r>
          </a:p>
          <a:p>
            <a:r>
              <a:rPr lang="en-US"/>
              <a:t>Run relay-controlled signals as twisted pairs (especially if voltage &gt; 48 V). Relay-controlled signals using less than 48 V can be run in the same cables as digital input signals.</a:t>
            </a:r>
          </a:p>
          <a:p>
            <a:endParaRPr lang="en-US"/>
          </a:p>
          <a:p>
            <a:r>
              <a:rPr lang="en-US" b="1">
                <a:solidFill>
                  <a:schemeClr val="bg1"/>
                </a:solidFill>
              </a:rPr>
              <a:t>Note! </a:t>
            </a:r>
            <a:r>
              <a:rPr lang="en-US" b="1" u="sng">
                <a:solidFill>
                  <a:schemeClr val="bg1"/>
                </a:solidFill>
              </a:rPr>
              <a:t>Never mix 24 VDC and 115/230 VAC signals in the same cable.  Emphasize this.</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A99CBD06-ECA8-413F-9A3C-0251D7FDC15C}" type="slidenum">
              <a:rPr lang="de-CH"/>
              <a:pPr/>
              <a:t>91</a:t>
            </a:fld>
            <a:endParaRPr lang="de-CH"/>
          </a:p>
        </p:txBody>
      </p:sp>
      <p:sp>
        <p:nvSpPr>
          <p:cNvPr id="3090434" name="Rectangle 2"/>
          <p:cNvSpPr>
            <a:spLocks noGrp="1" noRot="1" noChangeAspect="1" noChangeArrowheads="1" noTextEdit="1"/>
          </p:cNvSpPr>
          <p:nvPr>
            <p:ph type="sldImg"/>
          </p:nvPr>
        </p:nvSpPr>
        <p:spPr>
          <a:xfrm>
            <a:off x="1176338" y="544513"/>
            <a:ext cx="5346700" cy="4130675"/>
          </a:xfrm>
          <a:ln/>
        </p:spPr>
      </p:sp>
      <p:sp>
        <p:nvSpPr>
          <p:cNvPr id="3090435" name="Rectangle 3"/>
          <p:cNvSpPr>
            <a:spLocks noGrp="1" noChangeArrowheads="1"/>
          </p:cNvSpPr>
          <p:nvPr>
            <p:ph type="body" idx="1"/>
          </p:nvPr>
        </p:nvSpPr>
        <p:spPr>
          <a:xfrm>
            <a:off x="782638" y="4908550"/>
            <a:ext cx="6129337" cy="4203700"/>
          </a:xfrm>
        </p:spPr>
        <p:txBody>
          <a:bodyPr/>
          <a:lstStyle/>
          <a:p>
            <a:r>
              <a:rPr lang="en-US"/>
              <a:t>Analog Cables – follow the recommendations listed</a:t>
            </a:r>
          </a:p>
          <a:p>
            <a:r>
              <a:rPr lang="en-US"/>
              <a:t>Digital Cables – follow the recommendations listed.  Recommendations for digital signal runs: A double shielded cable is the best alternative, but single-shielded, twisted, multi-pair cable is also usable.</a:t>
            </a:r>
          </a:p>
          <a:p>
            <a:r>
              <a:rPr lang="en-US"/>
              <a:t>Control Panel Cable – if a cable is purchased from a source other than ABB, a shielded cable is recommended – straight-through, in-line Cat 5 cable.</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950523AA-EF6E-4C8D-B454-3D6ABD954565}" type="slidenum">
              <a:rPr lang="de-CH"/>
              <a:pPr/>
              <a:t>92</a:t>
            </a:fld>
            <a:endParaRPr lang="de-CH"/>
          </a:p>
        </p:txBody>
      </p:sp>
      <p:sp>
        <p:nvSpPr>
          <p:cNvPr id="3092482" name="Rectangle 2"/>
          <p:cNvSpPr>
            <a:spLocks noGrp="1" noRot="1" noChangeAspect="1" noChangeArrowheads="1" noTextEdit="1"/>
          </p:cNvSpPr>
          <p:nvPr>
            <p:ph type="sldImg"/>
          </p:nvPr>
        </p:nvSpPr>
        <p:spPr>
          <a:xfrm>
            <a:off x="1176338" y="544513"/>
            <a:ext cx="5346700" cy="4130675"/>
          </a:xfrm>
          <a:ln/>
        </p:spPr>
      </p:sp>
      <p:sp>
        <p:nvSpPr>
          <p:cNvPr id="3092483" name="Rectangle 3"/>
          <p:cNvSpPr>
            <a:spLocks noGrp="1" noChangeArrowheads="1"/>
          </p:cNvSpPr>
          <p:nvPr>
            <p:ph type="body" idx="1"/>
          </p:nvPr>
        </p:nvSpPr>
        <p:spPr>
          <a:xfrm>
            <a:off x="782638" y="4908550"/>
            <a:ext cx="6129337" cy="4203700"/>
          </a:xfrm>
        </p:spPr>
        <p:txBody>
          <a:bodyPr/>
          <a:lstStyle/>
          <a:p>
            <a:r>
              <a:rPr lang="en-US" sz="900"/>
              <a:t>Drive’s Control Connection Terminals – review the table indicated</a:t>
            </a:r>
          </a:p>
          <a:p>
            <a:endParaRPr lang="en-US" sz="900"/>
          </a:p>
          <a:p>
            <a:r>
              <a:rPr lang="en-US" sz="900"/>
              <a:t>Serial Communications can be separate from standard “hard-wired” control connections or in conjunction with “hard-wired” control.  (e.g. use serial communications for monitoring of signals, fault reset, etc. but use digital inputs for hard-wired safeties, start/stop, analog speed reference, etc.)</a:t>
            </a:r>
          </a:p>
          <a:p>
            <a:endParaRPr lang="en-US" sz="90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13B813AE-4981-406B-B015-0BB03FDDB6DA}" type="slidenum">
              <a:rPr lang="de-CH"/>
              <a:pPr/>
              <a:t>93</a:t>
            </a:fld>
            <a:endParaRPr lang="de-CH"/>
          </a:p>
        </p:txBody>
      </p:sp>
      <p:sp>
        <p:nvSpPr>
          <p:cNvPr id="3094530" name="Rectangle 2"/>
          <p:cNvSpPr>
            <a:spLocks noGrp="1" noRot="1" noChangeAspect="1" noChangeArrowheads="1" noTextEdit="1"/>
          </p:cNvSpPr>
          <p:nvPr>
            <p:ph type="sldImg"/>
          </p:nvPr>
        </p:nvSpPr>
        <p:spPr>
          <a:xfrm>
            <a:off x="1176338" y="544513"/>
            <a:ext cx="5346700" cy="4130675"/>
          </a:xfrm>
          <a:ln/>
        </p:spPr>
      </p:sp>
      <p:sp>
        <p:nvSpPr>
          <p:cNvPr id="3094531" name="Rectangle 3"/>
          <p:cNvSpPr>
            <a:spLocks noGrp="1" noChangeArrowheads="1"/>
          </p:cNvSpPr>
          <p:nvPr>
            <p:ph type="body" idx="1"/>
          </p:nvPr>
        </p:nvSpPr>
        <p:spPr>
          <a:xfrm>
            <a:off x="782638" y="4908550"/>
            <a:ext cx="6129337" cy="4203700"/>
          </a:xfrm>
        </p:spPr>
        <p:txBody>
          <a:bodyPr/>
          <a:lstStyle/>
          <a:p>
            <a:r>
              <a:rPr lang="en-US"/>
              <a:t>Review this “step-by-step procedure for wiring.</a:t>
            </a:r>
          </a:p>
          <a:p>
            <a:r>
              <a:rPr lang="en-US"/>
              <a:t>Emphasize again the separation of input, output power and control wiring.</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8E815BD2-FBF8-435B-8D35-755EECD4AF1B}" type="slidenum">
              <a:rPr lang="de-CH"/>
              <a:pPr/>
              <a:t>94</a:t>
            </a:fld>
            <a:endParaRPr lang="de-CH"/>
          </a:p>
        </p:txBody>
      </p:sp>
      <p:sp>
        <p:nvSpPr>
          <p:cNvPr id="3096578" name="Rectangle 2"/>
          <p:cNvSpPr>
            <a:spLocks noGrp="1" noRot="1" noChangeAspect="1" noChangeArrowheads="1" noTextEdit="1"/>
          </p:cNvSpPr>
          <p:nvPr>
            <p:ph type="sldImg"/>
          </p:nvPr>
        </p:nvSpPr>
        <p:spPr>
          <a:xfrm>
            <a:off x="1176338" y="544513"/>
            <a:ext cx="5346700" cy="4130675"/>
          </a:xfrm>
          <a:ln/>
        </p:spPr>
      </p:sp>
      <p:sp>
        <p:nvSpPr>
          <p:cNvPr id="3096579" name="Rectangle 3"/>
          <p:cNvSpPr>
            <a:spLocks noGrp="1" noChangeArrowheads="1"/>
          </p:cNvSpPr>
          <p:nvPr>
            <p:ph type="body" idx="1"/>
          </p:nvPr>
        </p:nvSpPr>
        <p:spPr>
          <a:xfrm>
            <a:off x="782638" y="4908550"/>
            <a:ext cx="6129337" cy="4203700"/>
          </a:xfrm>
        </p:spPr>
        <p:txBody>
          <a:bodyPr/>
          <a:lstStyle/>
          <a:p>
            <a:r>
              <a:rPr lang="en-US"/>
              <a:t>Pay particular attention to where the control cables are located (not in power conduit or near power wiring – using secure tie wrap points as a “control wiring cable trough”</a:t>
            </a:r>
          </a:p>
          <a:p>
            <a:r>
              <a:rPr lang="en-US"/>
              <a:t>Emphasize that the shield needs to be grounded at one end only (to prevent circulating currents or ground loops).  In most cases, ground at the drive “SCR” connection point, and not at the signal source (cut back the screen and electrical tape to prevent contact with the metal conduit).  If the controller manufacturer requires grounding of the shield at the controller end, then </a:t>
            </a:r>
            <a:r>
              <a:rPr lang="en-US" u="sng"/>
              <a:t>do not</a:t>
            </a:r>
            <a:r>
              <a:rPr lang="en-US"/>
              <a:t> ground at the drive end also.</a:t>
            </a:r>
          </a:p>
          <a:p>
            <a:endParaRPr lang="en-US"/>
          </a:p>
          <a:p>
            <a:r>
              <a:rPr lang="en-US"/>
              <a:t>Do not ground the RS-485 conductor shields at the RS-485 terminal block – wire-tie together and leave hanging in the terminal block area (avoid any contact with the grounded drive chassis)</a:t>
            </a:r>
          </a:p>
          <a:p>
            <a:r>
              <a:rPr lang="en-US" sz="700"/>
              <a:t>Note:  For UL Compliance, Low Voltage and Communication Wiring </a:t>
            </a:r>
            <a:r>
              <a:rPr lang="en-US" sz="700" b="1" u="sng"/>
              <a:t>must</a:t>
            </a:r>
            <a:r>
              <a:rPr lang="en-US" sz="700" b="1"/>
              <a:t> </a:t>
            </a:r>
            <a:r>
              <a:rPr lang="en-US" sz="700"/>
              <a:t>be attached to wire guides.</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FE174889-98A8-4B80-97A4-1CFD308CE3C9}" type="slidenum">
              <a:rPr lang="de-CH"/>
              <a:pPr/>
              <a:t>95</a:t>
            </a:fld>
            <a:endParaRPr lang="de-CH"/>
          </a:p>
        </p:txBody>
      </p:sp>
      <p:sp>
        <p:nvSpPr>
          <p:cNvPr id="3098626" name="Rectangle 2"/>
          <p:cNvSpPr>
            <a:spLocks noGrp="1" noRot="1" noChangeAspect="1" noChangeArrowheads="1" noTextEdit="1"/>
          </p:cNvSpPr>
          <p:nvPr>
            <p:ph type="sldImg"/>
          </p:nvPr>
        </p:nvSpPr>
        <p:spPr>
          <a:xfrm>
            <a:off x="1176338" y="544513"/>
            <a:ext cx="5346700" cy="4130675"/>
          </a:xfrm>
          <a:ln/>
        </p:spPr>
      </p:sp>
      <p:sp>
        <p:nvSpPr>
          <p:cNvPr id="3098627" name="Rectangle 3"/>
          <p:cNvSpPr>
            <a:spLocks noGrp="1" noChangeArrowheads="1"/>
          </p:cNvSpPr>
          <p:nvPr>
            <p:ph type="body" idx="1"/>
          </p:nvPr>
        </p:nvSpPr>
        <p:spPr>
          <a:xfrm>
            <a:off x="782638" y="4908550"/>
            <a:ext cx="6129337" cy="4203700"/>
          </a:xfrm>
        </p:spPr>
        <p:txBody>
          <a:bodyPr/>
          <a:lstStyle/>
          <a:p>
            <a:r>
              <a:rPr lang="en-US"/>
              <a:t>Digital inputs can be configured as a sinking or sourcing configuration based upon the selection of the grounding jumper location.</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118B7586-5056-4C32-998C-E70112B366F1}" type="slidenum">
              <a:rPr lang="de-CH"/>
              <a:pPr/>
              <a:t>96</a:t>
            </a:fld>
            <a:endParaRPr lang="de-CH"/>
          </a:p>
        </p:txBody>
      </p:sp>
      <p:sp>
        <p:nvSpPr>
          <p:cNvPr id="3100674" name="Rectangle 2"/>
          <p:cNvSpPr>
            <a:spLocks noGrp="1" noRot="1" noChangeAspect="1" noChangeArrowheads="1" noTextEdit="1"/>
          </p:cNvSpPr>
          <p:nvPr>
            <p:ph type="sldImg"/>
          </p:nvPr>
        </p:nvSpPr>
        <p:spPr>
          <a:xfrm>
            <a:off x="1176338" y="544513"/>
            <a:ext cx="5346700" cy="4130675"/>
          </a:xfrm>
          <a:ln/>
        </p:spPr>
      </p:sp>
      <p:sp>
        <p:nvSpPr>
          <p:cNvPr id="3100675" name="Rectangle 3"/>
          <p:cNvSpPr>
            <a:spLocks noGrp="1" noChangeArrowheads="1"/>
          </p:cNvSpPr>
          <p:nvPr>
            <p:ph type="body" idx="1"/>
          </p:nvPr>
        </p:nvSpPr>
        <p:spPr>
          <a:xfrm>
            <a:off x="782638" y="4908550"/>
            <a:ext cx="6129337" cy="4203700"/>
          </a:xfrm>
        </p:spPr>
        <p:txBody>
          <a:bodyPr/>
          <a:lstStyle/>
          <a:p>
            <a:r>
              <a:rPr lang="en-US"/>
              <a:t>This slide indicates the configuration ability of your Analog inputs &amp; outputs. The jumper J1 setting will determine if you are in a voltage or current mode configuration for your analog inputs.</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74D47F6C-0F79-4B1A-8BF3-216B62D0927A}" type="slidenum">
              <a:rPr lang="de-CH"/>
              <a:pPr/>
              <a:t>97</a:t>
            </a:fld>
            <a:endParaRPr lang="de-CH"/>
          </a:p>
        </p:txBody>
      </p:sp>
      <p:sp>
        <p:nvSpPr>
          <p:cNvPr id="3102722" name="Rectangle 2"/>
          <p:cNvSpPr>
            <a:spLocks noGrp="1" noRot="1" noChangeAspect="1" noChangeArrowheads="1" noTextEdit="1"/>
          </p:cNvSpPr>
          <p:nvPr>
            <p:ph type="sldImg"/>
          </p:nvPr>
        </p:nvSpPr>
        <p:spPr>
          <a:xfrm>
            <a:off x="1176338" y="544513"/>
            <a:ext cx="5346700" cy="4130675"/>
          </a:xfrm>
          <a:ln/>
        </p:spPr>
      </p:sp>
      <p:sp>
        <p:nvSpPr>
          <p:cNvPr id="3102723" name="Rectangle 3"/>
          <p:cNvSpPr>
            <a:spLocks noGrp="1" noChangeArrowheads="1"/>
          </p:cNvSpPr>
          <p:nvPr>
            <p:ph type="body" idx="1"/>
          </p:nvPr>
        </p:nvSpPr>
        <p:spPr>
          <a:xfrm>
            <a:off x="782638" y="4908550"/>
            <a:ext cx="6129337" cy="4203700"/>
          </a:xfrm>
        </p:spPr>
        <p:txBody>
          <a:bodyPr/>
          <a:lstStyle/>
          <a:p>
            <a:r>
              <a:rPr lang="en-US"/>
              <a:t>This is the physical location of Analog inputs &amp; outputs for an R1-R4 drive.</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36EA0643-008F-4904-8F37-7964F59A69AC}" type="slidenum">
              <a:rPr lang="de-CH"/>
              <a:pPr/>
              <a:t>98</a:t>
            </a:fld>
            <a:endParaRPr lang="de-CH"/>
          </a:p>
        </p:txBody>
      </p:sp>
      <p:sp>
        <p:nvSpPr>
          <p:cNvPr id="3104770" name="Rectangle 2"/>
          <p:cNvSpPr>
            <a:spLocks noGrp="1" noRot="1" noChangeAspect="1" noChangeArrowheads="1" noTextEdit="1"/>
          </p:cNvSpPr>
          <p:nvPr>
            <p:ph type="sldImg"/>
          </p:nvPr>
        </p:nvSpPr>
        <p:spPr>
          <a:xfrm>
            <a:off x="1176338" y="544513"/>
            <a:ext cx="5346700" cy="4130675"/>
          </a:xfrm>
          <a:ln/>
        </p:spPr>
      </p:sp>
      <p:sp>
        <p:nvSpPr>
          <p:cNvPr id="3104771" name="Rectangle 3"/>
          <p:cNvSpPr>
            <a:spLocks noGrp="1" noChangeArrowheads="1"/>
          </p:cNvSpPr>
          <p:nvPr>
            <p:ph type="body" idx="1"/>
          </p:nvPr>
        </p:nvSpPr>
        <p:spPr>
          <a:xfrm>
            <a:off x="782638" y="4908550"/>
            <a:ext cx="6129337" cy="4203700"/>
          </a:xfrm>
        </p:spPr>
        <p:txBody>
          <a:bodyPr/>
          <a:lstStyle/>
          <a:p>
            <a:r>
              <a:rPr lang="en-US"/>
              <a:t>This slide indicates the configuration ability of your digital inputs. The jumper placement within terminals 10, 11 &amp; 12 will determine if these inputs are a sinking or sourcing input.</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e-CH"/>
              <a:t>Property of ABB Inc., Do Not Copy - Do Not Distribute</a:t>
            </a:r>
          </a:p>
        </p:txBody>
      </p:sp>
      <p:sp>
        <p:nvSpPr>
          <p:cNvPr id="5" name="Rectangle 7"/>
          <p:cNvSpPr>
            <a:spLocks noGrp="1" noChangeArrowheads="1"/>
          </p:cNvSpPr>
          <p:nvPr>
            <p:ph type="sldNum" sz="quarter" idx="5"/>
          </p:nvPr>
        </p:nvSpPr>
        <p:spPr>
          <a:ln/>
        </p:spPr>
        <p:txBody>
          <a:bodyPr/>
          <a:lstStyle/>
          <a:p>
            <a:r>
              <a:rPr lang="de-CH"/>
              <a:t>Page</a:t>
            </a:r>
            <a:fld id="{DB377CE4-245E-460E-921C-A083C18151E5}" type="slidenum">
              <a:rPr lang="de-CH"/>
              <a:pPr/>
              <a:t>99</a:t>
            </a:fld>
            <a:endParaRPr lang="de-CH"/>
          </a:p>
        </p:txBody>
      </p:sp>
      <p:sp>
        <p:nvSpPr>
          <p:cNvPr id="3106818" name="Rectangle 2"/>
          <p:cNvSpPr>
            <a:spLocks noGrp="1" noRot="1" noChangeAspect="1" noChangeArrowheads="1" noTextEdit="1"/>
          </p:cNvSpPr>
          <p:nvPr>
            <p:ph type="sldImg"/>
          </p:nvPr>
        </p:nvSpPr>
        <p:spPr>
          <a:xfrm>
            <a:off x="1176338" y="544513"/>
            <a:ext cx="5346700" cy="4130675"/>
          </a:xfrm>
          <a:ln/>
        </p:spPr>
      </p:sp>
      <p:sp>
        <p:nvSpPr>
          <p:cNvPr id="3106819" name="Rectangle 3"/>
          <p:cNvSpPr>
            <a:spLocks noGrp="1" noChangeArrowheads="1"/>
          </p:cNvSpPr>
          <p:nvPr>
            <p:ph type="body" idx="1"/>
          </p:nvPr>
        </p:nvSpPr>
        <p:spPr>
          <a:xfrm>
            <a:off x="782638" y="4908550"/>
            <a:ext cx="6129337" cy="4203700"/>
          </a:xfrm>
        </p:spPr>
        <p:txBody>
          <a:bodyPr/>
          <a:lstStyle/>
          <a:p>
            <a:r>
              <a:rPr lang="en-US"/>
              <a:t>This is the physical location of digital inputs for an R1-R6 drive.</a:t>
            </a:r>
          </a:p>
          <a:p>
            <a:r>
              <a:rPr lang="en-US"/>
              <a:t>Note that the DI indications on this slide are meant for an example.  (Safety Interlock on DI4 can be used for safeties, or vibration or overpressure switch or all of these components - wired in series to DI4).  Typically, DI2, Run Enable, is wired to the Damper End Switch, with the appropriate programming assignment to DI2.</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356" name="Rectangle 260"/>
          <p:cNvSpPr>
            <a:spLocks noChangeArrowheads="1"/>
          </p:cNvSpPr>
          <p:nvPr/>
        </p:nvSpPr>
        <p:spPr bwMode="auto">
          <a:xfrm>
            <a:off x="238125" y="254000"/>
            <a:ext cx="9582150" cy="6773863"/>
          </a:xfrm>
          <a:prstGeom prst="rect">
            <a:avLst/>
          </a:prstGeom>
          <a:solidFill>
            <a:schemeClr val="tx1"/>
          </a:solidFill>
          <a:ln w="9525">
            <a:noFill/>
            <a:miter lim="800000"/>
            <a:headEnd/>
            <a:tailEnd/>
          </a:ln>
          <a:effectLst/>
        </p:spPr>
        <p:txBody>
          <a:bodyPr wrap="none" lIns="90000" tIns="46800" rIns="90000" bIns="46800" anchor="ctr"/>
          <a:lstStyle/>
          <a:p>
            <a:endParaRPr lang="en-US"/>
          </a:p>
        </p:txBody>
      </p:sp>
      <p:sp>
        <p:nvSpPr>
          <p:cNvPr id="4130" name="Rectangle 34"/>
          <p:cNvSpPr>
            <a:spLocks noGrp="1" noChangeArrowheads="1"/>
          </p:cNvSpPr>
          <p:nvPr>
            <p:ph type="ctrTitle"/>
          </p:nvPr>
        </p:nvSpPr>
        <p:spPr>
          <a:xfrm>
            <a:off x="238125" y="4741863"/>
            <a:ext cx="9582150" cy="2286000"/>
          </a:xfrm>
        </p:spPr>
        <p:txBody>
          <a:bodyPr lIns="160347" tIns="0" rIns="0"/>
          <a:lstStyle>
            <a:lvl1pPr>
              <a:defRPr sz="4500">
                <a:solidFill>
                  <a:schemeClr val="accent2"/>
                </a:solidFill>
              </a:defRPr>
            </a:lvl1pPr>
          </a:lstStyle>
          <a:p>
            <a:r>
              <a:rPr lang="en-GB"/>
              <a:t>Mastertitelformat bearbeiten</a:t>
            </a:r>
          </a:p>
        </p:txBody>
      </p:sp>
      <p:sp>
        <p:nvSpPr>
          <p:cNvPr id="4138" name="Rectangle 42"/>
          <p:cNvSpPr>
            <a:spLocks noGrp="1" noChangeArrowheads="1"/>
          </p:cNvSpPr>
          <p:nvPr>
            <p:ph type="subTitle" sz="quarter" idx="1"/>
          </p:nvPr>
        </p:nvSpPr>
        <p:spPr>
          <a:xfrm>
            <a:off x="238125" y="4497388"/>
            <a:ext cx="9582150" cy="244475"/>
          </a:xfrm>
        </p:spPr>
        <p:txBody>
          <a:bodyPr lIns="188408"/>
          <a:lstStyle>
            <a:lvl1pPr marL="0" indent="0">
              <a:buFont typeface="Wingdings" pitchFamily="2" charset="2"/>
              <a:buNone/>
              <a:defRPr sz="1300" b="1">
                <a:solidFill>
                  <a:schemeClr val="bg1"/>
                </a:solidFill>
              </a:defRPr>
            </a:lvl1pPr>
          </a:lstStyle>
          <a:p>
            <a:r>
              <a:rPr lang="de-CH"/>
              <a:t>Master-Untertitelformat bearbeiten</a:t>
            </a:r>
          </a:p>
        </p:txBody>
      </p:sp>
      <p:grpSp>
        <p:nvGrpSpPr>
          <p:cNvPr id="4300" name="shpGridNormal" hidden="1"/>
          <p:cNvGrpSpPr>
            <a:grpSpLocks/>
          </p:cNvGrpSpPr>
          <p:nvPr/>
        </p:nvGrpSpPr>
        <p:grpSpPr bwMode="auto">
          <a:xfrm>
            <a:off x="358775" y="493713"/>
            <a:ext cx="9345613" cy="6780212"/>
            <a:chOff x="292" y="389"/>
            <a:chExt cx="7611" cy="5361"/>
          </a:xfrm>
        </p:grpSpPr>
        <p:sp>
          <p:nvSpPr>
            <p:cNvPr id="4301" name="Rectangle 205" hidden="1"/>
            <p:cNvSpPr>
              <a:spLocks noChangeArrowheads="1"/>
            </p:cNvSpPr>
            <p:nvPr userDrawn="1"/>
          </p:nvSpPr>
          <p:spPr bwMode="auto">
            <a:xfrm>
              <a:off x="292" y="389"/>
              <a:ext cx="7610" cy="5361"/>
            </a:xfrm>
            <a:prstGeom prst="rect">
              <a:avLst/>
            </a:prstGeom>
            <a:noFill/>
            <a:ln w="19050">
              <a:solidFill>
                <a:srgbClr val="8BA2B2"/>
              </a:solidFill>
              <a:prstDash val="dash"/>
              <a:miter lim="800000"/>
              <a:headEnd/>
              <a:tailEnd/>
            </a:ln>
            <a:effectLst/>
          </p:spPr>
          <p:txBody>
            <a:bodyPr lIns="0" tIns="0" rIns="0" bIns="0" anchor="ctr"/>
            <a:lstStyle/>
            <a:p>
              <a:pPr defTabSz="715963">
                <a:spcBef>
                  <a:spcPct val="0"/>
                </a:spcBef>
                <a:buClrTx/>
                <a:buSzTx/>
                <a:buFontTx/>
                <a:buNone/>
              </a:pPr>
              <a:endParaRPr lang="en-GB" sz="1900">
                <a:solidFill>
                  <a:schemeClr val="tx1"/>
                </a:solidFill>
              </a:endParaRPr>
            </a:p>
          </p:txBody>
        </p:sp>
        <p:sp>
          <p:nvSpPr>
            <p:cNvPr id="4302" name="Line 206" hidden="1"/>
            <p:cNvSpPr>
              <a:spLocks noChangeShapeType="1"/>
            </p:cNvSpPr>
            <p:nvPr userDrawn="1"/>
          </p:nvSpPr>
          <p:spPr bwMode="auto">
            <a:xfrm>
              <a:off x="311" y="927"/>
              <a:ext cx="7568" cy="1"/>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4303" name="Line 207" hidden="1"/>
            <p:cNvSpPr>
              <a:spLocks noChangeShapeType="1"/>
            </p:cNvSpPr>
            <p:nvPr userDrawn="1"/>
          </p:nvSpPr>
          <p:spPr bwMode="auto">
            <a:xfrm>
              <a:off x="311" y="1460"/>
              <a:ext cx="7592" cy="1"/>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4304" name="Line 208" hidden="1"/>
            <p:cNvSpPr>
              <a:spLocks noChangeShapeType="1"/>
            </p:cNvSpPr>
            <p:nvPr userDrawn="1"/>
          </p:nvSpPr>
          <p:spPr bwMode="auto">
            <a:xfrm>
              <a:off x="311" y="2002"/>
              <a:ext cx="7588" cy="1"/>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4305" name="Line 209" hidden="1"/>
            <p:cNvSpPr>
              <a:spLocks noChangeShapeType="1"/>
            </p:cNvSpPr>
            <p:nvPr userDrawn="1"/>
          </p:nvSpPr>
          <p:spPr bwMode="auto">
            <a:xfrm>
              <a:off x="311" y="2531"/>
              <a:ext cx="7584" cy="2"/>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4306" name="Line 210" hidden="1"/>
            <p:cNvSpPr>
              <a:spLocks noChangeShapeType="1"/>
            </p:cNvSpPr>
            <p:nvPr userDrawn="1"/>
          </p:nvSpPr>
          <p:spPr bwMode="auto">
            <a:xfrm>
              <a:off x="311" y="3067"/>
              <a:ext cx="7588" cy="2"/>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4307" name="Line 211" hidden="1"/>
            <p:cNvSpPr>
              <a:spLocks noChangeShapeType="1"/>
            </p:cNvSpPr>
            <p:nvPr userDrawn="1"/>
          </p:nvSpPr>
          <p:spPr bwMode="auto">
            <a:xfrm>
              <a:off x="311" y="3604"/>
              <a:ext cx="7592" cy="1"/>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4308" name="Line 212" hidden="1"/>
            <p:cNvSpPr>
              <a:spLocks noChangeShapeType="1"/>
            </p:cNvSpPr>
            <p:nvPr userDrawn="1"/>
          </p:nvSpPr>
          <p:spPr bwMode="auto">
            <a:xfrm>
              <a:off x="311" y="4144"/>
              <a:ext cx="7588" cy="1"/>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4309" name="Line 213" hidden="1"/>
            <p:cNvSpPr>
              <a:spLocks noChangeShapeType="1"/>
            </p:cNvSpPr>
            <p:nvPr userDrawn="1"/>
          </p:nvSpPr>
          <p:spPr bwMode="auto">
            <a:xfrm>
              <a:off x="293" y="4679"/>
              <a:ext cx="7602" cy="1"/>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4310" name="Line 214" hidden="1"/>
            <p:cNvSpPr>
              <a:spLocks noChangeShapeType="1"/>
            </p:cNvSpPr>
            <p:nvPr userDrawn="1"/>
          </p:nvSpPr>
          <p:spPr bwMode="auto">
            <a:xfrm>
              <a:off x="293" y="5216"/>
              <a:ext cx="7604" cy="1"/>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4311" name="Line 215" hidden="1"/>
            <p:cNvSpPr>
              <a:spLocks noChangeShapeType="1"/>
            </p:cNvSpPr>
            <p:nvPr userDrawn="1"/>
          </p:nvSpPr>
          <p:spPr bwMode="auto">
            <a:xfrm>
              <a:off x="1281" y="390"/>
              <a:ext cx="1" cy="5354"/>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4312" name="Line 216" hidden="1"/>
            <p:cNvSpPr>
              <a:spLocks noChangeShapeType="1"/>
            </p:cNvSpPr>
            <p:nvPr userDrawn="1"/>
          </p:nvSpPr>
          <p:spPr bwMode="auto">
            <a:xfrm>
              <a:off x="1391" y="390"/>
              <a:ext cx="1" cy="5354"/>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4313" name="Line 217" hidden="1"/>
            <p:cNvSpPr>
              <a:spLocks noChangeShapeType="1"/>
            </p:cNvSpPr>
            <p:nvPr userDrawn="1"/>
          </p:nvSpPr>
          <p:spPr bwMode="auto">
            <a:xfrm>
              <a:off x="2383" y="390"/>
              <a:ext cx="1" cy="5354"/>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4314" name="Line 218" hidden="1"/>
            <p:cNvSpPr>
              <a:spLocks noChangeShapeType="1"/>
            </p:cNvSpPr>
            <p:nvPr userDrawn="1"/>
          </p:nvSpPr>
          <p:spPr bwMode="auto">
            <a:xfrm>
              <a:off x="2497" y="390"/>
              <a:ext cx="1" cy="5354"/>
            </a:xfrm>
            <a:prstGeom prst="line">
              <a:avLst/>
            </a:prstGeom>
            <a:noFill/>
            <a:ln w="12700">
              <a:solidFill>
                <a:srgbClr val="8BA2B2"/>
              </a:solidFill>
              <a:prstDash val="dash"/>
              <a:round/>
              <a:headEnd/>
              <a:tailEnd/>
            </a:ln>
            <a:effectLst/>
          </p:spPr>
          <p:txBody>
            <a:bodyPr lIns="0" tIns="0" rIns="0" bIns="0" anchor="ctr"/>
            <a:lstStyle/>
            <a:p>
              <a:endParaRPr lang="en-US"/>
            </a:p>
          </p:txBody>
        </p:sp>
        <p:grpSp>
          <p:nvGrpSpPr>
            <p:cNvPr id="4315" name="Group 219" hidden="1"/>
            <p:cNvGrpSpPr>
              <a:grpSpLocks/>
            </p:cNvGrpSpPr>
            <p:nvPr userDrawn="1"/>
          </p:nvGrpSpPr>
          <p:grpSpPr bwMode="auto">
            <a:xfrm>
              <a:off x="3485" y="390"/>
              <a:ext cx="112" cy="5354"/>
              <a:chOff x="3485" y="390"/>
              <a:chExt cx="112" cy="5354"/>
            </a:xfrm>
          </p:grpSpPr>
          <p:sp>
            <p:nvSpPr>
              <p:cNvPr id="4316" name="Line 220" hidden="1"/>
              <p:cNvSpPr>
                <a:spLocks noChangeShapeType="1"/>
              </p:cNvSpPr>
              <p:nvPr userDrawn="1"/>
            </p:nvSpPr>
            <p:spPr bwMode="auto">
              <a:xfrm>
                <a:off x="3485" y="390"/>
                <a:ext cx="0" cy="5354"/>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4317" name="Line 221" hidden="1"/>
              <p:cNvSpPr>
                <a:spLocks noChangeShapeType="1"/>
              </p:cNvSpPr>
              <p:nvPr userDrawn="1"/>
            </p:nvSpPr>
            <p:spPr bwMode="auto">
              <a:xfrm>
                <a:off x="3597" y="390"/>
                <a:ext cx="0" cy="5354"/>
              </a:xfrm>
              <a:prstGeom prst="line">
                <a:avLst/>
              </a:prstGeom>
              <a:noFill/>
              <a:ln w="12700">
                <a:solidFill>
                  <a:srgbClr val="8BA2B2"/>
                </a:solidFill>
                <a:prstDash val="dash"/>
                <a:round/>
                <a:headEnd/>
                <a:tailEnd/>
              </a:ln>
              <a:effectLst/>
            </p:spPr>
            <p:txBody>
              <a:bodyPr lIns="0" tIns="0" rIns="0" bIns="0" anchor="ctr"/>
              <a:lstStyle/>
              <a:p>
                <a:endParaRPr lang="en-US"/>
              </a:p>
            </p:txBody>
          </p:sp>
        </p:grpSp>
        <p:sp>
          <p:nvSpPr>
            <p:cNvPr id="4318" name="Line 222" hidden="1"/>
            <p:cNvSpPr>
              <a:spLocks noChangeShapeType="1"/>
            </p:cNvSpPr>
            <p:nvPr userDrawn="1"/>
          </p:nvSpPr>
          <p:spPr bwMode="auto">
            <a:xfrm>
              <a:off x="4094" y="390"/>
              <a:ext cx="1" cy="5354"/>
            </a:xfrm>
            <a:prstGeom prst="line">
              <a:avLst/>
            </a:prstGeom>
            <a:noFill/>
            <a:ln w="12700">
              <a:solidFill>
                <a:srgbClr val="8BA2B2"/>
              </a:solidFill>
              <a:prstDash val="dash"/>
              <a:round/>
              <a:headEnd/>
              <a:tailEnd/>
            </a:ln>
            <a:effectLst/>
          </p:spPr>
          <p:txBody>
            <a:bodyPr lIns="0" tIns="0" rIns="0" bIns="0" anchor="ctr"/>
            <a:lstStyle/>
            <a:p>
              <a:endParaRPr lang="en-US"/>
            </a:p>
          </p:txBody>
        </p:sp>
        <p:grpSp>
          <p:nvGrpSpPr>
            <p:cNvPr id="4319" name="Group 223" hidden="1"/>
            <p:cNvGrpSpPr>
              <a:grpSpLocks/>
            </p:cNvGrpSpPr>
            <p:nvPr userDrawn="1"/>
          </p:nvGrpSpPr>
          <p:grpSpPr bwMode="auto">
            <a:xfrm>
              <a:off x="4592" y="390"/>
              <a:ext cx="114" cy="5354"/>
              <a:chOff x="4592" y="390"/>
              <a:chExt cx="114" cy="5354"/>
            </a:xfrm>
          </p:grpSpPr>
          <p:sp>
            <p:nvSpPr>
              <p:cNvPr id="4320" name="Line 224" hidden="1"/>
              <p:cNvSpPr>
                <a:spLocks noChangeShapeType="1"/>
              </p:cNvSpPr>
              <p:nvPr userDrawn="1"/>
            </p:nvSpPr>
            <p:spPr bwMode="auto">
              <a:xfrm>
                <a:off x="4592" y="390"/>
                <a:ext cx="0" cy="5354"/>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4321" name="Line 225" hidden="1"/>
              <p:cNvSpPr>
                <a:spLocks noChangeShapeType="1"/>
              </p:cNvSpPr>
              <p:nvPr userDrawn="1"/>
            </p:nvSpPr>
            <p:spPr bwMode="auto">
              <a:xfrm>
                <a:off x="4706" y="390"/>
                <a:ext cx="0" cy="5354"/>
              </a:xfrm>
              <a:prstGeom prst="line">
                <a:avLst/>
              </a:prstGeom>
              <a:noFill/>
              <a:ln w="12700">
                <a:solidFill>
                  <a:srgbClr val="8BA2B2"/>
                </a:solidFill>
                <a:prstDash val="dash"/>
                <a:round/>
                <a:headEnd/>
                <a:tailEnd/>
              </a:ln>
              <a:effectLst/>
            </p:spPr>
            <p:txBody>
              <a:bodyPr lIns="0" tIns="0" rIns="0" bIns="0" anchor="ctr"/>
              <a:lstStyle/>
              <a:p>
                <a:endParaRPr lang="en-US"/>
              </a:p>
            </p:txBody>
          </p:sp>
        </p:grpSp>
        <p:sp>
          <p:nvSpPr>
            <p:cNvPr id="4322" name="Line 226" hidden="1"/>
            <p:cNvSpPr>
              <a:spLocks noChangeShapeType="1"/>
            </p:cNvSpPr>
            <p:nvPr userDrawn="1"/>
          </p:nvSpPr>
          <p:spPr bwMode="auto">
            <a:xfrm>
              <a:off x="5696" y="390"/>
              <a:ext cx="1" cy="5354"/>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4323" name="Line 227" hidden="1"/>
            <p:cNvSpPr>
              <a:spLocks noChangeShapeType="1"/>
            </p:cNvSpPr>
            <p:nvPr userDrawn="1"/>
          </p:nvSpPr>
          <p:spPr bwMode="auto">
            <a:xfrm>
              <a:off x="5810" y="390"/>
              <a:ext cx="1" cy="5354"/>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4324" name="Line 228" hidden="1"/>
            <p:cNvSpPr>
              <a:spLocks noChangeShapeType="1"/>
            </p:cNvSpPr>
            <p:nvPr userDrawn="1"/>
          </p:nvSpPr>
          <p:spPr bwMode="auto">
            <a:xfrm>
              <a:off x="6800" y="390"/>
              <a:ext cx="1" cy="5354"/>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4325" name="Line 229" hidden="1"/>
            <p:cNvSpPr>
              <a:spLocks noChangeShapeType="1"/>
            </p:cNvSpPr>
            <p:nvPr userDrawn="1"/>
          </p:nvSpPr>
          <p:spPr bwMode="auto">
            <a:xfrm>
              <a:off x="6914" y="390"/>
              <a:ext cx="1" cy="5354"/>
            </a:xfrm>
            <a:prstGeom prst="line">
              <a:avLst/>
            </a:prstGeom>
            <a:noFill/>
            <a:ln w="12700">
              <a:solidFill>
                <a:srgbClr val="8BA2B2"/>
              </a:solidFill>
              <a:prstDash val="dash"/>
              <a:round/>
              <a:headEnd/>
              <a:tailEnd/>
            </a:ln>
            <a:effectLst/>
          </p:spPr>
          <p:txBody>
            <a:bodyPr lIns="0" tIns="0" rIns="0" bIns="0" anchor="ctr"/>
            <a:lstStyle/>
            <a:p>
              <a:endParaRPr lang="en-US"/>
            </a:p>
          </p:txBody>
        </p:sp>
        <p:grpSp>
          <p:nvGrpSpPr>
            <p:cNvPr id="4326" name="Group 230" hidden="1"/>
            <p:cNvGrpSpPr>
              <a:grpSpLocks/>
            </p:cNvGrpSpPr>
            <p:nvPr userDrawn="1"/>
          </p:nvGrpSpPr>
          <p:grpSpPr bwMode="auto">
            <a:xfrm>
              <a:off x="4038" y="390"/>
              <a:ext cx="112" cy="5354"/>
              <a:chOff x="3485" y="390"/>
              <a:chExt cx="112" cy="5354"/>
            </a:xfrm>
          </p:grpSpPr>
          <p:sp>
            <p:nvSpPr>
              <p:cNvPr id="4327" name="Line 231" hidden="1"/>
              <p:cNvSpPr>
                <a:spLocks noChangeShapeType="1"/>
              </p:cNvSpPr>
              <p:nvPr userDrawn="1"/>
            </p:nvSpPr>
            <p:spPr bwMode="auto">
              <a:xfrm>
                <a:off x="3485" y="390"/>
                <a:ext cx="0" cy="5354"/>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4328" name="Line 232" hidden="1"/>
              <p:cNvSpPr>
                <a:spLocks noChangeShapeType="1"/>
              </p:cNvSpPr>
              <p:nvPr userDrawn="1"/>
            </p:nvSpPr>
            <p:spPr bwMode="auto">
              <a:xfrm>
                <a:off x="3597" y="390"/>
                <a:ext cx="0" cy="5354"/>
              </a:xfrm>
              <a:prstGeom prst="line">
                <a:avLst/>
              </a:prstGeom>
              <a:noFill/>
              <a:ln w="12700">
                <a:solidFill>
                  <a:srgbClr val="8BA2B2"/>
                </a:solidFill>
                <a:prstDash val="dash"/>
                <a:round/>
                <a:headEnd/>
                <a:tailEnd/>
              </a:ln>
              <a:effectLst/>
            </p:spPr>
            <p:txBody>
              <a:bodyPr lIns="0" tIns="0" rIns="0" bIns="0" anchor="ctr"/>
              <a:lstStyle/>
              <a:p>
                <a:endParaRPr lang="en-US"/>
              </a:p>
            </p:txBody>
          </p:sp>
        </p:grpSp>
      </p:grpSp>
      <p:sp>
        <p:nvSpPr>
          <p:cNvPr id="4357" name="shpContentSlideFooter"/>
          <p:cNvSpPr>
            <a:spLocks noGrp="1" noChangeArrowheads="1"/>
          </p:cNvSpPr>
          <p:nvPr>
            <p:ph type="ftr" sz="quarter" idx="3"/>
          </p:nvPr>
        </p:nvSpPr>
        <p:spPr/>
        <p:txBody>
          <a:bodyPr/>
          <a:lstStyle>
            <a:lvl1pPr>
              <a:defRPr/>
            </a:lvl1pPr>
          </a:lstStyle>
          <a:p>
            <a:endParaRPr lang="en-US"/>
          </a:p>
          <a:p>
            <a:r>
              <a:rPr lang="en-US"/>
              <a:t>© ABB LV Drives</a:t>
            </a:r>
          </a:p>
          <a:p>
            <a:r>
              <a:rPr lang="en-US"/>
              <a:t>Property of ABB LV Drives, Do Not Copy</a:t>
            </a:r>
          </a:p>
        </p:txBody>
      </p:sp>
      <p:pic>
        <p:nvPicPr>
          <p:cNvPr id="4364" name="Picture 268" descr="ABB2logo RGB"/>
          <p:cNvPicPr>
            <a:picLocks noChangeAspect="1" noChangeArrowheads="1"/>
          </p:cNvPicPr>
          <p:nvPr/>
        </p:nvPicPr>
        <p:blipFill>
          <a:blip r:embed="rId2" cstate="print"/>
          <a:srcRect/>
          <a:stretch>
            <a:fillRect/>
          </a:stretch>
        </p:blipFill>
        <p:spPr bwMode="auto">
          <a:xfrm>
            <a:off x="7834313" y="7245350"/>
            <a:ext cx="1974850" cy="28575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p>
          <a:p>
            <a:r>
              <a:rPr lang="en-US"/>
              <a:t>© ABB LV Drives</a:t>
            </a:r>
          </a:p>
          <a:p>
            <a:r>
              <a:rPr lang="en-US"/>
              <a:t>Property of ABB LV Drives, Do Not Copy</a:t>
            </a:r>
          </a:p>
          <a:p>
            <a:r>
              <a:rPr lang="en-US"/>
              <a:t>Slide </a:t>
            </a:r>
            <a:fld id="{276D7042-1BFA-4812-B01B-0ED445973E42}"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43800" y="0"/>
            <a:ext cx="2514600" cy="70278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7391400" cy="7027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p>
          <a:p>
            <a:r>
              <a:rPr lang="en-US"/>
              <a:t>© ABB LV Drives</a:t>
            </a:r>
          </a:p>
          <a:p>
            <a:r>
              <a:rPr lang="en-US"/>
              <a:t>Property of ABB LV Drives, Do Not Copy</a:t>
            </a:r>
          </a:p>
          <a:p>
            <a:r>
              <a:rPr lang="en-US"/>
              <a:t>Slide </a:t>
            </a:r>
            <a:fld id="{CCECBC1A-D8DF-4914-B7DD-C643E2FBEA09}"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grpSp>
        <p:nvGrpSpPr>
          <p:cNvPr id="5" name="shpGridNormal" hidden="1"/>
          <p:cNvGrpSpPr>
            <a:grpSpLocks/>
          </p:cNvGrpSpPr>
          <p:nvPr userDrawn="1"/>
        </p:nvGrpSpPr>
        <p:grpSpPr bwMode="auto">
          <a:xfrm>
            <a:off x="357982" y="492972"/>
            <a:ext cx="9345930" cy="6781060"/>
            <a:chOff x="292" y="389"/>
            <a:chExt cx="7611" cy="5361"/>
          </a:xfrm>
        </p:grpSpPr>
        <p:sp>
          <p:nvSpPr>
            <p:cNvPr id="6" name="Rectangle 11" hidden="1"/>
            <p:cNvSpPr>
              <a:spLocks noChangeArrowheads="1"/>
            </p:cNvSpPr>
            <p:nvPr userDrawn="1"/>
          </p:nvSpPr>
          <p:spPr bwMode="auto">
            <a:xfrm>
              <a:off x="292" y="389"/>
              <a:ext cx="7610" cy="5361"/>
            </a:xfrm>
            <a:prstGeom prst="rect">
              <a:avLst/>
            </a:prstGeom>
            <a:noFill/>
            <a:ln w="19050">
              <a:solidFill>
                <a:srgbClr val="8BA2B2"/>
              </a:solidFill>
              <a:prstDash val="dash"/>
              <a:miter lim="800000"/>
              <a:headEnd/>
              <a:tailEnd/>
            </a:ln>
            <a:effectLst/>
          </p:spPr>
          <p:txBody>
            <a:bodyPr lIns="0" tIns="0" rIns="0" bIns="0" anchor="ctr"/>
            <a:lstStyle/>
            <a:p>
              <a:pPr algn="l" defTabSz="716362" eaLnBrk="1" hangingPunct="1"/>
              <a:endParaRPr kumimoji="0" lang="en-GB" sz="1900">
                <a:latin typeface="Arial" pitchFamily="34" charset="0"/>
              </a:endParaRPr>
            </a:p>
          </p:txBody>
        </p:sp>
        <p:sp>
          <p:nvSpPr>
            <p:cNvPr id="7" name="Line 12" hidden="1"/>
            <p:cNvSpPr>
              <a:spLocks noChangeShapeType="1"/>
            </p:cNvSpPr>
            <p:nvPr userDrawn="1"/>
          </p:nvSpPr>
          <p:spPr bwMode="auto">
            <a:xfrm>
              <a:off x="311" y="927"/>
              <a:ext cx="7568" cy="1"/>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8" name="Line 13" hidden="1"/>
            <p:cNvSpPr>
              <a:spLocks noChangeShapeType="1"/>
            </p:cNvSpPr>
            <p:nvPr userDrawn="1"/>
          </p:nvSpPr>
          <p:spPr bwMode="auto">
            <a:xfrm>
              <a:off x="311" y="1460"/>
              <a:ext cx="7592" cy="1"/>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9" name="Line 14" hidden="1"/>
            <p:cNvSpPr>
              <a:spLocks noChangeShapeType="1"/>
            </p:cNvSpPr>
            <p:nvPr userDrawn="1"/>
          </p:nvSpPr>
          <p:spPr bwMode="auto">
            <a:xfrm>
              <a:off x="311" y="2002"/>
              <a:ext cx="7588" cy="1"/>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10" name="Line 15" hidden="1"/>
            <p:cNvSpPr>
              <a:spLocks noChangeShapeType="1"/>
            </p:cNvSpPr>
            <p:nvPr userDrawn="1"/>
          </p:nvSpPr>
          <p:spPr bwMode="auto">
            <a:xfrm>
              <a:off x="311" y="2531"/>
              <a:ext cx="7584" cy="2"/>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11" name="Line 16" hidden="1"/>
            <p:cNvSpPr>
              <a:spLocks noChangeShapeType="1"/>
            </p:cNvSpPr>
            <p:nvPr userDrawn="1"/>
          </p:nvSpPr>
          <p:spPr bwMode="auto">
            <a:xfrm>
              <a:off x="311" y="3067"/>
              <a:ext cx="7588" cy="2"/>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12" name="Line 17" hidden="1"/>
            <p:cNvSpPr>
              <a:spLocks noChangeShapeType="1"/>
            </p:cNvSpPr>
            <p:nvPr userDrawn="1"/>
          </p:nvSpPr>
          <p:spPr bwMode="auto">
            <a:xfrm>
              <a:off x="311" y="3604"/>
              <a:ext cx="7592" cy="1"/>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13" name="Line 18" hidden="1"/>
            <p:cNvSpPr>
              <a:spLocks noChangeShapeType="1"/>
            </p:cNvSpPr>
            <p:nvPr userDrawn="1"/>
          </p:nvSpPr>
          <p:spPr bwMode="auto">
            <a:xfrm>
              <a:off x="311" y="4144"/>
              <a:ext cx="7588" cy="1"/>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14" name="Line 19" hidden="1"/>
            <p:cNvSpPr>
              <a:spLocks noChangeShapeType="1"/>
            </p:cNvSpPr>
            <p:nvPr userDrawn="1"/>
          </p:nvSpPr>
          <p:spPr bwMode="auto">
            <a:xfrm>
              <a:off x="293" y="4679"/>
              <a:ext cx="7602" cy="1"/>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15" name="Line 20" hidden="1"/>
            <p:cNvSpPr>
              <a:spLocks noChangeShapeType="1"/>
            </p:cNvSpPr>
            <p:nvPr userDrawn="1"/>
          </p:nvSpPr>
          <p:spPr bwMode="auto">
            <a:xfrm>
              <a:off x="293" y="5216"/>
              <a:ext cx="7604" cy="1"/>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16" name="Line 21" hidden="1"/>
            <p:cNvSpPr>
              <a:spLocks noChangeShapeType="1"/>
            </p:cNvSpPr>
            <p:nvPr userDrawn="1"/>
          </p:nvSpPr>
          <p:spPr bwMode="auto">
            <a:xfrm>
              <a:off x="1281" y="390"/>
              <a:ext cx="1" cy="5354"/>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17" name="Line 22" hidden="1"/>
            <p:cNvSpPr>
              <a:spLocks noChangeShapeType="1"/>
            </p:cNvSpPr>
            <p:nvPr userDrawn="1"/>
          </p:nvSpPr>
          <p:spPr bwMode="auto">
            <a:xfrm>
              <a:off x="1391" y="390"/>
              <a:ext cx="1" cy="5354"/>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18" name="Line 23" hidden="1"/>
            <p:cNvSpPr>
              <a:spLocks noChangeShapeType="1"/>
            </p:cNvSpPr>
            <p:nvPr userDrawn="1"/>
          </p:nvSpPr>
          <p:spPr bwMode="auto">
            <a:xfrm>
              <a:off x="2383" y="390"/>
              <a:ext cx="1" cy="5354"/>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19" name="Line 24" hidden="1"/>
            <p:cNvSpPr>
              <a:spLocks noChangeShapeType="1"/>
            </p:cNvSpPr>
            <p:nvPr userDrawn="1"/>
          </p:nvSpPr>
          <p:spPr bwMode="auto">
            <a:xfrm>
              <a:off x="2497" y="390"/>
              <a:ext cx="1" cy="5354"/>
            </a:xfrm>
            <a:prstGeom prst="line">
              <a:avLst/>
            </a:prstGeom>
            <a:noFill/>
            <a:ln w="12700">
              <a:solidFill>
                <a:srgbClr val="8BA2B2"/>
              </a:solidFill>
              <a:prstDash val="dash"/>
              <a:round/>
              <a:headEnd/>
              <a:tailEnd/>
            </a:ln>
            <a:effectLst/>
          </p:spPr>
          <p:txBody>
            <a:bodyPr lIns="0" tIns="0" rIns="0" bIns="0" anchor="ctr"/>
            <a:lstStyle/>
            <a:p>
              <a:endParaRPr lang="en-US"/>
            </a:p>
          </p:txBody>
        </p:sp>
        <p:grpSp>
          <p:nvGrpSpPr>
            <p:cNvPr id="20" name="Group 25" hidden="1"/>
            <p:cNvGrpSpPr>
              <a:grpSpLocks/>
            </p:cNvGrpSpPr>
            <p:nvPr userDrawn="1"/>
          </p:nvGrpSpPr>
          <p:grpSpPr bwMode="auto">
            <a:xfrm>
              <a:off x="3485" y="390"/>
              <a:ext cx="112" cy="5354"/>
              <a:chOff x="3485" y="390"/>
              <a:chExt cx="112" cy="5354"/>
            </a:xfrm>
          </p:grpSpPr>
          <p:sp>
            <p:nvSpPr>
              <p:cNvPr id="32" name="Line 26" hidden="1"/>
              <p:cNvSpPr>
                <a:spLocks noChangeShapeType="1"/>
              </p:cNvSpPr>
              <p:nvPr userDrawn="1"/>
            </p:nvSpPr>
            <p:spPr bwMode="auto">
              <a:xfrm>
                <a:off x="3485" y="390"/>
                <a:ext cx="0" cy="5354"/>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33" name="Line 27" hidden="1"/>
              <p:cNvSpPr>
                <a:spLocks noChangeShapeType="1"/>
              </p:cNvSpPr>
              <p:nvPr userDrawn="1"/>
            </p:nvSpPr>
            <p:spPr bwMode="auto">
              <a:xfrm>
                <a:off x="3597" y="390"/>
                <a:ext cx="0" cy="5354"/>
              </a:xfrm>
              <a:prstGeom prst="line">
                <a:avLst/>
              </a:prstGeom>
              <a:noFill/>
              <a:ln w="12700">
                <a:solidFill>
                  <a:srgbClr val="8BA2B2"/>
                </a:solidFill>
                <a:prstDash val="dash"/>
                <a:round/>
                <a:headEnd/>
                <a:tailEnd/>
              </a:ln>
              <a:effectLst/>
            </p:spPr>
            <p:txBody>
              <a:bodyPr lIns="0" tIns="0" rIns="0" bIns="0" anchor="ctr"/>
              <a:lstStyle/>
              <a:p>
                <a:endParaRPr lang="en-US"/>
              </a:p>
            </p:txBody>
          </p:sp>
        </p:grpSp>
        <p:sp>
          <p:nvSpPr>
            <p:cNvPr id="21" name="Line 28" hidden="1"/>
            <p:cNvSpPr>
              <a:spLocks noChangeShapeType="1"/>
            </p:cNvSpPr>
            <p:nvPr userDrawn="1"/>
          </p:nvSpPr>
          <p:spPr bwMode="auto">
            <a:xfrm>
              <a:off x="4094" y="390"/>
              <a:ext cx="1" cy="5354"/>
            </a:xfrm>
            <a:prstGeom prst="line">
              <a:avLst/>
            </a:prstGeom>
            <a:noFill/>
            <a:ln w="12700">
              <a:solidFill>
                <a:srgbClr val="8BA2B2"/>
              </a:solidFill>
              <a:prstDash val="dash"/>
              <a:round/>
              <a:headEnd/>
              <a:tailEnd/>
            </a:ln>
            <a:effectLst/>
          </p:spPr>
          <p:txBody>
            <a:bodyPr lIns="0" tIns="0" rIns="0" bIns="0" anchor="ctr"/>
            <a:lstStyle/>
            <a:p>
              <a:endParaRPr lang="en-US"/>
            </a:p>
          </p:txBody>
        </p:sp>
        <p:grpSp>
          <p:nvGrpSpPr>
            <p:cNvPr id="22" name="Group 29" hidden="1"/>
            <p:cNvGrpSpPr>
              <a:grpSpLocks/>
            </p:cNvGrpSpPr>
            <p:nvPr userDrawn="1"/>
          </p:nvGrpSpPr>
          <p:grpSpPr bwMode="auto">
            <a:xfrm>
              <a:off x="4592" y="390"/>
              <a:ext cx="114" cy="5354"/>
              <a:chOff x="4592" y="390"/>
              <a:chExt cx="114" cy="5354"/>
            </a:xfrm>
          </p:grpSpPr>
          <p:sp>
            <p:nvSpPr>
              <p:cNvPr id="30" name="Line 30" hidden="1"/>
              <p:cNvSpPr>
                <a:spLocks noChangeShapeType="1"/>
              </p:cNvSpPr>
              <p:nvPr userDrawn="1"/>
            </p:nvSpPr>
            <p:spPr bwMode="auto">
              <a:xfrm>
                <a:off x="4592" y="390"/>
                <a:ext cx="0" cy="5354"/>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31" name="Line 31" hidden="1"/>
              <p:cNvSpPr>
                <a:spLocks noChangeShapeType="1"/>
              </p:cNvSpPr>
              <p:nvPr userDrawn="1"/>
            </p:nvSpPr>
            <p:spPr bwMode="auto">
              <a:xfrm>
                <a:off x="4706" y="390"/>
                <a:ext cx="0" cy="5354"/>
              </a:xfrm>
              <a:prstGeom prst="line">
                <a:avLst/>
              </a:prstGeom>
              <a:noFill/>
              <a:ln w="12700">
                <a:solidFill>
                  <a:srgbClr val="8BA2B2"/>
                </a:solidFill>
                <a:prstDash val="dash"/>
                <a:round/>
                <a:headEnd/>
                <a:tailEnd/>
              </a:ln>
              <a:effectLst/>
            </p:spPr>
            <p:txBody>
              <a:bodyPr lIns="0" tIns="0" rIns="0" bIns="0" anchor="ctr"/>
              <a:lstStyle/>
              <a:p>
                <a:endParaRPr lang="en-US"/>
              </a:p>
            </p:txBody>
          </p:sp>
        </p:grpSp>
        <p:sp>
          <p:nvSpPr>
            <p:cNvPr id="23" name="Line 32" hidden="1"/>
            <p:cNvSpPr>
              <a:spLocks noChangeShapeType="1"/>
            </p:cNvSpPr>
            <p:nvPr userDrawn="1"/>
          </p:nvSpPr>
          <p:spPr bwMode="auto">
            <a:xfrm>
              <a:off x="5696" y="390"/>
              <a:ext cx="1" cy="5354"/>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24" name="Line 33" hidden="1"/>
            <p:cNvSpPr>
              <a:spLocks noChangeShapeType="1"/>
            </p:cNvSpPr>
            <p:nvPr userDrawn="1"/>
          </p:nvSpPr>
          <p:spPr bwMode="auto">
            <a:xfrm>
              <a:off x="5810" y="390"/>
              <a:ext cx="1" cy="5354"/>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25" name="Line 34" hidden="1"/>
            <p:cNvSpPr>
              <a:spLocks noChangeShapeType="1"/>
            </p:cNvSpPr>
            <p:nvPr userDrawn="1"/>
          </p:nvSpPr>
          <p:spPr bwMode="auto">
            <a:xfrm>
              <a:off x="6800" y="390"/>
              <a:ext cx="1" cy="5354"/>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26" name="Line 35" hidden="1"/>
            <p:cNvSpPr>
              <a:spLocks noChangeShapeType="1"/>
            </p:cNvSpPr>
            <p:nvPr userDrawn="1"/>
          </p:nvSpPr>
          <p:spPr bwMode="auto">
            <a:xfrm>
              <a:off x="6914" y="390"/>
              <a:ext cx="1" cy="5354"/>
            </a:xfrm>
            <a:prstGeom prst="line">
              <a:avLst/>
            </a:prstGeom>
            <a:noFill/>
            <a:ln w="12700">
              <a:solidFill>
                <a:srgbClr val="8BA2B2"/>
              </a:solidFill>
              <a:prstDash val="dash"/>
              <a:round/>
              <a:headEnd/>
              <a:tailEnd/>
            </a:ln>
            <a:effectLst/>
          </p:spPr>
          <p:txBody>
            <a:bodyPr lIns="0" tIns="0" rIns="0" bIns="0" anchor="ctr"/>
            <a:lstStyle/>
            <a:p>
              <a:endParaRPr lang="en-US"/>
            </a:p>
          </p:txBody>
        </p:sp>
        <p:grpSp>
          <p:nvGrpSpPr>
            <p:cNvPr id="27" name="Group 36" hidden="1"/>
            <p:cNvGrpSpPr>
              <a:grpSpLocks/>
            </p:cNvGrpSpPr>
            <p:nvPr userDrawn="1"/>
          </p:nvGrpSpPr>
          <p:grpSpPr bwMode="auto">
            <a:xfrm>
              <a:off x="4038" y="390"/>
              <a:ext cx="112" cy="5354"/>
              <a:chOff x="3485" y="390"/>
              <a:chExt cx="112" cy="5354"/>
            </a:xfrm>
          </p:grpSpPr>
          <p:sp>
            <p:nvSpPr>
              <p:cNvPr id="28" name="Line 37" hidden="1"/>
              <p:cNvSpPr>
                <a:spLocks noChangeShapeType="1"/>
              </p:cNvSpPr>
              <p:nvPr userDrawn="1"/>
            </p:nvSpPr>
            <p:spPr bwMode="auto">
              <a:xfrm>
                <a:off x="3485" y="390"/>
                <a:ext cx="0" cy="5354"/>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29" name="Line 38" hidden="1"/>
              <p:cNvSpPr>
                <a:spLocks noChangeShapeType="1"/>
              </p:cNvSpPr>
              <p:nvPr userDrawn="1"/>
            </p:nvSpPr>
            <p:spPr bwMode="auto">
              <a:xfrm>
                <a:off x="3597" y="390"/>
                <a:ext cx="0" cy="5354"/>
              </a:xfrm>
              <a:prstGeom prst="line">
                <a:avLst/>
              </a:prstGeom>
              <a:noFill/>
              <a:ln w="12700">
                <a:solidFill>
                  <a:srgbClr val="8BA2B2"/>
                </a:solidFill>
                <a:prstDash val="dash"/>
                <a:round/>
                <a:headEnd/>
                <a:tailEnd/>
              </a:ln>
              <a:effectLst/>
            </p:spPr>
            <p:txBody>
              <a:bodyPr lIns="0" tIns="0" rIns="0" bIns="0" anchor="ctr"/>
              <a:lstStyle/>
              <a:p>
                <a:endParaRPr lang="en-US"/>
              </a:p>
            </p:txBody>
          </p:sp>
        </p:grpSp>
      </p:grpSp>
      <p:pic>
        <p:nvPicPr>
          <p:cNvPr id="34" name="Picture 40" descr="ABB2logo RGB"/>
          <p:cNvPicPr>
            <a:picLocks noChangeAspect="1" noChangeArrowheads="1"/>
          </p:cNvPicPr>
          <p:nvPr userDrawn="1"/>
        </p:nvPicPr>
        <p:blipFill>
          <a:blip r:embed="rId2" cstate="print"/>
          <a:srcRect l="62599"/>
          <a:stretch>
            <a:fillRect/>
          </a:stretch>
        </p:blipFill>
        <p:spPr bwMode="auto">
          <a:xfrm>
            <a:off x="9070023" y="7245245"/>
            <a:ext cx="738664" cy="286067"/>
          </a:xfrm>
          <a:prstGeom prst="rect">
            <a:avLst/>
          </a:prstGeom>
          <a:noFill/>
          <a:ln w="9525">
            <a:noFill/>
            <a:miter lim="800000"/>
            <a:headEnd/>
            <a:tailEnd/>
          </a:ln>
        </p:spPr>
      </p:pic>
      <p:sp>
        <p:nvSpPr>
          <p:cNvPr id="2" name="Title 1"/>
          <p:cNvSpPr>
            <a:spLocks noGrp="1"/>
          </p:cNvSpPr>
          <p:nvPr>
            <p:ph type="title"/>
          </p:nvPr>
        </p:nvSpPr>
        <p:spPr>
          <a:xfrm>
            <a:off x="447040" y="259080"/>
            <a:ext cx="8549640" cy="60452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19100" y="1295400"/>
            <a:ext cx="4414520" cy="47282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001260" y="1295400"/>
            <a:ext cx="4414520" cy="4728210"/>
          </a:xfrm>
        </p:spPr>
        <p:txBody>
          <a:bodyPr lIns="101882" tIns="50941" rIns="101882" bIns="50941"/>
          <a:lstStyle/>
          <a:p>
            <a:pPr lvl="0"/>
            <a:endParaRPr lang="en-US" noProof="0" smtClean="0"/>
          </a:p>
        </p:txBody>
      </p:sp>
      <p:sp>
        <p:nvSpPr>
          <p:cNvPr id="35" name="shpContentSlideFooter"/>
          <p:cNvSpPr>
            <a:spLocks noGrp="1" noChangeArrowheads="1"/>
          </p:cNvSpPr>
          <p:nvPr>
            <p:ph type="ftr" sz="quarter" idx="10"/>
          </p:nvPr>
        </p:nvSpPr>
        <p:spPr/>
        <p:txBody>
          <a:bodyPr/>
          <a:lstStyle>
            <a:lvl1pPr>
              <a:defRPr/>
            </a:lvl1pPr>
          </a:lstStyle>
          <a:p>
            <a:endParaRPr lang="en-US"/>
          </a:p>
          <a:p>
            <a:r>
              <a:rPr lang="en-US"/>
              <a:t>© ABB Group </a:t>
            </a:r>
          </a:p>
          <a:p>
            <a:fld id="{9A081A4A-24A1-4DEA-A94C-075AC0EE210C}" type="datetime4">
              <a:rPr lang="en-US"/>
              <a:pPr/>
              <a:t>October 26, 2012</a:t>
            </a:fld>
            <a:r>
              <a:rPr lang="en-US"/>
              <a:t> | Slide </a:t>
            </a:r>
            <a:fld id="{ACD32E41-1D0B-4BA0-AC7B-FCA5D592495E}"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p>
          <a:p>
            <a:r>
              <a:rPr lang="en-US"/>
              <a:t>© ABB LV Drives</a:t>
            </a:r>
          </a:p>
          <a:p>
            <a:r>
              <a:rPr lang="en-US"/>
              <a:t>Property of ABB LV Drives, Do Not Copy</a:t>
            </a:r>
          </a:p>
          <a:p>
            <a:r>
              <a:rPr lang="en-US"/>
              <a:t>Slide </a:t>
            </a:r>
            <a:fld id="{709330EA-1C9E-4DED-B91F-B03869CB4E7D}"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p>
          <a:p>
            <a:r>
              <a:rPr lang="en-US"/>
              <a:t>© ABB LV Drives</a:t>
            </a:r>
          </a:p>
          <a:p>
            <a:r>
              <a:rPr lang="en-US"/>
              <a:t>Property of ABB LV Drives, Do Not Copy</a:t>
            </a:r>
          </a:p>
          <a:p>
            <a:r>
              <a:rPr lang="en-US"/>
              <a:t>Slide </a:t>
            </a:r>
            <a:fld id="{ABF487E8-2A3B-466F-8304-BD6C3C8C60EE}"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24013" y="1804988"/>
            <a:ext cx="3328987" cy="5222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04988"/>
            <a:ext cx="3328988" cy="5222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p>
          <a:p>
            <a:r>
              <a:rPr lang="en-US"/>
              <a:t>© ABB LV Drives</a:t>
            </a:r>
          </a:p>
          <a:p>
            <a:r>
              <a:rPr lang="en-US"/>
              <a:t>Property of ABB LV Drives, Do Not Copy</a:t>
            </a:r>
          </a:p>
          <a:p>
            <a:r>
              <a:rPr lang="en-US"/>
              <a:t>Slide </a:t>
            </a:r>
            <a:fld id="{0CD44F23-2200-4391-BC4B-1D430C6CD818}"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p>
          <a:p>
            <a:r>
              <a:rPr lang="en-US"/>
              <a:t>© ABB LV Drives</a:t>
            </a:r>
          </a:p>
          <a:p>
            <a:r>
              <a:rPr lang="en-US"/>
              <a:t>Property of ABB LV Drives, Do Not Copy</a:t>
            </a:r>
          </a:p>
          <a:p>
            <a:r>
              <a:rPr lang="en-US"/>
              <a:t>Slide </a:t>
            </a:r>
            <a:fld id="{9B59DBD4-C3BA-4AEB-B147-C6411980C98D}"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p>
          <a:p>
            <a:r>
              <a:rPr lang="en-US"/>
              <a:t>© ABB LV Drives</a:t>
            </a:r>
          </a:p>
          <a:p>
            <a:r>
              <a:rPr lang="en-US"/>
              <a:t>Property of ABB LV Drives, Do Not Copy</a:t>
            </a:r>
          </a:p>
          <a:p>
            <a:r>
              <a:rPr lang="en-US"/>
              <a:t>Slide </a:t>
            </a:r>
            <a:fld id="{44A08919-1255-4DC0-BF5A-761F54E0AF7C}"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p>
          <a:p>
            <a:r>
              <a:rPr lang="en-US"/>
              <a:t>© ABB LV Drives</a:t>
            </a:r>
          </a:p>
          <a:p>
            <a:r>
              <a:rPr lang="en-US"/>
              <a:t>Property of ABB LV Drives, Do Not Copy</a:t>
            </a:r>
          </a:p>
          <a:p>
            <a:r>
              <a:rPr lang="en-US"/>
              <a:t>Slide </a:t>
            </a:r>
            <a:fld id="{FFEB6C6B-B7CB-4F3F-9B1D-D484B05948C4}"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a:p>
            <a:r>
              <a:rPr lang="en-US"/>
              <a:t>© ABB LV Drives</a:t>
            </a:r>
          </a:p>
          <a:p>
            <a:r>
              <a:rPr lang="en-US"/>
              <a:t>Property of ABB LV Drives, Do Not Copy</a:t>
            </a:r>
          </a:p>
          <a:p>
            <a:r>
              <a:rPr lang="en-US"/>
              <a:t>Slide </a:t>
            </a:r>
            <a:fld id="{36FDB045-804F-416A-A34F-8F3A6C3BCD66}"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a:p>
            <a:r>
              <a:rPr lang="en-US"/>
              <a:t>© ABB LV Drives</a:t>
            </a:r>
          </a:p>
          <a:p>
            <a:r>
              <a:rPr lang="en-US"/>
              <a:t>Property of ABB LV Drives, Do Not Copy</a:t>
            </a:r>
          </a:p>
          <a:p>
            <a:r>
              <a:rPr lang="en-US"/>
              <a:t>Slide </a:t>
            </a:r>
            <a:fld id="{47F0AD35-123B-4462-9451-DF650CD3267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10058400" cy="1438275"/>
          </a:xfrm>
          <a:prstGeom prst="rect">
            <a:avLst/>
          </a:prstGeom>
          <a:noFill/>
          <a:ln w="9525">
            <a:noFill/>
            <a:miter lim="800000"/>
            <a:headEnd/>
            <a:tailEnd/>
          </a:ln>
          <a:effectLst/>
        </p:spPr>
        <p:txBody>
          <a:bodyPr vert="horz" wrap="square" lIns="208450" tIns="348755" rIns="240520" bIns="0" numCol="1" anchor="t" anchorCtr="0" compatLnSpc="1">
            <a:prstTxWarp prst="textNoShape">
              <a:avLst/>
            </a:prstTxWarp>
          </a:bodyPr>
          <a:lstStyle/>
          <a:p>
            <a:pPr lvl="0"/>
            <a:r>
              <a:rPr lang="en-US" smtClean="0"/>
              <a:t>Master title format</a:t>
            </a:r>
          </a:p>
        </p:txBody>
      </p:sp>
      <p:sp>
        <p:nvSpPr>
          <p:cNvPr id="1101" name="Rectangle 77"/>
          <p:cNvSpPr>
            <a:spLocks noGrp="1" noChangeArrowheads="1"/>
          </p:cNvSpPr>
          <p:nvPr>
            <p:ph type="body" idx="1"/>
          </p:nvPr>
        </p:nvSpPr>
        <p:spPr bwMode="auto">
          <a:xfrm>
            <a:off x="1624013" y="1804988"/>
            <a:ext cx="6810375" cy="52228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grpSp>
        <p:nvGrpSpPr>
          <p:cNvPr id="1258" name="shpGridNormal" hidden="1"/>
          <p:cNvGrpSpPr>
            <a:grpSpLocks/>
          </p:cNvGrpSpPr>
          <p:nvPr/>
        </p:nvGrpSpPr>
        <p:grpSpPr bwMode="auto">
          <a:xfrm>
            <a:off x="358775" y="493713"/>
            <a:ext cx="9345613" cy="6780212"/>
            <a:chOff x="292" y="389"/>
            <a:chExt cx="7611" cy="5361"/>
          </a:xfrm>
        </p:grpSpPr>
        <p:sp>
          <p:nvSpPr>
            <p:cNvPr id="1259" name="Rectangle 235" hidden="1"/>
            <p:cNvSpPr>
              <a:spLocks noChangeArrowheads="1"/>
            </p:cNvSpPr>
            <p:nvPr userDrawn="1"/>
          </p:nvSpPr>
          <p:spPr bwMode="auto">
            <a:xfrm>
              <a:off x="292" y="389"/>
              <a:ext cx="7610" cy="5361"/>
            </a:xfrm>
            <a:prstGeom prst="rect">
              <a:avLst/>
            </a:prstGeom>
            <a:noFill/>
            <a:ln w="19050">
              <a:solidFill>
                <a:srgbClr val="8BA2B2"/>
              </a:solidFill>
              <a:prstDash val="dash"/>
              <a:miter lim="800000"/>
              <a:headEnd/>
              <a:tailEnd/>
            </a:ln>
            <a:effectLst/>
          </p:spPr>
          <p:txBody>
            <a:bodyPr lIns="0" tIns="0" rIns="0" bIns="0" anchor="ctr"/>
            <a:lstStyle/>
            <a:p>
              <a:pPr defTabSz="715963">
                <a:spcBef>
                  <a:spcPct val="0"/>
                </a:spcBef>
                <a:buClrTx/>
                <a:buSzTx/>
                <a:buFontTx/>
                <a:buNone/>
              </a:pPr>
              <a:endParaRPr lang="en-GB" sz="1900">
                <a:solidFill>
                  <a:schemeClr val="tx1"/>
                </a:solidFill>
              </a:endParaRPr>
            </a:p>
          </p:txBody>
        </p:sp>
        <p:sp>
          <p:nvSpPr>
            <p:cNvPr id="1260" name="Line 236" hidden="1"/>
            <p:cNvSpPr>
              <a:spLocks noChangeShapeType="1"/>
            </p:cNvSpPr>
            <p:nvPr userDrawn="1"/>
          </p:nvSpPr>
          <p:spPr bwMode="auto">
            <a:xfrm>
              <a:off x="311" y="927"/>
              <a:ext cx="7568" cy="1"/>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1261" name="Line 237" hidden="1"/>
            <p:cNvSpPr>
              <a:spLocks noChangeShapeType="1"/>
            </p:cNvSpPr>
            <p:nvPr userDrawn="1"/>
          </p:nvSpPr>
          <p:spPr bwMode="auto">
            <a:xfrm>
              <a:off x="311" y="1460"/>
              <a:ext cx="7592" cy="1"/>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1262" name="Line 238" hidden="1"/>
            <p:cNvSpPr>
              <a:spLocks noChangeShapeType="1"/>
            </p:cNvSpPr>
            <p:nvPr userDrawn="1"/>
          </p:nvSpPr>
          <p:spPr bwMode="auto">
            <a:xfrm>
              <a:off x="311" y="2002"/>
              <a:ext cx="7588" cy="1"/>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1263" name="Line 239" hidden="1"/>
            <p:cNvSpPr>
              <a:spLocks noChangeShapeType="1"/>
            </p:cNvSpPr>
            <p:nvPr userDrawn="1"/>
          </p:nvSpPr>
          <p:spPr bwMode="auto">
            <a:xfrm>
              <a:off x="311" y="2531"/>
              <a:ext cx="7584" cy="2"/>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1264" name="Line 240" hidden="1"/>
            <p:cNvSpPr>
              <a:spLocks noChangeShapeType="1"/>
            </p:cNvSpPr>
            <p:nvPr userDrawn="1"/>
          </p:nvSpPr>
          <p:spPr bwMode="auto">
            <a:xfrm>
              <a:off x="311" y="3067"/>
              <a:ext cx="7588" cy="2"/>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1265" name="Line 241" hidden="1"/>
            <p:cNvSpPr>
              <a:spLocks noChangeShapeType="1"/>
            </p:cNvSpPr>
            <p:nvPr userDrawn="1"/>
          </p:nvSpPr>
          <p:spPr bwMode="auto">
            <a:xfrm>
              <a:off x="311" y="3604"/>
              <a:ext cx="7592" cy="1"/>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1266" name="Line 242" hidden="1"/>
            <p:cNvSpPr>
              <a:spLocks noChangeShapeType="1"/>
            </p:cNvSpPr>
            <p:nvPr userDrawn="1"/>
          </p:nvSpPr>
          <p:spPr bwMode="auto">
            <a:xfrm>
              <a:off x="311" y="4144"/>
              <a:ext cx="7588" cy="1"/>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1267" name="Line 243" hidden="1"/>
            <p:cNvSpPr>
              <a:spLocks noChangeShapeType="1"/>
            </p:cNvSpPr>
            <p:nvPr userDrawn="1"/>
          </p:nvSpPr>
          <p:spPr bwMode="auto">
            <a:xfrm>
              <a:off x="293" y="4679"/>
              <a:ext cx="7602" cy="1"/>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1268" name="Line 244" hidden="1"/>
            <p:cNvSpPr>
              <a:spLocks noChangeShapeType="1"/>
            </p:cNvSpPr>
            <p:nvPr userDrawn="1"/>
          </p:nvSpPr>
          <p:spPr bwMode="auto">
            <a:xfrm>
              <a:off x="293" y="5216"/>
              <a:ext cx="7604" cy="1"/>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1269" name="Line 245" hidden="1"/>
            <p:cNvSpPr>
              <a:spLocks noChangeShapeType="1"/>
            </p:cNvSpPr>
            <p:nvPr userDrawn="1"/>
          </p:nvSpPr>
          <p:spPr bwMode="auto">
            <a:xfrm>
              <a:off x="1281" y="390"/>
              <a:ext cx="1" cy="5354"/>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1270" name="Line 246" hidden="1"/>
            <p:cNvSpPr>
              <a:spLocks noChangeShapeType="1"/>
            </p:cNvSpPr>
            <p:nvPr userDrawn="1"/>
          </p:nvSpPr>
          <p:spPr bwMode="auto">
            <a:xfrm>
              <a:off x="1391" y="390"/>
              <a:ext cx="1" cy="5354"/>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1271" name="Line 247" hidden="1"/>
            <p:cNvSpPr>
              <a:spLocks noChangeShapeType="1"/>
            </p:cNvSpPr>
            <p:nvPr userDrawn="1"/>
          </p:nvSpPr>
          <p:spPr bwMode="auto">
            <a:xfrm>
              <a:off x="2383" y="390"/>
              <a:ext cx="1" cy="5354"/>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1272" name="Line 248" hidden="1"/>
            <p:cNvSpPr>
              <a:spLocks noChangeShapeType="1"/>
            </p:cNvSpPr>
            <p:nvPr userDrawn="1"/>
          </p:nvSpPr>
          <p:spPr bwMode="auto">
            <a:xfrm>
              <a:off x="2497" y="390"/>
              <a:ext cx="1" cy="5354"/>
            </a:xfrm>
            <a:prstGeom prst="line">
              <a:avLst/>
            </a:prstGeom>
            <a:noFill/>
            <a:ln w="12700">
              <a:solidFill>
                <a:srgbClr val="8BA2B2"/>
              </a:solidFill>
              <a:prstDash val="dash"/>
              <a:round/>
              <a:headEnd/>
              <a:tailEnd/>
            </a:ln>
            <a:effectLst/>
          </p:spPr>
          <p:txBody>
            <a:bodyPr lIns="0" tIns="0" rIns="0" bIns="0" anchor="ctr"/>
            <a:lstStyle/>
            <a:p>
              <a:endParaRPr lang="en-US"/>
            </a:p>
          </p:txBody>
        </p:sp>
        <p:grpSp>
          <p:nvGrpSpPr>
            <p:cNvPr id="1273" name="Group 249" hidden="1"/>
            <p:cNvGrpSpPr>
              <a:grpSpLocks/>
            </p:cNvGrpSpPr>
            <p:nvPr userDrawn="1"/>
          </p:nvGrpSpPr>
          <p:grpSpPr bwMode="auto">
            <a:xfrm>
              <a:off x="3485" y="390"/>
              <a:ext cx="112" cy="5354"/>
              <a:chOff x="3485" y="390"/>
              <a:chExt cx="112" cy="5354"/>
            </a:xfrm>
          </p:grpSpPr>
          <p:sp>
            <p:nvSpPr>
              <p:cNvPr id="1274" name="Line 250" hidden="1"/>
              <p:cNvSpPr>
                <a:spLocks noChangeShapeType="1"/>
              </p:cNvSpPr>
              <p:nvPr userDrawn="1"/>
            </p:nvSpPr>
            <p:spPr bwMode="auto">
              <a:xfrm>
                <a:off x="3485" y="390"/>
                <a:ext cx="0" cy="5354"/>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1275" name="Line 251" hidden="1"/>
              <p:cNvSpPr>
                <a:spLocks noChangeShapeType="1"/>
              </p:cNvSpPr>
              <p:nvPr userDrawn="1"/>
            </p:nvSpPr>
            <p:spPr bwMode="auto">
              <a:xfrm>
                <a:off x="3597" y="390"/>
                <a:ext cx="0" cy="5354"/>
              </a:xfrm>
              <a:prstGeom prst="line">
                <a:avLst/>
              </a:prstGeom>
              <a:noFill/>
              <a:ln w="12700">
                <a:solidFill>
                  <a:srgbClr val="8BA2B2"/>
                </a:solidFill>
                <a:prstDash val="dash"/>
                <a:round/>
                <a:headEnd/>
                <a:tailEnd/>
              </a:ln>
              <a:effectLst/>
            </p:spPr>
            <p:txBody>
              <a:bodyPr lIns="0" tIns="0" rIns="0" bIns="0" anchor="ctr"/>
              <a:lstStyle/>
              <a:p>
                <a:endParaRPr lang="en-US"/>
              </a:p>
            </p:txBody>
          </p:sp>
        </p:grpSp>
        <p:sp>
          <p:nvSpPr>
            <p:cNvPr id="1276" name="Line 252" hidden="1"/>
            <p:cNvSpPr>
              <a:spLocks noChangeShapeType="1"/>
            </p:cNvSpPr>
            <p:nvPr userDrawn="1"/>
          </p:nvSpPr>
          <p:spPr bwMode="auto">
            <a:xfrm>
              <a:off x="4094" y="390"/>
              <a:ext cx="1" cy="5354"/>
            </a:xfrm>
            <a:prstGeom prst="line">
              <a:avLst/>
            </a:prstGeom>
            <a:noFill/>
            <a:ln w="12700">
              <a:solidFill>
                <a:srgbClr val="8BA2B2"/>
              </a:solidFill>
              <a:prstDash val="dash"/>
              <a:round/>
              <a:headEnd/>
              <a:tailEnd/>
            </a:ln>
            <a:effectLst/>
          </p:spPr>
          <p:txBody>
            <a:bodyPr lIns="0" tIns="0" rIns="0" bIns="0" anchor="ctr"/>
            <a:lstStyle/>
            <a:p>
              <a:endParaRPr lang="en-US"/>
            </a:p>
          </p:txBody>
        </p:sp>
        <p:grpSp>
          <p:nvGrpSpPr>
            <p:cNvPr id="1277" name="Group 253" hidden="1"/>
            <p:cNvGrpSpPr>
              <a:grpSpLocks/>
            </p:cNvGrpSpPr>
            <p:nvPr userDrawn="1"/>
          </p:nvGrpSpPr>
          <p:grpSpPr bwMode="auto">
            <a:xfrm>
              <a:off x="4592" y="390"/>
              <a:ext cx="114" cy="5354"/>
              <a:chOff x="4592" y="390"/>
              <a:chExt cx="114" cy="5354"/>
            </a:xfrm>
          </p:grpSpPr>
          <p:sp>
            <p:nvSpPr>
              <p:cNvPr id="1278" name="Line 254" hidden="1"/>
              <p:cNvSpPr>
                <a:spLocks noChangeShapeType="1"/>
              </p:cNvSpPr>
              <p:nvPr userDrawn="1"/>
            </p:nvSpPr>
            <p:spPr bwMode="auto">
              <a:xfrm>
                <a:off x="4592" y="390"/>
                <a:ext cx="0" cy="5354"/>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1279" name="Line 255" hidden="1"/>
              <p:cNvSpPr>
                <a:spLocks noChangeShapeType="1"/>
              </p:cNvSpPr>
              <p:nvPr userDrawn="1"/>
            </p:nvSpPr>
            <p:spPr bwMode="auto">
              <a:xfrm>
                <a:off x="4706" y="390"/>
                <a:ext cx="0" cy="5354"/>
              </a:xfrm>
              <a:prstGeom prst="line">
                <a:avLst/>
              </a:prstGeom>
              <a:noFill/>
              <a:ln w="12700">
                <a:solidFill>
                  <a:srgbClr val="8BA2B2"/>
                </a:solidFill>
                <a:prstDash val="dash"/>
                <a:round/>
                <a:headEnd/>
                <a:tailEnd/>
              </a:ln>
              <a:effectLst/>
            </p:spPr>
            <p:txBody>
              <a:bodyPr lIns="0" tIns="0" rIns="0" bIns="0" anchor="ctr"/>
              <a:lstStyle/>
              <a:p>
                <a:endParaRPr lang="en-US"/>
              </a:p>
            </p:txBody>
          </p:sp>
        </p:grpSp>
        <p:sp>
          <p:nvSpPr>
            <p:cNvPr id="1280" name="Line 256" hidden="1"/>
            <p:cNvSpPr>
              <a:spLocks noChangeShapeType="1"/>
            </p:cNvSpPr>
            <p:nvPr userDrawn="1"/>
          </p:nvSpPr>
          <p:spPr bwMode="auto">
            <a:xfrm>
              <a:off x="5696" y="390"/>
              <a:ext cx="1" cy="5354"/>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1281" name="Line 257" hidden="1"/>
            <p:cNvSpPr>
              <a:spLocks noChangeShapeType="1"/>
            </p:cNvSpPr>
            <p:nvPr userDrawn="1"/>
          </p:nvSpPr>
          <p:spPr bwMode="auto">
            <a:xfrm>
              <a:off x="5810" y="390"/>
              <a:ext cx="1" cy="5354"/>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1282" name="Line 258" hidden="1"/>
            <p:cNvSpPr>
              <a:spLocks noChangeShapeType="1"/>
            </p:cNvSpPr>
            <p:nvPr userDrawn="1"/>
          </p:nvSpPr>
          <p:spPr bwMode="auto">
            <a:xfrm>
              <a:off x="6800" y="390"/>
              <a:ext cx="1" cy="5354"/>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1283" name="Line 259" hidden="1"/>
            <p:cNvSpPr>
              <a:spLocks noChangeShapeType="1"/>
            </p:cNvSpPr>
            <p:nvPr userDrawn="1"/>
          </p:nvSpPr>
          <p:spPr bwMode="auto">
            <a:xfrm>
              <a:off x="6914" y="390"/>
              <a:ext cx="1" cy="5354"/>
            </a:xfrm>
            <a:prstGeom prst="line">
              <a:avLst/>
            </a:prstGeom>
            <a:noFill/>
            <a:ln w="12700">
              <a:solidFill>
                <a:srgbClr val="8BA2B2"/>
              </a:solidFill>
              <a:prstDash val="dash"/>
              <a:round/>
              <a:headEnd/>
              <a:tailEnd/>
            </a:ln>
            <a:effectLst/>
          </p:spPr>
          <p:txBody>
            <a:bodyPr lIns="0" tIns="0" rIns="0" bIns="0" anchor="ctr"/>
            <a:lstStyle/>
            <a:p>
              <a:endParaRPr lang="en-US"/>
            </a:p>
          </p:txBody>
        </p:sp>
        <p:grpSp>
          <p:nvGrpSpPr>
            <p:cNvPr id="1284" name="Group 260" hidden="1"/>
            <p:cNvGrpSpPr>
              <a:grpSpLocks/>
            </p:cNvGrpSpPr>
            <p:nvPr userDrawn="1"/>
          </p:nvGrpSpPr>
          <p:grpSpPr bwMode="auto">
            <a:xfrm>
              <a:off x="4038" y="390"/>
              <a:ext cx="112" cy="5354"/>
              <a:chOff x="3485" y="390"/>
              <a:chExt cx="112" cy="5354"/>
            </a:xfrm>
          </p:grpSpPr>
          <p:sp>
            <p:nvSpPr>
              <p:cNvPr id="1285" name="Line 261" hidden="1"/>
              <p:cNvSpPr>
                <a:spLocks noChangeShapeType="1"/>
              </p:cNvSpPr>
              <p:nvPr userDrawn="1"/>
            </p:nvSpPr>
            <p:spPr bwMode="auto">
              <a:xfrm>
                <a:off x="3485" y="390"/>
                <a:ext cx="0" cy="5354"/>
              </a:xfrm>
              <a:prstGeom prst="line">
                <a:avLst/>
              </a:prstGeom>
              <a:noFill/>
              <a:ln w="12700">
                <a:solidFill>
                  <a:srgbClr val="8BA2B2"/>
                </a:solidFill>
                <a:prstDash val="dash"/>
                <a:round/>
                <a:headEnd/>
                <a:tailEnd/>
              </a:ln>
              <a:effectLst/>
            </p:spPr>
            <p:txBody>
              <a:bodyPr lIns="0" tIns="0" rIns="0" bIns="0" anchor="ctr"/>
              <a:lstStyle/>
              <a:p>
                <a:endParaRPr lang="en-US"/>
              </a:p>
            </p:txBody>
          </p:sp>
          <p:sp>
            <p:nvSpPr>
              <p:cNvPr id="1286" name="Line 262" hidden="1"/>
              <p:cNvSpPr>
                <a:spLocks noChangeShapeType="1"/>
              </p:cNvSpPr>
              <p:nvPr userDrawn="1"/>
            </p:nvSpPr>
            <p:spPr bwMode="auto">
              <a:xfrm>
                <a:off x="3597" y="390"/>
                <a:ext cx="0" cy="5354"/>
              </a:xfrm>
              <a:prstGeom prst="line">
                <a:avLst/>
              </a:prstGeom>
              <a:noFill/>
              <a:ln w="12700">
                <a:solidFill>
                  <a:srgbClr val="8BA2B2"/>
                </a:solidFill>
                <a:prstDash val="dash"/>
                <a:round/>
                <a:headEnd/>
                <a:tailEnd/>
              </a:ln>
              <a:effectLst/>
            </p:spPr>
            <p:txBody>
              <a:bodyPr lIns="0" tIns="0" rIns="0" bIns="0" anchor="ctr"/>
              <a:lstStyle/>
              <a:p>
                <a:endParaRPr lang="en-US"/>
              </a:p>
            </p:txBody>
          </p:sp>
        </p:grpSp>
      </p:grpSp>
      <p:sp>
        <p:nvSpPr>
          <p:cNvPr id="1310" name="shpContentSlideFooter"/>
          <p:cNvSpPr>
            <a:spLocks noGrp="1" noChangeArrowheads="1"/>
          </p:cNvSpPr>
          <p:nvPr>
            <p:ph type="ftr" sz="quarter" idx="3"/>
          </p:nvPr>
        </p:nvSpPr>
        <p:spPr bwMode="auto">
          <a:xfrm>
            <a:off x="238125" y="7027863"/>
            <a:ext cx="3089275" cy="744537"/>
          </a:xfrm>
          <a:prstGeom prst="rect">
            <a:avLst/>
          </a:prstGeom>
          <a:noFill/>
          <a:ln w="9525">
            <a:noFill/>
            <a:miter lim="800000"/>
            <a:headEnd/>
            <a:tailEnd/>
          </a:ln>
          <a:effectLst/>
        </p:spPr>
        <p:txBody>
          <a:bodyPr vert="horz" wrap="square" lIns="0" tIns="0" rIns="0" bIns="220476" numCol="1" anchor="b" anchorCtr="0" compatLnSpc="1">
            <a:prstTxWarp prst="textNoShape">
              <a:avLst/>
            </a:prstTxWarp>
          </a:bodyPr>
          <a:lstStyle>
            <a:lvl1pPr defTabSz="1019175" eaLnBrk="0" hangingPunct="0">
              <a:lnSpc>
                <a:spcPct val="85000"/>
              </a:lnSpc>
              <a:spcBef>
                <a:spcPct val="0"/>
              </a:spcBef>
              <a:buClrTx/>
              <a:buSzTx/>
              <a:buFontTx/>
              <a:buNone/>
              <a:defRPr sz="700">
                <a:solidFill>
                  <a:srgbClr val="666666"/>
                </a:solidFill>
              </a:defRPr>
            </a:lvl1pPr>
          </a:lstStyle>
          <a:p>
            <a:endParaRPr lang="en-US"/>
          </a:p>
          <a:p>
            <a:r>
              <a:rPr lang="en-US"/>
              <a:t>© ABB LV Drives</a:t>
            </a:r>
          </a:p>
          <a:p>
            <a:r>
              <a:rPr lang="en-US"/>
              <a:t>Property of ABB LV Drives, Do Not Copy</a:t>
            </a:r>
          </a:p>
          <a:p>
            <a:r>
              <a:rPr lang="en-US"/>
              <a:t>Slide </a:t>
            </a:r>
            <a:fld id="{81CCF53D-19E9-42D4-A8CE-ADD27CC5121E}" type="slidenum">
              <a:rPr lang="en-US"/>
              <a:pPr/>
              <a:t>‹#›</a:t>
            </a:fld>
            <a:endParaRPr lang="en-US"/>
          </a:p>
        </p:txBody>
      </p:sp>
      <p:pic>
        <p:nvPicPr>
          <p:cNvPr id="1313" name="Picture 289" descr="ABB2logo RGB"/>
          <p:cNvPicPr>
            <a:picLocks noChangeAspect="1" noChangeArrowheads="1"/>
          </p:cNvPicPr>
          <p:nvPr/>
        </p:nvPicPr>
        <p:blipFill>
          <a:blip r:embed="rId14" cstate="print"/>
          <a:srcRect l="62511"/>
          <a:stretch>
            <a:fillRect/>
          </a:stretch>
        </p:blipFill>
        <p:spPr bwMode="auto">
          <a:xfrm>
            <a:off x="9067800" y="7245350"/>
            <a:ext cx="741363" cy="2857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sldNum="0" hdr="0" dt="0"/>
  <p:txStyles>
    <p:titleStyle>
      <a:lvl1pPr algn="l" defTabSz="1019175" rtl="0" fontAlgn="base">
        <a:lnSpc>
          <a:spcPct val="90000"/>
        </a:lnSpc>
        <a:spcBef>
          <a:spcPct val="0"/>
        </a:spcBef>
        <a:spcAft>
          <a:spcPct val="0"/>
        </a:spcAft>
        <a:defRPr sz="3100">
          <a:solidFill>
            <a:schemeClr val="tx2"/>
          </a:solidFill>
          <a:latin typeface="+mj-lt"/>
          <a:ea typeface="+mj-ea"/>
          <a:cs typeface="+mj-cs"/>
        </a:defRPr>
      </a:lvl1pPr>
      <a:lvl2pPr algn="l" defTabSz="1019175" rtl="0" fontAlgn="base">
        <a:lnSpc>
          <a:spcPct val="90000"/>
        </a:lnSpc>
        <a:spcBef>
          <a:spcPct val="0"/>
        </a:spcBef>
        <a:spcAft>
          <a:spcPct val="0"/>
        </a:spcAft>
        <a:defRPr sz="3100">
          <a:solidFill>
            <a:schemeClr val="tx2"/>
          </a:solidFill>
          <a:latin typeface="Arial" charset="0"/>
        </a:defRPr>
      </a:lvl2pPr>
      <a:lvl3pPr algn="l" defTabSz="1019175" rtl="0" fontAlgn="base">
        <a:lnSpc>
          <a:spcPct val="90000"/>
        </a:lnSpc>
        <a:spcBef>
          <a:spcPct val="0"/>
        </a:spcBef>
        <a:spcAft>
          <a:spcPct val="0"/>
        </a:spcAft>
        <a:defRPr sz="3100">
          <a:solidFill>
            <a:schemeClr val="tx2"/>
          </a:solidFill>
          <a:latin typeface="Arial" charset="0"/>
        </a:defRPr>
      </a:lvl3pPr>
      <a:lvl4pPr algn="l" defTabSz="1019175" rtl="0" fontAlgn="base">
        <a:lnSpc>
          <a:spcPct val="90000"/>
        </a:lnSpc>
        <a:spcBef>
          <a:spcPct val="0"/>
        </a:spcBef>
        <a:spcAft>
          <a:spcPct val="0"/>
        </a:spcAft>
        <a:defRPr sz="3100">
          <a:solidFill>
            <a:schemeClr val="tx2"/>
          </a:solidFill>
          <a:latin typeface="Arial" charset="0"/>
        </a:defRPr>
      </a:lvl4pPr>
      <a:lvl5pPr algn="l" defTabSz="1019175" rtl="0" fontAlgn="base">
        <a:lnSpc>
          <a:spcPct val="90000"/>
        </a:lnSpc>
        <a:spcBef>
          <a:spcPct val="0"/>
        </a:spcBef>
        <a:spcAft>
          <a:spcPct val="0"/>
        </a:spcAft>
        <a:defRPr sz="3100">
          <a:solidFill>
            <a:schemeClr val="tx2"/>
          </a:solidFill>
          <a:latin typeface="Arial" charset="0"/>
        </a:defRPr>
      </a:lvl5pPr>
      <a:lvl6pPr marL="457200" algn="l" defTabSz="1019175" rtl="0" fontAlgn="base">
        <a:lnSpc>
          <a:spcPct val="90000"/>
        </a:lnSpc>
        <a:spcBef>
          <a:spcPct val="0"/>
        </a:spcBef>
        <a:spcAft>
          <a:spcPct val="0"/>
        </a:spcAft>
        <a:defRPr sz="3100">
          <a:solidFill>
            <a:schemeClr val="tx2"/>
          </a:solidFill>
          <a:latin typeface="Arial" charset="0"/>
        </a:defRPr>
      </a:lvl6pPr>
      <a:lvl7pPr marL="914400" algn="l" defTabSz="1019175" rtl="0" fontAlgn="base">
        <a:lnSpc>
          <a:spcPct val="90000"/>
        </a:lnSpc>
        <a:spcBef>
          <a:spcPct val="0"/>
        </a:spcBef>
        <a:spcAft>
          <a:spcPct val="0"/>
        </a:spcAft>
        <a:defRPr sz="3100">
          <a:solidFill>
            <a:schemeClr val="tx2"/>
          </a:solidFill>
          <a:latin typeface="Arial" charset="0"/>
        </a:defRPr>
      </a:lvl7pPr>
      <a:lvl8pPr marL="1371600" algn="l" defTabSz="1019175" rtl="0" fontAlgn="base">
        <a:lnSpc>
          <a:spcPct val="90000"/>
        </a:lnSpc>
        <a:spcBef>
          <a:spcPct val="0"/>
        </a:spcBef>
        <a:spcAft>
          <a:spcPct val="0"/>
        </a:spcAft>
        <a:defRPr sz="3100">
          <a:solidFill>
            <a:schemeClr val="tx2"/>
          </a:solidFill>
          <a:latin typeface="Arial" charset="0"/>
        </a:defRPr>
      </a:lvl8pPr>
      <a:lvl9pPr marL="1828800" algn="l" defTabSz="1019175" rtl="0" fontAlgn="base">
        <a:lnSpc>
          <a:spcPct val="90000"/>
        </a:lnSpc>
        <a:spcBef>
          <a:spcPct val="0"/>
        </a:spcBef>
        <a:spcAft>
          <a:spcPct val="0"/>
        </a:spcAft>
        <a:defRPr sz="3100">
          <a:solidFill>
            <a:schemeClr val="tx2"/>
          </a:solidFill>
          <a:latin typeface="Arial" charset="0"/>
        </a:defRPr>
      </a:lvl9pPr>
    </p:titleStyle>
    <p:bodyStyle>
      <a:lvl1pPr marL="203200" indent="-203200" algn="l" defTabSz="1019175" rtl="0" fontAlgn="base">
        <a:spcBef>
          <a:spcPct val="50000"/>
        </a:spcBef>
        <a:spcAft>
          <a:spcPct val="0"/>
        </a:spcAft>
        <a:buClr>
          <a:schemeClr val="tx2"/>
        </a:buClr>
        <a:buSzPct val="70000"/>
        <a:buFont typeface="Wingdings" pitchFamily="2" charset="2"/>
        <a:buChar char="§"/>
        <a:defRPr sz="2000">
          <a:solidFill>
            <a:srgbClr val="000000"/>
          </a:solidFill>
          <a:latin typeface="+mn-lt"/>
          <a:ea typeface="+mn-ea"/>
          <a:cs typeface="+mn-cs"/>
        </a:defRPr>
      </a:lvl1pPr>
      <a:lvl2pPr marL="601663" indent="-198438" algn="l" defTabSz="1019175" rtl="0" fontAlgn="base">
        <a:spcBef>
          <a:spcPct val="50000"/>
        </a:spcBef>
        <a:spcAft>
          <a:spcPct val="0"/>
        </a:spcAft>
        <a:buClr>
          <a:schemeClr val="tx2"/>
        </a:buClr>
        <a:buSzPct val="70000"/>
        <a:buFont typeface="Wingdings" pitchFamily="2" charset="2"/>
        <a:buChar char="§"/>
        <a:defRPr>
          <a:solidFill>
            <a:srgbClr val="000000"/>
          </a:solidFill>
          <a:latin typeface="+mn-lt"/>
        </a:defRPr>
      </a:lvl2pPr>
      <a:lvl3pPr marL="1000125" indent="-198438" algn="l" defTabSz="1019175" rtl="0" fontAlgn="base">
        <a:spcBef>
          <a:spcPct val="50000"/>
        </a:spcBef>
        <a:spcAft>
          <a:spcPct val="0"/>
        </a:spcAft>
        <a:buClr>
          <a:schemeClr val="tx2"/>
        </a:buClr>
        <a:buSzPct val="70000"/>
        <a:buFont typeface="Wingdings" pitchFamily="2" charset="2"/>
        <a:buChar char="§"/>
        <a:defRPr sz="1300">
          <a:solidFill>
            <a:srgbClr val="000000"/>
          </a:solidFill>
          <a:latin typeface="+mn-lt"/>
        </a:defRPr>
      </a:lvl3pPr>
      <a:lvl4pPr marL="1397000" indent="-193675" algn="l" defTabSz="1019175" rtl="0" fontAlgn="base">
        <a:spcBef>
          <a:spcPct val="50000"/>
        </a:spcBef>
        <a:spcAft>
          <a:spcPct val="0"/>
        </a:spcAft>
        <a:buClr>
          <a:schemeClr val="tx2"/>
        </a:buClr>
        <a:buSzPct val="70000"/>
        <a:buFont typeface="Wingdings" pitchFamily="2" charset="2"/>
        <a:buChar char="§"/>
        <a:defRPr sz="1300">
          <a:solidFill>
            <a:srgbClr val="000000"/>
          </a:solidFill>
          <a:latin typeface="+mn-lt"/>
        </a:defRPr>
      </a:lvl4pPr>
      <a:lvl5pPr marL="1795463" indent="-195263" algn="l" defTabSz="1019175" rtl="0" fontAlgn="base">
        <a:spcBef>
          <a:spcPct val="50000"/>
        </a:spcBef>
        <a:spcAft>
          <a:spcPct val="0"/>
        </a:spcAft>
        <a:buClr>
          <a:schemeClr val="tx2"/>
        </a:buClr>
        <a:buSzPct val="70000"/>
        <a:buFont typeface="Wingdings" pitchFamily="2" charset="2"/>
        <a:buChar char="§"/>
        <a:defRPr sz="1300">
          <a:solidFill>
            <a:srgbClr val="000000"/>
          </a:solidFill>
          <a:latin typeface="+mn-lt"/>
        </a:defRPr>
      </a:lvl5pPr>
      <a:lvl6pPr marL="2252663" indent="-195263" algn="l" defTabSz="1019175" rtl="0" fontAlgn="base">
        <a:spcBef>
          <a:spcPct val="50000"/>
        </a:spcBef>
        <a:spcAft>
          <a:spcPct val="0"/>
        </a:spcAft>
        <a:buClr>
          <a:schemeClr val="tx2"/>
        </a:buClr>
        <a:buSzPct val="70000"/>
        <a:buFont typeface="Wingdings" pitchFamily="2" charset="2"/>
        <a:buChar char="§"/>
        <a:defRPr sz="1300">
          <a:solidFill>
            <a:srgbClr val="000000"/>
          </a:solidFill>
          <a:latin typeface="+mn-lt"/>
        </a:defRPr>
      </a:lvl6pPr>
      <a:lvl7pPr marL="2709863" indent="-195263" algn="l" defTabSz="1019175" rtl="0" fontAlgn="base">
        <a:spcBef>
          <a:spcPct val="50000"/>
        </a:spcBef>
        <a:spcAft>
          <a:spcPct val="0"/>
        </a:spcAft>
        <a:buClr>
          <a:schemeClr val="tx2"/>
        </a:buClr>
        <a:buSzPct val="70000"/>
        <a:buFont typeface="Wingdings" pitchFamily="2" charset="2"/>
        <a:buChar char="§"/>
        <a:defRPr sz="1300">
          <a:solidFill>
            <a:srgbClr val="000000"/>
          </a:solidFill>
          <a:latin typeface="+mn-lt"/>
        </a:defRPr>
      </a:lvl7pPr>
      <a:lvl8pPr marL="3167063" indent="-195263" algn="l" defTabSz="1019175" rtl="0" fontAlgn="base">
        <a:spcBef>
          <a:spcPct val="50000"/>
        </a:spcBef>
        <a:spcAft>
          <a:spcPct val="0"/>
        </a:spcAft>
        <a:buClr>
          <a:schemeClr val="tx2"/>
        </a:buClr>
        <a:buSzPct val="70000"/>
        <a:buFont typeface="Wingdings" pitchFamily="2" charset="2"/>
        <a:buChar char="§"/>
        <a:defRPr sz="1300">
          <a:solidFill>
            <a:srgbClr val="000000"/>
          </a:solidFill>
          <a:latin typeface="+mn-lt"/>
        </a:defRPr>
      </a:lvl8pPr>
      <a:lvl9pPr marL="3624263" indent="-195263" algn="l" defTabSz="1019175" rtl="0" fontAlgn="base">
        <a:spcBef>
          <a:spcPct val="50000"/>
        </a:spcBef>
        <a:spcAft>
          <a:spcPct val="0"/>
        </a:spcAft>
        <a:buClr>
          <a:schemeClr val="tx2"/>
        </a:buClr>
        <a:buSzPct val="70000"/>
        <a:buFont typeface="Wingdings" pitchFamily="2" charset="2"/>
        <a:buChar char="§"/>
        <a:defRPr sz="13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74.wmf"/><Relationship Id="rId4" Type="http://schemas.openxmlformats.org/officeDocument/2006/relationships/image" Target="../media/image67.png"/></Relationships>
</file>

<file path=ppt/slides/_rels/slide10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0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77.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10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slideLayout" Target="../slideLayouts/slideLayout2.xml"/><Relationship Id="rId7" Type="http://schemas.openxmlformats.org/officeDocument/2006/relationships/image" Target="../media/image81.jpeg"/><Relationship Id="rId2" Type="http://schemas.openxmlformats.org/officeDocument/2006/relationships/tags" Target="../tags/tag41.xml"/><Relationship Id="rId1" Type="http://schemas.openxmlformats.org/officeDocument/2006/relationships/vmlDrawing" Target="../drawings/vmlDrawing4.vml"/><Relationship Id="rId6" Type="http://schemas.openxmlformats.org/officeDocument/2006/relationships/image" Target="../media/image80.png"/><Relationship Id="rId5" Type="http://schemas.openxmlformats.org/officeDocument/2006/relationships/oleObject" Target="../embeddings/oleObject3.bin"/><Relationship Id="rId4" Type="http://schemas.openxmlformats.org/officeDocument/2006/relationships/notesSlide" Target="../notesSlides/notesSlide109.xml"/><Relationship Id="rId9" Type="http://schemas.openxmlformats.org/officeDocument/2006/relationships/image" Target="../media/image82.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83.jpe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44.xml"/><Relationship Id="rId5" Type="http://schemas.openxmlformats.org/officeDocument/2006/relationships/image" Target="../media/image88.jpeg"/><Relationship Id="rId4" Type="http://schemas.openxmlformats.org/officeDocument/2006/relationships/image" Target="../media/image87.jpe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45.xml"/><Relationship Id="rId5" Type="http://schemas.openxmlformats.org/officeDocument/2006/relationships/image" Target="../media/image89.jpeg"/><Relationship Id="rId4" Type="http://schemas.openxmlformats.org/officeDocument/2006/relationships/image" Target="../media/image87.jpe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92.wmf"/><Relationship Id="rId5" Type="http://schemas.openxmlformats.org/officeDocument/2006/relationships/image" Target="../media/image91.png"/><Relationship Id="rId4" Type="http://schemas.openxmlformats.org/officeDocument/2006/relationships/image" Target="../media/image90.jpe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6.xml"/><Relationship Id="rId1" Type="http://schemas.openxmlformats.org/officeDocument/2006/relationships/tags" Target="../tags/tag47.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48.xml"/><Relationship Id="rId5" Type="http://schemas.openxmlformats.org/officeDocument/2006/relationships/image" Target="../media/image24.png"/><Relationship Id="rId4" Type="http://schemas.openxmlformats.org/officeDocument/2006/relationships/image" Target="../media/image93.png"/></Relationships>
</file>

<file path=ppt/slides/_rels/slide11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122.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05.wmf"/></Relationships>
</file>

<file path=ppt/slides/_rels/slide12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28.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1.xml"/><Relationship Id="rId1" Type="http://schemas.openxmlformats.org/officeDocument/2006/relationships/tags" Target="../tags/tag49.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13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110.png"/></Relationships>
</file>

<file path=ppt/slides/_rels/slide13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8" Type="http://schemas.openxmlformats.org/officeDocument/2006/relationships/image" Target="../media/image115.wmf"/><Relationship Id="rId3" Type="http://schemas.openxmlformats.org/officeDocument/2006/relationships/notesSlide" Target="../notesSlides/notesSlide135.xml"/><Relationship Id="rId7" Type="http://schemas.openxmlformats.org/officeDocument/2006/relationships/image" Target="../media/image114.png"/><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29.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117.png"/><Relationship Id="rId4" Type="http://schemas.openxmlformats.org/officeDocument/2006/relationships/image" Target="../media/image116.pn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55.xml"/><Relationship Id="rId5" Type="http://schemas.openxmlformats.org/officeDocument/2006/relationships/image" Target="../media/image118.png"/><Relationship Id="rId4" Type="http://schemas.openxmlformats.org/officeDocument/2006/relationships/image" Target="../media/image29.pn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29.pn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57.xml"/><Relationship Id="rId5" Type="http://schemas.openxmlformats.org/officeDocument/2006/relationships/image" Target="../media/image118.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58.xml"/><Relationship Id="rId5" Type="http://schemas.openxmlformats.org/officeDocument/2006/relationships/image" Target="../media/image121.wmf"/><Relationship Id="rId4" Type="http://schemas.openxmlformats.org/officeDocument/2006/relationships/image" Target="../media/image120.pn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59.xml"/><Relationship Id="rId5" Type="http://schemas.openxmlformats.org/officeDocument/2006/relationships/image" Target="../media/image118.png"/><Relationship Id="rId4" Type="http://schemas.openxmlformats.org/officeDocument/2006/relationships/image" Target="../media/image29.pn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7" Type="http://schemas.openxmlformats.org/officeDocument/2006/relationships/image" Target="../media/image123.png"/><Relationship Id="rId2" Type="http://schemas.openxmlformats.org/officeDocument/2006/relationships/slideLayout" Target="../slideLayouts/slideLayout2.xml"/><Relationship Id="rId1" Type="http://schemas.openxmlformats.org/officeDocument/2006/relationships/tags" Target="../tags/tag60.xml"/><Relationship Id="rId6" Type="http://schemas.openxmlformats.org/officeDocument/2006/relationships/image" Target="../media/image122.wmf"/><Relationship Id="rId5" Type="http://schemas.openxmlformats.org/officeDocument/2006/relationships/image" Target="../media/image118.png"/><Relationship Id="rId4" Type="http://schemas.openxmlformats.org/officeDocument/2006/relationships/image" Target="../media/image29.pn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tags" Target="../tags/tag61.xml"/><Relationship Id="rId4" Type="http://schemas.openxmlformats.org/officeDocument/2006/relationships/image" Target="../media/image123.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4.xml"/><Relationship Id="rId7" Type="http://schemas.openxmlformats.org/officeDocument/2006/relationships/image" Target="../media/image123.png"/><Relationship Id="rId2" Type="http://schemas.openxmlformats.org/officeDocument/2006/relationships/slideLayout" Target="../slideLayouts/slideLayout2.xml"/><Relationship Id="rId1" Type="http://schemas.openxmlformats.org/officeDocument/2006/relationships/tags" Target="../tags/tag62.xml"/><Relationship Id="rId6" Type="http://schemas.openxmlformats.org/officeDocument/2006/relationships/image" Target="../media/image122.wmf"/><Relationship Id="rId5" Type="http://schemas.openxmlformats.org/officeDocument/2006/relationships/image" Target="../media/image118.png"/><Relationship Id="rId4" Type="http://schemas.openxmlformats.org/officeDocument/2006/relationships/image" Target="../media/image29.png"/></Relationships>
</file>

<file path=ppt/slides/_rels/slide145.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notesSlide" Target="../notesSlides/notesSlide145.xml"/><Relationship Id="rId7" Type="http://schemas.openxmlformats.org/officeDocument/2006/relationships/image" Target="../media/image125.png"/><Relationship Id="rId2" Type="http://schemas.openxmlformats.org/officeDocument/2006/relationships/slideLayout" Target="../slideLayouts/slideLayout2.xml"/><Relationship Id="rId1" Type="http://schemas.openxmlformats.org/officeDocument/2006/relationships/tags" Target="../tags/tag63.xml"/><Relationship Id="rId6" Type="http://schemas.openxmlformats.org/officeDocument/2006/relationships/image" Target="../media/image118.png"/><Relationship Id="rId5" Type="http://schemas.openxmlformats.org/officeDocument/2006/relationships/image" Target="../media/image29.png"/><Relationship Id="rId4" Type="http://schemas.openxmlformats.org/officeDocument/2006/relationships/image" Target="../media/image124.png"/></Relationships>
</file>

<file path=ppt/slides/_rels/slide146.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notesSlide" Target="../notesSlides/notesSlide146.xml"/><Relationship Id="rId7" Type="http://schemas.openxmlformats.org/officeDocument/2006/relationships/image" Target="../media/image125.png"/><Relationship Id="rId2" Type="http://schemas.openxmlformats.org/officeDocument/2006/relationships/slideLayout" Target="../slideLayouts/slideLayout2.xml"/><Relationship Id="rId1" Type="http://schemas.openxmlformats.org/officeDocument/2006/relationships/tags" Target="../tags/tag64.xml"/><Relationship Id="rId6" Type="http://schemas.openxmlformats.org/officeDocument/2006/relationships/image" Target="../media/image118.png"/><Relationship Id="rId5" Type="http://schemas.openxmlformats.org/officeDocument/2006/relationships/image" Target="../media/image29.png"/><Relationship Id="rId4" Type="http://schemas.openxmlformats.org/officeDocument/2006/relationships/image" Target="../media/image124.png"/></Relationships>
</file>

<file path=ppt/slides/_rels/slide147.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notesSlide" Target="../notesSlides/notesSlide147.xml"/><Relationship Id="rId7" Type="http://schemas.openxmlformats.org/officeDocument/2006/relationships/image" Target="../media/image125.png"/><Relationship Id="rId2" Type="http://schemas.openxmlformats.org/officeDocument/2006/relationships/slideLayout" Target="../slideLayouts/slideLayout2.xml"/><Relationship Id="rId1" Type="http://schemas.openxmlformats.org/officeDocument/2006/relationships/tags" Target="../tags/tag65.xml"/><Relationship Id="rId6" Type="http://schemas.openxmlformats.org/officeDocument/2006/relationships/image" Target="../media/image118.png"/><Relationship Id="rId5" Type="http://schemas.openxmlformats.org/officeDocument/2006/relationships/image" Target="../media/image29.png"/><Relationship Id="rId4" Type="http://schemas.openxmlformats.org/officeDocument/2006/relationships/image" Target="../media/image124.png"/></Relationships>
</file>

<file path=ppt/slides/_rels/slide148.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notesSlide" Target="../notesSlides/notesSlide148.xml"/><Relationship Id="rId7" Type="http://schemas.openxmlformats.org/officeDocument/2006/relationships/image" Target="../media/image125.png"/><Relationship Id="rId2" Type="http://schemas.openxmlformats.org/officeDocument/2006/relationships/slideLayout" Target="../slideLayouts/slideLayout2.xml"/><Relationship Id="rId1" Type="http://schemas.openxmlformats.org/officeDocument/2006/relationships/tags" Target="../tags/tag66.xml"/><Relationship Id="rId6" Type="http://schemas.openxmlformats.org/officeDocument/2006/relationships/image" Target="../media/image124.png"/><Relationship Id="rId5" Type="http://schemas.openxmlformats.org/officeDocument/2006/relationships/image" Target="../media/image118.png"/><Relationship Id="rId4" Type="http://schemas.openxmlformats.org/officeDocument/2006/relationships/image" Target="../media/image29.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tags" Target="../tags/tag67.xml"/><Relationship Id="rId5" Type="http://schemas.openxmlformats.org/officeDocument/2006/relationships/image" Target="../media/image118.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4.emf"/></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tags" Target="../tags/tag68.xml"/><Relationship Id="rId5" Type="http://schemas.openxmlformats.org/officeDocument/2006/relationships/image" Target="../media/image118.png"/><Relationship Id="rId4" Type="http://schemas.openxmlformats.org/officeDocument/2006/relationships/image" Target="../media/image29.pn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1.xml"/><Relationship Id="rId1" Type="http://schemas.openxmlformats.org/officeDocument/2006/relationships/tags" Target="../tags/tag69.xml"/><Relationship Id="rId4" Type="http://schemas.openxmlformats.org/officeDocument/2006/relationships/image" Target="../media/image3.jpeg"/></Relationships>
</file>

<file path=ppt/slides/_rels/slide1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notesSlide" Target="../notesSlides/notesSlide153.xml"/><Relationship Id="rId7" Type="http://schemas.openxmlformats.org/officeDocument/2006/relationships/image" Target="../media/image128.wmf"/><Relationship Id="rId2" Type="http://schemas.openxmlformats.org/officeDocument/2006/relationships/slideLayout" Target="../slideLayouts/slideLayout2.xml"/><Relationship Id="rId1" Type="http://schemas.openxmlformats.org/officeDocument/2006/relationships/tags" Target="../tags/tag70.xml"/><Relationship Id="rId6" Type="http://schemas.openxmlformats.org/officeDocument/2006/relationships/image" Target="../media/image127.wmf"/><Relationship Id="rId5" Type="http://schemas.openxmlformats.org/officeDocument/2006/relationships/image" Target="../media/image118.png"/><Relationship Id="rId4" Type="http://schemas.openxmlformats.org/officeDocument/2006/relationships/image" Target="../media/image29.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xml"/><Relationship Id="rId1" Type="http://schemas.openxmlformats.org/officeDocument/2006/relationships/tags" Target="../tags/tag71.xml"/><Relationship Id="rId6" Type="http://schemas.openxmlformats.org/officeDocument/2006/relationships/image" Target="../media/image36.jpeg"/><Relationship Id="rId5" Type="http://schemas.openxmlformats.org/officeDocument/2006/relationships/image" Target="../media/image118.png"/><Relationship Id="rId4" Type="http://schemas.openxmlformats.org/officeDocument/2006/relationships/image" Target="../media/image29.png"/></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72.xml"/><Relationship Id="rId6" Type="http://schemas.openxmlformats.org/officeDocument/2006/relationships/image" Target="../media/image36.jpeg"/><Relationship Id="rId5" Type="http://schemas.openxmlformats.org/officeDocument/2006/relationships/image" Target="../media/image118.png"/><Relationship Id="rId4" Type="http://schemas.openxmlformats.org/officeDocument/2006/relationships/image" Target="../media/image29.png"/></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tags" Target="../tags/tag73.xml"/><Relationship Id="rId6" Type="http://schemas.openxmlformats.org/officeDocument/2006/relationships/image" Target="../media/image36.jpeg"/><Relationship Id="rId5" Type="http://schemas.openxmlformats.org/officeDocument/2006/relationships/image" Target="../media/image119.png"/><Relationship Id="rId4" Type="http://schemas.openxmlformats.org/officeDocument/2006/relationships/image" Target="../media/image129.wmf"/></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tags" Target="../tags/tag74.xml"/><Relationship Id="rId6" Type="http://schemas.openxmlformats.org/officeDocument/2006/relationships/image" Target="../media/image36.jpeg"/><Relationship Id="rId5" Type="http://schemas.openxmlformats.org/officeDocument/2006/relationships/image" Target="../media/image118.png"/><Relationship Id="rId4" Type="http://schemas.openxmlformats.org/officeDocument/2006/relationships/image" Target="../media/image29.pn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2.xml"/><Relationship Id="rId1" Type="http://schemas.openxmlformats.org/officeDocument/2006/relationships/tags" Target="../tags/tag75.xml"/><Relationship Id="rId6" Type="http://schemas.openxmlformats.org/officeDocument/2006/relationships/image" Target="../media/image29.png"/><Relationship Id="rId5" Type="http://schemas.openxmlformats.org/officeDocument/2006/relationships/image" Target="../media/image130.jpeg"/><Relationship Id="rId4" Type="http://schemas.openxmlformats.org/officeDocument/2006/relationships/image" Target="../media/image119.pn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2.xml"/><Relationship Id="rId1" Type="http://schemas.openxmlformats.org/officeDocument/2006/relationships/tags" Target="../tags/tag76.xml"/><Relationship Id="rId6" Type="http://schemas.openxmlformats.org/officeDocument/2006/relationships/image" Target="../media/image29.png"/><Relationship Id="rId5" Type="http://schemas.openxmlformats.org/officeDocument/2006/relationships/image" Target="../media/image36.jpeg"/><Relationship Id="rId4" Type="http://schemas.openxmlformats.org/officeDocument/2006/relationships/image" Target="../media/image1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2.xml"/><Relationship Id="rId1" Type="http://schemas.openxmlformats.org/officeDocument/2006/relationships/tags" Target="../tags/tag77.xml"/><Relationship Id="rId5" Type="http://schemas.openxmlformats.org/officeDocument/2006/relationships/image" Target="../media/image132.jpeg"/><Relationship Id="rId4" Type="http://schemas.openxmlformats.org/officeDocument/2006/relationships/image" Target="../media/image131.wmf"/></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2.xml"/><Relationship Id="rId1" Type="http://schemas.openxmlformats.org/officeDocument/2006/relationships/tags" Target="../tags/tag78.xml"/><Relationship Id="rId6" Type="http://schemas.openxmlformats.org/officeDocument/2006/relationships/image" Target="../media/image134.jpeg"/><Relationship Id="rId5" Type="http://schemas.openxmlformats.org/officeDocument/2006/relationships/image" Target="../media/image131.wmf"/><Relationship Id="rId4" Type="http://schemas.openxmlformats.org/officeDocument/2006/relationships/image" Target="../media/image133.jpe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134.jpe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xml"/><Relationship Id="rId1" Type="http://schemas.openxmlformats.org/officeDocument/2006/relationships/tags" Target="../tags/tag80.xml"/><Relationship Id="rId5" Type="http://schemas.openxmlformats.org/officeDocument/2006/relationships/image" Target="../media/image135.png"/><Relationship Id="rId4" Type="http://schemas.openxmlformats.org/officeDocument/2006/relationships/image" Target="../media/image131.wmf"/></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81.xml"/><Relationship Id="rId5" Type="http://schemas.openxmlformats.org/officeDocument/2006/relationships/image" Target="../media/image136.png"/><Relationship Id="rId4" Type="http://schemas.openxmlformats.org/officeDocument/2006/relationships/image" Target="../media/image131.wmf"/></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5.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8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6.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83.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29.pn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29.png"/></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xml"/><Relationship Id="rId1" Type="http://schemas.openxmlformats.org/officeDocument/2006/relationships/tags" Target="../tags/tag87.xml"/><Relationship Id="rId4" Type="http://schemas.openxmlformats.org/officeDocument/2006/relationships/image" Target="../media/image29.png"/></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29.pn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ags" Target="../tags/tag89.xml"/><Relationship Id="rId4" Type="http://schemas.openxmlformats.org/officeDocument/2006/relationships/image" Target="../media/image29.pn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29.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29.pn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29.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1.xml"/><Relationship Id="rId1" Type="http://schemas.openxmlformats.org/officeDocument/2006/relationships/tags" Target="../tags/tag93.xml"/><Relationship Id="rId4" Type="http://schemas.openxmlformats.org/officeDocument/2006/relationships/image" Target="../media/image3.jpeg"/></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78.xml"/><Relationship Id="rId1" Type="http://schemas.openxmlformats.org/officeDocument/2006/relationships/slideLayout" Target="../slideLayouts/slideLayout2.xml"/><Relationship Id="rId5" Type="http://schemas.openxmlformats.org/officeDocument/2006/relationships/image" Target="../media/image139.wmf"/><Relationship Id="rId4" Type="http://schemas.openxmlformats.org/officeDocument/2006/relationships/image" Target="../media/image138.wmf"/></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9.emf"/><Relationship Id="rId4" Type="http://schemas.openxmlformats.org/officeDocument/2006/relationships/oleObject" Target="../embeddings/Microsoft_Excel_97-2003_Worksheet1.xls"/></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146.png"/></Relationships>
</file>

<file path=ppt/slides/_rels/slide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34.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36.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36.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37.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37.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36.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36.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tags" Target="../tags/tag28.xml"/><Relationship Id="rId4" Type="http://schemas.openxmlformats.org/officeDocument/2006/relationships/image" Target="../media/image3.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44.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46.jpeg"/><Relationship Id="rId4" Type="http://schemas.openxmlformats.org/officeDocument/2006/relationships/image" Target="../media/image45.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47.wmf"/></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48.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9.png"/><Relationship Id="rId4" Type="http://schemas.openxmlformats.org/officeDocument/2006/relationships/oleObject" Target="../embeddings/oleObject1.bin"/></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www.est-aegis.com/shaft-grounding-brush.htm"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8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55.wmf"/></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6.xml"/><Relationship Id="rId1" Type="http://schemas.openxmlformats.org/officeDocument/2006/relationships/vmlDrawing" Target="../drawings/vmlDrawing3.vml"/><Relationship Id="rId6" Type="http://schemas.openxmlformats.org/officeDocument/2006/relationships/image" Target="../media/image56.emf"/><Relationship Id="rId5" Type="http://schemas.openxmlformats.org/officeDocument/2006/relationships/oleObject" Target="../embeddings/oleObject2.bin"/><Relationship Id="rId4"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58.wmf"/><Relationship Id="rId4" Type="http://schemas.openxmlformats.org/officeDocument/2006/relationships/image" Target="../media/image57.wmf"/></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64.wmf"/><Relationship Id="rId4" Type="http://schemas.openxmlformats.org/officeDocument/2006/relationships/image" Target="../media/image63.wmf"/></Relationships>
</file>

<file path=ppt/slides/_rels/slide96.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68.wmf"/><Relationship Id="rId4" Type="http://schemas.openxmlformats.org/officeDocument/2006/relationships/image" Target="../media/image67.png"/></Relationships>
</file>

<file path=ppt/slides/_rels/slide98.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71.wmf"/><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pContentSlideFooter"/>
          <p:cNvSpPr>
            <a:spLocks noGrp="1" noChangeArrowheads="1"/>
          </p:cNvSpPr>
          <p:nvPr>
            <p:ph type="ftr" sz="quarter" idx="3"/>
          </p:nvPr>
        </p:nvSpPr>
        <p:spPr/>
        <p:txBody>
          <a:bodyPr/>
          <a:lstStyle/>
          <a:p>
            <a:endParaRPr lang="en-US"/>
          </a:p>
          <a:p>
            <a:r>
              <a:rPr lang="en-US"/>
              <a:t>© ABB LV Drives</a:t>
            </a:r>
          </a:p>
          <a:p>
            <a:r>
              <a:rPr lang="en-US"/>
              <a:t>Property of ABB LV Drives, Do Not Copy</a:t>
            </a:r>
          </a:p>
        </p:txBody>
      </p:sp>
      <p:sp>
        <p:nvSpPr>
          <p:cNvPr id="1878027" name="Rectangle 11"/>
          <p:cNvSpPr>
            <a:spLocks noGrp="1" noChangeArrowheads="1"/>
          </p:cNvSpPr>
          <p:nvPr>
            <p:ph type="ctrTitle"/>
          </p:nvPr>
        </p:nvSpPr>
        <p:spPr/>
        <p:txBody>
          <a:bodyPr/>
          <a:lstStyle/>
          <a:p>
            <a:r>
              <a:rPr lang="en-US" dirty="0" smtClean="0">
                <a:solidFill>
                  <a:schemeClr val="bg1"/>
                </a:solidFill>
              </a:rPr>
              <a:t>Introductions &amp; Housekeeping</a:t>
            </a:r>
            <a:r>
              <a:rPr lang="en-US" dirty="0">
                <a:solidFill>
                  <a:schemeClr val="bg1"/>
                </a:solidFill>
              </a:rPr>
              <a:t/>
            </a:r>
            <a:br>
              <a:rPr lang="en-US" dirty="0">
                <a:solidFill>
                  <a:schemeClr val="bg1"/>
                </a:solidFill>
              </a:rPr>
            </a:br>
            <a:r>
              <a:rPr lang="en-US" sz="3100" dirty="0" smtClean="0">
                <a:solidFill>
                  <a:schemeClr val="bg1"/>
                </a:solidFill>
              </a:rPr>
              <a:t>Wesley W. </a:t>
            </a:r>
            <a:r>
              <a:rPr lang="en-US" sz="3100" smtClean="0">
                <a:solidFill>
                  <a:schemeClr val="bg1"/>
                </a:solidFill>
              </a:rPr>
              <a:t>Wilcox II</a:t>
            </a:r>
            <a:r>
              <a:rPr lang="en-US" sz="3100" dirty="0" smtClean="0">
                <a:solidFill>
                  <a:schemeClr val="bg1"/>
                </a:solidFill>
              </a:rPr>
              <a:t/>
            </a:r>
            <a:br>
              <a:rPr lang="en-US" sz="3100" dirty="0" smtClean="0">
                <a:solidFill>
                  <a:schemeClr val="bg1"/>
                </a:solidFill>
              </a:rPr>
            </a:br>
            <a:r>
              <a:rPr lang="en-US" dirty="0">
                <a:solidFill>
                  <a:schemeClr val="bg1"/>
                </a:solidFill>
              </a:rPr>
              <a:t/>
            </a:r>
            <a:br>
              <a:rPr lang="en-US" dirty="0">
                <a:solidFill>
                  <a:schemeClr val="bg1"/>
                </a:solidFill>
              </a:rPr>
            </a:br>
            <a:endParaRPr lang="de-DE" dirty="0">
              <a:solidFill>
                <a:schemeClr val="bg1"/>
              </a:solidFill>
            </a:endParaRPr>
          </a:p>
        </p:txBody>
      </p:sp>
      <p:sp>
        <p:nvSpPr>
          <p:cNvPr id="1878028" name="Rectangle 12"/>
          <p:cNvSpPr>
            <a:spLocks noGrp="1" noChangeArrowheads="1"/>
          </p:cNvSpPr>
          <p:nvPr>
            <p:ph type="subTitle" idx="1"/>
          </p:nvPr>
        </p:nvSpPr>
        <p:spPr/>
        <p:txBody>
          <a:bodyPr/>
          <a:lstStyle/>
          <a:p>
            <a:r>
              <a:rPr lang="de-DE" dirty="0" smtClean="0"/>
              <a:t>ACH550 Certified Start-Up Coarse</a:t>
            </a:r>
            <a:endParaRPr lang="de-DE" dirty="0">
              <a:solidFill>
                <a:srgbClr val="FFFFFF"/>
              </a:solidFill>
            </a:endParaRPr>
          </a:p>
        </p:txBody>
      </p:sp>
      <p:pic>
        <p:nvPicPr>
          <p:cNvPr id="1878043" name="Picture 27" descr="ABB_training_REV"/>
          <p:cNvPicPr>
            <a:picLocks noChangeAspect="1" noChangeArrowheads="1"/>
          </p:cNvPicPr>
          <p:nvPr/>
        </p:nvPicPr>
        <p:blipFill>
          <a:blip r:embed="rId4" cstate="print"/>
          <a:srcRect/>
          <a:stretch>
            <a:fillRect/>
          </a:stretch>
        </p:blipFill>
        <p:spPr bwMode="auto">
          <a:xfrm>
            <a:off x="238125" y="255588"/>
            <a:ext cx="9582150" cy="4078287"/>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PWM Output to Motor</a:t>
            </a:r>
            <a:endParaRPr lang="en-US" dirty="0"/>
          </a:p>
        </p:txBody>
      </p:sp>
      <p:sp>
        <p:nvSpPr>
          <p:cNvPr id="4" name="Footer Placeholder 3"/>
          <p:cNvSpPr>
            <a:spLocks noGrp="1"/>
          </p:cNvSpPr>
          <p:nvPr>
            <p:ph type="ftr" sz="quarter" idx="10"/>
          </p:nvPr>
        </p:nvSpPr>
        <p:spPr/>
        <p:txBody>
          <a:bodyPr/>
          <a:lstStyle/>
          <a:p>
            <a:endParaRPr lang="en-US" smtClean="0"/>
          </a:p>
          <a:p>
            <a:r>
              <a:rPr lang="en-US" smtClean="0"/>
              <a:t>© ABB LV Drives</a:t>
            </a:r>
          </a:p>
          <a:p>
            <a:r>
              <a:rPr lang="en-US" smtClean="0"/>
              <a:t>Property of ABB LV Drives, Do Not Copy</a:t>
            </a:r>
          </a:p>
          <a:p>
            <a:r>
              <a:rPr lang="en-US" smtClean="0"/>
              <a:t>Slide </a:t>
            </a:r>
            <a:fld id="{709330EA-1C9E-4DED-B91F-B03869CB4E7D}" type="slidenum">
              <a:rPr lang="en-US" smtClean="0"/>
              <a:pPr/>
              <a:t>10</a:t>
            </a:fld>
            <a:endParaRPr lang="en-US"/>
          </a:p>
        </p:txBody>
      </p:sp>
      <p:pic>
        <p:nvPicPr>
          <p:cNvPr id="5" name="Picture 1026"/>
          <p:cNvPicPr>
            <a:picLocks noChangeAspect="1" noChangeArrowheads="1"/>
          </p:cNvPicPr>
          <p:nvPr/>
        </p:nvPicPr>
        <p:blipFill>
          <a:blip r:embed="rId3" cstate="print"/>
          <a:srcRect/>
          <a:stretch>
            <a:fillRect/>
          </a:stretch>
        </p:blipFill>
        <p:spPr bwMode="auto">
          <a:xfrm>
            <a:off x="999807" y="2005648"/>
            <a:ext cx="7961313" cy="3981450"/>
          </a:xfrm>
          <a:prstGeom prst="rect">
            <a:avLst/>
          </a:prstGeom>
          <a:solidFill>
            <a:schemeClr val="bg1"/>
          </a:solidFill>
          <a:ln w="25400">
            <a:noFill/>
            <a:miter lim="800000"/>
            <a:headEnd/>
            <a:tailEnd/>
          </a:ln>
        </p:spPr>
      </p:pic>
      <p:sp>
        <p:nvSpPr>
          <p:cNvPr id="6" name="Rectangle 1028"/>
          <p:cNvSpPr>
            <a:spLocks noChangeArrowheads="1"/>
          </p:cNvSpPr>
          <p:nvPr/>
        </p:nvSpPr>
        <p:spPr bwMode="auto">
          <a:xfrm>
            <a:off x="2981007" y="1838960"/>
            <a:ext cx="304800" cy="228600"/>
          </a:xfrm>
          <a:prstGeom prst="rect">
            <a:avLst/>
          </a:prstGeom>
          <a:solidFill>
            <a:schemeClr val="bg1"/>
          </a:solidFill>
          <a:ln w="25400">
            <a:noFill/>
            <a:miter lim="800000"/>
            <a:headEnd/>
            <a:tailEnd/>
          </a:ln>
        </p:spPr>
        <p:txBody>
          <a:bodyPr wrap="none" anchor="ctr"/>
          <a:lstStyle/>
          <a:p>
            <a:endParaRPr lang="en-US"/>
          </a:p>
        </p:txBody>
      </p:sp>
      <p:sp>
        <p:nvSpPr>
          <p:cNvPr id="7" name="Rectangle 1029"/>
          <p:cNvSpPr>
            <a:spLocks noChangeArrowheads="1"/>
          </p:cNvSpPr>
          <p:nvPr/>
        </p:nvSpPr>
        <p:spPr bwMode="auto">
          <a:xfrm>
            <a:off x="2828607" y="5082223"/>
            <a:ext cx="323850" cy="381000"/>
          </a:xfrm>
          <a:prstGeom prst="rect">
            <a:avLst/>
          </a:prstGeom>
          <a:solidFill>
            <a:schemeClr val="bg1"/>
          </a:solidFill>
          <a:ln w="25400">
            <a:noFill/>
            <a:miter lim="800000"/>
            <a:headEnd/>
            <a:tailEnd/>
          </a:ln>
        </p:spPr>
        <p:txBody>
          <a:bodyPr wrap="none" anchor="ctr"/>
          <a:lstStyle/>
          <a:p>
            <a:endParaRPr lang="en-US"/>
          </a:p>
        </p:txBody>
      </p:sp>
      <p:sp>
        <p:nvSpPr>
          <p:cNvPr id="8" name="Rectangle 1030"/>
          <p:cNvSpPr>
            <a:spLocks noChangeArrowheads="1"/>
          </p:cNvSpPr>
          <p:nvPr/>
        </p:nvSpPr>
        <p:spPr bwMode="auto">
          <a:xfrm>
            <a:off x="1595120" y="4091623"/>
            <a:ext cx="7137400" cy="385762"/>
          </a:xfrm>
          <a:prstGeom prst="rect">
            <a:avLst/>
          </a:prstGeom>
          <a:noFill/>
          <a:ln w="25400">
            <a:noFill/>
            <a:miter lim="800000"/>
            <a:headEnd/>
            <a:tailEnd/>
          </a:ln>
        </p:spPr>
        <p:txBody>
          <a:bodyPr wrap="none" anchor="ctr"/>
          <a:lstStyle/>
          <a:p>
            <a:pPr algn="l"/>
            <a:r>
              <a:rPr lang="en-US" sz="1200">
                <a:solidFill>
                  <a:srgbClr val="003399"/>
                </a:solidFill>
                <a:latin typeface="Futura Md BT" pitchFamily="34" charset="0"/>
              </a:rPr>
              <a:t>  0                5                 10                 15                20               25                 30                35                40</a:t>
            </a:r>
          </a:p>
          <a:p>
            <a:pPr algn="l"/>
            <a:r>
              <a:rPr lang="en-US" sz="1200">
                <a:solidFill>
                  <a:srgbClr val="003399"/>
                </a:solidFill>
                <a:latin typeface="Futura Md BT" pitchFamily="34" charset="0"/>
              </a:rPr>
              <a:t>           Milliseconds </a:t>
            </a:r>
          </a:p>
        </p:txBody>
      </p:sp>
      <p:sp>
        <p:nvSpPr>
          <p:cNvPr id="9" name="Rectangle 1031"/>
          <p:cNvSpPr>
            <a:spLocks noChangeArrowheads="1"/>
          </p:cNvSpPr>
          <p:nvPr/>
        </p:nvSpPr>
        <p:spPr bwMode="auto">
          <a:xfrm>
            <a:off x="3017520" y="4250373"/>
            <a:ext cx="304800" cy="228600"/>
          </a:xfrm>
          <a:prstGeom prst="rect">
            <a:avLst/>
          </a:prstGeom>
          <a:solidFill>
            <a:schemeClr val="bg1"/>
          </a:solidFill>
          <a:ln w="25400">
            <a:noFill/>
            <a:miter lim="800000"/>
            <a:headEnd/>
            <a:tailEnd/>
          </a:ln>
        </p:spPr>
        <p:txBody>
          <a:bodyPr wrap="none" anchor="ctr"/>
          <a:lstStyle/>
          <a:p>
            <a:endParaRPr lang="en-US"/>
          </a:p>
        </p:txBody>
      </p:sp>
      <p:sp>
        <p:nvSpPr>
          <p:cNvPr id="10" name="Rectangle 1032"/>
          <p:cNvSpPr>
            <a:spLocks noChangeArrowheads="1"/>
          </p:cNvSpPr>
          <p:nvPr/>
        </p:nvSpPr>
        <p:spPr bwMode="auto">
          <a:xfrm>
            <a:off x="2804795" y="5091748"/>
            <a:ext cx="323850" cy="381000"/>
          </a:xfrm>
          <a:prstGeom prst="rect">
            <a:avLst/>
          </a:prstGeom>
          <a:solidFill>
            <a:schemeClr val="bg1"/>
          </a:solidFill>
          <a:ln w="25400">
            <a:noFill/>
            <a:miter lim="800000"/>
            <a:headEnd/>
            <a:tailEnd/>
          </a:ln>
        </p:spPr>
        <p:txBody>
          <a:bodyPr wrap="none" anchor="ctr"/>
          <a:lstStyle/>
          <a:p>
            <a:endParaRPr lang="en-US"/>
          </a:p>
        </p:txBody>
      </p:sp>
      <p:sp>
        <p:nvSpPr>
          <p:cNvPr id="11" name="Text Box 1033"/>
          <p:cNvSpPr txBox="1">
            <a:spLocks noChangeArrowheads="1"/>
          </p:cNvSpPr>
          <p:nvPr/>
        </p:nvSpPr>
        <p:spPr bwMode="auto">
          <a:xfrm>
            <a:off x="2560320" y="1508760"/>
            <a:ext cx="5048250" cy="457200"/>
          </a:xfrm>
          <a:prstGeom prst="rect">
            <a:avLst/>
          </a:prstGeom>
          <a:noFill/>
          <a:ln w="25400">
            <a:noFill/>
            <a:miter lim="800000"/>
            <a:headEnd/>
            <a:tailEnd/>
          </a:ln>
        </p:spPr>
        <p:txBody>
          <a:bodyPr wrap="none">
            <a:spAutoFit/>
          </a:bodyPr>
          <a:lstStyle/>
          <a:p>
            <a:pPr algn="l"/>
            <a:r>
              <a:rPr lang="en-US" b="1">
                <a:latin typeface="Futura Md BT" pitchFamily="34" charset="0"/>
              </a:rPr>
              <a:t>AC Voltage and Frequency Control</a:t>
            </a:r>
          </a:p>
        </p:txBody>
      </p:sp>
      <p:sp>
        <p:nvSpPr>
          <p:cNvPr id="12" name="Text Box 1034"/>
          <p:cNvSpPr txBox="1">
            <a:spLocks noChangeArrowheads="1"/>
          </p:cNvSpPr>
          <p:nvPr/>
        </p:nvSpPr>
        <p:spPr bwMode="auto">
          <a:xfrm>
            <a:off x="3485832" y="2018348"/>
            <a:ext cx="3086100" cy="304800"/>
          </a:xfrm>
          <a:prstGeom prst="rect">
            <a:avLst/>
          </a:prstGeom>
          <a:noFill/>
          <a:ln w="25400">
            <a:noFill/>
            <a:miter lim="800000"/>
            <a:headEnd/>
            <a:tailEnd/>
          </a:ln>
        </p:spPr>
        <p:txBody>
          <a:bodyPr wrap="none">
            <a:spAutoFit/>
          </a:bodyPr>
          <a:lstStyle/>
          <a:p>
            <a:r>
              <a:rPr lang="en-US" sz="1400">
                <a:solidFill>
                  <a:srgbClr val="003399"/>
                </a:solidFill>
                <a:latin typeface="Futura Md BT" pitchFamily="34" charset="0"/>
              </a:rPr>
              <a:t>Switching Frequency  = 1000 -20kHz</a:t>
            </a:r>
          </a:p>
        </p:txBody>
      </p:sp>
      <p:sp>
        <p:nvSpPr>
          <p:cNvPr id="13" name="Rectangle 1035"/>
          <p:cNvSpPr>
            <a:spLocks noChangeArrowheads="1"/>
          </p:cNvSpPr>
          <p:nvPr/>
        </p:nvSpPr>
        <p:spPr bwMode="auto">
          <a:xfrm>
            <a:off x="1049020" y="2172335"/>
            <a:ext cx="592137" cy="2227263"/>
          </a:xfrm>
          <a:prstGeom prst="rect">
            <a:avLst/>
          </a:prstGeom>
          <a:solidFill>
            <a:schemeClr val="bg1"/>
          </a:solidFill>
          <a:ln w="25400">
            <a:noFill/>
            <a:miter lim="800000"/>
            <a:headEnd/>
            <a:tailEnd/>
          </a:ln>
        </p:spPr>
        <p:txBody>
          <a:bodyPr wrap="none" anchor="ctr"/>
          <a:lstStyle/>
          <a:p>
            <a:endParaRPr lang="en-US"/>
          </a:p>
        </p:txBody>
      </p:sp>
      <p:sp>
        <p:nvSpPr>
          <p:cNvPr id="14" name="Rectangle 1036"/>
          <p:cNvSpPr>
            <a:spLocks noChangeArrowheads="1"/>
          </p:cNvSpPr>
          <p:nvPr/>
        </p:nvSpPr>
        <p:spPr bwMode="auto">
          <a:xfrm>
            <a:off x="1468120" y="3694748"/>
            <a:ext cx="236537" cy="258762"/>
          </a:xfrm>
          <a:prstGeom prst="rect">
            <a:avLst/>
          </a:prstGeom>
          <a:solidFill>
            <a:schemeClr val="bg1"/>
          </a:solidFill>
          <a:ln w="25400">
            <a:noFill/>
            <a:miter lim="800000"/>
            <a:headEnd/>
            <a:tailEnd/>
          </a:ln>
        </p:spPr>
        <p:txBody>
          <a:bodyPr wrap="none" anchor="ctr"/>
          <a:lstStyle/>
          <a:p>
            <a:endParaRPr lang="en-US"/>
          </a:p>
        </p:txBody>
      </p:sp>
      <p:sp>
        <p:nvSpPr>
          <p:cNvPr id="15" name="Rectangle 1037"/>
          <p:cNvSpPr>
            <a:spLocks noChangeArrowheads="1"/>
          </p:cNvSpPr>
          <p:nvPr/>
        </p:nvSpPr>
        <p:spPr bwMode="auto">
          <a:xfrm>
            <a:off x="1468120" y="2210435"/>
            <a:ext cx="236537" cy="258763"/>
          </a:xfrm>
          <a:prstGeom prst="rect">
            <a:avLst/>
          </a:prstGeom>
          <a:solidFill>
            <a:schemeClr val="bg1"/>
          </a:solidFill>
          <a:ln w="25400">
            <a:noFill/>
            <a:miter lim="800000"/>
            <a:headEnd/>
            <a:tailEnd/>
          </a:ln>
        </p:spPr>
        <p:txBody>
          <a:bodyPr wrap="none" anchor="ctr"/>
          <a:lstStyle/>
          <a:p>
            <a:endParaRPr lang="en-US"/>
          </a:p>
        </p:txBody>
      </p:sp>
      <p:sp>
        <p:nvSpPr>
          <p:cNvPr id="16" name="Text Box 1038"/>
          <p:cNvSpPr txBox="1">
            <a:spLocks noChangeArrowheads="1"/>
          </p:cNvSpPr>
          <p:nvPr/>
        </p:nvSpPr>
        <p:spPr bwMode="auto">
          <a:xfrm>
            <a:off x="7097395" y="2650173"/>
            <a:ext cx="1550987" cy="730250"/>
          </a:xfrm>
          <a:prstGeom prst="rect">
            <a:avLst/>
          </a:prstGeom>
          <a:noFill/>
          <a:ln w="25400">
            <a:noFill/>
            <a:miter lim="800000"/>
            <a:headEnd/>
            <a:tailEnd/>
          </a:ln>
        </p:spPr>
        <p:txBody>
          <a:bodyPr wrap="none">
            <a:spAutoFit/>
          </a:bodyPr>
          <a:lstStyle/>
          <a:p>
            <a:r>
              <a:rPr lang="en-US" sz="1400" b="1">
                <a:solidFill>
                  <a:srgbClr val="003399"/>
                </a:solidFill>
                <a:latin typeface="Futura Md BT" pitchFamily="34" charset="0"/>
              </a:rPr>
              <a:t>Effective Output</a:t>
            </a:r>
          </a:p>
          <a:p>
            <a:r>
              <a:rPr lang="en-US" sz="1400" b="1">
                <a:solidFill>
                  <a:srgbClr val="003399"/>
                </a:solidFill>
                <a:latin typeface="Futura Md BT" pitchFamily="34" charset="0"/>
              </a:rPr>
              <a:t>60 Hz</a:t>
            </a:r>
          </a:p>
          <a:p>
            <a:endParaRPr lang="en-US" sz="1400" b="1">
              <a:solidFill>
                <a:srgbClr val="003399"/>
              </a:solidFill>
              <a:latin typeface="Futura Md BT" pitchFamily="34" charset="0"/>
            </a:endParaRPr>
          </a:p>
        </p:txBody>
      </p:sp>
      <p:sp>
        <p:nvSpPr>
          <p:cNvPr id="17" name="Text Box 1039"/>
          <p:cNvSpPr txBox="1">
            <a:spLocks noChangeArrowheads="1"/>
          </p:cNvSpPr>
          <p:nvPr/>
        </p:nvSpPr>
        <p:spPr bwMode="auto">
          <a:xfrm>
            <a:off x="1118870" y="2389823"/>
            <a:ext cx="579437" cy="274637"/>
          </a:xfrm>
          <a:prstGeom prst="rect">
            <a:avLst/>
          </a:prstGeom>
          <a:noFill/>
          <a:ln w="25400">
            <a:noFill/>
            <a:miter lim="800000"/>
            <a:headEnd/>
            <a:tailEnd/>
          </a:ln>
        </p:spPr>
        <p:txBody>
          <a:bodyPr wrap="none">
            <a:spAutoFit/>
          </a:bodyPr>
          <a:lstStyle/>
          <a:p>
            <a:pPr algn="l"/>
            <a:r>
              <a:rPr lang="en-US" sz="1200">
                <a:solidFill>
                  <a:srgbClr val="003399"/>
                </a:solidFill>
                <a:latin typeface="Futura Md BT" pitchFamily="34" charset="0"/>
              </a:rPr>
              <a:t>100%</a:t>
            </a:r>
          </a:p>
        </p:txBody>
      </p:sp>
      <p:sp>
        <p:nvSpPr>
          <p:cNvPr id="18" name="Text Box 1040"/>
          <p:cNvSpPr txBox="1">
            <a:spLocks noChangeArrowheads="1"/>
          </p:cNvSpPr>
          <p:nvPr/>
        </p:nvSpPr>
        <p:spPr bwMode="auto">
          <a:xfrm>
            <a:off x="1215707" y="3132773"/>
            <a:ext cx="488950" cy="274637"/>
          </a:xfrm>
          <a:prstGeom prst="rect">
            <a:avLst/>
          </a:prstGeom>
          <a:noFill/>
          <a:ln w="25400">
            <a:noFill/>
            <a:miter lim="800000"/>
            <a:headEnd/>
            <a:tailEnd/>
          </a:ln>
        </p:spPr>
        <p:txBody>
          <a:bodyPr wrap="none">
            <a:spAutoFit/>
          </a:bodyPr>
          <a:lstStyle/>
          <a:p>
            <a:pPr algn="l"/>
            <a:r>
              <a:rPr lang="en-US" sz="1200">
                <a:solidFill>
                  <a:srgbClr val="003399"/>
                </a:solidFill>
                <a:latin typeface="Futura Md BT" pitchFamily="34" charset="0"/>
              </a:rPr>
              <a:t>50%</a:t>
            </a:r>
          </a:p>
        </p:txBody>
      </p:sp>
      <p:sp>
        <p:nvSpPr>
          <p:cNvPr id="19" name="Text Box 1041"/>
          <p:cNvSpPr txBox="1">
            <a:spLocks noChangeArrowheads="1"/>
          </p:cNvSpPr>
          <p:nvPr/>
        </p:nvSpPr>
        <p:spPr bwMode="auto">
          <a:xfrm>
            <a:off x="1303020" y="3875723"/>
            <a:ext cx="395287" cy="274637"/>
          </a:xfrm>
          <a:prstGeom prst="rect">
            <a:avLst/>
          </a:prstGeom>
          <a:noFill/>
          <a:ln w="25400">
            <a:noFill/>
            <a:miter lim="800000"/>
            <a:headEnd/>
            <a:tailEnd/>
          </a:ln>
        </p:spPr>
        <p:txBody>
          <a:bodyPr wrap="none">
            <a:spAutoFit/>
          </a:bodyPr>
          <a:lstStyle/>
          <a:p>
            <a:pPr algn="l"/>
            <a:r>
              <a:rPr lang="en-US" sz="1200">
                <a:solidFill>
                  <a:srgbClr val="003399"/>
                </a:solidFill>
                <a:latin typeface="Futura Md BT" pitchFamily="34" charset="0"/>
              </a:rPr>
              <a:t>0%</a:t>
            </a:r>
          </a:p>
        </p:txBody>
      </p:sp>
      <p:sp>
        <p:nvSpPr>
          <p:cNvPr id="20" name="Text Box 1042"/>
          <p:cNvSpPr txBox="1">
            <a:spLocks noChangeArrowheads="1"/>
          </p:cNvSpPr>
          <p:nvPr/>
        </p:nvSpPr>
        <p:spPr bwMode="auto">
          <a:xfrm>
            <a:off x="1177607" y="4593273"/>
            <a:ext cx="550863" cy="274637"/>
          </a:xfrm>
          <a:prstGeom prst="rect">
            <a:avLst/>
          </a:prstGeom>
          <a:noFill/>
          <a:ln w="25400">
            <a:noFill/>
            <a:miter lim="800000"/>
            <a:headEnd/>
            <a:tailEnd/>
          </a:ln>
        </p:spPr>
        <p:txBody>
          <a:bodyPr wrap="none">
            <a:spAutoFit/>
          </a:bodyPr>
          <a:lstStyle/>
          <a:p>
            <a:pPr algn="l"/>
            <a:r>
              <a:rPr lang="en-US" sz="1200">
                <a:solidFill>
                  <a:srgbClr val="003399"/>
                </a:solidFill>
                <a:latin typeface="Futura Md BT" pitchFamily="34" charset="0"/>
              </a:rPr>
              <a:t>-50%</a:t>
            </a:r>
          </a:p>
        </p:txBody>
      </p:sp>
      <p:sp>
        <p:nvSpPr>
          <p:cNvPr id="21" name="Text Box 1043"/>
          <p:cNvSpPr txBox="1">
            <a:spLocks noChangeArrowheads="1"/>
          </p:cNvSpPr>
          <p:nvPr/>
        </p:nvSpPr>
        <p:spPr bwMode="auto">
          <a:xfrm>
            <a:off x="1102995" y="5348923"/>
            <a:ext cx="644525" cy="274637"/>
          </a:xfrm>
          <a:prstGeom prst="rect">
            <a:avLst/>
          </a:prstGeom>
          <a:noFill/>
          <a:ln w="25400">
            <a:noFill/>
            <a:miter lim="800000"/>
            <a:headEnd/>
            <a:tailEnd/>
          </a:ln>
        </p:spPr>
        <p:txBody>
          <a:bodyPr wrap="none">
            <a:spAutoFit/>
          </a:bodyPr>
          <a:lstStyle/>
          <a:p>
            <a:pPr algn="l"/>
            <a:r>
              <a:rPr lang="en-US" sz="1200">
                <a:solidFill>
                  <a:srgbClr val="003399"/>
                </a:solidFill>
                <a:latin typeface="Futura Md BT" pitchFamily="34" charset="0"/>
              </a:rPr>
              <a:t>-100%</a:t>
            </a:r>
          </a:p>
        </p:txBody>
      </p:sp>
      <p:sp>
        <p:nvSpPr>
          <p:cNvPr id="22" name="Rectangle 1044"/>
          <p:cNvSpPr>
            <a:spLocks noChangeArrowheads="1"/>
          </p:cNvSpPr>
          <p:nvPr/>
        </p:nvSpPr>
        <p:spPr bwMode="auto">
          <a:xfrm>
            <a:off x="999807" y="5648960"/>
            <a:ext cx="8002588" cy="531813"/>
          </a:xfrm>
          <a:prstGeom prst="rect">
            <a:avLst/>
          </a:prstGeom>
          <a:solidFill>
            <a:schemeClr val="bg1"/>
          </a:solidFill>
          <a:ln w="25400">
            <a:noFill/>
            <a:miter lim="800000"/>
            <a:headEnd/>
            <a:tailEnd/>
          </a:ln>
        </p:spPr>
        <p:txBody>
          <a:bodyPr wrap="none" anchor="ctr"/>
          <a:lstStyle/>
          <a:p>
            <a:endParaRPr lang="en-US"/>
          </a:p>
        </p:txBody>
      </p:sp>
      <p:sp>
        <p:nvSpPr>
          <p:cNvPr id="23" name="Line 1045"/>
          <p:cNvSpPr>
            <a:spLocks noChangeShapeType="1"/>
          </p:cNvSpPr>
          <p:nvPr/>
        </p:nvSpPr>
        <p:spPr bwMode="auto">
          <a:xfrm flipH="1">
            <a:off x="6567170" y="3013710"/>
            <a:ext cx="592137" cy="87313"/>
          </a:xfrm>
          <a:prstGeom prst="line">
            <a:avLst/>
          </a:prstGeom>
          <a:noFill/>
          <a:ln w="12700">
            <a:solidFill>
              <a:schemeClr val="tx1"/>
            </a:solidFill>
            <a:round/>
            <a:headEnd/>
            <a:tailEnd type="triangle" w="med" len="med"/>
          </a:ln>
        </p:spPr>
        <p:txBody>
          <a:bodyPr wrap="none" anchor="ctr"/>
          <a:lstStyle/>
          <a:p>
            <a:endParaRPr lang="en-US"/>
          </a:p>
        </p:txBody>
      </p:sp>
      <p:sp>
        <p:nvSpPr>
          <p:cNvPr id="24" name="Rectangle 1046"/>
          <p:cNvSpPr>
            <a:spLocks noChangeArrowheads="1"/>
          </p:cNvSpPr>
          <p:nvPr/>
        </p:nvSpPr>
        <p:spPr bwMode="auto">
          <a:xfrm>
            <a:off x="2731770" y="5761673"/>
            <a:ext cx="4562475" cy="382587"/>
          </a:xfrm>
          <a:prstGeom prst="rect">
            <a:avLst/>
          </a:prstGeom>
          <a:solidFill>
            <a:schemeClr val="bg1"/>
          </a:solidFill>
          <a:ln w="25400">
            <a:noFill/>
            <a:miter lim="800000"/>
            <a:headEnd/>
            <a:tailEnd/>
          </a:ln>
        </p:spPr>
        <p:txBody>
          <a:bodyPr wrap="none" anchor="ctr"/>
          <a:lstStyle/>
          <a:p>
            <a:r>
              <a:rPr lang="en-US" sz="1400" b="1">
                <a:latin typeface="Futura Md BT" pitchFamily="34" charset="0"/>
              </a:rPr>
              <a:t>Line to ‘Neutral’ Output Voltage of Inverter</a:t>
            </a:r>
          </a:p>
          <a:p>
            <a:r>
              <a:rPr lang="en-US" sz="1400" b="1">
                <a:latin typeface="Futura Md BT" pitchFamily="34" charset="0"/>
              </a:rPr>
              <a:t>The longer the power device stays on, the higher the voltage</a:t>
            </a:r>
          </a:p>
        </p:txBody>
      </p:sp>
      <p:sp>
        <p:nvSpPr>
          <p:cNvPr id="25" name="Text Box 1047"/>
          <p:cNvSpPr txBox="1">
            <a:spLocks noChangeArrowheads="1"/>
          </p:cNvSpPr>
          <p:nvPr/>
        </p:nvSpPr>
        <p:spPr bwMode="auto">
          <a:xfrm>
            <a:off x="3490595" y="2821623"/>
            <a:ext cx="1350962" cy="517525"/>
          </a:xfrm>
          <a:prstGeom prst="rect">
            <a:avLst/>
          </a:prstGeom>
          <a:noFill/>
          <a:ln w="25400">
            <a:noFill/>
            <a:miter lim="800000"/>
            <a:headEnd/>
            <a:tailEnd/>
          </a:ln>
        </p:spPr>
        <p:txBody>
          <a:bodyPr wrap="none">
            <a:spAutoFit/>
          </a:bodyPr>
          <a:lstStyle/>
          <a:p>
            <a:r>
              <a:rPr lang="en-US" sz="1400">
                <a:solidFill>
                  <a:srgbClr val="003399"/>
                </a:solidFill>
                <a:latin typeface="Futura Md BT" pitchFamily="34" charset="0"/>
              </a:rPr>
              <a:t>Low duty cycle</a:t>
            </a:r>
          </a:p>
          <a:p>
            <a:r>
              <a:rPr lang="en-US" sz="1400">
                <a:solidFill>
                  <a:srgbClr val="003399"/>
                </a:solidFill>
                <a:latin typeface="Futura Md BT" pitchFamily="34" charset="0"/>
              </a:rPr>
              <a:t>near zeros</a:t>
            </a:r>
          </a:p>
        </p:txBody>
      </p:sp>
      <p:sp>
        <p:nvSpPr>
          <p:cNvPr id="26" name="Line 1048"/>
          <p:cNvSpPr>
            <a:spLocks noChangeShapeType="1"/>
          </p:cNvSpPr>
          <p:nvPr/>
        </p:nvSpPr>
        <p:spPr bwMode="auto">
          <a:xfrm flipH="1">
            <a:off x="3500120" y="3323273"/>
            <a:ext cx="641350" cy="620712"/>
          </a:xfrm>
          <a:prstGeom prst="line">
            <a:avLst/>
          </a:prstGeom>
          <a:noFill/>
          <a:ln w="12700">
            <a:solidFill>
              <a:schemeClr val="tx1"/>
            </a:solidFill>
            <a:round/>
            <a:headEnd/>
            <a:tailEnd type="triangle" w="med" len="med"/>
          </a:ln>
        </p:spPr>
        <p:txBody>
          <a:bodyPr wrap="none" anchor="ctr"/>
          <a:lstStyle/>
          <a:p>
            <a:endParaRPr lang="en-US"/>
          </a:p>
        </p:txBody>
      </p:sp>
      <p:sp>
        <p:nvSpPr>
          <p:cNvPr id="27" name="Text Box 1049"/>
          <p:cNvSpPr txBox="1">
            <a:spLocks noChangeArrowheads="1"/>
          </p:cNvSpPr>
          <p:nvPr/>
        </p:nvSpPr>
        <p:spPr bwMode="auto">
          <a:xfrm>
            <a:off x="5316220" y="4702810"/>
            <a:ext cx="1416050" cy="517525"/>
          </a:xfrm>
          <a:prstGeom prst="rect">
            <a:avLst/>
          </a:prstGeom>
          <a:noFill/>
          <a:ln w="25400">
            <a:noFill/>
            <a:miter lim="800000"/>
            <a:headEnd/>
            <a:tailEnd/>
          </a:ln>
        </p:spPr>
        <p:txBody>
          <a:bodyPr wrap="none">
            <a:spAutoFit/>
          </a:bodyPr>
          <a:lstStyle/>
          <a:p>
            <a:r>
              <a:rPr lang="en-US" sz="1400">
                <a:solidFill>
                  <a:srgbClr val="003399"/>
                </a:solidFill>
                <a:latin typeface="Futura Md BT" pitchFamily="34" charset="0"/>
              </a:rPr>
              <a:t>High duty cycle</a:t>
            </a:r>
          </a:p>
          <a:p>
            <a:r>
              <a:rPr lang="en-US" sz="1400">
                <a:solidFill>
                  <a:srgbClr val="003399"/>
                </a:solidFill>
                <a:latin typeface="Futura Md BT" pitchFamily="34" charset="0"/>
              </a:rPr>
              <a:t>near peaks</a:t>
            </a:r>
          </a:p>
        </p:txBody>
      </p:sp>
      <p:sp>
        <p:nvSpPr>
          <p:cNvPr id="28" name="Line 1050"/>
          <p:cNvSpPr>
            <a:spLocks noChangeShapeType="1"/>
          </p:cNvSpPr>
          <p:nvPr/>
        </p:nvSpPr>
        <p:spPr bwMode="auto">
          <a:xfrm flipH="1">
            <a:off x="4487545" y="4980623"/>
            <a:ext cx="942975" cy="250825"/>
          </a:xfrm>
          <a:prstGeom prst="line">
            <a:avLst/>
          </a:prstGeom>
          <a:noFill/>
          <a:ln w="12700">
            <a:solidFill>
              <a:schemeClr val="tx1"/>
            </a:solidFill>
            <a:round/>
            <a:headEnd/>
            <a:tailEnd type="triangle" w="med"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FEA5C01B-CE3E-41F0-932C-54B5F336B29F}" type="slidenum">
              <a:rPr lang="en-US"/>
              <a:pPr/>
              <a:t>100</a:t>
            </a:fld>
            <a:endParaRPr lang="en-US"/>
          </a:p>
        </p:txBody>
      </p:sp>
      <p:sp>
        <p:nvSpPr>
          <p:cNvPr id="3107842" name="Rectangle 2"/>
          <p:cNvSpPr>
            <a:spLocks noGrp="1" noChangeArrowheads="1"/>
          </p:cNvSpPr>
          <p:nvPr>
            <p:ph type="title"/>
          </p:nvPr>
        </p:nvSpPr>
        <p:spPr/>
        <p:txBody>
          <a:bodyPr/>
          <a:lstStyle/>
          <a:p>
            <a:r>
              <a:rPr lang="en-US"/>
              <a:t>Relays Outputs</a:t>
            </a:r>
          </a:p>
        </p:txBody>
      </p:sp>
      <p:sp>
        <p:nvSpPr>
          <p:cNvPr id="3107843" name="Rectangle 3"/>
          <p:cNvSpPr>
            <a:spLocks noGrp="1" noChangeArrowheads="1"/>
          </p:cNvSpPr>
          <p:nvPr>
            <p:ph type="body" idx="1"/>
          </p:nvPr>
        </p:nvSpPr>
        <p:spPr/>
        <p:txBody>
          <a:bodyPr/>
          <a:lstStyle/>
          <a:p>
            <a:r>
              <a:rPr lang="en-US"/>
              <a:t>Max. contact voltage: 30 V DC, 250 V AC</a:t>
            </a:r>
          </a:p>
          <a:p>
            <a:r>
              <a:rPr lang="en-US"/>
              <a:t>Max. contact current / power: 6 A, 30 V DC; 1500 VA, 250 V AC</a:t>
            </a:r>
          </a:p>
          <a:p>
            <a:r>
              <a:rPr lang="en-US"/>
              <a:t>Max. continuous current: 2 A rms (cos ϕ = 1), 1 A rms (cos ϕ = 0.4)</a:t>
            </a:r>
          </a:p>
          <a:p>
            <a:r>
              <a:rPr lang="en-US"/>
              <a:t>Minimum load: 500 mW (12 V, 10 mA)</a:t>
            </a:r>
          </a:p>
          <a:p>
            <a:r>
              <a:rPr lang="en-US"/>
              <a:t>Contact material: Silver-nickel (AgN)</a:t>
            </a:r>
          </a:p>
          <a:p>
            <a:r>
              <a:rPr lang="en-US"/>
              <a:t>Isolation between relay digital outputs, test voltage: 2.5 kV rms, 1 minute</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134C7888-FF96-42E6-9B78-F36C2E9C8E1F}" type="slidenum">
              <a:rPr lang="en-US"/>
              <a:pPr/>
              <a:t>101</a:t>
            </a:fld>
            <a:endParaRPr lang="en-US"/>
          </a:p>
        </p:txBody>
      </p:sp>
      <p:sp>
        <p:nvSpPr>
          <p:cNvPr id="3109890" name="Rectangle 2"/>
          <p:cNvSpPr>
            <a:spLocks noGrp="1" noChangeArrowheads="1"/>
          </p:cNvSpPr>
          <p:nvPr>
            <p:ph type="title"/>
          </p:nvPr>
        </p:nvSpPr>
        <p:spPr/>
        <p:txBody>
          <a:bodyPr/>
          <a:lstStyle/>
          <a:p>
            <a:r>
              <a:rPr lang="en-US"/>
              <a:t>Relays Outputs</a:t>
            </a:r>
          </a:p>
        </p:txBody>
      </p:sp>
      <p:sp>
        <p:nvSpPr>
          <p:cNvPr id="3109891" name="Rectangle 3"/>
          <p:cNvSpPr>
            <a:spLocks noGrp="1" noChangeArrowheads="1"/>
          </p:cNvSpPr>
          <p:nvPr>
            <p:ph type="body" idx="1"/>
          </p:nvPr>
        </p:nvSpPr>
        <p:spPr/>
        <p:txBody>
          <a:bodyPr/>
          <a:lstStyle/>
          <a:p>
            <a:endParaRPr lang="en-US"/>
          </a:p>
        </p:txBody>
      </p:sp>
      <p:pic>
        <p:nvPicPr>
          <p:cNvPr id="3109892" name="Picture 4"/>
          <p:cNvPicPr>
            <a:picLocks noChangeAspect="1" noChangeArrowheads="1"/>
          </p:cNvPicPr>
          <p:nvPr/>
        </p:nvPicPr>
        <p:blipFill>
          <a:blip r:embed="rId3" cstate="print"/>
          <a:srcRect/>
          <a:stretch>
            <a:fillRect/>
          </a:stretch>
        </p:blipFill>
        <p:spPr bwMode="auto">
          <a:xfrm>
            <a:off x="284163" y="2306638"/>
            <a:ext cx="9550400" cy="3478212"/>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DFAA149F-2E29-4EF1-A3CB-C602CCFF47FF}" type="slidenum">
              <a:rPr lang="en-US"/>
              <a:pPr/>
              <a:t>102</a:t>
            </a:fld>
            <a:endParaRPr lang="en-US"/>
          </a:p>
        </p:txBody>
      </p:sp>
      <p:sp>
        <p:nvSpPr>
          <p:cNvPr id="3111938" name="Rectangle 2"/>
          <p:cNvSpPr>
            <a:spLocks noGrp="1" noChangeArrowheads="1"/>
          </p:cNvSpPr>
          <p:nvPr>
            <p:ph type="title"/>
          </p:nvPr>
        </p:nvSpPr>
        <p:spPr/>
        <p:txBody>
          <a:bodyPr/>
          <a:lstStyle/>
          <a:p>
            <a:r>
              <a:rPr lang="en-US"/>
              <a:t>Relays Outputs</a:t>
            </a:r>
            <a:br>
              <a:rPr lang="en-US"/>
            </a:br>
            <a:r>
              <a:rPr lang="en-US" sz="2200">
                <a:solidFill>
                  <a:schemeClr val="accent1"/>
                </a:solidFill>
              </a:rPr>
              <a:t>R1-R6</a:t>
            </a:r>
          </a:p>
        </p:txBody>
      </p:sp>
      <p:sp>
        <p:nvSpPr>
          <p:cNvPr id="3111939" name="Rectangle 3"/>
          <p:cNvSpPr>
            <a:spLocks noGrp="1" noChangeArrowheads="1"/>
          </p:cNvSpPr>
          <p:nvPr>
            <p:ph type="body" idx="1"/>
          </p:nvPr>
        </p:nvSpPr>
        <p:spPr/>
        <p:txBody>
          <a:bodyPr/>
          <a:lstStyle/>
          <a:p>
            <a:endParaRPr lang="en-US"/>
          </a:p>
        </p:txBody>
      </p:sp>
      <p:pic>
        <p:nvPicPr>
          <p:cNvPr id="3111940" name="Picture 4"/>
          <p:cNvPicPr>
            <a:picLocks noChangeAspect="1" noChangeArrowheads="1"/>
          </p:cNvPicPr>
          <p:nvPr/>
        </p:nvPicPr>
        <p:blipFill>
          <a:blip r:embed="rId3" cstate="print"/>
          <a:srcRect/>
          <a:stretch>
            <a:fillRect/>
          </a:stretch>
        </p:blipFill>
        <p:spPr bwMode="auto">
          <a:xfrm>
            <a:off x="3400425" y="1874838"/>
            <a:ext cx="1193800" cy="2622550"/>
          </a:xfrm>
          <a:prstGeom prst="rect">
            <a:avLst/>
          </a:prstGeom>
          <a:noFill/>
          <a:ln w="9525" algn="ctr">
            <a:noFill/>
            <a:miter lim="800000"/>
            <a:headEnd/>
            <a:tailEnd/>
          </a:ln>
          <a:effectLst/>
        </p:spPr>
      </p:pic>
      <p:pic>
        <p:nvPicPr>
          <p:cNvPr id="3111941" name="Picture 5"/>
          <p:cNvPicPr>
            <a:picLocks noChangeAspect="1" noChangeArrowheads="1"/>
          </p:cNvPicPr>
          <p:nvPr/>
        </p:nvPicPr>
        <p:blipFill>
          <a:blip r:embed="rId4" cstate="print"/>
          <a:srcRect/>
          <a:stretch>
            <a:fillRect/>
          </a:stretch>
        </p:blipFill>
        <p:spPr bwMode="auto">
          <a:xfrm>
            <a:off x="7459663" y="1306513"/>
            <a:ext cx="2374900" cy="5721350"/>
          </a:xfrm>
          <a:prstGeom prst="rect">
            <a:avLst/>
          </a:prstGeom>
          <a:noFill/>
          <a:ln w="9525" algn="ctr">
            <a:noFill/>
            <a:miter lim="800000"/>
            <a:headEnd/>
            <a:tailEnd/>
          </a:ln>
          <a:effectLst/>
        </p:spPr>
      </p:pic>
      <p:sp>
        <p:nvSpPr>
          <p:cNvPr id="3111942" name="Text Box 6"/>
          <p:cNvSpPr txBox="1">
            <a:spLocks noChangeArrowheads="1"/>
          </p:cNvSpPr>
          <p:nvPr/>
        </p:nvSpPr>
        <p:spPr bwMode="auto">
          <a:xfrm>
            <a:off x="238125" y="2222500"/>
            <a:ext cx="1227138" cy="1709738"/>
          </a:xfrm>
          <a:prstGeom prst="rect">
            <a:avLst/>
          </a:prstGeom>
          <a:solidFill>
            <a:schemeClr val="accent1"/>
          </a:solidFill>
          <a:ln w="9525" algn="ctr">
            <a:noFill/>
            <a:miter lim="800000"/>
            <a:headEnd/>
            <a:tailEnd/>
          </a:ln>
          <a:effectLst/>
        </p:spPr>
        <p:txBody>
          <a:bodyPr lIns="0" tIns="0" rIns="0" bIns="0">
            <a:spAutoFit/>
          </a:bodyPr>
          <a:lstStyle/>
          <a:p>
            <a:pPr defTabSz="1019175">
              <a:buFont typeface="Wingdings" pitchFamily="2" charset="2"/>
              <a:buNone/>
            </a:pPr>
            <a:r>
              <a:rPr lang="en-US" sz="1600">
                <a:solidFill>
                  <a:schemeClr val="bg1"/>
                </a:solidFill>
              </a:rPr>
              <a:t>Digital input impedance 1.5 kΩ. Maximum voltage for digital inputs is 30 V</a:t>
            </a:r>
          </a:p>
        </p:txBody>
      </p:sp>
      <p:sp>
        <p:nvSpPr>
          <p:cNvPr id="3111943" name="Line 7"/>
          <p:cNvSpPr>
            <a:spLocks noChangeShapeType="1"/>
          </p:cNvSpPr>
          <p:nvPr/>
        </p:nvSpPr>
        <p:spPr bwMode="auto">
          <a:xfrm>
            <a:off x="4498975" y="3152775"/>
            <a:ext cx="3397250" cy="304800"/>
          </a:xfrm>
          <a:prstGeom prst="line">
            <a:avLst/>
          </a:prstGeom>
          <a:noFill/>
          <a:ln w="38100">
            <a:solidFill>
              <a:schemeClr val="accent1"/>
            </a:solidFill>
            <a:round/>
            <a:headEnd/>
            <a:tailEnd type="triangle" w="med" len="med"/>
          </a:ln>
          <a:effectLst/>
        </p:spPr>
        <p:txBody>
          <a:bodyPr lIns="0" tIns="0" rIns="0" bIns="0"/>
          <a:lstStyle/>
          <a:p>
            <a:endParaRPr lang="en-US"/>
          </a:p>
        </p:txBody>
      </p:sp>
      <p:pic>
        <p:nvPicPr>
          <p:cNvPr id="3111944" name="Picture 8"/>
          <p:cNvPicPr>
            <a:picLocks noChangeAspect="1" noChangeArrowheads="1"/>
          </p:cNvPicPr>
          <p:nvPr/>
        </p:nvPicPr>
        <p:blipFill>
          <a:blip r:embed="rId5" cstate="print"/>
          <a:srcRect/>
          <a:stretch>
            <a:fillRect/>
          </a:stretch>
        </p:blipFill>
        <p:spPr bwMode="auto">
          <a:xfrm>
            <a:off x="1624013" y="4646613"/>
            <a:ext cx="5468937" cy="2062162"/>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274B653B-4F16-4DA0-BC5E-5066BB646631}" type="slidenum">
              <a:rPr lang="en-US"/>
              <a:pPr/>
              <a:t>103</a:t>
            </a:fld>
            <a:endParaRPr lang="en-US"/>
          </a:p>
        </p:txBody>
      </p:sp>
      <p:sp>
        <p:nvSpPr>
          <p:cNvPr id="3113986" name="Rectangle 2"/>
          <p:cNvSpPr>
            <a:spLocks noGrp="1" noChangeArrowheads="1"/>
          </p:cNvSpPr>
          <p:nvPr>
            <p:ph type="title"/>
          </p:nvPr>
        </p:nvSpPr>
        <p:spPr/>
        <p:txBody>
          <a:bodyPr/>
          <a:lstStyle/>
          <a:p>
            <a:r>
              <a:rPr lang="en-US"/>
              <a:t>Control Cables</a:t>
            </a:r>
            <a:br>
              <a:rPr lang="en-US"/>
            </a:br>
            <a:r>
              <a:rPr lang="en-US" sz="2200">
                <a:solidFill>
                  <a:schemeClr val="accent1"/>
                </a:solidFill>
              </a:rPr>
              <a:t>I/O Screen</a:t>
            </a:r>
          </a:p>
        </p:txBody>
      </p:sp>
      <p:sp>
        <p:nvSpPr>
          <p:cNvPr id="3113987" name="Rectangle 3"/>
          <p:cNvSpPr>
            <a:spLocks noGrp="1" noChangeArrowheads="1"/>
          </p:cNvSpPr>
          <p:nvPr>
            <p:ph type="body" idx="1"/>
          </p:nvPr>
        </p:nvSpPr>
        <p:spPr/>
        <p:txBody>
          <a:bodyPr/>
          <a:lstStyle/>
          <a:p>
            <a:endParaRPr lang="en-US"/>
          </a:p>
        </p:txBody>
      </p:sp>
      <p:pic>
        <p:nvPicPr>
          <p:cNvPr id="3113988" name="Picture 4"/>
          <p:cNvPicPr>
            <a:picLocks noChangeAspect="1" noChangeArrowheads="1"/>
          </p:cNvPicPr>
          <p:nvPr/>
        </p:nvPicPr>
        <p:blipFill>
          <a:blip r:embed="rId3" cstate="print"/>
          <a:srcRect/>
          <a:stretch>
            <a:fillRect/>
          </a:stretch>
        </p:blipFill>
        <p:spPr bwMode="auto">
          <a:xfrm>
            <a:off x="1624013" y="1808163"/>
            <a:ext cx="3751262" cy="2525712"/>
          </a:xfrm>
          <a:prstGeom prst="rect">
            <a:avLst/>
          </a:prstGeom>
          <a:noFill/>
          <a:ln w="9525" algn="ctr">
            <a:noFill/>
            <a:miter lim="800000"/>
            <a:headEnd/>
            <a:tailEnd/>
          </a:ln>
          <a:effectLst/>
        </p:spPr>
      </p:pic>
      <p:pic>
        <p:nvPicPr>
          <p:cNvPr id="3113989" name="Picture 5"/>
          <p:cNvPicPr>
            <a:picLocks noChangeAspect="1" noChangeArrowheads="1"/>
          </p:cNvPicPr>
          <p:nvPr/>
        </p:nvPicPr>
        <p:blipFill>
          <a:blip r:embed="rId4" cstate="print"/>
          <a:srcRect/>
          <a:stretch>
            <a:fillRect/>
          </a:stretch>
        </p:blipFill>
        <p:spPr bwMode="auto">
          <a:xfrm>
            <a:off x="6092825" y="1387475"/>
            <a:ext cx="2341563" cy="5640388"/>
          </a:xfrm>
          <a:prstGeom prst="rect">
            <a:avLst/>
          </a:prstGeom>
          <a:noFill/>
          <a:ln w="9525" algn="ctr">
            <a:noFill/>
            <a:miter lim="800000"/>
            <a:headEnd/>
            <a:tailEnd/>
          </a:ln>
          <a:effectLst/>
        </p:spPr>
      </p:pic>
      <p:sp>
        <p:nvSpPr>
          <p:cNvPr id="3113990" name="Text Box 6"/>
          <p:cNvSpPr txBox="1">
            <a:spLocks noChangeArrowheads="1"/>
          </p:cNvSpPr>
          <p:nvPr/>
        </p:nvSpPr>
        <p:spPr bwMode="auto">
          <a:xfrm>
            <a:off x="1624013" y="4497388"/>
            <a:ext cx="3484562" cy="1466850"/>
          </a:xfrm>
          <a:prstGeom prst="rect">
            <a:avLst/>
          </a:prstGeom>
          <a:noFill/>
          <a:ln w="9525" algn="ctr">
            <a:noFill/>
            <a:miter lim="800000"/>
            <a:headEnd/>
            <a:tailEnd/>
          </a:ln>
          <a:effectLst/>
        </p:spPr>
        <p:txBody>
          <a:bodyPr lIns="0" tIns="0" rIns="0" bIns="0">
            <a:spAutoFit/>
          </a:bodyPr>
          <a:lstStyle/>
          <a:p>
            <a:pPr defTabSz="1019175">
              <a:lnSpc>
                <a:spcPct val="80000"/>
              </a:lnSpc>
              <a:buFont typeface="Wingdings" pitchFamily="2" charset="2"/>
              <a:buNone/>
            </a:pPr>
            <a:r>
              <a:rPr lang="en-US"/>
              <a:t>At the drive end, twist the screen together into a bundle not longer than five times its width and   connected to terminal X1-1 (for digital and analog I/O cables)</a:t>
            </a:r>
          </a:p>
        </p:txBody>
      </p:sp>
      <p:sp>
        <p:nvSpPr>
          <p:cNvPr id="3113991" name="Line 7"/>
          <p:cNvSpPr>
            <a:spLocks noChangeShapeType="1"/>
          </p:cNvSpPr>
          <p:nvPr/>
        </p:nvSpPr>
        <p:spPr bwMode="auto">
          <a:xfrm flipV="1">
            <a:off x="3295650" y="2073275"/>
            <a:ext cx="3298825" cy="196850"/>
          </a:xfrm>
          <a:prstGeom prst="line">
            <a:avLst/>
          </a:prstGeom>
          <a:noFill/>
          <a:ln w="38100">
            <a:solidFill>
              <a:schemeClr val="accent1"/>
            </a:solidFill>
            <a:round/>
            <a:headEnd type="triangle" w="med" len="med"/>
            <a:tailEnd type="triangle" w="med" len="med"/>
          </a:ln>
          <a:effectLst/>
        </p:spPr>
        <p:txBody>
          <a:bodyPr lIns="0" tIns="0" rIns="0" bIns="0"/>
          <a:lstStyle/>
          <a:p>
            <a:endParaRPr 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2643882C-D8EB-47A7-97CA-CF6632DB3077}" type="slidenum">
              <a:rPr lang="en-US"/>
              <a:pPr/>
              <a:t>104</a:t>
            </a:fld>
            <a:endParaRPr lang="en-US"/>
          </a:p>
        </p:txBody>
      </p:sp>
      <p:sp>
        <p:nvSpPr>
          <p:cNvPr id="3116034" name="Rectangle 2"/>
          <p:cNvSpPr>
            <a:spLocks noGrp="1" noChangeArrowheads="1"/>
          </p:cNvSpPr>
          <p:nvPr>
            <p:ph type="title"/>
          </p:nvPr>
        </p:nvSpPr>
        <p:spPr/>
        <p:txBody>
          <a:bodyPr/>
          <a:lstStyle/>
          <a:p>
            <a:r>
              <a:rPr lang="en-US"/>
              <a:t>Control Cables </a:t>
            </a:r>
            <a:br>
              <a:rPr lang="en-US"/>
            </a:br>
            <a:r>
              <a:rPr lang="en-US" sz="2200">
                <a:solidFill>
                  <a:schemeClr val="accent1"/>
                </a:solidFill>
              </a:rPr>
              <a:t>Screen RS-485 – Embedded Fieldbus (EFB) </a:t>
            </a:r>
          </a:p>
        </p:txBody>
      </p:sp>
      <p:sp>
        <p:nvSpPr>
          <p:cNvPr id="3116035" name="Rectangle 3"/>
          <p:cNvSpPr>
            <a:spLocks noGrp="1" noChangeArrowheads="1"/>
          </p:cNvSpPr>
          <p:nvPr>
            <p:ph type="body" idx="1"/>
          </p:nvPr>
        </p:nvSpPr>
        <p:spPr>
          <a:xfrm>
            <a:off x="1624013" y="1804988"/>
            <a:ext cx="3327400" cy="5222875"/>
          </a:xfrm>
        </p:spPr>
        <p:txBody>
          <a:bodyPr/>
          <a:lstStyle/>
          <a:p>
            <a:r>
              <a:rPr lang="en-US" sz="1600"/>
              <a:t>At the drive end, twist the screen together into a bundle not longer than five times its width and connect together</a:t>
            </a:r>
          </a:p>
          <a:p>
            <a:r>
              <a:rPr lang="en-US" sz="1600"/>
              <a:t>Recommended wire types:</a:t>
            </a:r>
          </a:p>
          <a:p>
            <a:pPr lvl="1"/>
            <a:r>
              <a:rPr lang="en-US" sz="1400"/>
              <a:t>Belden dual twisted shielded</a:t>
            </a:r>
            <a:br>
              <a:rPr lang="en-US" sz="1400"/>
            </a:br>
            <a:r>
              <a:rPr lang="en-US" sz="1400"/>
              <a:t>pair #9842</a:t>
            </a:r>
          </a:p>
          <a:p>
            <a:pPr lvl="1"/>
            <a:r>
              <a:rPr lang="en-US" sz="1400"/>
              <a:t>Lo-Capacitance </a:t>
            </a:r>
            <a:br>
              <a:rPr lang="en-US" sz="1400"/>
            </a:br>
            <a:r>
              <a:rPr lang="en-US" sz="1400"/>
              <a:t>Communications cable: </a:t>
            </a:r>
            <a:br>
              <a:rPr lang="en-US" sz="1400"/>
            </a:br>
            <a:r>
              <a:rPr lang="en-US" sz="1400"/>
              <a:t>P/N 04210029-S or</a:t>
            </a:r>
            <a:br>
              <a:rPr lang="en-US" sz="1400"/>
            </a:br>
            <a:r>
              <a:rPr lang="en-US" sz="1400"/>
              <a:t>WCW-22/3BLU-WC-S</a:t>
            </a:r>
            <a:br>
              <a:rPr lang="en-US" sz="1400"/>
            </a:br>
            <a:r>
              <a:rPr lang="en-US" sz="1400"/>
              <a:t>Available from:</a:t>
            </a:r>
            <a:br>
              <a:rPr lang="en-US" sz="1400"/>
            </a:br>
            <a:r>
              <a:rPr lang="en-US" sz="1400"/>
              <a:t>Windy City Wire, Cable &amp; Technology Products, LLC </a:t>
            </a:r>
          </a:p>
          <a:p>
            <a:pPr lvl="1"/>
            <a:r>
              <a:rPr lang="en-US" sz="1400"/>
              <a:t>Communications Cable, </a:t>
            </a:r>
            <a:br>
              <a:rPr lang="en-US" sz="1400"/>
            </a:br>
            <a:r>
              <a:rPr lang="en-US" sz="1400"/>
              <a:t>P/N W223C-2560</a:t>
            </a:r>
            <a:br>
              <a:rPr lang="en-US" sz="1400"/>
            </a:br>
            <a:r>
              <a:rPr lang="en-US" sz="1400"/>
              <a:t>Available from:</a:t>
            </a:r>
            <a:br>
              <a:rPr lang="en-US" sz="1400"/>
            </a:br>
            <a:r>
              <a:rPr lang="en-US" sz="1400"/>
              <a:t>Connect-Air International, Inc. </a:t>
            </a:r>
          </a:p>
        </p:txBody>
      </p:sp>
      <p:pic>
        <p:nvPicPr>
          <p:cNvPr id="3116036" name="Picture 4"/>
          <p:cNvPicPr>
            <a:picLocks noChangeAspect="1" noChangeArrowheads="1"/>
          </p:cNvPicPr>
          <p:nvPr/>
        </p:nvPicPr>
        <p:blipFill>
          <a:blip r:embed="rId3" cstate="print"/>
          <a:srcRect/>
          <a:stretch>
            <a:fillRect/>
          </a:stretch>
        </p:blipFill>
        <p:spPr bwMode="auto">
          <a:xfrm>
            <a:off x="6338888" y="1808163"/>
            <a:ext cx="1425575" cy="1273175"/>
          </a:xfrm>
          <a:prstGeom prst="rect">
            <a:avLst/>
          </a:prstGeom>
          <a:noFill/>
          <a:ln w="9525" algn="ctr">
            <a:noFill/>
            <a:miter lim="800000"/>
            <a:headEnd/>
            <a:tailEnd/>
          </a:ln>
          <a:effectLst/>
        </p:spPr>
      </p:pic>
      <p:pic>
        <p:nvPicPr>
          <p:cNvPr id="3116037" name="Picture 5"/>
          <p:cNvPicPr>
            <a:picLocks noChangeAspect="1" noChangeArrowheads="1"/>
          </p:cNvPicPr>
          <p:nvPr/>
        </p:nvPicPr>
        <p:blipFill>
          <a:blip r:embed="rId4" cstate="print"/>
          <a:srcRect b="35069"/>
          <a:stretch>
            <a:fillRect/>
          </a:stretch>
        </p:blipFill>
        <p:spPr bwMode="auto">
          <a:xfrm>
            <a:off x="4881563" y="4160838"/>
            <a:ext cx="4997450" cy="2470150"/>
          </a:xfrm>
          <a:prstGeom prst="rect">
            <a:avLst/>
          </a:prstGeom>
          <a:noFill/>
          <a:ln w="9525">
            <a:noFill/>
            <a:miter lim="800000"/>
            <a:headEnd/>
            <a:tailEnd/>
          </a:ln>
        </p:spPr>
      </p:pic>
      <p:sp>
        <p:nvSpPr>
          <p:cNvPr id="3116038" name="Text Box 6"/>
          <p:cNvSpPr txBox="1">
            <a:spLocks noChangeArrowheads="1"/>
          </p:cNvSpPr>
          <p:nvPr/>
        </p:nvSpPr>
        <p:spPr bwMode="auto">
          <a:xfrm>
            <a:off x="7240588" y="6577013"/>
            <a:ext cx="2579687" cy="438150"/>
          </a:xfrm>
          <a:prstGeom prst="rect">
            <a:avLst/>
          </a:prstGeom>
          <a:noFill/>
          <a:ln w="9525">
            <a:noFill/>
            <a:miter lim="800000"/>
            <a:headEnd/>
            <a:tailEnd/>
          </a:ln>
          <a:effectLst/>
        </p:spPr>
        <p:txBody>
          <a:bodyPr lIns="101846" tIns="50923" rIns="101846" bIns="50923">
            <a:spAutoFit/>
          </a:bodyPr>
          <a:lstStyle/>
          <a:p>
            <a:pPr algn="r" defTabSz="1019175">
              <a:buClrTx/>
              <a:buSzTx/>
              <a:buFontTx/>
              <a:buNone/>
            </a:pPr>
            <a:r>
              <a:rPr lang="en-US" sz="1100">
                <a:solidFill>
                  <a:schemeClr val="tx1"/>
                </a:solidFill>
                <a:cs typeface="Arial" charset="0"/>
              </a:rPr>
              <a:t>From Building Automation Controller</a:t>
            </a:r>
            <a:br>
              <a:rPr lang="en-US" sz="1100">
                <a:solidFill>
                  <a:schemeClr val="tx1"/>
                </a:solidFill>
                <a:cs typeface="Arial" charset="0"/>
              </a:rPr>
            </a:br>
            <a:r>
              <a:rPr lang="en-US" sz="1100">
                <a:solidFill>
                  <a:schemeClr val="tx1"/>
                </a:solidFill>
                <a:cs typeface="Arial" charset="0"/>
              </a:rPr>
              <a:t>(N2, FLN, BacNet)</a:t>
            </a:r>
          </a:p>
        </p:txBody>
      </p:sp>
      <p:pic>
        <p:nvPicPr>
          <p:cNvPr id="3116039" name="Picture 7"/>
          <p:cNvPicPr>
            <a:picLocks noChangeAspect="1" noChangeArrowheads="1"/>
          </p:cNvPicPr>
          <p:nvPr/>
        </p:nvPicPr>
        <p:blipFill>
          <a:blip r:embed="rId5" cstate="print"/>
          <a:srcRect/>
          <a:stretch>
            <a:fillRect/>
          </a:stretch>
        </p:blipFill>
        <p:spPr bwMode="auto">
          <a:xfrm>
            <a:off x="8697913" y="1808163"/>
            <a:ext cx="1136650" cy="2736850"/>
          </a:xfrm>
          <a:prstGeom prst="rect">
            <a:avLst/>
          </a:prstGeom>
          <a:noFill/>
          <a:ln w="9525" algn="ctr">
            <a:noFill/>
            <a:miter lim="800000"/>
            <a:headEnd/>
            <a:tailEnd/>
          </a:ln>
          <a:effectLst/>
        </p:spPr>
      </p:pic>
      <p:sp>
        <p:nvSpPr>
          <p:cNvPr id="3116040" name="Line 8"/>
          <p:cNvSpPr>
            <a:spLocks noChangeShapeType="1"/>
          </p:cNvSpPr>
          <p:nvPr/>
        </p:nvSpPr>
        <p:spPr bwMode="auto">
          <a:xfrm>
            <a:off x="7832725" y="2166938"/>
            <a:ext cx="1358900" cy="933450"/>
          </a:xfrm>
          <a:prstGeom prst="line">
            <a:avLst/>
          </a:prstGeom>
          <a:noFill/>
          <a:ln w="38100">
            <a:solidFill>
              <a:schemeClr val="accent1"/>
            </a:solidFill>
            <a:round/>
            <a:headEnd type="triangle" w="med" len="med"/>
            <a:tailEnd type="triangle" w="med" len="med"/>
          </a:ln>
          <a:effectLst/>
        </p:spPr>
        <p:txBody>
          <a:bodyPr lIns="0" tIns="0" rIns="0" bIns="0"/>
          <a:lstStyle/>
          <a:p>
            <a:endParaRPr lang="en-US"/>
          </a:p>
        </p:txBody>
      </p:sp>
      <p:sp>
        <p:nvSpPr>
          <p:cNvPr id="3116041" name="Oval 9"/>
          <p:cNvSpPr>
            <a:spLocks noChangeArrowheads="1"/>
          </p:cNvSpPr>
          <p:nvPr/>
        </p:nvSpPr>
        <p:spPr bwMode="auto">
          <a:xfrm>
            <a:off x="6297613" y="1736725"/>
            <a:ext cx="460375" cy="792163"/>
          </a:xfrm>
          <a:prstGeom prst="ellipse">
            <a:avLst/>
          </a:prstGeom>
          <a:noFill/>
          <a:ln w="28575" algn="ctr">
            <a:solidFill>
              <a:schemeClr val="accent1"/>
            </a:solidFill>
            <a:round/>
            <a:headEnd/>
            <a:tailEnd/>
          </a:ln>
          <a:effectLst/>
        </p:spPr>
        <p:txBody>
          <a:bodyPr wrap="none" lIns="0" tIns="0" rIns="0" bIns="0" anchor="ctr"/>
          <a:lstStyle/>
          <a:p>
            <a:endParaRPr lang="en-US"/>
          </a:p>
        </p:txBody>
      </p:sp>
      <p:sp>
        <p:nvSpPr>
          <p:cNvPr id="3116042" name="Text Box 10"/>
          <p:cNvSpPr txBox="1">
            <a:spLocks noChangeArrowheads="1"/>
          </p:cNvSpPr>
          <p:nvPr/>
        </p:nvSpPr>
        <p:spPr bwMode="auto">
          <a:xfrm>
            <a:off x="5108575" y="3024188"/>
            <a:ext cx="1227138" cy="488950"/>
          </a:xfrm>
          <a:prstGeom prst="rect">
            <a:avLst/>
          </a:prstGeom>
          <a:noFill/>
          <a:ln w="9525" algn="ctr">
            <a:noFill/>
            <a:miter lim="800000"/>
            <a:headEnd/>
            <a:tailEnd/>
          </a:ln>
          <a:effectLst/>
        </p:spPr>
        <p:txBody>
          <a:bodyPr lIns="0" tIns="0" rIns="0" bIns="0">
            <a:spAutoFit/>
          </a:bodyPr>
          <a:lstStyle/>
          <a:p>
            <a:pPr defTabSz="1019175">
              <a:buFont typeface="Wingdings" pitchFamily="2" charset="2"/>
              <a:buNone/>
            </a:pPr>
            <a:r>
              <a:rPr lang="en-US" sz="1600">
                <a:solidFill>
                  <a:schemeClr val="tx2"/>
                </a:solidFill>
              </a:rPr>
              <a:t>Do not use, Set to OFF</a:t>
            </a:r>
          </a:p>
        </p:txBody>
      </p:sp>
      <p:sp>
        <p:nvSpPr>
          <p:cNvPr id="3116043" name="Line 11"/>
          <p:cNvSpPr>
            <a:spLocks noChangeShapeType="1"/>
          </p:cNvSpPr>
          <p:nvPr/>
        </p:nvSpPr>
        <p:spPr bwMode="auto">
          <a:xfrm flipV="1">
            <a:off x="5378450" y="2201863"/>
            <a:ext cx="838200" cy="735012"/>
          </a:xfrm>
          <a:prstGeom prst="line">
            <a:avLst/>
          </a:prstGeom>
          <a:noFill/>
          <a:ln w="38100">
            <a:solidFill>
              <a:schemeClr val="accent1"/>
            </a:solidFill>
            <a:round/>
            <a:headEnd/>
            <a:tailEnd type="triangle" w="med" len="med"/>
          </a:ln>
          <a:effectLst/>
        </p:spPr>
        <p:txBody>
          <a:bodyPr lIns="0" tIns="0" rIns="0" bIns="0"/>
          <a:lstStyle/>
          <a:p>
            <a:endParaRPr lang="en-US"/>
          </a:p>
        </p:txBody>
      </p:sp>
      <p:sp>
        <p:nvSpPr>
          <p:cNvPr id="3116044" name="Text Box 12"/>
          <p:cNvSpPr txBox="1">
            <a:spLocks noChangeArrowheads="1"/>
          </p:cNvSpPr>
          <p:nvPr/>
        </p:nvSpPr>
        <p:spPr bwMode="auto">
          <a:xfrm>
            <a:off x="5942013" y="3683000"/>
            <a:ext cx="2381250" cy="438150"/>
          </a:xfrm>
          <a:prstGeom prst="rect">
            <a:avLst/>
          </a:prstGeom>
          <a:noFill/>
          <a:ln w="9525">
            <a:noFill/>
            <a:miter lim="800000"/>
            <a:headEnd/>
            <a:tailEnd/>
          </a:ln>
          <a:effectLst/>
        </p:spPr>
        <p:txBody>
          <a:bodyPr lIns="101846" tIns="50923" rIns="101846" bIns="50923">
            <a:spAutoFit/>
          </a:bodyPr>
          <a:lstStyle/>
          <a:p>
            <a:pPr algn="ctr" defTabSz="1019175">
              <a:buClrTx/>
              <a:buSzTx/>
              <a:buFontTx/>
              <a:buNone/>
            </a:pPr>
            <a:r>
              <a:rPr lang="en-US" sz="1100">
                <a:solidFill>
                  <a:schemeClr val="tx1"/>
                </a:solidFill>
                <a:cs typeface="Arial" charset="0"/>
              </a:rPr>
              <a:t>Note: Cable is (2) twisted pair. </a:t>
            </a:r>
            <a:br>
              <a:rPr lang="en-US" sz="1100">
                <a:solidFill>
                  <a:schemeClr val="tx1"/>
                </a:solidFill>
                <a:cs typeface="Arial" charset="0"/>
              </a:rPr>
            </a:br>
            <a:r>
              <a:rPr lang="en-US" sz="1100">
                <a:solidFill>
                  <a:schemeClr val="tx1"/>
                </a:solidFill>
                <a:cs typeface="Arial" charset="0"/>
              </a:rPr>
              <a:t>Tie 3</a:t>
            </a:r>
            <a:r>
              <a:rPr lang="en-US" sz="1100" baseline="30000">
                <a:solidFill>
                  <a:schemeClr val="tx1"/>
                </a:solidFill>
                <a:cs typeface="Arial" charset="0"/>
              </a:rPr>
              <a:t>rd</a:t>
            </a:r>
            <a:r>
              <a:rPr lang="en-US" sz="1100">
                <a:solidFill>
                  <a:schemeClr val="tx1"/>
                </a:solidFill>
                <a:cs typeface="Arial" charset="0"/>
              </a:rPr>
              <a:t>/4</a:t>
            </a:r>
            <a:r>
              <a:rPr lang="en-US" sz="1100" baseline="30000">
                <a:solidFill>
                  <a:schemeClr val="tx1"/>
                </a:solidFill>
                <a:cs typeface="Arial" charset="0"/>
              </a:rPr>
              <a:t>th</a:t>
            </a:r>
            <a:r>
              <a:rPr lang="en-US" sz="1100">
                <a:solidFill>
                  <a:schemeClr val="tx1"/>
                </a:solidFill>
                <a:cs typeface="Arial" charset="0"/>
              </a:rPr>
              <a:t> wire to “AGND”</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FE67E05E-236D-47D9-A1C0-BA359962BC31}" type="slidenum">
              <a:rPr lang="en-US"/>
              <a:pPr/>
              <a:t>105</a:t>
            </a:fld>
            <a:endParaRPr lang="en-US"/>
          </a:p>
        </p:txBody>
      </p:sp>
      <p:sp>
        <p:nvSpPr>
          <p:cNvPr id="3118082" name="Rectangle 2"/>
          <p:cNvSpPr>
            <a:spLocks noGrp="1" noChangeArrowheads="1"/>
          </p:cNvSpPr>
          <p:nvPr>
            <p:ph type="title"/>
          </p:nvPr>
        </p:nvSpPr>
        <p:spPr/>
        <p:txBody>
          <a:bodyPr/>
          <a:lstStyle/>
          <a:p>
            <a:r>
              <a:rPr lang="en-US"/>
              <a:t>Overview wiring - power</a:t>
            </a:r>
            <a:br>
              <a:rPr lang="en-US"/>
            </a:br>
            <a:endParaRPr lang="en-US" sz="2200">
              <a:solidFill>
                <a:schemeClr val="accent1"/>
              </a:solidFill>
            </a:endParaRPr>
          </a:p>
        </p:txBody>
      </p:sp>
      <p:sp>
        <p:nvSpPr>
          <p:cNvPr id="3118083" name="Rectangle 3"/>
          <p:cNvSpPr>
            <a:spLocks noGrp="1" noChangeArrowheads="1"/>
          </p:cNvSpPr>
          <p:nvPr>
            <p:ph type="body" idx="1"/>
          </p:nvPr>
        </p:nvSpPr>
        <p:spPr>
          <a:xfrm>
            <a:off x="1576350" y="1768452"/>
            <a:ext cx="6810375" cy="5222875"/>
          </a:xfrm>
        </p:spPr>
        <p:txBody>
          <a:bodyPr/>
          <a:lstStyle/>
          <a:p>
            <a:r>
              <a:rPr lang="en-US" dirty="0"/>
              <a:t>As you install the wiring, observe the following:</a:t>
            </a:r>
          </a:p>
          <a:p>
            <a:pPr lvl="1"/>
            <a:r>
              <a:rPr lang="en-US" dirty="0"/>
              <a:t>There are two sets of wiring instructions – one set for each enclosure type IP21 / UL type 1 (NEMA 1) and IP54 / UL type 12 (NEMA 12). Be sure to select the appropriate procedure.</a:t>
            </a:r>
          </a:p>
          <a:p>
            <a:pPr lvl="1"/>
            <a:r>
              <a:rPr lang="en-US" dirty="0"/>
              <a:t>Use separate conduit runs to keep these three classes of wiring apart:</a:t>
            </a:r>
          </a:p>
          <a:p>
            <a:pPr lvl="2"/>
            <a:r>
              <a:rPr lang="en-US" sz="1600" dirty="0"/>
              <a:t>Input power wiring.</a:t>
            </a:r>
          </a:p>
          <a:p>
            <a:pPr lvl="2"/>
            <a:r>
              <a:rPr lang="en-US" sz="1600" dirty="0"/>
              <a:t>Motor wiring.</a:t>
            </a:r>
          </a:p>
          <a:p>
            <a:pPr lvl="2"/>
            <a:r>
              <a:rPr lang="en-US" sz="1600" dirty="0"/>
              <a:t>Control/communications wiring</a:t>
            </a:r>
            <a:r>
              <a:rPr lang="en-US" sz="1600" dirty="0" smtClean="0"/>
              <a:t>.</a:t>
            </a:r>
          </a:p>
          <a:p>
            <a:pPr lvl="1"/>
            <a:r>
              <a:rPr lang="en-US" sz="2100" dirty="0" smtClean="0"/>
              <a:t>No PVC Conduit</a:t>
            </a:r>
            <a:endParaRPr lang="en-US" sz="2100"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88A82531-2B2F-4C01-B41E-D4362351532A}" type="slidenum">
              <a:rPr lang="en-US"/>
              <a:pPr/>
              <a:t>106</a:t>
            </a:fld>
            <a:endParaRPr lang="en-US"/>
          </a:p>
        </p:txBody>
      </p:sp>
      <p:sp>
        <p:nvSpPr>
          <p:cNvPr id="3120130" name="Rectangle 2"/>
          <p:cNvSpPr>
            <a:spLocks noGrp="1" noChangeArrowheads="1"/>
          </p:cNvSpPr>
          <p:nvPr>
            <p:ph type="title"/>
          </p:nvPr>
        </p:nvSpPr>
        <p:spPr/>
        <p:txBody>
          <a:bodyPr/>
          <a:lstStyle/>
          <a:p>
            <a:r>
              <a:rPr lang="en-US"/>
              <a:t>Cable Connections</a:t>
            </a:r>
          </a:p>
        </p:txBody>
      </p:sp>
      <p:sp>
        <p:nvSpPr>
          <p:cNvPr id="3120131" name="Rectangle 3"/>
          <p:cNvSpPr>
            <a:spLocks noGrp="1" noChangeArrowheads="1"/>
          </p:cNvSpPr>
          <p:nvPr>
            <p:ph type="body" idx="1"/>
          </p:nvPr>
        </p:nvSpPr>
        <p:spPr>
          <a:xfrm>
            <a:off x="1624013" y="1808163"/>
            <a:ext cx="6810375" cy="5219700"/>
          </a:xfrm>
        </p:spPr>
        <p:txBody>
          <a:bodyPr/>
          <a:lstStyle/>
          <a:p>
            <a:r>
              <a:rPr lang="en-US"/>
              <a:t>Wiring IP21 / NEMA 1 drives requires a conduit or gland kit, these are included with the drive.</a:t>
            </a:r>
          </a:p>
          <a:p>
            <a:r>
              <a:rPr lang="en-US"/>
              <a:t>When installing a NEMA 1 drive in another enclosure the conduit or gland kit is typically not required</a:t>
            </a:r>
          </a:p>
          <a:p>
            <a:r>
              <a:rPr lang="en-US"/>
              <a:t>Instructions in the manual</a:t>
            </a:r>
          </a:p>
          <a:p>
            <a:pPr lvl="1"/>
            <a:r>
              <a:rPr lang="en-US"/>
              <a:t>For different enclosures and wiring types (conduit or cable)</a:t>
            </a:r>
          </a:p>
          <a:p>
            <a:pPr lvl="1"/>
            <a:r>
              <a:rPr lang="en-US"/>
              <a:t>Connecting the power, control and motor cables</a:t>
            </a:r>
          </a:p>
        </p:txBody>
      </p:sp>
    </p:spTree>
    <p:custDataLst>
      <p:tags r:id="rId1"/>
    </p:custData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B0786E8C-DB5C-4CC3-A35F-8C39B55862A3}" type="slidenum">
              <a:rPr lang="en-US"/>
              <a:pPr/>
              <a:t>107</a:t>
            </a:fld>
            <a:endParaRPr lang="en-US"/>
          </a:p>
        </p:txBody>
      </p:sp>
      <p:sp>
        <p:nvSpPr>
          <p:cNvPr id="3122178" name="Rectangle 2"/>
          <p:cNvSpPr>
            <a:spLocks noGrp="1" noChangeArrowheads="1"/>
          </p:cNvSpPr>
          <p:nvPr>
            <p:ph type="title"/>
          </p:nvPr>
        </p:nvSpPr>
        <p:spPr/>
        <p:txBody>
          <a:bodyPr/>
          <a:lstStyle/>
          <a:p>
            <a:r>
              <a:rPr lang="en-US"/>
              <a:t>Cable connections</a:t>
            </a:r>
            <a:br>
              <a:rPr lang="en-US"/>
            </a:br>
            <a:endParaRPr lang="en-US" sz="2200">
              <a:solidFill>
                <a:schemeClr val="accent1"/>
              </a:solidFill>
            </a:endParaRPr>
          </a:p>
        </p:txBody>
      </p:sp>
      <p:grpSp>
        <p:nvGrpSpPr>
          <p:cNvPr id="3122179" name="Group 3"/>
          <p:cNvGrpSpPr>
            <a:grpSpLocks/>
          </p:cNvGrpSpPr>
          <p:nvPr/>
        </p:nvGrpSpPr>
        <p:grpSpPr bwMode="auto">
          <a:xfrm>
            <a:off x="1624013" y="1804988"/>
            <a:ext cx="6810375" cy="1462087"/>
            <a:chOff x="930" y="1003"/>
            <a:chExt cx="3900" cy="813"/>
          </a:xfrm>
        </p:grpSpPr>
        <p:sp>
          <p:nvSpPr>
            <p:cNvPr id="3122180" name="Rectangle 4"/>
            <p:cNvSpPr>
              <a:spLocks noChangeArrowheads="1"/>
            </p:cNvSpPr>
            <p:nvPr/>
          </p:nvSpPr>
          <p:spPr bwMode="auto">
            <a:xfrm>
              <a:off x="930" y="1003"/>
              <a:ext cx="3900" cy="813"/>
            </a:xfrm>
            <a:prstGeom prst="rect">
              <a:avLst/>
            </a:prstGeom>
            <a:solidFill>
              <a:srgbClr val="FFFF99"/>
            </a:solidFill>
            <a:ln w="3175">
              <a:solidFill>
                <a:schemeClr val="accent2"/>
              </a:solidFill>
              <a:miter lim="800000"/>
              <a:headEnd/>
              <a:tailEnd/>
            </a:ln>
            <a:effectLst/>
          </p:spPr>
          <p:txBody>
            <a:bodyPr wrap="none" anchor="ctr"/>
            <a:lstStyle/>
            <a:p>
              <a:endParaRPr lang="en-US"/>
            </a:p>
          </p:txBody>
        </p:sp>
        <p:sp>
          <p:nvSpPr>
            <p:cNvPr id="3122181" name="Rectangle 5"/>
            <p:cNvSpPr>
              <a:spLocks noChangeArrowheads="1"/>
            </p:cNvSpPr>
            <p:nvPr/>
          </p:nvSpPr>
          <p:spPr bwMode="auto">
            <a:xfrm>
              <a:off x="1664" y="1098"/>
              <a:ext cx="3166" cy="668"/>
            </a:xfrm>
            <a:prstGeom prst="rect">
              <a:avLst/>
            </a:prstGeom>
            <a:noFill/>
            <a:ln w="28575">
              <a:noFill/>
              <a:miter lim="800000"/>
              <a:headEnd/>
              <a:tailEnd/>
            </a:ln>
            <a:effectLst/>
          </p:spPr>
          <p:txBody>
            <a:bodyPr lIns="101846" tIns="50923" rIns="101846" bIns="50923">
              <a:spAutoFit/>
            </a:bodyPr>
            <a:lstStyle/>
            <a:p>
              <a:pPr defTabSz="1019175" eaLnBrk="0" hangingPunct="0">
                <a:spcBef>
                  <a:spcPct val="40000"/>
                </a:spcBef>
                <a:buClrTx/>
                <a:buSzTx/>
                <a:buFontTx/>
                <a:buNone/>
              </a:pPr>
              <a:r>
                <a:rPr kumimoji="1" lang="en-US" sz="1800">
                  <a:solidFill>
                    <a:schemeClr val="tx1"/>
                  </a:solidFill>
                </a:rPr>
                <a:t>The drive must be </a:t>
              </a:r>
              <a:r>
                <a:rPr kumimoji="1" lang="en-US" sz="1800" b="1">
                  <a:solidFill>
                    <a:schemeClr val="tx1"/>
                  </a:solidFill>
                </a:rPr>
                <a:t>disconnected</a:t>
              </a:r>
              <a:r>
                <a:rPr kumimoji="1" lang="en-US" sz="1800">
                  <a:solidFill>
                    <a:schemeClr val="tx1"/>
                  </a:solidFill>
                </a:rPr>
                <a:t> from the input power during installation. If the drive is already connected to the input power, disconnect the input power and wait for 5 min.</a:t>
              </a:r>
            </a:p>
          </p:txBody>
        </p:sp>
        <p:pic>
          <p:nvPicPr>
            <p:cNvPr id="3122182" name="Picture 6" descr="warning_sign_1"/>
            <p:cNvPicPr>
              <a:picLocks noChangeArrowheads="1"/>
            </p:cNvPicPr>
            <p:nvPr/>
          </p:nvPicPr>
          <p:blipFill>
            <a:blip r:embed="rId3" cstate="print"/>
            <a:srcRect/>
            <a:stretch>
              <a:fillRect/>
            </a:stretch>
          </p:blipFill>
          <p:spPr bwMode="auto">
            <a:xfrm>
              <a:off x="1003" y="1089"/>
              <a:ext cx="564" cy="633"/>
            </a:xfrm>
            <a:prstGeom prst="rect">
              <a:avLst/>
            </a:prstGeom>
            <a:noFill/>
            <a:ln w="9525">
              <a:noFill/>
              <a:miter lim="800000"/>
              <a:headEnd/>
              <a:tailEnd/>
            </a:ln>
          </p:spPr>
        </p:pic>
      </p:grpSp>
      <p:sp>
        <p:nvSpPr>
          <p:cNvPr id="3122183" name="Rectangle 7"/>
          <p:cNvSpPr>
            <a:spLocks noChangeArrowheads="1"/>
          </p:cNvSpPr>
          <p:nvPr/>
        </p:nvSpPr>
        <p:spPr bwMode="auto">
          <a:xfrm>
            <a:off x="1624013" y="4497388"/>
            <a:ext cx="6810375" cy="2530475"/>
          </a:xfrm>
          <a:prstGeom prst="rect">
            <a:avLst/>
          </a:prstGeom>
          <a:noFill/>
          <a:ln w="9525">
            <a:noFill/>
            <a:miter lim="800000"/>
            <a:headEnd/>
            <a:tailEnd/>
          </a:ln>
          <a:effectLst/>
        </p:spPr>
        <p:txBody>
          <a:bodyPr lIns="0" tIns="0" rIns="0" bIns="0"/>
          <a:lstStyle/>
          <a:p>
            <a:pPr marL="342900" indent="-342900">
              <a:spcBef>
                <a:spcPct val="25000"/>
              </a:spcBef>
              <a:buFont typeface="Wingdings" pitchFamily="2" charset="2"/>
              <a:buAutoNum type="arabicParenR"/>
            </a:pPr>
            <a:r>
              <a:rPr lang="en-US" sz="1800"/>
              <a:t>Floating network: Disconnect RFI filter</a:t>
            </a:r>
          </a:p>
          <a:p>
            <a:pPr marL="342900" indent="-342900">
              <a:spcBef>
                <a:spcPct val="25000"/>
              </a:spcBef>
              <a:buFont typeface="Wingdings" pitchFamily="2" charset="2"/>
              <a:buAutoNum type="arabicParenR"/>
            </a:pPr>
            <a:r>
              <a:rPr lang="en-US" sz="1800"/>
              <a:t>Prepare and install the Conduit/Gland box</a:t>
            </a:r>
          </a:p>
          <a:p>
            <a:pPr marL="342900" indent="-342900">
              <a:spcBef>
                <a:spcPct val="25000"/>
              </a:spcBef>
              <a:buFont typeface="Wingdings" pitchFamily="2" charset="2"/>
              <a:buAutoNum type="arabicParenR"/>
            </a:pPr>
            <a:r>
              <a:rPr lang="en-US" sz="1800"/>
              <a:t>Connect the supply cable</a:t>
            </a:r>
          </a:p>
          <a:p>
            <a:pPr marL="342900" indent="-342900">
              <a:spcBef>
                <a:spcPct val="25000"/>
              </a:spcBef>
              <a:buFont typeface="Wingdings" pitchFamily="2" charset="2"/>
              <a:buAutoNum type="arabicParenR"/>
            </a:pPr>
            <a:r>
              <a:rPr lang="en-US" sz="1800"/>
              <a:t>Check the insulation resistance level of motor and motor cable</a:t>
            </a:r>
          </a:p>
          <a:p>
            <a:pPr marL="342900" indent="-342900">
              <a:spcBef>
                <a:spcPct val="25000"/>
              </a:spcBef>
              <a:buFont typeface="Wingdings" pitchFamily="2" charset="2"/>
              <a:buAutoNum type="arabicParenR"/>
            </a:pPr>
            <a:r>
              <a:rPr lang="en-US" sz="1800"/>
              <a:t>Connect the motor cable</a:t>
            </a:r>
          </a:p>
          <a:p>
            <a:pPr marL="342900" indent="-342900">
              <a:spcBef>
                <a:spcPct val="25000"/>
              </a:spcBef>
              <a:buFont typeface="Wingdings" pitchFamily="2" charset="2"/>
              <a:buAutoNum type="arabicParenR"/>
            </a:pPr>
            <a:r>
              <a:rPr lang="en-US" sz="1800"/>
              <a:t>Connect the analogue and digital control cables</a:t>
            </a:r>
          </a:p>
          <a:p>
            <a:pPr marL="703263" lvl="1" indent="-303213"/>
            <a:r>
              <a:rPr lang="en-US" sz="1600"/>
              <a:t>Make the control cable connection according to your planned macro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221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1221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1221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1221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1221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12218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1221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2183"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FF546DA3-8793-4A81-AAC0-27C051C0C6D3}" type="slidenum">
              <a:rPr lang="en-US"/>
              <a:pPr/>
              <a:t>108</a:t>
            </a:fld>
            <a:endParaRPr lang="en-US"/>
          </a:p>
        </p:txBody>
      </p:sp>
      <p:sp>
        <p:nvSpPr>
          <p:cNvPr id="3124226" name="Rectangle 2"/>
          <p:cNvSpPr>
            <a:spLocks noGrp="1" noChangeArrowheads="1"/>
          </p:cNvSpPr>
          <p:nvPr>
            <p:ph type="title"/>
          </p:nvPr>
        </p:nvSpPr>
        <p:spPr/>
        <p:txBody>
          <a:bodyPr/>
          <a:lstStyle/>
          <a:p>
            <a:r>
              <a:rPr lang="en-US"/>
              <a:t>Network Identification</a:t>
            </a:r>
          </a:p>
        </p:txBody>
      </p:sp>
      <p:sp>
        <p:nvSpPr>
          <p:cNvPr id="3124227" name="Rectangle 3"/>
          <p:cNvSpPr>
            <a:spLocks noGrp="1" noChangeArrowheads="1"/>
          </p:cNvSpPr>
          <p:nvPr>
            <p:ph type="body" idx="1"/>
          </p:nvPr>
        </p:nvSpPr>
        <p:spPr>
          <a:xfrm>
            <a:off x="1624013" y="1789113"/>
            <a:ext cx="6810375" cy="5238750"/>
          </a:xfrm>
        </p:spPr>
        <p:txBody>
          <a:bodyPr/>
          <a:lstStyle/>
          <a:p>
            <a:r>
              <a:rPr lang="en-US"/>
              <a:t>Take a measurement from</a:t>
            </a:r>
          </a:p>
          <a:p>
            <a:pPr lvl="1"/>
            <a:r>
              <a:rPr lang="en-US"/>
              <a:t>Phase A (L1) to Ground</a:t>
            </a:r>
          </a:p>
          <a:p>
            <a:pPr lvl="1"/>
            <a:r>
              <a:rPr lang="en-US"/>
              <a:t>Phase B (L2) to Ground</a:t>
            </a:r>
          </a:p>
          <a:p>
            <a:pPr lvl="1"/>
            <a:r>
              <a:rPr lang="en-US"/>
              <a:t>Phase C (L3) to Ground</a:t>
            </a:r>
          </a:p>
          <a:p>
            <a:r>
              <a:rPr lang="en-US"/>
              <a:t>If measurement is within 2-3% (~10Vac) of each other the power network is a grounded WYE network.</a:t>
            </a:r>
          </a:p>
          <a:p>
            <a:r>
              <a:rPr lang="en-US"/>
              <a:t>This is the most common network in North America. </a:t>
            </a:r>
          </a:p>
          <a:p>
            <a:r>
              <a:rPr lang="en-US"/>
              <a:t>It is a good practice to install the RFI/EMC filter on critical applications (e.g. Hospitals)  Note: Insert EMC grounding screws only if installed on a grounded system.</a:t>
            </a:r>
          </a:p>
          <a:p>
            <a:r>
              <a:rPr lang="en-US"/>
              <a:t>Should any phase to ground measure near zero it is a corner grounded Delta network. You should verify that the EMC filter screws are removed.</a:t>
            </a:r>
          </a:p>
        </p:txBody>
      </p:sp>
      <p:pic>
        <p:nvPicPr>
          <p:cNvPr id="3124228" name="Picture 4"/>
          <p:cNvPicPr>
            <a:picLocks noChangeAspect="1" noChangeArrowheads="1"/>
          </p:cNvPicPr>
          <p:nvPr/>
        </p:nvPicPr>
        <p:blipFill>
          <a:blip r:embed="rId3" cstate="print"/>
          <a:srcRect/>
          <a:stretch>
            <a:fillRect/>
          </a:stretch>
        </p:blipFill>
        <p:spPr bwMode="auto">
          <a:xfrm>
            <a:off x="6396038" y="1617663"/>
            <a:ext cx="1990725" cy="1741487"/>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E78CEC92-76E9-41C2-8223-BEAA3C6EFA42}" type="slidenum">
              <a:rPr lang="en-US"/>
              <a:pPr/>
              <a:t>109</a:t>
            </a:fld>
            <a:endParaRPr lang="en-US"/>
          </a:p>
        </p:txBody>
      </p:sp>
      <p:sp>
        <p:nvSpPr>
          <p:cNvPr id="3126274" name="Rectangle 2"/>
          <p:cNvSpPr>
            <a:spLocks noGrp="1" noChangeArrowheads="1"/>
          </p:cNvSpPr>
          <p:nvPr>
            <p:ph type="title"/>
          </p:nvPr>
        </p:nvSpPr>
        <p:spPr/>
        <p:txBody>
          <a:bodyPr/>
          <a:lstStyle/>
          <a:p>
            <a:r>
              <a:rPr lang="en-US"/>
              <a:t>RFI filter</a:t>
            </a:r>
          </a:p>
        </p:txBody>
      </p:sp>
      <p:sp>
        <p:nvSpPr>
          <p:cNvPr id="3126275" name="Rectangle 3"/>
          <p:cNvSpPr>
            <a:spLocks noGrp="1" noChangeArrowheads="1"/>
          </p:cNvSpPr>
          <p:nvPr>
            <p:ph type="body" idx="1"/>
          </p:nvPr>
        </p:nvSpPr>
        <p:spPr>
          <a:xfrm>
            <a:off x="1624013" y="1808163"/>
            <a:ext cx="8210550" cy="1320800"/>
          </a:xfrm>
        </p:spPr>
        <p:txBody>
          <a:bodyPr/>
          <a:lstStyle/>
          <a:p>
            <a:r>
              <a:rPr lang="en-US" sz="1800"/>
              <a:t>For floating networks disconnect internal RFI filter (default configuration)</a:t>
            </a:r>
          </a:p>
          <a:p>
            <a:pPr lvl="1"/>
            <a:r>
              <a:rPr lang="en-US" sz="1600"/>
              <a:t>EM1/EM3 on frame size R1-R4 (insert plastic screws in place of metal)</a:t>
            </a:r>
          </a:p>
          <a:p>
            <a:pPr lvl="1"/>
            <a:r>
              <a:rPr lang="en-US" sz="1600"/>
              <a:t>F1/F2  on frame size R5-R6 (remove metal screws and replace with plastic)</a:t>
            </a:r>
          </a:p>
          <a:p>
            <a:r>
              <a:rPr lang="en-US" sz="1800"/>
              <a:t>Plastic screws are the default for all ACH550 drives (always confirm)</a:t>
            </a:r>
          </a:p>
        </p:txBody>
      </p:sp>
      <p:grpSp>
        <p:nvGrpSpPr>
          <p:cNvPr id="3126276" name="Group 4"/>
          <p:cNvGrpSpPr>
            <a:grpSpLocks noChangeAspect="1"/>
          </p:cNvGrpSpPr>
          <p:nvPr/>
        </p:nvGrpSpPr>
        <p:grpSpPr bwMode="auto">
          <a:xfrm>
            <a:off x="1624013" y="3457575"/>
            <a:ext cx="3287712" cy="3551238"/>
            <a:chOff x="385" y="1452"/>
            <a:chExt cx="2093" cy="2194"/>
          </a:xfrm>
        </p:grpSpPr>
        <p:graphicFrame>
          <p:nvGraphicFramePr>
            <p:cNvPr id="3126277" name="Object 5"/>
            <p:cNvGraphicFramePr>
              <a:graphicFrameLocks noChangeAspect="1"/>
            </p:cNvGraphicFramePr>
            <p:nvPr/>
          </p:nvGraphicFramePr>
          <p:xfrm>
            <a:off x="385" y="2941"/>
            <a:ext cx="2093" cy="705"/>
          </p:xfrm>
          <a:graphic>
            <a:graphicData uri="http://schemas.openxmlformats.org/presentationml/2006/ole">
              <mc:AlternateContent xmlns:mc="http://schemas.openxmlformats.org/markup-compatibility/2006">
                <mc:Choice xmlns:v="urn:schemas-microsoft-com:vml" Requires="v">
                  <p:oleObj spid="_x0000_s3126282" name="Photo Editor Photo" r:id="rId5" imgW="9419048" imgH="3172268" progId="">
                    <p:embed/>
                  </p:oleObj>
                </mc:Choice>
                <mc:Fallback>
                  <p:oleObj name="Photo Editor Photo" r:id="rId5" imgW="9419048" imgH="3172268" progId="">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 y="2941"/>
                          <a:ext cx="2093" cy="705"/>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126278" name="Picture 6" descr="R1"/>
            <p:cNvPicPr>
              <a:picLocks noChangeAspect="1" noChangeArrowheads="1"/>
            </p:cNvPicPr>
            <p:nvPr/>
          </p:nvPicPr>
          <p:blipFill>
            <a:blip r:embed="rId7" cstate="print"/>
            <a:srcRect/>
            <a:stretch>
              <a:fillRect/>
            </a:stretch>
          </p:blipFill>
          <p:spPr bwMode="auto">
            <a:xfrm>
              <a:off x="590" y="1452"/>
              <a:ext cx="433" cy="1416"/>
            </a:xfrm>
            <a:prstGeom prst="rect">
              <a:avLst/>
            </a:prstGeom>
            <a:noFill/>
          </p:spPr>
        </p:pic>
        <p:sp>
          <p:nvSpPr>
            <p:cNvPr id="3126279" name="Rectangle 7"/>
            <p:cNvSpPr>
              <a:spLocks noChangeAspect="1" noChangeArrowheads="1"/>
            </p:cNvSpPr>
            <p:nvPr/>
          </p:nvSpPr>
          <p:spPr bwMode="auto">
            <a:xfrm>
              <a:off x="565" y="2800"/>
              <a:ext cx="472" cy="80"/>
            </a:xfrm>
            <a:prstGeom prst="rect">
              <a:avLst/>
            </a:prstGeom>
            <a:noFill/>
            <a:ln w="28575">
              <a:solidFill>
                <a:schemeClr val="accent2"/>
              </a:solidFill>
              <a:miter lim="800000"/>
              <a:headEnd/>
              <a:tailEnd type="none" w="lg" len="lg"/>
            </a:ln>
            <a:effectLst/>
          </p:spPr>
          <p:txBody>
            <a:bodyPr wrap="none" lIns="90000" tIns="46800" rIns="90000" bIns="46800" anchor="ctr">
              <a:spAutoFit/>
            </a:bodyPr>
            <a:lstStyle/>
            <a:p>
              <a:endParaRPr lang="en-US"/>
            </a:p>
          </p:txBody>
        </p:sp>
        <p:sp>
          <p:nvSpPr>
            <p:cNvPr id="3126280" name="Line 8"/>
            <p:cNvSpPr>
              <a:spLocks noChangeAspect="1" noChangeShapeType="1"/>
            </p:cNvSpPr>
            <p:nvPr/>
          </p:nvSpPr>
          <p:spPr bwMode="auto">
            <a:xfrm flipH="1">
              <a:off x="385" y="2872"/>
              <a:ext cx="172" cy="59"/>
            </a:xfrm>
            <a:prstGeom prst="line">
              <a:avLst/>
            </a:prstGeom>
            <a:noFill/>
            <a:ln w="12700">
              <a:solidFill>
                <a:schemeClr val="accent2"/>
              </a:solidFill>
              <a:round/>
              <a:headEnd/>
              <a:tailEnd type="none" w="lg" len="lg"/>
            </a:ln>
            <a:effectLst/>
          </p:spPr>
          <p:txBody>
            <a:bodyPr lIns="90000" tIns="46800" rIns="90000" bIns="46800">
              <a:spAutoFit/>
            </a:bodyPr>
            <a:lstStyle/>
            <a:p>
              <a:endParaRPr lang="en-US"/>
            </a:p>
          </p:txBody>
        </p:sp>
        <p:sp>
          <p:nvSpPr>
            <p:cNvPr id="3126281" name="Line 9"/>
            <p:cNvSpPr>
              <a:spLocks noChangeAspect="1" noChangeShapeType="1"/>
            </p:cNvSpPr>
            <p:nvPr/>
          </p:nvSpPr>
          <p:spPr bwMode="auto">
            <a:xfrm>
              <a:off x="1013" y="2872"/>
              <a:ext cx="1413" cy="59"/>
            </a:xfrm>
            <a:prstGeom prst="line">
              <a:avLst/>
            </a:prstGeom>
            <a:noFill/>
            <a:ln w="12700">
              <a:solidFill>
                <a:schemeClr val="accent2"/>
              </a:solidFill>
              <a:round/>
              <a:headEnd/>
              <a:tailEnd type="none" w="lg" len="lg"/>
            </a:ln>
            <a:effectLst/>
          </p:spPr>
          <p:txBody>
            <a:bodyPr lIns="90000" tIns="46800" rIns="90000" bIns="46800">
              <a:spAutoFit/>
            </a:bodyPr>
            <a:lstStyle/>
            <a:p>
              <a:endParaRPr lang="en-US"/>
            </a:p>
          </p:txBody>
        </p:sp>
        <p:sp>
          <p:nvSpPr>
            <p:cNvPr id="3126282" name="Text Box 10"/>
            <p:cNvSpPr txBox="1">
              <a:spLocks noChangeAspect="1" noChangeArrowheads="1"/>
            </p:cNvSpPr>
            <p:nvPr/>
          </p:nvSpPr>
          <p:spPr bwMode="auto">
            <a:xfrm>
              <a:off x="881" y="3367"/>
              <a:ext cx="461" cy="244"/>
            </a:xfrm>
            <a:prstGeom prst="rect">
              <a:avLst/>
            </a:prstGeom>
            <a:solidFill>
              <a:srgbClr val="F8F8F8"/>
            </a:solidFill>
            <a:ln w="12700">
              <a:solidFill>
                <a:schemeClr val="tx1"/>
              </a:solidFill>
              <a:miter lim="800000"/>
              <a:headEnd/>
              <a:tailEnd type="none" w="lg" len="lg"/>
            </a:ln>
            <a:effectLst/>
          </p:spPr>
          <p:txBody>
            <a:bodyPr lIns="100243" tIns="52127" rIns="100243" bIns="52127">
              <a:spAutoFit/>
            </a:bodyPr>
            <a:lstStyle/>
            <a:p>
              <a:pPr defTabSz="1019175" eaLnBrk="0" hangingPunct="0">
                <a:buClrTx/>
                <a:buSzTx/>
                <a:buFontTx/>
                <a:buNone/>
              </a:pPr>
              <a:r>
                <a:rPr lang="en-US" sz="1800">
                  <a:solidFill>
                    <a:schemeClr val="tx1"/>
                  </a:solidFill>
                </a:rPr>
                <a:t>EM1</a:t>
              </a:r>
            </a:p>
          </p:txBody>
        </p:sp>
        <p:sp>
          <p:nvSpPr>
            <p:cNvPr id="3126283" name="Text Box 11"/>
            <p:cNvSpPr txBox="1">
              <a:spLocks noChangeAspect="1" noChangeArrowheads="1"/>
            </p:cNvSpPr>
            <p:nvPr/>
          </p:nvSpPr>
          <p:spPr bwMode="auto">
            <a:xfrm>
              <a:off x="1569" y="3367"/>
              <a:ext cx="477" cy="244"/>
            </a:xfrm>
            <a:prstGeom prst="rect">
              <a:avLst/>
            </a:prstGeom>
            <a:solidFill>
              <a:srgbClr val="F8F8F8"/>
            </a:solidFill>
            <a:ln w="12700">
              <a:solidFill>
                <a:schemeClr val="tx1"/>
              </a:solidFill>
              <a:miter lim="800000"/>
              <a:headEnd/>
              <a:tailEnd type="none" w="lg" len="lg"/>
            </a:ln>
            <a:effectLst/>
          </p:spPr>
          <p:txBody>
            <a:bodyPr lIns="100243" tIns="52127" rIns="100243" bIns="52127">
              <a:spAutoFit/>
            </a:bodyPr>
            <a:lstStyle/>
            <a:p>
              <a:pPr defTabSz="1019175" eaLnBrk="0" hangingPunct="0">
                <a:buClrTx/>
                <a:buSzTx/>
                <a:buFontTx/>
                <a:buNone/>
              </a:pPr>
              <a:r>
                <a:rPr lang="en-US" sz="1800">
                  <a:solidFill>
                    <a:schemeClr val="tx1"/>
                  </a:solidFill>
                </a:rPr>
                <a:t>EM3</a:t>
              </a:r>
            </a:p>
          </p:txBody>
        </p:sp>
        <p:sp>
          <p:nvSpPr>
            <p:cNvPr id="3126284" name="Line 12"/>
            <p:cNvSpPr>
              <a:spLocks noChangeAspect="1" noChangeShapeType="1"/>
            </p:cNvSpPr>
            <p:nvPr/>
          </p:nvSpPr>
          <p:spPr bwMode="auto">
            <a:xfrm flipH="1" flipV="1">
              <a:off x="672" y="3344"/>
              <a:ext cx="208" cy="128"/>
            </a:xfrm>
            <a:prstGeom prst="line">
              <a:avLst/>
            </a:prstGeom>
            <a:noFill/>
            <a:ln w="28575">
              <a:solidFill>
                <a:schemeClr val="accent2"/>
              </a:solidFill>
              <a:round/>
              <a:headEnd/>
              <a:tailEnd type="triangle" w="lg" len="lg"/>
            </a:ln>
            <a:effectLst/>
          </p:spPr>
          <p:txBody>
            <a:bodyPr wrap="none" lIns="90000" tIns="46800" rIns="90000" bIns="46800">
              <a:spAutoFit/>
            </a:bodyPr>
            <a:lstStyle/>
            <a:p>
              <a:endParaRPr lang="en-US"/>
            </a:p>
          </p:txBody>
        </p:sp>
        <p:sp>
          <p:nvSpPr>
            <p:cNvPr id="3126285" name="Line 13"/>
            <p:cNvSpPr>
              <a:spLocks noChangeAspect="1" noChangeShapeType="1"/>
            </p:cNvSpPr>
            <p:nvPr/>
          </p:nvSpPr>
          <p:spPr bwMode="auto">
            <a:xfrm flipV="1">
              <a:off x="2024" y="3360"/>
              <a:ext cx="193" cy="120"/>
            </a:xfrm>
            <a:prstGeom prst="line">
              <a:avLst/>
            </a:prstGeom>
            <a:noFill/>
            <a:ln w="28575">
              <a:solidFill>
                <a:schemeClr val="accent2"/>
              </a:solidFill>
              <a:round/>
              <a:headEnd/>
              <a:tailEnd type="triangle" w="lg" len="lg"/>
            </a:ln>
            <a:effectLst/>
          </p:spPr>
          <p:txBody>
            <a:bodyPr wrap="none" lIns="90000" tIns="46800" rIns="90000" bIns="46800">
              <a:spAutoFit/>
            </a:bodyPr>
            <a:lstStyle/>
            <a:p>
              <a:endParaRPr lang="en-US"/>
            </a:p>
          </p:txBody>
        </p:sp>
        <p:sp>
          <p:nvSpPr>
            <p:cNvPr id="3126286" name="Text Box 14"/>
            <p:cNvSpPr txBox="1">
              <a:spLocks noChangeAspect="1" noChangeArrowheads="1"/>
            </p:cNvSpPr>
            <p:nvPr/>
          </p:nvSpPr>
          <p:spPr bwMode="auto">
            <a:xfrm>
              <a:off x="1066" y="1480"/>
              <a:ext cx="904" cy="319"/>
            </a:xfrm>
            <a:prstGeom prst="rect">
              <a:avLst/>
            </a:prstGeom>
            <a:noFill/>
            <a:ln w="12700">
              <a:noFill/>
              <a:miter lim="800000"/>
              <a:headEnd/>
              <a:tailEnd type="none" w="lg" len="lg"/>
            </a:ln>
            <a:effectLst/>
          </p:spPr>
          <p:txBody>
            <a:bodyPr wrap="none" lIns="100243" tIns="52127" rIns="100243" bIns="52127">
              <a:spAutoFit/>
            </a:bodyPr>
            <a:lstStyle/>
            <a:p>
              <a:pPr defTabSz="1019175" eaLnBrk="0" hangingPunct="0">
                <a:buClrTx/>
                <a:buSzTx/>
                <a:buFontTx/>
                <a:buNone/>
              </a:pPr>
              <a:r>
                <a:rPr lang="en-US" sz="2700" b="1">
                  <a:solidFill>
                    <a:schemeClr val="tx1"/>
                  </a:solidFill>
                </a:rPr>
                <a:t>R1…R4</a:t>
              </a:r>
            </a:p>
          </p:txBody>
        </p:sp>
      </p:grpSp>
      <p:grpSp>
        <p:nvGrpSpPr>
          <p:cNvPr id="3126287" name="Group 15"/>
          <p:cNvGrpSpPr>
            <a:grpSpLocks noChangeAspect="1"/>
          </p:cNvGrpSpPr>
          <p:nvPr/>
        </p:nvGrpSpPr>
        <p:grpSpPr bwMode="auto">
          <a:xfrm>
            <a:off x="5437188" y="3289300"/>
            <a:ext cx="4405312" cy="3738563"/>
            <a:chOff x="2458" y="986"/>
            <a:chExt cx="2799" cy="2306"/>
          </a:xfrm>
        </p:grpSpPr>
        <p:grpSp>
          <p:nvGrpSpPr>
            <p:cNvPr id="3126288" name="Group 16"/>
            <p:cNvGrpSpPr>
              <a:grpSpLocks noChangeAspect="1"/>
            </p:cNvGrpSpPr>
            <p:nvPr/>
          </p:nvGrpSpPr>
          <p:grpSpPr bwMode="auto">
            <a:xfrm>
              <a:off x="2458" y="1168"/>
              <a:ext cx="971" cy="2086"/>
              <a:chOff x="2653" y="1331"/>
              <a:chExt cx="994" cy="2086"/>
            </a:xfrm>
          </p:grpSpPr>
          <p:pic>
            <p:nvPicPr>
              <p:cNvPr id="3126289" name="Picture 17" descr="R5"/>
              <p:cNvPicPr>
                <a:picLocks noChangeAspect="1" noChangeArrowheads="1"/>
              </p:cNvPicPr>
              <p:nvPr/>
            </p:nvPicPr>
            <p:blipFill>
              <a:blip r:embed="rId8" cstate="print"/>
              <a:srcRect/>
              <a:stretch>
                <a:fillRect/>
              </a:stretch>
            </p:blipFill>
            <p:spPr bwMode="auto">
              <a:xfrm>
                <a:off x="2653" y="1331"/>
                <a:ext cx="994" cy="2086"/>
              </a:xfrm>
              <a:prstGeom prst="rect">
                <a:avLst/>
              </a:prstGeom>
              <a:noFill/>
            </p:spPr>
          </p:pic>
          <p:sp>
            <p:nvSpPr>
              <p:cNvPr id="3126290" name="Line 18"/>
              <p:cNvSpPr>
                <a:spLocks noChangeAspect="1" noChangeShapeType="1"/>
              </p:cNvSpPr>
              <p:nvPr/>
            </p:nvSpPr>
            <p:spPr bwMode="auto">
              <a:xfrm rot="-10800000">
                <a:off x="2761" y="2690"/>
                <a:ext cx="256" cy="0"/>
              </a:xfrm>
              <a:prstGeom prst="line">
                <a:avLst/>
              </a:prstGeom>
              <a:noFill/>
              <a:ln w="28575">
                <a:solidFill>
                  <a:schemeClr val="accent2"/>
                </a:solidFill>
                <a:round/>
                <a:headEnd/>
                <a:tailEnd type="triangle" w="lg" len="lg"/>
              </a:ln>
              <a:effectLst/>
            </p:spPr>
            <p:txBody>
              <a:bodyPr lIns="90000" tIns="46800" rIns="90000" bIns="46800">
                <a:spAutoFit/>
              </a:bodyPr>
              <a:lstStyle/>
              <a:p>
                <a:endParaRPr lang="en-US"/>
              </a:p>
            </p:txBody>
          </p:sp>
          <p:sp>
            <p:nvSpPr>
              <p:cNvPr id="3126291" name="Line 19"/>
              <p:cNvSpPr>
                <a:spLocks noChangeAspect="1" noChangeShapeType="1"/>
              </p:cNvSpPr>
              <p:nvPr/>
            </p:nvSpPr>
            <p:spPr bwMode="auto">
              <a:xfrm rot="-10800000">
                <a:off x="2785" y="2418"/>
                <a:ext cx="312" cy="8"/>
              </a:xfrm>
              <a:prstGeom prst="line">
                <a:avLst/>
              </a:prstGeom>
              <a:noFill/>
              <a:ln w="28575">
                <a:solidFill>
                  <a:schemeClr val="accent2"/>
                </a:solidFill>
                <a:round/>
                <a:headEnd/>
                <a:tailEnd type="triangle" w="lg" len="lg"/>
              </a:ln>
              <a:effectLst/>
            </p:spPr>
            <p:txBody>
              <a:bodyPr lIns="90000" tIns="46800" rIns="90000" bIns="46800">
                <a:spAutoFit/>
              </a:bodyPr>
              <a:lstStyle/>
              <a:p>
                <a:endParaRPr lang="en-US"/>
              </a:p>
            </p:txBody>
          </p:sp>
          <p:sp>
            <p:nvSpPr>
              <p:cNvPr id="3126292" name="Text Box 20"/>
              <p:cNvSpPr txBox="1">
                <a:spLocks noChangeAspect="1" noChangeArrowheads="1"/>
              </p:cNvSpPr>
              <p:nvPr/>
            </p:nvSpPr>
            <p:spPr bwMode="auto">
              <a:xfrm>
                <a:off x="3018" y="2297"/>
                <a:ext cx="351" cy="279"/>
              </a:xfrm>
              <a:prstGeom prst="rect">
                <a:avLst/>
              </a:prstGeom>
              <a:solidFill>
                <a:srgbClr val="F8F8F8"/>
              </a:solidFill>
              <a:ln w="12700">
                <a:solidFill>
                  <a:schemeClr val="tx1"/>
                </a:solidFill>
                <a:miter lim="800000"/>
                <a:headEnd/>
                <a:tailEnd type="none" w="lg" len="lg"/>
              </a:ln>
              <a:effectLst/>
            </p:spPr>
            <p:txBody>
              <a:bodyPr wrap="none" lIns="100243" tIns="52127" rIns="100243" bIns="52127">
                <a:spAutoFit/>
              </a:bodyPr>
              <a:lstStyle/>
              <a:p>
                <a:pPr defTabSz="1019175" eaLnBrk="0" hangingPunct="0">
                  <a:buClrTx/>
                  <a:buSzTx/>
                  <a:buFontTx/>
                  <a:buNone/>
                </a:pPr>
                <a:r>
                  <a:rPr lang="en-US" sz="2200">
                    <a:solidFill>
                      <a:schemeClr val="tx1"/>
                    </a:solidFill>
                  </a:rPr>
                  <a:t>F1</a:t>
                </a:r>
              </a:p>
            </p:txBody>
          </p:sp>
          <p:sp>
            <p:nvSpPr>
              <p:cNvPr id="3126293" name="Text Box 21"/>
              <p:cNvSpPr txBox="1">
                <a:spLocks noChangeAspect="1" noChangeArrowheads="1"/>
              </p:cNvSpPr>
              <p:nvPr/>
            </p:nvSpPr>
            <p:spPr bwMode="auto">
              <a:xfrm>
                <a:off x="3018" y="2569"/>
                <a:ext cx="351" cy="279"/>
              </a:xfrm>
              <a:prstGeom prst="rect">
                <a:avLst/>
              </a:prstGeom>
              <a:solidFill>
                <a:srgbClr val="F8F8F8"/>
              </a:solidFill>
              <a:ln w="12700">
                <a:solidFill>
                  <a:schemeClr val="tx1"/>
                </a:solidFill>
                <a:miter lim="800000"/>
                <a:headEnd/>
                <a:tailEnd type="none" w="lg" len="lg"/>
              </a:ln>
              <a:effectLst/>
            </p:spPr>
            <p:txBody>
              <a:bodyPr wrap="none" lIns="100243" tIns="52127" rIns="100243" bIns="52127">
                <a:spAutoFit/>
              </a:bodyPr>
              <a:lstStyle/>
              <a:p>
                <a:pPr defTabSz="1019175" eaLnBrk="0" hangingPunct="0">
                  <a:buClrTx/>
                  <a:buSzTx/>
                  <a:buFontTx/>
                  <a:buNone/>
                </a:pPr>
                <a:r>
                  <a:rPr lang="en-US" sz="2200">
                    <a:solidFill>
                      <a:schemeClr val="tx1"/>
                    </a:solidFill>
                  </a:rPr>
                  <a:t>F2</a:t>
                </a:r>
              </a:p>
            </p:txBody>
          </p:sp>
        </p:grpSp>
        <p:sp>
          <p:nvSpPr>
            <p:cNvPr id="3126294" name="Text Box 22"/>
            <p:cNvSpPr txBox="1">
              <a:spLocks noChangeAspect="1" noChangeArrowheads="1"/>
            </p:cNvSpPr>
            <p:nvPr/>
          </p:nvSpPr>
          <p:spPr bwMode="auto">
            <a:xfrm>
              <a:off x="3389" y="1304"/>
              <a:ext cx="405" cy="318"/>
            </a:xfrm>
            <a:prstGeom prst="rect">
              <a:avLst/>
            </a:prstGeom>
            <a:noFill/>
            <a:ln w="12700">
              <a:noFill/>
              <a:miter lim="800000"/>
              <a:headEnd/>
              <a:tailEnd type="none" w="lg" len="lg"/>
            </a:ln>
            <a:effectLst/>
          </p:spPr>
          <p:txBody>
            <a:bodyPr wrap="none" lIns="100243" tIns="52127" rIns="100243" bIns="52127">
              <a:spAutoFit/>
            </a:bodyPr>
            <a:lstStyle/>
            <a:p>
              <a:pPr defTabSz="1019175" eaLnBrk="0" hangingPunct="0">
                <a:buClrTx/>
                <a:buSzTx/>
                <a:buFontTx/>
                <a:buNone/>
              </a:pPr>
              <a:r>
                <a:rPr lang="en-US" sz="2700" b="1">
                  <a:solidFill>
                    <a:schemeClr val="tx1"/>
                  </a:solidFill>
                </a:rPr>
                <a:t>R5</a:t>
              </a:r>
            </a:p>
          </p:txBody>
        </p:sp>
        <p:sp>
          <p:nvSpPr>
            <p:cNvPr id="3126295" name="Text Box 23"/>
            <p:cNvSpPr txBox="1">
              <a:spLocks noChangeAspect="1" noChangeArrowheads="1"/>
            </p:cNvSpPr>
            <p:nvPr/>
          </p:nvSpPr>
          <p:spPr bwMode="auto">
            <a:xfrm>
              <a:off x="4852" y="1304"/>
              <a:ext cx="405" cy="318"/>
            </a:xfrm>
            <a:prstGeom prst="rect">
              <a:avLst/>
            </a:prstGeom>
            <a:noFill/>
            <a:ln w="12700">
              <a:noFill/>
              <a:miter lim="800000"/>
              <a:headEnd/>
              <a:tailEnd type="none" w="lg" len="lg"/>
            </a:ln>
            <a:effectLst/>
          </p:spPr>
          <p:txBody>
            <a:bodyPr wrap="none" lIns="100243" tIns="52127" rIns="100243" bIns="52127">
              <a:spAutoFit/>
            </a:bodyPr>
            <a:lstStyle/>
            <a:p>
              <a:pPr defTabSz="1019175" eaLnBrk="0" hangingPunct="0">
                <a:buClrTx/>
                <a:buSzTx/>
                <a:buFontTx/>
                <a:buNone/>
              </a:pPr>
              <a:r>
                <a:rPr lang="en-US" sz="2700" b="1">
                  <a:solidFill>
                    <a:schemeClr val="tx1"/>
                  </a:solidFill>
                </a:rPr>
                <a:t>R6</a:t>
              </a:r>
            </a:p>
          </p:txBody>
        </p:sp>
        <p:pic>
          <p:nvPicPr>
            <p:cNvPr id="3126296" name="Picture 24" descr="R6"/>
            <p:cNvPicPr>
              <a:picLocks noChangeAspect="1" noChangeArrowheads="1"/>
            </p:cNvPicPr>
            <p:nvPr/>
          </p:nvPicPr>
          <p:blipFill>
            <a:blip r:embed="rId9" cstate="print"/>
            <a:srcRect/>
            <a:stretch>
              <a:fillRect/>
            </a:stretch>
          </p:blipFill>
          <p:spPr bwMode="auto">
            <a:xfrm>
              <a:off x="3788" y="986"/>
              <a:ext cx="1055" cy="2306"/>
            </a:xfrm>
            <a:prstGeom prst="rect">
              <a:avLst/>
            </a:prstGeom>
            <a:noFill/>
          </p:spPr>
        </p:pic>
        <p:sp>
          <p:nvSpPr>
            <p:cNvPr id="3126297" name="Text Box 25"/>
            <p:cNvSpPr txBox="1">
              <a:spLocks noChangeAspect="1" noChangeArrowheads="1"/>
            </p:cNvSpPr>
            <p:nvPr/>
          </p:nvSpPr>
          <p:spPr bwMode="auto">
            <a:xfrm>
              <a:off x="3851" y="1304"/>
              <a:ext cx="343" cy="279"/>
            </a:xfrm>
            <a:prstGeom prst="rect">
              <a:avLst/>
            </a:prstGeom>
            <a:solidFill>
              <a:srgbClr val="F8F8F8"/>
            </a:solidFill>
            <a:ln w="12700">
              <a:solidFill>
                <a:schemeClr val="tx1"/>
              </a:solidFill>
              <a:miter lim="800000"/>
              <a:headEnd/>
              <a:tailEnd type="none" w="lg" len="lg"/>
            </a:ln>
            <a:effectLst/>
          </p:spPr>
          <p:txBody>
            <a:bodyPr wrap="none" lIns="100243" tIns="52127" rIns="100243" bIns="52127">
              <a:spAutoFit/>
            </a:bodyPr>
            <a:lstStyle/>
            <a:p>
              <a:pPr defTabSz="1019175" eaLnBrk="0" hangingPunct="0">
                <a:buClrTx/>
                <a:buSzTx/>
                <a:buFontTx/>
                <a:buNone/>
              </a:pPr>
              <a:r>
                <a:rPr lang="en-US" sz="2200">
                  <a:solidFill>
                    <a:schemeClr val="tx1"/>
                  </a:solidFill>
                </a:rPr>
                <a:t>F2</a:t>
              </a:r>
            </a:p>
          </p:txBody>
        </p:sp>
        <p:sp>
          <p:nvSpPr>
            <p:cNvPr id="3126298" name="Line 26"/>
            <p:cNvSpPr>
              <a:spLocks noChangeAspect="1" noChangeShapeType="1"/>
            </p:cNvSpPr>
            <p:nvPr/>
          </p:nvSpPr>
          <p:spPr bwMode="auto">
            <a:xfrm rot="-5400000">
              <a:off x="3940" y="1170"/>
              <a:ext cx="256" cy="0"/>
            </a:xfrm>
            <a:prstGeom prst="line">
              <a:avLst/>
            </a:prstGeom>
            <a:noFill/>
            <a:ln w="28575">
              <a:solidFill>
                <a:schemeClr val="accent2"/>
              </a:solidFill>
              <a:round/>
              <a:headEnd/>
              <a:tailEnd type="triangle" w="lg" len="lg"/>
            </a:ln>
            <a:effectLst/>
          </p:spPr>
          <p:txBody>
            <a:bodyPr lIns="90000" tIns="46800" rIns="90000" bIns="46800">
              <a:spAutoFit/>
            </a:bodyPr>
            <a:lstStyle/>
            <a:p>
              <a:endParaRPr lang="en-US"/>
            </a:p>
          </p:txBody>
        </p:sp>
        <p:sp>
          <p:nvSpPr>
            <p:cNvPr id="3126299" name="Line 27"/>
            <p:cNvSpPr>
              <a:spLocks noChangeAspect="1" noChangeShapeType="1"/>
            </p:cNvSpPr>
            <p:nvPr/>
          </p:nvSpPr>
          <p:spPr bwMode="auto">
            <a:xfrm rot="5400000">
              <a:off x="4033" y="2658"/>
              <a:ext cx="256" cy="0"/>
            </a:xfrm>
            <a:prstGeom prst="line">
              <a:avLst/>
            </a:prstGeom>
            <a:noFill/>
            <a:ln w="28575">
              <a:solidFill>
                <a:schemeClr val="accent2"/>
              </a:solidFill>
              <a:round/>
              <a:headEnd/>
              <a:tailEnd type="triangle" w="lg" len="lg"/>
            </a:ln>
            <a:effectLst/>
          </p:spPr>
          <p:txBody>
            <a:bodyPr lIns="90000" tIns="46800" rIns="90000" bIns="46800">
              <a:spAutoFit/>
            </a:bodyPr>
            <a:lstStyle/>
            <a:p>
              <a:endParaRPr lang="en-US"/>
            </a:p>
          </p:txBody>
        </p:sp>
        <p:sp>
          <p:nvSpPr>
            <p:cNvPr id="3126300" name="Text Box 28"/>
            <p:cNvSpPr txBox="1">
              <a:spLocks noChangeAspect="1" noChangeArrowheads="1"/>
            </p:cNvSpPr>
            <p:nvPr/>
          </p:nvSpPr>
          <p:spPr bwMode="auto">
            <a:xfrm>
              <a:off x="3998" y="2305"/>
              <a:ext cx="343" cy="279"/>
            </a:xfrm>
            <a:prstGeom prst="rect">
              <a:avLst/>
            </a:prstGeom>
            <a:solidFill>
              <a:srgbClr val="F8F8F8"/>
            </a:solidFill>
            <a:ln w="12700">
              <a:solidFill>
                <a:schemeClr val="tx1"/>
              </a:solidFill>
              <a:miter lim="800000"/>
              <a:headEnd/>
              <a:tailEnd type="none" w="lg" len="lg"/>
            </a:ln>
            <a:effectLst/>
          </p:spPr>
          <p:txBody>
            <a:bodyPr wrap="none" lIns="100243" tIns="52127" rIns="100243" bIns="52127">
              <a:spAutoFit/>
            </a:bodyPr>
            <a:lstStyle/>
            <a:p>
              <a:pPr defTabSz="1019175" eaLnBrk="0" hangingPunct="0">
                <a:buClrTx/>
                <a:buSzTx/>
                <a:buFontTx/>
                <a:buNone/>
              </a:pPr>
              <a:r>
                <a:rPr lang="en-US" sz="2200">
                  <a:solidFill>
                    <a:schemeClr val="tx1"/>
                  </a:solidFill>
                </a:rPr>
                <a:t>F1</a:t>
              </a:r>
            </a:p>
          </p:txBody>
        </p:sp>
      </p:grpSp>
      <p:sp>
        <p:nvSpPr>
          <p:cNvPr id="3126301" name="Text Box 29"/>
          <p:cNvSpPr txBox="1">
            <a:spLocks noChangeArrowheads="1"/>
          </p:cNvSpPr>
          <p:nvPr/>
        </p:nvSpPr>
        <p:spPr bwMode="auto">
          <a:xfrm>
            <a:off x="242888" y="1808163"/>
            <a:ext cx="1222375" cy="2566987"/>
          </a:xfrm>
          <a:prstGeom prst="rect">
            <a:avLst/>
          </a:prstGeom>
          <a:noFill/>
          <a:ln w="9525" algn="ctr">
            <a:noFill/>
            <a:miter lim="800000"/>
            <a:headEnd/>
            <a:tailEnd/>
          </a:ln>
          <a:effectLst/>
        </p:spPr>
        <p:txBody>
          <a:bodyPr lIns="0" tIns="0" rIns="0" bIns="0">
            <a:spAutoFit/>
          </a:bodyPr>
          <a:lstStyle/>
          <a:p>
            <a:pPr defTabSz="1019175">
              <a:buFont typeface="Wingdings" pitchFamily="2" charset="2"/>
              <a:buNone/>
            </a:pPr>
            <a:r>
              <a:rPr lang="en-US" sz="1600" b="1">
                <a:solidFill>
                  <a:schemeClr val="tx2"/>
                </a:solidFill>
              </a:rPr>
              <a:t>Warning! </a:t>
            </a:r>
          </a:p>
          <a:p>
            <a:pPr defTabSz="1019175">
              <a:buFont typeface="Wingdings" pitchFamily="2" charset="2"/>
              <a:buNone/>
            </a:pPr>
            <a:r>
              <a:rPr lang="en-US" sz="1600" b="1">
                <a:solidFill>
                  <a:schemeClr val="tx2"/>
                </a:solidFill>
              </a:rPr>
              <a:t>Do not attempt to install or remove EM1, EM3, F1 or F2 screws while power is applied</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2627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2627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2627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262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PWM Output to Motor</a:t>
            </a:r>
            <a:endParaRPr lang="en-US" dirty="0"/>
          </a:p>
        </p:txBody>
      </p:sp>
      <p:sp>
        <p:nvSpPr>
          <p:cNvPr id="4" name="Footer Placeholder 3"/>
          <p:cNvSpPr>
            <a:spLocks noGrp="1"/>
          </p:cNvSpPr>
          <p:nvPr>
            <p:ph type="ftr" sz="quarter" idx="10"/>
          </p:nvPr>
        </p:nvSpPr>
        <p:spPr/>
        <p:txBody>
          <a:bodyPr/>
          <a:lstStyle/>
          <a:p>
            <a:endParaRPr lang="en-US" smtClean="0"/>
          </a:p>
          <a:p>
            <a:r>
              <a:rPr lang="en-US" smtClean="0"/>
              <a:t>© ABB LV Drives</a:t>
            </a:r>
          </a:p>
          <a:p>
            <a:r>
              <a:rPr lang="en-US" smtClean="0"/>
              <a:t>Property of ABB LV Drives, Do Not Copy</a:t>
            </a:r>
          </a:p>
          <a:p>
            <a:r>
              <a:rPr lang="en-US" smtClean="0"/>
              <a:t>Slide </a:t>
            </a:r>
            <a:fld id="{709330EA-1C9E-4DED-B91F-B03869CB4E7D}" type="slidenum">
              <a:rPr lang="en-US" smtClean="0"/>
              <a:pPr/>
              <a:t>11</a:t>
            </a:fld>
            <a:endParaRPr lang="en-US"/>
          </a:p>
        </p:txBody>
      </p:sp>
      <p:sp>
        <p:nvSpPr>
          <p:cNvPr id="5" name="Rectangle 2"/>
          <p:cNvSpPr txBox="1">
            <a:spLocks noChangeArrowheads="1"/>
          </p:cNvSpPr>
          <p:nvPr/>
        </p:nvSpPr>
        <p:spPr bwMode="auto">
          <a:xfrm>
            <a:off x="1290320" y="1661160"/>
            <a:ext cx="7772400" cy="533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1019175" rtl="0"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smtClean="0">
                <a:ln>
                  <a:noFill/>
                </a:ln>
                <a:solidFill>
                  <a:schemeClr val="tx2"/>
                </a:solidFill>
                <a:effectLst/>
                <a:uLnTx/>
                <a:uFillTx/>
                <a:latin typeface="+mj-lt"/>
                <a:ea typeface="+mj-ea"/>
                <a:cs typeface="+mj-cs"/>
              </a:rPr>
              <a:t>On time-voltage output         Off time-frequency output</a:t>
            </a:r>
          </a:p>
        </p:txBody>
      </p:sp>
      <p:pic>
        <p:nvPicPr>
          <p:cNvPr id="6" name="Picture 4"/>
          <p:cNvPicPr>
            <a:picLocks noChangeAspect="1" noChangeArrowheads="1"/>
          </p:cNvPicPr>
          <p:nvPr/>
        </p:nvPicPr>
        <p:blipFill>
          <a:blip r:embed="rId3" cstate="print"/>
          <a:srcRect/>
          <a:stretch>
            <a:fillRect/>
          </a:stretch>
        </p:blipFill>
        <p:spPr bwMode="auto">
          <a:xfrm>
            <a:off x="2103120" y="2880360"/>
            <a:ext cx="6324600" cy="3803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3B0724C5-CAF6-403A-B40C-3DFA80A68DE5}" type="slidenum">
              <a:rPr lang="en-US"/>
              <a:pPr/>
              <a:t>110</a:t>
            </a:fld>
            <a:endParaRPr lang="en-US"/>
          </a:p>
        </p:txBody>
      </p:sp>
      <p:sp>
        <p:nvSpPr>
          <p:cNvPr id="3128322" name="Rectangle 2"/>
          <p:cNvSpPr>
            <a:spLocks noGrp="1" noChangeArrowheads="1"/>
          </p:cNvSpPr>
          <p:nvPr>
            <p:ph type="title"/>
          </p:nvPr>
        </p:nvSpPr>
        <p:spPr>
          <a:xfrm>
            <a:off x="0" y="0"/>
            <a:ext cx="10058400" cy="1387475"/>
          </a:xfrm>
        </p:spPr>
        <p:txBody>
          <a:bodyPr/>
          <a:lstStyle/>
          <a:p>
            <a:r>
              <a:rPr lang="en-US"/>
              <a:t>Preparation of Gland box and clamps</a:t>
            </a:r>
            <a:br>
              <a:rPr lang="en-US"/>
            </a:br>
            <a:r>
              <a:rPr lang="en-US"/>
              <a:t> </a:t>
            </a:r>
            <a:r>
              <a:rPr lang="nb-NO" sz="2200">
                <a:solidFill>
                  <a:schemeClr val="accent1"/>
                </a:solidFill>
              </a:rPr>
              <a:t>IP21/UL Type 1 (NEMA 1)</a:t>
            </a:r>
            <a:endParaRPr lang="en-US" sz="2200">
              <a:solidFill>
                <a:schemeClr val="accent1"/>
              </a:solidFill>
            </a:endParaRPr>
          </a:p>
        </p:txBody>
      </p:sp>
      <p:sp>
        <p:nvSpPr>
          <p:cNvPr id="3128323" name="Rectangle 3"/>
          <p:cNvSpPr>
            <a:spLocks noGrp="1" noChangeArrowheads="1"/>
          </p:cNvSpPr>
          <p:nvPr>
            <p:ph type="body" idx="1"/>
          </p:nvPr>
        </p:nvSpPr>
        <p:spPr>
          <a:xfrm>
            <a:off x="1624013" y="1808163"/>
            <a:ext cx="6810375" cy="2525712"/>
          </a:xfrm>
        </p:spPr>
        <p:txBody>
          <a:bodyPr/>
          <a:lstStyle/>
          <a:p>
            <a:pPr marL="455613" indent="-455613" defTabSz="914400">
              <a:buSzPct val="75000"/>
              <a:buFont typeface="Wingdings" pitchFamily="2" charset="2"/>
              <a:buAutoNum type="arabicParenR"/>
            </a:pPr>
            <a:r>
              <a:rPr lang="en-US"/>
              <a:t>Open the appropriate knockouts in the gland box</a:t>
            </a:r>
          </a:p>
          <a:p>
            <a:pPr marL="455613" indent="-455613" defTabSz="914400">
              <a:buSzPct val="75000"/>
              <a:buFont typeface="Wingdings" pitchFamily="2" charset="2"/>
              <a:buAutoNum type="arabicParenR"/>
            </a:pPr>
            <a:r>
              <a:rPr lang="en-US"/>
              <a:t>Install the cable clamps for the cables</a:t>
            </a:r>
          </a:p>
          <a:p>
            <a:pPr marL="455613" indent="-455613" defTabSz="914400">
              <a:buSzPct val="75000"/>
              <a:buFont typeface="Wingdings" pitchFamily="2" charset="2"/>
              <a:buAutoNum type="arabicParenR"/>
            </a:pPr>
            <a:r>
              <a:rPr lang="en-US"/>
              <a:t>Install the gland box to the drive and tighten the cable clamps</a:t>
            </a:r>
          </a:p>
        </p:txBody>
      </p:sp>
      <p:pic>
        <p:nvPicPr>
          <p:cNvPr id="3128324" name="Picture 4" descr="Clamp"/>
          <p:cNvPicPr>
            <a:picLocks noChangeAspect="1" noChangeArrowheads="1"/>
          </p:cNvPicPr>
          <p:nvPr/>
        </p:nvPicPr>
        <p:blipFill>
          <a:blip r:embed="rId4" cstate="print"/>
          <a:srcRect/>
          <a:stretch>
            <a:fillRect/>
          </a:stretch>
        </p:blipFill>
        <p:spPr bwMode="auto">
          <a:xfrm>
            <a:off x="3732213" y="4497388"/>
            <a:ext cx="2751137" cy="2425700"/>
          </a:xfrm>
          <a:prstGeom prst="rect">
            <a:avLst/>
          </a:prstGeom>
          <a:noFill/>
        </p:spPr>
      </p:pic>
      <p:sp>
        <p:nvSpPr>
          <p:cNvPr id="3128325" name="AutoShape 5"/>
          <p:cNvSpPr>
            <a:spLocks noChangeArrowheads="1"/>
          </p:cNvSpPr>
          <p:nvPr/>
        </p:nvSpPr>
        <p:spPr bwMode="auto">
          <a:xfrm>
            <a:off x="3276600" y="6008688"/>
            <a:ext cx="501650" cy="471487"/>
          </a:xfrm>
          <a:prstGeom prst="wedgeEllipseCallout">
            <a:avLst>
              <a:gd name="adj1" fmla="val 148264"/>
              <a:gd name="adj2" fmla="val -26338"/>
            </a:avLst>
          </a:prstGeom>
          <a:solidFill>
            <a:schemeClr val="accent1"/>
          </a:solidFill>
          <a:ln w="12700">
            <a:solidFill>
              <a:schemeClr val="bg2"/>
            </a:solidFill>
            <a:miter lim="800000"/>
            <a:headEnd/>
            <a:tailEnd type="none" w="lg" len="lg"/>
          </a:ln>
          <a:effectLst/>
        </p:spPr>
        <p:txBody>
          <a:bodyPr lIns="100243" tIns="52127" rIns="100243" bIns="52127"/>
          <a:lstStyle/>
          <a:p>
            <a:pPr algn="ctr" defTabSz="1019175" eaLnBrk="0" hangingPunct="0">
              <a:buClrTx/>
              <a:buSzTx/>
              <a:buFontTx/>
              <a:buNone/>
            </a:pPr>
            <a:r>
              <a:rPr lang="en-US" sz="1600" b="1">
                <a:solidFill>
                  <a:schemeClr val="tx1"/>
                </a:solidFill>
              </a:rPr>
              <a:t>1</a:t>
            </a:r>
          </a:p>
        </p:txBody>
      </p:sp>
      <p:sp>
        <p:nvSpPr>
          <p:cNvPr id="3128326" name="AutoShape 6"/>
          <p:cNvSpPr>
            <a:spLocks noChangeArrowheads="1"/>
          </p:cNvSpPr>
          <p:nvPr/>
        </p:nvSpPr>
        <p:spPr bwMode="auto">
          <a:xfrm>
            <a:off x="3262313" y="5405438"/>
            <a:ext cx="503237" cy="469900"/>
          </a:xfrm>
          <a:prstGeom prst="wedgeEllipseCallout">
            <a:avLst>
              <a:gd name="adj1" fmla="val 192361"/>
              <a:gd name="adj2" fmla="val -22903"/>
            </a:avLst>
          </a:prstGeom>
          <a:solidFill>
            <a:schemeClr val="accent1"/>
          </a:solidFill>
          <a:ln w="12700">
            <a:solidFill>
              <a:schemeClr val="bg2"/>
            </a:solidFill>
            <a:miter lim="800000"/>
            <a:headEnd/>
            <a:tailEnd type="none" w="lg" len="lg"/>
          </a:ln>
          <a:effectLst/>
        </p:spPr>
        <p:txBody>
          <a:bodyPr lIns="100243" tIns="52127" rIns="100243" bIns="52127"/>
          <a:lstStyle/>
          <a:p>
            <a:pPr algn="ctr" defTabSz="1019175" eaLnBrk="0" hangingPunct="0">
              <a:buClrTx/>
              <a:buSzTx/>
              <a:buFontTx/>
              <a:buNone/>
            </a:pPr>
            <a:r>
              <a:rPr lang="en-US" sz="1600" b="1">
                <a:solidFill>
                  <a:schemeClr val="tx1"/>
                </a:solidFill>
              </a:rPr>
              <a:t>2</a:t>
            </a:r>
          </a:p>
        </p:txBody>
      </p:sp>
      <p:sp>
        <p:nvSpPr>
          <p:cNvPr id="3128327" name="Rectangle 7"/>
          <p:cNvSpPr>
            <a:spLocks noChangeArrowheads="1"/>
          </p:cNvSpPr>
          <p:nvPr/>
        </p:nvSpPr>
        <p:spPr bwMode="auto">
          <a:xfrm>
            <a:off x="5318125" y="6386513"/>
            <a:ext cx="2916238" cy="503237"/>
          </a:xfrm>
          <a:prstGeom prst="rect">
            <a:avLst/>
          </a:prstGeom>
          <a:noFill/>
          <a:ln w="12700">
            <a:noFill/>
            <a:miter lim="800000"/>
            <a:headEnd/>
            <a:tailEnd type="none" w="lg" len="lg"/>
          </a:ln>
          <a:effectLst/>
        </p:spPr>
        <p:txBody>
          <a:bodyPr lIns="100243" tIns="52127" rIns="100243" bIns="52127" anchor="ctr">
            <a:spAutoFit/>
          </a:bodyPr>
          <a:lstStyle/>
          <a:p>
            <a:pPr defTabSz="1019175" eaLnBrk="0" hangingPunct="0">
              <a:spcBef>
                <a:spcPct val="0"/>
              </a:spcBef>
              <a:buClrTx/>
              <a:buSzTx/>
              <a:buFontTx/>
              <a:buNone/>
            </a:pPr>
            <a:r>
              <a:rPr lang="en-US" sz="1300">
                <a:solidFill>
                  <a:schemeClr val="tx1"/>
                </a:solidFill>
              </a:rPr>
              <a:t>The gland box with two power cable and two control cable clamps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28325"/>
                                        </p:tgtEl>
                                        <p:attrNameLst>
                                          <p:attrName>style.visibility</p:attrName>
                                        </p:attrNameLst>
                                      </p:cBhvr>
                                      <p:to>
                                        <p:strVal val="visible"/>
                                      </p:to>
                                    </p:set>
                                    <p:animEffect transition="in" filter="fade">
                                      <p:cBhvr>
                                        <p:cTn id="7" dur="500"/>
                                        <p:tgtEl>
                                          <p:spTgt spid="31283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28326"/>
                                        </p:tgtEl>
                                        <p:attrNameLst>
                                          <p:attrName>style.visibility</p:attrName>
                                        </p:attrNameLst>
                                      </p:cBhvr>
                                      <p:to>
                                        <p:strVal val="visible"/>
                                      </p:to>
                                    </p:set>
                                    <p:animEffect transition="in" filter="fade">
                                      <p:cBhvr>
                                        <p:cTn id="12" dur="500"/>
                                        <p:tgtEl>
                                          <p:spTgt spid="3128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8325" grpId="0" animBg="1"/>
      <p:bldP spid="3128326" grpId="0" animBg="1"/>
    </p:bld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133E76FA-ADE8-464A-86AC-EEBCDD82C054}" type="slidenum">
              <a:rPr lang="en-US"/>
              <a:pPr/>
              <a:t>111</a:t>
            </a:fld>
            <a:endParaRPr lang="en-US"/>
          </a:p>
        </p:txBody>
      </p:sp>
      <p:sp>
        <p:nvSpPr>
          <p:cNvPr id="3130370" name="Rectangle 2"/>
          <p:cNvSpPr>
            <a:spLocks noGrp="1" noChangeArrowheads="1"/>
          </p:cNvSpPr>
          <p:nvPr>
            <p:ph type="title"/>
          </p:nvPr>
        </p:nvSpPr>
        <p:spPr>
          <a:xfrm>
            <a:off x="0" y="0"/>
            <a:ext cx="10058400" cy="1387475"/>
          </a:xfrm>
        </p:spPr>
        <p:txBody>
          <a:bodyPr/>
          <a:lstStyle/>
          <a:p>
            <a:r>
              <a:rPr lang="en-US"/>
              <a:t>Preparation of Gland box and clamps</a:t>
            </a:r>
            <a:br>
              <a:rPr lang="en-US"/>
            </a:br>
            <a:r>
              <a:rPr lang="en-US"/>
              <a:t> </a:t>
            </a:r>
            <a:r>
              <a:rPr lang="nb-NO" sz="2200">
                <a:solidFill>
                  <a:schemeClr val="accent1"/>
                </a:solidFill>
              </a:rPr>
              <a:t>IP54/UL Type 12 (NEMA 12)</a:t>
            </a:r>
            <a:endParaRPr lang="en-US" sz="2200">
              <a:solidFill>
                <a:schemeClr val="accent1"/>
              </a:solidFill>
            </a:endParaRPr>
          </a:p>
        </p:txBody>
      </p:sp>
      <p:sp>
        <p:nvSpPr>
          <p:cNvPr id="3130371" name="Rectangle 3"/>
          <p:cNvSpPr>
            <a:spLocks noGrp="1" noChangeArrowheads="1"/>
          </p:cNvSpPr>
          <p:nvPr>
            <p:ph type="body" idx="1"/>
          </p:nvPr>
        </p:nvSpPr>
        <p:spPr>
          <a:xfrm>
            <a:off x="1624013" y="1808163"/>
            <a:ext cx="6810375" cy="2525712"/>
          </a:xfrm>
        </p:spPr>
        <p:txBody>
          <a:bodyPr/>
          <a:lstStyle/>
          <a:p>
            <a:pPr marL="455613" indent="-455613" defTabSz="914400"/>
            <a:r>
              <a:rPr lang="en-US" sz="1800"/>
              <a:t>Frame Sizes R1…R4: Remove and discard the cable seals where conduit will be installed. (The cable seals are cone-shaped, rubber seals on the bottom of the drive.)</a:t>
            </a:r>
          </a:p>
          <a:p>
            <a:pPr marL="455613" indent="-455613" defTabSz="914400"/>
            <a:r>
              <a:rPr lang="en-US" sz="1800"/>
              <a:t>Frame Sizes R5 and R6: Use punch to create holes for conduit connections as needed. Install the cable clamps for the cables</a:t>
            </a:r>
          </a:p>
          <a:p>
            <a:pPr marL="455613" indent="-455613" defTabSz="914400"/>
            <a:r>
              <a:rPr lang="en-US" sz="1800"/>
              <a:t>For each conduit run (input power, motor and control wiring must be separate), install water tight conduit connectors (not supplied).</a:t>
            </a:r>
          </a:p>
        </p:txBody>
      </p:sp>
      <p:sp>
        <p:nvSpPr>
          <p:cNvPr id="3130372" name="Rectangle 4"/>
          <p:cNvSpPr>
            <a:spLocks noChangeArrowheads="1"/>
          </p:cNvSpPr>
          <p:nvPr/>
        </p:nvSpPr>
        <p:spPr bwMode="auto">
          <a:xfrm>
            <a:off x="5518150" y="6516688"/>
            <a:ext cx="2916238" cy="501650"/>
          </a:xfrm>
          <a:prstGeom prst="rect">
            <a:avLst/>
          </a:prstGeom>
          <a:noFill/>
          <a:ln w="12700">
            <a:noFill/>
            <a:miter lim="800000"/>
            <a:headEnd/>
            <a:tailEnd type="none" w="lg" len="lg"/>
          </a:ln>
          <a:effectLst/>
        </p:spPr>
        <p:txBody>
          <a:bodyPr lIns="100243" tIns="52127" rIns="100243" bIns="52127" anchor="ctr">
            <a:spAutoFit/>
          </a:bodyPr>
          <a:lstStyle/>
          <a:p>
            <a:pPr defTabSz="1019175" eaLnBrk="0" hangingPunct="0">
              <a:spcBef>
                <a:spcPct val="0"/>
              </a:spcBef>
              <a:buClrTx/>
              <a:buSzTx/>
              <a:buFontTx/>
              <a:buNone/>
            </a:pPr>
            <a:r>
              <a:rPr lang="en-US" sz="1300">
                <a:solidFill>
                  <a:schemeClr val="tx1"/>
                </a:solidFill>
              </a:rPr>
              <a:t>The gland box with two power cable and two control cable clamps </a:t>
            </a:r>
          </a:p>
        </p:txBody>
      </p:sp>
      <p:pic>
        <p:nvPicPr>
          <p:cNvPr id="3130373" name="Picture 5"/>
          <p:cNvPicPr>
            <a:picLocks noChangeAspect="1" noChangeArrowheads="1"/>
          </p:cNvPicPr>
          <p:nvPr/>
        </p:nvPicPr>
        <p:blipFill>
          <a:blip r:embed="rId4" cstate="print"/>
          <a:srcRect/>
          <a:stretch>
            <a:fillRect/>
          </a:stretch>
        </p:blipFill>
        <p:spPr bwMode="auto">
          <a:xfrm>
            <a:off x="1624013" y="4497388"/>
            <a:ext cx="3327400" cy="2311400"/>
          </a:xfrm>
          <a:prstGeom prst="rect">
            <a:avLst/>
          </a:prstGeom>
          <a:noFill/>
          <a:ln w="9525" algn="ctr">
            <a:noFill/>
            <a:miter lim="800000"/>
            <a:headEnd/>
            <a:tailEnd/>
          </a:ln>
          <a:effectLst/>
        </p:spPr>
      </p:pic>
      <p:pic>
        <p:nvPicPr>
          <p:cNvPr id="3130374" name="Picture 6"/>
          <p:cNvPicPr>
            <a:picLocks noChangeAspect="1" noChangeArrowheads="1"/>
          </p:cNvPicPr>
          <p:nvPr/>
        </p:nvPicPr>
        <p:blipFill>
          <a:blip r:embed="rId5" cstate="print"/>
          <a:srcRect/>
          <a:stretch>
            <a:fillRect/>
          </a:stretch>
        </p:blipFill>
        <p:spPr bwMode="auto">
          <a:xfrm>
            <a:off x="5108575" y="4668838"/>
            <a:ext cx="3325813" cy="1704975"/>
          </a:xfrm>
          <a:prstGeom prst="rect">
            <a:avLst/>
          </a:prstGeom>
          <a:noFill/>
          <a:ln w="9525" algn="ctr">
            <a:noFill/>
            <a:miter lim="800000"/>
            <a:headEnd/>
            <a:tailEnd/>
          </a:ln>
          <a:effectLst/>
        </p:spPr>
      </p:pic>
      <p:pic>
        <p:nvPicPr>
          <p:cNvPr id="3130375" name="Picture 7"/>
          <p:cNvPicPr>
            <a:picLocks noChangeAspect="1" noChangeArrowheads="1"/>
          </p:cNvPicPr>
          <p:nvPr/>
        </p:nvPicPr>
        <p:blipFill>
          <a:blip r:embed="rId6" cstate="print"/>
          <a:srcRect/>
          <a:stretch>
            <a:fillRect/>
          </a:stretch>
        </p:blipFill>
        <p:spPr bwMode="auto">
          <a:xfrm>
            <a:off x="1624013" y="4541838"/>
            <a:ext cx="936625" cy="663575"/>
          </a:xfrm>
          <a:prstGeom prst="rect">
            <a:avLst/>
          </a:prstGeom>
          <a:noFill/>
          <a:ln w="9525" algn="ctr">
            <a:noFill/>
            <a:miter lim="800000"/>
            <a:headEnd/>
            <a:tailEnd/>
          </a:ln>
          <a:effectLst/>
        </p:spPr>
      </p:pic>
    </p:spTree>
    <p:custDataLst>
      <p:tags r:id="rId1"/>
    </p:custData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39F25483-B712-46DF-8D6D-0F5CBCB5D72A}" type="slidenum">
              <a:rPr lang="en-US"/>
              <a:pPr/>
              <a:t>112</a:t>
            </a:fld>
            <a:endParaRPr lang="en-US"/>
          </a:p>
        </p:txBody>
      </p:sp>
      <p:sp>
        <p:nvSpPr>
          <p:cNvPr id="3132418" name="Rectangle 2"/>
          <p:cNvSpPr>
            <a:spLocks noGrp="1" noChangeArrowheads="1"/>
          </p:cNvSpPr>
          <p:nvPr>
            <p:ph type="title"/>
          </p:nvPr>
        </p:nvSpPr>
        <p:spPr/>
        <p:txBody>
          <a:bodyPr/>
          <a:lstStyle/>
          <a:p>
            <a:r>
              <a:rPr lang="en-US"/>
              <a:t>Supply cable connection</a:t>
            </a:r>
          </a:p>
        </p:txBody>
      </p:sp>
      <p:sp>
        <p:nvSpPr>
          <p:cNvPr id="3132419" name="Rectangle 3"/>
          <p:cNvSpPr>
            <a:spLocks noGrp="1" noChangeArrowheads="1"/>
          </p:cNvSpPr>
          <p:nvPr>
            <p:ph type="body" idx="1"/>
          </p:nvPr>
        </p:nvSpPr>
        <p:spPr>
          <a:xfrm>
            <a:off x="1624013" y="4497388"/>
            <a:ext cx="6810375" cy="2212975"/>
          </a:xfrm>
        </p:spPr>
        <p:txBody>
          <a:bodyPr/>
          <a:lstStyle/>
          <a:p>
            <a:pPr marL="455613" indent="-455613" defTabSz="914400">
              <a:buSzPct val="75000"/>
              <a:buFont typeface="Wingdings" pitchFamily="2" charset="2"/>
              <a:buAutoNum type="arabicParenR"/>
            </a:pPr>
            <a:r>
              <a:rPr lang="en-US"/>
              <a:t>Strip the cable. If a screened cable is used, twist the screen into a pigtail.</a:t>
            </a:r>
          </a:p>
          <a:p>
            <a:pPr marL="455613" indent="-455613" defTabSz="914400">
              <a:buSzPct val="75000"/>
              <a:buFont typeface="Wingdings" pitchFamily="2" charset="2"/>
              <a:buAutoNum type="arabicParenR"/>
            </a:pPr>
            <a:r>
              <a:rPr lang="en-US"/>
              <a:t>Route cable through the clamp</a:t>
            </a:r>
          </a:p>
          <a:p>
            <a:pPr marL="455613" indent="-455613" defTabSz="914400">
              <a:buSzPct val="75000"/>
              <a:buFont typeface="Wingdings" pitchFamily="2" charset="2"/>
              <a:buAutoNum type="arabicParenR"/>
            </a:pPr>
            <a:r>
              <a:rPr lang="en-US"/>
              <a:t>Connect the supply wires and the ground wire to the drive terminals</a:t>
            </a:r>
          </a:p>
        </p:txBody>
      </p:sp>
      <p:sp>
        <p:nvSpPr>
          <p:cNvPr id="3132420" name="Rectangle 4"/>
          <p:cNvSpPr>
            <a:spLocks noChangeArrowheads="1"/>
          </p:cNvSpPr>
          <p:nvPr/>
        </p:nvSpPr>
        <p:spPr bwMode="auto">
          <a:xfrm>
            <a:off x="2366963" y="4090988"/>
            <a:ext cx="2584450" cy="374650"/>
          </a:xfrm>
          <a:prstGeom prst="rect">
            <a:avLst/>
          </a:prstGeom>
          <a:noFill/>
          <a:ln w="3175">
            <a:noFill/>
            <a:miter lim="800000"/>
            <a:headEnd/>
            <a:tailEnd/>
          </a:ln>
          <a:effectLst/>
        </p:spPr>
        <p:txBody>
          <a:bodyPr lIns="101846" tIns="50923" rIns="101846" bIns="50923">
            <a:spAutoFit/>
          </a:bodyPr>
          <a:lstStyle/>
          <a:p>
            <a:pPr defTabSz="1019175" eaLnBrk="0" hangingPunct="0">
              <a:spcBef>
                <a:spcPct val="0"/>
              </a:spcBef>
              <a:buClrTx/>
              <a:buSzTx/>
              <a:buFontTx/>
              <a:buNone/>
            </a:pPr>
            <a:r>
              <a:rPr kumimoji="1" lang="en-US" sz="900">
                <a:solidFill>
                  <a:schemeClr val="tx1"/>
                </a:solidFill>
              </a:rPr>
              <a:t>Cable pictures courtesy of Draka NK Cables Oy</a:t>
            </a:r>
          </a:p>
        </p:txBody>
      </p:sp>
      <p:grpSp>
        <p:nvGrpSpPr>
          <p:cNvPr id="3132421" name="Group 5"/>
          <p:cNvGrpSpPr>
            <a:grpSpLocks/>
          </p:cNvGrpSpPr>
          <p:nvPr/>
        </p:nvGrpSpPr>
        <p:grpSpPr bwMode="auto">
          <a:xfrm>
            <a:off x="1624013" y="1804988"/>
            <a:ext cx="1843087" cy="2528887"/>
            <a:chOff x="2018" y="806"/>
            <a:chExt cx="1449" cy="1873"/>
          </a:xfrm>
        </p:grpSpPr>
        <p:pic>
          <p:nvPicPr>
            <p:cNvPr id="3132422" name="Picture 6" descr="MCMK__KUORITTU_2"/>
            <p:cNvPicPr>
              <a:picLocks noChangeAspect="1" noChangeArrowheads="1"/>
            </p:cNvPicPr>
            <p:nvPr/>
          </p:nvPicPr>
          <p:blipFill>
            <a:blip r:embed="rId4" cstate="print"/>
            <a:srcRect/>
            <a:stretch>
              <a:fillRect/>
            </a:stretch>
          </p:blipFill>
          <p:spPr bwMode="auto">
            <a:xfrm>
              <a:off x="2018" y="1165"/>
              <a:ext cx="490" cy="1514"/>
            </a:xfrm>
            <a:prstGeom prst="rect">
              <a:avLst/>
            </a:prstGeom>
            <a:noFill/>
          </p:spPr>
        </p:pic>
        <p:grpSp>
          <p:nvGrpSpPr>
            <p:cNvPr id="3132423" name="Group 7"/>
            <p:cNvGrpSpPr>
              <a:grpSpLocks/>
            </p:cNvGrpSpPr>
            <p:nvPr/>
          </p:nvGrpSpPr>
          <p:grpSpPr bwMode="auto">
            <a:xfrm>
              <a:off x="2719" y="1226"/>
              <a:ext cx="748" cy="446"/>
              <a:chOff x="1584" y="2034"/>
              <a:chExt cx="1014" cy="606"/>
            </a:xfrm>
          </p:grpSpPr>
          <p:sp>
            <p:nvSpPr>
              <p:cNvPr id="3132424" name="Line 8"/>
              <p:cNvSpPr>
                <a:spLocks noChangeShapeType="1"/>
              </p:cNvSpPr>
              <p:nvPr/>
            </p:nvSpPr>
            <p:spPr bwMode="auto">
              <a:xfrm>
                <a:off x="1584" y="2034"/>
                <a:ext cx="0" cy="606"/>
              </a:xfrm>
              <a:prstGeom prst="line">
                <a:avLst/>
              </a:prstGeom>
              <a:noFill/>
              <a:ln w="3175">
                <a:solidFill>
                  <a:schemeClr val="tx1"/>
                </a:solidFill>
                <a:round/>
                <a:headEnd type="triangle" w="med" len="med"/>
                <a:tailEnd type="triangle" w="med" len="med"/>
              </a:ln>
              <a:effectLst/>
            </p:spPr>
            <p:txBody>
              <a:bodyPr/>
              <a:lstStyle/>
              <a:p>
                <a:endParaRPr lang="en-US"/>
              </a:p>
            </p:txBody>
          </p:sp>
          <p:sp>
            <p:nvSpPr>
              <p:cNvPr id="3132425" name="Text Box 9"/>
              <p:cNvSpPr txBox="1">
                <a:spLocks noChangeArrowheads="1"/>
              </p:cNvSpPr>
              <p:nvPr/>
            </p:nvSpPr>
            <p:spPr bwMode="auto">
              <a:xfrm>
                <a:off x="1652" y="2221"/>
                <a:ext cx="946" cy="408"/>
              </a:xfrm>
              <a:prstGeom prst="rect">
                <a:avLst/>
              </a:prstGeom>
              <a:noFill/>
              <a:ln w="9525">
                <a:noFill/>
                <a:miter lim="800000"/>
                <a:headEnd/>
                <a:tailEnd/>
              </a:ln>
              <a:effectLst/>
            </p:spPr>
            <p:txBody>
              <a:bodyPr wrap="none" lIns="101846" tIns="50923" rIns="101846" bIns="50923">
                <a:spAutoFit/>
              </a:bodyPr>
              <a:lstStyle/>
              <a:p>
                <a:pPr defTabSz="1019175" eaLnBrk="0" hangingPunct="0">
                  <a:spcBef>
                    <a:spcPct val="0"/>
                  </a:spcBef>
                  <a:buClrTx/>
                  <a:buSzTx/>
                  <a:buFontTx/>
                  <a:buNone/>
                </a:pPr>
                <a:r>
                  <a:rPr lang="en-US" b="1">
                    <a:solidFill>
                      <a:schemeClr val="tx1"/>
                    </a:solidFill>
                  </a:rPr>
                  <a:t>&lt; 5</a:t>
                </a:r>
                <a:r>
                  <a:rPr lang="en-US" b="1">
                    <a:solidFill>
                      <a:schemeClr val="tx1"/>
                    </a:solidFill>
                    <a:cs typeface="Arial" charset="0"/>
                  </a:rPr>
                  <a:t>x</a:t>
                </a:r>
                <a:r>
                  <a:rPr lang="en-US" b="1">
                    <a:solidFill>
                      <a:schemeClr val="tx1"/>
                    </a:solidFill>
                  </a:rPr>
                  <a:t>D</a:t>
                </a:r>
              </a:p>
            </p:txBody>
          </p:sp>
        </p:grpSp>
        <p:grpSp>
          <p:nvGrpSpPr>
            <p:cNvPr id="3132426" name="Group 10"/>
            <p:cNvGrpSpPr>
              <a:grpSpLocks/>
            </p:cNvGrpSpPr>
            <p:nvPr/>
          </p:nvGrpSpPr>
          <p:grpSpPr bwMode="auto">
            <a:xfrm>
              <a:off x="2420" y="1226"/>
              <a:ext cx="370" cy="446"/>
              <a:chOff x="1179" y="2034"/>
              <a:chExt cx="501" cy="606"/>
            </a:xfrm>
          </p:grpSpPr>
          <p:sp>
            <p:nvSpPr>
              <p:cNvPr id="3132427" name="Line 11"/>
              <p:cNvSpPr>
                <a:spLocks noChangeShapeType="1"/>
              </p:cNvSpPr>
              <p:nvPr/>
            </p:nvSpPr>
            <p:spPr bwMode="auto">
              <a:xfrm>
                <a:off x="1298" y="2034"/>
                <a:ext cx="382" cy="0"/>
              </a:xfrm>
              <a:prstGeom prst="line">
                <a:avLst/>
              </a:prstGeom>
              <a:noFill/>
              <a:ln w="3175">
                <a:solidFill>
                  <a:schemeClr val="tx1"/>
                </a:solidFill>
                <a:round/>
                <a:headEnd/>
                <a:tailEnd/>
              </a:ln>
              <a:effectLst/>
            </p:spPr>
            <p:txBody>
              <a:bodyPr wrap="none" anchor="ctr"/>
              <a:lstStyle/>
              <a:p>
                <a:endParaRPr lang="en-US"/>
              </a:p>
            </p:txBody>
          </p:sp>
          <p:sp>
            <p:nvSpPr>
              <p:cNvPr id="3132428" name="Line 12"/>
              <p:cNvSpPr>
                <a:spLocks noChangeShapeType="1"/>
              </p:cNvSpPr>
              <p:nvPr/>
            </p:nvSpPr>
            <p:spPr bwMode="auto">
              <a:xfrm>
                <a:off x="1179" y="2640"/>
                <a:ext cx="501" cy="0"/>
              </a:xfrm>
              <a:prstGeom prst="line">
                <a:avLst/>
              </a:prstGeom>
              <a:noFill/>
              <a:ln w="3175">
                <a:solidFill>
                  <a:schemeClr val="tx1"/>
                </a:solidFill>
                <a:round/>
                <a:headEnd/>
                <a:tailEnd/>
              </a:ln>
              <a:effectLst/>
            </p:spPr>
            <p:txBody>
              <a:bodyPr wrap="none" anchor="ctr"/>
              <a:lstStyle/>
              <a:p>
                <a:endParaRPr lang="en-US"/>
              </a:p>
            </p:txBody>
          </p:sp>
        </p:grpSp>
        <p:grpSp>
          <p:nvGrpSpPr>
            <p:cNvPr id="3132429" name="Group 13"/>
            <p:cNvGrpSpPr>
              <a:grpSpLocks/>
            </p:cNvGrpSpPr>
            <p:nvPr/>
          </p:nvGrpSpPr>
          <p:grpSpPr bwMode="auto">
            <a:xfrm>
              <a:off x="2436" y="1001"/>
              <a:ext cx="72" cy="225"/>
              <a:chOff x="1200" y="1728"/>
              <a:chExt cx="98" cy="306"/>
            </a:xfrm>
          </p:grpSpPr>
          <p:sp>
            <p:nvSpPr>
              <p:cNvPr id="3132430" name="Line 14"/>
              <p:cNvSpPr>
                <a:spLocks noChangeShapeType="1"/>
              </p:cNvSpPr>
              <p:nvPr/>
            </p:nvSpPr>
            <p:spPr bwMode="auto">
              <a:xfrm>
                <a:off x="1200" y="1728"/>
                <a:ext cx="0" cy="306"/>
              </a:xfrm>
              <a:prstGeom prst="line">
                <a:avLst/>
              </a:prstGeom>
              <a:noFill/>
              <a:ln w="3175">
                <a:solidFill>
                  <a:schemeClr val="tx1"/>
                </a:solidFill>
                <a:round/>
                <a:headEnd/>
                <a:tailEnd/>
              </a:ln>
              <a:effectLst/>
            </p:spPr>
            <p:txBody>
              <a:bodyPr wrap="none" anchor="ctr"/>
              <a:lstStyle/>
              <a:p>
                <a:endParaRPr lang="en-US"/>
              </a:p>
            </p:txBody>
          </p:sp>
          <p:sp>
            <p:nvSpPr>
              <p:cNvPr id="3132431" name="Line 15"/>
              <p:cNvSpPr>
                <a:spLocks noChangeShapeType="1"/>
              </p:cNvSpPr>
              <p:nvPr/>
            </p:nvSpPr>
            <p:spPr bwMode="auto">
              <a:xfrm>
                <a:off x="1298" y="1728"/>
                <a:ext cx="0" cy="306"/>
              </a:xfrm>
              <a:prstGeom prst="line">
                <a:avLst/>
              </a:prstGeom>
              <a:noFill/>
              <a:ln w="3175">
                <a:solidFill>
                  <a:schemeClr val="tx1"/>
                </a:solidFill>
                <a:round/>
                <a:headEnd/>
                <a:tailEnd/>
              </a:ln>
              <a:effectLst/>
            </p:spPr>
            <p:txBody>
              <a:bodyPr wrap="none" anchor="ctr"/>
              <a:lstStyle/>
              <a:p>
                <a:endParaRPr lang="en-US"/>
              </a:p>
            </p:txBody>
          </p:sp>
        </p:grpSp>
        <p:sp>
          <p:nvSpPr>
            <p:cNvPr id="3132432" name="Text Box 16"/>
            <p:cNvSpPr txBox="1">
              <a:spLocks noChangeArrowheads="1"/>
            </p:cNvSpPr>
            <p:nvPr/>
          </p:nvSpPr>
          <p:spPr bwMode="auto">
            <a:xfrm>
              <a:off x="2363" y="806"/>
              <a:ext cx="225" cy="301"/>
            </a:xfrm>
            <a:prstGeom prst="rect">
              <a:avLst/>
            </a:prstGeom>
            <a:noFill/>
            <a:ln w="9525">
              <a:noFill/>
              <a:miter lim="800000"/>
              <a:headEnd/>
              <a:tailEnd/>
            </a:ln>
            <a:effectLst/>
          </p:spPr>
          <p:txBody>
            <a:bodyPr lIns="101846" tIns="50923" rIns="101846" bIns="50923">
              <a:spAutoFit/>
            </a:bodyPr>
            <a:lstStyle/>
            <a:p>
              <a:pPr defTabSz="1019175" eaLnBrk="0" hangingPunct="0">
                <a:spcBef>
                  <a:spcPct val="0"/>
                </a:spcBef>
                <a:buClrTx/>
                <a:buSzTx/>
                <a:buFontTx/>
                <a:buNone/>
              </a:pPr>
              <a:r>
                <a:rPr lang="en-US" b="1">
                  <a:solidFill>
                    <a:schemeClr val="tx1"/>
                  </a:solidFill>
                </a:rPr>
                <a:t>D</a:t>
              </a:r>
            </a:p>
          </p:txBody>
        </p:sp>
        <p:grpSp>
          <p:nvGrpSpPr>
            <p:cNvPr id="3132433" name="Group 17"/>
            <p:cNvGrpSpPr>
              <a:grpSpLocks/>
            </p:cNvGrpSpPr>
            <p:nvPr/>
          </p:nvGrpSpPr>
          <p:grpSpPr bwMode="auto">
            <a:xfrm>
              <a:off x="2258" y="1036"/>
              <a:ext cx="436" cy="0"/>
              <a:chOff x="960" y="1776"/>
              <a:chExt cx="578" cy="0"/>
            </a:xfrm>
          </p:grpSpPr>
          <p:sp>
            <p:nvSpPr>
              <p:cNvPr id="3132434" name="Line 18"/>
              <p:cNvSpPr>
                <a:spLocks noChangeShapeType="1"/>
              </p:cNvSpPr>
              <p:nvPr/>
            </p:nvSpPr>
            <p:spPr bwMode="auto">
              <a:xfrm>
                <a:off x="960" y="1776"/>
                <a:ext cx="240" cy="0"/>
              </a:xfrm>
              <a:prstGeom prst="line">
                <a:avLst/>
              </a:prstGeom>
              <a:noFill/>
              <a:ln w="3175">
                <a:solidFill>
                  <a:schemeClr val="tx1"/>
                </a:solidFill>
                <a:round/>
                <a:headEnd/>
                <a:tailEnd type="triangle" w="med" len="med"/>
              </a:ln>
              <a:effectLst/>
            </p:spPr>
            <p:txBody>
              <a:bodyPr wrap="none" anchor="ctr"/>
              <a:lstStyle/>
              <a:p>
                <a:endParaRPr lang="en-US"/>
              </a:p>
            </p:txBody>
          </p:sp>
          <p:sp>
            <p:nvSpPr>
              <p:cNvPr id="3132435" name="Line 19"/>
              <p:cNvSpPr>
                <a:spLocks noChangeShapeType="1"/>
              </p:cNvSpPr>
              <p:nvPr/>
            </p:nvSpPr>
            <p:spPr bwMode="auto">
              <a:xfrm flipH="1">
                <a:off x="1298" y="1776"/>
                <a:ext cx="240" cy="0"/>
              </a:xfrm>
              <a:prstGeom prst="line">
                <a:avLst/>
              </a:prstGeom>
              <a:noFill/>
              <a:ln w="3175">
                <a:solidFill>
                  <a:schemeClr val="tx1"/>
                </a:solidFill>
                <a:round/>
                <a:headEnd/>
                <a:tailEnd type="triangle" w="med" len="med"/>
              </a:ln>
              <a:effectLst/>
            </p:spPr>
            <p:txBody>
              <a:bodyPr wrap="none" anchor="ctr"/>
              <a:lstStyle/>
              <a:p>
                <a:endParaRPr lang="en-US"/>
              </a:p>
            </p:txBody>
          </p:sp>
          <p:sp>
            <p:nvSpPr>
              <p:cNvPr id="3132436" name="Line 20"/>
              <p:cNvSpPr>
                <a:spLocks noChangeShapeType="1"/>
              </p:cNvSpPr>
              <p:nvPr/>
            </p:nvSpPr>
            <p:spPr bwMode="auto">
              <a:xfrm>
                <a:off x="1200" y="1776"/>
                <a:ext cx="98" cy="0"/>
              </a:xfrm>
              <a:prstGeom prst="line">
                <a:avLst/>
              </a:prstGeom>
              <a:noFill/>
              <a:ln w="3175">
                <a:solidFill>
                  <a:schemeClr val="tx1"/>
                </a:solidFill>
                <a:round/>
                <a:headEnd/>
                <a:tailEnd/>
              </a:ln>
              <a:effectLst/>
            </p:spPr>
            <p:txBody>
              <a:bodyPr wrap="none" anchor="ctr"/>
              <a:lstStyle/>
              <a:p>
                <a:endParaRPr lang="en-US"/>
              </a:p>
            </p:txBody>
          </p:sp>
        </p:grpSp>
        <p:sp>
          <p:nvSpPr>
            <p:cNvPr id="3132437" name="AutoShape 21"/>
            <p:cNvSpPr>
              <a:spLocks noChangeArrowheads="1"/>
            </p:cNvSpPr>
            <p:nvPr/>
          </p:nvSpPr>
          <p:spPr bwMode="auto">
            <a:xfrm>
              <a:off x="2542" y="1841"/>
              <a:ext cx="288" cy="262"/>
            </a:xfrm>
            <a:prstGeom prst="wedgeEllipseCallout">
              <a:avLst>
                <a:gd name="adj1" fmla="val -103472"/>
                <a:gd name="adj2" fmla="val -106106"/>
              </a:avLst>
            </a:prstGeom>
            <a:solidFill>
              <a:schemeClr val="bg1"/>
            </a:solidFill>
            <a:ln w="12700">
              <a:solidFill>
                <a:schemeClr val="tx1"/>
              </a:solidFill>
              <a:miter lim="800000"/>
              <a:headEnd/>
              <a:tailEnd type="none" w="lg" len="lg"/>
            </a:ln>
            <a:effectLst/>
          </p:spPr>
          <p:txBody>
            <a:bodyPr lIns="100243" tIns="52127" rIns="100243" bIns="52127"/>
            <a:lstStyle/>
            <a:p>
              <a:pPr algn="ctr" defTabSz="1019175" eaLnBrk="0" hangingPunct="0">
                <a:buClrTx/>
                <a:buSzTx/>
                <a:buFontTx/>
                <a:buNone/>
              </a:pPr>
              <a:r>
                <a:rPr lang="fi-FI" sz="1600" b="1">
                  <a:solidFill>
                    <a:schemeClr val="tx1"/>
                  </a:solidFill>
                </a:rPr>
                <a:t>1</a:t>
              </a:r>
              <a:endParaRPr lang="en-US" sz="1600" b="1">
                <a:solidFill>
                  <a:schemeClr val="tx1"/>
                </a:solidFill>
              </a:endParaRPr>
            </a:p>
          </p:txBody>
        </p:sp>
      </p:grpSp>
      <p:grpSp>
        <p:nvGrpSpPr>
          <p:cNvPr id="3132438" name="Group 22"/>
          <p:cNvGrpSpPr>
            <a:grpSpLocks/>
          </p:cNvGrpSpPr>
          <p:nvPr/>
        </p:nvGrpSpPr>
        <p:grpSpPr bwMode="auto">
          <a:xfrm>
            <a:off x="5722938" y="1804988"/>
            <a:ext cx="1874837" cy="2528887"/>
            <a:chOff x="3541" y="890"/>
            <a:chExt cx="1786" cy="2426"/>
          </a:xfrm>
        </p:grpSpPr>
        <p:grpSp>
          <p:nvGrpSpPr>
            <p:cNvPr id="3132439" name="Group 23"/>
            <p:cNvGrpSpPr>
              <a:grpSpLocks/>
            </p:cNvGrpSpPr>
            <p:nvPr/>
          </p:nvGrpSpPr>
          <p:grpSpPr bwMode="auto">
            <a:xfrm>
              <a:off x="3923" y="890"/>
              <a:ext cx="1404" cy="2426"/>
              <a:chOff x="3923" y="890"/>
              <a:chExt cx="1404" cy="2426"/>
            </a:xfrm>
          </p:grpSpPr>
          <p:pic>
            <p:nvPicPr>
              <p:cNvPr id="3132440" name="Picture 24" descr="SupplyCable"/>
              <p:cNvPicPr>
                <a:picLocks noChangeAspect="1" noChangeArrowheads="1"/>
              </p:cNvPicPr>
              <p:nvPr/>
            </p:nvPicPr>
            <p:blipFill>
              <a:blip r:embed="rId5" cstate="print"/>
              <a:srcRect/>
              <a:stretch>
                <a:fillRect/>
              </a:stretch>
            </p:blipFill>
            <p:spPr bwMode="auto">
              <a:xfrm>
                <a:off x="3923" y="890"/>
                <a:ext cx="1404" cy="2426"/>
              </a:xfrm>
              <a:prstGeom prst="rect">
                <a:avLst/>
              </a:prstGeom>
              <a:noFill/>
            </p:spPr>
          </p:pic>
          <p:sp>
            <p:nvSpPr>
              <p:cNvPr id="3132441" name="Line 25"/>
              <p:cNvSpPr>
                <a:spLocks noChangeShapeType="1"/>
              </p:cNvSpPr>
              <p:nvPr/>
            </p:nvSpPr>
            <p:spPr bwMode="auto">
              <a:xfrm flipV="1">
                <a:off x="4740" y="1075"/>
                <a:ext cx="0" cy="904"/>
              </a:xfrm>
              <a:prstGeom prst="line">
                <a:avLst/>
              </a:prstGeom>
              <a:noFill/>
              <a:ln w="38100">
                <a:solidFill>
                  <a:schemeClr val="accent2"/>
                </a:solidFill>
                <a:round/>
                <a:headEnd/>
                <a:tailEnd type="triangle" w="lg" len="lg"/>
              </a:ln>
              <a:effectLst/>
            </p:spPr>
            <p:txBody>
              <a:bodyPr wrap="none" lIns="90000" tIns="46800" rIns="90000" bIns="46800">
                <a:spAutoFit/>
              </a:bodyPr>
              <a:lstStyle/>
              <a:p>
                <a:endParaRPr lang="en-US"/>
              </a:p>
            </p:txBody>
          </p:sp>
        </p:grpSp>
        <p:sp>
          <p:nvSpPr>
            <p:cNvPr id="3132442" name="AutoShape 26"/>
            <p:cNvSpPr>
              <a:spLocks noChangeArrowheads="1"/>
            </p:cNvSpPr>
            <p:nvPr/>
          </p:nvSpPr>
          <p:spPr bwMode="auto">
            <a:xfrm>
              <a:off x="3541" y="1380"/>
              <a:ext cx="288" cy="262"/>
            </a:xfrm>
            <a:prstGeom prst="wedgeEllipseCallout">
              <a:avLst>
                <a:gd name="adj1" fmla="val 265625"/>
                <a:gd name="adj2" fmla="val -67940"/>
              </a:avLst>
            </a:prstGeom>
            <a:solidFill>
              <a:schemeClr val="bg1"/>
            </a:solidFill>
            <a:ln w="12700">
              <a:solidFill>
                <a:schemeClr val="tx1"/>
              </a:solidFill>
              <a:miter lim="800000"/>
              <a:headEnd/>
              <a:tailEnd type="none" w="lg" len="lg"/>
            </a:ln>
            <a:effectLst/>
          </p:spPr>
          <p:txBody>
            <a:bodyPr lIns="100243" tIns="52127" rIns="100243" bIns="52127"/>
            <a:lstStyle/>
            <a:p>
              <a:pPr algn="ctr" defTabSz="1019175" eaLnBrk="0" hangingPunct="0">
                <a:buClrTx/>
                <a:buSzTx/>
                <a:buFontTx/>
                <a:buNone/>
              </a:pPr>
              <a:r>
                <a:rPr lang="en-US" sz="1300" b="1">
                  <a:solidFill>
                    <a:schemeClr val="tx1"/>
                  </a:solidFill>
                </a:rPr>
                <a:t>3</a:t>
              </a:r>
            </a:p>
          </p:txBody>
        </p:sp>
        <p:sp>
          <p:nvSpPr>
            <p:cNvPr id="3132443" name="AutoShape 27"/>
            <p:cNvSpPr>
              <a:spLocks noChangeArrowheads="1"/>
            </p:cNvSpPr>
            <p:nvPr/>
          </p:nvSpPr>
          <p:spPr bwMode="auto">
            <a:xfrm>
              <a:off x="3673" y="2783"/>
              <a:ext cx="288" cy="262"/>
            </a:xfrm>
            <a:prstGeom prst="wedgeEllipseCallout">
              <a:avLst>
                <a:gd name="adj1" fmla="val 265625"/>
                <a:gd name="adj2" fmla="val -67940"/>
              </a:avLst>
            </a:prstGeom>
            <a:solidFill>
              <a:schemeClr val="bg1"/>
            </a:solidFill>
            <a:ln w="12700">
              <a:solidFill>
                <a:schemeClr val="tx1"/>
              </a:solidFill>
              <a:miter lim="800000"/>
              <a:headEnd/>
              <a:tailEnd type="none" w="lg" len="lg"/>
            </a:ln>
            <a:effectLst/>
          </p:spPr>
          <p:txBody>
            <a:bodyPr lIns="100243" tIns="52127" rIns="100243" bIns="52127"/>
            <a:lstStyle/>
            <a:p>
              <a:pPr algn="ctr" defTabSz="1019175" eaLnBrk="0" hangingPunct="0">
                <a:buClrTx/>
                <a:buSzTx/>
                <a:buFontTx/>
                <a:buNone/>
              </a:pPr>
              <a:r>
                <a:rPr lang="fi-FI" sz="1300" b="1">
                  <a:solidFill>
                    <a:schemeClr val="tx1"/>
                  </a:solidFill>
                </a:rPr>
                <a:t>2</a:t>
              </a:r>
              <a:endParaRPr lang="en-US" sz="1300" b="1">
                <a:solidFill>
                  <a:schemeClr val="tx1"/>
                </a:solidFill>
              </a:endParaRPr>
            </a:p>
          </p:txBody>
        </p:sp>
      </p:grpSp>
    </p:spTree>
    <p:custDataLst>
      <p:tags r:id="rId1"/>
    </p:custData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CC36871E-82DA-4862-9E33-FAE50AF00573}" type="slidenum">
              <a:rPr lang="en-US"/>
              <a:pPr/>
              <a:t>113</a:t>
            </a:fld>
            <a:endParaRPr lang="en-US"/>
          </a:p>
        </p:txBody>
      </p:sp>
      <p:sp>
        <p:nvSpPr>
          <p:cNvPr id="3134466" name="Rectangle 2"/>
          <p:cNvSpPr>
            <a:spLocks noGrp="1" noChangeArrowheads="1"/>
          </p:cNvSpPr>
          <p:nvPr>
            <p:ph type="title"/>
          </p:nvPr>
        </p:nvSpPr>
        <p:spPr/>
        <p:txBody>
          <a:bodyPr/>
          <a:lstStyle/>
          <a:p>
            <a:r>
              <a:rPr lang="en-US"/>
              <a:t>Motor cable connection</a:t>
            </a:r>
          </a:p>
        </p:txBody>
      </p:sp>
      <p:sp>
        <p:nvSpPr>
          <p:cNvPr id="3134467" name="Rectangle 3"/>
          <p:cNvSpPr>
            <a:spLocks noChangeArrowheads="1"/>
          </p:cNvSpPr>
          <p:nvPr/>
        </p:nvSpPr>
        <p:spPr bwMode="auto">
          <a:xfrm>
            <a:off x="2459038" y="4090988"/>
            <a:ext cx="2649537" cy="238125"/>
          </a:xfrm>
          <a:prstGeom prst="rect">
            <a:avLst/>
          </a:prstGeom>
          <a:noFill/>
          <a:ln w="3175">
            <a:noFill/>
            <a:miter lim="800000"/>
            <a:headEnd/>
            <a:tailEnd/>
          </a:ln>
          <a:effectLst/>
        </p:spPr>
        <p:txBody>
          <a:bodyPr lIns="101846" tIns="50923" rIns="101846" bIns="50923">
            <a:spAutoFit/>
          </a:bodyPr>
          <a:lstStyle/>
          <a:p>
            <a:pPr defTabSz="1019175" eaLnBrk="0" hangingPunct="0">
              <a:spcBef>
                <a:spcPct val="0"/>
              </a:spcBef>
              <a:buClrTx/>
              <a:buSzTx/>
              <a:buFontTx/>
              <a:buNone/>
            </a:pPr>
            <a:r>
              <a:rPr kumimoji="1" lang="en-US" sz="900">
                <a:solidFill>
                  <a:schemeClr val="tx1"/>
                </a:solidFill>
              </a:rPr>
              <a:t>Cable pictures courtesy of Draka NK Cables Oy</a:t>
            </a:r>
          </a:p>
        </p:txBody>
      </p:sp>
      <p:grpSp>
        <p:nvGrpSpPr>
          <p:cNvPr id="3134468" name="Group 4"/>
          <p:cNvGrpSpPr>
            <a:grpSpLocks/>
          </p:cNvGrpSpPr>
          <p:nvPr/>
        </p:nvGrpSpPr>
        <p:grpSpPr bwMode="auto">
          <a:xfrm>
            <a:off x="1908175" y="1387475"/>
            <a:ext cx="1898650" cy="2946400"/>
            <a:chOff x="1461" y="849"/>
            <a:chExt cx="1407" cy="1873"/>
          </a:xfrm>
        </p:grpSpPr>
        <p:pic>
          <p:nvPicPr>
            <p:cNvPr id="3134469" name="Picture 5" descr="MCMK__KUORITTU_2"/>
            <p:cNvPicPr>
              <a:picLocks noChangeAspect="1" noChangeArrowheads="1"/>
            </p:cNvPicPr>
            <p:nvPr/>
          </p:nvPicPr>
          <p:blipFill>
            <a:blip r:embed="rId4" cstate="print"/>
            <a:srcRect/>
            <a:stretch>
              <a:fillRect/>
            </a:stretch>
          </p:blipFill>
          <p:spPr bwMode="auto">
            <a:xfrm>
              <a:off x="1461" y="1208"/>
              <a:ext cx="490" cy="1514"/>
            </a:xfrm>
            <a:prstGeom prst="rect">
              <a:avLst/>
            </a:prstGeom>
            <a:noFill/>
          </p:spPr>
        </p:pic>
        <p:grpSp>
          <p:nvGrpSpPr>
            <p:cNvPr id="3134470" name="Group 6"/>
            <p:cNvGrpSpPr>
              <a:grpSpLocks/>
            </p:cNvGrpSpPr>
            <p:nvPr/>
          </p:nvGrpSpPr>
          <p:grpSpPr bwMode="auto">
            <a:xfrm>
              <a:off x="2162" y="1269"/>
              <a:ext cx="706" cy="446"/>
              <a:chOff x="1584" y="2034"/>
              <a:chExt cx="957" cy="606"/>
            </a:xfrm>
          </p:grpSpPr>
          <p:sp>
            <p:nvSpPr>
              <p:cNvPr id="3134471" name="Line 7"/>
              <p:cNvSpPr>
                <a:spLocks noChangeShapeType="1"/>
              </p:cNvSpPr>
              <p:nvPr/>
            </p:nvSpPr>
            <p:spPr bwMode="auto">
              <a:xfrm>
                <a:off x="1584" y="2034"/>
                <a:ext cx="0" cy="606"/>
              </a:xfrm>
              <a:prstGeom prst="line">
                <a:avLst/>
              </a:prstGeom>
              <a:noFill/>
              <a:ln w="3175">
                <a:solidFill>
                  <a:schemeClr val="tx1"/>
                </a:solidFill>
                <a:round/>
                <a:headEnd type="triangle" w="med" len="med"/>
                <a:tailEnd type="triangle" w="med" len="med"/>
              </a:ln>
              <a:effectLst/>
            </p:spPr>
            <p:txBody>
              <a:bodyPr/>
              <a:lstStyle/>
              <a:p>
                <a:endParaRPr lang="en-US"/>
              </a:p>
            </p:txBody>
          </p:sp>
          <p:sp>
            <p:nvSpPr>
              <p:cNvPr id="3134472" name="Text Box 8"/>
              <p:cNvSpPr txBox="1">
                <a:spLocks noChangeArrowheads="1"/>
              </p:cNvSpPr>
              <p:nvPr/>
            </p:nvSpPr>
            <p:spPr bwMode="auto">
              <a:xfrm>
                <a:off x="1649" y="2222"/>
                <a:ext cx="892" cy="351"/>
              </a:xfrm>
              <a:prstGeom prst="rect">
                <a:avLst/>
              </a:prstGeom>
              <a:noFill/>
              <a:ln w="9525">
                <a:noFill/>
                <a:miter lim="800000"/>
                <a:headEnd/>
                <a:tailEnd/>
              </a:ln>
              <a:effectLst/>
            </p:spPr>
            <p:txBody>
              <a:bodyPr wrap="none" lIns="101846" tIns="50923" rIns="101846" bIns="50923">
                <a:spAutoFit/>
              </a:bodyPr>
              <a:lstStyle/>
              <a:p>
                <a:pPr defTabSz="1019175" eaLnBrk="0" hangingPunct="0">
                  <a:spcBef>
                    <a:spcPct val="0"/>
                  </a:spcBef>
                  <a:buClrTx/>
                  <a:buSzTx/>
                  <a:buFontTx/>
                  <a:buNone/>
                </a:pPr>
                <a:r>
                  <a:rPr lang="en-US" b="1">
                    <a:solidFill>
                      <a:schemeClr val="tx1"/>
                    </a:solidFill>
                  </a:rPr>
                  <a:t>&lt; 5</a:t>
                </a:r>
                <a:r>
                  <a:rPr lang="en-US" b="1">
                    <a:solidFill>
                      <a:schemeClr val="tx1"/>
                    </a:solidFill>
                    <a:cs typeface="Arial" charset="0"/>
                  </a:rPr>
                  <a:t>x</a:t>
                </a:r>
                <a:r>
                  <a:rPr lang="en-US" b="1">
                    <a:solidFill>
                      <a:schemeClr val="tx1"/>
                    </a:solidFill>
                  </a:rPr>
                  <a:t>D</a:t>
                </a:r>
              </a:p>
            </p:txBody>
          </p:sp>
        </p:grpSp>
        <p:grpSp>
          <p:nvGrpSpPr>
            <p:cNvPr id="3134473" name="Group 9"/>
            <p:cNvGrpSpPr>
              <a:grpSpLocks/>
            </p:cNvGrpSpPr>
            <p:nvPr/>
          </p:nvGrpSpPr>
          <p:grpSpPr bwMode="auto">
            <a:xfrm>
              <a:off x="1863" y="1269"/>
              <a:ext cx="370" cy="446"/>
              <a:chOff x="1179" y="2034"/>
              <a:chExt cx="501" cy="606"/>
            </a:xfrm>
          </p:grpSpPr>
          <p:sp>
            <p:nvSpPr>
              <p:cNvPr id="3134474" name="Line 10"/>
              <p:cNvSpPr>
                <a:spLocks noChangeShapeType="1"/>
              </p:cNvSpPr>
              <p:nvPr/>
            </p:nvSpPr>
            <p:spPr bwMode="auto">
              <a:xfrm>
                <a:off x="1298" y="2034"/>
                <a:ext cx="382" cy="0"/>
              </a:xfrm>
              <a:prstGeom prst="line">
                <a:avLst/>
              </a:prstGeom>
              <a:noFill/>
              <a:ln w="3175">
                <a:solidFill>
                  <a:schemeClr val="tx1"/>
                </a:solidFill>
                <a:round/>
                <a:headEnd/>
                <a:tailEnd/>
              </a:ln>
              <a:effectLst/>
            </p:spPr>
            <p:txBody>
              <a:bodyPr wrap="none" anchor="ctr"/>
              <a:lstStyle/>
              <a:p>
                <a:endParaRPr lang="en-US"/>
              </a:p>
            </p:txBody>
          </p:sp>
          <p:sp>
            <p:nvSpPr>
              <p:cNvPr id="3134475" name="Line 11"/>
              <p:cNvSpPr>
                <a:spLocks noChangeShapeType="1"/>
              </p:cNvSpPr>
              <p:nvPr/>
            </p:nvSpPr>
            <p:spPr bwMode="auto">
              <a:xfrm>
                <a:off x="1179" y="2640"/>
                <a:ext cx="501" cy="0"/>
              </a:xfrm>
              <a:prstGeom prst="line">
                <a:avLst/>
              </a:prstGeom>
              <a:noFill/>
              <a:ln w="3175">
                <a:solidFill>
                  <a:schemeClr val="tx1"/>
                </a:solidFill>
                <a:round/>
                <a:headEnd/>
                <a:tailEnd/>
              </a:ln>
              <a:effectLst/>
            </p:spPr>
            <p:txBody>
              <a:bodyPr wrap="none" anchor="ctr"/>
              <a:lstStyle/>
              <a:p>
                <a:endParaRPr lang="en-US"/>
              </a:p>
            </p:txBody>
          </p:sp>
        </p:grpSp>
        <p:grpSp>
          <p:nvGrpSpPr>
            <p:cNvPr id="3134476" name="Group 12"/>
            <p:cNvGrpSpPr>
              <a:grpSpLocks/>
            </p:cNvGrpSpPr>
            <p:nvPr/>
          </p:nvGrpSpPr>
          <p:grpSpPr bwMode="auto">
            <a:xfrm>
              <a:off x="1879" y="1044"/>
              <a:ext cx="72" cy="225"/>
              <a:chOff x="1200" y="1728"/>
              <a:chExt cx="98" cy="306"/>
            </a:xfrm>
          </p:grpSpPr>
          <p:sp>
            <p:nvSpPr>
              <p:cNvPr id="3134477" name="Line 13"/>
              <p:cNvSpPr>
                <a:spLocks noChangeShapeType="1"/>
              </p:cNvSpPr>
              <p:nvPr/>
            </p:nvSpPr>
            <p:spPr bwMode="auto">
              <a:xfrm>
                <a:off x="1200" y="1728"/>
                <a:ext cx="0" cy="306"/>
              </a:xfrm>
              <a:prstGeom prst="line">
                <a:avLst/>
              </a:prstGeom>
              <a:noFill/>
              <a:ln w="3175">
                <a:solidFill>
                  <a:schemeClr val="tx1"/>
                </a:solidFill>
                <a:round/>
                <a:headEnd/>
                <a:tailEnd/>
              </a:ln>
              <a:effectLst/>
            </p:spPr>
            <p:txBody>
              <a:bodyPr wrap="none" anchor="ctr"/>
              <a:lstStyle/>
              <a:p>
                <a:endParaRPr lang="en-US"/>
              </a:p>
            </p:txBody>
          </p:sp>
          <p:sp>
            <p:nvSpPr>
              <p:cNvPr id="3134478" name="Line 14"/>
              <p:cNvSpPr>
                <a:spLocks noChangeShapeType="1"/>
              </p:cNvSpPr>
              <p:nvPr/>
            </p:nvSpPr>
            <p:spPr bwMode="auto">
              <a:xfrm>
                <a:off x="1298" y="1728"/>
                <a:ext cx="0" cy="306"/>
              </a:xfrm>
              <a:prstGeom prst="line">
                <a:avLst/>
              </a:prstGeom>
              <a:noFill/>
              <a:ln w="3175">
                <a:solidFill>
                  <a:schemeClr val="tx1"/>
                </a:solidFill>
                <a:round/>
                <a:headEnd/>
                <a:tailEnd/>
              </a:ln>
              <a:effectLst/>
            </p:spPr>
            <p:txBody>
              <a:bodyPr wrap="none" anchor="ctr"/>
              <a:lstStyle/>
              <a:p>
                <a:endParaRPr lang="en-US"/>
              </a:p>
            </p:txBody>
          </p:sp>
        </p:grpSp>
        <p:sp>
          <p:nvSpPr>
            <p:cNvPr id="3134479" name="Text Box 15"/>
            <p:cNvSpPr txBox="1">
              <a:spLocks noChangeArrowheads="1"/>
            </p:cNvSpPr>
            <p:nvPr/>
          </p:nvSpPr>
          <p:spPr bwMode="auto">
            <a:xfrm>
              <a:off x="1805" y="849"/>
              <a:ext cx="227" cy="258"/>
            </a:xfrm>
            <a:prstGeom prst="rect">
              <a:avLst/>
            </a:prstGeom>
            <a:noFill/>
            <a:ln w="9525">
              <a:noFill/>
              <a:miter lim="800000"/>
              <a:headEnd/>
              <a:tailEnd/>
            </a:ln>
            <a:effectLst/>
          </p:spPr>
          <p:txBody>
            <a:bodyPr lIns="101846" tIns="50923" rIns="101846" bIns="50923">
              <a:spAutoFit/>
            </a:bodyPr>
            <a:lstStyle/>
            <a:p>
              <a:pPr defTabSz="1019175" eaLnBrk="0" hangingPunct="0">
                <a:spcBef>
                  <a:spcPct val="0"/>
                </a:spcBef>
                <a:buClrTx/>
                <a:buSzTx/>
                <a:buFontTx/>
                <a:buNone/>
              </a:pPr>
              <a:r>
                <a:rPr lang="en-US" b="1">
                  <a:solidFill>
                    <a:schemeClr val="tx1"/>
                  </a:solidFill>
                </a:rPr>
                <a:t>D</a:t>
              </a:r>
            </a:p>
          </p:txBody>
        </p:sp>
        <p:grpSp>
          <p:nvGrpSpPr>
            <p:cNvPr id="3134480" name="Group 16"/>
            <p:cNvGrpSpPr>
              <a:grpSpLocks/>
            </p:cNvGrpSpPr>
            <p:nvPr/>
          </p:nvGrpSpPr>
          <p:grpSpPr bwMode="auto">
            <a:xfrm>
              <a:off x="1701" y="1079"/>
              <a:ext cx="436" cy="0"/>
              <a:chOff x="960" y="1776"/>
              <a:chExt cx="578" cy="0"/>
            </a:xfrm>
          </p:grpSpPr>
          <p:sp>
            <p:nvSpPr>
              <p:cNvPr id="3134481" name="Line 17"/>
              <p:cNvSpPr>
                <a:spLocks noChangeShapeType="1"/>
              </p:cNvSpPr>
              <p:nvPr/>
            </p:nvSpPr>
            <p:spPr bwMode="auto">
              <a:xfrm>
                <a:off x="960" y="1776"/>
                <a:ext cx="240" cy="0"/>
              </a:xfrm>
              <a:prstGeom prst="line">
                <a:avLst/>
              </a:prstGeom>
              <a:noFill/>
              <a:ln w="3175">
                <a:solidFill>
                  <a:schemeClr val="tx1"/>
                </a:solidFill>
                <a:round/>
                <a:headEnd/>
                <a:tailEnd type="triangle" w="med" len="med"/>
              </a:ln>
              <a:effectLst/>
            </p:spPr>
            <p:txBody>
              <a:bodyPr wrap="none" anchor="ctr"/>
              <a:lstStyle/>
              <a:p>
                <a:endParaRPr lang="en-US"/>
              </a:p>
            </p:txBody>
          </p:sp>
          <p:sp>
            <p:nvSpPr>
              <p:cNvPr id="3134482" name="Line 18"/>
              <p:cNvSpPr>
                <a:spLocks noChangeShapeType="1"/>
              </p:cNvSpPr>
              <p:nvPr/>
            </p:nvSpPr>
            <p:spPr bwMode="auto">
              <a:xfrm flipH="1">
                <a:off x="1298" y="1776"/>
                <a:ext cx="240" cy="0"/>
              </a:xfrm>
              <a:prstGeom prst="line">
                <a:avLst/>
              </a:prstGeom>
              <a:noFill/>
              <a:ln w="3175">
                <a:solidFill>
                  <a:schemeClr val="tx1"/>
                </a:solidFill>
                <a:round/>
                <a:headEnd/>
                <a:tailEnd type="triangle" w="med" len="med"/>
              </a:ln>
              <a:effectLst/>
            </p:spPr>
            <p:txBody>
              <a:bodyPr wrap="none" anchor="ctr"/>
              <a:lstStyle/>
              <a:p>
                <a:endParaRPr lang="en-US"/>
              </a:p>
            </p:txBody>
          </p:sp>
          <p:sp>
            <p:nvSpPr>
              <p:cNvPr id="3134483" name="Line 19"/>
              <p:cNvSpPr>
                <a:spLocks noChangeShapeType="1"/>
              </p:cNvSpPr>
              <p:nvPr/>
            </p:nvSpPr>
            <p:spPr bwMode="auto">
              <a:xfrm>
                <a:off x="1200" y="1776"/>
                <a:ext cx="98" cy="0"/>
              </a:xfrm>
              <a:prstGeom prst="line">
                <a:avLst/>
              </a:prstGeom>
              <a:noFill/>
              <a:ln w="3175">
                <a:solidFill>
                  <a:schemeClr val="tx1"/>
                </a:solidFill>
                <a:round/>
                <a:headEnd/>
                <a:tailEnd/>
              </a:ln>
              <a:effectLst/>
            </p:spPr>
            <p:txBody>
              <a:bodyPr wrap="none" anchor="ctr"/>
              <a:lstStyle/>
              <a:p>
                <a:endParaRPr lang="en-US"/>
              </a:p>
            </p:txBody>
          </p:sp>
        </p:grpSp>
        <p:sp>
          <p:nvSpPr>
            <p:cNvPr id="3134484" name="AutoShape 20"/>
            <p:cNvSpPr>
              <a:spLocks noChangeArrowheads="1"/>
            </p:cNvSpPr>
            <p:nvPr/>
          </p:nvSpPr>
          <p:spPr bwMode="auto">
            <a:xfrm>
              <a:off x="1985" y="1884"/>
              <a:ext cx="288" cy="262"/>
            </a:xfrm>
            <a:prstGeom prst="wedgeEllipseCallout">
              <a:avLst>
                <a:gd name="adj1" fmla="val -93403"/>
                <a:gd name="adj2" fmla="val -135495"/>
              </a:avLst>
            </a:prstGeom>
            <a:solidFill>
              <a:schemeClr val="bg1"/>
            </a:solidFill>
            <a:ln w="12700">
              <a:solidFill>
                <a:schemeClr val="tx1"/>
              </a:solidFill>
              <a:miter lim="800000"/>
              <a:headEnd/>
              <a:tailEnd type="none" w="lg" len="lg"/>
            </a:ln>
            <a:effectLst/>
          </p:spPr>
          <p:txBody>
            <a:bodyPr lIns="100243" tIns="52127" rIns="100243" bIns="52127"/>
            <a:lstStyle/>
            <a:p>
              <a:pPr algn="ctr" defTabSz="1019175" eaLnBrk="0" hangingPunct="0">
                <a:buClrTx/>
                <a:buSzTx/>
                <a:buFontTx/>
                <a:buNone/>
              </a:pPr>
              <a:r>
                <a:rPr lang="en-US" sz="1600" b="1">
                  <a:solidFill>
                    <a:schemeClr val="tx1"/>
                  </a:solidFill>
                </a:rPr>
                <a:t>1</a:t>
              </a:r>
            </a:p>
          </p:txBody>
        </p:sp>
      </p:grpSp>
      <p:grpSp>
        <p:nvGrpSpPr>
          <p:cNvPr id="3134485" name="Group 21"/>
          <p:cNvGrpSpPr>
            <a:grpSpLocks/>
          </p:cNvGrpSpPr>
          <p:nvPr/>
        </p:nvGrpSpPr>
        <p:grpSpPr bwMode="auto">
          <a:xfrm>
            <a:off x="5435600" y="1695450"/>
            <a:ext cx="2551113" cy="2638425"/>
            <a:chOff x="3113" y="942"/>
            <a:chExt cx="1461" cy="1467"/>
          </a:xfrm>
        </p:grpSpPr>
        <p:pic>
          <p:nvPicPr>
            <p:cNvPr id="3134486" name="Picture 22" descr="MotorCable"/>
            <p:cNvPicPr>
              <a:picLocks noChangeAspect="1" noChangeArrowheads="1"/>
            </p:cNvPicPr>
            <p:nvPr/>
          </p:nvPicPr>
          <p:blipFill>
            <a:blip r:embed="rId5" cstate="print"/>
            <a:srcRect/>
            <a:stretch>
              <a:fillRect/>
            </a:stretch>
          </p:blipFill>
          <p:spPr bwMode="auto">
            <a:xfrm>
              <a:off x="3488" y="942"/>
              <a:ext cx="1086" cy="1467"/>
            </a:xfrm>
            <a:prstGeom prst="rect">
              <a:avLst/>
            </a:prstGeom>
            <a:noFill/>
          </p:spPr>
        </p:pic>
        <p:sp>
          <p:nvSpPr>
            <p:cNvPr id="3134487" name="AutoShape 23"/>
            <p:cNvSpPr>
              <a:spLocks noChangeArrowheads="1"/>
            </p:cNvSpPr>
            <p:nvPr/>
          </p:nvSpPr>
          <p:spPr bwMode="auto">
            <a:xfrm>
              <a:off x="3150" y="2101"/>
              <a:ext cx="262" cy="212"/>
            </a:xfrm>
            <a:prstGeom prst="wedgeEllipseCallout">
              <a:avLst>
                <a:gd name="adj1" fmla="val 265625"/>
                <a:gd name="adj2" fmla="val -67940"/>
              </a:avLst>
            </a:prstGeom>
            <a:solidFill>
              <a:schemeClr val="bg1"/>
            </a:solidFill>
            <a:ln w="12700">
              <a:solidFill>
                <a:schemeClr val="tx1"/>
              </a:solidFill>
              <a:miter lim="800000"/>
              <a:headEnd/>
              <a:tailEnd type="none" w="lg" len="lg"/>
            </a:ln>
            <a:effectLst/>
          </p:spPr>
          <p:txBody>
            <a:bodyPr lIns="100243" tIns="52127" rIns="100243" bIns="52127"/>
            <a:lstStyle/>
            <a:p>
              <a:pPr algn="ctr" defTabSz="1019175" eaLnBrk="0" hangingPunct="0">
                <a:buClrTx/>
                <a:buSzTx/>
                <a:buFontTx/>
                <a:buNone/>
              </a:pPr>
              <a:r>
                <a:rPr lang="en-US" sz="1600" b="1">
                  <a:solidFill>
                    <a:schemeClr val="tx1"/>
                  </a:solidFill>
                </a:rPr>
                <a:t>2</a:t>
              </a:r>
            </a:p>
          </p:txBody>
        </p:sp>
        <p:sp>
          <p:nvSpPr>
            <p:cNvPr id="3134488" name="Line 24"/>
            <p:cNvSpPr>
              <a:spLocks noChangeShapeType="1"/>
            </p:cNvSpPr>
            <p:nvPr/>
          </p:nvSpPr>
          <p:spPr bwMode="auto">
            <a:xfrm flipV="1">
              <a:off x="3980" y="1862"/>
              <a:ext cx="0" cy="547"/>
            </a:xfrm>
            <a:prstGeom prst="line">
              <a:avLst/>
            </a:prstGeom>
            <a:noFill/>
            <a:ln w="38100">
              <a:solidFill>
                <a:schemeClr val="accent2"/>
              </a:solidFill>
              <a:round/>
              <a:headEnd/>
              <a:tailEnd type="triangle" w="lg" len="lg"/>
            </a:ln>
            <a:effectLst/>
          </p:spPr>
          <p:txBody>
            <a:bodyPr lIns="90000" tIns="46800" rIns="90000" bIns="46800">
              <a:spAutoFit/>
            </a:bodyPr>
            <a:lstStyle/>
            <a:p>
              <a:endParaRPr lang="en-US"/>
            </a:p>
          </p:txBody>
        </p:sp>
        <p:sp>
          <p:nvSpPr>
            <p:cNvPr id="3134489" name="AutoShape 25"/>
            <p:cNvSpPr>
              <a:spLocks noChangeArrowheads="1"/>
            </p:cNvSpPr>
            <p:nvPr/>
          </p:nvSpPr>
          <p:spPr bwMode="auto">
            <a:xfrm>
              <a:off x="3113" y="1084"/>
              <a:ext cx="262" cy="212"/>
            </a:xfrm>
            <a:prstGeom prst="wedgeEllipseCallout">
              <a:avLst>
                <a:gd name="adj1" fmla="val 250694"/>
                <a:gd name="adj2" fmla="val 4579"/>
              </a:avLst>
            </a:prstGeom>
            <a:solidFill>
              <a:schemeClr val="bg1"/>
            </a:solidFill>
            <a:ln w="12700">
              <a:solidFill>
                <a:schemeClr val="tx1"/>
              </a:solidFill>
              <a:miter lim="800000"/>
              <a:headEnd/>
              <a:tailEnd type="none" w="lg" len="lg"/>
            </a:ln>
            <a:effectLst/>
          </p:spPr>
          <p:txBody>
            <a:bodyPr lIns="100243" tIns="52127" rIns="100243" bIns="52127"/>
            <a:lstStyle/>
            <a:p>
              <a:pPr algn="ctr" defTabSz="1019175" eaLnBrk="0" hangingPunct="0">
                <a:buClrTx/>
                <a:buSzTx/>
                <a:buFontTx/>
                <a:buNone/>
              </a:pPr>
              <a:r>
                <a:rPr lang="en-US" sz="1600" b="1">
                  <a:solidFill>
                    <a:schemeClr val="tx1"/>
                  </a:solidFill>
                </a:rPr>
                <a:t>3</a:t>
              </a:r>
            </a:p>
          </p:txBody>
        </p:sp>
      </p:grpSp>
      <p:sp>
        <p:nvSpPr>
          <p:cNvPr id="3134490" name="Rectangle 26"/>
          <p:cNvSpPr>
            <a:spLocks noChangeArrowheads="1"/>
          </p:cNvSpPr>
          <p:nvPr/>
        </p:nvSpPr>
        <p:spPr bwMode="auto">
          <a:xfrm>
            <a:off x="1624013" y="4497388"/>
            <a:ext cx="6810375" cy="2530475"/>
          </a:xfrm>
          <a:prstGeom prst="rect">
            <a:avLst/>
          </a:prstGeom>
          <a:noFill/>
          <a:ln w="9525">
            <a:noFill/>
            <a:miter lim="800000"/>
            <a:headEnd/>
            <a:tailEnd/>
          </a:ln>
          <a:effectLst/>
        </p:spPr>
        <p:txBody>
          <a:bodyPr lIns="0" tIns="0" rIns="0" bIns="0"/>
          <a:lstStyle/>
          <a:p>
            <a:pPr marL="228600" indent="-228600"/>
            <a:r>
              <a:rPr lang="en-US" sz="1600"/>
              <a:t>Symmetrical 3-conductor cable with a concentric PE conductor (or a 4-conductor cable with a concentric shield) is recommended for best installation</a:t>
            </a:r>
          </a:p>
          <a:p>
            <a:pPr marL="228600" indent="-228600"/>
            <a:r>
              <a:rPr lang="en-US" sz="1600"/>
              <a:t>Dedicated conduit with secure grounding and a dedicated ground cable from the drive to motor is also acceptible</a:t>
            </a:r>
          </a:p>
          <a:p>
            <a:pPr marL="228600" indent="-228600">
              <a:buFont typeface="Wingdings" pitchFamily="2" charset="2"/>
              <a:buAutoNum type="arabicPeriod"/>
            </a:pPr>
            <a:r>
              <a:rPr lang="en-US" sz="1600"/>
              <a:t>Strip the sheathing and twist the screen into a pig-tail. </a:t>
            </a:r>
          </a:p>
          <a:p>
            <a:pPr marL="228600" indent="-228600">
              <a:buFont typeface="Wingdings" pitchFamily="2" charset="2"/>
              <a:buAutoNum type="arabicPeriod"/>
            </a:pPr>
            <a:r>
              <a:rPr lang="en-US" sz="1600"/>
              <a:t>Route the cable through the clamp.</a:t>
            </a:r>
          </a:p>
          <a:p>
            <a:pPr marL="228600" indent="-228600">
              <a:buFont typeface="Wingdings" pitchFamily="2" charset="2"/>
              <a:buAutoNum type="arabicPeriod"/>
            </a:pPr>
            <a:r>
              <a:rPr lang="en-US" sz="1600"/>
              <a:t>Connect the wires to the terminals</a:t>
            </a:r>
          </a:p>
        </p:txBody>
      </p:sp>
    </p:spTree>
    <p:custDataLst>
      <p:tags r:id="rId1"/>
    </p:custData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49A70714-C9D5-4922-973D-B5EBCA687987}" type="slidenum">
              <a:rPr lang="en-US"/>
              <a:pPr/>
              <a:t>114</a:t>
            </a:fld>
            <a:endParaRPr lang="en-US"/>
          </a:p>
        </p:txBody>
      </p:sp>
      <p:sp>
        <p:nvSpPr>
          <p:cNvPr id="3136514" name="Rectangle 2"/>
          <p:cNvSpPr>
            <a:spLocks noGrp="1" noChangeArrowheads="1"/>
          </p:cNvSpPr>
          <p:nvPr>
            <p:ph type="title"/>
          </p:nvPr>
        </p:nvSpPr>
        <p:spPr>
          <a:xfrm>
            <a:off x="0" y="0"/>
            <a:ext cx="9820275" cy="1438275"/>
          </a:xfrm>
        </p:spPr>
        <p:txBody>
          <a:bodyPr/>
          <a:lstStyle/>
          <a:p>
            <a:r>
              <a:rPr lang="en-US"/>
              <a:t>Installing Options</a:t>
            </a:r>
          </a:p>
        </p:txBody>
      </p:sp>
      <p:sp>
        <p:nvSpPr>
          <p:cNvPr id="3136515" name="Rectangle 3"/>
          <p:cNvSpPr>
            <a:spLocks noGrp="1" noChangeArrowheads="1"/>
          </p:cNvSpPr>
          <p:nvPr>
            <p:ph type="body" idx="1"/>
          </p:nvPr>
        </p:nvSpPr>
        <p:spPr>
          <a:xfrm>
            <a:off x="1624013" y="1808163"/>
            <a:ext cx="3484562" cy="5219700"/>
          </a:xfrm>
        </p:spPr>
        <p:txBody>
          <a:bodyPr/>
          <a:lstStyle/>
          <a:p>
            <a:pPr marL="228600" indent="-228600" defTabSz="914400">
              <a:buClr>
                <a:schemeClr val="tx1"/>
              </a:buClr>
              <a:buSzPct val="90000"/>
              <a:buFont typeface="Wingdings" pitchFamily="2" charset="2"/>
              <a:buAutoNum type="arabicPeriod"/>
            </a:pPr>
            <a:r>
              <a:rPr lang="en-US"/>
              <a:t>Install</a:t>
            </a:r>
            <a:r>
              <a:rPr lang="en-US">
                <a:solidFill>
                  <a:srgbClr val="7F7F7F"/>
                </a:solidFill>
              </a:rPr>
              <a:t> </a:t>
            </a:r>
            <a:r>
              <a:rPr lang="en-US"/>
              <a:t>the</a:t>
            </a:r>
            <a:r>
              <a:rPr lang="en-US">
                <a:solidFill>
                  <a:srgbClr val="7F7F7F"/>
                </a:solidFill>
              </a:rPr>
              <a:t> </a:t>
            </a:r>
            <a:r>
              <a:rPr lang="en-US"/>
              <a:t>module(s)</a:t>
            </a:r>
            <a:r>
              <a:rPr lang="en-US">
                <a:solidFill>
                  <a:srgbClr val="7F7F7F"/>
                </a:solidFill>
              </a:rPr>
              <a:t> </a:t>
            </a:r>
            <a:r>
              <a:rPr lang="en-US"/>
              <a:t>to</a:t>
            </a:r>
            <a:r>
              <a:rPr lang="en-US">
                <a:solidFill>
                  <a:srgbClr val="7F7F7F"/>
                </a:solidFill>
              </a:rPr>
              <a:t> </a:t>
            </a:r>
            <a:r>
              <a:rPr lang="en-US"/>
              <a:t>the</a:t>
            </a:r>
            <a:r>
              <a:rPr lang="en-US">
                <a:solidFill>
                  <a:srgbClr val="7F7F7F"/>
                </a:solidFill>
              </a:rPr>
              <a:t> </a:t>
            </a:r>
            <a:r>
              <a:rPr lang="en-US"/>
              <a:t>correct</a:t>
            </a:r>
            <a:r>
              <a:rPr lang="en-US">
                <a:solidFill>
                  <a:srgbClr val="7F7F7F"/>
                </a:solidFill>
              </a:rPr>
              <a:t> </a:t>
            </a:r>
            <a:r>
              <a:rPr lang="en-US"/>
              <a:t>slot(s)</a:t>
            </a:r>
          </a:p>
          <a:p>
            <a:pPr marL="685800" lvl="1" indent="-230188" defTabSz="914400"/>
            <a:r>
              <a:rPr lang="en-US"/>
              <a:t>Slot</a:t>
            </a:r>
            <a:r>
              <a:rPr lang="en-US">
                <a:solidFill>
                  <a:srgbClr val="7F7F7F"/>
                </a:solidFill>
              </a:rPr>
              <a:t> </a:t>
            </a:r>
            <a:r>
              <a:rPr lang="en-US"/>
              <a:t>1</a:t>
            </a:r>
            <a:r>
              <a:rPr lang="en-US">
                <a:solidFill>
                  <a:srgbClr val="7F7F7F"/>
                </a:solidFill>
              </a:rPr>
              <a:t> </a:t>
            </a:r>
            <a:r>
              <a:rPr lang="en-US"/>
              <a:t>:</a:t>
            </a:r>
            <a:r>
              <a:rPr lang="en-US">
                <a:solidFill>
                  <a:srgbClr val="7F7F7F"/>
                </a:solidFill>
              </a:rPr>
              <a:t> </a:t>
            </a:r>
            <a:r>
              <a:rPr lang="en-US"/>
              <a:t>Relay</a:t>
            </a:r>
            <a:r>
              <a:rPr lang="en-US">
                <a:solidFill>
                  <a:srgbClr val="7F7F7F"/>
                </a:solidFill>
              </a:rPr>
              <a:t> </a:t>
            </a:r>
            <a:r>
              <a:rPr lang="en-US"/>
              <a:t>Output</a:t>
            </a:r>
            <a:r>
              <a:rPr lang="en-US">
                <a:solidFill>
                  <a:srgbClr val="7F7F7F"/>
                </a:solidFill>
              </a:rPr>
              <a:t> </a:t>
            </a:r>
            <a:r>
              <a:rPr lang="en-US"/>
              <a:t>Extension</a:t>
            </a:r>
            <a:r>
              <a:rPr lang="en-US">
                <a:solidFill>
                  <a:srgbClr val="7F7F7F"/>
                </a:solidFill>
              </a:rPr>
              <a:t> </a:t>
            </a:r>
            <a:endParaRPr lang="en-US"/>
          </a:p>
          <a:p>
            <a:pPr marL="685800" lvl="1" indent="-230188" defTabSz="914400"/>
            <a:r>
              <a:rPr lang="fi-FI"/>
              <a:t>Slot</a:t>
            </a:r>
            <a:r>
              <a:rPr lang="fi-FI">
                <a:solidFill>
                  <a:srgbClr val="7F7F7F"/>
                </a:solidFill>
              </a:rPr>
              <a:t> </a:t>
            </a:r>
            <a:r>
              <a:rPr lang="fi-FI"/>
              <a:t>2:</a:t>
            </a:r>
            <a:r>
              <a:rPr lang="fi-FI">
                <a:solidFill>
                  <a:srgbClr val="7F7F7F"/>
                </a:solidFill>
              </a:rPr>
              <a:t>  </a:t>
            </a:r>
            <a:r>
              <a:rPr lang="fi-FI"/>
              <a:t>Fieldbus</a:t>
            </a:r>
            <a:r>
              <a:rPr lang="fi-FI">
                <a:solidFill>
                  <a:srgbClr val="7F7F7F"/>
                </a:solidFill>
              </a:rPr>
              <a:t> </a:t>
            </a:r>
            <a:r>
              <a:rPr lang="fi-FI"/>
              <a:t>Adapter</a:t>
            </a:r>
            <a:endParaRPr lang="en-US"/>
          </a:p>
          <a:p>
            <a:pPr marL="228600" indent="-228600" defTabSz="914400">
              <a:buClr>
                <a:schemeClr val="tx1"/>
              </a:buClr>
              <a:buSzPct val="90000"/>
              <a:buFont typeface="Wingdings" pitchFamily="2" charset="2"/>
              <a:buAutoNum type="arabicPeriod"/>
            </a:pPr>
            <a:r>
              <a:rPr lang="en-US"/>
              <a:t>Tighten</a:t>
            </a:r>
            <a:r>
              <a:rPr lang="en-US">
                <a:solidFill>
                  <a:srgbClr val="7F7F7F"/>
                </a:solidFill>
              </a:rPr>
              <a:t> </a:t>
            </a:r>
            <a:r>
              <a:rPr lang="en-US"/>
              <a:t>the</a:t>
            </a:r>
            <a:r>
              <a:rPr lang="en-US">
                <a:solidFill>
                  <a:srgbClr val="7F7F7F"/>
                </a:solidFill>
              </a:rPr>
              <a:t> </a:t>
            </a:r>
            <a:r>
              <a:rPr lang="en-US"/>
              <a:t>connection</a:t>
            </a:r>
            <a:r>
              <a:rPr lang="en-US">
                <a:solidFill>
                  <a:srgbClr val="7F7F7F"/>
                </a:solidFill>
              </a:rPr>
              <a:t> </a:t>
            </a:r>
            <a:r>
              <a:rPr lang="en-US"/>
              <a:t>with</a:t>
            </a:r>
            <a:r>
              <a:rPr lang="en-US">
                <a:solidFill>
                  <a:srgbClr val="7F7F7F"/>
                </a:solidFill>
              </a:rPr>
              <a:t> </a:t>
            </a:r>
            <a:r>
              <a:rPr lang="en-US"/>
              <a:t>a</a:t>
            </a:r>
            <a:r>
              <a:rPr lang="en-US">
                <a:solidFill>
                  <a:srgbClr val="7F7F7F"/>
                </a:solidFill>
              </a:rPr>
              <a:t> </a:t>
            </a:r>
            <a:r>
              <a:rPr lang="en-US"/>
              <a:t>locking</a:t>
            </a:r>
            <a:r>
              <a:rPr lang="en-US">
                <a:solidFill>
                  <a:srgbClr val="7F7F7F"/>
                </a:solidFill>
              </a:rPr>
              <a:t> </a:t>
            </a:r>
            <a:r>
              <a:rPr lang="en-US"/>
              <a:t>screw</a:t>
            </a:r>
          </a:p>
          <a:p>
            <a:pPr marL="228600" indent="-228600" defTabSz="914400">
              <a:buClr>
                <a:schemeClr val="tx1"/>
              </a:buClr>
              <a:buSzPct val="90000"/>
              <a:buFont typeface="Wingdings" pitchFamily="2" charset="2"/>
              <a:buAutoNum type="arabicPeriod"/>
            </a:pPr>
            <a:r>
              <a:rPr lang="en-US"/>
              <a:t>Connect</a:t>
            </a:r>
            <a:r>
              <a:rPr lang="en-US">
                <a:solidFill>
                  <a:srgbClr val="7F7F7F"/>
                </a:solidFill>
              </a:rPr>
              <a:t> </a:t>
            </a:r>
            <a:r>
              <a:rPr lang="en-US"/>
              <a:t>the</a:t>
            </a:r>
            <a:r>
              <a:rPr lang="en-US">
                <a:solidFill>
                  <a:srgbClr val="7F7F7F"/>
                </a:solidFill>
              </a:rPr>
              <a:t> </a:t>
            </a:r>
            <a:r>
              <a:rPr lang="en-US"/>
              <a:t>control</a:t>
            </a:r>
            <a:r>
              <a:rPr lang="en-US">
                <a:solidFill>
                  <a:srgbClr val="7F7F7F"/>
                </a:solidFill>
              </a:rPr>
              <a:t> </a:t>
            </a:r>
            <a:r>
              <a:rPr lang="en-US"/>
              <a:t>cables</a:t>
            </a:r>
            <a:r>
              <a:rPr lang="en-US">
                <a:solidFill>
                  <a:srgbClr val="7F7F7F"/>
                </a:solidFill>
              </a:rPr>
              <a:t> </a:t>
            </a:r>
            <a:r>
              <a:rPr lang="en-US"/>
              <a:t>to</a:t>
            </a:r>
            <a:r>
              <a:rPr lang="en-US">
                <a:solidFill>
                  <a:srgbClr val="7F7F7F"/>
                </a:solidFill>
              </a:rPr>
              <a:t> </a:t>
            </a:r>
            <a:r>
              <a:rPr lang="en-US"/>
              <a:t>the</a:t>
            </a:r>
            <a:r>
              <a:rPr lang="en-US">
                <a:solidFill>
                  <a:srgbClr val="7F7F7F"/>
                </a:solidFill>
              </a:rPr>
              <a:t> </a:t>
            </a:r>
            <a:r>
              <a:rPr lang="en-US"/>
              <a:t>option</a:t>
            </a:r>
            <a:r>
              <a:rPr lang="en-US">
                <a:solidFill>
                  <a:srgbClr val="7F7F7F"/>
                </a:solidFill>
              </a:rPr>
              <a:t> </a:t>
            </a:r>
            <a:r>
              <a:rPr lang="en-US"/>
              <a:t>module</a:t>
            </a:r>
            <a:r>
              <a:rPr lang="en-US">
                <a:solidFill>
                  <a:srgbClr val="7F7F7F"/>
                </a:solidFill>
              </a:rPr>
              <a:t> </a:t>
            </a:r>
            <a:r>
              <a:rPr lang="en-US"/>
              <a:t>according</a:t>
            </a:r>
            <a:r>
              <a:rPr lang="en-US">
                <a:solidFill>
                  <a:srgbClr val="7F7F7F"/>
                </a:solidFill>
              </a:rPr>
              <a:t> </a:t>
            </a:r>
            <a:r>
              <a:rPr lang="en-US"/>
              <a:t>to</a:t>
            </a:r>
            <a:r>
              <a:rPr lang="en-US">
                <a:solidFill>
                  <a:srgbClr val="7F7F7F"/>
                </a:solidFill>
              </a:rPr>
              <a:t> </a:t>
            </a:r>
            <a:r>
              <a:rPr lang="en-US"/>
              <a:t>its</a:t>
            </a:r>
            <a:r>
              <a:rPr lang="en-US">
                <a:solidFill>
                  <a:srgbClr val="7F7F7F"/>
                </a:solidFill>
              </a:rPr>
              <a:t> </a:t>
            </a:r>
            <a:r>
              <a:rPr lang="en-US"/>
              <a:t>manual.</a:t>
            </a:r>
          </a:p>
        </p:txBody>
      </p:sp>
      <p:pic>
        <p:nvPicPr>
          <p:cNvPr id="3136516" name="Picture 4" descr="239"/>
          <p:cNvPicPr>
            <a:picLocks noChangeAspect="1" noChangeArrowheads="1"/>
          </p:cNvPicPr>
          <p:nvPr/>
        </p:nvPicPr>
        <p:blipFill>
          <a:blip r:embed="rId4" cstate="print"/>
          <a:srcRect/>
          <a:stretch>
            <a:fillRect/>
          </a:stretch>
        </p:blipFill>
        <p:spPr bwMode="auto">
          <a:xfrm>
            <a:off x="5108575" y="4740275"/>
            <a:ext cx="1647825" cy="2287588"/>
          </a:xfrm>
          <a:prstGeom prst="rect">
            <a:avLst/>
          </a:prstGeom>
          <a:noFill/>
          <a:ln w="9525">
            <a:noFill/>
            <a:miter lim="800000"/>
            <a:headEnd/>
            <a:tailEnd/>
          </a:ln>
        </p:spPr>
      </p:pic>
      <p:sp>
        <p:nvSpPr>
          <p:cNvPr id="3136517" name="AutoShape 5"/>
          <p:cNvSpPr>
            <a:spLocks noChangeArrowheads="1"/>
          </p:cNvSpPr>
          <p:nvPr/>
        </p:nvSpPr>
        <p:spPr bwMode="auto">
          <a:xfrm>
            <a:off x="6742113" y="6054725"/>
            <a:ext cx="1958975" cy="666750"/>
          </a:xfrm>
          <a:prstGeom prst="wedgeRectCallout">
            <a:avLst>
              <a:gd name="adj1" fmla="val -24954"/>
              <a:gd name="adj2" fmla="val -47861"/>
            </a:avLst>
          </a:prstGeom>
          <a:solidFill>
            <a:schemeClr val="bg1"/>
          </a:solidFill>
          <a:ln w="12700">
            <a:solidFill>
              <a:schemeClr val="bg1"/>
            </a:solidFill>
            <a:miter lim="800000"/>
            <a:headEnd/>
            <a:tailEnd type="none" w="lg" len="lg"/>
          </a:ln>
          <a:effectLst/>
        </p:spPr>
        <p:txBody>
          <a:bodyPr lIns="100243" tIns="52127" rIns="100243" bIns="52127">
            <a:spAutoFit/>
          </a:bodyPr>
          <a:lstStyle/>
          <a:p>
            <a:pPr defTabSz="1019175" eaLnBrk="0" hangingPunct="0">
              <a:buClrTx/>
              <a:buSzTx/>
              <a:buFontTx/>
              <a:buNone/>
            </a:pPr>
            <a:r>
              <a:rPr lang="en-US" sz="1800">
                <a:solidFill>
                  <a:schemeClr val="tx1"/>
                </a:solidFill>
              </a:rPr>
              <a:t>An installed Fieldbus adapter</a:t>
            </a:r>
          </a:p>
        </p:txBody>
      </p:sp>
      <p:pic>
        <p:nvPicPr>
          <p:cNvPr id="3136518" name="Picture 6" descr="237"/>
          <p:cNvPicPr>
            <a:picLocks noChangeAspect="1" noChangeArrowheads="1"/>
          </p:cNvPicPr>
          <p:nvPr/>
        </p:nvPicPr>
        <p:blipFill>
          <a:blip r:embed="rId5" cstate="print">
            <a:lum bright="-14000"/>
          </a:blip>
          <a:srcRect l="79218" b="20117"/>
          <a:stretch>
            <a:fillRect/>
          </a:stretch>
        </p:blipFill>
        <p:spPr bwMode="auto">
          <a:xfrm>
            <a:off x="7173913" y="1800225"/>
            <a:ext cx="1055687" cy="2765425"/>
          </a:xfrm>
          <a:prstGeom prst="rect">
            <a:avLst/>
          </a:prstGeom>
          <a:noFill/>
          <a:ln w="9525">
            <a:noFill/>
            <a:miter lim="800000"/>
            <a:headEnd/>
            <a:tailEnd/>
          </a:ln>
        </p:spPr>
      </p:pic>
      <p:pic>
        <p:nvPicPr>
          <p:cNvPr id="3136519" name="Picture 7"/>
          <p:cNvPicPr>
            <a:picLocks noChangeAspect="1" noChangeArrowheads="1"/>
          </p:cNvPicPr>
          <p:nvPr/>
        </p:nvPicPr>
        <p:blipFill>
          <a:blip r:embed="rId6" cstate="print">
            <a:lum bright="10000"/>
          </a:blip>
          <a:srcRect/>
          <a:stretch>
            <a:fillRect/>
          </a:stretch>
        </p:blipFill>
        <p:spPr bwMode="auto">
          <a:xfrm>
            <a:off x="7177088" y="1808163"/>
            <a:ext cx="1257300" cy="3765550"/>
          </a:xfrm>
          <a:prstGeom prst="rect">
            <a:avLst/>
          </a:prstGeom>
          <a:noFill/>
          <a:ln w="12700">
            <a:noFill/>
            <a:miter lim="800000"/>
            <a:headEnd/>
            <a:tailEnd type="none" w="lg" len="lg"/>
          </a:ln>
          <a:effectLst/>
        </p:spPr>
      </p:pic>
      <p:sp>
        <p:nvSpPr>
          <p:cNvPr id="3136520" name="AutoShape 8"/>
          <p:cNvSpPr>
            <a:spLocks noChangeArrowheads="1"/>
          </p:cNvSpPr>
          <p:nvPr/>
        </p:nvSpPr>
        <p:spPr bwMode="auto">
          <a:xfrm>
            <a:off x="6407150" y="2757488"/>
            <a:ext cx="703263" cy="346075"/>
          </a:xfrm>
          <a:prstGeom prst="wedgeRectCallout">
            <a:avLst>
              <a:gd name="adj1" fmla="val 134366"/>
              <a:gd name="adj2" fmla="val 115625"/>
            </a:avLst>
          </a:prstGeom>
          <a:solidFill>
            <a:schemeClr val="bg1"/>
          </a:solidFill>
          <a:ln w="12700">
            <a:solidFill>
              <a:schemeClr val="tx1"/>
            </a:solidFill>
            <a:miter lim="800000"/>
            <a:headEnd/>
            <a:tailEnd type="none" w="lg" len="lg"/>
          </a:ln>
          <a:effectLst/>
        </p:spPr>
        <p:txBody>
          <a:bodyPr lIns="100243" tIns="52127" rIns="100243" bIns="52127"/>
          <a:lstStyle/>
          <a:p>
            <a:pPr algn="ctr" defTabSz="1019175" eaLnBrk="0" hangingPunct="0">
              <a:buClrTx/>
              <a:buSzTx/>
              <a:buFontTx/>
              <a:buNone/>
            </a:pPr>
            <a:r>
              <a:rPr lang="en-US" sz="1300" b="1">
                <a:solidFill>
                  <a:schemeClr val="tx1"/>
                </a:solidFill>
              </a:rPr>
              <a:t>Slot 1</a:t>
            </a:r>
          </a:p>
        </p:txBody>
      </p:sp>
      <p:sp>
        <p:nvSpPr>
          <p:cNvPr id="3136521" name="AutoShape 9"/>
          <p:cNvSpPr>
            <a:spLocks noChangeArrowheads="1"/>
          </p:cNvSpPr>
          <p:nvPr/>
        </p:nvSpPr>
        <p:spPr bwMode="auto">
          <a:xfrm>
            <a:off x="6407150" y="3440113"/>
            <a:ext cx="703263" cy="339725"/>
          </a:xfrm>
          <a:prstGeom prst="wedgeRectCallout">
            <a:avLst>
              <a:gd name="adj1" fmla="val 104343"/>
              <a:gd name="adj2" fmla="val 88097"/>
            </a:avLst>
          </a:prstGeom>
          <a:solidFill>
            <a:schemeClr val="bg1"/>
          </a:solidFill>
          <a:ln w="12700">
            <a:solidFill>
              <a:schemeClr val="tx1"/>
            </a:solidFill>
            <a:miter lim="800000"/>
            <a:headEnd/>
            <a:tailEnd type="none" w="lg" len="lg"/>
          </a:ln>
          <a:effectLst/>
        </p:spPr>
        <p:txBody>
          <a:bodyPr lIns="100243" tIns="52127" rIns="100243" bIns="52127"/>
          <a:lstStyle/>
          <a:p>
            <a:pPr algn="ctr" defTabSz="1019175" eaLnBrk="0" hangingPunct="0">
              <a:buClrTx/>
              <a:buSzTx/>
              <a:buFontTx/>
              <a:buNone/>
            </a:pPr>
            <a:r>
              <a:rPr lang="en-US" sz="1300" b="1">
                <a:solidFill>
                  <a:schemeClr val="tx1"/>
                </a:solidFill>
              </a:rPr>
              <a:t>Slot 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3651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365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2"/>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C6A59A06-7CD5-4AD1-9E26-FA269BC4D3C0}" type="slidenum">
              <a:rPr lang="en-US"/>
              <a:pPr/>
              <a:t>115</a:t>
            </a:fld>
            <a:endParaRPr lang="en-US"/>
          </a:p>
        </p:txBody>
      </p:sp>
      <p:sp>
        <p:nvSpPr>
          <p:cNvPr id="3138562" name="Rectangle 2"/>
          <p:cNvSpPr>
            <a:spLocks noChangeArrowheads="1"/>
          </p:cNvSpPr>
          <p:nvPr/>
        </p:nvSpPr>
        <p:spPr bwMode="auto">
          <a:xfrm>
            <a:off x="1624013" y="1808163"/>
            <a:ext cx="8210550" cy="4779962"/>
          </a:xfrm>
          <a:prstGeom prst="rect">
            <a:avLst/>
          </a:prstGeom>
          <a:noFill/>
          <a:ln w="12700">
            <a:noFill/>
            <a:miter lim="800000"/>
            <a:headEnd/>
            <a:tailEnd type="none" w="lg" len="lg"/>
          </a:ln>
          <a:effectLst/>
        </p:spPr>
        <p:txBody>
          <a:bodyPr lIns="100243" tIns="52127" rIns="100243" bIns="52127">
            <a:spAutoFit/>
          </a:bodyPr>
          <a:lstStyle/>
          <a:p>
            <a:pPr marL="203200" indent="-203200" defTabSz="1019175" eaLnBrk="0" hangingPunct="0">
              <a:buSzPct val="90000"/>
              <a:buFont typeface="Wingdings 2" pitchFamily="18" charset="2"/>
              <a:buChar char="P"/>
            </a:pPr>
            <a:r>
              <a:rPr lang="en-US" sz="1300">
                <a:solidFill>
                  <a:schemeClr val="tx1"/>
                </a:solidFill>
              </a:rPr>
              <a:t>Installation environment conforms to the drive’s specifications for ambient conditions.</a:t>
            </a:r>
          </a:p>
          <a:p>
            <a:pPr marL="509588" lvl="1" indent="-179388" defTabSz="1019175" eaLnBrk="0" hangingPunct="0">
              <a:buSzPct val="90000"/>
              <a:buFont typeface="Wingdings 2" pitchFamily="18" charset="2"/>
              <a:buChar char="P"/>
            </a:pPr>
            <a:r>
              <a:rPr lang="en-US" sz="1300">
                <a:solidFill>
                  <a:schemeClr val="tx1"/>
                </a:solidFill>
              </a:rPr>
              <a:t>No dripping water</a:t>
            </a:r>
          </a:p>
          <a:p>
            <a:pPr marL="509588" lvl="1" indent="-179388" defTabSz="1019175" eaLnBrk="0" hangingPunct="0">
              <a:buSzPct val="90000"/>
              <a:buFont typeface="Wingdings 2" pitchFamily="18" charset="2"/>
              <a:buChar char="P"/>
            </a:pPr>
            <a:r>
              <a:rPr lang="en-US" sz="1300">
                <a:solidFill>
                  <a:schemeClr val="tx1"/>
                </a:solidFill>
              </a:rPr>
              <a:t>Correct ambient temperature</a:t>
            </a:r>
          </a:p>
          <a:p>
            <a:pPr marL="203200" indent="-203200" defTabSz="1019175" eaLnBrk="0" hangingPunct="0">
              <a:buSzPct val="90000"/>
              <a:buFont typeface="Wingdings 2" pitchFamily="18" charset="2"/>
              <a:buChar char="P"/>
            </a:pPr>
            <a:r>
              <a:rPr lang="en-US" sz="1300">
                <a:solidFill>
                  <a:schemeClr val="tx1"/>
                </a:solidFill>
              </a:rPr>
              <a:t>The drive is mounted securely.</a:t>
            </a:r>
          </a:p>
          <a:p>
            <a:pPr marL="203200" indent="-203200" defTabSz="1019175" eaLnBrk="0" hangingPunct="0">
              <a:buSzPct val="90000"/>
              <a:buFont typeface="Wingdings 2" pitchFamily="18" charset="2"/>
              <a:buChar char="P"/>
            </a:pPr>
            <a:r>
              <a:rPr lang="en-US" sz="1300">
                <a:solidFill>
                  <a:schemeClr val="tx1"/>
                </a:solidFill>
              </a:rPr>
              <a:t>Space around the drive meets the drive’s specifications for cooling (Adequate ventilation).</a:t>
            </a:r>
          </a:p>
          <a:p>
            <a:pPr marL="203200" indent="-203200" defTabSz="1019175" eaLnBrk="0" hangingPunct="0">
              <a:buSzPct val="90000"/>
              <a:buFont typeface="Wingdings 2" pitchFamily="18" charset="2"/>
              <a:buChar char="P"/>
            </a:pPr>
            <a:r>
              <a:rPr lang="en-US" sz="1300">
                <a:solidFill>
                  <a:schemeClr val="tx1"/>
                </a:solidFill>
              </a:rPr>
              <a:t>The motor and driven equipment are ready for start.</a:t>
            </a:r>
          </a:p>
          <a:p>
            <a:pPr marL="203200" indent="-203200" defTabSz="1019175" eaLnBrk="0" hangingPunct="0">
              <a:buSzPct val="90000"/>
              <a:buFont typeface="Wingdings 2" pitchFamily="18" charset="2"/>
              <a:buChar char="P"/>
            </a:pPr>
            <a:r>
              <a:rPr lang="en-US" sz="1300">
                <a:solidFill>
                  <a:schemeClr val="tx1"/>
                </a:solidFill>
              </a:rPr>
              <a:t>For floating networks: The internal RFI filter is disconnected (screws EM1 &amp; EM3 or F1 &amp; F2).</a:t>
            </a:r>
          </a:p>
          <a:p>
            <a:pPr marL="203200" indent="-203200" defTabSz="1019175" eaLnBrk="0" hangingPunct="0">
              <a:buSzPct val="90000"/>
              <a:buFont typeface="Wingdings 2" pitchFamily="18" charset="2"/>
              <a:buChar char="P"/>
            </a:pPr>
            <a:r>
              <a:rPr lang="en-US" sz="1300">
                <a:solidFill>
                  <a:schemeClr val="tx1"/>
                </a:solidFill>
              </a:rPr>
              <a:t>The drive is properly grounded.</a:t>
            </a:r>
          </a:p>
          <a:p>
            <a:pPr marL="203200" indent="-203200" defTabSz="1019175" eaLnBrk="0" hangingPunct="0">
              <a:buSzPct val="90000"/>
              <a:buFont typeface="Wingdings 2" pitchFamily="18" charset="2"/>
              <a:buChar char="P"/>
            </a:pPr>
            <a:r>
              <a:rPr lang="en-US" sz="1300">
                <a:solidFill>
                  <a:schemeClr val="tx1"/>
                </a:solidFill>
              </a:rPr>
              <a:t>The input power (mains) voltage matches the drive nominal input voltage.</a:t>
            </a:r>
          </a:p>
          <a:p>
            <a:pPr marL="203200" indent="-203200" defTabSz="1019175" eaLnBrk="0" hangingPunct="0">
              <a:buSzPct val="90000"/>
              <a:buFont typeface="Wingdings 2" pitchFamily="18" charset="2"/>
              <a:buChar char="P"/>
            </a:pPr>
            <a:r>
              <a:rPr lang="en-US" sz="1300">
                <a:solidFill>
                  <a:schemeClr val="tx1"/>
                </a:solidFill>
              </a:rPr>
              <a:t>The input power (mains) connections at U1, V1, and W1 are connected and tightened as specified.</a:t>
            </a:r>
          </a:p>
          <a:p>
            <a:pPr marL="203200" indent="-203200" defTabSz="1019175" eaLnBrk="0" hangingPunct="0">
              <a:buSzPct val="90000"/>
              <a:buFont typeface="Wingdings 2" pitchFamily="18" charset="2"/>
              <a:buChar char="P"/>
            </a:pPr>
            <a:r>
              <a:rPr lang="en-US" sz="1300">
                <a:solidFill>
                  <a:schemeClr val="tx1"/>
                </a:solidFill>
              </a:rPr>
              <a:t>The input power (mains) fuses and the mains switch are installed.</a:t>
            </a:r>
          </a:p>
          <a:p>
            <a:pPr marL="203200" indent="-203200" defTabSz="1019175" eaLnBrk="0" hangingPunct="0">
              <a:buSzPct val="90000"/>
              <a:buFont typeface="Wingdings 2" pitchFamily="18" charset="2"/>
              <a:buChar char="P"/>
            </a:pPr>
            <a:r>
              <a:rPr lang="en-US" sz="1300">
                <a:solidFill>
                  <a:schemeClr val="tx1"/>
                </a:solidFill>
              </a:rPr>
              <a:t>The motor connections at U2, V2, and W2 are connected and tightened as specified.</a:t>
            </a:r>
          </a:p>
          <a:p>
            <a:pPr marL="203200" indent="-203200" defTabSz="1019175" eaLnBrk="0" hangingPunct="0">
              <a:buSzPct val="90000"/>
              <a:buFont typeface="Wingdings 2" pitchFamily="18" charset="2"/>
              <a:buChar char="P"/>
            </a:pPr>
            <a:r>
              <a:rPr lang="en-US" sz="1300">
                <a:solidFill>
                  <a:schemeClr val="tx1"/>
                </a:solidFill>
              </a:rPr>
              <a:t>The input power, motor and control wiring are through separate conduit runs.</a:t>
            </a:r>
          </a:p>
          <a:p>
            <a:pPr marL="203200" indent="-203200" defTabSz="1019175" eaLnBrk="0" hangingPunct="0">
              <a:buSzPct val="90000"/>
              <a:buFont typeface="Wingdings 2" pitchFamily="18" charset="2"/>
              <a:buChar char="P"/>
            </a:pPr>
            <a:r>
              <a:rPr lang="en-US" sz="1300">
                <a:solidFill>
                  <a:schemeClr val="tx1"/>
                </a:solidFill>
              </a:rPr>
              <a:t>NO power factor compensation capacitors are in the </a:t>
            </a:r>
            <a:r>
              <a:rPr lang="en-US" sz="1300" u="sng">
                <a:solidFill>
                  <a:schemeClr val="tx1"/>
                </a:solidFill>
              </a:rPr>
              <a:t>motor cable</a:t>
            </a:r>
            <a:r>
              <a:rPr lang="en-US" sz="1300">
                <a:solidFill>
                  <a:schemeClr val="tx1"/>
                </a:solidFill>
              </a:rPr>
              <a:t>.</a:t>
            </a:r>
          </a:p>
          <a:p>
            <a:pPr marL="203200" indent="-203200" defTabSz="1019175" eaLnBrk="0" hangingPunct="0">
              <a:buSzPct val="90000"/>
              <a:buFont typeface="Wingdings 2" pitchFamily="18" charset="2"/>
              <a:buChar char="P"/>
            </a:pPr>
            <a:r>
              <a:rPr lang="en-US" sz="1300">
                <a:solidFill>
                  <a:schemeClr val="tx1"/>
                </a:solidFill>
              </a:rPr>
              <a:t>NO tools or foreign objects (such as drill shavings) are inside the drive.</a:t>
            </a:r>
          </a:p>
          <a:p>
            <a:pPr marL="203200" indent="-203200" defTabSz="1019175" eaLnBrk="0" hangingPunct="0">
              <a:buSzPct val="90000"/>
              <a:buFont typeface="Wingdings 2" pitchFamily="18" charset="2"/>
              <a:buChar char="P"/>
            </a:pPr>
            <a:r>
              <a:rPr lang="en-US" sz="1300">
                <a:solidFill>
                  <a:schemeClr val="tx1"/>
                </a:solidFill>
              </a:rPr>
              <a:t>NO alternate power source for the motor is connected and no voltage is applied to the output of the drive.</a:t>
            </a:r>
          </a:p>
        </p:txBody>
      </p:sp>
      <p:sp>
        <p:nvSpPr>
          <p:cNvPr id="3138563" name="Rectangle 3"/>
          <p:cNvSpPr>
            <a:spLocks noGrp="1" noChangeArrowheads="1"/>
          </p:cNvSpPr>
          <p:nvPr>
            <p:ph type="title"/>
          </p:nvPr>
        </p:nvSpPr>
        <p:spPr>
          <a:xfrm>
            <a:off x="0" y="0"/>
            <a:ext cx="9834563" cy="1438275"/>
          </a:xfrm>
        </p:spPr>
        <p:txBody>
          <a:bodyPr/>
          <a:lstStyle/>
          <a:p>
            <a:r>
              <a:rPr lang="en-US"/>
              <a:t>Installation Checklist</a:t>
            </a:r>
          </a:p>
        </p:txBody>
      </p:sp>
    </p:spTree>
    <p:custDataLst>
      <p:tags r:id="rId1"/>
    </p:custData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DD051051-C473-480E-AA3A-58C8628792AE}" type="slidenum">
              <a:rPr lang="en-US"/>
              <a:pPr/>
              <a:t>116</a:t>
            </a:fld>
            <a:endParaRPr lang="en-US"/>
          </a:p>
        </p:txBody>
      </p:sp>
      <p:sp>
        <p:nvSpPr>
          <p:cNvPr id="3144706" name="Rectangle 2"/>
          <p:cNvSpPr>
            <a:spLocks noGrp="1" noChangeArrowheads="1"/>
          </p:cNvSpPr>
          <p:nvPr>
            <p:ph type="title"/>
          </p:nvPr>
        </p:nvSpPr>
        <p:spPr/>
        <p:txBody>
          <a:bodyPr/>
          <a:lstStyle/>
          <a:p>
            <a:r>
              <a:rPr lang="en-US"/>
              <a:t>Applying Power</a:t>
            </a:r>
          </a:p>
        </p:txBody>
      </p:sp>
      <p:sp>
        <p:nvSpPr>
          <p:cNvPr id="3144707" name="Rectangle 3"/>
          <p:cNvSpPr>
            <a:spLocks noGrp="1" noChangeArrowheads="1"/>
          </p:cNvSpPr>
          <p:nvPr>
            <p:ph type="body" idx="1"/>
          </p:nvPr>
        </p:nvSpPr>
        <p:spPr>
          <a:xfrm>
            <a:off x="1624013" y="4497388"/>
            <a:ext cx="6810375" cy="2530475"/>
          </a:xfrm>
        </p:spPr>
        <p:txBody>
          <a:bodyPr/>
          <a:lstStyle/>
          <a:p>
            <a:pPr marL="228600" indent="-228600" defTabSz="914400">
              <a:buFont typeface="Wingdings" pitchFamily="2" charset="2"/>
              <a:buNone/>
            </a:pPr>
            <a:r>
              <a:rPr lang="en-US"/>
              <a:t>Always re-install the front cover before turning power on</a:t>
            </a:r>
          </a:p>
          <a:p>
            <a:pPr marL="228600" indent="-228600" defTabSz="914400">
              <a:buClr>
                <a:schemeClr val="tx1"/>
              </a:buClr>
              <a:buSzPct val="90000"/>
              <a:buFont typeface="Wingdings" pitchFamily="2" charset="2"/>
              <a:buAutoNum type="arabicPeriod"/>
            </a:pPr>
            <a:r>
              <a:rPr lang="en-US"/>
              <a:t>Apply input power</a:t>
            </a:r>
          </a:p>
          <a:p>
            <a:pPr marL="228600" indent="-228600" defTabSz="914400">
              <a:buClr>
                <a:schemeClr val="tx1"/>
              </a:buClr>
              <a:buSzPct val="90000"/>
              <a:buFont typeface="Wingdings" pitchFamily="2" charset="2"/>
              <a:buAutoNum type="arabicPeriod"/>
            </a:pPr>
            <a:r>
              <a:rPr lang="en-US"/>
              <a:t>When power is applied to the ACH550, the green LED is lit</a:t>
            </a:r>
          </a:p>
        </p:txBody>
      </p:sp>
      <p:sp>
        <p:nvSpPr>
          <p:cNvPr id="3144708" name="Rectangle 4"/>
          <p:cNvSpPr>
            <a:spLocks noChangeArrowheads="1"/>
          </p:cNvSpPr>
          <p:nvPr/>
        </p:nvSpPr>
        <p:spPr bwMode="auto">
          <a:xfrm>
            <a:off x="1624013" y="1808163"/>
            <a:ext cx="6788150" cy="1457325"/>
          </a:xfrm>
          <a:prstGeom prst="rect">
            <a:avLst/>
          </a:prstGeom>
          <a:solidFill>
            <a:srgbClr val="FFFFE1"/>
          </a:solidFill>
          <a:ln w="3175">
            <a:solidFill>
              <a:srgbClr val="FFCC99"/>
            </a:solidFill>
            <a:miter lim="800000"/>
            <a:headEnd/>
            <a:tailEnd/>
          </a:ln>
          <a:effectLst/>
        </p:spPr>
        <p:txBody>
          <a:bodyPr lIns="1804371" tIns="120292" rIns="101846" bIns="120292"/>
          <a:lstStyle/>
          <a:p>
            <a:pPr marL="203200" indent="-203200" defTabSz="1019175" eaLnBrk="0" hangingPunct="0">
              <a:spcBef>
                <a:spcPct val="40000"/>
              </a:spcBef>
              <a:buClr>
                <a:schemeClr val="bg2"/>
              </a:buClr>
              <a:buSzPct val="90000"/>
              <a:buFont typeface="Times New Roman" pitchFamily="18" charset="0"/>
              <a:buChar char="■"/>
            </a:pPr>
            <a:r>
              <a:rPr lang="en-US" sz="1800">
                <a:solidFill>
                  <a:schemeClr val="tx1"/>
                </a:solidFill>
              </a:rPr>
              <a:t>The ACH550 will start up automatically at power-up if the external run command is on.</a:t>
            </a:r>
          </a:p>
          <a:p>
            <a:pPr marL="203200" indent="-203200" defTabSz="1019175" eaLnBrk="0" hangingPunct="0">
              <a:spcBef>
                <a:spcPct val="40000"/>
              </a:spcBef>
              <a:buClr>
                <a:schemeClr val="bg2"/>
              </a:buClr>
              <a:buSzPct val="90000"/>
              <a:buFont typeface="Times New Roman" pitchFamily="18" charset="0"/>
              <a:buChar char="■"/>
            </a:pPr>
            <a:r>
              <a:rPr lang="en-US" sz="1800">
                <a:solidFill>
                  <a:schemeClr val="tx1"/>
                </a:solidFill>
              </a:rPr>
              <a:t>Before increasing the motor speed, check that the motor is running in the desired direction.</a:t>
            </a:r>
          </a:p>
        </p:txBody>
      </p:sp>
      <p:pic>
        <p:nvPicPr>
          <p:cNvPr id="3144709" name="Picture 5" descr="warning_sign_2"/>
          <p:cNvPicPr>
            <a:picLocks noChangeAspect="1" noChangeArrowheads="1"/>
          </p:cNvPicPr>
          <p:nvPr/>
        </p:nvPicPr>
        <p:blipFill>
          <a:blip r:embed="rId4" cstate="print"/>
          <a:srcRect/>
          <a:stretch>
            <a:fillRect/>
          </a:stretch>
        </p:blipFill>
        <p:spPr bwMode="auto">
          <a:xfrm>
            <a:off x="1900238" y="2020888"/>
            <a:ext cx="1028700" cy="1054100"/>
          </a:xfrm>
          <a:prstGeom prst="rect">
            <a:avLst/>
          </a:prstGeom>
          <a:noFill/>
        </p:spPr>
      </p:pic>
      <p:pic>
        <p:nvPicPr>
          <p:cNvPr id="3144710" name="Picture 6"/>
          <p:cNvPicPr>
            <a:picLocks noChangeAspect="1" noChangeArrowheads="1"/>
          </p:cNvPicPr>
          <p:nvPr/>
        </p:nvPicPr>
        <p:blipFill>
          <a:blip r:embed="rId5" cstate="print"/>
          <a:srcRect/>
          <a:stretch>
            <a:fillRect/>
          </a:stretch>
        </p:blipFill>
        <p:spPr bwMode="auto">
          <a:xfrm>
            <a:off x="8472488" y="1808163"/>
            <a:ext cx="1362075" cy="3111500"/>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44708"/>
                                        </p:tgtEl>
                                        <p:attrNameLst>
                                          <p:attrName>style.visibility</p:attrName>
                                        </p:attrNameLst>
                                      </p:cBhvr>
                                      <p:to>
                                        <p:strVal val="visible"/>
                                      </p:to>
                                    </p:set>
                                    <p:animEffect transition="in" filter="fade">
                                      <p:cBhvr>
                                        <p:cTn id="7" dur="500"/>
                                        <p:tgtEl>
                                          <p:spTgt spid="3144708"/>
                                        </p:tgtEl>
                                      </p:cBhvr>
                                    </p:animEffect>
                                  </p:childTnLst>
                                </p:cTn>
                              </p:par>
                              <p:par>
                                <p:cTn id="8" presetID="10" presetClass="entr" presetSubtype="0" fill="hold" nodeType="withEffect">
                                  <p:stCondLst>
                                    <p:cond delay="0"/>
                                  </p:stCondLst>
                                  <p:childTnLst>
                                    <p:set>
                                      <p:cBhvr>
                                        <p:cTn id="9" dur="1" fill="hold">
                                          <p:stCondLst>
                                            <p:cond delay="0"/>
                                          </p:stCondLst>
                                        </p:cTn>
                                        <p:tgtEl>
                                          <p:spTgt spid="3144709"/>
                                        </p:tgtEl>
                                        <p:attrNameLst>
                                          <p:attrName>style.visibility</p:attrName>
                                        </p:attrNameLst>
                                      </p:cBhvr>
                                      <p:to>
                                        <p:strVal val="visible"/>
                                      </p:to>
                                    </p:set>
                                    <p:animEffect transition="in" filter="fade">
                                      <p:cBhvr>
                                        <p:cTn id="10" dur="500"/>
                                        <p:tgtEl>
                                          <p:spTgt spid="3144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4708"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0668DA44-3C96-4770-B33D-B4E6DE333AC4}" type="slidenum">
              <a:rPr lang="en-US"/>
              <a:pPr/>
              <a:t>117</a:t>
            </a:fld>
            <a:endParaRPr lang="en-US"/>
          </a:p>
        </p:txBody>
      </p:sp>
      <p:sp>
        <p:nvSpPr>
          <p:cNvPr id="3146754" name="Rectangle 2"/>
          <p:cNvSpPr>
            <a:spLocks noGrp="1" noChangeArrowheads="1"/>
          </p:cNvSpPr>
          <p:nvPr>
            <p:ph type="title"/>
          </p:nvPr>
        </p:nvSpPr>
        <p:spPr/>
        <p:txBody>
          <a:bodyPr/>
          <a:lstStyle/>
          <a:p>
            <a:r>
              <a:rPr lang="en-US"/>
              <a:t>Vertical E-Clipse Bypass</a:t>
            </a:r>
            <a:br>
              <a:rPr lang="en-US"/>
            </a:br>
            <a:r>
              <a:rPr lang="en-US" sz="2200">
                <a:solidFill>
                  <a:schemeClr val="accent1"/>
                </a:solidFill>
              </a:rPr>
              <a:t>V1/V2, V3/V4</a:t>
            </a:r>
          </a:p>
        </p:txBody>
      </p:sp>
      <p:sp>
        <p:nvSpPr>
          <p:cNvPr id="3146755" name="Rectangle 3"/>
          <p:cNvSpPr>
            <a:spLocks noGrp="1" noChangeArrowheads="1"/>
          </p:cNvSpPr>
          <p:nvPr>
            <p:ph type="body" idx="1"/>
          </p:nvPr>
        </p:nvSpPr>
        <p:spPr>
          <a:xfrm>
            <a:off x="1624013" y="1808163"/>
            <a:ext cx="3327400" cy="5219700"/>
          </a:xfrm>
        </p:spPr>
        <p:txBody>
          <a:bodyPr/>
          <a:lstStyle/>
          <a:p>
            <a:r>
              <a:rPr lang="en-US"/>
              <a:t>ACH550 Vertical E-Clipse Bypass units are configured for wiring access from the bottom only. </a:t>
            </a:r>
          </a:p>
          <a:p>
            <a:r>
              <a:rPr lang="en-US"/>
              <a:t>The figure shows the Vertical E-Clipse Bypass major components.</a:t>
            </a:r>
          </a:p>
          <a:p>
            <a:r>
              <a:rPr lang="en-US"/>
              <a:t>Control connections are made at the “E-Clipse Bypass Control Unit” (exception is Analog signals).</a:t>
            </a:r>
          </a:p>
        </p:txBody>
      </p:sp>
      <p:pic>
        <p:nvPicPr>
          <p:cNvPr id="3146756" name="Picture 4" descr="V3_4"/>
          <p:cNvPicPr>
            <a:picLocks noChangeAspect="1" noChangeArrowheads="1"/>
          </p:cNvPicPr>
          <p:nvPr/>
        </p:nvPicPr>
        <p:blipFill>
          <a:blip r:embed="rId3" cstate="print"/>
          <a:srcRect/>
          <a:stretch>
            <a:fillRect/>
          </a:stretch>
        </p:blipFill>
        <p:spPr bwMode="auto">
          <a:xfrm>
            <a:off x="7434263" y="1644650"/>
            <a:ext cx="1000125" cy="5383213"/>
          </a:xfrm>
          <a:prstGeom prst="rect">
            <a:avLst/>
          </a:prstGeom>
          <a:noFill/>
        </p:spPr>
      </p:pic>
      <p:sp>
        <p:nvSpPr>
          <p:cNvPr id="3146757" name="Text Box 5"/>
          <p:cNvSpPr txBox="1">
            <a:spLocks noChangeArrowheads="1"/>
          </p:cNvSpPr>
          <p:nvPr/>
        </p:nvSpPr>
        <p:spPr bwMode="auto">
          <a:xfrm>
            <a:off x="6111875" y="1836738"/>
            <a:ext cx="1001713" cy="395287"/>
          </a:xfrm>
          <a:prstGeom prst="rect">
            <a:avLst/>
          </a:prstGeom>
          <a:noFill/>
          <a:ln w="9525" algn="ctr">
            <a:noFill/>
            <a:miter lim="800000"/>
            <a:headEnd/>
            <a:tailEnd/>
          </a:ln>
          <a:effectLst/>
        </p:spPr>
        <p:txBody>
          <a:bodyPr lIns="0" tIns="0" rIns="0" bIns="0">
            <a:spAutoFit/>
          </a:bodyPr>
          <a:lstStyle/>
          <a:p>
            <a:pPr algn="ctr" defTabSz="1019175">
              <a:buFont typeface="Wingdings" pitchFamily="2" charset="2"/>
              <a:buNone/>
            </a:pPr>
            <a:r>
              <a:rPr lang="en-US" sz="1300"/>
              <a:t>ACH550 drive</a:t>
            </a:r>
          </a:p>
        </p:txBody>
      </p:sp>
      <p:sp>
        <p:nvSpPr>
          <p:cNvPr id="3146758" name="Text Box 6"/>
          <p:cNvSpPr txBox="1">
            <a:spLocks noChangeArrowheads="1"/>
          </p:cNvSpPr>
          <p:nvPr/>
        </p:nvSpPr>
        <p:spPr bwMode="auto">
          <a:xfrm>
            <a:off x="6081713" y="3297238"/>
            <a:ext cx="1003300" cy="596900"/>
          </a:xfrm>
          <a:prstGeom prst="rect">
            <a:avLst/>
          </a:prstGeom>
          <a:noFill/>
          <a:ln w="9525" algn="ctr">
            <a:noFill/>
            <a:miter lim="800000"/>
            <a:headEnd/>
            <a:tailEnd/>
          </a:ln>
          <a:effectLst/>
        </p:spPr>
        <p:txBody>
          <a:bodyPr lIns="0" tIns="0" rIns="0" bIns="0">
            <a:spAutoFit/>
          </a:bodyPr>
          <a:lstStyle/>
          <a:p>
            <a:pPr algn="ctr" defTabSz="1019175">
              <a:buFont typeface="Wingdings" pitchFamily="2" charset="2"/>
              <a:buNone/>
            </a:pPr>
            <a:r>
              <a:rPr lang="en-US" sz="1300"/>
              <a:t>E-Clipse Bypass Control</a:t>
            </a:r>
          </a:p>
        </p:txBody>
      </p:sp>
      <p:sp>
        <p:nvSpPr>
          <p:cNvPr id="3146759" name="Text Box 7"/>
          <p:cNvSpPr txBox="1">
            <a:spLocks noChangeArrowheads="1"/>
          </p:cNvSpPr>
          <p:nvPr/>
        </p:nvSpPr>
        <p:spPr bwMode="auto">
          <a:xfrm>
            <a:off x="6210300" y="4497388"/>
            <a:ext cx="1001713" cy="595312"/>
          </a:xfrm>
          <a:prstGeom prst="rect">
            <a:avLst/>
          </a:prstGeom>
          <a:noFill/>
          <a:ln w="9525" algn="ctr">
            <a:noFill/>
            <a:miter lim="800000"/>
            <a:headEnd/>
            <a:tailEnd/>
          </a:ln>
          <a:effectLst/>
        </p:spPr>
        <p:txBody>
          <a:bodyPr lIns="0" tIns="0" rIns="0" bIns="0">
            <a:spAutoFit/>
          </a:bodyPr>
          <a:lstStyle/>
          <a:p>
            <a:pPr algn="ctr" defTabSz="1019175">
              <a:buFont typeface="Wingdings" pitchFamily="2" charset="2"/>
              <a:buNone/>
            </a:pPr>
            <a:r>
              <a:rPr lang="en-US" sz="1300"/>
              <a:t>Service Switch (Optional)</a:t>
            </a:r>
          </a:p>
        </p:txBody>
      </p:sp>
      <p:sp>
        <p:nvSpPr>
          <p:cNvPr id="3146760" name="Text Box 8"/>
          <p:cNvSpPr txBox="1">
            <a:spLocks noChangeArrowheads="1"/>
          </p:cNvSpPr>
          <p:nvPr/>
        </p:nvSpPr>
        <p:spPr bwMode="auto">
          <a:xfrm>
            <a:off x="6169025" y="5602288"/>
            <a:ext cx="1003300" cy="396875"/>
          </a:xfrm>
          <a:prstGeom prst="rect">
            <a:avLst/>
          </a:prstGeom>
          <a:noFill/>
          <a:ln w="9525" algn="ctr">
            <a:noFill/>
            <a:miter lim="800000"/>
            <a:headEnd/>
            <a:tailEnd/>
          </a:ln>
          <a:effectLst/>
        </p:spPr>
        <p:txBody>
          <a:bodyPr lIns="0" tIns="0" rIns="0" bIns="0">
            <a:spAutoFit/>
          </a:bodyPr>
          <a:lstStyle/>
          <a:p>
            <a:pPr algn="ctr" defTabSz="1019175">
              <a:buFont typeface="Wingdings" pitchFamily="2" charset="2"/>
              <a:buNone/>
            </a:pPr>
            <a:r>
              <a:rPr lang="en-US" sz="1300"/>
              <a:t>Disconnect Switch</a:t>
            </a:r>
          </a:p>
        </p:txBody>
      </p:sp>
      <p:sp>
        <p:nvSpPr>
          <p:cNvPr id="3146761" name="Text Box 9"/>
          <p:cNvSpPr txBox="1">
            <a:spLocks noChangeArrowheads="1"/>
          </p:cNvSpPr>
          <p:nvPr/>
        </p:nvSpPr>
        <p:spPr bwMode="auto">
          <a:xfrm>
            <a:off x="6143625" y="6613525"/>
            <a:ext cx="1001713" cy="395288"/>
          </a:xfrm>
          <a:prstGeom prst="rect">
            <a:avLst/>
          </a:prstGeom>
          <a:noFill/>
          <a:ln w="9525" algn="ctr">
            <a:noFill/>
            <a:miter lim="800000"/>
            <a:headEnd/>
            <a:tailEnd/>
          </a:ln>
          <a:effectLst/>
        </p:spPr>
        <p:txBody>
          <a:bodyPr lIns="0" tIns="0" rIns="0" bIns="0">
            <a:spAutoFit/>
          </a:bodyPr>
          <a:lstStyle/>
          <a:p>
            <a:pPr algn="ctr" defTabSz="1019175">
              <a:buFont typeface="Wingdings" pitchFamily="2" charset="2"/>
              <a:buNone/>
            </a:pPr>
            <a:r>
              <a:rPr lang="en-US" sz="1300"/>
              <a:t>Input Power Terminals</a:t>
            </a:r>
          </a:p>
        </p:txBody>
      </p:sp>
      <p:sp>
        <p:nvSpPr>
          <p:cNvPr id="3146762" name="Line 10"/>
          <p:cNvSpPr>
            <a:spLocks noChangeShapeType="1"/>
          </p:cNvSpPr>
          <p:nvPr/>
        </p:nvSpPr>
        <p:spPr bwMode="auto">
          <a:xfrm>
            <a:off x="6953250" y="2171700"/>
            <a:ext cx="796925" cy="285750"/>
          </a:xfrm>
          <a:prstGeom prst="line">
            <a:avLst/>
          </a:prstGeom>
          <a:noFill/>
          <a:ln w="28575">
            <a:solidFill>
              <a:schemeClr val="accent1"/>
            </a:solidFill>
            <a:round/>
            <a:headEnd/>
            <a:tailEnd type="triangle" w="med" len="med"/>
          </a:ln>
          <a:effectLst/>
        </p:spPr>
        <p:txBody>
          <a:bodyPr lIns="0" tIns="0" rIns="0" bIns="0"/>
          <a:lstStyle/>
          <a:p>
            <a:endParaRPr lang="en-US"/>
          </a:p>
        </p:txBody>
      </p:sp>
      <p:sp>
        <p:nvSpPr>
          <p:cNvPr id="3146763" name="Line 11"/>
          <p:cNvSpPr>
            <a:spLocks noChangeShapeType="1"/>
          </p:cNvSpPr>
          <p:nvPr/>
        </p:nvSpPr>
        <p:spPr bwMode="auto">
          <a:xfrm>
            <a:off x="6980238" y="3813175"/>
            <a:ext cx="822325" cy="917575"/>
          </a:xfrm>
          <a:prstGeom prst="line">
            <a:avLst/>
          </a:prstGeom>
          <a:noFill/>
          <a:ln w="28575">
            <a:solidFill>
              <a:schemeClr val="accent1"/>
            </a:solidFill>
            <a:round/>
            <a:headEnd/>
            <a:tailEnd type="triangle" w="med" len="med"/>
          </a:ln>
          <a:effectLst/>
        </p:spPr>
        <p:txBody>
          <a:bodyPr lIns="0" tIns="0" rIns="0" bIns="0"/>
          <a:lstStyle/>
          <a:p>
            <a:endParaRPr lang="en-US"/>
          </a:p>
        </p:txBody>
      </p:sp>
      <p:sp>
        <p:nvSpPr>
          <p:cNvPr id="3146764" name="Line 12"/>
          <p:cNvSpPr>
            <a:spLocks noChangeShapeType="1"/>
          </p:cNvSpPr>
          <p:nvPr/>
        </p:nvSpPr>
        <p:spPr bwMode="auto">
          <a:xfrm>
            <a:off x="7129463" y="5881688"/>
            <a:ext cx="776287" cy="17462"/>
          </a:xfrm>
          <a:prstGeom prst="line">
            <a:avLst/>
          </a:prstGeom>
          <a:noFill/>
          <a:ln w="28575">
            <a:solidFill>
              <a:schemeClr val="accent1"/>
            </a:solidFill>
            <a:round/>
            <a:headEnd/>
            <a:tailEnd type="triangle" w="med" len="med"/>
          </a:ln>
          <a:effectLst/>
        </p:spPr>
        <p:txBody>
          <a:bodyPr lIns="0" tIns="0" rIns="0" bIns="0"/>
          <a:lstStyle/>
          <a:p>
            <a:endParaRPr lang="en-US"/>
          </a:p>
        </p:txBody>
      </p:sp>
      <p:sp>
        <p:nvSpPr>
          <p:cNvPr id="3146765" name="Line 13"/>
          <p:cNvSpPr>
            <a:spLocks noChangeShapeType="1"/>
          </p:cNvSpPr>
          <p:nvPr/>
        </p:nvSpPr>
        <p:spPr bwMode="auto">
          <a:xfrm flipV="1">
            <a:off x="7105650" y="6124575"/>
            <a:ext cx="579438" cy="731838"/>
          </a:xfrm>
          <a:prstGeom prst="line">
            <a:avLst/>
          </a:prstGeom>
          <a:noFill/>
          <a:ln w="28575">
            <a:solidFill>
              <a:schemeClr val="accent1"/>
            </a:solidFill>
            <a:round/>
            <a:headEnd/>
            <a:tailEnd type="triangle" w="med" len="med"/>
          </a:ln>
          <a:effectLst/>
        </p:spPr>
        <p:txBody>
          <a:bodyPr lIns="0" tIns="0" rIns="0" bIns="0"/>
          <a:lstStyle/>
          <a:p>
            <a:endParaRPr lang="en-US"/>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B90B6146-E0D8-46CA-8384-E5F3A97819C8}" type="slidenum">
              <a:rPr lang="en-US"/>
              <a:pPr/>
              <a:t>118</a:t>
            </a:fld>
            <a:endParaRPr lang="en-US"/>
          </a:p>
        </p:txBody>
      </p:sp>
      <p:sp>
        <p:nvSpPr>
          <p:cNvPr id="3148802" name="Rectangle 2"/>
          <p:cNvSpPr>
            <a:spLocks noGrp="1" noChangeArrowheads="1"/>
          </p:cNvSpPr>
          <p:nvPr>
            <p:ph type="title"/>
          </p:nvPr>
        </p:nvSpPr>
        <p:spPr/>
        <p:txBody>
          <a:bodyPr/>
          <a:lstStyle/>
          <a:p>
            <a:r>
              <a:rPr lang="en-US"/>
              <a:t>Control Cables</a:t>
            </a:r>
            <a:br>
              <a:rPr lang="en-US"/>
            </a:br>
            <a:r>
              <a:rPr lang="en-US" sz="2200">
                <a:solidFill>
                  <a:schemeClr val="accent1"/>
                </a:solidFill>
              </a:rPr>
              <a:t>E-Clipse and Base Drive</a:t>
            </a:r>
          </a:p>
        </p:txBody>
      </p:sp>
      <p:sp>
        <p:nvSpPr>
          <p:cNvPr id="3148803" name="Rectangle 3"/>
          <p:cNvSpPr>
            <a:spLocks noGrp="1" noChangeArrowheads="1"/>
          </p:cNvSpPr>
          <p:nvPr>
            <p:ph type="body" idx="1"/>
          </p:nvPr>
        </p:nvSpPr>
        <p:spPr>
          <a:xfrm>
            <a:off x="1624013" y="1808163"/>
            <a:ext cx="3327400" cy="5219700"/>
          </a:xfrm>
        </p:spPr>
        <p:txBody>
          <a:bodyPr/>
          <a:lstStyle/>
          <a:p>
            <a:pPr>
              <a:lnSpc>
                <a:spcPct val="90000"/>
              </a:lnSpc>
            </a:pPr>
            <a:r>
              <a:rPr lang="en-US"/>
              <a:t>All Analog signals are wired directly to the Base Drive (AI1 &amp; AI2) </a:t>
            </a:r>
            <a:br>
              <a:rPr lang="en-US"/>
            </a:br>
            <a:r>
              <a:rPr lang="en-US"/>
              <a:t/>
            </a:r>
            <a:br>
              <a:rPr lang="en-US"/>
            </a:br>
            <a:endParaRPr lang="en-US"/>
          </a:p>
          <a:p>
            <a:pPr>
              <a:lnSpc>
                <a:spcPct val="90000"/>
              </a:lnSpc>
            </a:pPr>
            <a:r>
              <a:rPr lang="en-US"/>
              <a:t>Control connections are made at the “E-Clipse Bypass Control Unit”</a:t>
            </a:r>
            <a:br>
              <a:rPr lang="en-US"/>
            </a:br>
            <a:r>
              <a:rPr lang="en-US"/>
              <a:t>(RBIO Board)</a:t>
            </a:r>
          </a:p>
          <a:p>
            <a:pPr lvl="1">
              <a:lnSpc>
                <a:spcPct val="90000"/>
              </a:lnSpc>
            </a:pPr>
            <a:r>
              <a:rPr lang="en-US"/>
              <a:t>Start / Stop</a:t>
            </a:r>
          </a:p>
          <a:p>
            <a:pPr lvl="1">
              <a:lnSpc>
                <a:spcPct val="90000"/>
              </a:lnSpc>
            </a:pPr>
            <a:r>
              <a:rPr lang="en-US"/>
              <a:t>Safeties</a:t>
            </a:r>
          </a:p>
          <a:p>
            <a:pPr lvl="1">
              <a:lnSpc>
                <a:spcPct val="90000"/>
              </a:lnSpc>
            </a:pPr>
            <a:r>
              <a:rPr lang="en-US"/>
              <a:t>Relay Outputs</a:t>
            </a:r>
          </a:p>
          <a:p>
            <a:pPr lvl="1">
              <a:lnSpc>
                <a:spcPct val="90000"/>
              </a:lnSpc>
            </a:pPr>
            <a:r>
              <a:rPr lang="en-US"/>
              <a:t>Overrides</a:t>
            </a:r>
          </a:p>
          <a:p>
            <a:pPr lvl="1">
              <a:lnSpc>
                <a:spcPct val="90000"/>
              </a:lnSpc>
            </a:pPr>
            <a:r>
              <a:rPr lang="en-US"/>
              <a:t>Communications</a:t>
            </a:r>
          </a:p>
        </p:txBody>
      </p:sp>
      <p:pic>
        <p:nvPicPr>
          <p:cNvPr id="3148804" name="Picture 4"/>
          <p:cNvPicPr>
            <a:picLocks noChangeAspect="1" noChangeArrowheads="1"/>
          </p:cNvPicPr>
          <p:nvPr/>
        </p:nvPicPr>
        <p:blipFill>
          <a:blip r:embed="rId3" cstate="print"/>
          <a:srcRect/>
          <a:stretch>
            <a:fillRect/>
          </a:stretch>
        </p:blipFill>
        <p:spPr bwMode="auto">
          <a:xfrm>
            <a:off x="5021263" y="1804988"/>
            <a:ext cx="4814887" cy="5021262"/>
          </a:xfrm>
          <a:prstGeom prst="rect">
            <a:avLst/>
          </a:prstGeom>
          <a:noFill/>
          <a:ln w="9525">
            <a:noFill/>
            <a:miter lim="800000"/>
            <a:headEnd/>
            <a:tailEnd/>
          </a:ln>
          <a:effectLst/>
        </p:spPr>
      </p:pic>
      <p:sp>
        <p:nvSpPr>
          <p:cNvPr id="3148805" name="AutoShape 5"/>
          <p:cNvSpPr>
            <a:spLocks/>
          </p:cNvSpPr>
          <p:nvPr/>
        </p:nvSpPr>
        <p:spPr bwMode="auto">
          <a:xfrm>
            <a:off x="4814888" y="2281238"/>
            <a:ext cx="252412" cy="635000"/>
          </a:xfrm>
          <a:prstGeom prst="leftBrace">
            <a:avLst>
              <a:gd name="adj1" fmla="val 20964"/>
              <a:gd name="adj2" fmla="val 50000"/>
            </a:avLst>
          </a:prstGeom>
          <a:noFill/>
          <a:ln w="38100">
            <a:solidFill>
              <a:schemeClr val="accent1"/>
            </a:solidFill>
            <a:round/>
            <a:headEnd/>
            <a:tailEnd/>
          </a:ln>
          <a:effectLst/>
        </p:spPr>
        <p:txBody>
          <a:bodyPr wrap="none" lIns="0" tIns="0" rIns="0" bIns="0" anchor="ctr"/>
          <a:lstStyle/>
          <a:p>
            <a:endParaRPr lang="en-US"/>
          </a:p>
        </p:txBody>
      </p:sp>
      <p:sp>
        <p:nvSpPr>
          <p:cNvPr id="3148806" name="AutoShape 6"/>
          <p:cNvSpPr>
            <a:spLocks/>
          </p:cNvSpPr>
          <p:nvPr/>
        </p:nvSpPr>
        <p:spPr bwMode="auto">
          <a:xfrm>
            <a:off x="4611688" y="3862388"/>
            <a:ext cx="496887" cy="2825750"/>
          </a:xfrm>
          <a:prstGeom prst="leftBrace">
            <a:avLst>
              <a:gd name="adj1" fmla="val 47391"/>
              <a:gd name="adj2" fmla="val 50000"/>
            </a:avLst>
          </a:prstGeom>
          <a:noFill/>
          <a:ln w="38100">
            <a:solidFill>
              <a:schemeClr val="accent1"/>
            </a:solidFill>
            <a:round/>
            <a:headEnd/>
            <a:tailEnd/>
          </a:ln>
          <a:effectLst/>
        </p:spPr>
        <p:txBody>
          <a:bodyPr wrap="none" lIns="0" tIns="0" rIns="0" bIns="0" anchor="ctr"/>
          <a:lstStyle/>
          <a:p>
            <a:endParaRPr lang="en-US"/>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B41AFA80-C343-44DF-A814-163C3F0E9E1F}" type="slidenum">
              <a:rPr lang="en-US"/>
              <a:pPr/>
              <a:t>119</a:t>
            </a:fld>
            <a:endParaRPr lang="en-US"/>
          </a:p>
        </p:txBody>
      </p:sp>
      <p:sp>
        <p:nvSpPr>
          <p:cNvPr id="3150850" name="Rectangle 2"/>
          <p:cNvSpPr>
            <a:spLocks noGrp="1" noChangeArrowheads="1"/>
          </p:cNvSpPr>
          <p:nvPr>
            <p:ph type="title"/>
          </p:nvPr>
        </p:nvSpPr>
        <p:spPr/>
        <p:txBody>
          <a:bodyPr/>
          <a:lstStyle/>
          <a:p>
            <a:r>
              <a:rPr lang="en-US"/>
              <a:t>Communication Cables </a:t>
            </a:r>
            <a:br>
              <a:rPr lang="en-US"/>
            </a:br>
            <a:r>
              <a:rPr lang="en-US" sz="2200">
                <a:solidFill>
                  <a:schemeClr val="accent1"/>
                </a:solidFill>
              </a:rPr>
              <a:t>Screen RS-485 – Embedded Fieldbus (EFB)</a:t>
            </a:r>
          </a:p>
        </p:txBody>
      </p:sp>
      <p:sp>
        <p:nvSpPr>
          <p:cNvPr id="3150851" name="Rectangle 3"/>
          <p:cNvSpPr>
            <a:spLocks noGrp="1" noChangeArrowheads="1"/>
          </p:cNvSpPr>
          <p:nvPr>
            <p:ph type="body" idx="1"/>
          </p:nvPr>
        </p:nvSpPr>
        <p:spPr>
          <a:xfrm>
            <a:off x="1624013" y="1804988"/>
            <a:ext cx="3484562" cy="5222875"/>
          </a:xfrm>
        </p:spPr>
        <p:txBody>
          <a:bodyPr/>
          <a:lstStyle/>
          <a:p>
            <a:r>
              <a:rPr lang="en-US" sz="1600"/>
              <a:t>At the Bypass Control Unit, twist the screen together into a bundle not longer than five times its width and connect together</a:t>
            </a:r>
          </a:p>
          <a:p>
            <a:r>
              <a:rPr lang="en-US" sz="1600"/>
              <a:t>Recommended wire types:</a:t>
            </a:r>
          </a:p>
          <a:p>
            <a:pPr lvl="1"/>
            <a:r>
              <a:rPr lang="en-US" sz="1400"/>
              <a:t>Belden dual twisted shielded</a:t>
            </a:r>
            <a:br>
              <a:rPr lang="en-US" sz="1400"/>
            </a:br>
            <a:r>
              <a:rPr lang="en-US" sz="1400"/>
              <a:t>pair #9842</a:t>
            </a:r>
          </a:p>
          <a:p>
            <a:pPr lvl="1"/>
            <a:r>
              <a:rPr lang="en-US" sz="1400"/>
              <a:t>Lo-Capacitance </a:t>
            </a:r>
            <a:br>
              <a:rPr lang="en-US" sz="1400"/>
            </a:br>
            <a:r>
              <a:rPr lang="en-US" sz="1400"/>
              <a:t>Communications cable: </a:t>
            </a:r>
            <a:br>
              <a:rPr lang="en-US" sz="1400"/>
            </a:br>
            <a:r>
              <a:rPr lang="en-US" sz="1400"/>
              <a:t>P/N 04210029-S or</a:t>
            </a:r>
            <a:br>
              <a:rPr lang="en-US" sz="1400"/>
            </a:br>
            <a:r>
              <a:rPr lang="en-US" sz="1400"/>
              <a:t>WCW-22/3BLU-WC-S</a:t>
            </a:r>
            <a:br>
              <a:rPr lang="en-US" sz="1400"/>
            </a:br>
            <a:r>
              <a:rPr lang="en-US" sz="1400"/>
              <a:t>Available from:</a:t>
            </a:r>
            <a:br>
              <a:rPr lang="en-US" sz="1400"/>
            </a:br>
            <a:r>
              <a:rPr lang="en-US" sz="1400"/>
              <a:t>Windy City Wire, Cable &amp; Technology Products, LLC </a:t>
            </a:r>
          </a:p>
          <a:p>
            <a:pPr lvl="1"/>
            <a:r>
              <a:rPr lang="en-US" sz="1400"/>
              <a:t>Communications Cable, </a:t>
            </a:r>
            <a:br>
              <a:rPr lang="en-US" sz="1400"/>
            </a:br>
            <a:r>
              <a:rPr lang="en-US" sz="1400"/>
              <a:t>P/N W223C-2560</a:t>
            </a:r>
            <a:br>
              <a:rPr lang="en-US" sz="1400"/>
            </a:br>
            <a:r>
              <a:rPr lang="en-US" sz="1400"/>
              <a:t>Available from:</a:t>
            </a:r>
            <a:br>
              <a:rPr lang="en-US" sz="1400"/>
            </a:br>
            <a:r>
              <a:rPr lang="en-US" sz="1400"/>
              <a:t>Connect-Air International, Inc. </a:t>
            </a:r>
            <a:br>
              <a:rPr lang="en-US" sz="1400"/>
            </a:br>
            <a:endParaRPr lang="en-US" sz="1400"/>
          </a:p>
        </p:txBody>
      </p:sp>
      <p:sp>
        <p:nvSpPr>
          <p:cNvPr id="3150852" name="Text Box 4"/>
          <p:cNvSpPr txBox="1">
            <a:spLocks noChangeArrowheads="1"/>
          </p:cNvSpPr>
          <p:nvPr/>
        </p:nvSpPr>
        <p:spPr bwMode="auto">
          <a:xfrm>
            <a:off x="7146925" y="6543675"/>
            <a:ext cx="2506663" cy="438150"/>
          </a:xfrm>
          <a:prstGeom prst="rect">
            <a:avLst/>
          </a:prstGeom>
          <a:noFill/>
          <a:ln w="9525">
            <a:noFill/>
            <a:miter lim="800000"/>
            <a:headEnd/>
            <a:tailEnd/>
          </a:ln>
          <a:effectLst/>
        </p:spPr>
        <p:txBody>
          <a:bodyPr lIns="101846" tIns="50923" rIns="101846" bIns="50923">
            <a:spAutoFit/>
          </a:bodyPr>
          <a:lstStyle/>
          <a:p>
            <a:pPr algn="r" defTabSz="1019175">
              <a:buClrTx/>
              <a:buSzTx/>
              <a:buFontTx/>
              <a:buNone/>
            </a:pPr>
            <a:r>
              <a:rPr lang="en-US" sz="1100">
                <a:solidFill>
                  <a:schemeClr val="tx1"/>
                </a:solidFill>
              </a:rPr>
              <a:t>From Building Automation Controller</a:t>
            </a:r>
            <a:br>
              <a:rPr lang="en-US" sz="1100">
                <a:solidFill>
                  <a:schemeClr val="tx1"/>
                </a:solidFill>
              </a:rPr>
            </a:br>
            <a:r>
              <a:rPr lang="en-US" sz="1100">
                <a:solidFill>
                  <a:schemeClr val="tx1"/>
                </a:solidFill>
              </a:rPr>
              <a:t>(N2, FLN, BacNet)</a:t>
            </a:r>
          </a:p>
        </p:txBody>
      </p:sp>
      <p:sp>
        <p:nvSpPr>
          <p:cNvPr id="3150853" name="Text Box 5"/>
          <p:cNvSpPr txBox="1">
            <a:spLocks noChangeArrowheads="1"/>
          </p:cNvSpPr>
          <p:nvPr/>
        </p:nvSpPr>
        <p:spPr bwMode="auto">
          <a:xfrm>
            <a:off x="6196013" y="1804988"/>
            <a:ext cx="1227137" cy="977900"/>
          </a:xfrm>
          <a:prstGeom prst="rect">
            <a:avLst/>
          </a:prstGeom>
          <a:noFill/>
          <a:ln w="9525" algn="ctr">
            <a:noFill/>
            <a:miter lim="800000"/>
            <a:headEnd/>
            <a:tailEnd/>
          </a:ln>
          <a:effectLst/>
        </p:spPr>
        <p:txBody>
          <a:bodyPr lIns="0" tIns="0" rIns="0" bIns="0">
            <a:spAutoFit/>
          </a:bodyPr>
          <a:lstStyle/>
          <a:p>
            <a:pPr algn="ctr" defTabSz="1019175">
              <a:buFont typeface="Wingdings" pitchFamily="2" charset="2"/>
              <a:buNone/>
            </a:pPr>
            <a:r>
              <a:rPr lang="en-US" sz="1600">
                <a:solidFill>
                  <a:schemeClr val="tx2"/>
                </a:solidFill>
              </a:rPr>
              <a:t>Do not use</a:t>
            </a:r>
            <a:br>
              <a:rPr lang="en-US" sz="1600">
                <a:solidFill>
                  <a:schemeClr val="tx2"/>
                </a:solidFill>
              </a:rPr>
            </a:br>
            <a:r>
              <a:rPr lang="en-US" sz="1600">
                <a:solidFill>
                  <a:schemeClr val="tx2"/>
                </a:solidFill>
              </a:rPr>
              <a:t>Termination DIP SW</a:t>
            </a:r>
            <a:br>
              <a:rPr lang="en-US" sz="1600">
                <a:solidFill>
                  <a:schemeClr val="tx2"/>
                </a:solidFill>
              </a:rPr>
            </a:br>
            <a:r>
              <a:rPr lang="en-US" sz="1600">
                <a:solidFill>
                  <a:schemeClr val="tx2"/>
                </a:solidFill>
              </a:rPr>
              <a:t>(Set to OFF)</a:t>
            </a:r>
          </a:p>
        </p:txBody>
      </p:sp>
      <p:sp>
        <p:nvSpPr>
          <p:cNvPr id="3150854" name="Text Box 6"/>
          <p:cNvSpPr txBox="1">
            <a:spLocks noChangeArrowheads="1"/>
          </p:cNvSpPr>
          <p:nvPr/>
        </p:nvSpPr>
        <p:spPr bwMode="auto">
          <a:xfrm>
            <a:off x="8307388" y="1708150"/>
            <a:ext cx="1709737" cy="438150"/>
          </a:xfrm>
          <a:prstGeom prst="rect">
            <a:avLst/>
          </a:prstGeom>
          <a:noFill/>
          <a:ln w="9525">
            <a:noFill/>
            <a:miter lim="800000"/>
            <a:headEnd/>
            <a:tailEnd/>
          </a:ln>
          <a:effectLst/>
        </p:spPr>
        <p:txBody>
          <a:bodyPr lIns="101846" tIns="50923" rIns="101846" bIns="50923">
            <a:spAutoFit/>
          </a:bodyPr>
          <a:lstStyle/>
          <a:p>
            <a:pPr algn="ctr" defTabSz="1019175">
              <a:buClrTx/>
              <a:buSzTx/>
              <a:buFontTx/>
              <a:buNone/>
            </a:pPr>
            <a:r>
              <a:rPr lang="en-US" sz="1100">
                <a:solidFill>
                  <a:schemeClr val="tx1"/>
                </a:solidFill>
                <a:cs typeface="Arial" charset="0"/>
              </a:rPr>
              <a:t>Bypass Control Unit (RBCU)</a:t>
            </a:r>
          </a:p>
        </p:txBody>
      </p:sp>
      <p:pic>
        <p:nvPicPr>
          <p:cNvPr id="3150855" name="Picture 7"/>
          <p:cNvPicPr>
            <a:picLocks noChangeAspect="1" noChangeArrowheads="1"/>
          </p:cNvPicPr>
          <p:nvPr/>
        </p:nvPicPr>
        <p:blipFill>
          <a:blip r:embed="rId3" cstate="print"/>
          <a:srcRect b="3659"/>
          <a:stretch>
            <a:fillRect/>
          </a:stretch>
        </p:blipFill>
        <p:spPr bwMode="auto">
          <a:xfrm>
            <a:off x="5010150" y="4333875"/>
            <a:ext cx="4473575" cy="2274888"/>
          </a:xfrm>
          <a:prstGeom prst="rect">
            <a:avLst/>
          </a:prstGeom>
          <a:noFill/>
          <a:ln w="9525" algn="ctr">
            <a:noFill/>
            <a:miter lim="800000"/>
            <a:headEnd/>
            <a:tailEnd/>
          </a:ln>
          <a:effectLst/>
        </p:spPr>
      </p:pic>
      <p:pic>
        <p:nvPicPr>
          <p:cNvPr id="3150856" name="Picture 8" descr="DCP_1567_edited-3"/>
          <p:cNvPicPr>
            <a:picLocks noChangeAspect="1" noChangeArrowheads="1"/>
          </p:cNvPicPr>
          <p:nvPr/>
        </p:nvPicPr>
        <p:blipFill>
          <a:blip r:embed="rId4" cstate="print"/>
          <a:srcRect/>
          <a:stretch>
            <a:fillRect/>
          </a:stretch>
        </p:blipFill>
        <p:spPr bwMode="auto">
          <a:xfrm>
            <a:off x="8559800" y="2116138"/>
            <a:ext cx="1177925" cy="2984500"/>
          </a:xfrm>
          <a:prstGeom prst="rect">
            <a:avLst/>
          </a:prstGeom>
          <a:noFill/>
          <a:ln w="9525">
            <a:noFill/>
            <a:miter lim="800000"/>
            <a:headEnd/>
            <a:tailEnd/>
          </a:ln>
        </p:spPr>
      </p:pic>
      <p:sp>
        <p:nvSpPr>
          <p:cNvPr id="3150857" name="Oval 9"/>
          <p:cNvSpPr>
            <a:spLocks noChangeArrowheads="1"/>
          </p:cNvSpPr>
          <p:nvPr/>
        </p:nvSpPr>
        <p:spPr bwMode="auto">
          <a:xfrm>
            <a:off x="9458325" y="3484563"/>
            <a:ext cx="265113" cy="433387"/>
          </a:xfrm>
          <a:prstGeom prst="ellipse">
            <a:avLst/>
          </a:prstGeom>
          <a:noFill/>
          <a:ln w="28575" algn="ctr">
            <a:solidFill>
              <a:schemeClr val="accent1"/>
            </a:solidFill>
            <a:round/>
            <a:headEnd/>
            <a:tailEnd/>
          </a:ln>
          <a:effectLst/>
        </p:spPr>
        <p:txBody>
          <a:bodyPr wrap="none" lIns="0" tIns="0" rIns="0" bIns="0" anchor="ctr"/>
          <a:lstStyle/>
          <a:p>
            <a:endParaRPr lang="en-US"/>
          </a:p>
        </p:txBody>
      </p:sp>
      <p:sp>
        <p:nvSpPr>
          <p:cNvPr id="3150858" name="Line 10"/>
          <p:cNvSpPr>
            <a:spLocks noChangeShapeType="1"/>
          </p:cNvSpPr>
          <p:nvPr/>
        </p:nvSpPr>
        <p:spPr bwMode="auto">
          <a:xfrm>
            <a:off x="7442200" y="2195513"/>
            <a:ext cx="2054225" cy="1295400"/>
          </a:xfrm>
          <a:prstGeom prst="line">
            <a:avLst/>
          </a:prstGeom>
          <a:noFill/>
          <a:ln w="38100">
            <a:solidFill>
              <a:schemeClr val="accent1"/>
            </a:solidFill>
            <a:round/>
            <a:headEnd/>
            <a:tailEnd type="triangle" w="med" len="med"/>
          </a:ln>
          <a:effectLst/>
        </p:spPr>
        <p:txBody>
          <a:bodyPr lIns="0" tIns="0" rIns="0" bIns="0"/>
          <a:lstStyle/>
          <a:p>
            <a:endParaRPr lang="en-US"/>
          </a:p>
        </p:txBody>
      </p:sp>
      <p:sp>
        <p:nvSpPr>
          <p:cNvPr id="3150859" name="Line 11"/>
          <p:cNvSpPr>
            <a:spLocks noChangeShapeType="1"/>
          </p:cNvSpPr>
          <p:nvPr/>
        </p:nvSpPr>
        <p:spPr bwMode="auto">
          <a:xfrm flipV="1">
            <a:off x="7896225" y="3706813"/>
            <a:ext cx="1355725" cy="627062"/>
          </a:xfrm>
          <a:prstGeom prst="line">
            <a:avLst/>
          </a:prstGeom>
          <a:noFill/>
          <a:ln w="38100">
            <a:solidFill>
              <a:schemeClr val="accent1"/>
            </a:solidFill>
            <a:round/>
            <a:headEnd/>
            <a:tailEnd type="triangle" w="med" len="med"/>
          </a:ln>
          <a:effectLst/>
        </p:spPr>
        <p:txBody>
          <a:bodyPr lIns="0" tIns="0" rIns="0" bIns="0"/>
          <a:lstStyle/>
          <a:p>
            <a:endParaRPr lang="en-US"/>
          </a:p>
        </p:txBody>
      </p:sp>
      <p:sp>
        <p:nvSpPr>
          <p:cNvPr id="3150860" name="Text Box 12"/>
          <p:cNvSpPr txBox="1">
            <a:spLocks noChangeArrowheads="1"/>
          </p:cNvSpPr>
          <p:nvPr/>
        </p:nvSpPr>
        <p:spPr bwMode="auto">
          <a:xfrm>
            <a:off x="5708650" y="3884613"/>
            <a:ext cx="2379663" cy="438150"/>
          </a:xfrm>
          <a:prstGeom prst="rect">
            <a:avLst/>
          </a:prstGeom>
          <a:noFill/>
          <a:ln w="9525">
            <a:noFill/>
            <a:miter lim="800000"/>
            <a:headEnd/>
            <a:tailEnd/>
          </a:ln>
          <a:effectLst/>
        </p:spPr>
        <p:txBody>
          <a:bodyPr lIns="101846" tIns="50923" rIns="101846" bIns="50923">
            <a:spAutoFit/>
          </a:bodyPr>
          <a:lstStyle/>
          <a:p>
            <a:pPr algn="ctr" defTabSz="1019175">
              <a:buClrTx/>
              <a:buSzTx/>
              <a:buFontTx/>
              <a:buNone/>
            </a:pPr>
            <a:r>
              <a:rPr lang="en-US" sz="1100">
                <a:solidFill>
                  <a:schemeClr val="tx1"/>
                </a:solidFill>
                <a:cs typeface="Arial" charset="0"/>
              </a:rPr>
              <a:t>Note: Cable is (2) twisted pair. </a:t>
            </a:r>
            <a:br>
              <a:rPr lang="en-US" sz="1100">
                <a:solidFill>
                  <a:schemeClr val="tx1"/>
                </a:solidFill>
                <a:cs typeface="Arial" charset="0"/>
              </a:rPr>
            </a:br>
            <a:r>
              <a:rPr lang="en-US" sz="1100">
                <a:solidFill>
                  <a:schemeClr val="tx1"/>
                </a:solidFill>
                <a:cs typeface="Arial" charset="0"/>
              </a:rPr>
              <a:t>Tie 3</a:t>
            </a:r>
            <a:r>
              <a:rPr lang="en-US" sz="1100" baseline="30000">
                <a:solidFill>
                  <a:schemeClr val="tx1"/>
                </a:solidFill>
                <a:cs typeface="Arial" charset="0"/>
              </a:rPr>
              <a:t>rd</a:t>
            </a:r>
            <a:r>
              <a:rPr lang="en-US" sz="1100">
                <a:solidFill>
                  <a:schemeClr val="tx1"/>
                </a:solidFill>
                <a:cs typeface="Arial" charset="0"/>
              </a:rPr>
              <a:t>/4</a:t>
            </a:r>
            <a:r>
              <a:rPr lang="en-US" sz="1100" baseline="30000">
                <a:solidFill>
                  <a:schemeClr val="tx1"/>
                </a:solidFill>
                <a:cs typeface="Arial" charset="0"/>
              </a:rPr>
              <a:t>th</a:t>
            </a:r>
            <a:r>
              <a:rPr lang="en-US" sz="1100">
                <a:solidFill>
                  <a:schemeClr val="tx1"/>
                </a:solidFill>
                <a:cs typeface="Arial" charset="0"/>
              </a:rPr>
              <a:t> wire to “AGND”</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016318" y="259080"/>
            <a:ext cx="7054850" cy="604520"/>
          </a:xfrm>
        </p:spPr>
        <p:txBody>
          <a:bodyPr lIns="101882" tIns="50941" rIns="101882" bIns="50941" anchor="b"/>
          <a:lstStyle/>
          <a:p>
            <a:r>
              <a:rPr lang="en-US" sz="3600" dirty="0" smtClean="0">
                <a:solidFill>
                  <a:srgbClr val="FF0000"/>
                </a:solidFill>
                <a:latin typeface="ABB Logo" pitchFamily="2" charset="2"/>
              </a:rPr>
              <a:t>ABB</a:t>
            </a:r>
            <a:r>
              <a:rPr lang="en-US" sz="2700" dirty="0" smtClean="0"/>
              <a:t>   </a:t>
            </a:r>
            <a:r>
              <a:rPr lang="en-US" b="0" dirty="0" smtClean="0">
                <a:latin typeface="Helvetica 65 Medium" pitchFamily="34" charset="0"/>
              </a:rPr>
              <a:t>ACH550</a:t>
            </a:r>
          </a:p>
        </p:txBody>
      </p:sp>
      <p:sp>
        <p:nvSpPr>
          <p:cNvPr id="29699" name="Rectangle 3"/>
          <p:cNvSpPr>
            <a:spLocks noGrp="1" noChangeArrowheads="1"/>
          </p:cNvSpPr>
          <p:nvPr>
            <p:ph type="body" idx="1"/>
          </p:nvPr>
        </p:nvSpPr>
        <p:spPr>
          <a:xfrm>
            <a:off x="1183958" y="6768466"/>
            <a:ext cx="7054850" cy="645901"/>
          </a:xfrm>
        </p:spPr>
        <p:txBody>
          <a:bodyPr lIns="101882" tIns="50941" rIns="101882" bIns="50941"/>
          <a:lstStyle/>
          <a:p>
            <a:pPr algn="ctr">
              <a:spcBef>
                <a:spcPct val="30000"/>
              </a:spcBef>
            </a:pPr>
            <a:r>
              <a:rPr lang="en-US" smtClean="0">
                <a:solidFill>
                  <a:schemeClr val="accent1"/>
                </a:solidFill>
              </a:rPr>
              <a:t>ACH550 - Input Voltage &amp; Current</a:t>
            </a:r>
          </a:p>
        </p:txBody>
      </p:sp>
      <p:pic>
        <p:nvPicPr>
          <p:cNvPr id="29700" name="Picture 4" descr="7"/>
          <p:cNvPicPr preferRelativeResize="0">
            <a:picLocks noChangeAspect="1" noChangeArrowheads="1"/>
          </p:cNvPicPr>
          <p:nvPr/>
        </p:nvPicPr>
        <p:blipFill>
          <a:blip r:embed="rId3" cstate="print"/>
          <a:srcRect b="8037"/>
          <a:stretch>
            <a:fillRect/>
          </a:stretch>
        </p:blipFill>
        <p:spPr bwMode="auto">
          <a:xfrm>
            <a:off x="508160" y="926572"/>
            <a:ext cx="9167813" cy="55378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3A298DBA-B86E-4A60-BFF8-65E419BE9F97}" type="slidenum">
              <a:rPr lang="en-US"/>
              <a:pPr/>
              <a:t>120</a:t>
            </a:fld>
            <a:endParaRPr lang="en-US"/>
          </a:p>
        </p:txBody>
      </p:sp>
      <p:sp>
        <p:nvSpPr>
          <p:cNvPr id="3152898" name="Rectangle 2"/>
          <p:cNvSpPr>
            <a:spLocks noGrp="1" noChangeArrowheads="1"/>
          </p:cNvSpPr>
          <p:nvPr>
            <p:ph type="title"/>
          </p:nvPr>
        </p:nvSpPr>
        <p:spPr/>
        <p:txBody>
          <a:bodyPr/>
          <a:lstStyle/>
          <a:p>
            <a:r>
              <a:rPr lang="en-US"/>
              <a:t>Communication Cables </a:t>
            </a:r>
            <a:br>
              <a:rPr lang="en-US"/>
            </a:br>
            <a:r>
              <a:rPr lang="en-US" sz="2200">
                <a:solidFill>
                  <a:schemeClr val="accent1"/>
                </a:solidFill>
              </a:rPr>
              <a:t>Fieldbus Adapters (FBA)</a:t>
            </a:r>
          </a:p>
        </p:txBody>
      </p:sp>
      <p:sp>
        <p:nvSpPr>
          <p:cNvPr id="3152899" name="Rectangle 3"/>
          <p:cNvSpPr>
            <a:spLocks noGrp="1" noChangeArrowheads="1"/>
          </p:cNvSpPr>
          <p:nvPr>
            <p:ph type="body" idx="1"/>
          </p:nvPr>
        </p:nvSpPr>
        <p:spPr>
          <a:xfrm>
            <a:off x="1624013" y="1804988"/>
            <a:ext cx="3484562" cy="5222875"/>
          </a:xfrm>
        </p:spPr>
        <p:txBody>
          <a:bodyPr/>
          <a:lstStyle/>
          <a:p>
            <a:r>
              <a:rPr lang="en-US"/>
              <a:t>At the Bypass Control Unit, twist the screen together into a bundle not longer than five times its width and connect together</a:t>
            </a:r>
          </a:p>
          <a:p>
            <a:r>
              <a:rPr lang="en-US"/>
              <a:t>Recommended wire types are similar to any used for embedded fieldbus</a:t>
            </a:r>
          </a:p>
          <a:p>
            <a:pPr lvl="1"/>
            <a:endParaRPr lang="en-US"/>
          </a:p>
        </p:txBody>
      </p:sp>
      <p:sp>
        <p:nvSpPr>
          <p:cNvPr id="3152900" name="Text Box 4"/>
          <p:cNvSpPr txBox="1">
            <a:spLocks noChangeArrowheads="1"/>
          </p:cNvSpPr>
          <p:nvPr/>
        </p:nvSpPr>
        <p:spPr bwMode="auto">
          <a:xfrm>
            <a:off x="8307388" y="1708150"/>
            <a:ext cx="1709737" cy="438150"/>
          </a:xfrm>
          <a:prstGeom prst="rect">
            <a:avLst/>
          </a:prstGeom>
          <a:noFill/>
          <a:ln w="9525">
            <a:noFill/>
            <a:miter lim="800000"/>
            <a:headEnd/>
            <a:tailEnd/>
          </a:ln>
          <a:effectLst/>
        </p:spPr>
        <p:txBody>
          <a:bodyPr lIns="101846" tIns="50923" rIns="101846" bIns="50923">
            <a:spAutoFit/>
          </a:bodyPr>
          <a:lstStyle/>
          <a:p>
            <a:pPr algn="ctr" defTabSz="1019175">
              <a:buClrTx/>
              <a:buSzTx/>
              <a:buFontTx/>
              <a:buNone/>
            </a:pPr>
            <a:r>
              <a:rPr lang="en-US" sz="1100">
                <a:solidFill>
                  <a:schemeClr val="tx1"/>
                </a:solidFill>
                <a:cs typeface="Arial" charset="0"/>
              </a:rPr>
              <a:t>Bypass Control Unit (RBCU)</a:t>
            </a:r>
          </a:p>
        </p:txBody>
      </p:sp>
      <p:pic>
        <p:nvPicPr>
          <p:cNvPr id="3152901" name="Picture 5" descr="DCP_1567_edited-3"/>
          <p:cNvPicPr>
            <a:picLocks noChangeAspect="1" noChangeArrowheads="1"/>
          </p:cNvPicPr>
          <p:nvPr/>
        </p:nvPicPr>
        <p:blipFill>
          <a:blip r:embed="rId3" cstate="print"/>
          <a:srcRect/>
          <a:stretch>
            <a:fillRect/>
          </a:stretch>
        </p:blipFill>
        <p:spPr bwMode="auto">
          <a:xfrm>
            <a:off x="8559800" y="2116138"/>
            <a:ext cx="1177925" cy="2984500"/>
          </a:xfrm>
          <a:prstGeom prst="rect">
            <a:avLst/>
          </a:prstGeom>
          <a:noFill/>
          <a:ln w="9525">
            <a:noFill/>
            <a:miter lim="800000"/>
            <a:headEnd/>
            <a:tailEnd/>
          </a:ln>
        </p:spPr>
      </p:pic>
      <p:sp>
        <p:nvSpPr>
          <p:cNvPr id="3152902" name="Line 6"/>
          <p:cNvSpPr>
            <a:spLocks noChangeShapeType="1"/>
          </p:cNvSpPr>
          <p:nvPr/>
        </p:nvSpPr>
        <p:spPr bwMode="auto">
          <a:xfrm flipV="1">
            <a:off x="7613650" y="3898900"/>
            <a:ext cx="1638300" cy="231775"/>
          </a:xfrm>
          <a:prstGeom prst="line">
            <a:avLst/>
          </a:prstGeom>
          <a:noFill/>
          <a:ln w="38100">
            <a:solidFill>
              <a:schemeClr val="accent1"/>
            </a:solidFill>
            <a:round/>
            <a:headEnd/>
            <a:tailEnd type="triangle" w="med" len="med"/>
          </a:ln>
          <a:effectLst/>
        </p:spPr>
        <p:txBody>
          <a:bodyPr lIns="0" tIns="0" rIns="0" bIns="0"/>
          <a:lstStyle/>
          <a:p>
            <a:endParaRPr lang="en-US"/>
          </a:p>
        </p:txBody>
      </p:sp>
      <p:sp>
        <p:nvSpPr>
          <p:cNvPr id="3152903" name="Text Box 7"/>
          <p:cNvSpPr txBox="1">
            <a:spLocks noChangeArrowheads="1"/>
          </p:cNvSpPr>
          <p:nvPr/>
        </p:nvSpPr>
        <p:spPr bwMode="auto">
          <a:xfrm>
            <a:off x="6059488" y="3954463"/>
            <a:ext cx="1857375" cy="1100137"/>
          </a:xfrm>
          <a:prstGeom prst="rect">
            <a:avLst/>
          </a:prstGeom>
          <a:noFill/>
          <a:ln w="9525" algn="ctr">
            <a:noFill/>
            <a:miter lim="800000"/>
            <a:headEnd/>
            <a:tailEnd/>
          </a:ln>
          <a:effectLst/>
        </p:spPr>
        <p:txBody>
          <a:bodyPr lIns="0" tIns="0" rIns="0" bIns="0">
            <a:spAutoFit/>
          </a:bodyPr>
          <a:lstStyle/>
          <a:p>
            <a:pPr defTabSz="1019175">
              <a:buFont typeface="Wingdings" pitchFamily="2" charset="2"/>
              <a:buNone/>
            </a:pPr>
            <a:r>
              <a:rPr lang="en-US" sz="1600">
                <a:solidFill>
                  <a:schemeClr val="tx2"/>
                </a:solidFill>
              </a:rPr>
              <a:t>Fieldbus Adapter Connection</a:t>
            </a:r>
            <a:br>
              <a:rPr lang="en-US" sz="1600">
                <a:solidFill>
                  <a:schemeClr val="tx2"/>
                </a:solidFill>
              </a:rPr>
            </a:br>
            <a:r>
              <a:rPr lang="en-US" sz="1600">
                <a:solidFill>
                  <a:schemeClr val="tx2"/>
                </a:solidFill>
              </a:rPr>
              <a:t>- FLON (LonWorks)</a:t>
            </a:r>
          </a:p>
          <a:p>
            <a:pPr defTabSz="1019175">
              <a:buFontTx/>
              <a:buNone/>
            </a:pPr>
            <a:r>
              <a:rPr lang="en-US" sz="1600">
                <a:solidFill>
                  <a:schemeClr val="tx2"/>
                </a:solidFill>
              </a:rPr>
              <a:t>- FENA (Ethernet)</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41AE3CEA-103D-4A57-BABF-E86E5FE35139}" type="slidenum">
              <a:rPr lang="en-US"/>
              <a:pPr/>
              <a:t>121</a:t>
            </a:fld>
            <a:endParaRPr lang="en-US"/>
          </a:p>
        </p:txBody>
      </p:sp>
      <p:pic>
        <p:nvPicPr>
          <p:cNvPr id="3154946" name="Picture 2" descr="DSCN3733 Disconnect Removal V3"/>
          <p:cNvPicPr>
            <a:picLocks noChangeAspect="1" noChangeArrowheads="1"/>
          </p:cNvPicPr>
          <p:nvPr/>
        </p:nvPicPr>
        <p:blipFill>
          <a:blip r:embed="rId3" cstate="print"/>
          <a:srcRect/>
          <a:stretch>
            <a:fillRect/>
          </a:stretch>
        </p:blipFill>
        <p:spPr bwMode="auto">
          <a:xfrm>
            <a:off x="6370638" y="1800225"/>
            <a:ext cx="2063750" cy="2533650"/>
          </a:xfrm>
          <a:prstGeom prst="rect">
            <a:avLst/>
          </a:prstGeom>
          <a:noFill/>
          <a:ln w="9525">
            <a:noFill/>
            <a:miter lim="800000"/>
            <a:headEnd/>
            <a:tailEnd/>
          </a:ln>
        </p:spPr>
      </p:pic>
      <p:sp>
        <p:nvSpPr>
          <p:cNvPr id="3154947" name="Rectangle 3"/>
          <p:cNvSpPr>
            <a:spLocks noGrp="1" noChangeArrowheads="1"/>
          </p:cNvSpPr>
          <p:nvPr>
            <p:ph type="title"/>
          </p:nvPr>
        </p:nvSpPr>
        <p:spPr/>
        <p:txBody>
          <a:bodyPr/>
          <a:lstStyle/>
          <a:p>
            <a:r>
              <a:rPr lang="en-US"/>
              <a:t>Vertical E-Clipse Bypass</a:t>
            </a:r>
            <a:br>
              <a:rPr lang="en-US"/>
            </a:br>
            <a:r>
              <a:rPr lang="en-US" sz="2200">
                <a:solidFill>
                  <a:schemeClr val="accent1"/>
                </a:solidFill>
              </a:rPr>
              <a:t>Input power connection V1/V2, V3/V4</a:t>
            </a:r>
          </a:p>
        </p:txBody>
      </p:sp>
      <p:sp>
        <p:nvSpPr>
          <p:cNvPr id="3154948" name="Rectangle 4"/>
          <p:cNvSpPr>
            <a:spLocks noGrp="1" noChangeArrowheads="1"/>
          </p:cNvSpPr>
          <p:nvPr>
            <p:ph type="body" idx="1"/>
          </p:nvPr>
        </p:nvSpPr>
        <p:spPr>
          <a:xfrm>
            <a:off x="1624013" y="1808163"/>
            <a:ext cx="3327400" cy="5219700"/>
          </a:xfrm>
        </p:spPr>
        <p:txBody>
          <a:bodyPr/>
          <a:lstStyle/>
          <a:p>
            <a:r>
              <a:rPr lang="en-US"/>
              <a:t>Connect the input power to the terminals at the bottom of the disconnect switch or circuit breaker as shown here. </a:t>
            </a:r>
          </a:p>
          <a:p>
            <a:r>
              <a:rPr lang="en-US"/>
              <a:t>Connect the equipment grounding conductor to the ground lug near the input power connection point.</a:t>
            </a:r>
          </a:p>
        </p:txBody>
      </p:sp>
      <p:sp>
        <p:nvSpPr>
          <p:cNvPr id="3154949" name="Text Box 5"/>
          <p:cNvSpPr txBox="1">
            <a:spLocks noChangeArrowheads="1"/>
          </p:cNvSpPr>
          <p:nvPr/>
        </p:nvSpPr>
        <p:spPr bwMode="auto">
          <a:xfrm>
            <a:off x="7432675" y="1851025"/>
            <a:ext cx="1001713" cy="168275"/>
          </a:xfrm>
          <a:prstGeom prst="rect">
            <a:avLst/>
          </a:prstGeom>
          <a:noFill/>
          <a:ln w="9525" algn="ctr">
            <a:noFill/>
            <a:miter lim="800000"/>
            <a:headEnd/>
            <a:tailEnd/>
          </a:ln>
          <a:effectLst/>
        </p:spPr>
        <p:txBody>
          <a:bodyPr lIns="0" tIns="0" rIns="0" bIns="0">
            <a:spAutoFit/>
          </a:bodyPr>
          <a:lstStyle/>
          <a:p>
            <a:pPr marL="203200" indent="-203200" algn="ctr" defTabSz="1019175">
              <a:buFont typeface="Wingdings" pitchFamily="2" charset="2"/>
              <a:buNone/>
            </a:pPr>
            <a:r>
              <a:rPr lang="en-US" sz="1100"/>
              <a:t>V3/V4</a:t>
            </a:r>
          </a:p>
        </p:txBody>
      </p:sp>
      <p:sp>
        <p:nvSpPr>
          <p:cNvPr id="3154950" name="Text Box 6"/>
          <p:cNvSpPr txBox="1">
            <a:spLocks noChangeArrowheads="1"/>
          </p:cNvSpPr>
          <p:nvPr/>
        </p:nvSpPr>
        <p:spPr bwMode="auto">
          <a:xfrm>
            <a:off x="8675688" y="3319463"/>
            <a:ext cx="1001712" cy="396875"/>
          </a:xfrm>
          <a:prstGeom prst="rect">
            <a:avLst/>
          </a:prstGeom>
          <a:noFill/>
          <a:ln w="9525" algn="ctr">
            <a:noFill/>
            <a:miter lim="800000"/>
            <a:headEnd/>
            <a:tailEnd/>
          </a:ln>
          <a:effectLst/>
        </p:spPr>
        <p:txBody>
          <a:bodyPr lIns="0" tIns="0" rIns="0" bIns="0">
            <a:spAutoFit/>
          </a:bodyPr>
          <a:lstStyle/>
          <a:p>
            <a:pPr algn="ctr" defTabSz="1019175">
              <a:buFont typeface="Wingdings" pitchFamily="2" charset="2"/>
              <a:buNone/>
            </a:pPr>
            <a:r>
              <a:rPr lang="en-US" sz="1300"/>
              <a:t>Disconnect Switch</a:t>
            </a:r>
          </a:p>
        </p:txBody>
      </p:sp>
      <p:sp>
        <p:nvSpPr>
          <p:cNvPr id="3154951" name="Text Box 7"/>
          <p:cNvSpPr txBox="1">
            <a:spLocks noChangeArrowheads="1"/>
          </p:cNvSpPr>
          <p:nvPr/>
        </p:nvSpPr>
        <p:spPr bwMode="auto">
          <a:xfrm>
            <a:off x="8434388" y="4686300"/>
            <a:ext cx="1001712" cy="595313"/>
          </a:xfrm>
          <a:prstGeom prst="rect">
            <a:avLst/>
          </a:prstGeom>
          <a:noFill/>
          <a:ln w="9525" algn="ctr">
            <a:noFill/>
            <a:miter lim="800000"/>
            <a:headEnd/>
            <a:tailEnd/>
          </a:ln>
          <a:effectLst/>
        </p:spPr>
        <p:txBody>
          <a:bodyPr lIns="0" tIns="0" rIns="0" bIns="0">
            <a:spAutoFit/>
          </a:bodyPr>
          <a:lstStyle/>
          <a:p>
            <a:pPr algn="ctr" defTabSz="1019175">
              <a:buFont typeface="Wingdings" pitchFamily="2" charset="2"/>
              <a:buNone/>
            </a:pPr>
            <a:r>
              <a:rPr lang="en-US" sz="1300"/>
              <a:t>Input Power Cable Terminals</a:t>
            </a:r>
          </a:p>
        </p:txBody>
      </p:sp>
      <p:sp>
        <p:nvSpPr>
          <p:cNvPr id="3154952" name="Line 8"/>
          <p:cNvSpPr>
            <a:spLocks noChangeShapeType="1"/>
          </p:cNvSpPr>
          <p:nvPr/>
        </p:nvSpPr>
        <p:spPr bwMode="auto">
          <a:xfrm flipH="1" flipV="1">
            <a:off x="7689850" y="3857625"/>
            <a:ext cx="882650" cy="896938"/>
          </a:xfrm>
          <a:prstGeom prst="line">
            <a:avLst/>
          </a:prstGeom>
          <a:noFill/>
          <a:ln w="28575">
            <a:solidFill>
              <a:schemeClr val="accent1"/>
            </a:solidFill>
            <a:round/>
            <a:headEnd/>
            <a:tailEnd type="triangle" w="med" len="med"/>
          </a:ln>
          <a:effectLst/>
        </p:spPr>
        <p:txBody>
          <a:bodyPr lIns="0" tIns="0" rIns="0" bIns="0"/>
          <a:lstStyle/>
          <a:p>
            <a:endParaRPr lang="en-US"/>
          </a:p>
        </p:txBody>
      </p:sp>
      <p:pic>
        <p:nvPicPr>
          <p:cNvPr id="3154953" name="Picture 9" descr="V1 disconnect"/>
          <p:cNvPicPr>
            <a:picLocks noChangeAspect="1" noChangeArrowheads="1"/>
          </p:cNvPicPr>
          <p:nvPr/>
        </p:nvPicPr>
        <p:blipFill>
          <a:blip r:embed="rId4" cstate="print"/>
          <a:srcRect/>
          <a:stretch>
            <a:fillRect/>
          </a:stretch>
        </p:blipFill>
        <p:spPr bwMode="auto">
          <a:xfrm>
            <a:off x="5108575" y="1808163"/>
            <a:ext cx="1101725" cy="5219700"/>
          </a:xfrm>
          <a:prstGeom prst="rect">
            <a:avLst/>
          </a:prstGeom>
          <a:noFill/>
        </p:spPr>
      </p:pic>
      <p:sp>
        <p:nvSpPr>
          <p:cNvPr id="3154954" name="Line 10"/>
          <p:cNvSpPr>
            <a:spLocks noChangeShapeType="1"/>
          </p:cNvSpPr>
          <p:nvPr/>
        </p:nvSpPr>
        <p:spPr bwMode="auto">
          <a:xfrm flipH="1" flipV="1">
            <a:off x="7635875" y="3079750"/>
            <a:ext cx="1025525" cy="352425"/>
          </a:xfrm>
          <a:prstGeom prst="line">
            <a:avLst/>
          </a:prstGeom>
          <a:noFill/>
          <a:ln w="28575">
            <a:solidFill>
              <a:schemeClr val="accent1"/>
            </a:solidFill>
            <a:round/>
            <a:headEnd/>
            <a:tailEnd type="triangle" w="med" len="med"/>
          </a:ln>
          <a:effectLst/>
        </p:spPr>
        <p:txBody>
          <a:bodyPr lIns="0" tIns="0" rIns="0" bIns="0"/>
          <a:lstStyle/>
          <a:p>
            <a:endParaRPr lang="en-US"/>
          </a:p>
        </p:txBody>
      </p:sp>
      <p:sp>
        <p:nvSpPr>
          <p:cNvPr id="3154955" name="Line 11"/>
          <p:cNvSpPr>
            <a:spLocks noChangeShapeType="1"/>
          </p:cNvSpPr>
          <p:nvPr/>
        </p:nvSpPr>
        <p:spPr bwMode="auto">
          <a:xfrm>
            <a:off x="6965950" y="3729038"/>
            <a:ext cx="0" cy="2151062"/>
          </a:xfrm>
          <a:prstGeom prst="line">
            <a:avLst/>
          </a:prstGeom>
          <a:noFill/>
          <a:ln w="57150">
            <a:solidFill>
              <a:srgbClr val="FF0000"/>
            </a:solidFill>
            <a:round/>
            <a:headEnd/>
            <a:tailEnd/>
          </a:ln>
          <a:effectLst/>
        </p:spPr>
        <p:txBody>
          <a:bodyPr lIns="0" tIns="0" rIns="0" bIns="0"/>
          <a:lstStyle/>
          <a:p>
            <a:endParaRPr lang="en-US"/>
          </a:p>
        </p:txBody>
      </p:sp>
      <p:sp>
        <p:nvSpPr>
          <p:cNvPr id="3154956" name="Line 12"/>
          <p:cNvSpPr>
            <a:spLocks noChangeShapeType="1"/>
          </p:cNvSpPr>
          <p:nvPr/>
        </p:nvSpPr>
        <p:spPr bwMode="auto">
          <a:xfrm>
            <a:off x="7667625" y="3709988"/>
            <a:ext cx="0" cy="2149475"/>
          </a:xfrm>
          <a:prstGeom prst="line">
            <a:avLst/>
          </a:prstGeom>
          <a:noFill/>
          <a:ln w="57150">
            <a:solidFill>
              <a:schemeClr val="tx1"/>
            </a:solidFill>
            <a:round/>
            <a:headEnd/>
            <a:tailEnd/>
          </a:ln>
          <a:effectLst/>
        </p:spPr>
        <p:txBody>
          <a:bodyPr lIns="0" tIns="0" rIns="0" bIns="0"/>
          <a:lstStyle/>
          <a:p>
            <a:endParaRPr lang="en-US"/>
          </a:p>
        </p:txBody>
      </p:sp>
      <p:sp>
        <p:nvSpPr>
          <p:cNvPr id="3154957" name="AutoShape 13"/>
          <p:cNvSpPr>
            <a:spLocks/>
          </p:cNvSpPr>
          <p:nvPr/>
        </p:nvSpPr>
        <p:spPr bwMode="auto">
          <a:xfrm rot="16200000">
            <a:off x="6972301" y="5300662"/>
            <a:ext cx="349250" cy="1273175"/>
          </a:xfrm>
          <a:prstGeom prst="leftBrace">
            <a:avLst>
              <a:gd name="adj1" fmla="val 30379"/>
              <a:gd name="adj2" fmla="val 50000"/>
            </a:avLst>
          </a:prstGeom>
          <a:noFill/>
          <a:ln w="9525">
            <a:solidFill>
              <a:schemeClr val="accent1"/>
            </a:solidFill>
            <a:round/>
            <a:headEnd/>
            <a:tailEnd/>
          </a:ln>
          <a:effectLst/>
        </p:spPr>
        <p:txBody>
          <a:bodyPr wrap="none" lIns="0" tIns="0" rIns="0" bIns="0" anchor="ctr"/>
          <a:lstStyle/>
          <a:p>
            <a:endParaRPr lang="en-US"/>
          </a:p>
        </p:txBody>
      </p:sp>
      <p:sp>
        <p:nvSpPr>
          <p:cNvPr id="3154958" name="Line 14"/>
          <p:cNvSpPr>
            <a:spLocks noChangeShapeType="1"/>
          </p:cNvSpPr>
          <p:nvPr/>
        </p:nvSpPr>
        <p:spPr bwMode="auto">
          <a:xfrm>
            <a:off x="6637338" y="3808413"/>
            <a:ext cx="14287" cy="2058987"/>
          </a:xfrm>
          <a:prstGeom prst="line">
            <a:avLst/>
          </a:prstGeom>
          <a:noFill/>
          <a:ln w="57150">
            <a:solidFill>
              <a:srgbClr val="008000"/>
            </a:solidFill>
            <a:round/>
            <a:headEnd/>
            <a:tailEnd/>
          </a:ln>
          <a:effectLst/>
        </p:spPr>
        <p:txBody>
          <a:bodyPr lIns="0" tIns="0" rIns="0" bIns="0"/>
          <a:lstStyle/>
          <a:p>
            <a:endParaRPr lang="en-US"/>
          </a:p>
        </p:txBody>
      </p:sp>
      <p:sp>
        <p:nvSpPr>
          <p:cNvPr id="3154959" name="Text Box 15"/>
          <p:cNvSpPr txBox="1">
            <a:spLocks noChangeArrowheads="1"/>
          </p:cNvSpPr>
          <p:nvPr/>
        </p:nvSpPr>
        <p:spPr bwMode="auto">
          <a:xfrm>
            <a:off x="6635750" y="6208713"/>
            <a:ext cx="1001713" cy="198437"/>
          </a:xfrm>
          <a:prstGeom prst="rect">
            <a:avLst/>
          </a:prstGeom>
          <a:noFill/>
          <a:ln w="9525" algn="ctr">
            <a:noFill/>
            <a:miter lim="800000"/>
            <a:headEnd/>
            <a:tailEnd/>
          </a:ln>
          <a:effectLst/>
        </p:spPr>
        <p:txBody>
          <a:bodyPr lIns="0" tIns="0" rIns="0" bIns="0">
            <a:spAutoFit/>
          </a:bodyPr>
          <a:lstStyle/>
          <a:p>
            <a:pPr algn="ctr" defTabSz="1019175">
              <a:buFont typeface="Wingdings" pitchFamily="2" charset="2"/>
              <a:buNone/>
            </a:pPr>
            <a:r>
              <a:rPr lang="en-US" sz="1300"/>
              <a:t>Input Power</a:t>
            </a:r>
          </a:p>
        </p:txBody>
      </p:sp>
      <p:sp>
        <p:nvSpPr>
          <p:cNvPr id="3154960" name="Rectangle 16"/>
          <p:cNvSpPr>
            <a:spLocks noChangeArrowheads="1"/>
          </p:cNvSpPr>
          <p:nvPr/>
        </p:nvSpPr>
        <p:spPr bwMode="auto">
          <a:xfrm>
            <a:off x="7267575" y="3705225"/>
            <a:ext cx="73025" cy="2149475"/>
          </a:xfrm>
          <a:prstGeom prst="rect">
            <a:avLst/>
          </a:prstGeom>
          <a:solidFill>
            <a:schemeClr val="bg1"/>
          </a:solidFill>
          <a:ln w="9525" algn="ctr">
            <a:solidFill>
              <a:schemeClr val="tx1"/>
            </a:solidFill>
            <a:miter lim="800000"/>
            <a:headEnd/>
            <a:tailEnd/>
          </a:ln>
          <a:effectLst/>
        </p:spPr>
        <p:txBody>
          <a:bodyPr wrap="none" lIns="0" tIns="0" rIns="0" bIns="0" anchor="ctr"/>
          <a:lstStyle/>
          <a:p>
            <a:endParaRPr lang="en-US"/>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7388BF42-8BD3-4796-AEC9-02F793B1D769}" type="slidenum">
              <a:rPr lang="en-US"/>
              <a:pPr/>
              <a:t>122</a:t>
            </a:fld>
            <a:endParaRPr lang="en-US"/>
          </a:p>
        </p:txBody>
      </p:sp>
      <p:sp>
        <p:nvSpPr>
          <p:cNvPr id="3156994" name="Rectangle 2"/>
          <p:cNvSpPr>
            <a:spLocks noGrp="1" noChangeArrowheads="1"/>
          </p:cNvSpPr>
          <p:nvPr>
            <p:ph type="title"/>
          </p:nvPr>
        </p:nvSpPr>
        <p:spPr/>
        <p:txBody>
          <a:bodyPr/>
          <a:lstStyle/>
          <a:p>
            <a:r>
              <a:rPr lang="en-US"/>
              <a:t>Vertical E-Clipse Bypass</a:t>
            </a:r>
            <a:br>
              <a:rPr lang="en-US"/>
            </a:br>
            <a:r>
              <a:rPr lang="en-US" sz="2200">
                <a:solidFill>
                  <a:schemeClr val="accent1"/>
                </a:solidFill>
              </a:rPr>
              <a:t>Motor connection V1/V2, V3/V4</a:t>
            </a:r>
          </a:p>
        </p:txBody>
      </p:sp>
      <p:sp>
        <p:nvSpPr>
          <p:cNvPr id="3156995" name="Rectangle 3"/>
          <p:cNvSpPr>
            <a:spLocks noGrp="1" noChangeArrowheads="1"/>
          </p:cNvSpPr>
          <p:nvPr>
            <p:ph type="body" idx="1"/>
          </p:nvPr>
        </p:nvSpPr>
        <p:spPr>
          <a:xfrm>
            <a:off x="1624013" y="1808163"/>
            <a:ext cx="3327400" cy="5219700"/>
          </a:xfrm>
        </p:spPr>
        <p:txBody>
          <a:bodyPr/>
          <a:lstStyle/>
          <a:p>
            <a:r>
              <a:rPr lang="en-US"/>
              <a:t>Connect the motor cables to the terminals at the bottom of the bypass section as shown in the figure here.</a:t>
            </a:r>
          </a:p>
          <a:p>
            <a:r>
              <a:rPr lang="en-US"/>
              <a:t>Connect the motor grounding conductor to the ground lug near the motor cable terminal block connection point.</a:t>
            </a:r>
          </a:p>
        </p:txBody>
      </p:sp>
      <p:pic>
        <p:nvPicPr>
          <p:cNvPr id="3156996" name="Picture 4"/>
          <p:cNvPicPr>
            <a:picLocks noChangeAspect="1" noChangeArrowheads="1"/>
          </p:cNvPicPr>
          <p:nvPr/>
        </p:nvPicPr>
        <p:blipFill>
          <a:blip r:embed="rId3" cstate="print"/>
          <a:srcRect/>
          <a:stretch>
            <a:fillRect/>
          </a:stretch>
        </p:blipFill>
        <p:spPr bwMode="auto">
          <a:xfrm>
            <a:off x="5108575" y="1731963"/>
            <a:ext cx="4725988" cy="4114800"/>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7D3666B5-5966-4BFE-A9DF-43D740BF0FAE}" type="slidenum">
              <a:rPr lang="en-US"/>
              <a:pPr/>
              <a:t>123</a:t>
            </a:fld>
            <a:endParaRPr lang="en-US"/>
          </a:p>
        </p:txBody>
      </p:sp>
      <p:sp>
        <p:nvSpPr>
          <p:cNvPr id="3159042" name="Rectangle 2"/>
          <p:cNvSpPr>
            <a:spLocks noGrp="1" noChangeArrowheads="1"/>
          </p:cNvSpPr>
          <p:nvPr>
            <p:ph type="title"/>
          </p:nvPr>
        </p:nvSpPr>
        <p:spPr/>
        <p:txBody>
          <a:bodyPr/>
          <a:lstStyle/>
          <a:p>
            <a:r>
              <a:rPr lang="en-US"/>
              <a:t>Standard E-Clipse Bypass (wall mounted)</a:t>
            </a:r>
            <a:br>
              <a:rPr lang="en-US"/>
            </a:br>
            <a:r>
              <a:rPr lang="en-US" sz="2200">
                <a:solidFill>
                  <a:schemeClr val="accent1"/>
                </a:solidFill>
              </a:rPr>
              <a:t>B1 (Component Locations)</a:t>
            </a:r>
          </a:p>
        </p:txBody>
      </p:sp>
      <p:sp>
        <p:nvSpPr>
          <p:cNvPr id="3159043" name="Rectangle 3"/>
          <p:cNvSpPr>
            <a:spLocks noGrp="1" noChangeArrowheads="1"/>
          </p:cNvSpPr>
          <p:nvPr>
            <p:ph type="body" idx="1"/>
          </p:nvPr>
        </p:nvSpPr>
        <p:spPr>
          <a:xfrm>
            <a:off x="1624013" y="1808163"/>
            <a:ext cx="3327400" cy="5219700"/>
          </a:xfrm>
        </p:spPr>
        <p:txBody>
          <a:bodyPr/>
          <a:lstStyle/>
          <a:p>
            <a:r>
              <a:rPr lang="en-US"/>
              <a:t>ACH550 Standard E-Clipse Bypass units are configured for wiring access from the top. </a:t>
            </a:r>
          </a:p>
          <a:p>
            <a:r>
              <a:rPr lang="en-US"/>
              <a:t>The figure shows the Standard E-Clipse Bypass (wall mounted) wiring connection points. </a:t>
            </a:r>
          </a:p>
          <a:p>
            <a:r>
              <a:rPr lang="en-US"/>
              <a:t>Control connections are the same as previously explained.</a:t>
            </a:r>
          </a:p>
        </p:txBody>
      </p:sp>
      <p:pic>
        <p:nvPicPr>
          <p:cNvPr id="3159044" name="Picture 4"/>
          <p:cNvPicPr>
            <a:picLocks noChangeAspect="1" noChangeArrowheads="1"/>
          </p:cNvPicPr>
          <p:nvPr/>
        </p:nvPicPr>
        <p:blipFill>
          <a:blip r:embed="rId3" cstate="print"/>
          <a:srcRect t="11485" r="16364" b="5281"/>
          <a:stretch>
            <a:fillRect/>
          </a:stretch>
        </p:blipFill>
        <p:spPr bwMode="auto">
          <a:xfrm>
            <a:off x="5108575" y="1325563"/>
            <a:ext cx="4495800" cy="5713412"/>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1468108C-F3AB-4615-9D78-822BB27370FC}" type="slidenum">
              <a:rPr lang="en-US"/>
              <a:pPr/>
              <a:t>124</a:t>
            </a:fld>
            <a:endParaRPr lang="en-US"/>
          </a:p>
        </p:txBody>
      </p:sp>
      <p:sp>
        <p:nvSpPr>
          <p:cNvPr id="3161090" name="Rectangle 2"/>
          <p:cNvSpPr>
            <a:spLocks noGrp="1" noChangeArrowheads="1"/>
          </p:cNvSpPr>
          <p:nvPr>
            <p:ph type="title"/>
          </p:nvPr>
        </p:nvSpPr>
        <p:spPr/>
        <p:txBody>
          <a:bodyPr/>
          <a:lstStyle/>
          <a:p>
            <a:r>
              <a:rPr lang="en-US"/>
              <a:t>Standard E-Clipse Bypass (wall mounted)</a:t>
            </a:r>
            <a:br>
              <a:rPr lang="en-US"/>
            </a:br>
            <a:r>
              <a:rPr lang="en-US" sz="2200">
                <a:solidFill>
                  <a:schemeClr val="accent1"/>
                </a:solidFill>
              </a:rPr>
              <a:t>B2 (Component Locations)</a:t>
            </a:r>
          </a:p>
        </p:txBody>
      </p:sp>
      <p:sp>
        <p:nvSpPr>
          <p:cNvPr id="3161091" name="Rectangle 3"/>
          <p:cNvSpPr>
            <a:spLocks noGrp="1" noChangeArrowheads="1"/>
          </p:cNvSpPr>
          <p:nvPr>
            <p:ph type="body" idx="1"/>
          </p:nvPr>
        </p:nvSpPr>
        <p:spPr>
          <a:xfrm>
            <a:off x="1624013" y="1808163"/>
            <a:ext cx="3327400" cy="5219700"/>
          </a:xfrm>
        </p:spPr>
        <p:txBody>
          <a:bodyPr/>
          <a:lstStyle/>
          <a:p>
            <a:r>
              <a:rPr lang="en-US"/>
              <a:t>ACH550 Standard E-Clipse Bypass units are configured for wiring access from the top. </a:t>
            </a:r>
          </a:p>
          <a:p>
            <a:r>
              <a:rPr lang="en-US"/>
              <a:t>The figure shows the Standard E-Clipse Bypass (wall mounted) wiring connection points. </a:t>
            </a:r>
          </a:p>
          <a:p>
            <a:r>
              <a:rPr lang="en-US"/>
              <a:t>Control connections are the same as previously explained.</a:t>
            </a:r>
          </a:p>
        </p:txBody>
      </p:sp>
      <p:pic>
        <p:nvPicPr>
          <p:cNvPr id="3161092" name="Picture 4" descr="B2"/>
          <p:cNvPicPr>
            <a:picLocks noChangeAspect="1" noChangeArrowheads="1"/>
          </p:cNvPicPr>
          <p:nvPr/>
        </p:nvPicPr>
        <p:blipFill>
          <a:blip r:embed="rId3" cstate="print">
            <a:lum bright="-10000"/>
          </a:blip>
          <a:srcRect/>
          <a:stretch>
            <a:fillRect/>
          </a:stretch>
        </p:blipFill>
        <p:spPr bwMode="auto">
          <a:xfrm>
            <a:off x="5122863" y="1808163"/>
            <a:ext cx="3094037" cy="5219700"/>
          </a:xfrm>
          <a:prstGeom prst="rect">
            <a:avLst/>
          </a:prstGeom>
          <a:noFill/>
        </p:spPr>
      </p:pic>
      <p:sp>
        <p:nvSpPr>
          <p:cNvPr id="3161093" name="Line 5"/>
          <p:cNvSpPr>
            <a:spLocks noChangeShapeType="1"/>
          </p:cNvSpPr>
          <p:nvPr/>
        </p:nvSpPr>
        <p:spPr bwMode="auto">
          <a:xfrm flipH="1">
            <a:off x="5745163" y="2009775"/>
            <a:ext cx="2936875" cy="917575"/>
          </a:xfrm>
          <a:prstGeom prst="line">
            <a:avLst/>
          </a:prstGeom>
          <a:noFill/>
          <a:ln w="28575">
            <a:solidFill>
              <a:schemeClr val="accent1"/>
            </a:solidFill>
            <a:round/>
            <a:headEnd/>
            <a:tailEnd type="triangle" w="med" len="med"/>
          </a:ln>
          <a:effectLst/>
        </p:spPr>
        <p:txBody>
          <a:bodyPr lIns="0" tIns="0" rIns="0" bIns="0"/>
          <a:lstStyle/>
          <a:p>
            <a:endParaRPr lang="en-US"/>
          </a:p>
        </p:txBody>
      </p:sp>
      <p:sp>
        <p:nvSpPr>
          <p:cNvPr id="3161094" name="Line 6"/>
          <p:cNvSpPr>
            <a:spLocks noChangeShapeType="1"/>
          </p:cNvSpPr>
          <p:nvPr/>
        </p:nvSpPr>
        <p:spPr bwMode="auto">
          <a:xfrm flipH="1">
            <a:off x="5867400" y="2874963"/>
            <a:ext cx="2771775" cy="1285875"/>
          </a:xfrm>
          <a:prstGeom prst="line">
            <a:avLst/>
          </a:prstGeom>
          <a:noFill/>
          <a:ln w="28575">
            <a:solidFill>
              <a:schemeClr val="accent1"/>
            </a:solidFill>
            <a:round/>
            <a:headEnd/>
            <a:tailEnd type="triangle" w="med" len="med"/>
          </a:ln>
          <a:effectLst/>
        </p:spPr>
        <p:txBody>
          <a:bodyPr lIns="0" tIns="0" rIns="0" bIns="0"/>
          <a:lstStyle/>
          <a:p>
            <a:endParaRPr lang="en-US"/>
          </a:p>
        </p:txBody>
      </p:sp>
      <p:sp>
        <p:nvSpPr>
          <p:cNvPr id="3161095" name="Line 7"/>
          <p:cNvSpPr>
            <a:spLocks noChangeShapeType="1"/>
          </p:cNvSpPr>
          <p:nvPr/>
        </p:nvSpPr>
        <p:spPr bwMode="auto">
          <a:xfrm flipH="1">
            <a:off x="6173788" y="4184650"/>
            <a:ext cx="2441575" cy="871538"/>
          </a:xfrm>
          <a:prstGeom prst="line">
            <a:avLst/>
          </a:prstGeom>
          <a:noFill/>
          <a:ln w="28575">
            <a:solidFill>
              <a:schemeClr val="accent1"/>
            </a:solidFill>
            <a:round/>
            <a:headEnd/>
            <a:tailEnd type="triangle" w="med" len="med"/>
          </a:ln>
          <a:effectLst/>
        </p:spPr>
        <p:txBody>
          <a:bodyPr lIns="0" tIns="0" rIns="0" bIns="0"/>
          <a:lstStyle/>
          <a:p>
            <a:endParaRPr lang="en-US"/>
          </a:p>
        </p:txBody>
      </p:sp>
      <p:sp>
        <p:nvSpPr>
          <p:cNvPr id="3161096" name="Line 8"/>
          <p:cNvSpPr>
            <a:spLocks noChangeShapeType="1"/>
          </p:cNvSpPr>
          <p:nvPr/>
        </p:nvSpPr>
        <p:spPr bwMode="auto">
          <a:xfrm flipH="1">
            <a:off x="5818188" y="3538538"/>
            <a:ext cx="2879725" cy="1571625"/>
          </a:xfrm>
          <a:prstGeom prst="line">
            <a:avLst/>
          </a:prstGeom>
          <a:noFill/>
          <a:ln w="28575">
            <a:solidFill>
              <a:schemeClr val="accent1"/>
            </a:solidFill>
            <a:round/>
            <a:headEnd/>
            <a:tailEnd type="triangle" w="med" len="med"/>
          </a:ln>
          <a:effectLst/>
        </p:spPr>
        <p:txBody>
          <a:bodyPr lIns="0" tIns="0" rIns="0" bIns="0"/>
          <a:lstStyle/>
          <a:p>
            <a:endParaRPr lang="en-US"/>
          </a:p>
        </p:txBody>
      </p:sp>
      <p:sp>
        <p:nvSpPr>
          <p:cNvPr id="3161097" name="Line 9"/>
          <p:cNvSpPr>
            <a:spLocks noChangeShapeType="1"/>
          </p:cNvSpPr>
          <p:nvPr/>
        </p:nvSpPr>
        <p:spPr bwMode="auto">
          <a:xfrm flipH="1">
            <a:off x="6042025" y="4852988"/>
            <a:ext cx="2649538" cy="360362"/>
          </a:xfrm>
          <a:prstGeom prst="line">
            <a:avLst/>
          </a:prstGeom>
          <a:noFill/>
          <a:ln w="28575">
            <a:solidFill>
              <a:schemeClr val="accent1"/>
            </a:solidFill>
            <a:round/>
            <a:headEnd/>
            <a:tailEnd type="triangle" w="med" len="med"/>
          </a:ln>
          <a:effectLst/>
        </p:spPr>
        <p:txBody>
          <a:bodyPr lIns="0" tIns="0" rIns="0" bIns="0"/>
          <a:lstStyle/>
          <a:p>
            <a:endParaRPr lang="en-US"/>
          </a:p>
        </p:txBody>
      </p:sp>
      <p:sp>
        <p:nvSpPr>
          <p:cNvPr id="3161098" name="Text Box 10"/>
          <p:cNvSpPr txBox="1">
            <a:spLocks noChangeArrowheads="1"/>
          </p:cNvSpPr>
          <p:nvPr/>
        </p:nvSpPr>
        <p:spPr bwMode="auto">
          <a:xfrm>
            <a:off x="8632825" y="1808163"/>
            <a:ext cx="1050925" cy="396875"/>
          </a:xfrm>
          <a:prstGeom prst="rect">
            <a:avLst/>
          </a:prstGeom>
          <a:noFill/>
          <a:ln w="9525" algn="ctr">
            <a:noFill/>
            <a:miter lim="800000"/>
            <a:headEnd/>
            <a:tailEnd/>
          </a:ln>
          <a:effectLst/>
        </p:spPr>
        <p:txBody>
          <a:bodyPr lIns="0" tIns="0" rIns="0" bIns="0">
            <a:spAutoFit/>
          </a:bodyPr>
          <a:lstStyle/>
          <a:p>
            <a:pPr algn="ctr" defTabSz="1019175">
              <a:buFont typeface="Wingdings" pitchFamily="2" charset="2"/>
              <a:buNone/>
            </a:pPr>
            <a:r>
              <a:rPr lang="en-US" sz="1300"/>
              <a:t>User Power Cable Guides</a:t>
            </a:r>
          </a:p>
        </p:txBody>
      </p:sp>
      <p:sp>
        <p:nvSpPr>
          <p:cNvPr id="3161099" name="Text Box 11"/>
          <p:cNvSpPr txBox="1">
            <a:spLocks noChangeArrowheads="1"/>
          </p:cNvSpPr>
          <p:nvPr/>
        </p:nvSpPr>
        <p:spPr bwMode="auto">
          <a:xfrm>
            <a:off x="8591550" y="2513013"/>
            <a:ext cx="1049338" cy="595312"/>
          </a:xfrm>
          <a:prstGeom prst="rect">
            <a:avLst/>
          </a:prstGeom>
          <a:noFill/>
          <a:ln w="9525" algn="ctr">
            <a:noFill/>
            <a:miter lim="800000"/>
            <a:headEnd/>
            <a:tailEnd/>
          </a:ln>
          <a:effectLst/>
        </p:spPr>
        <p:txBody>
          <a:bodyPr lIns="0" tIns="0" rIns="0" bIns="0">
            <a:spAutoFit/>
          </a:bodyPr>
          <a:lstStyle/>
          <a:p>
            <a:pPr algn="ctr" defTabSz="1019175">
              <a:buFont typeface="Wingdings" pitchFamily="2" charset="2"/>
              <a:buNone/>
            </a:pPr>
            <a:r>
              <a:rPr lang="en-US" sz="1300"/>
              <a:t>E-Clipse Bypass Control</a:t>
            </a:r>
          </a:p>
        </p:txBody>
      </p:sp>
      <p:sp>
        <p:nvSpPr>
          <p:cNvPr id="3161100" name="Text Box 12"/>
          <p:cNvSpPr txBox="1">
            <a:spLocks noChangeArrowheads="1"/>
          </p:cNvSpPr>
          <p:nvPr/>
        </p:nvSpPr>
        <p:spPr bwMode="auto">
          <a:xfrm>
            <a:off x="8632825" y="3921125"/>
            <a:ext cx="1050925" cy="396875"/>
          </a:xfrm>
          <a:prstGeom prst="rect">
            <a:avLst/>
          </a:prstGeom>
          <a:noFill/>
          <a:ln w="9525" algn="ctr">
            <a:noFill/>
            <a:miter lim="800000"/>
            <a:headEnd/>
            <a:tailEnd/>
          </a:ln>
          <a:effectLst/>
        </p:spPr>
        <p:txBody>
          <a:bodyPr lIns="0" tIns="0" rIns="0" bIns="0">
            <a:spAutoFit/>
          </a:bodyPr>
          <a:lstStyle/>
          <a:p>
            <a:pPr algn="ctr" defTabSz="1019175">
              <a:buFont typeface="Wingdings" pitchFamily="2" charset="2"/>
              <a:buNone/>
            </a:pPr>
            <a:r>
              <a:rPr lang="en-US" sz="1300"/>
              <a:t>Disconnect Switch</a:t>
            </a:r>
          </a:p>
        </p:txBody>
      </p:sp>
      <p:sp>
        <p:nvSpPr>
          <p:cNvPr id="3161101" name="Text Box 13"/>
          <p:cNvSpPr txBox="1">
            <a:spLocks noChangeArrowheads="1"/>
          </p:cNvSpPr>
          <p:nvPr/>
        </p:nvSpPr>
        <p:spPr bwMode="auto">
          <a:xfrm>
            <a:off x="8612188" y="3276600"/>
            <a:ext cx="1049337" cy="396875"/>
          </a:xfrm>
          <a:prstGeom prst="rect">
            <a:avLst/>
          </a:prstGeom>
          <a:noFill/>
          <a:ln w="9525" algn="ctr">
            <a:noFill/>
            <a:miter lim="800000"/>
            <a:headEnd/>
            <a:tailEnd/>
          </a:ln>
          <a:effectLst/>
        </p:spPr>
        <p:txBody>
          <a:bodyPr lIns="0" tIns="0" rIns="0" bIns="0">
            <a:spAutoFit/>
          </a:bodyPr>
          <a:lstStyle/>
          <a:p>
            <a:pPr algn="ctr" defTabSz="1019175">
              <a:buFont typeface="Wingdings" pitchFamily="2" charset="2"/>
              <a:buNone/>
            </a:pPr>
            <a:r>
              <a:rPr lang="en-US" sz="1300"/>
              <a:t>Input Ground Lug</a:t>
            </a:r>
          </a:p>
        </p:txBody>
      </p:sp>
      <p:sp>
        <p:nvSpPr>
          <p:cNvPr id="3161102" name="Text Box 14"/>
          <p:cNvSpPr txBox="1">
            <a:spLocks noChangeArrowheads="1"/>
          </p:cNvSpPr>
          <p:nvPr/>
        </p:nvSpPr>
        <p:spPr bwMode="auto">
          <a:xfrm>
            <a:off x="8643938" y="4649788"/>
            <a:ext cx="1049337" cy="396875"/>
          </a:xfrm>
          <a:prstGeom prst="rect">
            <a:avLst/>
          </a:prstGeom>
          <a:noFill/>
          <a:ln w="9525" algn="ctr">
            <a:noFill/>
            <a:miter lim="800000"/>
            <a:headEnd/>
            <a:tailEnd/>
          </a:ln>
          <a:effectLst/>
        </p:spPr>
        <p:txBody>
          <a:bodyPr lIns="0" tIns="0" rIns="0" bIns="0">
            <a:spAutoFit/>
          </a:bodyPr>
          <a:lstStyle/>
          <a:p>
            <a:pPr algn="ctr" defTabSz="1019175">
              <a:buFont typeface="Wingdings" pitchFamily="2" charset="2"/>
              <a:buNone/>
            </a:pPr>
            <a:r>
              <a:rPr lang="en-US" sz="1300"/>
              <a:t>Input Power Terminals</a:t>
            </a:r>
          </a:p>
        </p:txBody>
      </p:sp>
      <p:sp>
        <p:nvSpPr>
          <p:cNvPr id="3161103" name="Text Box 15"/>
          <p:cNvSpPr txBox="1">
            <a:spLocks noChangeArrowheads="1"/>
          </p:cNvSpPr>
          <p:nvPr/>
        </p:nvSpPr>
        <p:spPr bwMode="auto">
          <a:xfrm>
            <a:off x="8612188" y="5438775"/>
            <a:ext cx="1049337" cy="398463"/>
          </a:xfrm>
          <a:prstGeom prst="rect">
            <a:avLst/>
          </a:prstGeom>
          <a:noFill/>
          <a:ln w="9525" algn="ctr">
            <a:noFill/>
            <a:miter lim="800000"/>
            <a:headEnd/>
            <a:tailEnd/>
          </a:ln>
          <a:effectLst/>
        </p:spPr>
        <p:txBody>
          <a:bodyPr lIns="0" tIns="0" rIns="0" bIns="0">
            <a:spAutoFit/>
          </a:bodyPr>
          <a:lstStyle/>
          <a:p>
            <a:pPr algn="ctr" defTabSz="1019175">
              <a:buFont typeface="Wingdings" pitchFamily="2" charset="2"/>
              <a:buNone/>
            </a:pPr>
            <a:r>
              <a:rPr lang="en-US" sz="1300"/>
              <a:t>Motor Terminals</a:t>
            </a:r>
          </a:p>
        </p:txBody>
      </p:sp>
      <p:sp>
        <p:nvSpPr>
          <p:cNvPr id="3161104" name="Text Box 16"/>
          <p:cNvSpPr txBox="1">
            <a:spLocks noChangeArrowheads="1"/>
          </p:cNvSpPr>
          <p:nvPr/>
        </p:nvSpPr>
        <p:spPr bwMode="auto">
          <a:xfrm>
            <a:off x="8648700" y="6203950"/>
            <a:ext cx="1049338" cy="396875"/>
          </a:xfrm>
          <a:prstGeom prst="rect">
            <a:avLst/>
          </a:prstGeom>
          <a:noFill/>
          <a:ln w="9525" algn="ctr">
            <a:noFill/>
            <a:miter lim="800000"/>
            <a:headEnd/>
            <a:tailEnd/>
          </a:ln>
          <a:effectLst/>
        </p:spPr>
        <p:txBody>
          <a:bodyPr lIns="0" tIns="0" rIns="0" bIns="0">
            <a:spAutoFit/>
          </a:bodyPr>
          <a:lstStyle/>
          <a:p>
            <a:pPr algn="ctr" defTabSz="1019175">
              <a:buFont typeface="Wingdings" pitchFamily="2" charset="2"/>
              <a:buNone/>
            </a:pPr>
            <a:r>
              <a:rPr lang="en-US" sz="1300"/>
              <a:t>Output Ground Lug</a:t>
            </a:r>
          </a:p>
        </p:txBody>
      </p:sp>
      <p:sp>
        <p:nvSpPr>
          <p:cNvPr id="3161105" name="Line 17"/>
          <p:cNvSpPr>
            <a:spLocks noChangeShapeType="1"/>
          </p:cNvSpPr>
          <p:nvPr/>
        </p:nvSpPr>
        <p:spPr bwMode="auto">
          <a:xfrm flipH="1">
            <a:off x="6551613" y="5643563"/>
            <a:ext cx="2181225" cy="41275"/>
          </a:xfrm>
          <a:prstGeom prst="line">
            <a:avLst/>
          </a:prstGeom>
          <a:noFill/>
          <a:ln w="28575">
            <a:solidFill>
              <a:schemeClr val="accent1"/>
            </a:solidFill>
            <a:round/>
            <a:headEnd/>
            <a:tailEnd type="triangle" w="med" len="med"/>
          </a:ln>
          <a:effectLst/>
        </p:spPr>
        <p:txBody>
          <a:bodyPr lIns="0" tIns="0" rIns="0" bIns="0"/>
          <a:lstStyle/>
          <a:p>
            <a:endParaRPr lang="en-US"/>
          </a:p>
        </p:txBody>
      </p:sp>
      <p:sp>
        <p:nvSpPr>
          <p:cNvPr id="3161106" name="Line 18"/>
          <p:cNvSpPr>
            <a:spLocks noChangeShapeType="1"/>
          </p:cNvSpPr>
          <p:nvPr/>
        </p:nvSpPr>
        <p:spPr bwMode="auto">
          <a:xfrm flipH="1" flipV="1">
            <a:off x="6176963" y="5789613"/>
            <a:ext cx="2532062" cy="608012"/>
          </a:xfrm>
          <a:prstGeom prst="line">
            <a:avLst/>
          </a:prstGeom>
          <a:noFill/>
          <a:ln w="28575">
            <a:solidFill>
              <a:schemeClr val="accent1"/>
            </a:solidFill>
            <a:round/>
            <a:headEnd/>
            <a:tailEnd type="triangle" w="med" len="med"/>
          </a:ln>
          <a:effectLst/>
        </p:spPr>
        <p:txBody>
          <a:bodyPr lIns="0" tIns="0" rIns="0" bIns="0"/>
          <a:lstStyle/>
          <a:p>
            <a:endParaRPr lang="en-US"/>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A3F82498-620F-405F-A506-57AF0552BA0E}" type="slidenum">
              <a:rPr lang="en-US"/>
              <a:pPr/>
              <a:t>125</a:t>
            </a:fld>
            <a:endParaRPr lang="en-US"/>
          </a:p>
        </p:txBody>
      </p:sp>
      <p:sp>
        <p:nvSpPr>
          <p:cNvPr id="3163138" name="Rectangle 2"/>
          <p:cNvSpPr>
            <a:spLocks noGrp="1" noChangeArrowheads="1"/>
          </p:cNvSpPr>
          <p:nvPr>
            <p:ph type="title"/>
          </p:nvPr>
        </p:nvSpPr>
        <p:spPr/>
        <p:txBody>
          <a:bodyPr/>
          <a:lstStyle/>
          <a:p>
            <a:r>
              <a:rPr lang="en-US"/>
              <a:t>Standard E-Clipse Bypass (wall mounted)</a:t>
            </a:r>
            <a:br>
              <a:rPr lang="en-US"/>
            </a:br>
            <a:r>
              <a:rPr lang="en-US" sz="2200">
                <a:solidFill>
                  <a:schemeClr val="accent1"/>
                </a:solidFill>
              </a:rPr>
              <a:t>B3 (Component Locations)</a:t>
            </a:r>
          </a:p>
        </p:txBody>
      </p:sp>
      <p:sp>
        <p:nvSpPr>
          <p:cNvPr id="3163139" name="Rectangle 3"/>
          <p:cNvSpPr>
            <a:spLocks noGrp="1" noChangeArrowheads="1"/>
          </p:cNvSpPr>
          <p:nvPr>
            <p:ph type="body" idx="1"/>
          </p:nvPr>
        </p:nvSpPr>
        <p:spPr>
          <a:xfrm>
            <a:off x="1624013" y="1808163"/>
            <a:ext cx="3327400" cy="5219700"/>
          </a:xfrm>
        </p:spPr>
        <p:txBody>
          <a:bodyPr/>
          <a:lstStyle/>
          <a:p>
            <a:r>
              <a:rPr lang="en-US"/>
              <a:t>ACH550 Standard E-Clipse Bypass units are configured for wiring access from the top. </a:t>
            </a:r>
          </a:p>
          <a:p>
            <a:r>
              <a:rPr lang="en-US"/>
              <a:t>The figure shows the Standard E-Clipse Bypass (wall mounted) wiring connection points. </a:t>
            </a:r>
          </a:p>
          <a:p>
            <a:r>
              <a:rPr lang="en-US"/>
              <a:t>Control connections are the same as previously explained.</a:t>
            </a:r>
          </a:p>
        </p:txBody>
      </p:sp>
      <p:pic>
        <p:nvPicPr>
          <p:cNvPr id="3163140" name="Picture 4"/>
          <p:cNvPicPr>
            <a:picLocks noChangeAspect="1" noChangeArrowheads="1"/>
          </p:cNvPicPr>
          <p:nvPr/>
        </p:nvPicPr>
        <p:blipFill>
          <a:blip r:embed="rId3" cstate="print"/>
          <a:srcRect r="53255"/>
          <a:stretch>
            <a:fillRect/>
          </a:stretch>
        </p:blipFill>
        <p:spPr bwMode="auto">
          <a:xfrm>
            <a:off x="5111750" y="1808163"/>
            <a:ext cx="3106738" cy="4800600"/>
          </a:xfrm>
          <a:prstGeom prst="rect">
            <a:avLst/>
          </a:prstGeom>
          <a:noFill/>
          <a:ln w="9525" algn="ctr">
            <a:noFill/>
            <a:miter lim="800000"/>
            <a:headEnd/>
            <a:tailEnd/>
          </a:ln>
          <a:effectLst/>
        </p:spPr>
      </p:pic>
      <p:pic>
        <p:nvPicPr>
          <p:cNvPr id="3163141" name="Picture 5"/>
          <p:cNvPicPr>
            <a:picLocks noChangeAspect="1" noChangeArrowheads="1"/>
          </p:cNvPicPr>
          <p:nvPr/>
        </p:nvPicPr>
        <p:blipFill>
          <a:blip r:embed="rId3" cstate="print"/>
          <a:srcRect l="68651"/>
          <a:stretch>
            <a:fillRect/>
          </a:stretch>
        </p:blipFill>
        <p:spPr bwMode="auto">
          <a:xfrm>
            <a:off x="7966075" y="1830388"/>
            <a:ext cx="2092325" cy="4819650"/>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B4CE6BAC-DA00-4E67-AFD5-44EEDBADE34B}" type="slidenum">
              <a:rPr lang="en-US"/>
              <a:pPr/>
              <a:t>126</a:t>
            </a:fld>
            <a:endParaRPr lang="en-US"/>
          </a:p>
        </p:txBody>
      </p:sp>
      <p:sp>
        <p:nvSpPr>
          <p:cNvPr id="3165186" name="Rectangle 2"/>
          <p:cNvSpPr>
            <a:spLocks noGrp="1" noChangeArrowheads="1"/>
          </p:cNvSpPr>
          <p:nvPr>
            <p:ph type="title"/>
          </p:nvPr>
        </p:nvSpPr>
        <p:spPr/>
        <p:txBody>
          <a:bodyPr/>
          <a:lstStyle/>
          <a:p>
            <a:r>
              <a:rPr lang="en-US"/>
              <a:t>Standard E-Clipse Bypass (wall mounted)</a:t>
            </a:r>
            <a:br>
              <a:rPr lang="en-US"/>
            </a:br>
            <a:r>
              <a:rPr lang="en-US" sz="2200">
                <a:solidFill>
                  <a:schemeClr val="accent1"/>
                </a:solidFill>
              </a:rPr>
              <a:t>Input connection B1/B2/B3 (wire routing)</a:t>
            </a:r>
          </a:p>
        </p:txBody>
      </p:sp>
      <p:sp>
        <p:nvSpPr>
          <p:cNvPr id="3165187" name="Rectangle 3"/>
          <p:cNvSpPr>
            <a:spLocks noGrp="1" noChangeArrowheads="1"/>
          </p:cNvSpPr>
          <p:nvPr>
            <p:ph type="body" idx="1"/>
          </p:nvPr>
        </p:nvSpPr>
        <p:spPr>
          <a:xfrm>
            <a:off x="1624013" y="1808163"/>
            <a:ext cx="3327400" cy="5219700"/>
          </a:xfrm>
        </p:spPr>
        <p:txBody>
          <a:bodyPr/>
          <a:lstStyle/>
          <a:p>
            <a:r>
              <a:rPr lang="en-US"/>
              <a:t>Connect input power to the terminals of the disconnect switch or circuit breaker.</a:t>
            </a:r>
          </a:p>
          <a:p>
            <a:r>
              <a:rPr lang="en-US"/>
              <a:t>Connect the equipment grounding conductor to the ground lug at the top of the enclosure.</a:t>
            </a:r>
          </a:p>
          <a:p>
            <a:r>
              <a:rPr lang="en-US"/>
              <a:t>The figure here shows the connection points for Standard E-Clipse Bypass configurations.</a:t>
            </a:r>
          </a:p>
        </p:txBody>
      </p:sp>
      <p:pic>
        <p:nvPicPr>
          <p:cNvPr id="3165188" name="Picture 4"/>
          <p:cNvPicPr>
            <a:picLocks noChangeAspect="1" noChangeArrowheads="1"/>
          </p:cNvPicPr>
          <p:nvPr/>
        </p:nvPicPr>
        <p:blipFill>
          <a:blip r:embed="rId3" cstate="print"/>
          <a:srcRect/>
          <a:stretch>
            <a:fillRect/>
          </a:stretch>
        </p:blipFill>
        <p:spPr bwMode="auto">
          <a:xfrm>
            <a:off x="6827838" y="1387475"/>
            <a:ext cx="3006725" cy="3946525"/>
          </a:xfrm>
          <a:prstGeom prst="rect">
            <a:avLst/>
          </a:prstGeom>
          <a:noFill/>
          <a:ln w="9525" algn="ctr">
            <a:noFill/>
            <a:miter lim="800000"/>
            <a:headEnd/>
            <a:tailEnd/>
          </a:ln>
          <a:effectLst/>
        </p:spPr>
      </p:pic>
      <p:pic>
        <p:nvPicPr>
          <p:cNvPr id="3165189" name="Picture 5"/>
          <p:cNvPicPr>
            <a:picLocks noChangeAspect="1" noChangeArrowheads="1"/>
          </p:cNvPicPr>
          <p:nvPr/>
        </p:nvPicPr>
        <p:blipFill>
          <a:blip r:embed="rId4" cstate="print"/>
          <a:srcRect/>
          <a:stretch>
            <a:fillRect/>
          </a:stretch>
        </p:blipFill>
        <p:spPr bwMode="auto">
          <a:xfrm>
            <a:off x="5097463" y="3006725"/>
            <a:ext cx="2187575" cy="4021138"/>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07F003BB-7BAD-4FC2-BF94-498A7B3EA4D7}" type="slidenum">
              <a:rPr lang="en-US"/>
              <a:pPr/>
              <a:t>127</a:t>
            </a:fld>
            <a:endParaRPr lang="en-US"/>
          </a:p>
        </p:txBody>
      </p:sp>
      <p:sp>
        <p:nvSpPr>
          <p:cNvPr id="3167234" name="Rectangle 2"/>
          <p:cNvSpPr>
            <a:spLocks noGrp="1" noChangeArrowheads="1"/>
          </p:cNvSpPr>
          <p:nvPr>
            <p:ph type="title"/>
          </p:nvPr>
        </p:nvSpPr>
        <p:spPr/>
        <p:txBody>
          <a:bodyPr/>
          <a:lstStyle/>
          <a:p>
            <a:r>
              <a:rPr lang="en-US"/>
              <a:t>Standard E-Clipse Bypass (wall mounted)</a:t>
            </a:r>
            <a:br>
              <a:rPr lang="en-US"/>
            </a:br>
            <a:r>
              <a:rPr lang="en-US" sz="2200">
                <a:solidFill>
                  <a:schemeClr val="accent1"/>
                </a:solidFill>
              </a:rPr>
              <a:t>Motor connection B1/B2/B3 (wire routing)</a:t>
            </a:r>
          </a:p>
        </p:txBody>
      </p:sp>
      <p:sp>
        <p:nvSpPr>
          <p:cNvPr id="3167235" name="Rectangle 3"/>
          <p:cNvSpPr>
            <a:spLocks noGrp="1" noChangeArrowheads="1"/>
          </p:cNvSpPr>
          <p:nvPr>
            <p:ph type="body" idx="1"/>
          </p:nvPr>
        </p:nvSpPr>
        <p:spPr>
          <a:xfrm>
            <a:off x="1624013" y="1808163"/>
            <a:ext cx="3327400" cy="5219700"/>
          </a:xfrm>
        </p:spPr>
        <p:txBody>
          <a:bodyPr/>
          <a:lstStyle/>
          <a:p>
            <a:r>
              <a:rPr lang="en-US"/>
              <a:t>Connect the motor cables to the output terminal block as shown in the figure here.</a:t>
            </a:r>
          </a:p>
          <a:p>
            <a:r>
              <a:rPr lang="en-US"/>
              <a:t>The motor grounding conductor can be connected to the ground lug near the terminal block.</a:t>
            </a:r>
          </a:p>
          <a:p>
            <a:r>
              <a:rPr lang="en-US" b="1"/>
              <a:t>Note! </a:t>
            </a:r>
            <a:r>
              <a:rPr lang="en-US"/>
              <a:t>Route cables through the cable guides on the left side of the enclosure. Use separate conduits for input power and motor cables. Follow the guides to separate the cables from each other.</a:t>
            </a:r>
          </a:p>
        </p:txBody>
      </p:sp>
      <p:pic>
        <p:nvPicPr>
          <p:cNvPr id="3167236" name="Picture 4"/>
          <p:cNvPicPr>
            <a:picLocks noChangeAspect="1" noChangeArrowheads="1"/>
          </p:cNvPicPr>
          <p:nvPr/>
        </p:nvPicPr>
        <p:blipFill>
          <a:blip r:embed="rId3" cstate="print"/>
          <a:srcRect/>
          <a:stretch>
            <a:fillRect/>
          </a:stretch>
        </p:blipFill>
        <p:spPr bwMode="auto">
          <a:xfrm>
            <a:off x="6769100" y="1387475"/>
            <a:ext cx="3065463" cy="3725863"/>
          </a:xfrm>
          <a:prstGeom prst="rect">
            <a:avLst/>
          </a:prstGeom>
          <a:noFill/>
          <a:ln w="9525" algn="ctr">
            <a:noFill/>
            <a:miter lim="800000"/>
            <a:headEnd/>
            <a:tailEnd/>
          </a:ln>
          <a:effectLst/>
        </p:spPr>
      </p:pic>
      <p:pic>
        <p:nvPicPr>
          <p:cNvPr id="3167237" name="Picture 5"/>
          <p:cNvPicPr>
            <a:picLocks noChangeAspect="1" noChangeArrowheads="1"/>
          </p:cNvPicPr>
          <p:nvPr/>
        </p:nvPicPr>
        <p:blipFill>
          <a:blip r:embed="rId4" cstate="print"/>
          <a:srcRect/>
          <a:stretch>
            <a:fillRect/>
          </a:stretch>
        </p:blipFill>
        <p:spPr bwMode="auto">
          <a:xfrm>
            <a:off x="5108575" y="3360738"/>
            <a:ext cx="1949450" cy="3667125"/>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83981371-32BE-4C47-BD5A-AB9E1219894B}" type="slidenum">
              <a:rPr lang="en-US"/>
              <a:pPr/>
              <a:t>128</a:t>
            </a:fld>
            <a:endParaRPr lang="en-US"/>
          </a:p>
        </p:txBody>
      </p:sp>
      <p:sp>
        <p:nvSpPr>
          <p:cNvPr id="3169282" name="Rectangle 2"/>
          <p:cNvSpPr>
            <a:spLocks noGrp="1" noChangeArrowheads="1"/>
          </p:cNvSpPr>
          <p:nvPr>
            <p:ph type="title"/>
          </p:nvPr>
        </p:nvSpPr>
        <p:spPr/>
        <p:txBody>
          <a:bodyPr/>
          <a:lstStyle/>
          <a:p>
            <a:r>
              <a:rPr lang="en-US"/>
              <a:t>Standard E-Clipse Bypass (floor mounted)</a:t>
            </a:r>
            <a:br>
              <a:rPr lang="en-US"/>
            </a:br>
            <a:r>
              <a:rPr lang="en-US" sz="2200">
                <a:solidFill>
                  <a:schemeClr val="accent1"/>
                </a:solidFill>
              </a:rPr>
              <a:t>B4</a:t>
            </a:r>
          </a:p>
        </p:txBody>
      </p:sp>
      <p:sp>
        <p:nvSpPr>
          <p:cNvPr id="3169283" name="Rectangle 3"/>
          <p:cNvSpPr>
            <a:spLocks noGrp="1" noChangeArrowheads="1"/>
          </p:cNvSpPr>
          <p:nvPr>
            <p:ph type="body" idx="1"/>
          </p:nvPr>
        </p:nvSpPr>
        <p:spPr>
          <a:xfrm>
            <a:off x="1624013" y="1808163"/>
            <a:ext cx="3327400" cy="5219700"/>
          </a:xfrm>
        </p:spPr>
        <p:txBody>
          <a:bodyPr/>
          <a:lstStyle/>
          <a:p>
            <a:r>
              <a:rPr lang="en-US"/>
              <a:t>ACH550 Standard E-Clipse Bypass units are configured for wiring access from the top. </a:t>
            </a:r>
          </a:p>
          <a:p>
            <a:r>
              <a:rPr lang="en-US"/>
              <a:t>The figure shows the Standard E-Clipse Bypass (floor mounted) wiring connection points. </a:t>
            </a:r>
          </a:p>
          <a:p>
            <a:r>
              <a:rPr lang="en-US"/>
              <a:t>Control connections are the same as previously explained.</a:t>
            </a:r>
          </a:p>
        </p:txBody>
      </p:sp>
      <p:sp>
        <p:nvSpPr>
          <p:cNvPr id="3169284" name="Rectangle 4"/>
          <p:cNvSpPr>
            <a:spLocks noChangeArrowheads="1"/>
          </p:cNvSpPr>
          <p:nvPr/>
        </p:nvSpPr>
        <p:spPr bwMode="auto">
          <a:xfrm>
            <a:off x="5270500" y="4087813"/>
            <a:ext cx="1550988" cy="971550"/>
          </a:xfrm>
          <a:prstGeom prst="rect">
            <a:avLst/>
          </a:prstGeom>
          <a:solidFill>
            <a:schemeClr val="bg1"/>
          </a:solidFill>
          <a:ln w="9525" algn="ctr">
            <a:noFill/>
            <a:miter lim="800000"/>
            <a:headEnd/>
            <a:tailEnd/>
          </a:ln>
          <a:effectLst/>
        </p:spPr>
        <p:txBody>
          <a:bodyPr wrap="none" lIns="0" tIns="0" rIns="0" bIns="0" anchor="ctr"/>
          <a:lstStyle/>
          <a:p>
            <a:endParaRPr lang="en-US"/>
          </a:p>
        </p:txBody>
      </p:sp>
      <p:pic>
        <p:nvPicPr>
          <p:cNvPr id="3169285" name="Picture 5"/>
          <p:cNvPicPr>
            <a:picLocks noChangeAspect="1" noChangeArrowheads="1"/>
          </p:cNvPicPr>
          <p:nvPr/>
        </p:nvPicPr>
        <p:blipFill>
          <a:blip r:embed="rId3" cstate="print"/>
          <a:srcRect/>
          <a:stretch>
            <a:fillRect/>
          </a:stretch>
        </p:blipFill>
        <p:spPr bwMode="auto">
          <a:xfrm>
            <a:off x="6807200" y="1771650"/>
            <a:ext cx="3027363" cy="5256213"/>
          </a:xfrm>
          <a:prstGeom prst="rect">
            <a:avLst/>
          </a:prstGeom>
          <a:noFill/>
          <a:ln w="9525" algn="ctr">
            <a:noFill/>
            <a:miter lim="800000"/>
            <a:headEnd/>
            <a:tailEnd/>
          </a:ln>
          <a:effectLst/>
        </p:spPr>
      </p:pic>
      <p:sp>
        <p:nvSpPr>
          <p:cNvPr id="3169286" name="Rectangle 6"/>
          <p:cNvSpPr>
            <a:spLocks noChangeArrowheads="1"/>
          </p:cNvSpPr>
          <p:nvPr/>
        </p:nvSpPr>
        <p:spPr bwMode="auto">
          <a:xfrm>
            <a:off x="5584825" y="2497138"/>
            <a:ext cx="1195388" cy="398462"/>
          </a:xfrm>
          <a:prstGeom prst="rect">
            <a:avLst/>
          </a:prstGeom>
          <a:noFill/>
          <a:ln w="9525" algn="ctr">
            <a:noFill/>
            <a:miter lim="800000"/>
            <a:headEnd/>
            <a:tailEnd/>
          </a:ln>
          <a:effectLst/>
        </p:spPr>
        <p:txBody>
          <a:bodyPr lIns="0" tIns="0" rIns="0" bIns="0">
            <a:spAutoFit/>
          </a:bodyPr>
          <a:lstStyle/>
          <a:p>
            <a:pPr algn="ctr" defTabSz="1019175">
              <a:buFont typeface="Wingdings" pitchFamily="2" charset="2"/>
              <a:buNone/>
            </a:pPr>
            <a:r>
              <a:rPr lang="en-US" sz="1300"/>
              <a:t>Input Power Terminals</a:t>
            </a:r>
          </a:p>
        </p:txBody>
      </p:sp>
      <p:sp>
        <p:nvSpPr>
          <p:cNvPr id="3169287" name="Rectangle 7"/>
          <p:cNvSpPr>
            <a:spLocks noChangeArrowheads="1"/>
          </p:cNvSpPr>
          <p:nvPr/>
        </p:nvSpPr>
        <p:spPr bwMode="auto">
          <a:xfrm>
            <a:off x="6754813" y="1601788"/>
            <a:ext cx="1679575" cy="198437"/>
          </a:xfrm>
          <a:prstGeom prst="rect">
            <a:avLst/>
          </a:prstGeom>
          <a:noFill/>
          <a:ln w="9525" algn="ctr">
            <a:noFill/>
            <a:miter lim="800000"/>
            <a:headEnd/>
            <a:tailEnd/>
          </a:ln>
          <a:effectLst/>
        </p:spPr>
        <p:txBody>
          <a:bodyPr lIns="0" tIns="0" rIns="0" bIns="0">
            <a:spAutoFit/>
          </a:bodyPr>
          <a:lstStyle/>
          <a:p>
            <a:pPr algn="ctr" defTabSz="1019175">
              <a:buFont typeface="Wingdings" pitchFamily="2" charset="2"/>
              <a:buNone/>
            </a:pPr>
            <a:r>
              <a:rPr lang="en-US" sz="1300"/>
              <a:t>Ground Lug Bar</a:t>
            </a:r>
          </a:p>
        </p:txBody>
      </p:sp>
      <p:sp>
        <p:nvSpPr>
          <p:cNvPr id="3169288" name="Rectangle 8"/>
          <p:cNvSpPr>
            <a:spLocks noChangeArrowheads="1"/>
          </p:cNvSpPr>
          <p:nvPr/>
        </p:nvSpPr>
        <p:spPr bwMode="auto">
          <a:xfrm>
            <a:off x="5634038" y="1808163"/>
            <a:ext cx="1195387" cy="396875"/>
          </a:xfrm>
          <a:prstGeom prst="rect">
            <a:avLst/>
          </a:prstGeom>
          <a:noFill/>
          <a:ln w="9525" algn="ctr">
            <a:noFill/>
            <a:miter lim="800000"/>
            <a:headEnd/>
            <a:tailEnd/>
          </a:ln>
          <a:effectLst/>
        </p:spPr>
        <p:txBody>
          <a:bodyPr lIns="0" tIns="0" rIns="0" bIns="0">
            <a:spAutoFit/>
          </a:bodyPr>
          <a:lstStyle/>
          <a:p>
            <a:pPr algn="ctr" defTabSz="1019175">
              <a:buFont typeface="Wingdings" pitchFamily="2" charset="2"/>
              <a:buNone/>
            </a:pPr>
            <a:r>
              <a:rPr lang="en-US" sz="1300"/>
              <a:t>Motor Terminals</a:t>
            </a:r>
          </a:p>
        </p:txBody>
      </p:sp>
      <p:sp>
        <p:nvSpPr>
          <p:cNvPr id="3169289" name="Rectangle 9"/>
          <p:cNvSpPr>
            <a:spLocks noChangeArrowheads="1"/>
          </p:cNvSpPr>
          <p:nvPr/>
        </p:nvSpPr>
        <p:spPr bwMode="auto">
          <a:xfrm>
            <a:off x="5564188" y="3014663"/>
            <a:ext cx="1195387" cy="396875"/>
          </a:xfrm>
          <a:prstGeom prst="rect">
            <a:avLst/>
          </a:prstGeom>
          <a:noFill/>
          <a:ln w="9525" algn="ctr">
            <a:noFill/>
            <a:miter lim="800000"/>
            <a:headEnd/>
            <a:tailEnd/>
          </a:ln>
          <a:effectLst/>
        </p:spPr>
        <p:txBody>
          <a:bodyPr lIns="0" tIns="0" rIns="0" bIns="0">
            <a:spAutoFit/>
          </a:bodyPr>
          <a:lstStyle/>
          <a:p>
            <a:pPr algn="ctr" defTabSz="1019175">
              <a:buFont typeface="Wingdings" pitchFamily="2" charset="2"/>
              <a:buNone/>
            </a:pPr>
            <a:r>
              <a:rPr lang="en-US" sz="1300"/>
              <a:t>E-Clipse Bypass control</a:t>
            </a:r>
          </a:p>
        </p:txBody>
      </p:sp>
      <p:sp>
        <p:nvSpPr>
          <p:cNvPr id="3169290" name="Rectangle 10"/>
          <p:cNvSpPr>
            <a:spLocks noChangeArrowheads="1"/>
          </p:cNvSpPr>
          <p:nvPr/>
        </p:nvSpPr>
        <p:spPr bwMode="auto">
          <a:xfrm>
            <a:off x="5602288" y="3851275"/>
            <a:ext cx="1195387" cy="396875"/>
          </a:xfrm>
          <a:prstGeom prst="rect">
            <a:avLst/>
          </a:prstGeom>
          <a:noFill/>
          <a:ln w="9525" algn="ctr">
            <a:noFill/>
            <a:miter lim="800000"/>
            <a:headEnd/>
            <a:tailEnd/>
          </a:ln>
          <a:effectLst/>
        </p:spPr>
        <p:txBody>
          <a:bodyPr lIns="0" tIns="0" rIns="0" bIns="0">
            <a:spAutoFit/>
          </a:bodyPr>
          <a:lstStyle/>
          <a:p>
            <a:pPr algn="ctr" defTabSz="1019175">
              <a:buFont typeface="Wingdings" pitchFamily="2" charset="2"/>
              <a:buNone/>
            </a:pPr>
            <a:r>
              <a:rPr lang="en-US" sz="1300"/>
              <a:t>Input Disconnect</a:t>
            </a:r>
          </a:p>
        </p:txBody>
      </p:sp>
      <p:sp>
        <p:nvSpPr>
          <p:cNvPr id="3169291" name="Rectangle 11"/>
          <p:cNvSpPr>
            <a:spLocks noChangeArrowheads="1"/>
          </p:cNvSpPr>
          <p:nvPr/>
        </p:nvSpPr>
        <p:spPr bwMode="auto">
          <a:xfrm>
            <a:off x="5576888" y="4497388"/>
            <a:ext cx="1196975" cy="396875"/>
          </a:xfrm>
          <a:prstGeom prst="rect">
            <a:avLst/>
          </a:prstGeom>
          <a:noFill/>
          <a:ln w="9525" algn="ctr">
            <a:noFill/>
            <a:miter lim="800000"/>
            <a:headEnd/>
            <a:tailEnd/>
          </a:ln>
          <a:effectLst/>
        </p:spPr>
        <p:txBody>
          <a:bodyPr lIns="0" tIns="0" rIns="0" bIns="0">
            <a:spAutoFit/>
          </a:bodyPr>
          <a:lstStyle/>
          <a:p>
            <a:pPr algn="ctr" defTabSz="1019175">
              <a:buFont typeface="Wingdings" pitchFamily="2" charset="2"/>
              <a:buNone/>
            </a:pPr>
            <a:r>
              <a:rPr lang="en-US" sz="1300"/>
              <a:t>Service Switch (optional)</a:t>
            </a:r>
          </a:p>
        </p:txBody>
      </p:sp>
      <p:sp>
        <p:nvSpPr>
          <p:cNvPr id="3169292" name="Rectangle 12"/>
          <p:cNvSpPr>
            <a:spLocks noChangeArrowheads="1"/>
          </p:cNvSpPr>
          <p:nvPr/>
        </p:nvSpPr>
        <p:spPr bwMode="auto">
          <a:xfrm>
            <a:off x="5594350" y="5324475"/>
            <a:ext cx="1196975" cy="396875"/>
          </a:xfrm>
          <a:prstGeom prst="rect">
            <a:avLst/>
          </a:prstGeom>
          <a:noFill/>
          <a:ln w="9525" algn="ctr">
            <a:noFill/>
            <a:miter lim="800000"/>
            <a:headEnd/>
            <a:tailEnd/>
          </a:ln>
          <a:effectLst/>
        </p:spPr>
        <p:txBody>
          <a:bodyPr lIns="0" tIns="0" rIns="0" bIns="0">
            <a:spAutoFit/>
          </a:bodyPr>
          <a:lstStyle/>
          <a:p>
            <a:pPr algn="ctr" defTabSz="1019175">
              <a:buFont typeface="Wingdings" pitchFamily="2" charset="2"/>
              <a:buNone/>
            </a:pPr>
            <a:r>
              <a:rPr lang="en-US" sz="1300"/>
              <a:t>ACH550 control board</a:t>
            </a:r>
          </a:p>
        </p:txBody>
      </p:sp>
      <p:sp>
        <p:nvSpPr>
          <p:cNvPr id="3169293" name="Rectangle 13"/>
          <p:cNvSpPr>
            <a:spLocks noChangeArrowheads="1"/>
          </p:cNvSpPr>
          <p:nvPr/>
        </p:nvSpPr>
        <p:spPr bwMode="auto">
          <a:xfrm>
            <a:off x="8378825" y="1601788"/>
            <a:ext cx="1679575" cy="198437"/>
          </a:xfrm>
          <a:prstGeom prst="rect">
            <a:avLst/>
          </a:prstGeom>
          <a:noFill/>
          <a:ln w="9525" algn="ctr">
            <a:noFill/>
            <a:miter lim="800000"/>
            <a:headEnd/>
            <a:tailEnd/>
          </a:ln>
          <a:effectLst/>
        </p:spPr>
        <p:txBody>
          <a:bodyPr lIns="0" tIns="0" rIns="0" bIns="0">
            <a:spAutoFit/>
          </a:bodyPr>
          <a:lstStyle/>
          <a:p>
            <a:pPr algn="ctr" defTabSz="1019175">
              <a:buFont typeface="Wingdings" pitchFamily="2" charset="2"/>
              <a:buNone/>
            </a:pPr>
            <a:r>
              <a:rPr lang="en-US" sz="1300"/>
              <a:t>Power Module</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pContentSlideFooter"/>
          <p:cNvSpPr>
            <a:spLocks noGrp="1" noChangeArrowheads="1"/>
          </p:cNvSpPr>
          <p:nvPr>
            <p:ph type="ftr" sz="quarter" idx="3"/>
          </p:nvPr>
        </p:nvSpPr>
        <p:spPr/>
        <p:txBody>
          <a:bodyPr/>
          <a:lstStyle/>
          <a:p>
            <a:endParaRPr lang="en-US"/>
          </a:p>
          <a:p>
            <a:r>
              <a:rPr lang="en-US"/>
              <a:t>© ABB LV Drives</a:t>
            </a:r>
          </a:p>
          <a:p>
            <a:r>
              <a:rPr lang="en-US"/>
              <a:t>Property of ABB LV Drives, Do Not Copy</a:t>
            </a:r>
          </a:p>
        </p:txBody>
      </p:sp>
      <p:sp>
        <p:nvSpPr>
          <p:cNvPr id="3177474" name="Rectangle 2"/>
          <p:cNvSpPr>
            <a:spLocks noGrp="1" noChangeArrowheads="1"/>
          </p:cNvSpPr>
          <p:nvPr>
            <p:ph type="ctrTitle"/>
          </p:nvPr>
        </p:nvSpPr>
        <p:spPr/>
        <p:txBody>
          <a:bodyPr/>
          <a:lstStyle/>
          <a:p>
            <a:r>
              <a:rPr lang="en-US">
                <a:solidFill>
                  <a:schemeClr val="bg1"/>
                </a:solidFill>
              </a:rPr>
              <a:t>Commissioning the ACH550</a:t>
            </a:r>
            <a:endParaRPr lang="de-DE">
              <a:solidFill>
                <a:schemeClr val="bg1"/>
              </a:solidFill>
            </a:endParaRPr>
          </a:p>
        </p:txBody>
      </p:sp>
      <p:sp>
        <p:nvSpPr>
          <p:cNvPr id="3177475" name="Rectangle 3"/>
          <p:cNvSpPr>
            <a:spLocks noGrp="1" noChangeArrowheads="1"/>
          </p:cNvSpPr>
          <p:nvPr>
            <p:ph type="subTitle" idx="1"/>
          </p:nvPr>
        </p:nvSpPr>
        <p:spPr/>
        <p:txBody>
          <a:bodyPr/>
          <a:lstStyle/>
          <a:p>
            <a:r>
              <a:rPr lang="de-DE"/>
              <a:t>US1024p_ACH550Commision_E</a:t>
            </a:r>
            <a:r>
              <a:rPr lang="de-DE">
                <a:solidFill>
                  <a:srgbClr val="FFFFFF"/>
                </a:solidFill>
              </a:rPr>
              <a:t>, December, 2010</a:t>
            </a:r>
          </a:p>
        </p:txBody>
      </p:sp>
      <p:pic>
        <p:nvPicPr>
          <p:cNvPr id="3177476" name="Picture 4" descr="ABB_training_REV"/>
          <p:cNvPicPr>
            <a:picLocks noChangeAspect="1" noChangeArrowheads="1"/>
          </p:cNvPicPr>
          <p:nvPr/>
        </p:nvPicPr>
        <p:blipFill>
          <a:blip r:embed="rId4" cstate="print"/>
          <a:srcRect/>
          <a:stretch>
            <a:fillRect/>
          </a:stretch>
        </p:blipFill>
        <p:spPr bwMode="auto">
          <a:xfrm>
            <a:off x="238125" y="255588"/>
            <a:ext cx="9582150" cy="4078287"/>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47040" y="259080"/>
            <a:ext cx="8549640" cy="604520"/>
          </a:xfrm>
        </p:spPr>
        <p:txBody>
          <a:bodyPr lIns="101882" tIns="50941" rIns="101882" bIns="50941" anchor="b"/>
          <a:lstStyle/>
          <a:p>
            <a:r>
              <a:rPr lang="en-US" b="0" smtClean="0"/>
              <a:t>Front End (Converter of VFD)-What to look for</a:t>
            </a:r>
          </a:p>
        </p:txBody>
      </p:sp>
      <p:sp>
        <p:nvSpPr>
          <p:cNvPr id="30723" name="Rectangle 3"/>
          <p:cNvSpPr>
            <a:spLocks noGrp="1" noChangeArrowheads="1"/>
          </p:cNvSpPr>
          <p:nvPr>
            <p:ph type="body" idx="1"/>
          </p:nvPr>
        </p:nvSpPr>
        <p:spPr>
          <a:xfrm>
            <a:off x="419100" y="1295400"/>
            <a:ext cx="8996680" cy="4922520"/>
          </a:xfrm>
        </p:spPr>
        <p:txBody>
          <a:bodyPr lIns="101882" tIns="50941" rIns="101882" bIns="50941"/>
          <a:lstStyle/>
          <a:p>
            <a:r>
              <a:rPr lang="en-US" sz="1800" dirty="0" smtClean="0"/>
              <a:t>Coordinated System that protects the VFD</a:t>
            </a:r>
          </a:p>
          <a:p>
            <a:r>
              <a:rPr lang="en-US" sz="1800" b="1" dirty="0" smtClean="0"/>
              <a:t>Metal Oxide </a:t>
            </a:r>
            <a:r>
              <a:rPr lang="en-US" sz="1800" b="1" dirty="0" err="1" smtClean="0"/>
              <a:t>Varistors</a:t>
            </a:r>
            <a:r>
              <a:rPr lang="en-US" sz="1800" b="1" dirty="0" smtClean="0"/>
              <a:t>  (MOV’s)</a:t>
            </a:r>
          </a:p>
          <a:p>
            <a:pPr lvl="1"/>
            <a:r>
              <a:rPr lang="en-US" b="1" dirty="0" smtClean="0"/>
              <a:t>Rated for 120 Joules</a:t>
            </a:r>
          </a:p>
          <a:p>
            <a:r>
              <a:rPr lang="en-US" sz="1800" dirty="0" smtClean="0"/>
              <a:t>Shock Absorbers that dampen voltage surges coming into the VFD</a:t>
            </a:r>
          </a:p>
          <a:p>
            <a:r>
              <a:rPr lang="en-US" sz="1800" b="1" dirty="0" smtClean="0"/>
              <a:t>Industrially Rated</a:t>
            </a:r>
            <a:r>
              <a:rPr lang="en-US" sz="1800" dirty="0" smtClean="0"/>
              <a:t> Diode Bridge</a:t>
            </a:r>
          </a:p>
          <a:p>
            <a:pPr lvl="1"/>
            <a:r>
              <a:rPr lang="en-US" dirty="0" smtClean="0"/>
              <a:t>1600V</a:t>
            </a:r>
          </a:p>
          <a:p>
            <a:r>
              <a:rPr lang="en-US" sz="1800" dirty="0" smtClean="0"/>
              <a:t>Option for AC Line Reactors</a:t>
            </a:r>
          </a:p>
          <a:p>
            <a:pPr>
              <a:buFont typeface="Wingdings" pitchFamily="2" charset="2"/>
              <a:buNone/>
            </a:pPr>
            <a:endParaRPr lang="en-US" sz="1800" dirty="0" smtClean="0"/>
          </a:p>
          <a:p>
            <a:pPr>
              <a:buFont typeface="Wingdings" pitchFamily="2" charset="2"/>
              <a:buNone/>
            </a:pPr>
            <a:r>
              <a:rPr lang="en-US" sz="1800" dirty="0" smtClean="0"/>
              <a:t>        </a:t>
            </a:r>
          </a:p>
        </p:txBody>
      </p:sp>
      <p:pic>
        <p:nvPicPr>
          <p:cNvPr id="30724" name="Picture 4"/>
          <p:cNvPicPr>
            <a:picLocks noChangeAspect="1" noChangeArrowheads="1"/>
          </p:cNvPicPr>
          <p:nvPr/>
        </p:nvPicPr>
        <p:blipFill>
          <a:blip r:embed="rId3" cstate="print"/>
          <a:srcRect/>
          <a:stretch>
            <a:fillRect/>
          </a:stretch>
        </p:blipFill>
        <p:spPr bwMode="auto">
          <a:xfrm>
            <a:off x="3017521" y="3763857"/>
            <a:ext cx="5907564" cy="1988080"/>
          </a:xfrm>
          <a:prstGeom prst="rect">
            <a:avLst/>
          </a:prstGeom>
          <a:noFill/>
          <a:ln w="25400">
            <a:noFill/>
            <a:miter lim="800000"/>
            <a:headEnd/>
            <a:tailEnd/>
          </a:ln>
        </p:spPr>
      </p:pic>
      <p:sp>
        <p:nvSpPr>
          <p:cNvPr id="132102" name="Text Box 6"/>
          <p:cNvSpPr txBox="1">
            <a:spLocks noChangeArrowheads="1"/>
          </p:cNvSpPr>
          <p:nvPr/>
        </p:nvSpPr>
        <p:spPr bwMode="auto">
          <a:xfrm>
            <a:off x="3771900" y="6304281"/>
            <a:ext cx="2766060" cy="1487871"/>
          </a:xfrm>
          <a:prstGeom prst="rect">
            <a:avLst/>
          </a:prstGeom>
          <a:noFill/>
          <a:ln w="12700" algn="ctr">
            <a:noFill/>
            <a:miter lim="800000"/>
            <a:headEnd/>
            <a:tailEnd/>
          </a:ln>
        </p:spPr>
        <p:txBody>
          <a:bodyPr lIns="101882" tIns="50941" rIns="101882" bIns="50941">
            <a:spAutoFit/>
          </a:bodyPr>
          <a:lstStyle/>
          <a:p>
            <a:pPr>
              <a:spcBef>
                <a:spcPct val="50000"/>
              </a:spcBef>
            </a:pPr>
            <a:r>
              <a:rPr lang="en-US" sz="1800" b="1" dirty="0">
                <a:solidFill>
                  <a:srgbClr val="009999"/>
                </a:solidFill>
              </a:rPr>
              <a:t>MOV</a:t>
            </a:r>
          </a:p>
          <a:p>
            <a:pPr>
              <a:spcBef>
                <a:spcPct val="50000"/>
              </a:spcBef>
            </a:pPr>
            <a:r>
              <a:rPr lang="en-US" sz="1800" b="1" dirty="0">
                <a:solidFill>
                  <a:srgbClr val="009999"/>
                </a:solidFill>
              </a:rPr>
              <a:t> (Metal Oxide </a:t>
            </a:r>
            <a:r>
              <a:rPr lang="en-US" sz="1800" b="1" dirty="0" err="1">
                <a:solidFill>
                  <a:srgbClr val="009999"/>
                </a:solidFill>
              </a:rPr>
              <a:t>Varistors</a:t>
            </a:r>
            <a:r>
              <a:rPr lang="en-US" sz="1800" b="1" dirty="0">
                <a:solidFill>
                  <a:srgbClr val="009999"/>
                </a:solidFill>
              </a:rPr>
              <a:t>)</a:t>
            </a:r>
          </a:p>
          <a:p>
            <a:pPr>
              <a:spcBef>
                <a:spcPct val="50000"/>
              </a:spcBef>
            </a:pPr>
            <a:endParaRPr lang="en-US" sz="1800" b="1" dirty="0">
              <a:solidFill>
                <a:srgbClr val="FF9966"/>
              </a:solidFill>
            </a:endParaRPr>
          </a:p>
        </p:txBody>
      </p:sp>
      <p:grpSp>
        <p:nvGrpSpPr>
          <p:cNvPr id="2" name="Group 41"/>
          <p:cNvGrpSpPr>
            <a:grpSpLocks/>
          </p:cNvGrpSpPr>
          <p:nvPr/>
        </p:nvGrpSpPr>
        <p:grpSpPr bwMode="auto">
          <a:xfrm>
            <a:off x="2346960" y="4526703"/>
            <a:ext cx="1341120" cy="2986617"/>
            <a:chOff x="1344" y="2516"/>
            <a:chExt cx="768" cy="1660"/>
          </a:xfrm>
        </p:grpSpPr>
        <p:sp>
          <p:nvSpPr>
            <p:cNvPr id="30727" name="Line 8"/>
            <p:cNvSpPr>
              <a:spLocks noChangeShapeType="1"/>
            </p:cNvSpPr>
            <p:nvPr/>
          </p:nvSpPr>
          <p:spPr bwMode="auto">
            <a:xfrm>
              <a:off x="1872" y="2736"/>
              <a:ext cx="0" cy="480"/>
            </a:xfrm>
            <a:prstGeom prst="line">
              <a:avLst/>
            </a:prstGeom>
            <a:noFill/>
            <a:ln w="12700">
              <a:solidFill>
                <a:schemeClr val="tx1"/>
              </a:solidFill>
              <a:round/>
              <a:headEnd/>
              <a:tailEnd/>
            </a:ln>
          </p:spPr>
          <p:txBody>
            <a:bodyPr wrap="none" anchor="ctr"/>
            <a:lstStyle/>
            <a:p>
              <a:endParaRPr lang="en-US"/>
            </a:p>
          </p:txBody>
        </p:sp>
        <p:sp>
          <p:nvSpPr>
            <p:cNvPr id="30728" name="Line 9"/>
            <p:cNvSpPr>
              <a:spLocks noChangeShapeType="1"/>
            </p:cNvSpPr>
            <p:nvPr/>
          </p:nvSpPr>
          <p:spPr bwMode="auto">
            <a:xfrm>
              <a:off x="1728" y="2640"/>
              <a:ext cx="0" cy="816"/>
            </a:xfrm>
            <a:prstGeom prst="line">
              <a:avLst/>
            </a:prstGeom>
            <a:noFill/>
            <a:ln w="12700">
              <a:solidFill>
                <a:schemeClr val="tx1"/>
              </a:solidFill>
              <a:round/>
              <a:headEnd/>
              <a:tailEnd/>
            </a:ln>
          </p:spPr>
          <p:txBody>
            <a:bodyPr wrap="none" anchor="ctr"/>
            <a:lstStyle/>
            <a:p>
              <a:endParaRPr lang="en-US"/>
            </a:p>
          </p:txBody>
        </p:sp>
        <p:sp>
          <p:nvSpPr>
            <p:cNvPr id="30729" name="Line 10"/>
            <p:cNvSpPr>
              <a:spLocks noChangeShapeType="1"/>
            </p:cNvSpPr>
            <p:nvPr/>
          </p:nvSpPr>
          <p:spPr bwMode="auto">
            <a:xfrm>
              <a:off x="1584" y="2544"/>
              <a:ext cx="0" cy="1152"/>
            </a:xfrm>
            <a:prstGeom prst="line">
              <a:avLst/>
            </a:prstGeom>
            <a:noFill/>
            <a:ln w="12700">
              <a:solidFill>
                <a:schemeClr val="tx1"/>
              </a:solidFill>
              <a:round/>
              <a:headEnd/>
              <a:tailEnd/>
            </a:ln>
          </p:spPr>
          <p:txBody>
            <a:bodyPr wrap="none" anchor="ctr"/>
            <a:lstStyle/>
            <a:p>
              <a:endParaRPr lang="en-US"/>
            </a:p>
          </p:txBody>
        </p:sp>
        <p:sp>
          <p:nvSpPr>
            <p:cNvPr id="30730" name="Line 11"/>
            <p:cNvSpPr>
              <a:spLocks noChangeShapeType="1"/>
            </p:cNvSpPr>
            <p:nvPr/>
          </p:nvSpPr>
          <p:spPr bwMode="auto">
            <a:xfrm>
              <a:off x="1776" y="3216"/>
              <a:ext cx="192" cy="0"/>
            </a:xfrm>
            <a:prstGeom prst="line">
              <a:avLst/>
            </a:prstGeom>
            <a:noFill/>
            <a:ln w="12700">
              <a:solidFill>
                <a:schemeClr val="tx1"/>
              </a:solidFill>
              <a:round/>
              <a:headEnd/>
              <a:tailEnd/>
            </a:ln>
          </p:spPr>
          <p:txBody>
            <a:bodyPr wrap="none" anchor="ctr"/>
            <a:lstStyle/>
            <a:p>
              <a:endParaRPr lang="en-US"/>
            </a:p>
          </p:txBody>
        </p:sp>
        <p:sp>
          <p:nvSpPr>
            <p:cNvPr id="30731" name="Line 12"/>
            <p:cNvSpPr>
              <a:spLocks noChangeShapeType="1"/>
            </p:cNvSpPr>
            <p:nvPr/>
          </p:nvSpPr>
          <p:spPr bwMode="auto">
            <a:xfrm>
              <a:off x="1776" y="3264"/>
              <a:ext cx="192" cy="0"/>
            </a:xfrm>
            <a:prstGeom prst="line">
              <a:avLst/>
            </a:prstGeom>
            <a:noFill/>
            <a:ln w="12700">
              <a:solidFill>
                <a:schemeClr val="tx1"/>
              </a:solidFill>
              <a:round/>
              <a:headEnd/>
              <a:tailEnd/>
            </a:ln>
          </p:spPr>
          <p:txBody>
            <a:bodyPr wrap="none" anchor="ctr"/>
            <a:lstStyle/>
            <a:p>
              <a:endParaRPr lang="en-US"/>
            </a:p>
          </p:txBody>
        </p:sp>
        <p:sp>
          <p:nvSpPr>
            <p:cNvPr id="30732" name="Line 13"/>
            <p:cNvSpPr>
              <a:spLocks noChangeShapeType="1"/>
            </p:cNvSpPr>
            <p:nvPr/>
          </p:nvSpPr>
          <p:spPr bwMode="auto">
            <a:xfrm>
              <a:off x="1632" y="3456"/>
              <a:ext cx="192" cy="0"/>
            </a:xfrm>
            <a:prstGeom prst="line">
              <a:avLst/>
            </a:prstGeom>
            <a:noFill/>
            <a:ln w="12700">
              <a:solidFill>
                <a:schemeClr val="tx1"/>
              </a:solidFill>
              <a:round/>
              <a:headEnd/>
              <a:tailEnd/>
            </a:ln>
          </p:spPr>
          <p:txBody>
            <a:bodyPr wrap="none" anchor="ctr"/>
            <a:lstStyle/>
            <a:p>
              <a:endParaRPr lang="en-US"/>
            </a:p>
          </p:txBody>
        </p:sp>
        <p:sp>
          <p:nvSpPr>
            <p:cNvPr id="30733" name="Line 14"/>
            <p:cNvSpPr>
              <a:spLocks noChangeShapeType="1"/>
            </p:cNvSpPr>
            <p:nvPr/>
          </p:nvSpPr>
          <p:spPr bwMode="auto">
            <a:xfrm>
              <a:off x="1488" y="3696"/>
              <a:ext cx="192" cy="0"/>
            </a:xfrm>
            <a:prstGeom prst="line">
              <a:avLst/>
            </a:prstGeom>
            <a:noFill/>
            <a:ln w="12700">
              <a:solidFill>
                <a:schemeClr val="tx1"/>
              </a:solidFill>
              <a:round/>
              <a:headEnd/>
              <a:tailEnd/>
            </a:ln>
          </p:spPr>
          <p:txBody>
            <a:bodyPr wrap="none" anchor="ctr"/>
            <a:lstStyle/>
            <a:p>
              <a:endParaRPr lang="en-US"/>
            </a:p>
          </p:txBody>
        </p:sp>
        <p:sp>
          <p:nvSpPr>
            <p:cNvPr id="30734" name="Line 15"/>
            <p:cNvSpPr>
              <a:spLocks noChangeShapeType="1"/>
            </p:cNvSpPr>
            <p:nvPr/>
          </p:nvSpPr>
          <p:spPr bwMode="auto">
            <a:xfrm>
              <a:off x="1632" y="3456"/>
              <a:ext cx="192" cy="0"/>
            </a:xfrm>
            <a:prstGeom prst="line">
              <a:avLst/>
            </a:prstGeom>
            <a:noFill/>
            <a:ln w="12700">
              <a:solidFill>
                <a:schemeClr val="tx1"/>
              </a:solidFill>
              <a:round/>
              <a:headEnd/>
              <a:tailEnd/>
            </a:ln>
          </p:spPr>
          <p:txBody>
            <a:bodyPr wrap="none" anchor="ctr"/>
            <a:lstStyle/>
            <a:p>
              <a:endParaRPr lang="en-US"/>
            </a:p>
          </p:txBody>
        </p:sp>
        <p:sp>
          <p:nvSpPr>
            <p:cNvPr id="30735" name="Line 16"/>
            <p:cNvSpPr>
              <a:spLocks noChangeShapeType="1"/>
            </p:cNvSpPr>
            <p:nvPr/>
          </p:nvSpPr>
          <p:spPr bwMode="auto">
            <a:xfrm>
              <a:off x="1632" y="3504"/>
              <a:ext cx="192" cy="0"/>
            </a:xfrm>
            <a:prstGeom prst="line">
              <a:avLst/>
            </a:prstGeom>
            <a:noFill/>
            <a:ln w="12700">
              <a:solidFill>
                <a:schemeClr val="tx1"/>
              </a:solidFill>
              <a:round/>
              <a:headEnd/>
              <a:tailEnd/>
            </a:ln>
          </p:spPr>
          <p:txBody>
            <a:bodyPr wrap="none" anchor="ctr"/>
            <a:lstStyle/>
            <a:p>
              <a:endParaRPr lang="en-US"/>
            </a:p>
          </p:txBody>
        </p:sp>
        <p:sp>
          <p:nvSpPr>
            <p:cNvPr id="30736" name="Line 17"/>
            <p:cNvSpPr>
              <a:spLocks noChangeShapeType="1"/>
            </p:cNvSpPr>
            <p:nvPr/>
          </p:nvSpPr>
          <p:spPr bwMode="auto">
            <a:xfrm>
              <a:off x="1488" y="3744"/>
              <a:ext cx="192" cy="0"/>
            </a:xfrm>
            <a:prstGeom prst="line">
              <a:avLst/>
            </a:prstGeom>
            <a:noFill/>
            <a:ln w="12700">
              <a:solidFill>
                <a:schemeClr val="tx1"/>
              </a:solidFill>
              <a:round/>
              <a:headEnd/>
              <a:tailEnd/>
            </a:ln>
          </p:spPr>
          <p:txBody>
            <a:bodyPr wrap="none" anchor="ctr"/>
            <a:lstStyle/>
            <a:p>
              <a:endParaRPr lang="en-US"/>
            </a:p>
          </p:txBody>
        </p:sp>
        <p:sp>
          <p:nvSpPr>
            <p:cNvPr id="30737" name="Line 18"/>
            <p:cNvSpPr>
              <a:spLocks noChangeShapeType="1"/>
            </p:cNvSpPr>
            <p:nvPr/>
          </p:nvSpPr>
          <p:spPr bwMode="auto">
            <a:xfrm>
              <a:off x="1584" y="3744"/>
              <a:ext cx="0" cy="144"/>
            </a:xfrm>
            <a:prstGeom prst="line">
              <a:avLst/>
            </a:prstGeom>
            <a:noFill/>
            <a:ln w="12700">
              <a:solidFill>
                <a:schemeClr val="tx1"/>
              </a:solidFill>
              <a:round/>
              <a:headEnd/>
              <a:tailEnd/>
            </a:ln>
          </p:spPr>
          <p:txBody>
            <a:bodyPr wrap="none" anchor="ctr"/>
            <a:lstStyle/>
            <a:p>
              <a:endParaRPr lang="en-US"/>
            </a:p>
          </p:txBody>
        </p:sp>
        <p:sp>
          <p:nvSpPr>
            <p:cNvPr id="30738" name="Line 19"/>
            <p:cNvSpPr>
              <a:spLocks noChangeShapeType="1"/>
            </p:cNvSpPr>
            <p:nvPr/>
          </p:nvSpPr>
          <p:spPr bwMode="auto">
            <a:xfrm>
              <a:off x="1728" y="3504"/>
              <a:ext cx="0" cy="384"/>
            </a:xfrm>
            <a:prstGeom prst="line">
              <a:avLst/>
            </a:prstGeom>
            <a:noFill/>
            <a:ln w="12700">
              <a:solidFill>
                <a:schemeClr val="tx1"/>
              </a:solidFill>
              <a:round/>
              <a:headEnd/>
              <a:tailEnd/>
            </a:ln>
          </p:spPr>
          <p:txBody>
            <a:bodyPr wrap="none" anchor="ctr"/>
            <a:lstStyle/>
            <a:p>
              <a:endParaRPr lang="en-US"/>
            </a:p>
          </p:txBody>
        </p:sp>
        <p:sp>
          <p:nvSpPr>
            <p:cNvPr id="30739" name="Line 20"/>
            <p:cNvSpPr>
              <a:spLocks noChangeShapeType="1"/>
            </p:cNvSpPr>
            <p:nvPr/>
          </p:nvSpPr>
          <p:spPr bwMode="auto">
            <a:xfrm>
              <a:off x="1872" y="3264"/>
              <a:ext cx="0" cy="624"/>
            </a:xfrm>
            <a:prstGeom prst="line">
              <a:avLst/>
            </a:prstGeom>
            <a:noFill/>
            <a:ln w="12700">
              <a:solidFill>
                <a:schemeClr val="tx1"/>
              </a:solidFill>
              <a:round/>
              <a:headEnd/>
              <a:tailEnd/>
            </a:ln>
          </p:spPr>
          <p:txBody>
            <a:bodyPr wrap="none" anchor="ctr"/>
            <a:lstStyle/>
            <a:p>
              <a:endParaRPr lang="en-US"/>
            </a:p>
          </p:txBody>
        </p:sp>
        <p:sp>
          <p:nvSpPr>
            <p:cNvPr id="30740" name="Line 21"/>
            <p:cNvSpPr>
              <a:spLocks noChangeShapeType="1"/>
            </p:cNvSpPr>
            <p:nvPr/>
          </p:nvSpPr>
          <p:spPr bwMode="auto">
            <a:xfrm>
              <a:off x="1584" y="3888"/>
              <a:ext cx="288" cy="0"/>
            </a:xfrm>
            <a:prstGeom prst="line">
              <a:avLst/>
            </a:prstGeom>
            <a:noFill/>
            <a:ln w="12700">
              <a:solidFill>
                <a:schemeClr val="tx1"/>
              </a:solidFill>
              <a:round/>
              <a:headEnd/>
              <a:tailEnd/>
            </a:ln>
          </p:spPr>
          <p:txBody>
            <a:bodyPr wrap="none" anchor="ctr"/>
            <a:lstStyle/>
            <a:p>
              <a:endParaRPr lang="en-US"/>
            </a:p>
          </p:txBody>
        </p:sp>
        <p:sp>
          <p:nvSpPr>
            <p:cNvPr id="30741" name="Line 22"/>
            <p:cNvSpPr>
              <a:spLocks noChangeShapeType="1"/>
            </p:cNvSpPr>
            <p:nvPr/>
          </p:nvSpPr>
          <p:spPr bwMode="auto">
            <a:xfrm>
              <a:off x="1632" y="3984"/>
              <a:ext cx="192" cy="0"/>
            </a:xfrm>
            <a:prstGeom prst="line">
              <a:avLst/>
            </a:prstGeom>
            <a:noFill/>
            <a:ln w="12700">
              <a:solidFill>
                <a:schemeClr val="tx1"/>
              </a:solidFill>
              <a:round/>
              <a:headEnd/>
              <a:tailEnd/>
            </a:ln>
          </p:spPr>
          <p:txBody>
            <a:bodyPr wrap="none" anchor="ctr"/>
            <a:lstStyle/>
            <a:p>
              <a:endParaRPr lang="en-US"/>
            </a:p>
          </p:txBody>
        </p:sp>
        <p:sp>
          <p:nvSpPr>
            <p:cNvPr id="30742" name="Line 23"/>
            <p:cNvSpPr>
              <a:spLocks noChangeShapeType="1"/>
            </p:cNvSpPr>
            <p:nvPr/>
          </p:nvSpPr>
          <p:spPr bwMode="auto">
            <a:xfrm>
              <a:off x="1632" y="4032"/>
              <a:ext cx="192" cy="0"/>
            </a:xfrm>
            <a:prstGeom prst="line">
              <a:avLst/>
            </a:prstGeom>
            <a:noFill/>
            <a:ln w="12700">
              <a:solidFill>
                <a:schemeClr val="tx1"/>
              </a:solidFill>
              <a:round/>
              <a:headEnd/>
              <a:tailEnd/>
            </a:ln>
          </p:spPr>
          <p:txBody>
            <a:bodyPr wrap="none" anchor="ctr"/>
            <a:lstStyle/>
            <a:p>
              <a:endParaRPr lang="en-US"/>
            </a:p>
          </p:txBody>
        </p:sp>
        <p:sp>
          <p:nvSpPr>
            <p:cNvPr id="30743" name="Line 24"/>
            <p:cNvSpPr>
              <a:spLocks noChangeShapeType="1"/>
            </p:cNvSpPr>
            <p:nvPr/>
          </p:nvSpPr>
          <p:spPr bwMode="auto">
            <a:xfrm>
              <a:off x="1728" y="3888"/>
              <a:ext cx="0" cy="96"/>
            </a:xfrm>
            <a:prstGeom prst="line">
              <a:avLst/>
            </a:prstGeom>
            <a:noFill/>
            <a:ln w="12700">
              <a:solidFill>
                <a:schemeClr val="tx1"/>
              </a:solidFill>
              <a:round/>
              <a:headEnd/>
              <a:tailEnd/>
            </a:ln>
          </p:spPr>
          <p:txBody>
            <a:bodyPr wrap="none" anchor="ctr"/>
            <a:lstStyle/>
            <a:p>
              <a:endParaRPr lang="en-US"/>
            </a:p>
          </p:txBody>
        </p:sp>
        <p:sp>
          <p:nvSpPr>
            <p:cNvPr id="30744" name="Line 25"/>
            <p:cNvSpPr>
              <a:spLocks noChangeShapeType="1"/>
            </p:cNvSpPr>
            <p:nvPr/>
          </p:nvSpPr>
          <p:spPr bwMode="auto">
            <a:xfrm>
              <a:off x="1728" y="4032"/>
              <a:ext cx="0" cy="96"/>
            </a:xfrm>
            <a:prstGeom prst="line">
              <a:avLst/>
            </a:prstGeom>
            <a:noFill/>
            <a:ln w="12700">
              <a:solidFill>
                <a:schemeClr val="tx1"/>
              </a:solidFill>
              <a:round/>
              <a:headEnd/>
              <a:tailEnd/>
            </a:ln>
          </p:spPr>
          <p:txBody>
            <a:bodyPr wrap="none" anchor="ctr"/>
            <a:lstStyle/>
            <a:p>
              <a:endParaRPr lang="en-US"/>
            </a:p>
          </p:txBody>
        </p:sp>
        <p:sp>
          <p:nvSpPr>
            <p:cNvPr id="30745" name="Line 26"/>
            <p:cNvSpPr>
              <a:spLocks noChangeShapeType="1"/>
            </p:cNvSpPr>
            <p:nvPr/>
          </p:nvSpPr>
          <p:spPr bwMode="auto">
            <a:xfrm>
              <a:off x="1680" y="4128"/>
              <a:ext cx="96" cy="0"/>
            </a:xfrm>
            <a:prstGeom prst="line">
              <a:avLst/>
            </a:prstGeom>
            <a:noFill/>
            <a:ln w="12700">
              <a:solidFill>
                <a:schemeClr val="tx1"/>
              </a:solidFill>
              <a:round/>
              <a:headEnd/>
              <a:tailEnd/>
            </a:ln>
          </p:spPr>
          <p:txBody>
            <a:bodyPr wrap="none" anchor="ctr"/>
            <a:lstStyle/>
            <a:p>
              <a:endParaRPr lang="en-US"/>
            </a:p>
          </p:txBody>
        </p:sp>
        <p:sp>
          <p:nvSpPr>
            <p:cNvPr id="30746" name="Line 27"/>
            <p:cNvSpPr>
              <a:spLocks noChangeShapeType="1"/>
            </p:cNvSpPr>
            <p:nvPr/>
          </p:nvSpPr>
          <p:spPr bwMode="auto">
            <a:xfrm flipH="1">
              <a:off x="1632" y="4128"/>
              <a:ext cx="48" cy="48"/>
            </a:xfrm>
            <a:prstGeom prst="line">
              <a:avLst/>
            </a:prstGeom>
            <a:noFill/>
            <a:ln w="12700">
              <a:solidFill>
                <a:schemeClr val="tx1"/>
              </a:solidFill>
              <a:round/>
              <a:headEnd/>
              <a:tailEnd/>
            </a:ln>
          </p:spPr>
          <p:txBody>
            <a:bodyPr wrap="none" anchor="ctr"/>
            <a:lstStyle/>
            <a:p>
              <a:endParaRPr lang="en-US"/>
            </a:p>
          </p:txBody>
        </p:sp>
        <p:sp>
          <p:nvSpPr>
            <p:cNvPr id="30747" name="Line 28"/>
            <p:cNvSpPr>
              <a:spLocks noChangeShapeType="1"/>
            </p:cNvSpPr>
            <p:nvPr/>
          </p:nvSpPr>
          <p:spPr bwMode="auto">
            <a:xfrm flipH="1">
              <a:off x="1680" y="4128"/>
              <a:ext cx="48" cy="48"/>
            </a:xfrm>
            <a:prstGeom prst="line">
              <a:avLst/>
            </a:prstGeom>
            <a:noFill/>
            <a:ln w="12700">
              <a:solidFill>
                <a:schemeClr val="tx1"/>
              </a:solidFill>
              <a:round/>
              <a:headEnd/>
              <a:tailEnd/>
            </a:ln>
          </p:spPr>
          <p:txBody>
            <a:bodyPr wrap="none" anchor="ctr"/>
            <a:lstStyle/>
            <a:p>
              <a:endParaRPr lang="en-US"/>
            </a:p>
          </p:txBody>
        </p:sp>
        <p:sp>
          <p:nvSpPr>
            <p:cNvPr id="30748" name="Line 29"/>
            <p:cNvSpPr>
              <a:spLocks noChangeShapeType="1"/>
            </p:cNvSpPr>
            <p:nvPr/>
          </p:nvSpPr>
          <p:spPr bwMode="auto">
            <a:xfrm flipH="1">
              <a:off x="1728" y="4128"/>
              <a:ext cx="48" cy="48"/>
            </a:xfrm>
            <a:prstGeom prst="line">
              <a:avLst/>
            </a:prstGeom>
            <a:noFill/>
            <a:ln w="12700">
              <a:solidFill>
                <a:schemeClr val="tx1"/>
              </a:solidFill>
              <a:round/>
              <a:headEnd/>
              <a:tailEnd/>
            </a:ln>
          </p:spPr>
          <p:txBody>
            <a:bodyPr wrap="none" anchor="ctr"/>
            <a:lstStyle/>
            <a:p>
              <a:endParaRPr lang="en-US"/>
            </a:p>
          </p:txBody>
        </p:sp>
        <p:sp>
          <p:nvSpPr>
            <p:cNvPr id="30749" name="Oval 30"/>
            <p:cNvSpPr>
              <a:spLocks noChangeArrowheads="1"/>
            </p:cNvSpPr>
            <p:nvPr/>
          </p:nvSpPr>
          <p:spPr bwMode="auto">
            <a:xfrm>
              <a:off x="1344" y="3072"/>
              <a:ext cx="768" cy="1008"/>
            </a:xfrm>
            <a:prstGeom prst="ellipse">
              <a:avLst/>
            </a:prstGeom>
            <a:noFill/>
            <a:ln w="38100" algn="ctr">
              <a:solidFill>
                <a:srgbClr val="008080"/>
              </a:solidFill>
              <a:round/>
              <a:headEnd/>
              <a:tailEnd/>
            </a:ln>
          </p:spPr>
          <p:txBody>
            <a:bodyPr wrap="none" anchor="ctr"/>
            <a:lstStyle/>
            <a:p>
              <a:endParaRPr lang="en-US">
                <a:solidFill>
                  <a:srgbClr val="009999"/>
                </a:solidFill>
              </a:endParaRPr>
            </a:p>
          </p:txBody>
        </p:sp>
        <p:sp>
          <p:nvSpPr>
            <p:cNvPr id="30750" name="Line 31"/>
            <p:cNvSpPr>
              <a:spLocks noChangeShapeType="1"/>
            </p:cNvSpPr>
            <p:nvPr/>
          </p:nvSpPr>
          <p:spPr bwMode="auto">
            <a:xfrm>
              <a:off x="1440" y="2544"/>
              <a:ext cx="336" cy="0"/>
            </a:xfrm>
            <a:prstGeom prst="line">
              <a:avLst/>
            </a:prstGeom>
            <a:noFill/>
            <a:ln w="6350">
              <a:solidFill>
                <a:schemeClr val="tx1"/>
              </a:solidFill>
              <a:round/>
              <a:headEnd/>
              <a:tailEnd/>
            </a:ln>
          </p:spPr>
          <p:txBody>
            <a:bodyPr wrap="none" anchor="ctr"/>
            <a:lstStyle/>
            <a:p>
              <a:endParaRPr lang="en-US"/>
            </a:p>
          </p:txBody>
        </p:sp>
        <p:sp>
          <p:nvSpPr>
            <p:cNvPr id="30751" name="Line 33"/>
            <p:cNvSpPr>
              <a:spLocks noChangeShapeType="1"/>
            </p:cNvSpPr>
            <p:nvPr/>
          </p:nvSpPr>
          <p:spPr bwMode="auto">
            <a:xfrm flipH="1">
              <a:off x="1440" y="2642"/>
              <a:ext cx="384" cy="0"/>
            </a:xfrm>
            <a:prstGeom prst="line">
              <a:avLst/>
            </a:prstGeom>
            <a:noFill/>
            <a:ln w="6350">
              <a:solidFill>
                <a:schemeClr val="tx1"/>
              </a:solidFill>
              <a:round/>
              <a:headEnd/>
              <a:tailEnd/>
            </a:ln>
          </p:spPr>
          <p:txBody>
            <a:bodyPr wrap="none" anchor="ctr"/>
            <a:lstStyle/>
            <a:p>
              <a:endParaRPr lang="en-US"/>
            </a:p>
          </p:txBody>
        </p:sp>
        <p:sp>
          <p:nvSpPr>
            <p:cNvPr id="30752" name="Line 34"/>
            <p:cNvSpPr>
              <a:spLocks noChangeShapeType="1"/>
            </p:cNvSpPr>
            <p:nvPr/>
          </p:nvSpPr>
          <p:spPr bwMode="auto">
            <a:xfrm flipH="1">
              <a:off x="1440" y="2742"/>
              <a:ext cx="480" cy="0"/>
            </a:xfrm>
            <a:prstGeom prst="line">
              <a:avLst/>
            </a:prstGeom>
            <a:noFill/>
            <a:ln w="6350">
              <a:solidFill>
                <a:schemeClr val="tx1"/>
              </a:solidFill>
              <a:round/>
              <a:headEnd/>
              <a:tailEnd/>
            </a:ln>
          </p:spPr>
          <p:txBody>
            <a:bodyPr wrap="none" anchor="ctr"/>
            <a:lstStyle/>
            <a:p>
              <a:endParaRPr lang="en-US"/>
            </a:p>
          </p:txBody>
        </p:sp>
        <p:pic>
          <p:nvPicPr>
            <p:cNvPr id="30753" name="Picture 37" descr="BD14583_"/>
            <p:cNvPicPr>
              <a:picLocks noChangeAspect="1" noChangeArrowheads="1"/>
            </p:cNvPicPr>
            <p:nvPr/>
          </p:nvPicPr>
          <p:blipFill>
            <a:blip r:embed="rId4" cstate="print"/>
            <a:srcRect/>
            <a:stretch>
              <a:fillRect/>
            </a:stretch>
          </p:blipFill>
          <p:spPr bwMode="auto">
            <a:xfrm>
              <a:off x="1550" y="2516"/>
              <a:ext cx="48" cy="48"/>
            </a:xfrm>
            <a:prstGeom prst="rect">
              <a:avLst/>
            </a:prstGeom>
            <a:noFill/>
            <a:ln w="9525">
              <a:noFill/>
              <a:miter lim="800000"/>
              <a:headEnd/>
              <a:tailEnd/>
            </a:ln>
          </p:spPr>
        </p:pic>
        <p:pic>
          <p:nvPicPr>
            <p:cNvPr id="30754" name="Picture 38" descr="BD14583_"/>
            <p:cNvPicPr>
              <a:picLocks noChangeAspect="1" noChangeArrowheads="1"/>
            </p:cNvPicPr>
            <p:nvPr/>
          </p:nvPicPr>
          <p:blipFill>
            <a:blip r:embed="rId4" cstate="print"/>
            <a:srcRect/>
            <a:stretch>
              <a:fillRect/>
            </a:stretch>
          </p:blipFill>
          <p:spPr bwMode="auto">
            <a:xfrm>
              <a:off x="1696" y="2614"/>
              <a:ext cx="48" cy="48"/>
            </a:xfrm>
            <a:prstGeom prst="rect">
              <a:avLst/>
            </a:prstGeom>
            <a:noFill/>
            <a:ln w="9525">
              <a:noFill/>
              <a:miter lim="800000"/>
              <a:headEnd/>
              <a:tailEnd/>
            </a:ln>
          </p:spPr>
        </p:pic>
        <p:pic>
          <p:nvPicPr>
            <p:cNvPr id="30755" name="Picture 39" descr="BD14583_"/>
            <p:cNvPicPr>
              <a:picLocks noChangeAspect="1" noChangeArrowheads="1"/>
            </p:cNvPicPr>
            <p:nvPr/>
          </p:nvPicPr>
          <p:blipFill>
            <a:blip r:embed="rId4" cstate="print"/>
            <a:srcRect/>
            <a:stretch>
              <a:fillRect/>
            </a:stretch>
          </p:blipFill>
          <p:spPr bwMode="auto">
            <a:xfrm>
              <a:off x="1838" y="2710"/>
              <a:ext cx="48" cy="48"/>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1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2" grpId="0"/>
    </p:bldLst>
  </p:timing>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A4446A9A-87D5-4463-B4F9-F941A6513124}" type="slidenum">
              <a:rPr lang="en-US"/>
              <a:pPr/>
              <a:t>130</a:t>
            </a:fld>
            <a:endParaRPr lang="en-US"/>
          </a:p>
        </p:txBody>
      </p:sp>
      <p:sp>
        <p:nvSpPr>
          <p:cNvPr id="3179522" name="Rectangle 2"/>
          <p:cNvSpPr>
            <a:spLocks noGrp="1" noChangeArrowheads="1"/>
          </p:cNvSpPr>
          <p:nvPr>
            <p:ph type="title"/>
          </p:nvPr>
        </p:nvSpPr>
        <p:spPr/>
        <p:txBody>
          <a:bodyPr/>
          <a:lstStyle/>
          <a:p>
            <a:r>
              <a:rPr lang="en-US"/>
              <a:t>Objectives</a:t>
            </a:r>
          </a:p>
        </p:txBody>
      </p:sp>
      <p:sp>
        <p:nvSpPr>
          <p:cNvPr id="3179523" name="Rectangle 3"/>
          <p:cNvSpPr>
            <a:spLocks noGrp="1" noChangeArrowheads="1"/>
          </p:cNvSpPr>
          <p:nvPr>
            <p:ph type="body" idx="1"/>
          </p:nvPr>
        </p:nvSpPr>
        <p:spPr>
          <a:xfrm>
            <a:off x="1624013" y="1808163"/>
            <a:ext cx="6810375" cy="5219700"/>
          </a:xfrm>
        </p:spPr>
        <p:txBody>
          <a:bodyPr/>
          <a:lstStyle/>
          <a:p>
            <a:pPr>
              <a:buFont typeface="Wingdings" pitchFamily="2" charset="2"/>
              <a:buNone/>
            </a:pPr>
            <a:r>
              <a:rPr lang="en-US" sz="2800" b="1"/>
              <a:t>After completing this module, you will be able to</a:t>
            </a:r>
          </a:p>
          <a:p>
            <a:pPr>
              <a:spcBef>
                <a:spcPct val="45000"/>
              </a:spcBef>
            </a:pPr>
            <a:r>
              <a:rPr lang="en-US"/>
              <a:t>List product specific safety issues</a:t>
            </a:r>
          </a:p>
          <a:p>
            <a:pPr>
              <a:spcBef>
                <a:spcPct val="45000"/>
              </a:spcBef>
            </a:pPr>
            <a:r>
              <a:rPr lang="en-US"/>
              <a:t>Show how to startup the product in a basic application using parameters with the HVAC Control panel, DriveWindow Light and FlashDrop tool</a:t>
            </a:r>
          </a:p>
          <a:p>
            <a:pPr>
              <a:spcBef>
                <a:spcPct val="45000"/>
              </a:spcBef>
            </a:pPr>
            <a:r>
              <a:rPr lang="en-US"/>
              <a:t>Make backups of the system settings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95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795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795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795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9523" grpId="0" build="p"/>
    </p:bld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AB03276E-B295-47FD-809E-D176E114B340}" type="slidenum">
              <a:rPr lang="en-US"/>
              <a:pPr/>
              <a:t>131</a:t>
            </a:fld>
            <a:endParaRPr lang="en-US"/>
          </a:p>
        </p:txBody>
      </p:sp>
      <p:sp>
        <p:nvSpPr>
          <p:cNvPr id="3181570" name="Rectangle 2"/>
          <p:cNvSpPr>
            <a:spLocks noGrp="1" noChangeArrowheads="1"/>
          </p:cNvSpPr>
          <p:nvPr>
            <p:ph type="title"/>
          </p:nvPr>
        </p:nvSpPr>
        <p:spPr/>
        <p:txBody>
          <a:bodyPr/>
          <a:lstStyle/>
          <a:p>
            <a:r>
              <a:rPr lang="en-US"/>
              <a:t>Prerequisites</a:t>
            </a:r>
          </a:p>
        </p:txBody>
      </p:sp>
      <p:sp>
        <p:nvSpPr>
          <p:cNvPr id="3181571" name="Rectangle 3"/>
          <p:cNvSpPr>
            <a:spLocks noGrp="1" noChangeArrowheads="1"/>
          </p:cNvSpPr>
          <p:nvPr>
            <p:ph type="body" idx="1"/>
          </p:nvPr>
        </p:nvSpPr>
        <p:spPr/>
        <p:txBody>
          <a:bodyPr/>
          <a:lstStyle/>
          <a:p>
            <a:pPr>
              <a:buFont typeface="Wingdings" pitchFamily="2" charset="2"/>
              <a:buNone/>
            </a:pPr>
            <a:r>
              <a:rPr kumimoji="1" lang="en-US" sz="3200" b="1">
                <a:solidFill>
                  <a:schemeClr val="tx1"/>
                </a:solidFill>
              </a:rPr>
              <a:t>Before taking this module</a:t>
            </a:r>
            <a:endParaRPr lang="en-US" sz="3200"/>
          </a:p>
          <a:p>
            <a:pPr>
              <a:buFont typeface="Wingdings" pitchFamily="2" charset="2"/>
              <a:buNone/>
            </a:pPr>
            <a:r>
              <a:rPr lang="en-US"/>
              <a:t>You should have completed the following modules:</a:t>
            </a:r>
          </a:p>
          <a:p>
            <a:pPr lvl="1">
              <a:buClr>
                <a:schemeClr val="bg2"/>
              </a:buClr>
              <a:buFont typeface="Wingdings" pitchFamily="2" charset="2"/>
              <a:buChar char="n"/>
            </a:pPr>
            <a:r>
              <a:rPr lang="en-US"/>
              <a:t>LV Drive Safety</a:t>
            </a:r>
          </a:p>
          <a:p>
            <a:pPr lvl="1">
              <a:buClr>
                <a:schemeClr val="bg2"/>
              </a:buClr>
              <a:buFont typeface="Wingdings" pitchFamily="2" charset="2"/>
              <a:buChar char="n"/>
            </a:pPr>
            <a:r>
              <a:rPr lang="en-US"/>
              <a:t>ESD Awareness</a:t>
            </a:r>
          </a:p>
          <a:p>
            <a:pPr lvl="1">
              <a:buClr>
                <a:schemeClr val="bg2"/>
              </a:buClr>
              <a:buFont typeface="Wingdings" pitchFamily="2" charset="2"/>
              <a:buChar char="n"/>
            </a:pPr>
            <a:r>
              <a:rPr lang="en-US"/>
              <a:t>ACH550 Product Overview</a:t>
            </a:r>
          </a:p>
          <a:p>
            <a:pPr lvl="1">
              <a:spcAft>
                <a:spcPct val="70000"/>
              </a:spcAft>
              <a:buClr>
                <a:schemeClr val="bg2"/>
              </a:buClr>
              <a:buFont typeface="Wingdings" pitchFamily="2" charset="2"/>
              <a:buChar char="n"/>
            </a:pPr>
            <a:r>
              <a:rPr lang="en-US"/>
              <a:t>ACH550 Installation &amp; wiring</a:t>
            </a:r>
          </a:p>
        </p:txBody>
      </p:sp>
    </p:spTree>
    <p:custDataLst>
      <p:tags r:id="rId1"/>
    </p:custData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D6A89BA7-92A0-4948-A714-3C5F5A426A0F}" type="slidenum">
              <a:rPr lang="en-US"/>
              <a:pPr/>
              <a:t>132</a:t>
            </a:fld>
            <a:endParaRPr lang="en-US"/>
          </a:p>
        </p:txBody>
      </p:sp>
      <p:sp>
        <p:nvSpPr>
          <p:cNvPr id="3341314" name="Rectangle 2"/>
          <p:cNvSpPr>
            <a:spLocks noGrp="1" noChangeArrowheads="1"/>
          </p:cNvSpPr>
          <p:nvPr>
            <p:ph type="title"/>
          </p:nvPr>
        </p:nvSpPr>
        <p:spPr/>
        <p:txBody>
          <a:bodyPr/>
          <a:lstStyle/>
          <a:p>
            <a:r>
              <a:rPr lang="en-US" dirty="0" smtClean="0"/>
              <a:t>Drive Parameters</a:t>
            </a:r>
            <a:r>
              <a:rPr lang="en-US" dirty="0"/>
              <a:t/>
            </a:r>
            <a:br>
              <a:rPr lang="en-US" dirty="0"/>
            </a:br>
            <a:endParaRPr lang="en-US" sz="2200" dirty="0">
              <a:solidFill>
                <a:schemeClr val="accent1"/>
              </a:solidFill>
            </a:endParaRPr>
          </a:p>
        </p:txBody>
      </p:sp>
      <p:sp>
        <p:nvSpPr>
          <p:cNvPr id="3341315" name="Rectangle 3"/>
          <p:cNvSpPr>
            <a:spLocks noGrp="1" noChangeArrowheads="1"/>
          </p:cNvSpPr>
          <p:nvPr>
            <p:ph type="body" idx="1"/>
          </p:nvPr>
        </p:nvSpPr>
        <p:spPr/>
        <p:txBody>
          <a:bodyPr/>
          <a:lstStyle/>
          <a:p>
            <a:r>
              <a:rPr lang="en-GB" sz="2400" dirty="0" smtClean="0"/>
              <a:t>Open the ACH550 User Manual </a:t>
            </a:r>
            <a:r>
              <a:rPr lang="en-GB" sz="1400" dirty="0" smtClean="0"/>
              <a:t>(3AUA0000081823)</a:t>
            </a:r>
          </a:p>
          <a:p>
            <a:pPr lvl="1"/>
            <a:r>
              <a:rPr lang="en-GB" dirty="0" smtClean="0"/>
              <a:t>Section 1-67 Parameters </a:t>
            </a:r>
            <a:r>
              <a:rPr lang="en-GB" dirty="0" smtClean="0">
                <a:solidFill>
                  <a:srgbClr val="FF0000"/>
                </a:solidFill>
              </a:rPr>
              <a:t>Red Tab</a:t>
            </a:r>
          </a:p>
          <a:p>
            <a:pPr lvl="1"/>
            <a:endParaRPr lang="en-GB" dirty="0" smtClean="0">
              <a:solidFill>
                <a:srgbClr val="FF0000"/>
              </a:solidFill>
            </a:endParaRPr>
          </a:p>
          <a:p>
            <a:pPr lvl="1">
              <a:buNone/>
            </a:pPr>
            <a:endParaRPr lang="en-GB" dirty="0">
              <a:solidFill>
                <a:srgbClr val="FF0000"/>
              </a:solidFill>
            </a:endParaRPr>
          </a:p>
        </p:txBody>
      </p:sp>
      <p:pic>
        <p:nvPicPr>
          <p:cNvPr id="3341316" name="Picture 4" descr="st_6057"/>
          <p:cNvPicPr>
            <a:picLocks noChangeAspect="1" noChangeArrowheads="1"/>
          </p:cNvPicPr>
          <p:nvPr/>
        </p:nvPicPr>
        <p:blipFill>
          <a:blip r:embed="rId3" cstate="print"/>
          <a:srcRect l="25177" r="22046"/>
          <a:stretch>
            <a:fillRect/>
          </a:stretch>
        </p:blipFill>
        <p:spPr bwMode="auto">
          <a:xfrm>
            <a:off x="8307388" y="1512888"/>
            <a:ext cx="1679575" cy="45418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07C9F1B7-C405-4B5D-9D67-615D2EBEBF8D}" type="slidenum">
              <a:rPr lang="en-US"/>
              <a:pPr/>
              <a:t>133</a:t>
            </a:fld>
            <a:endParaRPr lang="en-US"/>
          </a:p>
        </p:txBody>
      </p:sp>
      <p:sp>
        <p:nvSpPr>
          <p:cNvPr id="3183618" name="Rectangle 2"/>
          <p:cNvSpPr>
            <a:spLocks noChangeArrowheads="1"/>
          </p:cNvSpPr>
          <p:nvPr/>
        </p:nvSpPr>
        <p:spPr bwMode="auto">
          <a:xfrm>
            <a:off x="0" y="0"/>
            <a:ext cx="10058400" cy="1438275"/>
          </a:xfrm>
          <a:prstGeom prst="rect">
            <a:avLst/>
          </a:prstGeom>
          <a:noFill/>
          <a:ln w="9525">
            <a:noFill/>
            <a:miter lim="800000"/>
            <a:headEnd/>
            <a:tailEnd/>
          </a:ln>
          <a:effectLst/>
        </p:spPr>
        <p:txBody>
          <a:bodyPr lIns="208529" tIns="348885" rIns="240610" bIns="0"/>
          <a:lstStyle/>
          <a:p>
            <a:pPr defTabSz="1019175">
              <a:lnSpc>
                <a:spcPct val="90000"/>
              </a:lnSpc>
              <a:spcBef>
                <a:spcPct val="0"/>
              </a:spcBef>
              <a:buClrTx/>
              <a:buSzTx/>
              <a:buFontTx/>
              <a:buNone/>
            </a:pPr>
            <a:r>
              <a:rPr lang="en-US" sz="3100">
                <a:solidFill>
                  <a:schemeClr val="tx2"/>
                </a:solidFill>
              </a:rPr>
              <a:t>Safety</a:t>
            </a:r>
            <a:br>
              <a:rPr lang="en-US" sz="3100">
                <a:solidFill>
                  <a:schemeClr val="tx2"/>
                </a:solidFill>
              </a:rPr>
            </a:br>
            <a:endParaRPr lang="en-US" sz="2200">
              <a:solidFill>
                <a:schemeClr val="accent1"/>
              </a:solidFill>
            </a:endParaRPr>
          </a:p>
        </p:txBody>
      </p:sp>
      <p:sp>
        <p:nvSpPr>
          <p:cNvPr id="3183619" name="Rectangle 3"/>
          <p:cNvSpPr>
            <a:spLocks noGrp="1" noChangeArrowheads="1"/>
          </p:cNvSpPr>
          <p:nvPr>
            <p:ph type="body" idx="1"/>
          </p:nvPr>
        </p:nvSpPr>
        <p:spPr>
          <a:xfrm>
            <a:off x="1624013" y="1808163"/>
            <a:ext cx="6810375" cy="5183187"/>
          </a:xfrm>
          <a:solidFill>
            <a:srgbClr val="FFFFE1"/>
          </a:solidFill>
          <a:ln w="3175">
            <a:solidFill>
              <a:srgbClr val="FFCC99"/>
            </a:solidFill>
          </a:ln>
        </p:spPr>
        <p:txBody>
          <a:bodyPr/>
          <a:lstStyle/>
          <a:p>
            <a:pPr>
              <a:lnSpc>
                <a:spcPct val="80000"/>
              </a:lnSpc>
            </a:pPr>
            <a:r>
              <a:rPr lang="en-US"/>
              <a:t>The start-up may only be carried out by a qualified electrician.</a:t>
            </a:r>
          </a:p>
          <a:p>
            <a:pPr>
              <a:lnSpc>
                <a:spcPct val="80000"/>
              </a:lnSpc>
            </a:pPr>
            <a:r>
              <a:rPr lang="en-US"/>
              <a:t>The safety instructions given in the Safety chapter of the User’s Manual must be followed during the start-up procedure.</a:t>
            </a:r>
          </a:p>
          <a:p>
            <a:pPr>
              <a:lnSpc>
                <a:spcPct val="80000"/>
              </a:lnSpc>
            </a:pPr>
            <a:r>
              <a:rPr lang="en-US"/>
              <a:t>Even when the motor is stopped, dangerous voltage is present at the Power Circuit terminals. After disconnecting the supply wait at least 5 min. measure AC input and DC bus voltages before working on equipment.</a:t>
            </a:r>
          </a:p>
          <a:p>
            <a:pPr>
              <a:lnSpc>
                <a:spcPct val="80000"/>
              </a:lnSpc>
            </a:pPr>
            <a:r>
              <a:rPr lang="en-US"/>
              <a:t>Always follow safe lock-out procedures</a:t>
            </a:r>
          </a:p>
          <a:p>
            <a:pPr>
              <a:lnSpc>
                <a:spcPct val="80000"/>
              </a:lnSpc>
            </a:pPr>
            <a:r>
              <a:rPr lang="en-US"/>
              <a:t>Check the installation. See the checklist in chapter Installation checklist.</a:t>
            </a:r>
          </a:p>
          <a:p>
            <a:pPr>
              <a:lnSpc>
                <a:spcPct val="80000"/>
              </a:lnSpc>
            </a:pPr>
            <a:r>
              <a:rPr lang="en-US"/>
              <a:t>Check that the starting of the motor does not cause any danger.</a:t>
            </a:r>
          </a:p>
          <a:p>
            <a:pPr>
              <a:lnSpc>
                <a:spcPct val="80000"/>
              </a:lnSpc>
            </a:pPr>
            <a:r>
              <a:rPr lang="en-US" b="1"/>
              <a:t>De-couple the driven machine</a:t>
            </a:r>
            <a:r>
              <a:rPr lang="en-US"/>
              <a:t> if there is a risk of damage in case of incorrect direction of rotation.</a:t>
            </a:r>
          </a:p>
        </p:txBody>
      </p:sp>
      <p:pic>
        <p:nvPicPr>
          <p:cNvPr id="3183620" name="Picture 4" descr="warning_sign_1"/>
          <p:cNvPicPr>
            <a:picLocks noChangeAspect="1" noChangeArrowheads="1"/>
          </p:cNvPicPr>
          <p:nvPr/>
        </p:nvPicPr>
        <p:blipFill>
          <a:blip r:embed="rId4" cstate="print"/>
          <a:srcRect/>
          <a:stretch>
            <a:fillRect/>
          </a:stretch>
        </p:blipFill>
        <p:spPr bwMode="auto">
          <a:xfrm>
            <a:off x="238125" y="2035175"/>
            <a:ext cx="1227138" cy="1254125"/>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3ACD54D7-301C-4498-976A-CBB2732980BB}" type="slidenum">
              <a:rPr lang="en-US"/>
              <a:pPr/>
              <a:t>134</a:t>
            </a:fld>
            <a:endParaRPr lang="en-US"/>
          </a:p>
        </p:txBody>
      </p:sp>
      <p:sp>
        <p:nvSpPr>
          <p:cNvPr id="3185666" name="Rectangle 2"/>
          <p:cNvSpPr>
            <a:spLocks noGrp="1" noChangeArrowheads="1"/>
          </p:cNvSpPr>
          <p:nvPr>
            <p:ph type="title"/>
          </p:nvPr>
        </p:nvSpPr>
        <p:spPr/>
        <p:txBody>
          <a:bodyPr/>
          <a:lstStyle/>
          <a:p>
            <a:r>
              <a:rPr lang="en-US"/>
              <a:t>Check the Start-up Parameters </a:t>
            </a:r>
            <a:br>
              <a:rPr lang="en-US"/>
            </a:br>
            <a:endParaRPr lang="en-US"/>
          </a:p>
        </p:txBody>
      </p:sp>
      <p:sp>
        <p:nvSpPr>
          <p:cNvPr id="3185667" name="Rectangle 3"/>
          <p:cNvSpPr>
            <a:spLocks noGrp="1" noChangeArrowheads="1"/>
          </p:cNvSpPr>
          <p:nvPr>
            <p:ph type="body" idx="1"/>
          </p:nvPr>
        </p:nvSpPr>
        <p:spPr>
          <a:xfrm>
            <a:off x="1624013" y="1804988"/>
            <a:ext cx="3327400" cy="5222875"/>
          </a:xfrm>
        </p:spPr>
        <p:txBody>
          <a:bodyPr/>
          <a:lstStyle/>
          <a:p>
            <a:r>
              <a:rPr lang="en-US"/>
              <a:t>Before start-up, check:</a:t>
            </a:r>
          </a:p>
          <a:p>
            <a:pPr lvl="1"/>
            <a:r>
              <a:rPr lang="en-US"/>
              <a:t>Motor data</a:t>
            </a:r>
          </a:p>
          <a:p>
            <a:pPr lvl="2"/>
            <a:r>
              <a:rPr lang="en-US" sz="1400"/>
              <a:t>Motor nominal voltage</a:t>
            </a:r>
          </a:p>
          <a:p>
            <a:pPr lvl="2"/>
            <a:r>
              <a:rPr lang="en-US" sz="1400"/>
              <a:t>Motor nom. Current</a:t>
            </a:r>
          </a:p>
          <a:p>
            <a:pPr lvl="2"/>
            <a:r>
              <a:rPr lang="en-US" sz="1400"/>
              <a:t>Motor nom. Frequency</a:t>
            </a:r>
          </a:p>
          <a:p>
            <a:pPr lvl="2"/>
            <a:r>
              <a:rPr lang="en-US" sz="1400"/>
              <a:t>Motor nom. Speed</a:t>
            </a:r>
          </a:p>
          <a:p>
            <a:pPr lvl="2"/>
            <a:r>
              <a:rPr lang="en-US" sz="1400"/>
              <a:t>Motor nom. Power</a:t>
            </a:r>
          </a:p>
          <a:p>
            <a:pPr lvl="1"/>
            <a:r>
              <a:rPr lang="en-US"/>
              <a:t>Application data</a:t>
            </a:r>
          </a:p>
          <a:p>
            <a:pPr lvl="2"/>
            <a:r>
              <a:rPr lang="en-US" sz="1400"/>
              <a:t>The most suitable   Application Macro</a:t>
            </a:r>
          </a:p>
          <a:p>
            <a:pPr lvl="2"/>
            <a:r>
              <a:rPr lang="en-US" sz="1400"/>
              <a:t>Speed or frequency limits</a:t>
            </a:r>
          </a:p>
          <a:p>
            <a:pPr lvl="2"/>
            <a:r>
              <a:rPr lang="en-US" sz="1400"/>
              <a:t>Acceleration and Deceleration times</a:t>
            </a:r>
            <a:endParaRPr lang="en-US" sz="1700"/>
          </a:p>
        </p:txBody>
      </p:sp>
      <p:pic>
        <p:nvPicPr>
          <p:cNvPr id="3185669" name="Picture 5"/>
          <p:cNvPicPr>
            <a:picLocks noChangeAspect="1" noChangeArrowheads="1"/>
          </p:cNvPicPr>
          <p:nvPr/>
        </p:nvPicPr>
        <p:blipFill>
          <a:blip r:embed="rId3" cstate="print"/>
          <a:srcRect/>
          <a:stretch>
            <a:fillRect/>
          </a:stretch>
        </p:blipFill>
        <p:spPr bwMode="auto">
          <a:xfrm>
            <a:off x="5199063" y="2019300"/>
            <a:ext cx="3046412" cy="3575050"/>
          </a:xfrm>
          <a:prstGeom prst="rect">
            <a:avLst/>
          </a:prstGeom>
          <a:noFill/>
          <a:ln w="3175">
            <a:solidFill>
              <a:schemeClr val="accent1"/>
            </a:solidFill>
            <a:miter lim="800000"/>
            <a:headEnd/>
            <a:tailEnd type="none" w="lg" len="lg"/>
          </a:ln>
          <a:effectLst/>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C462B105-B0BE-43E2-9F65-46AB08A3FC4E}" type="slidenum">
              <a:rPr lang="en-US"/>
              <a:pPr/>
              <a:t>135</a:t>
            </a:fld>
            <a:endParaRPr lang="en-US"/>
          </a:p>
        </p:txBody>
      </p:sp>
      <p:sp>
        <p:nvSpPr>
          <p:cNvPr id="3187714" name="Rectangle 2"/>
          <p:cNvSpPr>
            <a:spLocks noGrp="1" noChangeArrowheads="1"/>
          </p:cNvSpPr>
          <p:nvPr>
            <p:ph type="title"/>
          </p:nvPr>
        </p:nvSpPr>
        <p:spPr/>
        <p:txBody>
          <a:bodyPr/>
          <a:lstStyle/>
          <a:p>
            <a:r>
              <a:rPr lang="en-US"/>
              <a:t>Set the Start-up Parameters</a:t>
            </a:r>
          </a:p>
        </p:txBody>
      </p:sp>
      <p:sp>
        <p:nvSpPr>
          <p:cNvPr id="3187715" name="Rectangle 3"/>
          <p:cNvSpPr>
            <a:spLocks noChangeArrowheads="1"/>
          </p:cNvSpPr>
          <p:nvPr/>
        </p:nvSpPr>
        <p:spPr bwMode="auto">
          <a:xfrm>
            <a:off x="1624013" y="1808163"/>
            <a:ext cx="6810375" cy="1506537"/>
          </a:xfrm>
          <a:prstGeom prst="rect">
            <a:avLst/>
          </a:prstGeom>
          <a:noFill/>
          <a:ln w="9525">
            <a:noFill/>
            <a:miter lim="800000"/>
            <a:headEnd/>
            <a:tailEnd/>
          </a:ln>
          <a:effectLst/>
        </p:spPr>
        <p:txBody>
          <a:bodyPr lIns="101858" tIns="50929" rIns="101858" bIns="50929">
            <a:spAutoFit/>
          </a:bodyPr>
          <a:lstStyle/>
          <a:p>
            <a:pPr marL="203200" indent="-203200" defTabSz="1019175"/>
            <a:r>
              <a:rPr lang="en-US"/>
              <a:t>Set the start-up parameters with alternatives:</a:t>
            </a:r>
          </a:p>
          <a:p>
            <a:pPr marL="601663" lvl="1" indent="-198438" defTabSz="1019175"/>
            <a:r>
              <a:rPr lang="en-US" sz="1600"/>
              <a:t>Start-up Assistant in the HVAC Control Panel</a:t>
            </a:r>
          </a:p>
          <a:p>
            <a:pPr marL="601663" lvl="1" indent="-198438" defTabSz="1019175"/>
            <a:r>
              <a:rPr lang="en-US" sz="1600"/>
              <a:t>Manually in the HVAC Control Panel</a:t>
            </a:r>
          </a:p>
          <a:p>
            <a:pPr marL="601663" lvl="1" indent="-198438" defTabSz="1019175"/>
            <a:r>
              <a:rPr lang="en-US" sz="1600"/>
              <a:t>PC with installed DriveWindow Light tool</a:t>
            </a:r>
          </a:p>
        </p:txBody>
      </p:sp>
      <p:pic>
        <p:nvPicPr>
          <p:cNvPr id="3187716" name="Picture 4"/>
          <p:cNvPicPr>
            <a:picLocks noChangeAspect="1" noChangeArrowheads="1"/>
          </p:cNvPicPr>
          <p:nvPr/>
        </p:nvPicPr>
        <p:blipFill>
          <a:blip r:embed="rId4" cstate="print"/>
          <a:srcRect r="5779"/>
          <a:stretch>
            <a:fillRect/>
          </a:stretch>
        </p:blipFill>
        <p:spPr bwMode="auto">
          <a:xfrm>
            <a:off x="1624013" y="4841875"/>
            <a:ext cx="1252537" cy="1914525"/>
          </a:xfrm>
          <a:prstGeom prst="rect">
            <a:avLst/>
          </a:prstGeom>
          <a:noFill/>
          <a:ln w="9525">
            <a:noFill/>
            <a:miter lim="800000"/>
            <a:headEnd/>
            <a:tailEnd/>
          </a:ln>
          <a:effectLst/>
        </p:spPr>
      </p:pic>
      <p:pic>
        <p:nvPicPr>
          <p:cNvPr id="3187717" name="Picture 5" descr="ACS550_noPanel_R4_IP21"/>
          <p:cNvPicPr>
            <a:picLocks noChangeAspect="1" noChangeArrowheads="1"/>
          </p:cNvPicPr>
          <p:nvPr/>
        </p:nvPicPr>
        <p:blipFill>
          <a:blip r:embed="rId5" cstate="print"/>
          <a:srcRect/>
          <a:stretch>
            <a:fillRect/>
          </a:stretch>
        </p:blipFill>
        <p:spPr bwMode="auto">
          <a:xfrm>
            <a:off x="7180263" y="4778375"/>
            <a:ext cx="1108075" cy="2039938"/>
          </a:xfrm>
          <a:prstGeom prst="rect">
            <a:avLst/>
          </a:prstGeom>
          <a:noFill/>
        </p:spPr>
      </p:pic>
      <p:grpSp>
        <p:nvGrpSpPr>
          <p:cNvPr id="3187718" name="Group 6"/>
          <p:cNvGrpSpPr>
            <a:grpSpLocks/>
          </p:cNvGrpSpPr>
          <p:nvPr/>
        </p:nvGrpSpPr>
        <p:grpSpPr bwMode="auto">
          <a:xfrm>
            <a:off x="4341813" y="5276850"/>
            <a:ext cx="1898650" cy="1470025"/>
            <a:chOff x="3469" y="935"/>
            <a:chExt cx="1543" cy="1321"/>
          </a:xfrm>
        </p:grpSpPr>
        <p:pic>
          <p:nvPicPr>
            <p:cNvPr id="3187719" name="Picture 7"/>
            <p:cNvPicPr>
              <a:picLocks noChangeAspect="1" noChangeArrowheads="1"/>
            </p:cNvPicPr>
            <p:nvPr/>
          </p:nvPicPr>
          <p:blipFill>
            <a:blip r:embed="rId6" cstate="print">
              <a:clrChange>
                <a:clrFrom>
                  <a:srgbClr val="FFFFFF"/>
                </a:clrFrom>
                <a:clrTo>
                  <a:srgbClr val="FFFFFF">
                    <a:alpha val="0"/>
                  </a:srgbClr>
                </a:clrTo>
              </a:clrChange>
            </a:blip>
            <a:srcRect r="1224" b="1051"/>
            <a:stretch>
              <a:fillRect/>
            </a:stretch>
          </p:blipFill>
          <p:spPr bwMode="auto">
            <a:xfrm>
              <a:off x="3469" y="935"/>
              <a:ext cx="1543" cy="1321"/>
            </a:xfrm>
            <a:prstGeom prst="rect">
              <a:avLst/>
            </a:prstGeom>
            <a:noFill/>
            <a:ln w="9525">
              <a:noFill/>
              <a:miter lim="800000"/>
              <a:headEnd/>
              <a:tailEnd/>
            </a:ln>
            <a:effectLst/>
          </p:spPr>
        </p:pic>
        <p:sp>
          <p:nvSpPr>
            <p:cNvPr id="3187720" name="Freeform 8"/>
            <p:cNvSpPr>
              <a:spLocks/>
            </p:cNvSpPr>
            <p:nvPr/>
          </p:nvSpPr>
          <p:spPr bwMode="auto">
            <a:xfrm>
              <a:off x="3632" y="1092"/>
              <a:ext cx="907" cy="708"/>
            </a:xfrm>
            <a:custGeom>
              <a:avLst/>
              <a:gdLst/>
              <a:ahLst/>
              <a:cxnLst>
                <a:cxn ang="0">
                  <a:pos x="0" y="91"/>
                </a:cxn>
                <a:cxn ang="0">
                  <a:pos x="140" y="666"/>
                </a:cxn>
                <a:cxn ang="0">
                  <a:pos x="854" y="553"/>
                </a:cxn>
                <a:cxn ang="0">
                  <a:pos x="708" y="0"/>
                </a:cxn>
                <a:cxn ang="0">
                  <a:pos x="0" y="91"/>
                </a:cxn>
              </a:cxnLst>
              <a:rect l="0" t="0" r="r" b="b"/>
              <a:pathLst>
                <a:path w="854" h="666">
                  <a:moveTo>
                    <a:pt x="0" y="91"/>
                  </a:moveTo>
                  <a:lnTo>
                    <a:pt x="140" y="666"/>
                  </a:lnTo>
                  <a:lnTo>
                    <a:pt x="854" y="553"/>
                  </a:lnTo>
                  <a:lnTo>
                    <a:pt x="708" y="0"/>
                  </a:lnTo>
                  <a:lnTo>
                    <a:pt x="0" y="91"/>
                  </a:lnTo>
                  <a:close/>
                </a:path>
              </a:pathLst>
            </a:custGeom>
            <a:solidFill>
              <a:srgbClr val="EAEAEA"/>
            </a:solidFill>
            <a:ln w="28575">
              <a:noFill/>
              <a:round/>
              <a:headEnd/>
              <a:tailEnd type="none" w="lg" len="lg"/>
            </a:ln>
            <a:effectLst/>
          </p:spPr>
          <p:txBody>
            <a:bodyPr lIns="90000" tIns="46800" rIns="90000" bIns="46800">
              <a:spAutoFit/>
            </a:bodyPr>
            <a:lstStyle/>
            <a:p>
              <a:endParaRPr lang="en-US"/>
            </a:p>
          </p:txBody>
        </p:sp>
        <p:pic>
          <p:nvPicPr>
            <p:cNvPr id="3187721" name="Picture 9"/>
            <p:cNvPicPr>
              <a:picLocks noChangeAspect="1" noChangeArrowheads="1"/>
            </p:cNvPicPr>
            <p:nvPr/>
          </p:nvPicPr>
          <p:blipFill>
            <a:blip r:embed="rId7" cstate="print">
              <a:clrChange>
                <a:clrFrom>
                  <a:srgbClr val="C6C3C6"/>
                </a:clrFrom>
                <a:clrTo>
                  <a:srgbClr val="C6C3C6">
                    <a:alpha val="0"/>
                  </a:srgbClr>
                </a:clrTo>
              </a:clrChange>
            </a:blip>
            <a:srcRect/>
            <a:stretch>
              <a:fillRect/>
            </a:stretch>
          </p:blipFill>
          <p:spPr bwMode="auto">
            <a:xfrm>
              <a:off x="3787" y="1179"/>
              <a:ext cx="537" cy="537"/>
            </a:xfrm>
            <a:prstGeom prst="rect">
              <a:avLst/>
            </a:prstGeom>
            <a:noFill/>
            <a:ln w="9525">
              <a:noFill/>
              <a:miter lim="800000"/>
              <a:headEnd/>
              <a:tailEnd/>
            </a:ln>
            <a:effectLst/>
          </p:spPr>
        </p:pic>
        <p:sp>
          <p:nvSpPr>
            <p:cNvPr id="3187722" name="Rectangle 10"/>
            <p:cNvSpPr>
              <a:spLocks noChangeArrowheads="1"/>
            </p:cNvSpPr>
            <p:nvPr/>
          </p:nvSpPr>
          <p:spPr bwMode="auto">
            <a:xfrm flipH="1">
              <a:off x="3728" y="1933"/>
              <a:ext cx="105" cy="136"/>
            </a:xfrm>
            <a:prstGeom prst="rect">
              <a:avLst/>
            </a:prstGeom>
            <a:noFill/>
            <a:ln w="28575">
              <a:noFill/>
              <a:miter lim="800000"/>
              <a:headEnd/>
              <a:tailEnd type="none" w="lg" len="lg"/>
            </a:ln>
            <a:effectLst/>
          </p:spPr>
          <p:txBody>
            <a:bodyPr lIns="90000" tIns="46800" rIns="90000" bIns="46800" anchor="ctr">
              <a:spAutoFit/>
            </a:bodyPr>
            <a:lstStyle/>
            <a:p>
              <a:endParaRPr lang="en-US"/>
            </a:p>
          </p:txBody>
        </p:sp>
      </p:grpSp>
      <p:pic>
        <p:nvPicPr>
          <p:cNvPr id="3187723" name="Picture 11"/>
          <p:cNvPicPr>
            <a:picLocks noChangeAspect="1" noChangeArrowheads="1"/>
          </p:cNvPicPr>
          <p:nvPr/>
        </p:nvPicPr>
        <p:blipFill>
          <a:blip r:embed="rId8" cstate="print"/>
          <a:srcRect l="72719" t="8684" r="11600" b="87068"/>
          <a:stretch>
            <a:fillRect/>
          </a:stretch>
        </p:blipFill>
        <p:spPr bwMode="auto">
          <a:xfrm>
            <a:off x="4679950" y="5114925"/>
            <a:ext cx="539750" cy="215900"/>
          </a:xfrm>
          <a:prstGeom prst="rect">
            <a:avLst/>
          </a:prstGeom>
          <a:noFill/>
          <a:ln w="28575">
            <a:noFill/>
            <a:miter lim="800000"/>
            <a:headEnd/>
            <a:tailEnd type="none" w="lg" len="lg"/>
          </a:ln>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877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877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87715">
                                            <p:txEl>
                                              <p:pRg st="3" end="3"/>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187716"/>
                                        </p:tgtEl>
                                        <p:attrNameLst>
                                          <p:attrName>style.visibility</p:attrName>
                                        </p:attrNameLst>
                                      </p:cBhvr>
                                      <p:to>
                                        <p:strVal val="visible"/>
                                      </p:to>
                                    </p:set>
                                    <p:animEffect transition="in" filter="fade">
                                      <p:cBhvr>
                                        <p:cTn id="17" dur="2000"/>
                                        <p:tgtEl>
                                          <p:spTgt spid="3187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DCB2B80E-68A1-4DDC-A6F6-5049FDA9A56A}" type="slidenum">
              <a:rPr lang="en-US"/>
              <a:pPr/>
              <a:t>136</a:t>
            </a:fld>
            <a:endParaRPr lang="en-US"/>
          </a:p>
        </p:txBody>
      </p:sp>
      <p:sp>
        <p:nvSpPr>
          <p:cNvPr id="3189762" name="Rectangle 2"/>
          <p:cNvSpPr>
            <a:spLocks noGrp="1" noChangeArrowheads="1"/>
          </p:cNvSpPr>
          <p:nvPr>
            <p:ph type="title"/>
          </p:nvPr>
        </p:nvSpPr>
        <p:spPr/>
        <p:txBody>
          <a:bodyPr/>
          <a:lstStyle/>
          <a:p>
            <a:r>
              <a:rPr lang="en-US"/>
              <a:t>Start-up Assistant</a:t>
            </a:r>
          </a:p>
        </p:txBody>
      </p:sp>
      <p:sp>
        <p:nvSpPr>
          <p:cNvPr id="3189763" name="Rectangle 3"/>
          <p:cNvSpPr>
            <a:spLocks noGrp="1" noChangeArrowheads="1"/>
          </p:cNvSpPr>
          <p:nvPr>
            <p:ph type="body" idx="1"/>
          </p:nvPr>
        </p:nvSpPr>
        <p:spPr>
          <a:xfrm>
            <a:off x="1624013" y="1808163"/>
            <a:ext cx="3327400" cy="5219700"/>
          </a:xfrm>
        </p:spPr>
        <p:txBody>
          <a:bodyPr/>
          <a:lstStyle/>
          <a:p>
            <a:r>
              <a:rPr lang="en-US"/>
              <a:t>Upon first power-up, verify the display is activated</a:t>
            </a:r>
          </a:p>
          <a:p>
            <a:r>
              <a:rPr lang="en-US"/>
              <a:t>Use the Start-up Assistant to configure the drive. With the HVAC Control Panel, the </a:t>
            </a:r>
            <a:r>
              <a:rPr lang="en-US" b="1"/>
              <a:t>Start-up Assistant runs automatically at the first power-up</a:t>
            </a:r>
            <a:br>
              <a:rPr lang="en-US" b="1"/>
            </a:br>
            <a:r>
              <a:rPr lang="en-US"/>
              <a:t>Activate the Assistant manually if required)</a:t>
            </a:r>
          </a:p>
          <a:p>
            <a:endParaRPr lang="en-US"/>
          </a:p>
        </p:txBody>
      </p:sp>
      <p:grpSp>
        <p:nvGrpSpPr>
          <p:cNvPr id="3189764" name="Group 4"/>
          <p:cNvGrpSpPr>
            <a:grpSpLocks/>
          </p:cNvGrpSpPr>
          <p:nvPr/>
        </p:nvGrpSpPr>
        <p:grpSpPr bwMode="auto">
          <a:xfrm>
            <a:off x="244475" y="5665788"/>
            <a:ext cx="2617788" cy="1325562"/>
            <a:chOff x="4014" y="620"/>
            <a:chExt cx="1499" cy="816"/>
          </a:xfrm>
        </p:grpSpPr>
        <p:sp>
          <p:nvSpPr>
            <p:cNvPr id="3189765" name="Rectangle 5"/>
            <p:cNvSpPr>
              <a:spLocks noChangeArrowheads="1"/>
            </p:cNvSpPr>
            <p:nvPr/>
          </p:nvSpPr>
          <p:spPr bwMode="auto">
            <a:xfrm>
              <a:off x="4014" y="620"/>
              <a:ext cx="1494" cy="806"/>
            </a:xfrm>
            <a:prstGeom prst="rect">
              <a:avLst/>
            </a:prstGeom>
            <a:solidFill>
              <a:srgbClr val="D2EEE5"/>
            </a:solidFill>
            <a:ln w="3175">
              <a:noFill/>
              <a:miter lim="800000"/>
              <a:headEnd/>
              <a:tailEnd type="none" w="lg" len="lg"/>
            </a:ln>
            <a:effectLst>
              <a:outerShdw dist="35921" dir="2700000" algn="ctr" rotWithShape="0">
                <a:schemeClr val="bg2">
                  <a:alpha val="50000"/>
                </a:schemeClr>
              </a:outerShdw>
            </a:effectLst>
          </p:spPr>
          <p:txBody>
            <a:bodyPr lIns="90000" tIns="46800" rIns="90000" bIns="46800" anchor="ctr">
              <a:spAutoFit/>
            </a:bodyPr>
            <a:lstStyle/>
            <a:p>
              <a:endParaRPr lang="en-US"/>
            </a:p>
          </p:txBody>
        </p:sp>
        <p:sp>
          <p:nvSpPr>
            <p:cNvPr id="3189766" name="Text Box 6"/>
            <p:cNvSpPr txBox="1">
              <a:spLocks noChangeArrowheads="1"/>
            </p:cNvSpPr>
            <p:nvPr/>
          </p:nvSpPr>
          <p:spPr bwMode="auto">
            <a:xfrm>
              <a:off x="4014" y="636"/>
              <a:ext cx="276" cy="103"/>
            </a:xfrm>
            <a:prstGeom prst="rect">
              <a:avLst/>
            </a:prstGeom>
            <a:noFill/>
            <a:ln w="9525">
              <a:noFill/>
              <a:miter lim="800000"/>
              <a:headEnd/>
              <a:tailEnd/>
            </a:ln>
            <a:effectLst/>
          </p:spPr>
          <p:txBody>
            <a:bodyPr wrap="none" lIns="101858" tIns="0" rIns="101858" bIns="0">
              <a:spAutoFit/>
            </a:bodyPr>
            <a:lstStyle/>
            <a:p>
              <a:pPr defTabSz="1019175" eaLnBrk="0" hangingPunct="0">
                <a:spcBef>
                  <a:spcPct val="0"/>
                </a:spcBef>
                <a:buClrTx/>
                <a:buSzTx/>
                <a:buFontTx/>
                <a:buNone/>
              </a:pPr>
              <a:r>
                <a:rPr lang="fi-FI" sz="1100" b="1">
                  <a:solidFill>
                    <a:schemeClr val="tx1"/>
                  </a:solidFill>
                </a:rPr>
                <a:t>OFF</a:t>
              </a:r>
              <a:endParaRPr lang="fi-FI" sz="1000" b="1" noProof="1">
                <a:solidFill>
                  <a:schemeClr val="tx1"/>
                </a:solidFill>
              </a:endParaRPr>
            </a:p>
          </p:txBody>
        </p:sp>
        <p:sp>
          <p:nvSpPr>
            <p:cNvPr id="3189767" name="Text Box 7"/>
            <p:cNvSpPr txBox="1">
              <a:spLocks noChangeArrowheads="1"/>
            </p:cNvSpPr>
            <p:nvPr/>
          </p:nvSpPr>
          <p:spPr bwMode="auto">
            <a:xfrm>
              <a:off x="5108" y="1285"/>
              <a:ext cx="314" cy="122"/>
            </a:xfrm>
            <a:prstGeom prst="rect">
              <a:avLst/>
            </a:prstGeom>
            <a:noFill/>
            <a:ln w="9525">
              <a:noFill/>
              <a:miter lim="800000"/>
              <a:headEnd/>
              <a:tailEnd/>
            </a:ln>
            <a:effectLst/>
          </p:spPr>
          <p:txBody>
            <a:bodyPr wrap="none" lIns="0" tIns="0" rIns="0" bIns="0">
              <a:spAutoFit/>
            </a:bodyPr>
            <a:lstStyle/>
            <a:p>
              <a:pPr defTabSz="1019175" eaLnBrk="0" hangingPunct="0">
                <a:spcBef>
                  <a:spcPct val="0"/>
                </a:spcBef>
                <a:buClrTx/>
                <a:buSzTx/>
                <a:buFontTx/>
                <a:buNone/>
              </a:pPr>
              <a:r>
                <a:rPr lang="en-US" sz="1300" noProof="1">
                  <a:solidFill>
                    <a:schemeClr val="tx1"/>
                  </a:solidFill>
                  <a:latin typeface="Verdana" pitchFamily="34" charset="0"/>
                </a:rPr>
                <a:t>ENTER</a:t>
              </a:r>
            </a:p>
          </p:txBody>
        </p:sp>
        <p:sp>
          <p:nvSpPr>
            <p:cNvPr id="3189768" name="Text Box 8"/>
            <p:cNvSpPr txBox="1">
              <a:spLocks noChangeArrowheads="1"/>
            </p:cNvSpPr>
            <p:nvPr/>
          </p:nvSpPr>
          <p:spPr bwMode="auto">
            <a:xfrm>
              <a:off x="4617" y="1285"/>
              <a:ext cx="1" cy="122"/>
            </a:xfrm>
            <a:prstGeom prst="rect">
              <a:avLst/>
            </a:prstGeom>
            <a:noFill/>
            <a:ln w="9525">
              <a:noFill/>
              <a:miter lim="800000"/>
              <a:headEnd/>
              <a:tailEnd/>
            </a:ln>
            <a:effectLst/>
          </p:spPr>
          <p:txBody>
            <a:bodyPr wrap="none" lIns="0" tIns="0" rIns="0" bIns="0">
              <a:spAutoFit/>
            </a:bodyPr>
            <a:lstStyle/>
            <a:p>
              <a:pPr defTabSz="1019175" eaLnBrk="0" hangingPunct="0">
                <a:spcBef>
                  <a:spcPct val="0"/>
                </a:spcBef>
                <a:buClrTx/>
                <a:buSzTx/>
                <a:buFontTx/>
                <a:buNone/>
              </a:pPr>
              <a:endParaRPr lang="en-US" sz="1300" noProof="1">
                <a:solidFill>
                  <a:schemeClr val="tx1"/>
                </a:solidFill>
                <a:latin typeface="Verdana" pitchFamily="34" charset="0"/>
              </a:endParaRPr>
            </a:p>
          </p:txBody>
        </p:sp>
        <p:sp>
          <p:nvSpPr>
            <p:cNvPr id="3189769" name="Text Box 9"/>
            <p:cNvSpPr txBox="1">
              <a:spLocks noChangeArrowheads="1"/>
            </p:cNvSpPr>
            <p:nvPr/>
          </p:nvSpPr>
          <p:spPr bwMode="auto">
            <a:xfrm>
              <a:off x="5398" y="636"/>
              <a:ext cx="45" cy="103"/>
            </a:xfrm>
            <a:prstGeom prst="rect">
              <a:avLst/>
            </a:prstGeom>
            <a:noFill/>
            <a:ln w="9525">
              <a:noFill/>
              <a:miter lim="800000"/>
              <a:headEnd/>
              <a:tailEnd/>
            </a:ln>
            <a:effectLst/>
          </p:spPr>
          <p:txBody>
            <a:bodyPr wrap="none" lIns="0" tIns="0" rIns="0" bIns="0">
              <a:spAutoFit/>
            </a:bodyPr>
            <a:lstStyle/>
            <a:p>
              <a:pPr algn="r" defTabSz="1019175" eaLnBrk="0" hangingPunct="0">
                <a:spcBef>
                  <a:spcPct val="0"/>
                </a:spcBef>
                <a:buClrTx/>
                <a:buSzTx/>
                <a:buFontTx/>
                <a:buNone/>
              </a:pPr>
              <a:r>
                <a:rPr lang="fi-FI" sz="1100" b="1">
                  <a:solidFill>
                    <a:schemeClr val="tx1"/>
                  </a:solidFill>
                </a:rPr>
                <a:t>2</a:t>
              </a:r>
              <a:endParaRPr lang="fi-FI" sz="1000" b="1" noProof="1">
                <a:solidFill>
                  <a:schemeClr val="tx1"/>
                </a:solidFill>
              </a:endParaRPr>
            </a:p>
          </p:txBody>
        </p:sp>
        <p:sp>
          <p:nvSpPr>
            <p:cNvPr id="3189770" name="Text Box 10"/>
            <p:cNvSpPr txBox="1">
              <a:spLocks noChangeArrowheads="1"/>
            </p:cNvSpPr>
            <p:nvPr/>
          </p:nvSpPr>
          <p:spPr bwMode="auto">
            <a:xfrm>
              <a:off x="4059" y="1285"/>
              <a:ext cx="223" cy="122"/>
            </a:xfrm>
            <a:prstGeom prst="rect">
              <a:avLst/>
            </a:prstGeom>
            <a:noFill/>
            <a:ln w="9525">
              <a:noFill/>
              <a:miter lim="800000"/>
              <a:headEnd/>
              <a:tailEnd/>
            </a:ln>
            <a:effectLst/>
          </p:spPr>
          <p:txBody>
            <a:bodyPr wrap="none" lIns="0" tIns="0" rIns="0" bIns="0">
              <a:spAutoFit/>
            </a:bodyPr>
            <a:lstStyle/>
            <a:p>
              <a:pPr defTabSz="1019175" eaLnBrk="0" hangingPunct="0">
                <a:spcBef>
                  <a:spcPct val="0"/>
                </a:spcBef>
                <a:buClrTx/>
                <a:buSzTx/>
                <a:buFontTx/>
                <a:buNone/>
              </a:pPr>
              <a:r>
                <a:rPr lang="en-US" sz="1300" noProof="1">
                  <a:solidFill>
                    <a:schemeClr val="tx1"/>
                  </a:solidFill>
                  <a:latin typeface="Verdana" pitchFamily="34" charset="0"/>
                </a:rPr>
                <a:t>EXIT</a:t>
              </a:r>
            </a:p>
          </p:txBody>
        </p:sp>
        <p:sp>
          <p:nvSpPr>
            <p:cNvPr id="3189771" name="Arc 11"/>
            <p:cNvSpPr>
              <a:spLocks/>
            </p:cNvSpPr>
            <p:nvPr/>
          </p:nvSpPr>
          <p:spPr bwMode="auto">
            <a:xfrm>
              <a:off x="4368" y="645"/>
              <a:ext cx="82" cy="82"/>
            </a:xfrm>
            <a:custGeom>
              <a:avLst/>
              <a:gdLst>
                <a:gd name="G0" fmla="+- 21600 0 0"/>
                <a:gd name="G1" fmla="+- 21600 0 0"/>
                <a:gd name="G2" fmla="+- 21600 0 0"/>
                <a:gd name="T0" fmla="*/ 42322 w 43200"/>
                <a:gd name="T1" fmla="*/ 15505 h 43200"/>
                <a:gd name="T2" fmla="*/ 37092 w 43200"/>
                <a:gd name="T3" fmla="*/ 6548 h 43200"/>
                <a:gd name="T4" fmla="*/ 21600 w 43200"/>
                <a:gd name="T5" fmla="*/ 21600 h 43200"/>
              </a:gdLst>
              <a:ahLst/>
              <a:cxnLst>
                <a:cxn ang="0">
                  <a:pos x="T0" y="T1"/>
                </a:cxn>
                <a:cxn ang="0">
                  <a:pos x="T2" y="T3"/>
                </a:cxn>
                <a:cxn ang="0">
                  <a:pos x="T4" y="T5"/>
                </a:cxn>
              </a:cxnLst>
              <a:rect l="0" t="0" r="r" b="b"/>
              <a:pathLst>
                <a:path w="43200" h="43200" fill="none" extrusionOk="0">
                  <a:moveTo>
                    <a:pt x="42322" y="15504"/>
                  </a:moveTo>
                  <a:cubicBezTo>
                    <a:pt x="42904" y="17484"/>
                    <a:pt x="43200" y="19536"/>
                    <a:pt x="43200" y="21600"/>
                  </a:cubicBezTo>
                  <a:cubicBezTo>
                    <a:pt x="43200" y="33529"/>
                    <a:pt x="33529" y="43200"/>
                    <a:pt x="21600" y="43200"/>
                  </a:cubicBezTo>
                  <a:cubicBezTo>
                    <a:pt x="9670" y="43200"/>
                    <a:pt x="0" y="33529"/>
                    <a:pt x="0" y="21600"/>
                  </a:cubicBezTo>
                  <a:cubicBezTo>
                    <a:pt x="0" y="9670"/>
                    <a:pt x="9670" y="0"/>
                    <a:pt x="21600" y="0"/>
                  </a:cubicBezTo>
                  <a:cubicBezTo>
                    <a:pt x="27436" y="-1"/>
                    <a:pt x="33024" y="2361"/>
                    <a:pt x="37091" y="6548"/>
                  </a:cubicBezTo>
                </a:path>
                <a:path w="43200" h="43200" stroke="0" extrusionOk="0">
                  <a:moveTo>
                    <a:pt x="42322" y="15504"/>
                  </a:moveTo>
                  <a:cubicBezTo>
                    <a:pt x="42904" y="17484"/>
                    <a:pt x="43200" y="19536"/>
                    <a:pt x="43200" y="21600"/>
                  </a:cubicBezTo>
                  <a:cubicBezTo>
                    <a:pt x="43200" y="33529"/>
                    <a:pt x="33529" y="43200"/>
                    <a:pt x="21600" y="43200"/>
                  </a:cubicBezTo>
                  <a:cubicBezTo>
                    <a:pt x="9670" y="43200"/>
                    <a:pt x="0" y="33529"/>
                    <a:pt x="0" y="21600"/>
                  </a:cubicBezTo>
                  <a:cubicBezTo>
                    <a:pt x="0" y="9670"/>
                    <a:pt x="9670" y="0"/>
                    <a:pt x="21600" y="0"/>
                  </a:cubicBezTo>
                  <a:cubicBezTo>
                    <a:pt x="27436" y="-1"/>
                    <a:pt x="33024" y="2361"/>
                    <a:pt x="37091" y="6548"/>
                  </a:cubicBezTo>
                  <a:lnTo>
                    <a:pt x="21600" y="21600"/>
                  </a:lnTo>
                  <a:close/>
                </a:path>
              </a:pathLst>
            </a:custGeom>
            <a:noFill/>
            <a:ln w="28575">
              <a:solidFill>
                <a:schemeClr val="tx1"/>
              </a:solidFill>
              <a:round/>
              <a:headEnd/>
              <a:tailEnd type="triangle" w="med" len="med"/>
            </a:ln>
            <a:effectLst/>
          </p:spPr>
          <p:txBody>
            <a:bodyPr lIns="90000" tIns="46800" rIns="90000" bIns="46800" anchor="ctr">
              <a:spAutoFit/>
            </a:bodyPr>
            <a:lstStyle/>
            <a:p>
              <a:endParaRPr lang="en-US"/>
            </a:p>
          </p:txBody>
        </p:sp>
        <p:sp>
          <p:nvSpPr>
            <p:cNvPr id="3189772" name="Text Box 12"/>
            <p:cNvSpPr txBox="1">
              <a:spLocks noChangeArrowheads="1"/>
            </p:cNvSpPr>
            <p:nvPr/>
          </p:nvSpPr>
          <p:spPr bwMode="auto">
            <a:xfrm>
              <a:off x="4014" y="756"/>
              <a:ext cx="1494" cy="187"/>
            </a:xfrm>
            <a:prstGeom prst="rect">
              <a:avLst/>
            </a:prstGeom>
            <a:noFill/>
            <a:ln w="9525">
              <a:noFill/>
              <a:miter lim="800000"/>
              <a:headEnd/>
              <a:tailEnd/>
            </a:ln>
            <a:effectLst/>
          </p:spPr>
          <p:txBody>
            <a:bodyPr lIns="101858" tIns="0" rIns="0" bIns="0">
              <a:spAutoFit/>
            </a:bodyPr>
            <a:lstStyle/>
            <a:p>
              <a:pPr defTabSz="1019175" eaLnBrk="0" hangingPunct="0">
                <a:spcBef>
                  <a:spcPct val="0"/>
                </a:spcBef>
                <a:buClrTx/>
                <a:buSzTx/>
                <a:buFontTx/>
                <a:buNone/>
              </a:pPr>
              <a:r>
                <a:rPr lang="en-US" noProof="1">
                  <a:solidFill>
                    <a:schemeClr val="tx1"/>
                  </a:solidFill>
                  <a:latin typeface="Verdana" pitchFamily="34" charset="0"/>
                </a:rPr>
                <a:t>PARAMETERS</a:t>
              </a:r>
              <a:r>
                <a:rPr lang="fi-FI">
                  <a:solidFill>
                    <a:schemeClr val="tx1"/>
                  </a:solidFill>
                  <a:latin typeface="Verdana" pitchFamily="34" charset="0"/>
                </a:rPr>
                <a:t> </a:t>
              </a:r>
              <a:endParaRPr lang="fi-FI" noProof="1">
                <a:solidFill>
                  <a:schemeClr val="tx1"/>
                </a:solidFill>
                <a:latin typeface="Verdana" pitchFamily="34" charset="0"/>
              </a:endParaRPr>
            </a:p>
          </p:txBody>
        </p:sp>
        <p:sp>
          <p:nvSpPr>
            <p:cNvPr id="3189773" name="Text Box 13"/>
            <p:cNvSpPr txBox="1">
              <a:spLocks noChangeArrowheads="1"/>
            </p:cNvSpPr>
            <p:nvPr/>
          </p:nvSpPr>
          <p:spPr bwMode="auto">
            <a:xfrm>
              <a:off x="4014" y="929"/>
              <a:ext cx="1494" cy="187"/>
            </a:xfrm>
            <a:prstGeom prst="rect">
              <a:avLst/>
            </a:prstGeom>
            <a:solidFill>
              <a:schemeClr val="tx1"/>
            </a:solidFill>
            <a:ln w="9525">
              <a:noFill/>
              <a:miter lim="800000"/>
              <a:headEnd/>
              <a:tailEnd/>
            </a:ln>
            <a:effectLst/>
          </p:spPr>
          <p:txBody>
            <a:bodyPr lIns="101858" tIns="0" rIns="0" bIns="0">
              <a:spAutoFit/>
            </a:bodyPr>
            <a:lstStyle/>
            <a:p>
              <a:pPr defTabSz="1019175" eaLnBrk="0" hangingPunct="0">
                <a:spcBef>
                  <a:spcPct val="0"/>
                </a:spcBef>
                <a:buClrTx/>
                <a:buSzTx/>
                <a:buFontTx/>
                <a:buNone/>
              </a:pPr>
              <a:r>
                <a:rPr lang="en-US" noProof="1">
                  <a:solidFill>
                    <a:srgbClr val="D2EEE5"/>
                  </a:solidFill>
                  <a:latin typeface="Verdana" pitchFamily="34" charset="0"/>
                </a:rPr>
                <a:t>ASSISTANTS</a:t>
              </a:r>
            </a:p>
          </p:txBody>
        </p:sp>
        <p:sp>
          <p:nvSpPr>
            <p:cNvPr id="3189774" name="Text Box 14"/>
            <p:cNvSpPr txBox="1">
              <a:spLocks noChangeArrowheads="1"/>
            </p:cNvSpPr>
            <p:nvPr/>
          </p:nvSpPr>
          <p:spPr bwMode="auto">
            <a:xfrm>
              <a:off x="4014" y="1101"/>
              <a:ext cx="1494" cy="187"/>
            </a:xfrm>
            <a:prstGeom prst="rect">
              <a:avLst/>
            </a:prstGeom>
            <a:noFill/>
            <a:ln w="9525">
              <a:noFill/>
              <a:miter lim="800000"/>
              <a:headEnd/>
              <a:tailEnd/>
            </a:ln>
            <a:effectLst/>
          </p:spPr>
          <p:txBody>
            <a:bodyPr lIns="101858" tIns="0" rIns="0" bIns="0">
              <a:spAutoFit/>
            </a:bodyPr>
            <a:lstStyle/>
            <a:p>
              <a:pPr defTabSz="1019175" eaLnBrk="0" hangingPunct="0">
                <a:spcBef>
                  <a:spcPct val="0"/>
                </a:spcBef>
                <a:buClrTx/>
                <a:buSzTx/>
                <a:buFontTx/>
                <a:buNone/>
              </a:pPr>
              <a:r>
                <a:rPr lang="en-US" noProof="1">
                  <a:solidFill>
                    <a:schemeClr val="tx1"/>
                  </a:solidFill>
                  <a:latin typeface="Verdana" pitchFamily="34" charset="0"/>
                </a:rPr>
                <a:t>CHANGED PAR</a:t>
              </a:r>
            </a:p>
          </p:txBody>
        </p:sp>
        <p:sp>
          <p:nvSpPr>
            <p:cNvPr id="3189775" name="Text Box 15"/>
            <p:cNvSpPr txBox="1">
              <a:spLocks noChangeArrowheads="1"/>
            </p:cNvSpPr>
            <p:nvPr/>
          </p:nvSpPr>
          <p:spPr bwMode="auto">
            <a:xfrm>
              <a:off x="4413" y="636"/>
              <a:ext cx="818" cy="103"/>
            </a:xfrm>
            <a:prstGeom prst="rect">
              <a:avLst/>
            </a:prstGeom>
            <a:noFill/>
            <a:ln w="9525">
              <a:noFill/>
              <a:miter lim="800000"/>
              <a:headEnd/>
              <a:tailEnd/>
            </a:ln>
            <a:effectLst/>
          </p:spPr>
          <p:txBody>
            <a:bodyPr lIns="101858" tIns="0" rIns="101858" bIns="0">
              <a:spAutoFit/>
            </a:bodyPr>
            <a:lstStyle/>
            <a:p>
              <a:pPr algn="ctr" defTabSz="1019175" eaLnBrk="0" hangingPunct="0">
                <a:spcBef>
                  <a:spcPct val="0"/>
                </a:spcBef>
                <a:buClrTx/>
                <a:buSzTx/>
                <a:buFontTx/>
                <a:buNone/>
              </a:pPr>
              <a:r>
                <a:rPr lang="en-US" sz="1100" b="1" noProof="1">
                  <a:solidFill>
                    <a:schemeClr val="tx1"/>
                  </a:solidFill>
                </a:rPr>
                <a:t>MAIN MENU</a:t>
              </a:r>
              <a:endParaRPr lang="en-US" sz="1000" b="1" noProof="1">
                <a:solidFill>
                  <a:schemeClr val="tx1"/>
                </a:solidFill>
              </a:endParaRPr>
            </a:p>
          </p:txBody>
        </p:sp>
        <p:sp>
          <p:nvSpPr>
            <p:cNvPr id="3189776" name="Line 16"/>
            <p:cNvSpPr>
              <a:spLocks noChangeShapeType="1"/>
            </p:cNvSpPr>
            <p:nvPr/>
          </p:nvSpPr>
          <p:spPr bwMode="auto">
            <a:xfrm>
              <a:off x="5102" y="678"/>
              <a:ext cx="229" cy="0"/>
            </a:xfrm>
            <a:prstGeom prst="line">
              <a:avLst/>
            </a:prstGeom>
            <a:noFill/>
            <a:ln w="3175">
              <a:solidFill>
                <a:schemeClr val="tx1"/>
              </a:solidFill>
              <a:round/>
              <a:headEnd/>
              <a:tailEnd type="none" w="lg" len="lg"/>
            </a:ln>
            <a:effectLst/>
          </p:spPr>
          <p:txBody>
            <a:bodyPr lIns="90000" tIns="46800" rIns="90000" bIns="46800">
              <a:spAutoFit/>
            </a:bodyPr>
            <a:lstStyle/>
            <a:p>
              <a:endParaRPr lang="en-US"/>
            </a:p>
          </p:txBody>
        </p:sp>
        <p:grpSp>
          <p:nvGrpSpPr>
            <p:cNvPr id="3189777" name="Group 17"/>
            <p:cNvGrpSpPr>
              <a:grpSpLocks/>
            </p:cNvGrpSpPr>
            <p:nvPr/>
          </p:nvGrpSpPr>
          <p:grpSpPr bwMode="auto">
            <a:xfrm>
              <a:off x="4017" y="1272"/>
              <a:ext cx="300" cy="164"/>
              <a:chOff x="4017" y="1272"/>
              <a:chExt cx="300" cy="164"/>
            </a:xfrm>
          </p:grpSpPr>
          <p:sp>
            <p:nvSpPr>
              <p:cNvPr id="3189778" name="Line 18"/>
              <p:cNvSpPr>
                <a:spLocks noChangeShapeType="1"/>
              </p:cNvSpPr>
              <p:nvPr/>
            </p:nvSpPr>
            <p:spPr bwMode="auto">
              <a:xfrm>
                <a:off x="4017" y="1279"/>
                <a:ext cx="300" cy="0"/>
              </a:xfrm>
              <a:prstGeom prst="line">
                <a:avLst/>
              </a:prstGeom>
              <a:noFill/>
              <a:ln w="15875">
                <a:solidFill>
                  <a:schemeClr val="tx1"/>
                </a:solidFill>
                <a:round/>
                <a:headEnd/>
                <a:tailEnd type="none" w="lg" len="lg"/>
              </a:ln>
              <a:effectLst/>
            </p:spPr>
            <p:txBody>
              <a:bodyPr lIns="90000" tIns="46800" rIns="90000" bIns="46800">
                <a:spAutoFit/>
              </a:bodyPr>
              <a:lstStyle/>
              <a:p>
                <a:endParaRPr lang="en-US"/>
              </a:p>
            </p:txBody>
          </p:sp>
          <p:sp>
            <p:nvSpPr>
              <p:cNvPr id="3189779" name="Line 19"/>
              <p:cNvSpPr>
                <a:spLocks noChangeShapeType="1"/>
              </p:cNvSpPr>
              <p:nvPr/>
            </p:nvSpPr>
            <p:spPr bwMode="auto">
              <a:xfrm>
                <a:off x="4309" y="1272"/>
                <a:ext cx="0" cy="164"/>
              </a:xfrm>
              <a:prstGeom prst="line">
                <a:avLst/>
              </a:prstGeom>
              <a:noFill/>
              <a:ln w="15875">
                <a:solidFill>
                  <a:schemeClr val="tx1"/>
                </a:solidFill>
                <a:round/>
                <a:headEnd/>
                <a:tailEnd type="none" w="lg" len="lg"/>
              </a:ln>
              <a:effectLst/>
            </p:spPr>
            <p:txBody>
              <a:bodyPr lIns="90000" tIns="46800" rIns="90000" bIns="46800">
                <a:spAutoFit/>
              </a:bodyPr>
              <a:lstStyle/>
              <a:p>
                <a:endParaRPr lang="en-US"/>
              </a:p>
            </p:txBody>
          </p:sp>
        </p:grpSp>
        <p:grpSp>
          <p:nvGrpSpPr>
            <p:cNvPr id="3189780" name="Group 20"/>
            <p:cNvGrpSpPr>
              <a:grpSpLocks/>
            </p:cNvGrpSpPr>
            <p:nvPr/>
          </p:nvGrpSpPr>
          <p:grpSpPr bwMode="auto">
            <a:xfrm>
              <a:off x="5072" y="1279"/>
              <a:ext cx="441" cy="150"/>
              <a:chOff x="5072" y="1279"/>
              <a:chExt cx="441" cy="150"/>
            </a:xfrm>
          </p:grpSpPr>
          <p:sp>
            <p:nvSpPr>
              <p:cNvPr id="3189781" name="Line 21"/>
              <p:cNvSpPr>
                <a:spLocks noChangeShapeType="1"/>
              </p:cNvSpPr>
              <p:nvPr/>
            </p:nvSpPr>
            <p:spPr bwMode="auto">
              <a:xfrm>
                <a:off x="5072" y="1286"/>
                <a:ext cx="0" cy="143"/>
              </a:xfrm>
              <a:prstGeom prst="line">
                <a:avLst/>
              </a:prstGeom>
              <a:noFill/>
              <a:ln w="15875">
                <a:solidFill>
                  <a:schemeClr val="tx1"/>
                </a:solidFill>
                <a:round/>
                <a:headEnd/>
                <a:tailEnd type="none" w="lg" len="lg"/>
              </a:ln>
              <a:effectLst/>
            </p:spPr>
            <p:txBody>
              <a:bodyPr lIns="90000" tIns="46800" rIns="90000" bIns="46800">
                <a:spAutoFit/>
              </a:bodyPr>
              <a:lstStyle/>
              <a:p>
                <a:endParaRPr lang="en-US"/>
              </a:p>
            </p:txBody>
          </p:sp>
          <p:sp>
            <p:nvSpPr>
              <p:cNvPr id="3189782" name="Line 22"/>
              <p:cNvSpPr>
                <a:spLocks noChangeShapeType="1"/>
              </p:cNvSpPr>
              <p:nvPr/>
            </p:nvSpPr>
            <p:spPr bwMode="auto">
              <a:xfrm>
                <a:off x="5079" y="1279"/>
                <a:ext cx="434" cy="0"/>
              </a:xfrm>
              <a:prstGeom prst="line">
                <a:avLst/>
              </a:prstGeom>
              <a:noFill/>
              <a:ln w="15875">
                <a:solidFill>
                  <a:schemeClr val="tx1"/>
                </a:solidFill>
                <a:round/>
                <a:headEnd/>
                <a:tailEnd type="none" w="lg" len="lg"/>
              </a:ln>
              <a:effectLst/>
            </p:spPr>
            <p:txBody>
              <a:bodyPr lIns="90000" tIns="46800" rIns="90000" bIns="46800">
                <a:spAutoFit/>
              </a:bodyPr>
              <a:lstStyle/>
              <a:p>
                <a:endParaRPr lang="en-US"/>
              </a:p>
            </p:txBody>
          </p:sp>
        </p:grpSp>
      </p:grpSp>
      <p:grpSp>
        <p:nvGrpSpPr>
          <p:cNvPr id="3189783" name="Group 23"/>
          <p:cNvGrpSpPr>
            <a:grpSpLocks/>
          </p:cNvGrpSpPr>
          <p:nvPr/>
        </p:nvGrpSpPr>
        <p:grpSpPr bwMode="auto">
          <a:xfrm>
            <a:off x="3787775" y="5737225"/>
            <a:ext cx="2633663" cy="1254125"/>
            <a:chOff x="4006" y="1512"/>
            <a:chExt cx="1508" cy="815"/>
          </a:xfrm>
        </p:grpSpPr>
        <p:sp>
          <p:nvSpPr>
            <p:cNvPr id="3189784" name="Rectangle 24"/>
            <p:cNvSpPr>
              <a:spLocks noChangeArrowheads="1"/>
            </p:cNvSpPr>
            <p:nvPr/>
          </p:nvSpPr>
          <p:spPr bwMode="auto">
            <a:xfrm>
              <a:off x="4014" y="1512"/>
              <a:ext cx="1495" cy="806"/>
            </a:xfrm>
            <a:prstGeom prst="rect">
              <a:avLst/>
            </a:prstGeom>
            <a:solidFill>
              <a:srgbClr val="D2EEE5"/>
            </a:solidFill>
            <a:ln w="3175">
              <a:noFill/>
              <a:miter lim="800000"/>
              <a:headEnd/>
              <a:tailEnd type="none" w="lg" len="lg"/>
            </a:ln>
            <a:effectLst>
              <a:outerShdw dist="35921" dir="2700000" algn="ctr" rotWithShape="0">
                <a:schemeClr val="bg2">
                  <a:alpha val="50000"/>
                </a:schemeClr>
              </a:outerShdw>
            </a:effectLst>
          </p:spPr>
          <p:txBody>
            <a:bodyPr lIns="90000" tIns="46800" rIns="90000" bIns="46800" anchor="ctr">
              <a:spAutoFit/>
            </a:bodyPr>
            <a:lstStyle/>
            <a:p>
              <a:endParaRPr lang="en-US"/>
            </a:p>
          </p:txBody>
        </p:sp>
        <p:sp>
          <p:nvSpPr>
            <p:cNvPr id="3189785" name="Text Box 25"/>
            <p:cNvSpPr txBox="1">
              <a:spLocks noChangeArrowheads="1"/>
            </p:cNvSpPr>
            <p:nvPr/>
          </p:nvSpPr>
          <p:spPr bwMode="auto">
            <a:xfrm>
              <a:off x="4014" y="1527"/>
              <a:ext cx="277" cy="110"/>
            </a:xfrm>
            <a:prstGeom prst="rect">
              <a:avLst/>
            </a:prstGeom>
            <a:noFill/>
            <a:ln w="9525">
              <a:noFill/>
              <a:miter lim="800000"/>
              <a:headEnd/>
              <a:tailEnd/>
            </a:ln>
            <a:effectLst/>
          </p:spPr>
          <p:txBody>
            <a:bodyPr wrap="none" lIns="101858" tIns="0" rIns="101858" bIns="0">
              <a:spAutoFit/>
            </a:bodyPr>
            <a:lstStyle/>
            <a:p>
              <a:pPr defTabSz="1019175" eaLnBrk="0" hangingPunct="0">
                <a:spcBef>
                  <a:spcPct val="0"/>
                </a:spcBef>
                <a:buClrTx/>
                <a:buSzTx/>
                <a:buFontTx/>
                <a:buNone/>
              </a:pPr>
              <a:r>
                <a:rPr lang="fi-FI" sz="1100" b="1">
                  <a:solidFill>
                    <a:schemeClr val="tx1"/>
                  </a:solidFill>
                </a:rPr>
                <a:t>OFF</a:t>
              </a:r>
              <a:endParaRPr lang="fi-FI" sz="1000" b="1" noProof="1">
                <a:solidFill>
                  <a:schemeClr val="tx1"/>
                </a:solidFill>
              </a:endParaRPr>
            </a:p>
          </p:txBody>
        </p:sp>
        <p:sp>
          <p:nvSpPr>
            <p:cNvPr id="3189786" name="Text Box 26"/>
            <p:cNvSpPr txBox="1">
              <a:spLocks noChangeArrowheads="1"/>
            </p:cNvSpPr>
            <p:nvPr/>
          </p:nvSpPr>
          <p:spPr bwMode="auto">
            <a:xfrm>
              <a:off x="5108" y="2174"/>
              <a:ext cx="177" cy="129"/>
            </a:xfrm>
            <a:prstGeom prst="rect">
              <a:avLst/>
            </a:prstGeom>
            <a:noFill/>
            <a:ln w="9525">
              <a:noFill/>
              <a:miter lim="800000"/>
              <a:headEnd/>
              <a:tailEnd/>
            </a:ln>
            <a:effectLst/>
          </p:spPr>
          <p:txBody>
            <a:bodyPr wrap="none" lIns="0" tIns="0" rIns="0" bIns="0">
              <a:spAutoFit/>
            </a:bodyPr>
            <a:lstStyle/>
            <a:p>
              <a:pPr defTabSz="1019175" eaLnBrk="0" hangingPunct="0">
                <a:spcBef>
                  <a:spcPct val="0"/>
                </a:spcBef>
                <a:buClrTx/>
                <a:buSzTx/>
                <a:buFontTx/>
                <a:buNone/>
              </a:pPr>
              <a:r>
                <a:rPr lang="en-US" sz="1300" noProof="1">
                  <a:solidFill>
                    <a:schemeClr val="tx1"/>
                  </a:solidFill>
                  <a:latin typeface="Verdana" pitchFamily="34" charset="0"/>
                </a:rPr>
                <a:t>SEL</a:t>
              </a:r>
            </a:p>
          </p:txBody>
        </p:sp>
        <p:sp>
          <p:nvSpPr>
            <p:cNvPr id="3189787" name="Text Box 27"/>
            <p:cNvSpPr txBox="1">
              <a:spLocks noChangeArrowheads="1"/>
            </p:cNvSpPr>
            <p:nvPr/>
          </p:nvSpPr>
          <p:spPr bwMode="auto">
            <a:xfrm>
              <a:off x="4583" y="2174"/>
              <a:ext cx="1" cy="129"/>
            </a:xfrm>
            <a:prstGeom prst="rect">
              <a:avLst/>
            </a:prstGeom>
            <a:noFill/>
            <a:ln w="9525">
              <a:noFill/>
              <a:miter lim="800000"/>
              <a:headEnd/>
              <a:tailEnd/>
            </a:ln>
            <a:effectLst/>
          </p:spPr>
          <p:txBody>
            <a:bodyPr wrap="none" lIns="0" tIns="0" rIns="0" bIns="0">
              <a:spAutoFit/>
            </a:bodyPr>
            <a:lstStyle/>
            <a:p>
              <a:pPr defTabSz="1019175" eaLnBrk="0" hangingPunct="0">
                <a:spcBef>
                  <a:spcPct val="0"/>
                </a:spcBef>
                <a:buClrTx/>
                <a:buSzTx/>
                <a:buFontTx/>
                <a:buNone/>
              </a:pPr>
              <a:endParaRPr lang="en-US" sz="1300" noProof="1">
                <a:solidFill>
                  <a:schemeClr val="tx1"/>
                </a:solidFill>
                <a:latin typeface="Verdana" pitchFamily="34" charset="0"/>
              </a:endParaRPr>
            </a:p>
          </p:txBody>
        </p:sp>
        <p:sp>
          <p:nvSpPr>
            <p:cNvPr id="3189788" name="Text Box 28"/>
            <p:cNvSpPr txBox="1">
              <a:spLocks noChangeArrowheads="1"/>
            </p:cNvSpPr>
            <p:nvPr/>
          </p:nvSpPr>
          <p:spPr bwMode="auto">
            <a:xfrm>
              <a:off x="5432" y="1527"/>
              <a:ext cx="45" cy="110"/>
            </a:xfrm>
            <a:prstGeom prst="rect">
              <a:avLst/>
            </a:prstGeom>
            <a:noFill/>
            <a:ln w="9525">
              <a:noFill/>
              <a:miter lim="800000"/>
              <a:headEnd/>
              <a:tailEnd/>
            </a:ln>
            <a:effectLst/>
          </p:spPr>
          <p:txBody>
            <a:bodyPr wrap="none" lIns="0" tIns="0" rIns="0" bIns="0">
              <a:spAutoFit/>
            </a:bodyPr>
            <a:lstStyle/>
            <a:p>
              <a:pPr algn="r" defTabSz="1019175" eaLnBrk="0" hangingPunct="0">
                <a:spcBef>
                  <a:spcPct val="0"/>
                </a:spcBef>
                <a:buClrTx/>
                <a:buSzTx/>
                <a:buFontTx/>
                <a:buNone/>
              </a:pPr>
              <a:r>
                <a:rPr lang="en-US" sz="1100" b="1" noProof="1">
                  <a:solidFill>
                    <a:schemeClr val="tx1"/>
                  </a:solidFill>
                </a:rPr>
                <a:t>2</a:t>
              </a:r>
              <a:endParaRPr lang="en-US" sz="1000" b="1" noProof="1">
                <a:solidFill>
                  <a:schemeClr val="tx1"/>
                </a:solidFill>
              </a:endParaRPr>
            </a:p>
          </p:txBody>
        </p:sp>
        <p:sp>
          <p:nvSpPr>
            <p:cNvPr id="3189789" name="Text Box 29"/>
            <p:cNvSpPr txBox="1">
              <a:spLocks noChangeArrowheads="1"/>
            </p:cNvSpPr>
            <p:nvPr/>
          </p:nvSpPr>
          <p:spPr bwMode="auto">
            <a:xfrm>
              <a:off x="4059" y="2174"/>
              <a:ext cx="222" cy="129"/>
            </a:xfrm>
            <a:prstGeom prst="rect">
              <a:avLst/>
            </a:prstGeom>
            <a:noFill/>
            <a:ln w="9525">
              <a:noFill/>
              <a:miter lim="800000"/>
              <a:headEnd/>
              <a:tailEnd/>
            </a:ln>
            <a:effectLst/>
          </p:spPr>
          <p:txBody>
            <a:bodyPr wrap="none" lIns="0" tIns="0" rIns="0" bIns="0">
              <a:spAutoFit/>
            </a:bodyPr>
            <a:lstStyle/>
            <a:p>
              <a:pPr defTabSz="1019175" eaLnBrk="0" hangingPunct="0">
                <a:spcBef>
                  <a:spcPct val="0"/>
                </a:spcBef>
                <a:buClrTx/>
                <a:buSzTx/>
                <a:buFontTx/>
                <a:buNone/>
              </a:pPr>
              <a:r>
                <a:rPr lang="en-US" sz="1300" noProof="1">
                  <a:solidFill>
                    <a:schemeClr val="tx1"/>
                  </a:solidFill>
                  <a:latin typeface="Verdana" pitchFamily="34" charset="0"/>
                </a:rPr>
                <a:t>EXIT</a:t>
              </a:r>
            </a:p>
          </p:txBody>
        </p:sp>
        <p:sp>
          <p:nvSpPr>
            <p:cNvPr id="3189790" name="Arc 30"/>
            <p:cNvSpPr>
              <a:spLocks/>
            </p:cNvSpPr>
            <p:nvPr/>
          </p:nvSpPr>
          <p:spPr bwMode="auto">
            <a:xfrm>
              <a:off x="4365" y="1534"/>
              <a:ext cx="88" cy="88"/>
            </a:xfrm>
            <a:custGeom>
              <a:avLst/>
              <a:gdLst>
                <a:gd name="G0" fmla="+- 21600 0 0"/>
                <a:gd name="G1" fmla="+- 21600 0 0"/>
                <a:gd name="G2" fmla="+- 21600 0 0"/>
                <a:gd name="T0" fmla="*/ 42322 w 43200"/>
                <a:gd name="T1" fmla="*/ 15505 h 43200"/>
                <a:gd name="T2" fmla="*/ 37092 w 43200"/>
                <a:gd name="T3" fmla="*/ 6548 h 43200"/>
                <a:gd name="T4" fmla="*/ 21600 w 43200"/>
                <a:gd name="T5" fmla="*/ 21600 h 43200"/>
              </a:gdLst>
              <a:ahLst/>
              <a:cxnLst>
                <a:cxn ang="0">
                  <a:pos x="T0" y="T1"/>
                </a:cxn>
                <a:cxn ang="0">
                  <a:pos x="T2" y="T3"/>
                </a:cxn>
                <a:cxn ang="0">
                  <a:pos x="T4" y="T5"/>
                </a:cxn>
              </a:cxnLst>
              <a:rect l="0" t="0" r="r" b="b"/>
              <a:pathLst>
                <a:path w="43200" h="43200" fill="none" extrusionOk="0">
                  <a:moveTo>
                    <a:pt x="42322" y="15504"/>
                  </a:moveTo>
                  <a:cubicBezTo>
                    <a:pt x="42904" y="17484"/>
                    <a:pt x="43200" y="19536"/>
                    <a:pt x="43200" y="21600"/>
                  </a:cubicBezTo>
                  <a:cubicBezTo>
                    <a:pt x="43200" y="33529"/>
                    <a:pt x="33529" y="43200"/>
                    <a:pt x="21600" y="43200"/>
                  </a:cubicBezTo>
                  <a:cubicBezTo>
                    <a:pt x="9670" y="43200"/>
                    <a:pt x="0" y="33529"/>
                    <a:pt x="0" y="21600"/>
                  </a:cubicBezTo>
                  <a:cubicBezTo>
                    <a:pt x="0" y="9670"/>
                    <a:pt x="9670" y="0"/>
                    <a:pt x="21600" y="0"/>
                  </a:cubicBezTo>
                  <a:cubicBezTo>
                    <a:pt x="27436" y="-1"/>
                    <a:pt x="33024" y="2361"/>
                    <a:pt x="37091" y="6548"/>
                  </a:cubicBezTo>
                </a:path>
                <a:path w="43200" h="43200" stroke="0" extrusionOk="0">
                  <a:moveTo>
                    <a:pt x="42322" y="15504"/>
                  </a:moveTo>
                  <a:cubicBezTo>
                    <a:pt x="42904" y="17484"/>
                    <a:pt x="43200" y="19536"/>
                    <a:pt x="43200" y="21600"/>
                  </a:cubicBezTo>
                  <a:cubicBezTo>
                    <a:pt x="43200" y="33529"/>
                    <a:pt x="33529" y="43200"/>
                    <a:pt x="21600" y="43200"/>
                  </a:cubicBezTo>
                  <a:cubicBezTo>
                    <a:pt x="9670" y="43200"/>
                    <a:pt x="0" y="33529"/>
                    <a:pt x="0" y="21600"/>
                  </a:cubicBezTo>
                  <a:cubicBezTo>
                    <a:pt x="0" y="9670"/>
                    <a:pt x="9670" y="0"/>
                    <a:pt x="21600" y="0"/>
                  </a:cubicBezTo>
                  <a:cubicBezTo>
                    <a:pt x="27436" y="-1"/>
                    <a:pt x="33024" y="2361"/>
                    <a:pt x="37091" y="6548"/>
                  </a:cubicBezTo>
                  <a:lnTo>
                    <a:pt x="21600" y="21600"/>
                  </a:lnTo>
                  <a:close/>
                </a:path>
              </a:pathLst>
            </a:custGeom>
            <a:noFill/>
            <a:ln w="28575">
              <a:solidFill>
                <a:schemeClr val="tx1"/>
              </a:solidFill>
              <a:round/>
              <a:headEnd/>
              <a:tailEnd type="triangle" w="med" len="med"/>
            </a:ln>
            <a:effectLst/>
          </p:spPr>
          <p:txBody>
            <a:bodyPr lIns="90000" tIns="46800" rIns="90000" bIns="46800" anchor="ctr">
              <a:spAutoFit/>
            </a:bodyPr>
            <a:lstStyle/>
            <a:p>
              <a:endParaRPr lang="en-US"/>
            </a:p>
          </p:txBody>
        </p:sp>
        <p:sp>
          <p:nvSpPr>
            <p:cNvPr id="3189791" name="Text Box 31"/>
            <p:cNvSpPr txBox="1">
              <a:spLocks noChangeArrowheads="1"/>
            </p:cNvSpPr>
            <p:nvPr/>
          </p:nvSpPr>
          <p:spPr bwMode="auto">
            <a:xfrm>
              <a:off x="4006" y="1737"/>
              <a:ext cx="1495" cy="129"/>
            </a:xfrm>
            <a:prstGeom prst="rect">
              <a:avLst/>
            </a:prstGeom>
            <a:solidFill>
              <a:schemeClr val="tx1"/>
            </a:solidFill>
            <a:ln w="9525">
              <a:noFill/>
              <a:miter lim="800000"/>
              <a:headEnd/>
              <a:tailEnd/>
            </a:ln>
            <a:effectLst/>
          </p:spPr>
          <p:txBody>
            <a:bodyPr lIns="101858" tIns="0" rIns="0" bIns="0">
              <a:spAutoFit/>
            </a:bodyPr>
            <a:lstStyle/>
            <a:p>
              <a:pPr defTabSz="1019175" eaLnBrk="0" hangingPunct="0">
                <a:spcBef>
                  <a:spcPct val="0"/>
                </a:spcBef>
                <a:buClrTx/>
                <a:buSzTx/>
                <a:buFontTx/>
                <a:buNone/>
              </a:pPr>
              <a:r>
                <a:rPr lang="en-US" sz="1300">
                  <a:solidFill>
                    <a:srgbClr val="D2EEE5"/>
                  </a:solidFill>
                  <a:latin typeface="Verdana" pitchFamily="34" charset="0"/>
                </a:rPr>
                <a:t>Commission drive</a:t>
              </a:r>
              <a:endParaRPr lang="en-US" sz="1300" noProof="1">
                <a:solidFill>
                  <a:srgbClr val="D2EEE5"/>
                </a:solidFill>
                <a:latin typeface="Verdana" pitchFamily="34" charset="0"/>
              </a:endParaRPr>
            </a:p>
          </p:txBody>
        </p:sp>
        <p:sp>
          <p:nvSpPr>
            <p:cNvPr id="3189792" name="Text Box 32"/>
            <p:cNvSpPr txBox="1">
              <a:spLocks noChangeArrowheads="1"/>
            </p:cNvSpPr>
            <p:nvPr/>
          </p:nvSpPr>
          <p:spPr bwMode="auto">
            <a:xfrm>
              <a:off x="4006" y="1623"/>
              <a:ext cx="1495" cy="129"/>
            </a:xfrm>
            <a:prstGeom prst="rect">
              <a:avLst/>
            </a:prstGeom>
            <a:noFill/>
            <a:ln w="9525">
              <a:noFill/>
              <a:miter lim="800000"/>
              <a:headEnd/>
              <a:tailEnd/>
            </a:ln>
            <a:effectLst/>
          </p:spPr>
          <p:txBody>
            <a:bodyPr lIns="101858" tIns="0" rIns="0" bIns="0">
              <a:spAutoFit/>
            </a:bodyPr>
            <a:lstStyle/>
            <a:p>
              <a:pPr defTabSz="1019175" eaLnBrk="0" hangingPunct="0">
                <a:spcBef>
                  <a:spcPct val="0"/>
                </a:spcBef>
                <a:buClrTx/>
                <a:buSzTx/>
                <a:buFontTx/>
                <a:buNone/>
              </a:pPr>
              <a:r>
                <a:rPr lang="en-US" sz="1300">
                  <a:solidFill>
                    <a:schemeClr val="tx1"/>
                  </a:solidFill>
                  <a:latin typeface="Verdana" pitchFamily="34" charset="0"/>
                </a:rPr>
                <a:t>Spin the motor</a:t>
              </a:r>
              <a:endParaRPr lang="en-US" sz="1300" noProof="1">
                <a:solidFill>
                  <a:schemeClr val="tx1"/>
                </a:solidFill>
                <a:latin typeface="Verdana" pitchFamily="34" charset="0"/>
              </a:endParaRPr>
            </a:p>
          </p:txBody>
        </p:sp>
        <p:sp>
          <p:nvSpPr>
            <p:cNvPr id="3189793" name="Text Box 33"/>
            <p:cNvSpPr txBox="1">
              <a:spLocks noChangeArrowheads="1"/>
            </p:cNvSpPr>
            <p:nvPr/>
          </p:nvSpPr>
          <p:spPr bwMode="auto">
            <a:xfrm>
              <a:off x="4014" y="1855"/>
              <a:ext cx="1495" cy="128"/>
            </a:xfrm>
            <a:prstGeom prst="rect">
              <a:avLst/>
            </a:prstGeom>
            <a:noFill/>
            <a:ln w="9525">
              <a:noFill/>
              <a:miter lim="800000"/>
              <a:headEnd/>
              <a:tailEnd/>
            </a:ln>
            <a:effectLst/>
          </p:spPr>
          <p:txBody>
            <a:bodyPr lIns="101858" tIns="0" rIns="0" bIns="0">
              <a:spAutoFit/>
            </a:bodyPr>
            <a:lstStyle/>
            <a:p>
              <a:pPr defTabSz="1019175" eaLnBrk="0" hangingPunct="0">
                <a:spcBef>
                  <a:spcPct val="0"/>
                </a:spcBef>
                <a:buClrTx/>
                <a:buSzTx/>
                <a:buFontTx/>
                <a:buNone/>
              </a:pPr>
              <a:r>
                <a:rPr lang="en-US" sz="1300">
                  <a:solidFill>
                    <a:schemeClr val="tx1"/>
                  </a:solidFill>
                  <a:latin typeface="Verdana" pitchFamily="34" charset="0"/>
                </a:rPr>
                <a:t>Application</a:t>
              </a:r>
              <a:endParaRPr lang="en-US" sz="1300" noProof="1">
                <a:solidFill>
                  <a:schemeClr val="tx1"/>
                </a:solidFill>
                <a:latin typeface="Verdana" pitchFamily="34" charset="0"/>
              </a:endParaRPr>
            </a:p>
          </p:txBody>
        </p:sp>
        <p:sp>
          <p:nvSpPr>
            <p:cNvPr id="3189794" name="Text Box 34"/>
            <p:cNvSpPr txBox="1">
              <a:spLocks noChangeArrowheads="1"/>
            </p:cNvSpPr>
            <p:nvPr/>
          </p:nvSpPr>
          <p:spPr bwMode="auto">
            <a:xfrm>
              <a:off x="4524" y="1527"/>
              <a:ext cx="509" cy="110"/>
            </a:xfrm>
            <a:prstGeom prst="rect">
              <a:avLst/>
            </a:prstGeom>
            <a:noFill/>
            <a:ln w="9525">
              <a:noFill/>
              <a:miter lim="800000"/>
              <a:headEnd/>
              <a:tailEnd/>
            </a:ln>
            <a:effectLst/>
          </p:spPr>
          <p:txBody>
            <a:bodyPr wrap="none" lIns="0" tIns="0" rIns="0" bIns="0">
              <a:spAutoFit/>
            </a:bodyPr>
            <a:lstStyle/>
            <a:p>
              <a:pPr defTabSz="1019175" eaLnBrk="0" hangingPunct="0">
                <a:spcBef>
                  <a:spcPct val="0"/>
                </a:spcBef>
                <a:buClrTx/>
                <a:buSzTx/>
                <a:buFontTx/>
                <a:buNone/>
              </a:pPr>
              <a:r>
                <a:rPr lang="en-US" sz="1100" b="1">
                  <a:solidFill>
                    <a:schemeClr val="tx1"/>
                  </a:solidFill>
                </a:rPr>
                <a:t>ASSISTANTS</a:t>
              </a:r>
              <a:endParaRPr lang="en-US" sz="1000" b="1" noProof="1">
                <a:solidFill>
                  <a:schemeClr val="tx1"/>
                </a:solidFill>
              </a:endParaRPr>
            </a:p>
          </p:txBody>
        </p:sp>
        <p:sp>
          <p:nvSpPr>
            <p:cNvPr id="3189795" name="Line 35"/>
            <p:cNvSpPr>
              <a:spLocks noChangeShapeType="1"/>
            </p:cNvSpPr>
            <p:nvPr/>
          </p:nvSpPr>
          <p:spPr bwMode="auto">
            <a:xfrm>
              <a:off x="5102" y="1575"/>
              <a:ext cx="230" cy="0"/>
            </a:xfrm>
            <a:prstGeom prst="line">
              <a:avLst/>
            </a:prstGeom>
            <a:noFill/>
            <a:ln w="3175">
              <a:solidFill>
                <a:schemeClr val="tx1"/>
              </a:solidFill>
              <a:round/>
              <a:headEnd/>
              <a:tailEnd type="none" w="lg" len="lg"/>
            </a:ln>
            <a:effectLst/>
          </p:spPr>
          <p:txBody>
            <a:bodyPr lIns="90000" tIns="46800" rIns="90000" bIns="46800">
              <a:spAutoFit/>
            </a:bodyPr>
            <a:lstStyle/>
            <a:p>
              <a:endParaRPr lang="en-US"/>
            </a:p>
          </p:txBody>
        </p:sp>
        <p:sp>
          <p:nvSpPr>
            <p:cNvPr id="3189796" name="Text Box 36"/>
            <p:cNvSpPr txBox="1">
              <a:spLocks noChangeArrowheads="1"/>
            </p:cNvSpPr>
            <p:nvPr/>
          </p:nvSpPr>
          <p:spPr bwMode="auto">
            <a:xfrm>
              <a:off x="4014" y="1958"/>
              <a:ext cx="1495" cy="129"/>
            </a:xfrm>
            <a:prstGeom prst="rect">
              <a:avLst/>
            </a:prstGeom>
            <a:noFill/>
            <a:ln w="9525">
              <a:noFill/>
              <a:miter lim="800000"/>
              <a:headEnd/>
              <a:tailEnd/>
            </a:ln>
            <a:effectLst/>
          </p:spPr>
          <p:txBody>
            <a:bodyPr lIns="101858" tIns="0" rIns="0" bIns="0">
              <a:spAutoFit/>
            </a:bodyPr>
            <a:lstStyle/>
            <a:p>
              <a:pPr defTabSz="1019175" eaLnBrk="0" hangingPunct="0">
                <a:spcBef>
                  <a:spcPct val="0"/>
                </a:spcBef>
                <a:buClrTx/>
                <a:buSzTx/>
                <a:buFontTx/>
                <a:buNone/>
              </a:pPr>
              <a:r>
                <a:rPr lang="en-US" sz="1300">
                  <a:solidFill>
                    <a:schemeClr val="tx1"/>
                  </a:solidFill>
                  <a:latin typeface="Verdana" pitchFamily="34" charset="0"/>
                </a:rPr>
                <a:t>References 1 &amp; 2</a:t>
              </a:r>
              <a:endParaRPr lang="en-US" sz="1300" noProof="1">
                <a:solidFill>
                  <a:schemeClr val="tx1"/>
                </a:solidFill>
                <a:latin typeface="Verdana" pitchFamily="34" charset="0"/>
              </a:endParaRPr>
            </a:p>
          </p:txBody>
        </p:sp>
        <p:sp>
          <p:nvSpPr>
            <p:cNvPr id="3189797" name="Text Box 37"/>
            <p:cNvSpPr txBox="1">
              <a:spLocks noChangeArrowheads="1"/>
            </p:cNvSpPr>
            <p:nvPr/>
          </p:nvSpPr>
          <p:spPr bwMode="auto">
            <a:xfrm>
              <a:off x="4014" y="2060"/>
              <a:ext cx="1495" cy="129"/>
            </a:xfrm>
            <a:prstGeom prst="rect">
              <a:avLst/>
            </a:prstGeom>
            <a:noFill/>
            <a:ln w="9525">
              <a:noFill/>
              <a:miter lim="800000"/>
              <a:headEnd/>
              <a:tailEnd/>
            </a:ln>
            <a:effectLst/>
          </p:spPr>
          <p:txBody>
            <a:bodyPr lIns="101858" tIns="0" rIns="0" bIns="0">
              <a:spAutoFit/>
            </a:bodyPr>
            <a:lstStyle/>
            <a:p>
              <a:pPr defTabSz="1019175" eaLnBrk="0" hangingPunct="0">
                <a:spcBef>
                  <a:spcPct val="0"/>
                </a:spcBef>
                <a:buClrTx/>
                <a:buSzTx/>
                <a:buFontTx/>
                <a:buNone/>
              </a:pPr>
              <a:r>
                <a:rPr lang="en-US" sz="1300">
                  <a:solidFill>
                    <a:schemeClr val="tx1"/>
                  </a:solidFill>
                  <a:latin typeface="Verdana" pitchFamily="34" charset="0"/>
                </a:rPr>
                <a:t>Start/Stop Control</a:t>
              </a:r>
            </a:p>
          </p:txBody>
        </p:sp>
        <p:grpSp>
          <p:nvGrpSpPr>
            <p:cNvPr id="3189798" name="Group 38"/>
            <p:cNvGrpSpPr>
              <a:grpSpLocks/>
            </p:cNvGrpSpPr>
            <p:nvPr/>
          </p:nvGrpSpPr>
          <p:grpSpPr bwMode="auto">
            <a:xfrm>
              <a:off x="4025" y="2163"/>
              <a:ext cx="300" cy="164"/>
              <a:chOff x="4017" y="1272"/>
              <a:chExt cx="300" cy="164"/>
            </a:xfrm>
          </p:grpSpPr>
          <p:sp>
            <p:nvSpPr>
              <p:cNvPr id="3189799" name="Line 39"/>
              <p:cNvSpPr>
                <a:spLocks noChangeShapeType="1"/>
              </p:cNvSpPr>
              <p:nvPr/>
            </p:nvSpPr>
            <p:spPr bwMode="auto">
              <a:xfrm>
                <a:off x="4017" y="1279"/>
                <a:ext cx="300" cy="0"/>
              </a:xfrm>
              <a:prstGeom prst="line">
                <a:avLst/>
              </a:prstGeom>
              <a:noFill/>
              <a:ln w="15875">
                <a:solidFill>
                  <a:schemeClr val="tx1"/>
                </a:solidFill>
                <a:round/>
                <a:headEnd/>
                <a:tailEnd type="none" w="lg" len="lg"/>
              </a:ln>
              <a:effectLst/>
            </p:spPr>
            <p:txBody>
              <a:bodyPr lIns="90000" tIns="46800" rIns="90000" bIns="46800">
                <a:spAutoFit/>
              </a:bodyPr>
              <a:lstStyle/>
              <a:p>
                <a:endParaRPr lang="en-US"/>
              </a:p>
            </p:txBody>
          </p:sp>
          <p:sp>
            <p:nvSpPr>
              <p:cNvPr id="3189800" name="Line 40"/>
              <p:cNvSpPr>
                <a:spLocks noChangeShapeType="1"/>
              </p:cNvSpPr>
              <p:nvPr/>
            </p:nvSpPr>
            <p:spPr bwMode="auto">
              <a:xfrm>
                <a:off x="4309" y="1272"/>
                <a:ext cx="0" cy="164"/>
              </a:xfrm>
              <a:prstGeom prst="line">
                <a:avLst/>
              </a:prstGeom>
              <a:noFill/>
              <a:ln w="15875">
                <a:solidFill>
                  <a:schemeClr val="tx1"/>
                </a:solidFill>
                <a:round/>
                <a:headEnd/>
                <a:tailEnd type="none" w="lg" len="lg"/>
              </a:ln>
              <a:effectLst/>
            </p:spPr>
            <p:txBody>
              <a:bodyPr lIns="90000" tIns="46800" rIns="90000" bIns="46800">
                <a:spAutoFit/>
              </a:bodyPr>
              <a:lstStyle/>
              <a:p>
                <a:endParaRPr lang="en-US"/>
              </a:p>
            </p:txBody>
          </p:sp>
        </p:grpSp>
        <p:grpSp>
          <p:nvGrpSpPr>
            <p:cNvPr id="3189801" name="Group 41"/>
            <p:cNvGrpSpPr>
              <a:grpSpLocks/>
            </p:cNvGrpSpPr>
            <p:nvPr/>
          </p:nvGrpSpPr>
          <p:grpSpPr bwMode="auto">
            <a:xfrm>
              <a:off x="5073" y="2163"/>
              <a:ext cx="441" cy="150"/>
              <a:chOff x="5072" y="1279"/>
              <a:chExt cx="441" cy="150"/>
            </a:xfrm>
          </p:grpSpPr>
          <p:sp>
            <p:nvSpPr>
              <p:cNvPr id="3189802" name="Line 42"/>
              <p:cNvSpPr>
                <a:spLocks noChangeShapeType="1"/>
              </p:cNvSpPr>
              <p:nvPr/>
            </p:nvSpPr>
            <p:spPr bwMode="auto">
              <a:xfrm>
                <a:off x="5072" y="1286"/>
                <a:ext cx="0" cy="143"/>
              </a:xfrm>
              <a:prstGeom prst="line">
                <a:avLst/>
              </a:prstGeom>
              <a:noFill/>
              <a:ln w="15875">
                <a:solidFill>
                  <a:schemeClr val="tx1"/>
                </a:solidFill>
                <a:round/>
                <a:headEnd/>
                <a:tailEnd type="none" w="lg" len="lg"/>
              </a:ln>
              <a:effectLst/>
            </p:spPr>
            <p:txBody>
              <a:bodyPr lIns="90000" tIns="46800" rIns="90000" bIns="46800">
                <a:spAutoFit/>
              </a:bodyPr>
              <a:lstStyle/>
              <a:p>
                <a:endParaRPr lang="en-US"/>
              </a:p>
            </p:txBody>
          </p:sp>
          <p:sp>
            <p:nvSpPr>
              <p:cNvPr id="3189803" name="Line 43"/>
              <p:cNvSpPr>
                <a:spLocks noChangeShapeType="1"/>
              </p:cNvSpPr>
              <p:nvPr/>
            </p:nvSpPr>
            <p:spPr bwMode="auto">
              <a:xfrm>
                <a:off x="5079" y="1279"/>
                <a:ext cx="434" cy="0"/>
              </a:xfrm>
              <a:prstGeom prst="line">
                <a:avLst/>
              </a:prstGeom>
              <a:noFill/>
              <a:ln w="15875">
                <a:solidFill>
                  <a:schemeClr val="tx1"/>
                </a:solidFill>
                <a:round/>
                <a:headEnd/>
                <a:tailEnd type="none" w="lg" len="lg"/>
              </a:ln>
              <a:effectLst/>
            </p:spPr>
            <p:txBody>
              <a:bodyPr lIns="90000" tIns="46800" rIns="90000" bIns="46800">
                <a:spAutoFit/>
              </a:bodyPr>
              <a:lstStyle/>
              <a:p>
                <a:endParaRPr lang="en-US"/>
              </a:p>
            </p:txBody>
          </p:sp>
        </p:grpSp>
      </p:grpSp>
      <p:grpSp>
        <p:nvGrpSpPr>
          <p:cNvPr id="3189804" name="Group 44"/>
          <p:cNvGrpSpPr>
            <a:grpSpLocks/>
          </p:cNvGrpSpPr>
          <p:nvPr/>
        </p:nvGrpSpPr>
        <p:grpSpPr bwMode="auto">
          <a:xfrm>
            <a:off x="7183438" y="5830888"/>
            <a:ext cx="2611437" cy="1160462"/>
            <a:chOff x="4014" y="2397"/>
            <a:chExt cx="1495" cy="806"/>
          </a:xfrm>
        </p:grpSpPr>
        <p:sp>
          <p:nvSpPr>
            <p:cNvPr id="3189805" name="Rectangle 45"/>
            <p:cNvSpPr>
              <a:spLocks noChangeArrowheads="1"/>
            </p:cNvSpPr>
            <p:nvPr/>
          </p:nvSpPr>
          <p:spPr bwMode="auto">
            <a:xfrm>
              <a:off x="4014" y="2397"/>
              <a:ext cx="1495" cy="806"/>
            </a:xfrm>
            <a:prstGeom prst="rect">
              <a:avLst/>
            </a:prstGeom>
            <a:solidFill>
              <a:srgbClr val="D2EEE5"/>
            </a:solidFill>
            <a:ln w="3175">
              <a:noFill/>
              <a:miter lim="800000"/>
              <a:headEnd/>
              <a:tailEnd type="none" w="lg" len="lg"/>
            </a:ln>
            <a:effectLst>
              <a:outerShdw dist="35921" dir="2700000" algn="ctr" rotWithShape="0">
                <a:schemeClr val="bg2">
                  <a:alpha val="50000"/>
                </a:schemeClr>
              </a:outerShdw>
            </a:effectLst>
          </p:spPr>
          <p:txBody>
            <a:bodyPr lIns="90000" tIns="46800" rIns="90000" bIns="46800" anchor="ctr">
              <a:spAutoFit/>
            </a:bodyPr>
            <a:lstStyle/>
            <a:p>
              <a:endParaRPr lang="en-US"/>
            </a:p>
          </p:txBody>
        </p:sp>
        <p:sp>
          <p:nvSpPr>
            <p:cNvPr id="3189806" name="Text Box 46"/>
            <p:cNvSpPr txBox="1">
              <a:spLocks noChangeArrowheads="1"/>
            </p:cNvSpPr>
            <p:nvPr/>
          </p:nvSpPr>
          <p:spPr bwMode="auto">
            <a:xfrm>
              <a:off x="4014" y="2412"/>
              <a:ext cx="276" cy="117"/>
            </a:xfrm>
            <a:prstGeom prst="rect">
              <a:avLst/>
            </a:prstGeom>
            <a:noFill/>
            <a:ln w="9525">
              <a:noFill/>
              <a:miter lim="800000"/>
              <a:headEnd/>
              <a:tailEnd/>
            </a:ln>
            <a:effectLst/>
          </p:spPr>
          <p:txBody>
            <a:bodyPr wrap="none" lIns="101858" tIns="0" rIns="101858" bIns="0">
              <a:spAutoFit/>
            </a:bodyPr>
            <a:lstStyle/>
            <a:p>
              <a:pPr defTabSz="1019175" eaLnBrk="0" hangingPunct="0">
                <a:spcBef>
                  <a:spcPct val="0"/>
                </a:spcBef>
                <a:buClrTx/>
                <a:buSzTx/>
                <a:buFontTx/>
                <a:buNone/>
              </a:pPr>
              <a:r>
                <a:rPr lang="fi-FI" sz="1100" b="1">
                  <a:solidFill>
                    <a:schemeClr val="tx1"/>
                  </a:solidFill>
                </a:rPr>
                <a:t>OFF</a:t>
              </a:r>
              <a:endParaRPr lang="fi-FI" sz="1000" b="1" noProof="1">
                <a:solidFill>
                  <a:schemeClr val="tx1"/>
                </a:solidFill>
              </a:endParaRPr>
            </a:p>
          </p:txBody>
        </p:sp>
        <p:sp>
          <p:nvSpPr>
            <p:cNvPr id="3189807" name="Text Box 47"/>
            <p:cNvSpPr txBox="1">
              <a:spLocks noChangeArrowheads="1"/>
            </p:cNvSpPr>
            <p:nvPr/>
          </p:nvSpPr>
          <p:spPr bwMode="auto">
            <a:xfrm>
              <a:off x="5108" y="3059"/>
              <a:ext cx="254" cy="137"/>
            </a:xfrm>
            <a:prstGeom prst="rect">
              <a:avLst/>
            </a:prstGeom>
            <a:noFill/>
            <a:ln w="9525">
              <a:noFill/>
              <a:miter lim="800000"/>
              <a:headEnd/>
              <a:tailEnd/>
            </a:ln>
            <a:effectLst/>
          </p:spPr>
          <p:txBody>
            <a:bodyPr wrap="none" lIns="0" tIns="0" rIns="0" bIns="0">
              <a:spAutoFit/>
            </a:bodyPr>
            <a:lstStyle/>
            <a:p>
              <a:pPr defTabSz="1019175" eaLnBrk="0" hangingPunct="0">
                <a:spcBef>
                  <a:spcPct val="0"/>
                </a:spcBef>
                <a:buClrTx/>
                <a:buSzTx/>
                <a:buFontTx/>
                <a:buNone/>
              </a:pPr>
              <a:r>
                <a:rPr lang="en-US" sz="1300" noProof="1">
                  <a:solidFill>
                    <a:schemeClr val="tx1"/>
                  </a:solidFill>
                  <a:latin typeface="Verdana" pitchFamily="34" charset="0"/>
                </a:rPr>
                <a:t>SAVE</a:t>
              </a:r>
            </a:p>
          </p:txBody>
        </p:sp>
        <p:sp>
          <p:nvSpPr>
            <p:cNvPr id="3189808" name="Text Box 48"/>
            <p:cNvSpPr txBox="1">
              <a:spLocks noChangeArrowheads="1"/>
            </p:cNvSpPr>
            <p:nvPr/>
          </p:nvSpPr>
          <p:spPr bwMode="auto">
            <a:xfrm>
              <a:off x="4583" y="3059"/>
              <a:ext cx="1" cy="137"/>
            </a:xfrm>
            <a:prstGeom prst="rect">
              <a:avLst/>
            </a:prstGeom>
            <a:noFill/>
            <a:ln w="9525">
              <a:noFill/>
              <a:miter lim="800000"/>
              <a:headEnd/>
              <a:tailEnd/>
            </a:ln>
            <a:effectLst/>
          </p:spPr>
          <p:txBody>
            <a:bodyPr wrap="none" lIns="0" tIns="0" rIns="0" bIns="0">
              <a:spAutoFit/>
            </a:bodyPr>
            <a:lstStyle/>
            <a:p>
              <a:pPr defTabSz="1019175" eaLnBrk="0" hangingPunct="0">
                <a:spcBef>
                  <a:spcPct val="0"/>
                </a:spcBef>
                <a:buClrTx/>
                <a:buSzTx/>
                <a:buFontTx/>
                <a:buNone/>
              </a:pPr>
              <a:endParaRPr lang="en-US" sz="1300" noProof="1">
                <a:solidFill>
                  <a:schemeClr val="tx1"/>
                </a:solidFill>
                <a:latin typeface="Verdana" pitchFamily="34" charset="0"/>
              </a:endParaRPr>
            </a:p>
          </p:txBody>
        </p:sp>
        <p:sp>
          <p:nvSpPr>
            <p:cNvPr id="3189809" name="Text Box 49"/>
            <p:cNvSpPr txBox="1">
              <a:spLocks noChangeArrowheads="1"/>
            </p:cNvSpPr>
            <p:nvPr/>
          </p:nvSpPr>
          <p:spPr bwMode="auto">
            <a:xfrm>
              <a:off x="4062" y="3059"/>
              <a:ext cx="223" cy="137"/>
            </a:xfrm>
            <a:prstGeom prst="rect">
              <a:avLst/>
            </a:prstGeom>
            <a:noFill/>
            <a:ln w="9525">
              <a:noFill/>
              <a:miter lim="800000"/>
              <a:headEnd/>
              <a:tailEnd/>
            </a:ln>
            <a:effectLst/>
          </p:spPr>
          <p:txBody>
            <a:bodyPr wrap="none" lIns="0" tIns="0" rIns="0" bIns="0">
              <a:spAutoFit/>
            </a:bodyPr>
            <a:lstStyle/>
            <a:p>
              <a:pPr defTabSz="1019175" eaLnBrk="0" hangingPunct="0">
                <a:spcBef>
                  <a:spcPct val="0"/>
                </a:spcBef>
                <a:buClrTx/>
                <a:buSzTx/>
                <a:buFontTx/>
                <a:buNone/>
              </a:pPr>
              <a:r>
                <a:rPr lang="fi-FI" sz="1300">
                  <a:solidFill>
                    <a:schemeClr val="tx1"/>
                  </a:solidFill>
                  <a:latin typeface="Verdana" pitchFamily="34" charset="0"/>
                </a:rPr>
                <a:t>EXIT</a:t>
              </a:r>
              <a:endParaRPr lang="fi-FI" sz="1300" noProof="1">
                <a:solidFill>
                  <a:schemeClr val="tx1"/>
                </a:solidFill>
                <a:latin typeface="Verdana" pitchFamily="34" charset="0"/>
              </a:endParaRPr>
            </a:p>
          </p:txBody>
        </p:sp>
        <p:sp>
          <p:nvSpPr>
            <p:cNvPr id="3189810" name="Arc 50"/>
            <p:cNvSpPr>
              <a:spLocks/>
            </p:cNvSpPr>
            <p:nvPr/>
          </p:nvSpPr>
          <p:spPr bwMode="auto">
            <a:xfrm>
              <a:off x="4364" y="2419"/>
              <a:ext cx="90" cy="88"/>
            </a:xfrm>
            <a:custGeom>
              <a:avLst/>
              <a:gdLst>
                <a:gd name="G0" fmla="+- 21600 0 0"/>
                <a:gd name="G1" fmla="+- 21600 0 0"/>
                <a:gd name="G2" fmla="+- 21600 0 0"/>
                <a:gd name="T0" fmla="*/ 42322 w 43200"/>
                <a:gd name="T1" fmla="*/ 15505 h 43200"/>
                <a:gd name="T2" fmla="*/ 37092 w 43200"/>
                <a:gd name="T3" fmla="*/ 6548 h 43200"/>
                <a:gd name="T4" fmla="*/ 21600 w 43200"/>
                <a:gd name="T5" fmla="*/ 21600 h 43200"/>
              </a:gdLst>
              <a:ahLst/>
              <a:cxnLst>
                <a:cxn ang="0">
                  <a:pos x="T0" y="T1"/>
                </a:cxn>
                <a:cxn ang="0">
                  <a:pos x="T2" y="T3"/>
                </a:cxn>
                <a:cxn ang="0">
                  <a:pos x="T4" y="T5"/>
                </a:cxn>
              </a:cxnLst>
              <a:rect l="0" t="0" r="r" b="b"/>
              <a:pathLst>
                <a:path w="43200" h="43200" fill="none" extrusionOk="0">
                  <a:moveTo>
                    <a:pt x="42322" y="15504"/>
                  </a:moveTo>
                  <a:cubicBezTo>
                    <a:pt x="42904" y="17484"/>
                    <a:pt x="43200" y="19536"/>
                    <a:pt x="43200" y="21600"/>
                  </a:cubicBezTo>
                  <a:cubicBezTo>
                    <a:pt x="43200" y="33529"/>
                    <a:pt x="33529" y="43200"/>
                    <a:pt x="21600" y="43200"/>
                  </a:cubicBezTo>
                  <a:cubicBezTo>
                    <a:pt x="9670" y="43200"/>
                    <a:pt x="0" y="33529"/>
                    <a:pt x="0" y="21600"/>
                  </a:cubicBezTo>
                  <a:cubicBezTo>
                    <a:pt x="0" y="9670"/>
                    <a:pt x="9670" y="0"/>
                    <a:pt x="21600" y="0"/>
                  </a:cubicBezTo>
                  <a:cubicBezTo>
                    <a:pt x="27436" y="-1"/>
                    <a:pt x="33024" y="2361"/>
                    <a:pt x="37091" y="6548"/>
                  </a:cubicBezTo>
                </a:path>
                <a:path w="43200" h="43200" stroke="0" extrusionOk="0">
                  <a:moveTo>
                    <a:pt x="42322" y="15504"/>
                  </a:moveTo>
                  <a:cubicBezTo>
                    <a:pt x="42904" y="17484"/>
                    <a:pt x="43200" y="19536"/>
                    <a:pt x="43200" y="21600"/>
                  </a:cubicBezTo>
                  <a:cubicBezTo>
                    <a:pt x="43200" y="33529"/>
                    <a:pt x="33529" y="43200"/>
                    <a:pt x="21600" y="43200"/>
                  </a:cubicBezTo>
                  <a:cubicBezTo>
                    <a:pt x="9670" y="43200"/>
                    <a:pt x="0" y="33529"/>
                    <a:pt x="0" y="21600"/>
                  </a:cubicBezTo>
                  <a:cubicBezTo>
                    <a:pt x="0" y="9670"/>
                    <a:pt x="9670" y="0"/>
                    <a:pt x="21600" y="0"/>
                  </a:cubicBezTo>
                  <a:cubicBezTo>
                    <a:pt x="27436" y="-1"/>
                    <a:pt x="33024" y="2361"/>
                    <a:pt x="37091" y="6548"/>
                  </a:cubicBezTo>
                  <a:lnTo>
                    <a:pt x="21600" y="21600"/>
                  </a:lnTo>
                  <a:close/>
                </a:path>
              </a:pathLst>
            </a:custGeom>
            <a:noFill/>
            <a:ln w="28575">
              <a:solidFill>
                <a:schemeClr val="tx1"/>
              </a:solidFill>
              <a:round/>
              <a:headEnd/>
              <a:tailEnd type="triangle" w="med" len="med"/>
            </a:ln>
            <a:effectLst/>
          </p:spPr>
          <p:txBody>
            <a:bodyPr lIns="90000" tIns="46800" rIns="90000" bIns="46800" anchor="ctr">
              <a:spAutoFit/>
            </a:bodyPr>
            <a:lstStyle/>
            <a:p>
              <a:endParaRPr lang="en-US"/>
            </a:p>
          </p:txBody>
        </p:sp>
        <p:sp>
          <p:nvSpPr>
            <p:cNvPr id="3189811" name="Text Box 51"/>
            <p:cNvSpPr txBox="1">
              <a:spLocks noChangeArrowheads="1"/>
            </p:cNvSpPr>
            <p:nvPr/>
          </p:nvSpPr>
          <p:spPr bwMode="auto">
            <a:xfrm>
              <a:off x="4014" y="2664"/>
              <a:ext cx="1495" cy="138"/>
            </a:xfrm>
            <a:prstGeom prst="rect">
              <a:avLst/>
            </a:prstGeom>
            <a:noFill/>
            <a:ln w="9525">
              <a:noFill/>
              <a:miter lim="800000"/>
              <a:headEnd/>
              <a:tailEnd/>
            </a:ln>
            <a:effectLst/>
          </p:spPr>
          <p:txBody>
            <a:bodyPr lIns="101858" tIns="0" rIns="0" bIns="0">
              <a:spAutoFit/>
            </a:bodyPr>
            <a:lstStyle/>
            <a:p>
              <a:pPr defTabSz="1019175" eaLnBrk="0" hangingPunct="0">
                <a:spcBef>
                  <a:spcPct val="0"/>
                </a:spcBef>
                <a:buClrTx/>
                <a:buSzTx/>
                <a:buFontTx/>
                <a:buNone/>
              </a:pPr>
              <a:r>
                <a:rPr lang="en-US" sz="1300">
                  <a:solidFill>
                    <a:schemeClr val="tx1"/>
                  </a:solidFill>
                  <a:latin typeface="Verdana" pitchFamily="34" charset="0"/>
                </a:rPr>
                <a:t>9905 MOTOR NOM VOLT</a:t>
              </a:r>
              <a:endParaRPr lang="en-US" sz="1300" noProof="1">
                <a:solidFill>
                  <a:schemeClr val="tx1"/>
                </a:solidFill>
                <a:latin typeface="Verdana" pitchFamily="34" charset="0"/>
              </a:endParaRPr>
            </a:p>
          </p:txBody>
        </p:sp>
        <p:sp>
          <p:nvSpPr>
            <p:cNvPr id="3189812" name="Text Box 52"/>
            <p:cNvSpPr txBox="1">
              <a:spLocks noChangeArrowheads="1"/>
            </p:cNvSpPr>
            <p:nvPr/>
          </p:nvSpPr>
          <p:spPr bwMode="auto">
            <a:xfrm>
              <a:off x="4524" y="2412"/>
              <a:ext cx="374" cy="117"/>
            </a:xfrm>
            <a:prstGeom prst="rect">
              <a:avLst/>
            </a:prstGeom>
            <a:noFill/>
            <a:ln w="9525">
              <a:noFill/>
              <a:miter lim="800000"/>
              <a:headEnd/>
              <a:tailEnd/>
            </a:ln>
            <a:effectLst/>
          </p:spPr>
          <p:txBody>
            <a:bodyPr wrap="none" lIns="0" tIns="0" rIns="0" bIns="0">
              <a:spAutoFit/>
            </a:bodyPr>
            <a:lstStyle/>
            <a:p>
              <a:pPr defTabSz="1019175" eaLnBrk="0" hangingPunct="0">
                <a:spcBef>
                  <a:spcPct val="0"/>
                </a:spcBef>
                <a:buClrTx/>
                <a:buSzTx/>
                <a:buFontTx/>
                <a:buNone/>
              </a:pPr>
              <a:r>
                <a:rPr lang="en-US" sz="1100" b="1" noProof="1">
                  <a:solidFill>
                    <a:schemeClr val="tx1"/>
                  </a:solidFill>
                </a:rPr>
                <a:t>PAR EDIT</a:t>
              </a:r>
              <a:endParaRPr lang="en-US" sz="1000" b="1" noProof="1">
                <a:solidFill>
                  <a:schemeClr val="tx1"/>
                </a:solidFill>
              </a:endParaRPr>
            </a:p>
          </p:txBody>
        </p:sp>
        <p:sp>
          <p:nvSpPr>
            <p:cNvPr id="3189813" name="Line 53"/>
            <p:cNvSpPr>
              <a:spLocks noChangeShapeType="1"/>
            </p:cNvSpPr>
            <p:nvPr/>
          </p:nvSpPr>
          <p:spPr bwMode="auto">
            <a:xfrm>
              <a:off x="4966" y="2460"/>
              <a:ext cx="477" cy="0"/>
            </a:xfrm>
            <a:prstGeom prst="line">
              <a:avLst/>
            </a:prstGeom>
            <a:noFill/>
            <a:ln w="3175">
              <a:solidFill>
                <a:schemeClr val="tx1"/>
              </a:solidFill>
              <a:round/>
              <a:headEnd/>
              <a:tailEnd type="none" w="lg" len="lg"/>
            </a:ln>
            <a:effectLst/>
          </p:spPr>
          <p:txBody>
            <a:bodyPr lIns="90000" tIns="46800" rIns="90000" bIns="46800">
              <a:spAutoFit/>
            </a:bodyPr>
            <a:lstStyle/>
            <a:p>
              <a:endParaRPr lang="en-US"/>
            </a:p>
          </p:txBody>
        </p:sp>
        <p:sp>
          <p:nvSpPr>
            <p:cNvPr id="3189814" name="Text Box 54"/>
            <p:cNvSpPr txBox="1">
              <a:spLocks noChangeArrowheads="1"/>
            </p:cNvSpPr>
            <p:nvPr/>
          </p:nvSpPr>
          <p:spPr bwMode="auto">
            <a:xfrm>
              <a:off x="4014" y="2806"/>
              <a:ext cx="1495" cy="212"/>
            </a:xfrm>
            <a:prstGeom prst="rect">
              <a:avLst/>
            </a:prstGeom>
            <a:noFill/>
            <a:ln w="9525">
              <a:noFill/>
              <a:miter lim="800000"/>
              <a:headEnd/>
              <a:tailEnd/>
            </a:ln>
            <a:effectLst/>
          </p:spPr>
          <p:txBody>
            <a:bodyPr lIns="101858" tIns="0" rIns="0" bIns="0">
              <a:spAutoFit/>
            </a:bodyPr>
            <a:lstStyle/>
            <a:p>
              <a:pPr algn="ctr" defTabSz="1019175" eaLnBrk="0" hangingPunct="0">
                <a:spcBef>
                  <a:spcPct val="0"/>
                </a:spcBef>
                <a:buClrTx/>
                <a:buSzTx/>
                <a:buFontTx/>
                <a:buNone/>
              </a:pPr>
              <a:r>
                <a:rPr lang="en-US">
                  <a:solidFill>
                    <a:schemeClr val="tx1"/>
                  </a:solidFill>
                  <a:latin typeface="Verdana" pitchFamily="34" charset="0"/>
                </a:rPr>
                <a:t>220 V</a:t>
              </a:r>
              <a:endParaRPr lang="en-US" noProof="1">
                <a:solidFill>
                  <a:schemeClr val="tx1"/>
                </a:solidFill>
                <a:latin typeface="Verdana" pitchFamily="34" charset="0"/>
              </a:endParaRPr>
            </a:p>
          </p:txBody>
        </p:sp>
        <p:grpSp>
          <p:nvGrpSpPr>
            <p:cNvPr id="3189815" name="Group 55"/>
            <p:cNvGrpSpPr>
              <a:grpSpLocks/>
            </p:cNvGrpSpPr>
            <p:nvPr/>
          </p:nvGrpSpPr>
          <p:grpSpPr bwMode="auto">
            <a:xfrm>
              <a:off x="5059" y="3040"/>
              <a:ext cx="441" cy="150"/>
              <a:chOff x="5072" y="1279"/>
              <a:chExt cx="441" cy="150"/>
            </a:xfrm>
          </p:grpSpPr>
          <p:sp>
            <p:nvSpPr>
              <p:cNvPr id="3189816" name="Line 56"/>
              <p:cNvSpPr>
                <a:spLocks noChangeShapeType="1"/>
              </p:cNvSpPr>
              <p:nvPr/>
            </p:nvSpPr>
            <p:spPr bwMode="auto">
              <a:xfrm>
                <a:off x="5072" y="1286"/>
                <a:ext cx="0" cy="143"/>
              </a:xfrm>
              <a:prstGeom prst="line">
                <a:avLst/>
              </a:prstGeom>
              <a:noFill/>
              <a:ln w="15875">
                <a:solidFill>
                  <a:schemeClr val="tx1"/>
                </a:solidFill>
                <a:round/>
                <a:headEnd/>
                <a:tailEnd type="none" w="lg" len="lg"/>
              </a:ln>
              <a:effectLst/>
            </p:spPr>
            <p:txBody>
              <a:bodyPr lIns="90000" tIns="46800" rIns="90000" bIns="46800">
                <a:spAutoFit/>
              </a:bodyPr>
              <a:lstStyle/>
              <a:p>
                <a:endParaRPr lang="en-US"/>
              </a:p>
            </p:txBody>
          </p:sp>
          <p:sp>
            <p:nvSpPr>
              <p:cNvPr id="3189817" name="Line 57"/>
              <p:cNvSpPr>
                <a:spLocks noChangeShapeType="1"/>
              </p:cNvSpPr>
              <p:nvPr/>
            </p:nvSpPr>
            <p:spPr bwMode="auto">
              <a:xfrm>
                <a:off x="5079" y="1279"/>
                <a:ext cx="434" cy="0"/>
              </a:xfrm>
              <a:prstGeom prst="line">
                <a:avLst/>
              </a:prstGeom>
              <a:noFill/>
              <a:ln w="15875">
                <a:solidFill>
                  <a:schemeClr val="tx1"/>
                </a:solidFill>
                <a:round/>
                <a:headEnd/>
                <a:tailEnd type="none" w="lg" len="lg"/>
              </a:ln>
              <a:effectLst/>
            </p:spPr>
            <p:txBody>
              <a:bodyPr lIns="90000" tIns="46800" rIns="90000" bIns="46800">
                <a:spAutoFit/>
              </a:bodyPr>
              <a:lstStyle/>
              <a:p>
                <a:endParaRPr lang="en-US"/>
              </a:p>
            </p:txBody>
          </p:sp>
        </p:grpSp>
        <p:grpSp>
          <p:nvGrpSpPr>
            <p:cNvPr id="3189818" name="Group 58"/>
            <p:cNvGrpSpPr>
              <a:grpSpLocks/>
            </p:cNvGrpSpPr>
            <p:nvPr/>
          </p:nvGrpSpPr>
          <p:grpSpPr bwMode="auto">
            <a:xfrm>
              <a:off x="4026" y="3024"/>
              <a:ext cx="300" cy="164"/>
              <a:chOff x="4017" y="1272"/>
              <a:chExt cx="300" cy="164"/>
            </a:xfrm>
          </p:grpSpPr>
          <p:sp>
            <p:nvSpPr>
              <p:cNvPr id="3189819" name="Line 59"/>
              <p:cNvSpPr>
                <a:spLocks noChangeShapeType="1"/>
              </p:cNvSpPr>
              <p:nvPr/>
            </p:nvSpPr>
            <p:spPr bwMode="auto">
              <a:xfrm>
                <a:off x="4017" y="1279"/>
                <a:ext cx="300" cy="0"/>
              </a:xfrm>
              <a:prstGeom prst="line">
                <a:avLst/>
              </a:prstGeom>
              <a:noFill/>
              <a:ln w="15875">
                <a:solidFill>
                  <a:schemeClr val="tx1"/>
                </a:solidFill>
                <a:round/>
                <a:headEnd/>
                <a:tailEnd type="none" w="lg" len="lg"/>
              </a:ln>
              <a:effectLst/>
            </p:spPr>
            <p:txBody>
              <a:bodyPr lIns="90000" tIns="46800" rIns="90000" bIns="46800">
                <a:spAutoFit/>
              </a:bodyPr>
              <a:lstStyle/>
              <a:p>
                <a:endParaRPr lang="en-US"/>
              </a:p>
            </p:txBody>
          </p:sp>
          <p:sp>
            <p:nvSpPr>
              <p:cNvPr id="3189820" name="Line 60"/>
              <p:cNvSpPr>
                <a:spLocks noChangeShapeType="1"/>
              </p:cNvSpPr>
              <p:nvPr/>
            </p:nvSpPr>
            <p:spPr bwMode="auto">
              <a:xfrm>
                <a:off x="4309" y="1272"/>
                <a:ext cx="0" cy="164"/>
              </a:xfrm>
              <a:prstGeom prst="line">
                <a:avLst/>
              </a:prstGeom>
              <a:noFill/>
              <a:ln w="15875">
                <a:solidFill>
                  <a:schemeClr val="tx1"/>
                </a:solidFill>
                <a:round/>
                <a:headEnd/>
                <a:tailEnd type="none" w="lg" len="lg"/>
              </a:ln>
              <a:effectLst/>
            </p:spPr>
            <p:txBody>
              <a:bodyPr lIns="90000" tIns="46800" rIns="90000" bIns="46800">
                <a:spAutoFit/>
              </a:bodyPr>
              <a:lstStyle/>
              <a:p>
                <a:endParaRPr lang="en-US"/>
              </a:p>
            </p:txBody>
          </p:sp>
        </p:grpSp>
      </p:grpSp>
      <p:sp>
        <p:nvSpPr>
          <p:cNvPr id="3189821" name="Line 61"/>
          <p:cNvSpPr>
            <a:spLocks noChangeShapeType="1"/>
          </p:cNvSpPr>
          <p:nvPr/>
        </p:nvSpPr>
        <p:spPr bwMode="auto">
          <a:xfrm flipV="1">
            <a:off x="4694238" y="2266950"/>
            <a:ext cx="1096962" cy="12700"/>
          </a:xfrm>
          <a:prstGeom prst="line">
            <a:avLst/>
          </a:prstGeom>
          <a:noFill/>
          <a:ln w="28575">
            <a:solidFill>
              <a:schemeClr val="accent2"/>
            </a:solidFill>
            <a:round/>
            <a:headEnd/>
            <a:tailEnd type="triangle" w="lg" len="lg"/>
          </a:ln>
          <a:effectLst/>
        </p:spPr>
        <p:txBody>
          <a:bodyPr lIns="90000" tIns="46800" rIns="90000" bIns="46800">
            <a:spAutoFit/>
          </a:bodyPr>
          <a:lstStyle/>
          <a:p>
            <a:endParaRPr lang="en-US"/>
          </a:p>
        </p:txBody>
      </p:sp>
      <p:pic>
        <p:nvPicPr>
          <p:cNvPr id="3189822" name="Picture 62"/>
          <p:cNvPicPr>
            <a:picLocks noChangeAspect="1" noChangeArrowheads="1"/>
          </p:cNvPicPr>
          <p:nvPr/>
        </p:nvPicPr>
        <p:blipFill>
          <a:blip r:embed="rId4" cstate="print"/>
          <a:srcRect/>
          <a:stretch>
            <a:fillRect/>
          </a:stretch>
        </p:blipFill>
        <p:spPr bwMode="auto">
          <a:xfrm>
            <a:off x="5792788" y="1795463"/>
            <a:ext cx="2613025" cy="1428750"/>
          </a:xfrm>
          <a:prstGeom prst="rect">
            <a:avLst/>
          </a:prstGeom>
          <a:solidFill>
            <a:srgbClr val="CCFFFF"/>
          </a:solidFill>
          <a:ln w="9525" algn="ctr">
            <a:noFill/>
            <a:miter lim="800000"/>
            <a:headEnd/>
            <a:tailEnd/>
          </a:ln>
          <a:effectLst/>
        </p:spPr>
      </p:pic>
      <p:pic>
        <p:nvPicPr>
          <p:cNvPr id="3189823" name="Picture 63"/>
          <p:cNvPicPr>
            <a:picLocks noChangeAspect="1" noChangeArrowheads="1"/>
          </p:cNvPicPr>
          <p:nvPr/>
        </p:nvPicPr>
        <p:blipFill>
          <a:blip r:embed="rId5" cstate="print"/>
          <a:srcRect/>
          <a:stretch>
            <a:fillRect/>
          </a:stretch>
        </p:blipFill>
        <p:spPr bwMode="auto">
          <a:xfrm>
            <a:off x="5810250" y="3478213"/>
            <a:ext cx="2624138" cy="1436687"/>
          </a:xfrm>
          <a:prstGeom prst="rect">
            <a:avLst/>
          </a:prstGeom>
          <a:noFill/>
          <a:ln w="9525" algn="ctr">
            <a:noFill/>
            <a:miter lim="800000"/>
            <a:headEnd/>
            <a:tailEnd/>
          </a:ln>
          <a:effectLst/>
        </p:spPr>
      </p:pic>
      <p:sp>
        <p:nvSpPr>
          <p:cNvPr id="3189824" name="Line 64"/>
          <p:cNvSpPr>
            <a:spLocks noChangeShapeType="1"/>
          </p:cNvSpPr>
          <p:nvPr/>
        </p:nvSpPr>
        <p:spPr bwMode="auto">
          <a:xfrm flipV="1">
            <a:off x="3875088" y="4333875"/>
            <a:ext cx="1781175" cy="0"/>
          </a:xfrm>
          <a:prstGeom prst="line">
            <a:avLst/>
          </a:prstGeom>
          <a:noFill/>
          <a:ln w="28575">
            <a:solidFill>
              <a:schemeClr val="accent2"/>
            </a:solidFill>
            <a:round/>
            <a:headEnd/>
            <a:tailEnd type="triangle" w="lg" len="lg"/>
          </a:ln>
          <a:effectLst/>
        </p:spPr>
        <p:txBody>
          <a:bodyPr lIns="90000" tIns="46800" rIns="90000" bIns="46800">
            <a:spAutoFit/>
          </a:bodyPr>
          <a:lstStyle/>
          <a:p>
            <a:endParaRPr lang="en-US"/>
          </a:p>
        </p:txBody>
      </p:sp>
      <p:sp>
        <p:nvSpPr>
          <p:cNvPr id="3189825" name="Line 65"/>
          <p:cNvSpPr>
            <a:spLocks noChangeShapeType="1"/>
          </p:cNvSpPr>
          <p:nvPr/>
        </p:nvSpPr>
        <p:spPr bwMode="auto">
          <a:xfrm flipH="1">
            <a:off x="1624013" y="5083175"/>
            <a:ext cx="663575" cy="511175"/>
          </a:xfrm>
          <a:prstGeom prst="line">
            <a:avLst/>
          </a:prstGeom>
          <a:noFill/>
          <a:ln w="28575">
            <a:solidFill>
              <a:schemeClr val="accent2"/>
            </a:solidFill>
            <a:round/>
            <a:headEnd/>
            <a:tailEnd type="triangle" w="lg" len="lg"/>
          </a:ln>
          <a:effectLst/>
        </p:spPr>
        <p:txBody>
          <a:bodyPr lIns="90000" tIns="46800" rIns="90000" bIns="46800">
            <a:spAutoFit/>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89764"/>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3189783"/>
                                        </p:tgtEl>
                                        <p:attrNameLst>
                                          <p:attrName>style.visibility</p:attrName>
                                        </p:attrNameLst>
                                      </p:cBhvr>
                                      <p:to>
                                        <p:strVal val="visible"/>
                                      </p:to>
                                    </p:set>
                                    <p:anim calcmode="lin" valueType="num">
                                      <p:cBhvr additive="base">
                                        <p:cTn id="10" dur="500" fill="hold"/>
                                        <p:tgtEl>
                                          <p:spTgt spid="3189783"/>
                                        </p:tgtEl>
                                        <p:attrNameLst>
                                          <p:attrName>ppt_x</p:attrName>
                                        </p:attrNameLst>
                                      </p:cBhvr>
                                      <p:tavLst>
                                        <p:tav tm="0">
                                          <p:val>
                                            <p:strVal val="#ppt_x"/>
                                          </p:val>
                                        </p:tav>
                                        <p:tav tm="100000">
                                          <p:val>
                                            <p:strVal val="#ppt_x"/>
                                          </p:val>
                                        </p:tav>
                                      </p:tavLst>
                                    </p:anim>
                                    <p:anim calcmode="lin" valueType="num">
                                      <p:cBhvr additive="base">
                                        <p:cTn id="11" dur="500" fill="hold"/>
                                        <p:tgtEl>
                                          <p:spTgt spid="3189783"/>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3189804"/>
                                        </p:tgtEl>
                                        <p:attrNameLst>
                                          <p:attrName>style.visibility</p:attrName>
                                        </p:attrNameLst>
                                      </p:cBhvr>
                                      <p:to>
                                        <p:strVal val="visible"/>
                                      </p:to>
                                    </p:set>
                                    <p:anim calcmode="lin" valueType="num">
                                      <p:cBhvr additive="base">
                                        <p:cTn id="15" dur="500" fill="hold"/>
                                        <p:tgtEl>
                                          <p:spTgt spid="3189804"/>
                                        </p:tgtEl>
                                        <p:attrNameLst>
                                          <p:attrName>ppt_x</p:attrName>
                                        </p:attrNameLst>
                                      </p:cBhvr>
                                      <p:tavLst>
                                        <p:tav tm="0">
                                          <p:val>
                                            <p:strVal val="#ppt_x"/>
                                          </p:val>
                                        </p:tav>
                                        <p:tav tm="100000">
                                          <p:val>
                                            <p:strVal val="#ppt_x"/>
                                          </p:val>
                                        </p:tav>
                                      </p:tavLst>
                                    </p:anim>
                                    <p:anim calcmode="lin" valueType="num">
                                      <p:cBhvr additive="base">
                                        <p:cTn id="16" dur="500" fill="hold"/>
                                        <p:tgtEl>
                                          <p:spTgt spid="3189804"/>
                                        </p:tgtEl>
                                        <p:attrNameLst>
                                          <p:attrName>ppt_y</p:attrName>
                                        </p:attrNameLst>
                                      </p:cBhvr>
                                      <p:tavLst>
                                        <p:tav tm="0">
                                          <p:val>
                                            <p:strVal val="1+#ppt_h/2"/>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189821"/>
                                        </p:tgtEl>
                                        <p:attrNameLst>
                                          <p:attrName>style.visibility</p:attrName>
                                        </p:attrNameLst>
                                      </p:cBhvr>
                                      <p:to>
                                        <p:strVal val="visible"/>
                                      </p:to>
                                    </p:set>
                                    <p:anim calcmode="lin" valueType="num">
                                      <p:cBhvr additive="base">
                                        <p:cTn id="19" dur="500" fill="hold"/>
                                        <p:tgtEl>
                                          <p:spTgt spid="3189821"/>
                                        </p:tgtEl>
                                        <p:attrNameLst>
                                          <p:attrName>ppt_x</p:attrName>
                                        </p:attrNameLst>
                                      </p:cBhvr>
                                      <p:tavLst>
                                        <p:tav tm="0">
                                          <p:val>
                                            <p:strVal val="0-#ppt_w/2"/>
                                          </p:val>
                                        </p:tav>
                                        <p:tav tm="100000">
                                          <p:val>
                                            <p:strVal val="#ppt_x"/>
                                          </p:val>
                                        </p:tav>
                                      </p:tavLst>
                                    </p:anim>
                                    <p:anim calcmode="lin" valueType="num">
                                      <p:cBhvr additive="base">
                                        <p:cTn id="20" dur="500" fill="hold"/>
                                        <p:tgtEl>
                                          <p:spTgt spid="3189821"/>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189824"/>
                                        </p:tgtEl>
                                        <p:attrNameLst>
                                          <p:attrName>style.visibility</p:attrName>
                                        </p:attrNameLst>
                                      </p:cBhvr>
                                      <p:to>
                                        <p:strVal val="visible"/>
                                      </p:to>
                                    </p:set>
                                    <p:anim calcmode="lin" valueType="num">
                                      <p:cBhvr additive="base">
                                        <p:cTn id="23" dur="500" fill="hold"/>
                                        <p:tgtEl>
                                          <p:spTgt spid="3189824"/>
                                        </p:tgtEl>
                                        <p:attrNameLst>
                                          <p:attrName>ppt_x</p:attrName>
                                        </p:attrNameLst>
                                      </p:cBhvr>
                                      <p:tavLst>
                                        <p:tav tm="0">
                                          <p:val>
                                            <p:strVal val="0-#ppt_w/2"/>
                                          </p:val>
                                        </p:tav>
                                        <p:tav tm="100000">
                                          <p:val>
                                            <p:strVal val="#ppt_x"/>
                                          </p:val>
                                        </p:tav>
                                      </p:tavLst>
                                    </p:anim>
                                    <p:anim calcmode="lin" valueType="num">
                                      <p:cBhvr additive="base">
                                        <p:cTn id="24" dur="500" fill="hold"/>
                                        <p:tgtEl>
                                          <p:spTgt spid="318982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189825"/>
                                        </p:tgtEl>
                                        <p:attrNameLst>
                                          <p:attrName>style.visibility</p:attrName>
                                        </p:attrNameLst>
                                      </p:cBhvr>
                                      <p:to>
                                        <p:strVal val="visible"/>
                                      </p:to>
                                    </p:set>
                                    <p:anim calcmode="lin" valueType="num">
                                      <p:cBhvr additive="base">
                                        <p:cTn id="27" dur="500" fill="hold"/>
                                        <p:tgtEl>
                                          <p:spTgt spid="3189825"/>
                                        </p:tgtEl>
                                        <p:attrNameLst>
                                          <p:attrName>ppt_x</p:attrName>
                                        </p:attrNameLst>
                                      </p:cBhvr>
                                      <p:tavLst>
                                        <p:tav tm="0">
                                          <p:val>
                                            <p:strVal val="0-#ppt_w/2"/>
                                          </p:val>
                                        </p:tav>
                                        <p:tav tm="100000">
                                          <p:val>
                                            <p:strVal val="#ppt_x"/>
                                          </p:val>
                                        </p:tav>
                                      </p:tavLst>
                                    </p:anim>
                                    <p:anim calcmode="lin" valueType="num">
                                      <p:cBhvr additive="base">
                                        <p:cTn id="28" dur="500" fill="hold"/>
                                        <p:tgtEl>
                                          <p:spTgt spid="31898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9821" grpId="0" animBg="1"/>
      <p:bldP spid="3189824" grpId="0" animBg="1"/>
      <p:bldP spid="3189825" grpId="0" animBg="1"/>
    </p:bldLst>
  </p:timing>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6EAE2564-5D7E-4E55-88B7-C23AB11CFB78}" type="slidenum">
              <a:rPr lang="en-US"/>
              <a:pPr/>
              <a:t>137</a:t>
            </a:fld>
            <a:endParaRPr lang="en-US"/>
          </a:p>
        </p:txBody>
      </p:sp>
      <p:sp>
        <p:nvSpPr>
          <p:cNvPr id="3191810" name="Rectangle 2"/>
          <p:cNvSpPr>
            <a:spLocks noGrp="1" noChangeArrowheads="1"/>
          </p:cNvSpPr>
          <p:nvPr>
            <p:ph type="title"/>
          </p:nvPr>
        </p:nvSpPr>
        <p:spPr/>
        <p:txBody>
          <a:bodyPr/>
          <a:lstStyle/>
          <a:p>
            <a:r>
              <a:rPr lang="en-US"/>
              <a:t>Setting parameters with the HVAC Control Panel</a:t>
            </a:r>
          </a:p>
        </p:txBody>
      </p:sp>
      <p:sp>
        <p:nvSpPr>
          <p:cNvPr id="3191811" name="Rectangle 3"/>
          <p:cNvSpPr>
            <a:spLocks noChangeArrowheads="1"/>
          </p:cNvSpPr>
          <p:nvPr/>
        </p:nvSpPr>
        <p:spPr bwMode="auto">
          <a:xfrm>
            <a:off x="1624013" y="1808163"/>
            <a:ext cx="3327400" cy="1917700"/>
          </a:xfrm>
          <a:prstGeom prst="rect">
            <a:avLst/>
          </a:prstGeom>
          <a:noFill/>
          <a:ln w="9525">
            <a:noFill/>
            <a:miter lim="800000"/>
            <a:headEnd/>
            <a:tailEnd/>
          </a:ln>
          <a:effectLst/>
        </p:spPr>
        <p:txBody>
          <a:bodyPr lIns="101858" tIns="50929" rIns="101858" bIns="50929">
            <a:spAutoFit/>
          </a:bodyPr>
          <a:lstStyle/>
          <a:p>
            <a:pPr marL="203200" indent="-203200" defTabSz="1019175"/>
            <a:r>
              <a:rPr lang="en-US" sz="1800"/>
              <a:t>Use the parameters mode in the main menu to set parameters manually</a:t>
            </a:r>
          </a:p>
          <a:p>
            <a:pPr marL="203200" indent="-203200" defTabSz="1019175"/>
            <a:r>
              <a:rPr lang="en-US" sz="1800"/>
              <a:t>The User’s manual provides instructions on setting parameters.</a:t>
            </a:r>
            <a:r>
              <a:rPr lang="en-US"/>
              <a:t> </a:t>
            </a:r>
          </a:p>
        </p:txBody>
      </p:sp>
      <p:grpSp>
        <p:nvGrpSpPr>
          <p:cNvPr id="3191812" name="Group 4"/>
          <p:cNvGrpSpPr>
            <a:grpSpLocks/>
          </p:cNvGrpSpPr>
          <p:nvPr/>
        </p:nvGrpSpPr>
        <p:grpSpPr bwMode="auto">
          <a:xfrm>
            <a:off x="5708650" y="1808163"/>
            <a:ext cx="2432050" cy="3338512"/>
            <a:chOff x="3496" y="672"/>
            <a:chExt cx="1561" cy="2090"/>
          </a:xfrm>
        </p:grpSpPr>
        <p:pic>
          <p:nvPicPr>
            <p:cNvPr id="3191813" name="Picture 5"/>
            <p:cNvPicPr>
              <a:picLocks noChangeAspect="1" noChangeArrowheads="1"/>
            </p:cNvPicPr>
            <p:nvPr/>
          </p:nvPicPr>
          <p:blipFill>
            <a:blip r:embed="rId4" cstate="print"/>
            <a:srcRect r="4471"/>
            <a:stretch>
              <a:fillRect/>
            </a:stretch>
          </p:blipFill>
          <p:spPr bwMode="auto">
            <a:xfrm>
              <a:off x="3496" y="672"/>
              <a:ext cx="1561" cy="2090"/>
            </a:xfrm>
            <a:prstGeom prst="rect">
              <a:avLst/>
            </a:prstGeom>
            <a:noFill/>
            <a:ln w="9525">
              <a:noFill/>
              <a:miter lim="800000"/>
              <a:headEnd/>
              <a:tailEnd/>
            </a:ln>
            <a:effectLst/>
          </p:spPr>
        </p:pic>
        <p:pic>
          <p:nvPicPr>
            <p:cNvPr id="3191814" name="Picture 6"/>
            <p:cNvPicPr>
              <a:picLocks noChangeAspect="1" noChangeArrowheads="1"/>
            </p:cNvPicPr>
            <p:nvPr/>
          </p:nvPicPr>
          <p:blipFill>
            <a:blip r:embed="rId5" cstate="print"/>
            <a:srcRect l="13838" t="32129" r="3653" b="45148"/>
            <a:stretch>
              <a:fillRect/>
            </a:stretch>
          </p:blipFill>
          <p:spPr bwMode="auto">
            <a:xfrm>
              <a:off x="3822" y="1075"/>
              <a:ext cx="1016" cy="526"/>
            </a:xfrm>
            <a:prstGeom prst="rect">
              <a:avLst/>
            </a:prstGeom>
            <a:noFill/>
            <a:ln w="9525">
              <a:noFill/>
              <a:miter lim="800000"/>
              <a:headEnd/>
              <a:tailEnd/>
            </a:ln>
            <a:effectLst/>
          </p:spPr>
        </p:pic>
        <p:pic>
          <p:nvPicPr>
            <p:cNvPr id="3191815" name="Picture 7"/>
            <p:cNvPicPr>
              <a:picLocks noChangeAspect="1" noChangeArrowheads="1"/>
            </p:cNvPicPr>
            <p:nvPr/>
          </p:nvPicPr>
          <p:blipFill>
            <a:blip r:embed="rId5" cstate="print"/>
            <a:srcRect l="11995" t="30779" r="2635" b="45407"/>
            <a:stretch>
              <a:fillRect/>
            </a:stretch>
          </p:blipFill>
          <p:spPr bwMode="auto">
            <a:xfrm>
              <a:off x="3750" y="1015"/>
              <a:ext cx="1158" cy="622"/>
            </a:xfrm>
            <a:prstGeom prst="rect">
              <a:avLst/>
            </a:prstGeom>
            <a:noFill/>
            <a:ln w="9525">
              <a:noFill/>
              <a:miter lim="800000"/>
              <a:headEnd/>
              <a:tailEnd/>
            </a:ln>
            <a:effectLst/>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918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91811">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191812"/>
                                        </p:tgtEl>
                                        <p:attrNameLst>
                                          <p:attrName>style.visibility</p:attrName>
                                        </p:attrNameLst>
                                      </p:cBhvr>
                                      <p:to>
                                        <p:strVal val="visible"/>
                                      </p:to>
                                    </p:set>
                                    <p:animEffect transition="in" filter="fade">
                                      <p:cBhvr>
                                        <p:cTn id="13" dur="2000"/>
                                        <p:tgtEl>
                                          <p:spTgt spid="3191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1811" grpId="0" build="p"/>
    </p:bld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2563D0FA-08D8-4C06-8166-C9405DDE4FA3}" type="slidenum">
              <a:rPr lang="en-US"/>
              <a:pPr/>
              <a:t>138</a:t>
            </a:fld>
            <a:endParaRPr lang="en-US"/>
          </a:p>
        </p:txBody>
      </p:sp>
      <p:sp>
        <p:nvSpPr>
          <p:cNvPr id="3193858" name="Rectangle 2"/>
          <p:cNvSpPr>
            <a:spLocks noGrp="1" noChangeArrowheads="1"/>
          </p:cNvSpPr>
          <p:nvPr>
            <p:ph type="title"/>
          </p:nvPr>
        </p:nvSpPr>
        <p:spPr/>
        <p:txBody>
          <a:bodyPr/>
          <a:lstStyle/>
          <a:p>
            <a:r>
              <a:rPr lang="en-US"/>
              <a:t>Initial power up and data entry</a:t>
            </a:r>
          </a:p>
        </p:txBody>
      </p:sp>
      <p:sp>
        <p:nvSpPr>
          <p:cNvPr id="3193859" name="Rectangle 3"/>
          <p:cNvSpPr>
            <a:spLocks noChangeArrowheads="1"/>
          </p:cNvSpPr>
          <p:nvPr/>
        </p:nvSpPr>
        <p:spPr bwMode="auto">
          <a:xfrm>
            <a:off x="1624013" y="1808163"/>
            <a:ext cx="6810375" cy="5111750"/>
          </a:xfrm>
          <a:prstGeom prst="rect">
            <a:avLst/>
          </a:prstGeom>
          <a:noFill/>
          <a:ln w="9525">
            <a:noFill/>
            <a:miter lim="800000"/>
            <a:headEnd/>
            <a:tailEnd/>
          </a:ln>
          <a:effectLst/>
        </p:spPr>
        <p:txBody>
          <a:bodyPr lIns="101858" tIns="50929" rIns="101858" bIns="50929">
            <a:spAutoFit/>
          </a:bodyPr>
          <a:lstStyle/>
          <a:p>
            <a:pPr marL="342900" indent="-342900">
              <a:buFont typeface="Wingdings" pitchFamily="2" charset="2"/>
              <a:buNone/>
            </a:pPr>
            <a:r>
              <a:rPr lang="en-US" sz="1800"/>
              <a:t>1.	Apply power to the drive.</a:t>
            </a:r>
          </a:p>
          <a:p>
            <a:pPr marL="666750" lvl="1" indent="-304800">
              <a:buFont typeface="Wingdings" pitchFamily="2" charset="2"/>
              <a:buNone/>
            </a:pPr>
            <a:r>
              <a:rPr lang="en-US" sz="1600"/>
              <a:t>— The drive Control Panel display should illuminate</a:t>
            </a:r>
          </a:p>
          <a:p>
            <a:pPr marL="666750" lvl="1" indent="-304800">
              <a:buFont typeface="Wingdings" pitchFamily="2" charset="2"/>
              <a:buNone/>
            </a:pPr>
            <a:r>
              <a:rPr lang="en-US" sz="1600"/>
              <a:t>— A green light should be displayed on the upper left corner of the Control Panel</a:t>
            </a:r>
          </a:p>
          <a:p>
            <a:pPr marL="342900" indent="-342900">
              <a:buFont typeface="Wingdings" pitchFamily="2" charset="2"/>
              <a:buNone/>
            </a:pPr>
            <a:r>
              <a:rPr lang="en-US" sz="1800"/>
              <a:t>2.	Enter the desired macro in Group </a:t>
            </a:r>
            <a:r>
              <a:rPr lang="en-US" sz="1800" b="1"/>
              <a:t>99, Start-Up Data</a:t>
            </a:r>
            <a:r>
              <a:rPr lang="en-US" sz="1800"/>
              <a:t>, </a:t>
            </a:r>
            <a:r>
              <a:rPr lang="en-US" sz="1800" b="1"/>
              <a:t>P9902, APPLIC MACRO</a:t>
            </a:r>
            <a:r>
              <a:rPr lang="en-US" sz="1800"/>
              <a:t>.  The procedure as documented herein assumes that the </a:t>
            </a:r>
            <a:r>
              <a:rPr lang="en-US" sz="1800" b="1"/>
              <a:t>HVAC DEFAULT</a:t>
            </a:r>
            <a:r>
              <a:rPr lang="en-US" sz="1800"/>
              <a:t> macro is selected.</a:t>
            </a:r>
            <a:br>
              <a:rPr lang="en-US" sz="1800"/>
            </a:br>
            <a:r>
              <a:rPr lang="en-US" sz="1800"/>
              <a:t>Note: Verify I/O assignments in Operating Data (P0118-0123)</a:t>
            </a:r>
          </a:p>
          <a:p>
            <a:pPr marL="342900" indent="-342900">
              <a:buFont typeface="Wingdings" pitchFamily="2" charset="2"/>
              <a:buNone/>
            </a:pPr>
            <a:r>
              <a:rPr lang="en-US" sz="1800"/>
              <a:t>3.	Enter all motor parameters in Group 99, Start-Up Data.  Enter motor data exactly as it appears on the motor nameplate.</a:t>
            </a:r>
          </a:p>
          <a:p>
            <a:pPr marL="666750" lvl="1" indent="-304800">
              <a:buFont typeface="Wingdings" pitchFamily="2" charset="2"/>
              <a:buNone/>
            </a:pPr>
            <a:r>
              <a:rPr lang="en-US" sz="1600"/>
              <a:t>— 9905, MOTOR NOM VOLT</a:t>
            </a:r>
          </a:p>
          <a:p>
            <a:pPr marL="666750" lvl="1" indent="-304800">
              <a:buFont typeface="Wingdings" pitchFamily="2" charset="2"/>
              <a:buNone/>
            </a:pPr>
            <a:r>
              <a:rPr lang="en-US" sz="1600"/>
              <a:t>— 9906, MOTOR NOM CURR</a:t>
            </a:r>
          </a:p>
          <a:p>
            <a:pPr marL="666750" lvl="1" indent="-304800">
              <a:buFont typeface="Wingdings" pitchFamily="2" charset="2"/>
              <a:buNone/>
            </a:pPr>
            <a:r>
              <a:rPr lang="en-US" sz="1600"/>
              <a:t>— 9907, MOTOR NOM FREQ</a:t>
            </a:r>
          </a:p>
          <a:p>
            <a:pPr marL="666750" lvl="1" indent="-304800">
              <a:buFont typeface="Wingdings" pitchFamily="2" charset="2"/>
              <a:buNone/>
            </a:pPr>
            <a:r>
              <a:rPr lang="en-US" sz="1600"/>
              <a:t>— 9908, MOTOR NOM SPEED</a:t>
            </a:r>
          </a:p>
          <a:p>
            <a:pPr marL="666750" lvl="1" indent="-304800">
              <a:buFont typeface="Wingdings" pitchFamily="2" charset="2"/>
              <a:buNone/>
            </a:pPr>
            <a:r>
              <a:rPr lang="en-US" sz="1600"/>
              <a:t>— 9909, MOTOR NOM POWER</a:t>
            </a:r>
            <a:endParaRPr lang="en-US" sz="1800"/>
          </a:p>
        </p:txBody>
      </p:sp>
      <p:grpSp>
        <p:nvGrpSpPr>
          <p:cNvPr id="3193860" name="Group 4"/>
          <p:cNvGrpSpPr>
            <a:grpSpLocks noChangeAspect="1"/>
          </p:cNvGrpSpPr>
          <p:nvPr/>
        </p:nvGrpSpPr>
        <p:grpSpPr bwMode="auto">
          <a:xfrm>
            <a:off x="8434388" y="1808163"/>
            <a:ext cx="1366837" cy="1885950"/>
            <a:chOff x="3496" y="672"/>
            <a:chExt cx="1561" cy="2090"/>
          </a:xfrm>
        </p:grpSpPr>
        <p:pic>
          <p:nvPicPr>
            <p:cNvPr id="3193861" name="Picture 5"/>
            <p:cNvPicPr>
              <a:picLocks noChangeAspect="1" noChangeArrowheads="1"/>
            </p:cNvPicPr>
            <p:nvPr/>
          </p:nvPicPr>
          <p:blipFill>
            <a:blip r:embed="rId4" cstate="print"/>
            <a:srcRect r="4471"/>
            <a:stretch>
              <a:fillRect/>
            </a:stretch>
          </p:blipFill>
          <p:spPr bwMode="auto">
            <a:xfrm>
              <a:off x="3496" y="672"/>
              <a:ext cx="1561" cy="2090"/>
            </a:xfrm>
            <a:prstGeom prst="rect">
              <a:avLst/>
            </a:prstGeom>
            <a:noFill/>
            <a:ln w="9525">
              <a:noFill/>
              <a:miter lim="800000"/>
              <a:headEnd/>
              <a:tailEnd/>
            </a:ln>
            <a:effectLst/>
          </p:spPr>
        </p:pic>
        <p:pic>
          <p:nvPicPr>
            <p:cNvPr id="3193862" name="Picture 6"/>
            <p:cNvPicPr>
              <a:picLocks noChangeAspect="1" noChangeArrowheads="1"/>
            </p:cNvPicPr>
            <p:nvPr/>
          </p:nvPicPr>
          <p:blipFill>
            <a:blip r:embed="rId5" cstate="print"/>
            <a:srcRect l="13838" t="32129" r="3653" b="45148"/>
            <a:stretch>
              <a:fillRect/>
            </a:stretch>
          </p:blipFill>
          <p:spPr bwMode="auto">
            <a:xfrm>
              <a:off x="3822" y="1075"/>
              <a:ext cx="1016" cy="526"/>
            </a:xfrm>
            <a:prstGeom prst="rect">
              <a:avLst/>
            </a:prstGeom>
            <a:noFill/>
            <a:ln w="9525">
              <a:noFill/>
              <a:miter lim="800000"/>
              <a:headEnd/>
              <a:tailEnd/>
            </a:ln>
            <a:effectLst/>
          </p:spPr>
        </p:pic>
        <p:pic>
          <p:nvPicPr>
            <p:cNvPr id="3193863" name="Picture 7"/>
            <p:cNvPicPr>
              <a:picLocks noChangeAspect="1" noChangeArrowheads="1"/>
            </p:cNvPicPr>
            <p:nvPr/>
          </p:nvPicPr>
          <p:blipFill>
            <a:blip r:embed="rId5" cstate="print"/>
            <a:srcRect l="11995" t="30779" r="2635" b="45407"/>
            <a:stretch>
              <a:fillRect/>
            </a:stretch>
          </p:blipFill>
          <p:spPr bwMode="auto">
            <a:xfrm>
              <a:off x="3750" y="1015"/>
              <a:ext cx="1158" cy="622"/>
            </a:xfrm>
            <a:prstGeom prst="rect">
              <a:avLst/>
            </a:prstGeom>
            <a:noFill/>
            <a:ln w="9525">
              <a:noFill/>
              <a:miter lim="800000"/>
              <a:headEnd/>
              <a:tailEnd/>
            </a:ln>
            <a:effectLst/>
          </p:spPr>
        </p:pic>
      </p:grpSp>
      <p:pic>
        <p:nvPicPr>
          <p:cNvPr id="3193864" name="Picture 8"/>
          <p:cNvPicPr>
            <a:picLocks noChangeAspect="1" noChangeArrowheads="1"/>
          </p:cNvPicPr>
          <p:nvPr/>
        </p:nvPicPr>
        <p:blipFill>
          <a:blip r:embed="rId6" cstate="print"/>
          <a:srcRect/>
          <a:stretch>
            <a:fillRect/>
          </a:stretch>
        </p:blipFill>
        <p:spPr bwMode="auto">
          <a:xfrm>
            <a:off x="8434388" y="5286375"/>
            <a:ext cx="1400175" cy="1122363"/>
          </a:xfrm>
          <a:prstGeom prst="rect">
            <a:avLst/>
          </a:prstGeom>
          <a:noFill/>
          <a:ln w="12700">
            <a:noFill/>
            <a:miter lim="800000"/>
            <a:headEnd type="none" w="sm" len="sm"/>
            <a:tailEnd type="none" w="sm" len="sm"/>
          </a:ln>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9385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9385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938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9385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9385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93859">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93859">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93859">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93859">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93859">
                                            <p:txEl>
                                              <p:pRg st="9" end="9"/>
                                            </p:txEl>
                                          </p:spTgt>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3193860"/>
                                        </p:tgtEl>
                                        <p:attrNameLst>
                                          <p:attrName>style.visibility</p:attrName>
                                        </p:attrNameLst>
                                      </p:cBhvr>
                                      <p:to>
                                        <p:strVal val="visible"/>
                                      </p:to>
                                    </p:set>
                                    <p:animEffect transition="in" filter="fade">
                                      <p:cBhvr>
                                        <p:cTn id="31" dur="2000"/>
                                        <p:tgtEl>
                                          <p:spTgt spid="3193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3859" grpId="0" build="p"/>
    </p:bld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3956154E-5DBA-412E-B3F7-1AD671F7FFD2}" type="slidenum">
              <a:rPr lang="en-US"/>
              <a:pPr/>
              <a:t>139</a:t>
            </a:fld>
            <a:endParaRPr lang="en-US"/>
          </a:p>
        </p:txBody>
      </p:sp>
      <p:sp>
        <p:nvSpPr>
          <p:cNvPr id="3195906" name="Rectangle 2"/>
          <p:cNvSpPr>
            <a:spLocks noGrp="1" noChangeArrowheads="1"/>
          </p:cNvSpPr>
          <p:nvPr>
            <p:ph type="title"/>
          </p:nvPr>
        </p:nvSpPr>
        <p:spPr/>
        <p:txBody>
          <a:bodyPr/>
          <a:lstStyle/>
          <a:p>
            <a:r>
              <a:rPr lang="en-US"/>
              <a:t>Verify motor rotation</a:t>
            </a:r>
          </a:p>
        </p:txBody>
      </p:sp>
      <p:sp>
        <p:nvSpPr>
          <p:cNvPr id="3195907" name="Rectangle 3"/>
          <p:cNvSpPr>
            <a:spLocks noChangeArrowheads="1"/>
          </p:cNvSpPr>
          <p:nvPr/>
        </p:nvSpPr>
        <p:spPr bwMode="auto">
          <a:xfrm>
            <a:off x="1624013" y="1808163"/>
            <a:ext cx="6810375" cy="4633912"/>
          </a:xfrm>
          <a:prstGeom prst="rect">
            <a:avLst/>
          </a:prstGeom>
          <a:noFill/>
          <a:ln w="9525">
            <a:noFill/>
            <a:miter lim="800000"/>
            <a:headEnd/>
            <a:tailEnd/>
          </a:ln>
          <a:effectLst/>
        </p:spPr>
        <p:txBody>
          <a:bodyPr lIns="101858" tIns="50929" rIns="101858" bIns="50929">
            <a:spAutoFit/>
          </a:bodyPr>
          <a:lstStyle/>
          <a:p>
            <a:pPr marL="342900" indent="-342900">
              <a:buFont typeface="Wingdings" pitchFamily="2" charset="2"/>
              <a:buNone/>
            </a:pPr>
            <a:r>
              <a:rPr lang="en-US" sz="1800"/>
              <a:t>4.	Press </a:t>
            </a:r>
            <a:r>
              <a:rPr lang="en-US" sz="1800" b="1"/>
              <a:t>OFF</a:t>
            </a:r>
            <a:r>
              <a:rPr lang="en-US" sz="1800"/>
              <a:t> on the ACH550 Control Panel to place the drive in OFF mode so that the panel  reference can be adjusted prior to applying power to the motor.</a:t>
            </a:r>
          </a:p>
          <a:p>
            <a:pPr marL="342900" indent="-342900">
              <a:buFont typeface="Wingdings" pitchFamily="2" charset="2"/>
              <a:buNone/>
            </a:pPr>
            <a:r>
              <a:rPr lang="en-US" sz="1800"/>
              <a:t>5.	Set the Control Panel speed reference to approximately </a:t>
            </a:r>
            <a:r>
              <a:rPr lang="en-US" sz="1800" b="1"/>
              <a:t>3 Hz</a:t>
            </a:r>
            <a:r>
              <a:rPr lang="en-US" sz="1800"/>
              <a:t>.</a:t>
            </a:r>
          </a:p>
          <a:p>
            <a:pPr marL="342900" indent="-342900">
              <a:buFont typeface="Wingdings" pitchFamily="2" charset="2"/>
              <a:buNone/>
            </a:pPr>
            <a:r>
              <a:rPr lang="en-US" sz="1800"/>
              <a:t>6.	Press </a:t>
            </a:r>
            <a:r>
              <a:rPr lang="en-US" sz="1800" b="1"/>
              <a:t>HAND</a:t>
            </a:r>
            <a:r>
              <a:rPr lang="en-US" sz="1800"/>
              <a:t> on the Control Panel.  Verify that the motor rotates and that rotation is in the correct direction.</a:t>
            </a:r>
          </a:p>
          <a:p>
            <a:pPr marL="666750" lvl="1" indent="-304800">
              <a:buFont typeface="Wingdings" pitchFamily="2" charset="2"/>
              <a:buNone/>
            </a:pPr>
            <a:r>
              <a:rPr lang="en-US" sz="1800"/>
              <a:t>Note!  If the Control Panel displays an </a:t>
            </a:r>
            <a:r>
              <a:rPr lang="en-US" sz="1800" b="1"/>
              <a:t>OVERCURRENT</a:t>
            </a:r>
            <a:r>
              <a:rPr lang="en-US" sz="1800"/>
              <a:t> or </a:t>
            </a:r>
            <a:r>
              <a:rPr lang="en-US" sz="1800" b="1"/>
              <a:t>EARTH FAULT</a:t>
            </a:r>
            <a:r>
              <a:rPr lang="en-US" sz="1800"/>
              <a:t>, disconnect and lock out power to the drive. Wait at least 5 minutes.  Disconnect the motor leads from the drive output and Megger each motor lead to ground to determine if the motor is good. Check the power leads from the drive to the motor for damaged or improper wiring. If the Control Panel displays any other drive faults, correct the fault condition before proceeding to the next step.</a:t>
            </a:r>
          </a:p>
        </p:txBody>
      </p:sp>
      <p:grpSp>
        <p:nvGrpSpPr>
          <p:cNvPr id="3195908" name="Group 4"/>
          <p:cNvGrpSpPr>
            <a:grpSpLocks noChangeAspect="1"/>
          </p:cNvGrpSpPr>
          <p:nvPr/>
        </p:nvGrpSpPr>
        <p:grpSpPr bwMode="auto">
          <a:xfrm>
            <a:off x="8467725" y="1754188"/>
            <a:ext cx="1366838" cy="1885950"/>
            <a:chOff x="3496" y="672"/>
            <a:chExt cx="1561" cy="2090"/>
          </a:xfrm>
        </p:grpSpPr>
        <p:pic>
          <p:nvPicPr>
            <p:cNvPr id="3195909" name="Picture 5"/>
            <p:cNvPicPr>
              <a:picLocks noChangeAspect="1" noChangeArrowheads="1"/>
            </p:cNvPicPr>
            <p:nvPr/>
          </p:nvPicPr>
          <p:blipFill>
            <a:blip r:embed="rId4" cstate="print"/>
            <a:srcRect r="4471"/>
            <a:stretch>
              <a:fillRect/>
            </a:stretch>
          </p:blipFill>
          <p:spPr bwMode="auto">
            <a:xfrm>
              <a:off x="3496" y="672"/>
              <a:ext cx="1561" cy="2090"/>
            </a:xfrm>
            <a:prstGeom prst="rect">
              <a:avLst/>
            </a:prstGeom>
            <a:noFill/>
            <a:ln w="9525">
              <a:noFill/>
              <a:miter lim="800000"/>
              <a:headEnd/>
              <a:tailEnd/>
            </a:ln>
            <a:effectLst/>
          </p:spPr>
        </p:pic>
        <p:pic>
          <p:nvPicPr>
            <p:cNvPr id="3195910" name="Picture 6"/>
            <p:cNvPicPr>
              <a:picLocks noChangeAspect="1" noChangeArrowheads="1"/>
            </p:cNvPicPr>
            <p:nvPr/>
          </p:nvPicPr>
          <p:blipFill>
            <a:blip r:embed="rId5" cstate="print"/>
            <a:srcRect l="13838" t="32129" r="3653" b="45148"/>
            <a:stretch>
              <a:fillRect/>
            </a:stretch>
          </p:blipFill>
          <p:spPr bwMode="auto">
            <a:xfrm>
              <a:off x="3822" y="1075"/>
              <a:ext cx="1016" cy="526"/>
            </a:xfrm>
            <a:prstGeom prst="rect">
              <a:avLst/>
            </a:prstGeom>
            <a:noFill/>
            <a:ln w="9525">
              <a:noFill/>
              <a:miter lim="800000"/>
              <a:headEnd/>
              <a:tailEnd/>
            </a:ln>
            <a:effectLst/>
          </p:spPr>
        </p:pic>
        <p:pic>
          <p:nvPicPr>
            <p:cNvPr id="3195911" name="Picture 7"/>
            <p:cNvPicPr>
              <a:picLocks noChangeAspect="1" noChangeArrowheads="1"/>
            </p:cNvPicPr>
            <p:nvPr/>
          </p:nvPicPr>
          <p:blipFill>
            <a:blip r:embed="rId5" cstate="print"/>
            <a:srcRect l="11995" t="30779" r="2635" b="45407"/>
            <a:stretch>
              <a:fillRect/>
            </a:stretch>
          </p:blipFill>
          <p:spPr bwMode="auto">
            <a:xfrm>
              <a:off x="3750" y="1015"/>
              <a:ext cx="1158" cy="622"/>
            </a:xfrm>
            <a:prstGeom prst="rect">
              <a:avLst/>
            </a:prstGeom>
            <a:noFill/>
            <a:ln w="9525">
              <a:noFill/>
              <a:miter lim="800000"/>
              <a:headEnd/>
              <a:tailEnd/>
            </a:ln>
            <a:effectLst/>
          </p:spPr>
        </p:pic>
      </p:grpSp>
      <p:sp>
        <p:nvSpPr>
          <p:cNvPr id="3195912" name="Line 8"/>
          <p:cNvSpPr>
            <a:spLocks noChangeShapeType="1"/>
          </p:cNvSpPr>
          <p:nvPr/>
        </p:nvSpPr>
        <p:spPr bwMode="auto">
          <a:xfrm>
            <a:off x="8172450" y="2382838"/>
            <a:ext cx="614363" cy="920750"/>
          </a:xfrm>
          <a:prstGeom prst="line">
            <a:avLst/>
          </a:prstGeom>
          <a:noFill/>
          <a:ln w="9525">
            <a:solidFill>
              <a:schemeClr val="accent1"/>
            </a:solidFill>
            <a:round/>
            <a:headEnd/>
            <a:tailEnd type="triangle" w="med" len="med"/>
          </a:ln>
          <a:effectLst/>
        </p:spPr>
        <p:txBody>
          <a:bodyPr lIns="0" tIns="0" rIns="0" bIns="0"/>
          <a:lstStyle/>
          <a:p>
            <a:endParaRPr lang="en-US"/>
          </a:p>
        </p:txBody>
      </p:sp>
      <p:sp>
        <p:nvSpPr>
          <p:cNvPr id="3195913" name="Line 9"/>
          <p:cNvSpPr>
            <a:spLocks noChangeShapeType="1"/>
          </p:cNvSpPr>
          <p:nvPr/>
        </p:nvSpPr>
        <p:spPr bwMode="auto">
          <a:xfrm flipV="1">
            <a:off x="7138988" y="3417888"/>
            <a:ext cx="2206625" cy="303212"/>
          </a:xfrm>
          <a:prstGeom prst="line">
            <a:avLst/>
          </a:prstGeom>
          <a:noFill/>
          <a:ln w="9525">
            <a:solidFill>
              <a:schemeClr val="accent1"/>
            </a:solidFill>
            <a:round/>
            <a:headEnd/>
            <a:tailEnd type="triangle" w="med" len="med"/>
          </a:ln>
          <a:effectLst/>
        </p:spPr>
        <p:txBody>
          <a:bodyPr lIns="0" tIns="0" rIns="0" bIns="0"/>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95907">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195908"/>
                                        </p:tgtEl>
                                        <p:attrNameLst>
                                          <p:attrName>style.visibility</p:attrName>
                                        </p:attrNameLst>
                                      </p:cBhvr>
                                      <p:to>
                                        <p:strVal val="visible"/>
                                      </p:to>
                                    </p:set>
                                    <p:animEffect transition="in" filter="fade">
                                      <p:cBhvr>
                                        <p:cTn id="9" dur="500"/>
                                        <p:tgtEl>
                                          <p:spTgt spid="3195908"/>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31959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19590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195907">
                                            <p:txEl>
                                              <p:pRg st="2" end="2"/>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195913"/>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1959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5907" grpId="0" build="p"/>
      <p:bldP spid="3195912" grpId="0" animBg="1"/>
      <p:bldP spid="319591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Picture 1041"/>
          <p:cNvPicPr>
            <a:picLocks noChangeAspect="1" noChangeArrowheads="1"/>
          </p:cNvPicPr>
          <p:nvPr/>
        </p:nvPicPr>
        <p:blipFill>
          <a:blip r:embed="rId3" cstate="print"/>
          <a:srcRect/>
          <a:stretch>
            <a:fillRect/>
          </a:stretch>
        </p:blipFill>
        <p:spPr bwMode="auto">
          <a:xfrm>
            <a:off x="838201" y="3153940"/>
            <a:ext cx="8589804" cy="2891260"/>
          </a:xfrm>
          <a:prstGeom prst="rect">
            <a:avLst/>
          </a:prstGeom>
          <a:noFill/>
          <a:ln w="25400">
            <a:noFill/>
            <a:miter lim="800000"/>
            <a:headEnd/>
            <a:tailEnd/>
          </a:ln>
        </p:spPr>
      </p:pic>
      <p:sp>
        <p:nvSpPr>
          <p:cNvPr id="66579" name="Oval 1043"/>
          <p:cNvSpPr>
            <a:spLocks noChangeArrowheads="1"/>
          </p:cNvSpPr>
          <p:nvPr/>
        </p:nvSpPr>
        <p:spPr bwMode="auto">
          <a:xfrm>
            <a:off x="1089660" y="4037330"/>
            <a:ext cx="922020" cy="1122680"/>
          </a:xfrm>
          <a:prstGeom prst="ellipse">
            <a:avLst/>
          </a:prstGeom>
          <a:noFill/>
          <a:ln w="38100" algn="ctr">
            <a:solidFill>
              <a:srgbClr val="FF0000"/>
            </a:solidFill>
            <a:round/>
            <a:headEnd/>
            <a:tailEnd/>
          </a:ln>
        </p:spPr>
        <p:txBody>
          <a:bodyPr wrap="none" lIns="101882" tIns="50941" rIns="101882" bIns="50941" anchor="ctr"/>
          <a:lstStyle/>
          <a:p>
            <a:endParaRPr lang="en-US"/>
          </a:p>
        </p:txBody>
      </p:sp>
      <p:sp>
        <p:nvSpPr>
          <p:cNvPr id="31748" name="Rectangle 1026"/>
          <p:cNvSpPr>
            <a:spLocks noGrp="1" noChangeArrowheads="1"/>
          </p:cNvSpPr>
          <p:nvPr>
            <p:ph type="title"/>
          </p:nvPr>
        </p:nvSpPr>
        <p:spPr>
          <a:xfrm>
            <a:off x="670560" y="259080"/>
            <a:ext cx="8968740" cy="518160"/>
          </a:xfrm>
          <a:noFill/>
        </p:spPr>
        <p:txBody>
          <a:bodyPr lIns="83520" tIns="41027" rIns="83520" bIns="41027" anchor="b"/>
          <a:lstStyle/>
          <a:p>
            <a:r>
              <a:rPr lang="en-US" sz="2700" dirty="0" smtClean="0">
                <a:solidFill>
                  <a:schemeClr val="tx1"/>
                </a:solidFill>
              </a:rPr>
              <a:t>VFD must have Reactors</a:t>
            </a:r>
            <a:endParaRPr lang="en-US" b="0" dirty="0" smtClean="0"/>
          </a:p>
        </p:txBody>
      </p:sp>
      <p:sp>
        <p:nvSpPr>
          <p:cNvPr id="31749" name="Line 1027"/>
          <p:cNvSpPr>
            <a:spLocks noChangeShapeType="1"/>
          </p:cNvSpPr>
          <p:nvPr/>
        </p:nvSpPr>
        <p:spPr bwMode="auto">
          <a:xfrm>
            <a:off x="8465820" y="1986280"/>
            <a:ext cx="0" cy="3454400"/>
          </a:xfrm>
          <a:prstGeom prst="line">
            <a:avLst/>
          </a:prstGeom>
          <a:noFill/>
          <a:ln w="12700">
            <a:solidFill>
              <a:schemeClr val="tx1"/>
            </a:solidFill>
            <a:prstDash val="dash"/>
            <a:round/>
            <a:headEnd/>
            <a:tailEnd/>
          </a:ln>
        </p:spPr>
        <p:txBody>
          <a:bodyPr wrap="none" lIns="101882" tIns="50941" rIns="101882" bIns="50941" anchor="ctr"/>
          <a:lstStyle/>
          <a:p>
            <a:endParaRPr lang="en-US"/>
          </a:p>
        </p:txBody>
      </p:sp>
      <p:sp>
        <p:nvSpPr>
          <p:cNvPr id="31750" name="Line 1028"/>
          <p:cNvSpPr>
            <a:spLocks noChangeShapeType="1"/>
          </p:cNvSpPr>
          <p:nvPr/>
        </p:nvSpPr>
        <p:spPr bwMode="auto">
          <a:xfrm>
            <a:off x="5029200" y="1986280"/>
            <a:ext cx="0" cy="3454400"/>
          </a:xfrm>
          <a:prstGeom prst="line">
            <a:avLst/>
          </a:prstGeom>
          <a:noFill/>
          <a:ln w="12700">
            <a:solidFill>
              <a:schemeClr val="tx1"/>
            </a:solidFill>
            <a:prstDash val="dash"/>
            <a:round/>
            <a:headEnd/>
            <a:tailEnd/>
          </a:ln>
        </p:spPr>
        <p:txBody>
          <a:bodyPr wrap="none" lIns="101882" tIns="50941" rIns="101882" bIns="50941" anchor="ctr"/>
          <a:lstStyle/>
          <a:p>
            <a:endParaRPr lang="en-US"/>
          </a:p>
        </p:txBody>
      </p:sp>
      <p:sp>
        <p:nvSpPr>
          <p:cNvPr id="31751" name="Line 1029"/>
          <p:cNvSpPr>
            <a:spLocks noChangeShapeType="1"/>
          </p:cNvSpPr>
          <p:nvPr/>
        </p:nvSpPr>
        <p:spPr bwMode="auto">
          <a:xfrm>
            <a:off x="3939540" y="1986280"/>
            <a:ext cx="0" cy="3454400"/>
          </a:xfrm>
          <a:prstGeom prst="line">
            <a:avLst/>
          </a:prstGeom>
          <a:noFill/>
          <a:ln w="12700">
            <a:solidFill>
              <a:schemeClr val="tx1"/>
            </a:solidFill>
            <a:prstDash val="dash"/>
            <a:round/>
            <a:headEnd/>
            <a:tailEnd/>
          </a:ln>
        </p:spPr>
        <p:txBody>
          <a:bodyPr wrap="none" lIns="101882" tIns="50941" rIns="101882" bIns="50941" anchor="ctr"/>
          <a:lstStyle/>
          <a:p>
            <a:endParaRPr lang="en-US"/>
          </a:p>
        </p:txBody>
      </p:sp>
      <p:sp>
        <p:nvSpPr>
          <p:cNvPr id="31752" name="Line 1030"/>
          <p:cNvSpPr>
            <a:spLocks noChangeShapeType="1"/>
          </p:cNvSpPr>
          <p:nvPr/>
        </p:nvSpPr>
        <p:spPr bwMode="auto">
          <a:xfrm>
            <a:off x="1844040" y="1986280"/>
            <a:ext cx="0" cy="3454400"/>
          </a:xfrm>
          <a:prstGeom prst="line">
            <a:avLst/>
          </a:prstGeom>
          <a:noFill/>
          <a:ln w="12700">
            <a:solidFill>
              <a:schemeClr val="tx1"/>
            </a:solidFill>
            <a:prstDash val="dash"/>
            <a:round/>
            <a:headEnd/>
            <a:tailEnd/>
          </a:ln>
        </p:spPr>
        <p:txBody>
          <a:bodyPr wrap="none" lIns="101882" tIns="50941" rIns="101882" bIns="50941" anchor="ctr"/>
          <a:lstStyle/>
          <a:p>
            <a:endParaRPr lang="en-US"/>
          </a:p>
        </p:txBody>
      </p:sp>
      <p:sp>
        <p:nvSpPr>
          <p:cNvPr id="31753" name="Text Box 1031"/>
          <p:cNvSpPr txBox="1">
            <a:spLocks noChangeArrowheads="1"/>
          </p:cNvSpPr>
          <p:nvPr/>
        </p:nvSpPr>
        <p:spPr bwMode="auto">
          <a:xfrm>
            <a:off x="1844040" y="2418080"/>
            <a:ext cx="2095500" cy="1210873"/>
          </a:xfrm>
          <a:prstGeom prst="rect">
            <a:avLst/>
          </a:prstGeom>
          <a:noFill/>
          <a:ln w="25400">
            <a:noFill/>
            <a:miter lim="800000"/>
            <a:headEnd/>
            <a:tailEnd/>
          </a:ln>
        </p:spPr>
        <p:txBody>
          <a:bodyPr lIns="101882" tIns="50941" rIns="101882" bIns="50941">
            <a:spAutoFit/>
          </a:bodyPr>
          <a:lstStyle/>
          <a:p>
            <a:r>
              <a:rPr lang="en-US" sz="1600" b="1" dirty="0">
                <a:solidFill>
                  <a:srgbClr val="003399"/>
                </a:solidFill>
                <a:latin typeface="Futura Md BT" pitchFamily="34" charset="0"/>
              </a:rPr>
              <a:t>Converter/AC to DC</a:t>
            </a:r>
          </a:p>
          <a:p>
            <a:r>
              <a:rPr lang="en-US" sz="1600" b="1" dirty="0">
                <a:solidFill>
                  <a:srgbClr val="003399"/>
                </a:solidFill>
                <a:latin typeface="Futura Md BT" pitchFamily="34" charset="0"/>
              </a:rPr>
              <a:t>6 pulse Diode Bridge</a:t>
            </a:r>
          </a:p>
        </p:txBody>
      </p:sp>
      <p:sp>
        <p:nvSpPr>
          <p:cNvPr id="31754" name="Text Box 1032"/>
          <p:cNvSpPr txBox="1">
            <a:spLocks noChangeArrowheads="1"/>
          </p:cNvSpPr>
          <p:nvPr/>
        </p:nvSpPr>
        <p:spPr bwMode="auto">
          <a:xfrm>
            <a:off x="3939540" y="1964690"/>
            <a:ext cx="1089660" cy="1826426"/>
          </a:xfrm>
          <a:prstGeom prst="rect">
            <a:avLst/>
          </a:prstGeom>
          <a:noFill/>
          <a:ln w="25400">
            <a:noFill/>
            <a:miter lim="800000"/>
            <a:headEnd/>
            <a:tailEnd/>
          </a:ln>
        </p:spPr>
        <p:txBody>
          <a:bodyPr lIns="101882" tIns="50941" rIns="101882" bIns="50941">
            <a:spAutoFit/>
          </a:bodyPr>
          <a:lstStyle/>
          <a:p>
            <a:r>
              <a:rPr lang="en-US" sz="1600" b="1" dirty="0">
                <a:solidFill>
                  <a:srgbClr val="003399"/>
                </a:solidFill>
                <a:latin typeface="Futura Md BT" pitchFamily="34" charset="0"/>
              </a:rPr>
              <a:t>DC Bus</a:t>
            </a:r>
          </a:p>
          <a:p>
            <a:r>
              <a:rPr lang="en-US" sz="1600" dirty="0">
                <a:solidFill>
                  <a:srgbClr val="003399"/>
                </a:solidFill>
                <a:latin typeface="Futura Md BT" pitchFamily="34" charset="0"/>
              </a:rPr>
              <a:t>Single or Dual DC Link Choke</a:t>
            </a:r>
          </a:p>
          <a:p>
            <a:endParaRPr lang="en-US" sz="1600" b="1" dirty="0">
              <a:solidFill>
                <a:srgbClr val="003399"/>
              </a:solidFill>
              <a:latin typeface="Futura Md BT" pitchFamily="34" charset="0"/>
            </a:endParaRPr>
          </a:p>
        </p:txBody>
      </p:sp>
      <p:sp>
        <p:nvSpPr>
          <p:cNvPr id="31755" name="Text Box 1033"/>
          <p:cNvSpPr txBox="1">
            <a:spLocks noChangeArrowheads="1"/>
          </p:cNvSpPr>
          <p:nvPr/>
        </p:nvSpPr>
        <p:spPr bwMode="auto">
          <a:xfrm>
            <a:off x="5029200" y="2590800"/>
            <a:ext cx="3436620" cy="1087762"/>
          </a:xfrm>
          <a:prstGeom prst="rect">
            <a:avLst/>
          </a:prstGeom>
          <a:noFill/>
          <a:ln w="25400">
            <a:noFill/>
            <a:miter lim="800000"/>
            <a:headEnd/>
            <a:tailEnd/>
          </a:ln>
        </p:spPr>
        <p:txBody>
          <a:bodyPr lIns="101882" tIns="50941" rIns="101882" bIns="50941">
            <a:spAutoFit/>
          </a:bodyPr>
          <a:lstStyle/>
          <a:p>
            <a:r>
              <a:rPr lang="en-US" sz="1600" b="1" dirty="0">
                <a:solidFill>
                  <a:srgbClr val="003399"/>
                </a:solidFill>
                <a:latin typeface="Futura Md BT" pitchFamily="34" charset="0"/>
              </a:rPr>
              <a:t>Inverter</a:t>
            </a:r>
          </a:p>
          <a:p>
            <a:r>
              <a:rPr lang="en-US" sz="1600" b="1" dirty="0">
                <a:solidFill>
                  <a:srgbClr val="003399"/>
                </a:solidFill>
                <a:latin typeface="Futura Md BT" pitchFamily="34" charset="0"/>
              </a:rPr>
              <a:t>IGBT’s</a:t>
            </a:r>
          </a:p>
          <a:p>
            <a:endParaRPr lang="en-US" sz="1600" dirty="0">
              <a:solidFill>
                <a:srgbClr val="003399"/>
              </a:solidFill>
              <a:latin typeface="Futura Md BT" pitchFamily="34" charset="0"/>
            </a:endParaRPr>
          </a:p>
        </p:txBody>
      </p:sp>
      <p:sp>
        <p:nvSpPr>
          <p:cNvPr id="66570" name="Text Box 1034"/>
          <p:cNvSpPr txBox="1">
            <a:spLocks noChangeArrowheads="1"/>
          </p:cNvSpPr>
          <p:nvPr/>
        </p:nvSpPr>
        <p:spPr bwMode="auto">
          <a:xfrm>
            <a:off x="5113020" y="6541771"/>
            <a:ext cx="2095500" cy="718430"/>
          </a:xfrm>
          <a:prstGeom prst="rect">
            <a:avLst/>
          </a:prstGeom>
          <a:noFill/>
          <a:ln w="25400">
            <a:noFill/>
            <a:miter lim="800000"/>
            <a:headEnd/>
            <a:tailEnd/>
          </a:ln>
        </p:spPr>
        <p:txBody>
          <a:bodyPr lIns="101882" tIns="50941" rIns="101882" bIns="50941">
            <a:spAutoFit/>
          </a:bodyPr>
          <a:lstStyle/>
          <a:p>
            <a:r>
              <a:rPr lang="en-US" sz="1600" b="1" dirty="0">
                <a:solidFill>
                  <a:srgbClr val="FF0000"/>
                </a:solidFill>
                <a:latin typeface="Futura Md BT" pitchFamily="34" charset="0"/>
              </a:rPr>
              <a:t>Reactors</a:t>
            </a:r>
          </a:p>
          <a:p>
            <a:r>
              <a:rPr lang="en-US" sz="1600" b="1" dirty="0">
                <a:solidFill>
                  <a:srgbClr val="FF0000"/>
                </a:solidFill>
                <a:latin typeface="Futura Md BT" pitchFamily="34" charset="0"/>
              </a:rPr>
              <a:t>(design specific)</a:t>
            </a:r>
          </a:p>
        </p:txBody>
      </p:sp>
      <p:sp>
        <p:nvSpPr>
          <p:cNvPr id="31757" name="Text Box 1037"/>
          <p:cNvSpPr txBox="1">
            <a:spLocks noChangeArrowheads="1"/>
          </p:cNvSpPr>
          <p:nvPr/>
        </p:nvSpPr>
        <p:spPr bwMode="auto">
          <a:xfrm>
            <a:off x="0" y="1036320"/>
            <a:ext cx="2095500" cy="1839549"/>
          </a:xfrm>
          <a:prstGeom prst="rect">
            <a:avLst/>
          </a:prstGeom>
          <a:noFill/>
          <a:ln w="25400">
            <a:solidFill>
              <a:schemeClr val="tx1"/>
            </a:solidFill>
            <a:miter lim="800000"/>
            <a:headEnd/>
            <a:tailEnd/>
          </a:ln>
        </p:spPr>
        <p:txBody>
          <a:bodyPr lIns="84400" tIns="42199" rIns="84400" bIns="42199">
            <a:spAutoFit/>
          </a:bodyPr>
          <a:lstStyle/>
          <a:p>
            <a:pPr defTabSz="843715"/>
            <a:r>
              <a:rPr lang="en-US" sz="1800" b="1" u="sng" dirty="0">
                <a:solidFill>
                  <a:srgbClr val="003399"/>
                </a:solidFill>
                <a:latin typeface="Futura Md BT" pitchFamily="34" charset="0"/>
              </a:rPr>
              <a:t>Input</a:t>
            </a:r>
            <a:endParaRPr lang="en-US" sz="1700" b="1" dirty="0">
              <a:solidFill>
                <a:srgbClr val="003399"/>
              </a:solidFill>
              <a:latin typeface="Futura Md BT" pitchFamily="34" charset="0"/>
            </a:endParaRPr>
          </a:p>
          <a:p>
            <a:pPr defTabSz="843715"/>
            <a:r>
              <a:rPr lang="en-US" sz="1600" b="1" dirty="0">
                <a:solidFill>
                  <a:srgbClr val="003399"/>
                </a:solidFill>
                <a:latin typeface="Futura Md BT" pitchFamily="34" charset="0"/>
              </a:rPr>
              <a:t>Fixed Voltage</a:t>
            </a:r>
          </a:p>
          <a:p>
            <a:pPr defTabSz="843715"/>
            <a:r>
              <a:rPr lang="en-US" sz="1600" b="1" dirty="0">
                <a:solidFill>
                  <a:srgbClr val="003399"/>
                </a:solidFill>
                <a:latin typeface="Futura Md BT" pitchFamily="34" charset="0"/>
              </a:rPr>
              <a:t>Fixed Frequency</a:t>
            </a:r>
          </a:p>
          <a:p>
            <a:pPr defTabSz="843715"/>
            <a:r>
              <a:rPr lang="en-US" sz="1600" b="1" dirty="0">
                <a:solidFill>
                  <a:srgbClr val="003399"/>
                </a:solidFill>
                <a:latin typeface="Futura Md BT" pitchFamily="34" charset="0"/>
              </a:rPr>
              <a:t>60hz</a:t>
            </a:r>
          </a:p>
          <a:p>
            <a:pPr defTabSz="843715"/>
            <a:r>
              <a:rPr lang="en-US" sz="1600" b="1" dirty="0">
                <a:solidFill>
                  <a:srgbClr val="003399"/>
                </a:solidFill>
                <a:latin typeface="Futura Md BT" pitchFamily="34" charset="0"/>
              </a:rPr>
              <a:t>230/460V</a:t>
            </a:r>
            <a:endParaRPr lang="en-US" sz="1700" b="1" dirty="0">
              <a:solidFill>
                <a:srgbClr val="003399"/>
              </a:solidFill>
              <a:latin typeface="Futura Md BT" pitchFamily="34" charset="0"/>
            </a:endParaRPr>
          </a:p>
        </p:txBody>
      </p:sp>
      <p:sp>
        <p:nvSpPr>
          <p:cNvPr id="31758" name="Text Box 1038"/>
          <p:cNvSpPr txBox="1">
            <a:spLocks noChangeArrowheads="1"/>
          </p:cNvSpPr>
          <p:nvPr/>
        </p:nvSpPr>
        <p:spPr bwMode="auto">
          <a:xfrm>
            <a:off x="7292341" y="1036321"/>
            <a:ext cx="2114709" cy="1100885"/>
          </a:xfrm>
          <a:prstGeom prst="rect">
            <a:avLst/>
          </a:prstGeom>
          <a:noFill/>
          <a:ln w="25400">
            <a:solidFill>
              <a:schemeClr val="tx1"/>
            </a:solidFill>
            <a:miter lim="800000"/>
            <a:headEnd/>
            <a:tailEnd/>
          </a:ln>
        </p:spPr>
        <p:txBody>
          <a:bodyPr lIns="84400" tIns="42199" rIns="84400" bIns="42199">
            <a:spAutoFit/>
          </a:bodyPr>
          <a:lstStyle/>
          <a:p>
            <a:pPr defTabSz="843715"/>
            <a:r>
              <a:rPr lang="en-US" sz="1800" b="1" u="sng" dirty="0">
                <a:solidFill>
                  <a:srgbClr val="003399"/>
                </a:solidFill>
                <a:latin typeface="Futura Md BT" pitchFamily="34" charset="0"/>
              </a:rPr>
              <a:t>Output</a:t>
            </a:r>
            <a:endParaRPr lang="en-US" sz="1600" b="1" dirty="0">
              <a:solidFill>
                <a:srgbClr val="003399"/>
              </a:solidFill>
              <a:latin typeface="Futura Md BT" pitchFamily="34" charset="0"/>
            </a:endParaRPr>
          </a:p>
          <a:p>
            <a:pPr defTabSz="843715"/>
            <a:r>
              <a:rPr lang="en-US" sz="1600" b="1" dirty="0">
                <a:solidFill>
                  <a:srgbClr val="003399"/>
                </a:solidFill>
                <a:latin typeface="Futura Md BT" pitchFamily="34" charset="0"/>
              </a:rPr>
              <a:t>Variable Voltage</a:t>
            </a:r>
          </a:p>
          <a:p>
            <a:pPr defTabSz="843715"/>
            <a:r>
              <a:rPr lang="en-US" sz="1600" b="1" dirty="0">
                <a:solidFill>
                  <a:srgbClr val="003399"/>
                </a:solidFill>
                <a:latin typeface="Futura Md BT" pitchFamily="34" charset="0"/>
              </a:rPr>
              <a:t>Variable Frequency</a:t>
            </a:r>
          </a:p>
        </p:txBody>
      </p:sp>
      <p:sp>
        <p:nvSpPr>
          <p:cNvPr id="31759" name="Text Box 1040"/>
          <p:cNvSpPr txBox="1">
            <a:spLocks noChangeArrowheads="1"/>
          </p:cNvSpPr>
          <p:nvPr/>
        </p:nvSpPr>
        <p:spPr bwMode="auto">
          <a:xfrm>
            <a:off x="8801100" y="3972560"/>
            <a:ext cx="754380" cy="595319"/>
          </a:xfrm>
          <a:prstGeom prst="rect">
            <a:avLst/>
          </a:prstGeom>
          <a:noFill/>
          <a:ln w="25400">
            <a:noFill/>
            <a:miter lim="800000"/>
            <a:headEnd/>
            <a:tailEnd/>
          </a:ln>
        </p:spPr>
        <p:txBody>
          <a:bodyPr lIns="101882" tIns="50941" rIns="101882" bIns="50941">
            <a:spAutoFit/>
          </a:bodyPr>
          <a:lstStyle/>
          <a:p>
            <a:r>
              <a:rPr lang="en-US" sz="1600" b="1" dirty="0">
                <a:latin typeface="Futura Md BT" pitchFamily="34" charset="0"/>
              </a:rPr>
              <a:t>Motor</a:t>
            </a:r>
          </a:p>
        </p:txBody>
      </p:sp>
      <p:sp>
        <p:nvSpPr>
          <p:cNvPr id="66581" name="Oval 1045"/>
          <p:cNvSpPr>
            <a:spLocks noChangeArrowheads="1"/>
          </p:cNvSpPr>
          <p:nvPr/>
        </p:nvSpPr>
        <p:spPr bwMode="auto">
          <a:xfrm>
            <a:off x="4107180" y="5591810"/>
            <a:ext cx="754380" cy="518160"/>
          </a:xfrm>
          <a:prstGeom prst="ellipse">
            <a:avLst/>
          </a:prstGeom>
          <a:noFill/>
          <a:ln w="38100" algn="ctr">
            <a:solidFill>
              <a:srgbClr val="FF0000"/>
            </a:solidFill>
            <a:round/>
            <a:headEnd/>
            <a:tailEnd/>
          </a:ln>
        </p:spPr>
        <p:txBody>
          <a:bodyPr wrap="none" lIns="101882" tIns="50941" rIns="101882" bIns="50941"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5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6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9" grpId="0" animBg="1"/>
      <p:bldP spid="66570" grpId="0"/>
      <p:bldP spid="66581" grpId="0" animBg="1"/>
    </p:bld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0F44BB43-9A43-4309-B711-090E072A8BBD}" type="slidenum">
              <a:rPr lang="en-US"/>
              <a:pPr/>
              <a:t>140</a:t>
            </a:fld>
            <a:endParaRPr lang="en-US"/>
          </a:p>
        </p:txBody>
      </p:sp>
      <p:sp>
        <p:nvSpPr>
          <p:cNvPr id="3197954" name="Rectangle 2"/>
          <p:cNvSpPr>
            <a:spLocks noGrp="1" noChangeArrowheads="1"/>
          </p:cNvSpPr>
          <p:nvPr>
            <p:ph type="title"/>
          </p:nvPr>
        </p:nvSpPr>
        <p:spPr/>
        <p:txBody>
          <a:bodyPr/>
          <a:lstStyle/>
          <a:p>
            <a:r>
              <a:rPr lang="en-US"/>
              <a:t>Verify motor rotation</a:t>
            </a:r>
          </a:p>
        </p:txBody>
      </p:sp>
      <p:sp>
        <p:nvSpPr>
          <p:cNvPr id="3197955" name="Rectangle 3"/>
          <p:cNvSpPr>
            <a:spLocks noChangeArrowheads="1"/>
          </p:cNvSpPr>
          <p:nvPr/>
        </p:nvSpPr>
        <p:spPr bwMode="auto">
          <a:xfrm>
            <a:off x="1624013" y="4497388"/>
            <a:ext cx="6810375" cy="2365375"/>
          </a:xfrm>
          <a:prstGeom prst="rect">
            <a:avLst/>
          </a:prstGeom>
          <a:noFill/>
          <a:ln w="9525">
            <a:noFill/>
            <a:miter lim="800000"/>
            <a:headEnd/>
            <a:tailEnd/>
          </a:ln>
          <a:effectLst/>
        </p:spPr>
        <p:txBody>
          <a:bodyPr lIns="101858" tIns="50929" rIns="101858" bIns="50929">
            <a:spAutoFit/>
          </a:bodyPr>
          <a:lstStyle/>
          <a:p>
            <a:pPr marL="342900" indent="-342900">
              <a:buFont typeface="Wingdings" pitchFamily="2" charset="2"/>
              <a:buNone/>
            </a:pPr>
            <a:r>
              <a:rPr lang="en-US" sz="1800"/>
              <a:t>7.	Press </a:t>
            </a:r>
            <a:r>
              <a:rPr lang="en-US" sz="1800" b="1"/>
              <a:t>OFF</a:t>
            </a:r>
            <a:r>
              <a:rPr lang="en-US" sz="1800"/>
              <a:t> on the Control Panel.  If rotation direction was correct go to step 8.  If rotation direction was incorrect then:</a:t>
            </a:r>
          </a:p>
          <a:p>
            <a:pPr marL="342900" indent="-342900">
              <a:spcBef>
                <a:spcPct val="25000"/>
              </a:spcBef>
              <a:buFont typeface="Wingdings" pitchFamily="2" charset="2"/>
              <a:buNone/>
            </a:pPr>
            <a:r>
              <a:rPr lang="en-US" sz="1800"/>
              <a:t>—	Disconnect and lock out power to the drive</a:t>
            </a:r>
          </a:p>
          <a:p>
            <a:pPr marL="342900" indent="-342900">
              <a:spcBef>
                <a:spcPct val="25000"/>
              </a:spcBef>
              <a:buFont typeface="Wingdings" pitchFamily="2" charset="2"/>
              <a:buNone/>
            </a:pPr>
            <a:r>
              <a:rPr lang="en-US" sz="1800"/>
              <a:t>—	Wait 5 minutes for DC link to discharge</a:t>
            </a:r>
          </a:p>
          <a:p>
            <a:pPr marL="342900" indent="-342900">
              <a:spcBef>
                <a:spcPct val="25000"/>
              </a:spcBef>
              <a:buFont typeface="Wingdings" pitchFamily="2" charset="2"/>
              <a:buNone/>
            </a:pPr>
            <a:r>
              <a:rPr lang="en-US" sz="1800"/>
              <a:t>—	Switch two motor leads as shown above</a:t>
            </a:r>
          </a:p>
          <a:p>
            <a:pPr marL="342900" indent="-342900">
              <a:spcBef>
                <a:spcPct val="25000"/>
              </a:spcBef>
              <a:buFont typeface="Wingdings" pitchFamily="2" charset="2"/>
              <a:buNone/>
            </a:pPr>
            <a:r>
              <a:rPr lang="en-US" sz="1800"/>
              <a:t>—	Reapply power to the drive</a:t>
            </a:r>
          </a:p>
          <a:p>
            <a:pPr marL="342900" indent="-342900">
              <a:spcBef>
                <a:spcPct val="25000"/>
              </a:spcBef>
              <a:buFont typeface="Wingdings" pitchFamily="2" charset="2"/>
              <a:buNone/>
            </a:pPr>
            <a:r>
              <a:rPr lang="en-US" sz="1800"/>
              <a:t>—	Repeat step 6</a:t>
            </a:r>
          </a:p>
        </p:txBody>
      </p:sp>
      <p:pic>
        <p:nvPicPr>
          <p:cNvPr id="3197956" name="Picture 4"/>
          <p:cNvPicPr>
            <a:picLocks noChangeAspect="1" noChangeArrowheads="1"/>
          </p:cNvPicPr>
          <p:nvPr/>
        </p:nvPicPr>
        <p:blipFill>
          <a:blip r:embed="rId4" cstate="print"/>
          <a:srcRect/>
          <a:stretch>
            <a:fillRect/>
          </a:stretch>
        </p:blipFill>
        <p:spPr bwMode="auto">
          <a:xfrm>
            <a:off x="195263" y="1808163"/>
            <a:ext cx="5184775" cy="2052637"/>
          </a:xfrm>
          <a:prstGeom prst="rect">
            <a:avLst/>
          </a:prstGeom>
          <a:noFill/>
          <a:ln w="9525">
            <a:noFill/>
            <a:miter lim="800000"/>
            <a:headEnd/>
            <a:tailEnd/>
          </a:ln>
        </p:spPr>
      </p:pic>
      <p:grpSp>
        <p:nvGrpSpPr>
          <p:cNvPr id="3197957" name="Group 5"/>
          <p:cNvGrpSpPr>
            <a:grpSpLocks/>
          </p:cNvGrpSpPr>
          <p:nvPr/>
        </p:nvGrpSpPr>
        <p:grpSpPr bwMode="auto">
          <a:xfrm>
            <a:off x="6342063" y="1809750"/>
            <a:ext cx="3492500" cy="2308225"/>
            <a:chOff x="3792" y="1005"/>
            <a:chExt cx="1840" cy="1404"/>
          </a:xfrm>
        </p:grpSpPr>
        <p:pic>
          <p:nvPicPr>
            <p:cNvPr id="3197958" name="Picture 6"/>
            <p:cNvPicPr>
              <a:picLocks noChangeAspect="1" noChangeArrowheads="1"/>
            </p:cNvPicPr>
            <p:nvPr/>
          </p:nvPicPr>
          <p:blipFill>
            <a:blip r:embed="rId5" cstate="print"/>
            <a:srcRect/>
            <a:stretch>
              <a:fillRect/>
            </a:stretch>
          </p:blipFill>
          <p:spPr bwMode="auto">
            <a:xfrm>
              <a:off x="3905" y="1005"/>
              <a:ext cx="1727" cy="1392"/>
            </a:xfrm>
            <a:prstGeom prst="rect">
              <a:avLst/>
            </a:prstGeom>
            <a:noFill/>
            <a:ln w="9525" algn="ctr">
              <a:noFill/>
              <a:miter lim="800000"/>
              <a:headEnd/>
              <a:tailEnd/>
            </a:ln>
            <a:effectLst/>
          </p:spPr>
        </p:pic>
        <p:sp>
          <p:nvSpPr>
            <p:cNvPr id="3197959" name="Rectangle 7"/>
            <p:cNvSpPr>
              <a:spLocks noChangeArrowheads="1"/>
            </p:cNvSpPr>
            <p:nvPr/>
          </p:nvSpPr>
          <p:spPr bwMode="auto">
            <a:xfrm>
              <a:off x="3792" y="1360"/>
              <a:ext cx="328" cy="1049"/>
            </a:xfrm>
            <a:prstGeom prst="rect">
              <a:avLst/>
            </a:prstGeom>
            <a:solidFill>
              <a:schemeClr val="bg1"/>
            </a:solidFill>
            <a:ln w="9525" algn="ctr">
              <a:noFill/>
              <a:miter lim="800000"/>
              <a:headEnd/>
              <a:tailEnd/>
            </a:ln>
            <a:effectLst/>
          </p:spPr>
          <p:txBody>
            <a:bodyPr wrap="none" lIns="0" tIns="0" rIns="0" bIns="0" anchor="ctr"/>
            <a:lstStyle/>
            <a:p>
              <a:endParaRPr lang="en-US"/>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979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197955">
                                            <p:txEl>
                                              <p:pRg st="0" end="0"/>
                                            </p:tx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197955">
                                            <p:txEl>
                                              <p:pRg st="1" end="1"/>
                                            </p:tx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197955">
                                            <p:txEl>
                                              <p:pRg st="2" end="2"/>
                                            </p:tx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197955">
                                            <p:txEl>
                                              <p:pRg st="3" end="3"/>
                                            </p:tx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3197955">
                                            <p:txEl>
                                              <p:pRg st="4" end="4"/>
                                            </p:tx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319795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7955" grpId="0" build="p"/>
      <p:bldP spid="3197955" grpId="1" build="allAtOnce"/>
    </p:bld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22046C73-637D-4A49-A6E5-C35B123A6DD6}" type="slidenum">
              <a:rPr lang="en-US"/>
              <a:pPr/>
              <a:t>141</a:t>
            </a:fld>
            <a:endParaRPr lang="en-US"/>
          </a:p>
        </p:txBody>
      </p:sp>
      <p:sp>
        <p:nvSpPr>
          <p:cNvPr id="3200002" name="Rectangle 2"/>
          <p:cNvSpPr>
            <a:spLocks noGrp="1" noChangeArrowheads="1"/>
          </p:cNvSpPr>
          <p:nvPr>
            <p:ph type="title"/>
          </p:nvPr>
        </p:nvSpPr>
        <p:spPr/>
        <p:txBody>
          <a:bodyPr/>
          <a:lstStyle/>
          <a:p>
            <a:r>
              <a:rPr lang="en-US"/>
              <a:t>Check motor current</a:t>
            </a:r>
          </a:p>
        </p:txBody>
      </p:sp>
      <p:sp>
        <p:nvSpPr>
          <p:cNvPr id="3200003" name="Rectangle 3"/>
          <p:cNvSpPr>
            <a:spLocks noChangeArrowheads="1"/>
          </p:cNvSpPr>
          <p:nvPr/>
        </p:nvSpPr>
        <p:spPr bwMode="auto">
          <a:xfrm>
            <a:off x="1624013" y="1808163"/>
            <a:ext cx="6810375" cy="4502150"/>
          </a:xfrm>
          <a:prstGeom prst="rect">
            <a:avLst/>
          </a:prstGeom>
          <a:noFill/>
          <a:ln w="9525">
            <a:noFill/>
            <a:miter lim="800000"/>
            <a:headEnd/>
            <a:tailEnd/>
          </a:ln>
          <a:effectLst/>
        </p:spPr>
        <p:txBody>
          <a:bodyPr lIns="101858" tIns="50929" rIns="101858" bIns="50929">
            <a:spAutoFit/>
          </a:bodyPr>
          <a:lstStyle/>
          <a:p>
            <a:pPr marL="342900" indent="-342900">
              <a:buFont typeface="Wingdings" pitchFamily="2" charset="2"/>
              <a:buNone/>
            </a:pPr>
            <a:r>
              <a:rPr lang="en-US" sz="1600"/>
              <a:t>8.	Ensure that the Control Panel is displaying motor frequency (or % SP) and motor current.  By default these are displayed as the first and second signals.  If needed, use group 34 parameters to change the displayed signals.</a:t>
            </a:r>
          </a:p>
          <a:p>
            <a:pPr marL="342900" indent="-342900">
              <a:buFont typeface="Wingdings" pitchFamily="2" charset="2"/>
              <a:buNone/>
            </a:pPr>
            <a:r>
              <a:rPr lang="en-US" sz="1600"/>
              <a:t>9.	Press </a:t>
            </a:r>
            <a:r>
              <a:rPr lang="en-US" sz="1600" b="1"/>
              <a:t>HAND</a:t>
            </a:r>
            <a:r>
              <a:rPr lang="en-US" sz="1600"/>
              <a:t> on the Control Panel.  While monitoring the displayed motor current, increase the motor speed slowly until full speed is reached.  Initially motor current should be between 20% and 50% of the motor’s nameplate current value.  As speed increases motor current should slowly increase.  For most applications motor current should not exceed full motor current even when full speed is reached.</a:t>
            </a:r>
          </a:p>
          <a:p>
            <a:pPr marL="342900" indent="-342900">
              <a:buFont typeface="Wingdings" pitchFamily="2" charset="2"/>
              <a:buNone/>
            </a:pPr>
            <a:r>
              <a:rPr lang="en-US" sz="1600"/>
              <a:t>10.	Press </a:t>
            </a:r>
            <a:r>
              <a:rPr lang="en-US" sz="1600" b="1"/>
              <a:t>OFF</a:t>
            </a:r>
            <a:r>
              <a:rPr lang="en-US" sz="1600"/>
              <a:t> on the Control Panel.  The motor will coast to a stop.</a:t>
            </a:r>
          </a:p>
          <a:p>
            <a:pPr marL="342900" indent="-342900">
              <a:buFont typeface="Wingdings" pitchFamily="2" charset="2"/>
              <a:buNone/>
            </a:pPr>
            <a:r>
              <a:rPr lang="en-US" sz="1600"/>
              <a:t>11.	Press </a:t>
            </a:r>
            <a:r>
              <a:rPr lang="en-US" sz="1600" b="1"/>
              <a:t>HAND</a:t>
            </a:r>
            <a:r>
              <a:rPr lang="en-US" sz="1600"/>
              <a:t> on the Control Panel.  The motor should accelerate linearly up to full speed in 30 seconds (default value of parameter </a:t>
            </a:r>
            <a:r>
              <a:rPr lang="en-US" sz="1600" b="1"/>
              <a:t>2202, ACCELER TIME 1</a:t>
            </a:r>
            <a:r>
              <a:rPr lang="en-US" sz="1600"/>
              <a:t>).  Motor current should smoothly increase as speed increases.</a:t>
            </a:r>
          </a:p>
          <a:p>
            <a:pPr marL="342900" indent="-342900">
              <a:buFont typeface="Wingdings" pitchFamily="2" charset="2"/>
              <a:buNone/>
            </a:pPr>
            <a:r>
              <a:rPr lang="en-US" sz="1600"/>
              <a:t>12.	Press </a:t>
            </a:r>
            <a:r>
              <a:rPr lang="en-US" sz="1600" b="1"/>
              <a:t>OFF</a:t>
            </a:r>
            <a:r>
              <a:rPr lang="en-US" sz="1600"/>
              <a:t> on the Control Panel.  The motor will coast to a stop.</a:t>
            </a:r>
          </a:p>
        </p:txBody>
      </p:sp>
      <p:grpSp>
        <p:nvGrpSpPr>
          <p:cNvPr id="3200004" name="Group 4"/>
          <p:cNvGrpSpPr>
            <a:grpSpLocks noChangeAspect="1"/>
          </p:cNvGrpSpPr>
          <p:nvPr/>
        </p:nvGrpSpPr>
        <p:grpSpPr bwMode="auto">
          <a:xfrm>
            <a:off x="8434388" y="1808163"/>
            <a:ext cx="1366837" cy="1885950"/>
            <a:chOff x="3496" y="672"/>
            <a:chExt cx="1561" cy="2090"/>
          </a:xfrm>
        </p:grpSpPr>
        <p:pic>
          <p:nvPicPr>
            <p:cNvPr id="3200005" name="Picture 5"/>
            <p:cNvPicPr>
              <a:picLocks noChangeAspect="1" noChangeArrowheads="1"/>
            </p:cNvPicPr>
            <p:nvPr/>
          </p:nvPicPr>
          <p:blipFill>
            <a:blip r:embed="rId4" cstate="print"/>
            <a:srcRect r="4471"/>
            <a:stretch>
              <a:fillRect/>
            </a:stretch>
          </p:blipFill>
          <p:spPr bwMode="auto">
            <a:xfrm>
              <a:off x="3496" y="672"/>
              <a:ext cx="1561" cy="2090"/>
            </a:xfrm>
            <a:prstGeom prst="rect">
              <a:avLst/>
            </a:prstGeom>
            <a:noFill/>
            <a:ln w="9525">
              <a:noFill/>
              <a:miter lim="800000"/>
              <a:headEnd/>
              <a:tailEnd/>
            </a:ln>
            <a:effectLst/>
          </p:spPr>
        </p:pic>
        <p:pic>
          <p:nvPicPr>
            <p:cNvPr id="3200006" name="Picture 6"/>
            <p:cNvPicPr>
              <a:picLocks noChangeAspect="1" noChangeArrowheads="1"/>
            </p:cNvPicPr>
            <p:nvPr/>
          </p:nvPicPr>
          <p:blipFill>
            <a:blip r:embed="rId5" cstate="print"/>
            <a:srcRect l="13838" t="32129" r="3653" b="45148"/>
            <a:stretch>
              <a:fillRect/>
            </a:stretch>
          </p:blipFill>
          <p:spPr bwMode="auto">
            <a:xfrm>
              <a:off x="3822" y="1075"/>
              <a:ext cx="1016" cy="526"/>
            </a:xfrm>
            <a:prstGeom prst="rect">
              <a:avLst/>
            </a:prstGeom>
            <a:noFill/>
            <a:ln w="9525">
              <a:noFill/>
              <a:miter lim="800000"/>
              <a:headEnd/>
              <a:tailEnd/>
            </a:ln>
            <a:effectLst/>
          </p:spPr>
        </p:pic>
        <p:pic>
          <p:nvPicPr>
            <p:cNvPr id="3200007" name="Picture 7"/>
            <p:cNvPicPr>
              <a:picLocks noChangeAspect="1" noChangeArrowheads="1"/>
            </p:cNvPicPr>
            <p:nvPr/>
          </p:nvPicPr>
          <p:blipFill>
            <a:blip r:embed="rId5" cstate="print"/>
            <a:srcRect l="11995" t="30779" r="2635" b="45407"/>
            <a:stretch>
              <a:fillRect/>
            </a:stretch>
          </p:blipFill>
          <p:spPr bwMode="auto">
            <a:xfrm>
              <a:off x="3750" y="1015"/>
              <a:ext cx="1158" cy="622"/>
            </a:xfrm>
            <a:prstGeom prst="rect">
              <a:avLst/>
            </a:prstGeom>
            <a:noFill/>
            <a:ln w="9525">
              <a:noFill/>
              <a:miter lim="800000"/>
              <a:headEnd/>
              <a:tailEnd/>
            </a:ln>
            <a:effectLst/>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000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000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000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000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000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0003" grpId="0" build="p"/>
    </p:bld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15A25E48-710F-4CE9-A2C5-E62DEB72C478}" type="slidenum">
              <a:rPr lang="en-US"/>
              <a:pPr/>
              <a:t>142</a:t>
            </a:fld>
            <a:endParaRPr lang="en-US"/>
          </a:p>
        </p:txBody>
      </p:sp>
      <p:sp>
        <p:nvSpPr>
          <p:cNvPr id="3202050" name="Rectangle 2"/>
          <p:cNvSpPr>
            <a:spLocks noGrp="1" noChangeArrowheads="1"/>
          </p:cNvSpPr>
          <p:nvPr>
            <p:ph type="title"/>
          </p:nvPr>
        </p:nvSpPr>
        <p:spPr/>
        <p:txBody>
          <a:bodyPr/>
          <a:lstStyle/>
          <a:p>
            <a:r>
              <a:rPr lang="en-US"/>
              <a:t>Enable / Set Up Communication (if used)</a:t>
            </a:r>
          </a:p>
        </p:txBody>
      </p:sp>
      <p:sp>
        <p:nvSpPr>
          <p:cNvPr id="3202051" name="Rectangle 3"/>
          <p:cNvSpPr>
            <a:spLocks noChangeArrowheads="1"/>
          </p:cNvSpPr>
          <p:nvPr/>
        </p:nvSpPr>
        <p:spPr bwMode="auto">
          <a:xfrm>
            <a:off x="1624013" y="1808163"/>
            <a:ext cx="6810375" cy="4746625"/>
          </a:xfrm>
          <a:prstGeom prst="rect">
            <a:avLst/>
          </a:prstGeom>
          <a:noFill/>
          <a:ln w="9525">
            <a:noFill/>
            <a:miter lim="800000"/>
            <a:headEnd/>
            <a:tailEnd/>
          </a:ln>
          <a:effectLst/>
        </p:spPr>
        <p:txBody>
          <a:bodyPr lIns="101858" tIns="50929" rIns="101858" bIns="50929">
            <a:spAutoFit/>
          </a:bodyPr>
          <a:lstStyle/>
          <a:p>
            <a:pPr marL="342900" indent="-342900">
              <a:buFont typeface="Wingdings" pitchFamily="2" charset="2"/>
              <a:buNone/>
            </a:pPr>
            <a:r>
              <a:rPr lang="en-US" sz="1600"/>
              <a:t>13.	If the application is designed to utilize serial communication then continue with step 14.  Otherwise go to step 23.</a:t>
            </a:r>
          </a:p>
          <a:p>
            <a:pPr marL="342900" indent="-342900">
              <a:buFont typeface="Wingdings" pitchFamily="2" charset="2"/>
              <a:buNone/>
            </a:pPr>
            <a:r>
              <a:rPr lang="en-US" sz="1600"/>
              <a:t>14.	Set parameter </a:t>
            </a:r>
            <a:r>
              <a:rPr lang="en-US" sz="1600" b="1"/>
              <a:t>P9802, COMM PROT SEL</a:t>
            </a:r>
            <a:r>
              <a:rPr lang="en-US" sz="1600"/>
              <a:t>, to the applicable protocol.</a:t>
            </a:r>
            <a:br>
              <a:rPr lang="en-US" sz="1600"/>
            </a:br>
            <a:r>
              <a:rPr lang="en-US" sz="1600"/>
              <a:t>Note:  If using FBA (a Fieldbus Adapter), continue with Step 15.</a:t>
            </a:r>
            <a:br>
              <a:rPr lang="en-US" sz="1600"/>
            </a:br>
            <a:r>
              <a:rPr lang="en-US" sz="1600"/>
              <a:t>If using EFB (Embedded Fieldbus), continue with Step 16.</a:t>
            </a:r>
          </a:p>
          <a:p>
            <a:pPr marL="342900" indent="-342900">
              <a:buFont typeface="Wingdings" pitchFamily="2" charset="2"/>
              <a:buNone/>
            </a:pPr>
            <a:r>
              <a:rPr lang="en-US" sz="1600"/>
              <a:t>15.	For FBAs, set the following in Group 51</a:t>
            </a:r>
            <a:br>
              <a:rPr lang="en-US" sz="1600"/>
            </a:br>
            <a:r>
              <a:rPr lang="en-US" sz="1600"/>
              <a:t>- P5101 set to Protocol type (e.g. LonWorks, Ethernet, etc.)</a:t>
            </a:r>
            <a:br>
              <a:rPr lang="en-US" sz="1600"/>
            </a:br>
            <a:r>
              <a:rPr lang="en-US" sz="1600"/>
              <a:t>- P5102 through P5126 – refer to the specific protocol manual and consult with the appropriate controls technician</a:t>
            </a:r>
            <a:br>
              <a:rPr lang="en-US" sz="1600"/>
            </a:br>
            <a:r>
              <a:rPr lang="en-US" sz="1600"/>
              <a:t>(determine station ID, baud rate, parity, etc.)</a:t>
            </a:r>
            <a:br>
              <a:rPr lang="en-US" sz="1600"/>
            </a:br>
            <a:r>
              <a:rPr lang="en-US" sz="1600"/>
              <a:t>- Perform a “FBA Par Refresh” with P5127</a:t>
            </a:r>
            <a:br>
              <a:rPr lang="en-US" sz="1600"/>
            </a:br>
            <a:r>
              <a:rPr lang="en-US" sz="1600"/>
              <a:t>- Verify that P5131 indicates “On-Line” status</a:t>
            </a:r>
            <a:br>
              <a:rPr lang="en-US" sz="1600"/>
            </a:br>
            <a:r>
              <a:rPr lang="en-US" sz="1600"/>
              <a:t>- Continue with Step 20 for Start/Stop, Speed Reference, etc.</a:t>
            </a:r>
          </a:p>
          <a:p>
            <a:pPr marL="342900" indent="-342900">
              <a:buFont typeface="Wingdings" pitchFamily="2" charset="2"/>
              <a:buNone/>
            </a:pPr>
            <a:r>
              <a:rPr lang="en-US" sz="1600"/>
              <a:t>16.	For EFB, verify the protocol selected in P9802 is visible in P5301</a:t>
            </a:r>
            <a:br>
              <a:rPr lang="en-US" sz="1600"/>
            </a:br>
            <a:r>
              <a:rPr lang="en-US" sz="1600"/>
              <a:t>(e.g. Std Modbus, FLN, N2 or BACnet)</a:t>
            </a:r>
          </a:p>
          <a:p>
            <a:pPr marL="342900" indent="-342900">
              <a:buFont typeface="Wingdings" pitchFamily="2" charset="2"/>
              <a:buNone/>
            </a:pPr>
            <a:r>
              <a:rPr lang="en-US" sz="1600"/>
              <a:t>17.	Set P5302 through P5305 - refer to the specific protocol manual</a:t>
            </a:r>
            <a:br>
              <a:rPr lang="en-US" sz="1600"/>
            </a:br>
            <a:r>
              <a:rPr lang="en-US" sz="1600"/>
              <a:t>and consult with the appropriate controls technician</a:t>
            </a:r>
          </a:p>
        </p:txBody>
      </p:sp>
      <p:grpSp>
        <p:nvGrpSpPr>
          <p:cNvPr id="3202052" name="Group 4"/>
          <p:cNvGrpSpPr>
            <a:grpSpLocks noChangeAspect="1"/>
          </p:cNvGrpSpPr>
          <p:nvPr/>
        </p:nvGrpSpPr>
        <p:grpSpPr bwMode="auto">
          <a:xfrm>
            <a:off x="8467725" y="1808163"/>
            <a:ext cx="1366838" cy="1885950"/>
            <a:chOff x="3496" y="672"/>
            <a:chExt cx="1561" cy="2090"/>
          </a:xfrm>
        </p:grpSpPr>
        <p:pic>
          <p:nvPicPr>
            <p:cNvPr id="3202053" name="Picture 5"/>
            <p:cNvPicPr>
              <a:picLocks noChangeAspect="1" noChangeArrowheads="1"/>
            </p:cNvPicPr>
            <p:nvPr/>
          </p:nvPicPr>
          <p:blipFill>
            <a:blip r:embed="rId4" cstate="print"/>
            <a:srcRect r="4471"/>
            <a:stretch>
              <a:fillRect/>
            </a:stretch>
          </p:blipFill>
          <p:spPr bwMode="auto">
            <a:xfrm>
              <a:off x="3496" y="672"/>
              <a:ext cx="1561" cy="2090"/>
            </a:xfrm>
            <a:prstGeom prst="rect">
              <a:avLst/>
            </a:prstGeom>
            <a:noFill/>
            <a:ln w="9525">
              <a:noFill/>
              <a:miter lim="800000"/>
              <a:headEnd/>
              <a:tailEnd/>
            </a:ln>
            <a:effectLst/>
          </p:spPr>
        </p:pic>
        <p:pic>
          <p:nvPicPr>
            <p:cNvPr id="3202054" name="Picture 6"/>
            <p:cNvPicPr>
              <a:picLocks noChangeAspect="1" noChangeArrowheads="1"/>
            </p:cNvPicPr>
            <p:nvPr/>
          </p:nvPicPr>
          <p:blipFill>
            <a:blip r:embed="rId5" cstate="print"/>
            <a:srcRect l="13838" t="32129" r="3653" b="45148"/>
            <a:stretch>
              <a:fillRect/>
            </a:stretch>
          </p:blipFill>
          <p:spPr bwMode="auto">
            <a:xfrm>
              <a:off x="3822" y="1075"/>
              <a:ext cx="1016" cy="526"/>
            </a:xfrm>
            <a:prstGeom prst="rect">
              <a:avLst/>
            </a:prstGeom>
            <a:noFill/>
            <a:ln w="9525">
              <a:noFill/>
              <a:miter lim="800000"/>
              <a:headEnd/>
              <a:tailEnd/>
            </a:ln>
            <a:effectLst/>
          </p:spPr>
        </p:pic>
        <p:pic>
          <p:nvPicPr>
            <p:cNvPr id="3202055" name="Picture 7"/>
            <p:cNvPicPr>
              <a:picLocks noChangeAspect="1" noChangeArrowheads="1"/>
            </p:cNvPicPr>
            <p:nvPr/>
          </p:nvPicPr>
          <p:blipFill>
            <a:blip r:embed="rId5" cstate="print"/>
            <a:srcRect l="11995" t="30779" r="2635" b="45407"/>
            <a:stretch>
              <a:fillRect/>
            </a:stretch>
          </p:blipFill>
          <p:spPr bwMode="auto">
            <a:xfrm>
              <a:off x="3750" y="1015"/>
              <a:ext cx="1158" cy="622"/>
            </a:xfrm>
            <a:prstGeom prst="rect">
              <a:avLst/>
            </a:prstGeom>
            <a:noFill/>
            <a:ln w="9525">
              <a:noFill/>
              <a:miter lim="800000"/>
              <a:headEnd/>
              <a:tailEnd/>
            </a:ln>
            <a:effectLst/>
          </p:spPr>
        </p:pic>
      </p:grpSp>
      <p:pic>
        <p:nvPicPr>
          <p:cNvPr id="3202056" name="Picture 8"/>
          <p:cNvPicPr>
            <a:picLocks noChangeAspect="1" noChangeArrowheads="1"/>
          </p:cNvPicPr>
          <p:nvPr/>
        </p:nvPicPr>
        <p:blipFill>
          <a:blip r:embed="rId6" cstate="print"/>
          <a:srcRect/>
          <a:stretch>
            <a:fillRect/>
          </a:stretch>
        </p:blipFill>
        <p:spPr bwMode="auto">
          <a:xfrm>
            <a:off x="238125" y="3365500"/>
            <a:ext cx="1227138" cy="968375"/>
          </a:xfrm>
          <a:prstGeom prst="rect">
            <a:avLst/>
          </a:prstGeom>
          <a:noFill/>
          <a:ln w="12700">
            <a:noFill/>
            <a:miter lim="800000"/>
            <a:headEnd type="none" w="sm" len="sm"/>
            <a:tailEnd type="none" w="sm" len="sm"/>
          </a:ln>
          <a:effectLst/>
        </p:spPr>
      </p:pic>
      <p:pic>
        <p:nvPicPr>
          <p:cNvPr id="3202057" name="Picture 9"/>
          <p:cNvPicPr>
            <a:picLocks noChangeAspect="1" noChangeArrowheads="1"/>
          </p:cNvPicPr>
          <p:nvPr/>
        </p:nvPicPr>
        <p:blipFill>
          <a:blip r:embed="rId7" cstate="print"/>
          <a:srcRect t="56519" b="21155"/>
          <a:stretch>
            <a:fillRect/>
          </a:stretch>
        </p:blipFill>
        <p:spPr bwMode="auto">
          <a:xfrm>
            <a:off x="8331200" y="5449888"/>
            <a:ext cx="1589088" cy="877887"/>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020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020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020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020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020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2051" grpId="0" build="p"/>
    </p:bld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60349911-0B93-4ECA-BFB5-9D30F62D0A01}" type="slidenum">
              <a:rPr lang="en-US"/>
              <a:pPr/>
              <a:t>143</a:t>
            </a:fld>
            <a:endParaRPr lang="en-US"/>
          </a:p>
        </p:txBody>
      </p:sp>
      <p:sp>
        <p:nvSpPr>
          <p:cNvPr id="3204098" name="Rectangle 2"/>
          <p:cNvSpPr>
            <a:spLocks noGrp="1" noChangeArrowheads="1"/>
          </p:cNvSpPr>
          <p:nvPr>
            <p:ph type="title"/>
          </p:nvPr>
        </p:nvSpPr>
        <p:spPr/>
        <p:txBody>
          <a:bodyPr/>
          <a:lstStyle/>
          <a:p>
            <a:r>
              <a:rPr lang="en-US"/>
              <a:t>Enable / Set Up Communication (if used)</a:t>
            </a:r>
          </a:p>
        </p:txBody>
      </p:sp>
      <p:sp>
        <p:nvSpPr>
          <p:cNvPr id="3204099" name="Rectangle 3"/>
          <p:cNvSpPr>
            <a:spLocks noChangeArrowheads="1"/>
          </p:cNvSpPr>
          <p:nvPr/>
        </p:nvSpPr>
        <p:spPr bwMode="auto">
          <a:xfrm>
            <a:off x="1624013" y="1808163"/>
            <a:ext cx="6810375" cy="1812925"/>
          </a:xfrm>
          <a:prstGeom prst="rect">
            <a:avLst/>
          </a:prstGeom>
          <a:noFill/>
          <a:ln w="9525">
            <a:noFill/>
            <a:miter lim="800000"/>
            <a:headEnd/>
            <a:tailEnd/>
          </a:ln>
          <a:effectLst/>
        </p:spPr>
        <p:txBody>
          <a:bodyPr lIns="101858" tIns="50929" rIns="101858" bIns="50929">
            <a:spAutoFit/>
          </a:bodyPr>
          <a:lstStyle/>
          <a:p>
            <a:pPr marL="342900" indent="-342900">
              <a:buFont typeface="Wingdings" pitchFamily="2" charset="2"/>
              <a:buNone/>
            </a:pPr>
            <a:r>
              <a:rPr lang="en-US" sz="1600"/>
              <a:t>18.	If the protocol used is BACnet, </a:t>
            </a:r>
            <a:r>
              <a:rPr lang="en-US" sz="1600" b="1"/>
              <a:t>P5311 (Lower Global ID), and P5317 (Higher Global ID)</a:t>
            </a:r>
            <a:r>
              <a:rPr lang="en-US" sz="1600"/>
              <a:t> must also be set. See the “Embedded Fieldbus” section of the ACH550 User’s Manual for further details.</a:t>
            </a:r>
            <a:br>
              <a:rPr lang="en-US" sz="1600"/>
            </a:br>
            <a:r>
              <a:rPr lang="en-US" sz="1600"/>
              <a:t/>
            </a:r>
            <a:br>
              <a:rPr lang="en-US" sz="1600"/>
            </a:br>
            <a:r>
              <a:rPr lang="en-US" sz="1600"/>
              <a:t>Note: M</a:t>
            </a:r>
            <a:r>
              <a:rPr lang="en-US" sz="1600">
                <a:solidFill>
                  <a:schemeClr val="tx1"/>
                </a:solidFill>
              </a:rPr>
              <a:t>AC IDs (=“local” ID) must be unique on the wire (P5302), and Device Object Instance IDs (“Global” ID) must be unique per the entire BACnet network (P5311 &amp; P5317)</a:t>
            </a:r>
            <a:endParaRPr lang="en-US" sz="1600"/>
          </a:p>
        </p:txBody>
      </p:sp>
      <p:grpSp>
        <p:nvGrpSpPr>
          <p:cNvPr id="3204100" name="Group 4"/>
          <p:cNvGrpSpPr>
            <a:grpSpLocks/>
          </p:cNvGrpSpPr>
          <p:nvPr/>
        </p:nvGrpSpPr>
        <p:grpSpPr bwMode="auto">
          <a:xfrm>
            <a:off x="2043113" y="3794125"/>
            <a:ext cx="6370637" cy="3211513"/>
            <a:chOff x="1170" y="2050"/>
            <a:chExt cx="3648" cy="1842"/>
          </a:xfrm>
        </p:grpSpPr>
        <p:sp>
          <p:nvSpPr>
            <p:cNvPr id="3204101" name="Text Box 5"/>
            <p:cNvSpPr txBox="1">
              <a:spLocks noChangeArrowheads="1"/>
            </p:cNvSpPr>
            <p:nvPr/>
          </p:nvSpPr>
          <p:spPr bwMode="auto">
            <a:xfrm>
              <a:off x="1170" y="2061"/>
              <a:ext cx="600" cy="177"/>
            </a:xfrm>
            <a:prstGeom prst="rect">
              <a:avLst/>
            </a:prstGeom>
            <a:noFill/>
            <a:ln w="9525">
              <a:solidFill>
                <a:schemeClr val="tx1"/>
              </a:solidFill>
              <a:miter lim="800000"/>
              <a:headEnd/>
              <a:tailEnd/>
            </a:ln>
            <a:effectLst/>
          </p:spPr>
          <p:txBody>
            <a:bodyPr lIns="101858" tIns="50929" rIns="101858" bIns="50929">
              <a:spAutoFit/>
            </a:bodyPr>
            <a:lstStyle/>
            <a:p>
              <a:pPr algn="ctr" defTabSz="1019175" eaLnBrk="0" hangingPunct="0">
                <a:buClrTx/>
                <a:buSzTx/>
                <a:buFontTx/>
                <a:buNone/>
              </a:pPr>
              <a:r>
                <a:rPr lang="en-US" sz="1300">
                  <a:solidFill>
                    <a:schemeClr val="tx1"/>
                  </a:solidFill>
                </a:rPr>
                <a:t>OWS</a:t>
              </a:r>
            </a:p>
          </p:txBody>
        </p:sp>
        <p:sp>
          <p:nvSpPr>
            <p:cNvPr id="3204102" name="Line 6"/>
            <p:cNvSpPr>
              <a:spLocks noChangeShapeType="1"/>
            </p:cNvSpPr>
            <p:nvPr/>
          </p:nvSpPr>
          <p:spPr bwMode="auto">
            <a:xfrm>
              <a:off x="1458" y="2244"/>
              <a:ext cx="0" cy="138"/>
            </a:xfrm>
            <a:prstGeom prst="line">
              <a:avLst/>
            </a:prstGeom>
            <a:noFill/>
            <a:ln w="9525">
              <a:solidFill>
                <a:schemeClr val="tx1"/>
              </a:solidFill>
              <a:round/>
              <a:headEnd/>
              <a:tailEnd/>
            </a:ln>
            <a:effectLst/>
          </p:spPr>
          <p:txBody>
            <a:bodyPr/>
            <a:lstStyle/>
            <a:p>
              <a:endParaRPr lang="en-US"/>
            </a:p>
          </p:txBody>
        </p:sp>
        <p:sp>
          <p:nvSpPr>
            <p:cNvPr id="3204103" name="Text Box 7"/>
            <p:cNvSpPr txBox="1">
              <a:spLocks noChangeArrowheads="1"/>
            </p:cNvSpPr>
            <p:nvPr/>
          </p:nvSpPr>
          <p:spPr bwMode="auto">
            <a:xfrm>
              <a:off x="1248" y="2382"/>
              <a:ext cx="420" cy="178"/>
            </a:xfrm>
            <a:prstGeom prst="rect">
              <a:avLst/>
            </a:prstGeom>
            <a:noFill/>
            <a:ln w="9525">
              <a:solidFill>
                <a:schemeClr val="tx1"/>
              </a:solidFill>
              <a:miter lim="800000"/>
              <a:headEnd/>
              <a:tailEnd/>
            </a:ln>
            <a:effectLst/>
          </p:spPr>
          <p:txBody>
            <a:bodyPr lIns="101858" tIns="50929" rIns="101858" bIns="50929">
              <a:spAutoFit/>
            </a:bodyPr>
            <a:lstStyle/>
            <a:p>
              <a:pPr algn="ctr" defTabSz="1019175" eaLnBrk="0" hangingPunct="0">
                <a:buClrTx/>
                <a:buSzTx/>
                <a:buFontTx/>
                <a:buNone/>
              </a:pPr>
              <a:r>
                <a:rPr lang="en-US" sz="1300">
                  <a:solidFill>
                    <a:schemeClr val="tx1"/>
                  </a:solidFill>
                </a:rPr>
                <a:t>BC</a:t>
              </a:r>
            </a:p>
          </p:txBody>
        </p:sp>
        <p:sp>
          <p:nvSpPr>
            <p:cNvPr id="3204104" name="Text Box 8"/>
            <p:cNvSpPr txBox="1">
              <a:spLocks noChangeArrowheads="1"/>
            </p:cNvSpPr>
            <p:nvPr/>
          </p:nvSpPr>
          <p:spPr bwMode="auto">
            <a:xfrm>
              <a:off x="1428" y="2250"/>
              <a:ext cx="378" cy="137"/>
            </a:xfrm>
            <a:prstGeom prst="rect">
              <a:avLst/>
            </a:prstGeom>
            <a:noFill/>
            <a:ln w="9525">
              <a:noFill/>
              <a:miter lim="800000"/>
              <a:headEnd/>
              <a:tailEnd/>
            </a:ln>
            <a:effectLst/>
          </p:spPr>
          <p:txBody>
            <a:bodyPr lIns="101858" tIns="50929" rIns="101858" bIns="50929">
              <a:spAutoFit/>
            </a:bodyPr>
            <a:lstStyle/>
            <a:p>
              <a:pPr defTabSz="1019175" eaLnBrk="0" hangingPunct="0">
                <a:buClrTx/>
                <a:buSzTx/>
                <a:buFontTx/>
                <a:buNone/>
              </a:pPr>
              <a:r>
                <a:rPr lang="en-US" sz="900">
                  <a:solidFill>
                    <a:schemeClr val="tx1"/>
                  </a:solidFill>
                </a:rPr>
                <a:t>Ethernet</a:t>
              </a:r>
            </a:p>
          </p:txBody>
        </p:sp>
        <p:sp>
          <p:nvSpPr>
            <p:cNvPr id="3204105" name="Text Box 9"/>
            <p:cNvSpPr txBox="1">
              <a:spLocks noChangeArrowheads="1"/>
            </p:cNvSpPr>
            <p:nvPr/>
          </p:nvSpPr>
          <p:spPr bwMode="auto">
            <a:xfrm>
              <a:off x="2635" y="2382"/>
              <a:ext cx="419" cy="239"/>
            </a:xfrm>
            <a:prstGeom prst="rect">
              <a:avLst/>
            </a:prstGeom>
            <a:noFill/>
            <a:ln w="9525">
              <a:solidFill>
                <a:schemeClr val="tx1"/>
              </a:solidFill>
              <a:miter lim="800000"/>
              <a:headEnd/>
              <a:tailEnd/>
            </a:ln>
            <a:effectLst/>
          </p:spPr>
          <p:txBody>
            <a:bodyPr lIns="101858" tIns="50929" rIns="101858" bIns="50929">
              <a:spAutoFit/>
            </a:bodyPr>
            <a:lstStyle/>
            <a:p>
              <a:pPr algn="ctr" defTabSz="1019175" eaLnBrk="0" hangingPunct="0">
                <a:buClrTx/>
                <a:buSzTx/>
                <a:buFontTx/>
                <a:buNone/>
              </a:pPr>
              <a:r>
                <a:rPr lang="en-US">
                  <a:solidFill>
                    <a:schemeClr val="tx1"/>
                  </a:solidFill>
                </a:rPr>
                <a:t>BC</a:t>
              </a:r>
            </a:p>
          </p:txBody>
        </p:sp>
        <p:sp>
          <p:nvSpPr>
            <p:cNvPr id="3204106" name="Text Box 10"/>
            <p:cNvSpPr txBox="1">
              <a:spLocks noChangeArrowheads="1"/>
            </p:cNvSpPr>
            <p:nvPr/>
          </p:nvSpPr>
          <p:spPr bwMode="auto">
            <a:xfrm>
              <a:off x="1878" y="2461"/>
              <a:ext cx="698" cy="136"/>
            </a:xfrm>
            <a:prstGeom prst="rect">
              <a:avLst/>
            </a:prstGeom>
            <a:noFill/>
            <a:ln w="9525">
              <a:noFill/>
              <a:miter lim="800000"/>
              <a:headEnd/>
              <a:tailEnd/>
            </a:ln>
            <a:effectLst/>
          </p:spPr>
          <p:txBody>
            <a:bodyPr lIns="101858" tIns="50929" rIns="101858" bIns="50929">
              <a:spAutoFit/>
            </a:bodyPr>
            <a:lstStyle/>
            <a:p>
              <a:pPr defTabSz="1019175" eaLnBrk="0" hangingPunct="0">
                <a:buClrTx/>
                <a:buSzTx/>
                <a:buFontTx/>
                <a:buNone/>
              </a:pPr>
              <a:r>
                <a:rPr lang="en-US" sz="900">
                  <a:solidFill>
                    <a:schemeClr val="tx1"/>
                  </a:solidFill>
                </a:rPr>
                <a:t>Ethernet</a:t>
              </a:r>
            </a:p>
          </p:txBody>
        </p:sp>
        <p:sp>
          <p:nvSpPr>
            <p:cNvPr id="3204107" name="Line 11"/>
            <p:cNvSpPr>
              <a:spLocks noChangeShapeType="1"/>
            </p:cNvSpPr>
            <p:nvPr/>
          </p:nvSpPr>
          <p:spPr bwMode="auto">
            <a:xfrm>
              <a:off x="2802" y="2578"/>
              <a:ext cx="0" cy="195"/>
            </a:xfrm>
            <a:prstGeom prst="line">
              <a:avLst/>
            </a:prstGeom>
            <a:noFill/>
            <a:ln w="9525">
              <a:solidFill>
                <a:schemeClr val="tx1"/>
              </a:solidFill>
              <a:round/>
              <a:headEnd/>
              <a:tailEnd/>
            </a:ln>
            <a:effectLst/>
          </p:spPr>
          <p:txBody>
            <a:bodyPr/>
            <a:lstStyle/>
            <a:p>
              <a:endParaRPr lang="en-US"/>
            </a:p>
          </p:txBody>
        </p:sp>
        <p:sp>
          <p:nvSpPr>
            <p:cNvPr id="3204108" name="Text Box 12"/>
            <p:cNvSpPr txBox="1">
              <a:spLocks noChangeArrowheads="1"/>
            </p:cNvSpPr>
            <p:nvPr/>
          </p:nvSpPr>
          <p:spPr bwMode="auto">
            <a:xfrm>
              <a:off x="2676" y="2773"/>
              <a:ext cx="294" cy="239"/>
            </a:xfrm>
            <a:prstGeom prst="rect">
              <a:avLst/>
            </a:prstGeom>
            <a:noFill/>
            <a:ln w="9525">
              <a:solidFill>
                <a:schemeClr val="tx1"/>
              </a:solidFill>
              <a:miter lim="800000"/>
              <a:headEnd/>
              <a:tailEnd/>
            </a:ln>
            <a:effectLst/>
          </p:spPr>
          <p:txBody>
            <a:bodyPr lIns="101858" tIns="50929" rIns="101858" bIns="50929">
              <a:spAutoFit/>
            </a:bodyPr>
            <a:lstStyle/>
            <a:p>
              <a:pPr algn="ctr" defTabSz="1019175" eaLnBrk="0" hangingPunct="0">
                <a:buClrTx/>
                <a:buSzTx/>
                <a:buFontTx/>
                <a:buNone/>
              </a:pPr>
              <a:r>
                <a:rPr lang="en-US">
                  <a:solidFill>
                    <a:schemeClr val="tx1"/>
                  </a:solidFill>
                </a:rPr>
                <a:t>R</a:t>
              </a:r>
            </a:p>
          </p:txBody>
        </p:sp>
        <p:sp>
          <p:nvSpPr>
            <p:cNvPr id="3204109" name="Text Box 13"/>
            <p:cNvSpPr txBox="1">
              <a:spLocks noChangeArrowheads="1"/>
            </p:cNvSpPr>
            <p:nvPr/>
          </p:nvSpPr>
          <p:spPr bwMode="auto">
            <a:xfrm>
              <a:off x="2676" y="3163"/>
              <a:ext cx="294" cy="238"/>
            </a:xfrm>
            <a:prstGeom prst="rect">
              <a:avLst/>
            </a:prstGeom>
            <a:noFill/>
            <a:ln w="9525">
              <a:solidFill>
                <a:schemeClr val="tx1"/>
              </a:solidFill>
              <a:miter lim="800000"/>
              <a:headEnd/>
              <a:tailEnd/>
            </a:ln>
            <a:effectLst/>
          </p:spPr>
          <p:txBody>
            <a:bodyPr lIns="101858" tIns="50929" rIns="101858" bIns="50929">
              <a:spAutoFit/>
            </a:bodyPr>
            <a:lstStyle/>
            <a:p>
              <a:pPr algn="ctr" defTabSz="1019175" eaLnBrk="0" hangingPunct="0">
                <a:buClrTx/>
                <a:buSzTx/>
                <a:buFontTx/>
                <a:buNone/>
              </a:pPr>
              <a:r>
                <a:rPr lang="en-US">
                  <a:solidFill>
                    <a:schemeClr val="tx1"/>
                  </a:solidFill>
                </a:rPr>
                <a:t>R</a:t>
              </a:r>
            </a:p>
          </p:txBody>
        </p:sp>
        <p:sp>
          <p:nvSpPr>
            <p:cNvPr id="3204110" name="Text Box 14"/>
            <p:cNvSpPr txBox="1">
              <a:spLocks noChangeArrowheads="1"/>
            </p:cNvSpPr>
            <p:nvPr/>
          </p:nvSpPr>
          <p:spPr bwMode="auto">
            <a:xfrm>
              <a:off x="2676" y="3515"/>
              <a:ext cx="294" cy="239"/>
            </a:xfrm>
            <a:prstGeom prst="rect">
              <a:avLst/>
            </a:prstGeom>
            <a:noFill/>
            <a:ln w="9525">
              <a:solidFill>
                <a:schemeClr val="tx1"/>
              </a:solidFill>
              <a:miter lim="800000"/>
              <a:headEnd/>
              <a:tailEnd/>
            </a:ln>
            <a:effectLst/>
          </p:spPr>
          <p:txBody>
            <a:bodyPr lIns="101858" tIns="50929" rIns="101858" bIns="50929">
              <a:spAutoFit/>
            </a:bodyPr>
            <a:lstStyle/>
            <a:p>
              <a:pPr algn="ctr" defTabSz="1019175" eaLnBrk="0" hangingPunct="0">
                <a:buClrTx/>
                <a:buSzTx/>
                <a:buFontTx/>
                <a:buNone/>
              </a:pPr>
              <a:r>
                <a:rPr lang="en-US">
                  <a:solidFill>
                    <a:schemeClr val="tx1"/>
                  </a:solidFill>
                </a:rPr>
                <a:t>R</a:t>
              </a:r>
            </a:p>
          </p:txBody>
        </p:sp>
        <p:sp>
          <p:nvSpPr>
            <p:cNvPr id="3204111" name="Text Box 15"/>
            <p:cNvSpPr txBox="1">
              <a:spLocks noChangeArrowheads="1"/>
            </p:cNvSpPr>
            <p:nvPr/>
          </p:nvSpPr>
          <p:spPr bwMode="auto">
            <a:xfrm>
              <a:off x="2550" y="2260"/>
              <a:ext cx="756" cy="137"/>
            </a:xfrm>
            <a:prstGeom prst="rect">
              <a:avLst/>
            </a:prstGeom>
            <a:noFill/>
            <a:ln w="9525">
              <a:noFill/>
              <a:miter lim="800000"/>
              <a:headEnd/>
              <a:tailEnd/>
            </a:ln>
            <a:effectLst/>
          </p:spPr>
          <p:txBody>
            <a:bodyPr lIns="101858" tIns="50929" rIns="101858" bIns="50929">
              <a:spAutoFit/>
            </a:bodyPr>
            <a:lstStyle/>
            <a:p>
              <a:pPr defTabSz="1019175" eaLnBrk="0" hangingPunct="0">
                <a:buClrTx/>
                <a:buSzTx/>
                <a:buFontTx/>
                <a:buNone/>
              </a:pPr>
              <a:r>
                <a:rPr lang="en-US" sz="900">
                  <a:solidFill>
                    <a:schemeClr val="tx1"/>
                  </a:solidFill>
                </a:rPr>
                <a:t>Building Controller</a:t>
              </a:r>
            </a:p>
          </p:txBody>
        </p:sp>
        <p:sp>
          <p:nvSpPr>
            <p:cNvPr id="3204112" name="Text Box 16"/>
            <p:cNvSpPr txBox="1">
              <a:spLocks noChangeArrowheads="1"/>
            </p:cNvSpPr>
            <p:nvPr/>
          </p:nvSpPr>
          <p:spPr bwMode="auto">
            <a:xfrm>
              <a:off x="2802" y="2656"/>
              <a:ext cx="423" cy="137"/>
            </a:xfrm>
            <a:prstGeom prst="rect">
              <a:avLst/>
            </a:prstGeom>
            <a:noFill/>
            <a:ln w="9525">
              <a:noFill/>
              <a:miter lim="800000"/>
              <a:headEnd/>
              <a:tailEnd/>
            </a:ln>
            <a:effectLst/>
          </p:spPr>
          <p:txBody>
            <a:bodyPr lIns="101858" tIns="50929" rIns="101858" bIns="50929">
              <a:spAutoFit/>
            </a:bodyPr>
            <a:lstStyle/>
            <a:p>
              <a:pPr defTabSz="1019175" eaLnBrk="0" hangingPunct="0">
                <a:buClrTx/>
                <a:buSzTx/>
                <a:buFontTx/>
                <a:buNone/>
              </a:pPr>
              <a:r>
                <a:rPr lang="en-US" sz="900">
                  <a:solidFill>
                    <a:schemeClr val="tx1"/>
                  </a:solidFill>
                </a:rPr>
                <a:t>Routers</a:t>
              </a:r>
            </a:p>
          </p:txBody>
        </p:sp>
        <p:sp>
          <p:nvSpPr>
            <p:cNvPr id="3204113" name="Line 17"/>
            <p:cNvSpPr>
              <a:spLocks noChangeShapeType="1"/>
            </p:cNvSpPr>
            <p:nvPr/>
          </p:nvSpPr>
          <p:spPr bwMode="auto">
            <a:xfrm>
              <a:off x="2802" y="2968"/>
              <a:ext cx="0" cy="195"/>
            </a:xfrm>
            <a:prstGeom prst="line">
              <a:avLst/>
            </a:prstGeom>
            <a:noFill/>
            <a:ln w="9525">
              <a:solidFill>
                <a:schemeClr val="tx1"/>
              </a:solidFill>
              <a:round/>
              <a:headEnd/>
              <a:tailEnd/>
            </a:ln>
            <a:effectLst/>
          </p:spPr>
          <p:txBody>
            <a:bodyPr/>
            <a:lstStyle/>
            <a:p>
              <a:endParaRPr lang="en-US"/>
            </a:p>
          </p:txBody>
        </p:sp>
        <p:sp>
          <p:nvSpPr>
            <p:cNvPr id="3204114" name="Line 18"/>
            <p:cNvSpPr>
              <a:spLocks noChangeShapeType="1"/>
            </p:cNvSpPr>
            <p:nvPr/>
          </p:nvSpPr>
          <p:spPr bwMode="auto">
            <a:xfrm>
              <a:off x="2802" y="3358"/>
              <a:ext cx="0" cy="157"/>
            </a:xfrm>
            <a:prstGeom prst="line">
              <a:avLst/>
            </a:prstGeom>
            <a:noFill/>
            <a:ln w="9525">
              <a:solidFill>
                <a:schemeClr val="tx1"/>
              </a:solidFill>
              <a:round/>
              <a:headEnd/>
              <a:tailEnd/>
            </a:ln>
            <a:effectLst/>
          </p:spPr>
          <p:txBody>
            <a:bodyPr/>
            <a:lstStyle/>
            <a:p>
              <a:endParaRPr lang="en-US"/>
            </a:p>
          </p:txBody>
        </p:sp>
        <p:sp>
          <p:nvSpPr>
            <p:cNvPr id="3204115" name="Text Box 19"/>
            <p:cNvSpPr txBox="1">
              <a:spLocks noChangeArrowheads="1"/>
            </p:cNvSpPr>
            <p:nvPr/>
          </p:nvSpPr>
          <p:spPr bwMode="auto">
            <a:xfrm>
              <a:off x="3348" y="2773"/>
              <a:ext cx="378" cy="377"/>
            </a:xfrm>
            <a:prstGeom prst="rect">
              <a:avLst/>
            </a:prstGeom>
            <a:noFill/>
            <a:ln w="9525">
              <a:solidFill>
                <a:schemeClr val="tx1"/>
              </a:solidFill>
              <a:miter lim="800000"/>
              <a:headEnd/>
              <a:tailEnd/>
            </a:ln>
            <a:effectLst/>
          </p:spPr>
          <p:txBody>
            <a:bodyPr lIns="101858" tIns="50929" rIns="101858" bIns="50929">
              <a:spAutoFit/>
            </a:bodyPr>
            <a:lstStyle/>
            <a:p>
              <a:pPr algn="ctr" defTabSz="1019175" eaLnBrk="0" hangingPunct="0">
                <a:buClrTx/>
                <a:buSzTx/>
                <a:buFontTx/>
                <a:buNone/>
              </a:pPr>
              <a:r>
                <a:rPr lang="en-US" sz="900">
                  <a:solidFill>
                    <a:schemeClr val="tx1"/>
                  </a:solidFill>
                </a:rPr>
                <a:t>VSD</a:t>
              </a:r>
            </a:p>
            <a:p>
              <a:pPr algn="ctr" defTabSz="1019175" eaLnBrk="0" hangingPunct="0">
                <a:buClrTx/>
                <a:buSzTx/>
                <a:buFontTx/>
                <a:buNone/>
              </a:pPr>
              <a:r>
                <a:rPr lang="en-US" sz="900">
                  <a:solidFill>
                    <a:srgbClr val="FF3300"/>
                  </a:solidFill>
                </a:rPr>
                <a:t>401</a:t>
              </a:r>
            </a:p>
            <a:p>
              <a:pPr algn="ctr" defTabSz="1019175" eaLnBrk="0" hangingPunct="0">
                <a:buClrTx/>
                <a:buSzTx/>
                <a:buFontTx/>
                <a:buNone/>
              </a:pPr>
              <a:r>
                <a:rPr lang="en-US" sz="900">
                  <a:solidFill>
                    <a:srgbClr val="FF3300"/>
                  </a:solidFill>
                </a:rPr>
                <a:t>(BOI-ID)</a:t>
              </a:r>
            </a:p>
          </p:txBody>
        </p:sp>
        <p:sp>
          <p:nvSpPr>
            <p:cNvPr id="3204116" name="Line 20"/>
            <p:cNvSpPr>
              <a:spLocks noChangeShapeType="1"/>
            </p:cNvSpPr>
            <p:nvPr/>
          </p:nvSpPr>
          <p:spPr bwMode="auto">
            <a:xfrm>
              <a:off x="2970" y="2890"/>
              <a:ext cx="378" cy="0"/>
            </a:xfrm>
            <a:prstGeom prst="line">
              <a:avLst/>
            </a:prstGeom>
            <a:noFill/>
            <a:ln w="9525">
              <a:solidFill>
                <a:schemeClr val="tx1"/>
              </a:solidFill>
              <a:round/>
              <a:headEnd/>
              <a:tailEnd/>
            </a:ln>
            <a:effectLst/>
          </p:spPr>
          <p:txBody>
            <a:bodyPr/>
            <a:lstStyle/>
            <a:p>
              <a:endParaRPr lang="en-US"/>
            </a:p>
          </p:txBody>
        </p:sp>
        <p:sp>
          <p:nvSpPr>
            <p:cNvPr id="3204117" name="Line 21"/>
            <p:cNvSpPr>
              <a:spLocks noChangeShapeType="1"/>
            </p:cNvSpPr>
            <p:nvPr/>
          </p:nvSpPr>
          <p:spPr bwMode="auto">
            <a:xfrm>
              <a:off x="2970" y="3280"/>
              <a:ext cx="378" cy="0"/>
            </a:xfrm>
            <a:prstGeom prst="line">
              <a:avLst/>
            </a:prstGeom>
            <a:noFill/>
            <a:ln w="9525">
              <a:solidFill>
                <a:schemeClr val="tx1"/>
              </a:solidFill>
              <a:round/>
              <a:headEnd/>
              <a:tailEnd/>
            </a:ln>
            <a:effectLst/>
          </p:spPr>
          <p:txBody>
            <a:bodyPr/>
            <a:lstStyle/>
            <a:p>
              <a:endParaRPr lang="en-US"/>
            </a:p>
          </p:txBody>
        </p:sp>
        <p:sp>
          <p:nvSpPr>
            <p:cNvPr id="3204118" name="Line 22"/>
            <p:cNvSpPr>
              <a:spLocks noChangeShapeType="1"/>
            </p:cNvSpPr>
            <p:nvPr/>
          </p:nvSpPr>
          <p:spPr bwMode="auto">
            <a:xfrm>
              <a:off x="2970" y="3632"/>
              <a:ext cx="378" cy="0"/>
            </a:xfrm>
            <a:prstGeom prst="line">
              <a:avLst/>
            </a:prstGeom>
            <a:noFill/>
            <a:ln w="9525">
              <a:solidFill>
                <a:schemeClr val="tx1"/>
              </a:solidFill>
              <a:round/>
              <a:headEnd/>
              <a:tailEnd/>
            </a:ln>
            <a:effectLst/>
          </p:spPr>
          <p:txBody>
            <a:bodyPr/>
            <a:lstStyle/>
            <a:p>
              <a:endParaRPr lang="en-US"/>
            </a:p>
          </p:txBody>
        </p:sp>
        <p:sp>
          <p:nvSpPr>
            <p:cNvPr id="3204119" name="Line 23"/>
            <p:cNvSpPr>
              <a:spLocks noChangeShapeType="1"/>
            </p:cNvSpPr>
            <p:nvPr/>
          </p:nvSpPr>
          <p:spPr bwMode="auto">
            <a:xfrm>
              <a:off x="1668" y="2461"/>
              <a:ext cx="966" cy="0"/>
            </a:xfrm>
            <a:prstGeom prst="line">
              <a:avLst/>
            </a:prstGeom>
            <a:noFill/>
            <a:ln w="9525">
              <a:solidFill>
                <a:schemeClr val="tx1"/>
              </a:solidFill>
              <a:round/>
              <a:headEnd/>
              <a:tailEnd/>
            </a:ln>
            <a:effectLst/>
          </p:spPr>
          <p:txBody>
            <a:bodyPr/>
            <a:lstStyle/>
            <a:p>
              <a:endParaRPr lang="en-US"/>
            </a:p>
          </p:txBody>
        </p:sp>
        <p:sp>
          <p:nvSpPr>
            <p:cNvPr id="3204120" name="Text Box 24"/>
            <p:cNvSpPr txBox="1">
              <a:spLocks noChangeArrowheads="1"/>
            </p:cNvSpPr>
            <p:nvPr/>
          </p:nvSpPr>
          <p:spPr bwMode="auto">
            <a:xfrm>
              <a:off x="2970" y="2968"/>
              <a:ext cx="336" cy="215"/>
            </a:xfrm>
            <a:prstGeom prst="rect">
              <a:avLst/>
            </a:prstGeom>
            <a:noFill/>
            <a:ln w="9525">
              <a:noFill/>
              <a:miter lim="800000"/>
              <a:headEnd/>
              <a:tailEnd/>
            </a:ln>
            <a:effectLst/>
          </p:spPr>
          <p:txBody>
            <a:bodyPr lIns="101858" tIns="50929" rIns="101858" bIns="50929">
              <a:spAutoFit/>
            </a:bodyPr>
            <a:lstStyle/>
            <a:p>
              <a:pPr defTabSz="1019175" eaLnBrk="0" hangingPunct="0">
                <a:buClrTx/>
                <a:buSzTx/>
                <a:buFontTx/>
                <a:buNone/>
              </a:pPr>
              <a:r>
                <a:rPr lang="en-US" sz="900">
                  <a:solidFill>
                    <a:schemeClr val="tx1"/>
                  </a:solidFill>
                </a:rPr>
                <a:t>EIA-485</a:t>
              </a:r>
            </a:p>
          </p:txBody>
        </p:sp>
        <p:sp>
          <p:nvSpPr>
            <p:cNvPr id="3204121" name="Text Box 25"/>
            <p:cNvSpPr txBox="1">
              <a:spLocks noChangeArrowheads="1"/>
            </p:cNvSpPr>
            <p:nvPr/>
          </p:nvSpPr>
          <p:spPr bwMode="auto">
            <a:xfrm>
              <a:off x="2970" y="3319"/>
              <a:ext cx="336" cy="215"/>
            </a:xfrm>
            <a:prstGeom prst="rect">
              <a:avLst/>
            </a:prstGeom>
            <a:noFill/>
            <a:ln w="9525">
              <a:noFill/>
              <a:miter lim="800000"/>
              <a:headEnd/>
              <a:tailEnd/>
            </a:ln>
            <a:effectLst/>
          </p:spPr>
          <p:txBody>
            <a:bodyPr lIns="101858" tIns="50929" rIns="101858" bIns="50929">
              <a:spAutoFit/>
            </a:bodyPr>
            <a:lstStyle/>
            <a:p>
              <a:pPr defTabSz="1019175" eaLnBrk="0" hangingPunct="0">
                <a:buClrTx/>
                <a:buSzTx/>
                <a:buFontTx/>
                <a:buNone/>
              </a:pPr>
              <a:r>
                <a:rPr lang="en-US" sz="900">
                  <a:solidFill>
                    <a:schemeClr val="tx1"/>
                  </a:solidFill>
                </a:rPr>
                <a:t>EIA-485</a:t>
              </a:r>
            </a:p>
          </p:txBody>
        </p:sp>
        <p:sp>
          <p:nvSpPr>
            <p:cNvPr id="3204122" name="Text Box 26"/>
            <p:cNvSpPr txBox="1">
              <a:spLocks noChangeArrowheads="1"/>
            </p:cNvSpPr>
            <p:nvPr/>
          </p:nvSpPr>
          <p:spPr bwMode="auto">
            <a:xfrm>
              <a:off x="2970" y="3659"/>
              <a:ext cx="336" cy="215"/>
            </a:xfrm>
            <a:prstGeom prst="rect">
              <a:avLst/>
            </a:prstGeom>
            <a:noFill/>
            <a:ln w="9525">
              <a:noFill/>
              <a:miter lim="800000"/>
              <a:headEnd/>
              <a:tailEnd/>
            </a:ln>
            <a:effectLst/>
          </p:spPr>
          <p:txBody>
            <a:bodyPr lIns="101858" tIns="50929" rIns="101858" bIns="50929">
              <a:spAutoFit/>
            </a:bodyPr>
            <a:lstStyle/>
            <a:p>
              <a:pPr defTabSz="1019175" eaLnBrk="0" hangingPunct="0">
                <a:buClrTx/>
                <a:buSzTx/>
                <a:buFontTx/>
                <a:buNone/>
              </a:pPr>
              <a:r>
                <a:rPr lang="en-US" sz="900">
                  <a:solidFill>
                    <a:schemeClr val="tx1"/>
                  </a:solidFill>
                </a:rPr>
                <a:t>EIA-485</a:t>
              </a:r>
            </a:p>
          </p:txBody>
        </p:sp>
        <p:sp>
          <p:nvSpPr>
            <p:cNvPr id="3204123" name="Text Box 27"/>
            <p:cNvSpPr txBox="1">
              <a:spLocks noChangeArrowheads="1"/>
            </p:cNvSpPr>
            <p:nvPr/>
          </p:nvSpPr>
          <p:spPr bwMode="auto">
            <a:xfrm>
              <a:off x="2172" y="2847"/>
              <a:ext cx="420" cy="136"/>
            </a:xfrm>
            <a:prstGeom prst="rect">
              <a:avLst/>
            </a:prstGeom>
            <a:noFill/>
            <a:ln w="9525">
              <a:noFill/>
              <a:miter lim="800000"/>
              <a:headEnd/>
              <a:tailEnd/>
            </a:ln>
            <a:effectLst/>
          </p:spPr>
          <p:txBody>
            <a:bodyPr lIns="101858" tIns="50929" rIns="101858" bIns="50929">
              <a:spAutoFit/>
            </a:bodyPr>
            <a:lstStyle/>
            <a:p>
              <a:pPr defTabSz="1019175" eaLnBrk="0" hangingPunct="0">
                <a:buClrTx/>
                <a:buSzTx/>
                <a:buFontTx/>
                <a:buNone/>
              </a:pPr>
              <a:r>
                <a:rPr lang="en-US" sz="900">
                  <a:solidFill>
                    <a:schemeClr val="tx1"/>
                  </a:solidFill>
                </a:rPr>
                <a:t>4</a:t>
              </a:r>
              <a:r>
                <a:rPr lang="en-US" sz="900" baseline="30000">
                  <a:solidFill>
                    <a:schemeClr val="tx1"/>
                  </a:solidFill>
                </a:rPr>
                <a:t>th</a:t>
              </a:r>
              <a:r>
                <a:rPr lang="en-US" sz="900">
                  <a:solidFill>
                    <a:schemeClr val="tx1"/>
                  </a:solidFill>
                </a:rPr>
                <a:t> Floor</a:t>
              </a:r>
            </a:p>
          </p:txBody>
        </p:sp>
        <p:sp>
          <p:nvSpPr>
            <p:cNvPr id="3204124" name="Text Box 28"/>
            <p:cNvSpPr txBox="1">
              <a:spLocks noChangeArrowheads="1"/>
            </p:cNvSpPr>
            <p:nvPr/>
          </p:nvSpPr>
          <p:spPr bwMode="auto">
            <a:xfrm>
              <a:off x="2172" y="3241"/>
              <a:ext cx="420" cy="137"/>
            </a:xfrm>
            <a:prstGeom prst="rect">
              <a:avLst/>
            </a:prstGeom>
            <a:noFill/>
            <a:ln w="9525">
              <a:noFill/>
              <a:miter lim="800000"/>
              <a:headEnd/>
              <a:tailEnd/>
            </a:ln>
            <a:effectLst/>
          </p:spPr>
          <p:txBody>
            <a:bodyPr lIns="101858" tIns="50929" rIns="101858" bIns="50929">
              <a:spAutoFit/>
            </a:bodyPr>
            <a:lstStyle/>
            <a:p>
              <a:pPr defTabSz="1019175" eaLnBrk="0" hangingPunct="0">
                <a:buClrTx/>
                <a:buSzTx/>
                <a:buFontTx/>
                <a:buNone/>
              </a:pPr>
              <a:r>
                <a:rPr lang="en-US" sz="900">
                  <a:solidFill>
                    <a:schemeClr val="tx1"/>
                  </a:solidFill>
                </a:rPr>
                <a:t>3rd Floor</a:t>
              </a:r>
            </a:p>
          </p:txBody>
        </p:sp>
        <p:sp>
          <p:nvSpPr>
            <p:cNvPr id="3204125" name="Text Box 29"/>
            <p:cNvSpPr txBox="1">
              <a:spLocks noChangeArrowheads="1"/>
            </p:cNvSpPr>
            <p:nvPr/>
          </p:nvSpPr>
          <p:spPr bwMode="auto">
            <a:xfrm>
              <a:off x="2172" y="3593"/>
              <a:ext cx="420" cy="137"/>
            </a:xfrm>
            <a:prstGeom prst="rect">
              <a:avLst/>
            </a:prstGeom>
            <a:noFill/>
            <a:ln w="9525">
              <a:noFill/>
              <a:miter lim="800000"/>
              <a:headEnd/>
              <a:tailEnd/>
            </a:ln>
            <a:effectLst/>
          </p:spPr>
          <p:txBody>
            <a:bodyPr lIns="101858" tIns="50929" rIns="101858" bIns="50929">
              <a:spAutoFit/>
            </a:bodyPr>
            <a:lstStyle/>
            <a:p>
              <a:pPr defTabSz="1019175" eaLnBrk="0" hangingPunct="0">
                <a:buClrTx/>
                <a:buSzTx/>
                <a:buFontTx/>
                <a:buNone/>
              </a:pPr>
              <a:r>
                <a:rPr lang="en-US" sz="900">
                  <a:solidFill>
                    <a:schemeClr val="tx1"/>
                  </a:solidFill>
                </a:rPr>
                <a:t>2</a:t>
              </a:r>
              <a:r>
                <a:rPr lang="en-US" sz="900" baseline="30000">
                  <a:solidFill>
                    <a:schemeClr val="tx1"/>
                  </a:solidFill>
                </a:rPr>
                <a:t>nd</a:t>
              </a:r>
              <a:r>
                <a:rPr lang="en-US" sz="900">
                  <a:solidFill>
                    <a:schemeClr val="tx1"/>
                  </a:solidFill>
                </a:rPr>
                <a:t> Floor</a:t>
              </a:r>
            </a:p>
          </p:txBody>
        </p:sp>
        <p:sp>
          <p:nvSpPr>
            <p:cNvPr id="3204126" name="Text Box 30"/>
            <p:cNvSpPr txBox="1">
              <a:spLocks noChangeArrowheads="1"/>
            </p:cNvSpPr>
            <p:nvPr/>
          </p:nvSpPr>
          <p:spPr bwMode="auto">
            <a:xfrm>
              <a:off x="3894" y="2773"/>
              <a:ext cx="378" cy="377"/>
            </a:xfrm>
            <a:prstGeom prst="rect">
              <a:avLst/>
            </a:prstGeom>
            <a:noFill/>
            <a:ln w="9525">
              <a:solidFill>
                <a:schemeClr val="tx1"/>
              </a:solidFill>
              <a:miter lim="800000"/>
              <a:headEnd/>
              <a:tailEnd/>
            </a:ln>
            <a:effectLst/>
          </p:spPr>
          <p:txBody>
            <a:bodyPr lIns="101858" tIns="50929" rIns="101858" bIns="50929">
              <a:spAutoFit/>
            </a:bodyPr>
            <a:lstStyle/>
            <a:p>
              <a:pPr algn="ctr" defTabSz="1019175" eaLnBrk="0" hangingPunct="0">
                <a:buClrTx/>
                <a:buSzTx/>
                <a:buFontTx/>
                <a:buNone/>
              </a:pPr>
              <a:r>
                <a:rPr lang="en-US" sz="900">
                  <a:solidFill>
                    <a:schemeClr val="tx1"/>
                  </a:solidFill>
                </a:rPr>
                <a:t>VSD</a:t>
              </a:r>
            </a:p>
            <a:p>
              <a:pPr algn="ctr" defTabSz="1019175" eaLnBrk="0" hangingPunct="0">
                <a:buClrTx/>
                <a:buSzTx/>
                <a:buFontTx/>
                <a:buNone/>
              </a:pPr>
              <a:r>
                <a:rPr lang="en-US" sz="900">
                  <a:solidFill>
                    <a:srgbClr val="FF3300"/>
                  </a:solidFill>
                </a:rPr>
                <a:t>402</a:t>
              </a:r>
            </a:p>
            <a:p>
              <a:pPr algn="ctr" defTabSz="1019175" eaLnBrk="0" hangingPunct="0">
                <a:buClrTx/>
                <a:buSzTx/>
                <a:buFontTx/>
                <a:buNone/>
              </a:pPr>
              <a:r>
                <a:rPr lang="en-US" sz="900">
                  <a:solidFill>
                    <a:srgbClr val="FF3300"/>
                  </a:solidFill>
                </a:rPr>
                <a:t>(BOI-ID)</a:t>
              </a:r>
            </a:p>
          </p:txBody>
        </p:sp>
        <p:sp>
          <p:nvSpPr>
            <p:cNvPr id="3204127" name="Text Box 31"/>
            <p:cNvSpPr txBox="1">
              <a:spLocks noChangeArrowheads="1"/>
            </p:cNvSpPr>
            <p:nvPr/>
          </p:nvSpPr>
          <p:spPr bwMode="auto">
            <a:xfrm>
              <a:off x="4440" y="2773"/>
              <a:ext cx="378" cy="377"/>
            </a:xfrm>
            <a:prstGeom prst="rect">
              <a:avLst/>
            </a:prstGeom>
            <a:noFill/>
            <a:ln w="9525">
              <a:solidFill>
                <a:schemeClr val="tx1"/>
              </a:solidFill>
              <a:miter lim="800000"/>
              <a:headEnd/>
              <a:tailEnd/>
            </a:ln>
            <a:effectLst/>
          </p:spPr>
          <p:txBody>
            <a:bodyPr lIns="101858" tIns="50929" rIns="101858" bIns="50929">
              <a:spAutoFit/>
            </a:bodyPr>
            <a:lstStyle/>
            <a:p>
              <a:pPr algn="ctr" defTabSz="1019175" eaLnBrk="0" hangingPunct="0">
                <a:buClrTx/>
                <a:buSzTx/>
                <a:buFontTx/>
                <a:buNone/>
              </a:pPr>
              <a:r>
                <a:rPr lang="en-US" sz="900">
                  <a:solidFill>
                    <a:schemeClr val="tx1"/>
                  </a:solidFill>
                </a:rPr>
                <a:t>VSD</a:t>
              </a:r>
            </a:p>
            <a:p>
              <a:pPr algn="ctr" defTabSz="1019175" eaLnBrk="0" hangingPunct="0">
                <a:buClrTx/>
                <a:buSzTx/>
                <a:buFontTx/>
                <a:buNone/>
              </a:pPr>
              <a:r>
                <a:rPr lang="en-US" sz="900">
                  <a:solidFill>
                    <a:srgbClr val="FF3300"/>
                  </a:solidFill>
                </a:rPr>
                <a:t>403</a:t>
              </a:r>
            </a:p>
            <a:p>
              <a:pPr algn="ctr" defTabSz="1019175" eaLnBrk="0" hangingPunct="0">
                <a:buClrTx/>
                <a:buSzTx/>
                <a:buFontTx/>
                <a:buNone/>
              </a:pPr>
              <a:r>
                <a:rPr lang="en-US" sz="900">
                  <a:solidFill>
                    <a:srgbClr val="FF3300"/>
                  </a:solidFill>
                </a:rPr>
                <a:t>(BOI-ID)</a:t>
              </a:r>
            </a:p>
          </p:txBody>
        </p:sp>
        <p:sp>
          <p:nvSpPr>
            <p:cNvPr id="3204128" name="Text Box 32"/>
            <p:cNvSpPr txBox="1">
              <a:spLocks noChangeArrowheads="1"/>
            </p:cNvSpPr>
            <p:nvPr/>
          </p:nvSpPr>
          <p:spPr bwMode="auto">
            <a:xfrm>
              <a:off x="3348" y="3124"/>
              <a:ext cx="378" cy="377"/>
            </a:xfrm>
            <a:prstGeom prst="rect">
              <a:avLst/>
            </a:prstGeom>
            <a:noFill/>
            <a:ln w="9525">
              <a:solidFill>
                <a:schemeClr val="tx1"/>
              </a:solidFill>
              <a:miter lim="800000"/>
              <a:headEnd/>
              <a:tailEnd/>
            </a:ln>
            <a:effectLst/>
          </p:spPr>
          <p:txBody>
            <a:bodyPr lIns="101858" tIns="50929" rIns="101858" bIns="50929">
              <a:spAutoFit/>
            </a:bodyPr>
            <a:lstStyle/>
            <a:p>
              <a:pPr algn="ctr" defTabSz="1019175" eaLnBrk="0" hangingPunct="0">
                <a:buClrTx/>
                <a:buSzTx/>
                <a:buFontTx/>
                <a:buNone/>
              </a:pPr>
              <a:r>
                <a:rPr lang="en-US" sz="900">
                  <a:solidFill>
                    <a:schemeClr val="tx1"/>
                  </a:solidFill>
                </a:rPr>
                <a:t>VSD</a:t>
              </a:r>
            </a:p>
            <a:p>
              <a:pPr algn="ctr" defTabSz="1019175" eaLnBrk="0" hangingPunct="0">
                <a:buClrTx/>
                <a:buSzTx/>
                <a:buFontTx/>
                <a:buNone/>
              </a:pPr>
              <a:r>
                <a:rPr lang="en-US" sz="900">
                  <a:solidFill>
                    <a:srgbClr val="FF3300"/>
                  </a:solidFill>
                </a:rPr>
                <a:t>301</a:t>
              </a:r>
            </a:p>
            <a:p>
              <a:pPr algn="ctr" defTabSz="1019175" eaLnBrk="0" hangingPunct="0">
                <a:buClrTx/>
                <a:buSzTx/>
                <a:buFontTx/>
                <a:buNone/>
              </a:pPr>
              <a:r>
                <a:rPr lang="en-US" sz="900">
                  <a:solidFill>
                    <a:srgbClr val="FF3300"/>
                  </a:solidFill>
                </a:rPr>
                <a:t>(BOI-ID)</a:t>
              </a:r>
            </a:p>
          </p:txBody>
        </p:sp>
        <p:sp>
          <p:nvSpPr>
            <p:cNvPr id="3204129" name="Text Box 33"/>
            <p:cNvSpPr txBox="1">
              <a:spLocks noChangeArrowheads="1"/>
            </p:cNvSpPr>
            <p:nvPr/>
          </p:nvSpPr>
          <p:spPr bwMode="auto">
            <a:xfrm>
              <a:off x="3894" y="3124"/>
              <a:ext cx="378" cy="377"/>
            </a:xfrm>
            <a:prstGeom prst="rect">
              <a:avLst/>
            </a:prstGeom>
            <a:noFill/>
            <a:ln w="9525">
              <a:solidFill>
                <a:schemeClr val="tx1"/>
              </a:solidFill>
              <a:miter lim="800000"/>
              <a:headEnd/>
              <a:tailEnd/>
            </a:ln>
            <a:effectLst/>
          </p:spPr>
          <p:txBody>
            <a:bodyPr lIns="101858" tIns="50929" rIns="101858" bIns="50929">
              <a:spAutoFit/>
            </a:bodyPr>
            <a:lstStyle/>
            <a:p>
              <a:pPr algn="ctr" defTabSz="1019175" eaLnBrk="0" hangingPunct="0">
                <a:buClrTx/>
                <a:buSzTx/>
                <a:buFontTx/>
                <a:buNone/>
              </a:pPr>
              <a:r>
                <a:rPr lang="en-US" sz="900">
                  <a:solidFill>
                    <a:schemeClr val="tx1"/>
                  </a:solidFill>
                </a:rPr>
                <a:t>VSD</a:t>
              </a:r>
            </a:p>
            <a:p>
              <a:pPr algn="ctr" defTabSz="1019175" eaLnBrk="0" hangingPunct="0">
                <a:buClrTx/>
                <a:buSzTx/>
                <a:buFontTx/>
                <a:buNone/>
              </a:pPr>
              <a:r>
                <a:rPr lang="en-US" sz="900">
                  <a:solidFill>
                    <a:srgbClr val="FF3300"/>
                  </a:solidFill>
                </a:rPr>
                <a:t>302</a:t>
              </a:r>
            </a:p>
            <a:p>
              <a:pPr algn="ctr" defTabSz="1019175" eaLnBrk="0" hangingPunct="0">
                <a:buClrTx/>
                <a:buSzTx/>
                <a:buFontTx/>
                <a:buNone/>
              </a:pPr>
              <a:r>
                <a:rPr lang="en-US" sz="900">
                  <a:solidFill>
                    <a:srgbClr val="FF3300"/>
                  </a:solidFill>
                </a:rPr>
                <a:t>(BOI-ID)</a:t>
              </a:r>
            </a:p>
          </p:txBody>
        </p:sp>
        <p:sp>
          <p:nvSpPr>
            <p:cNvPr id="3204130" name="Text Box 34"/>
            <p:cNvSpPr txBox="1">
              <a:spLocks noChangeArrowheads="1"/>
            </p:cNvSpPr>
            <p:nvPr/>
          </p:nvSpPr>
          <p:spPr bwMode="auto">
            <a:xfrm>
              <a:off x="4440" y="3124"/>
              <a:ext cx="378" cy="377"/>
            </a:xfrm>
            <a:prstGeom prst="rect">
              <a:avLst/>
            </a:prstGeom>
            <a:noFill/>
            <a:ln w="9525">
              <a:solidFill>
                <a:schemeClr val="tx1"/>
              </a:solidFill>
              <a:miter lim="800000"/>
              <a:headEnd/>
              <a:tailEnd/>
            </a:ln>
            <a:effectLst/>
          </p:spPr>
          <p:txBody>
            <a:bodyPr lIns="101858" tIns="50929" rIns="101858" bIns="50929">
              <a:spAutoFit/>
            </a:bodyPr>
            <a:lstStyle/>
            <a:p>
              <a:pPr algn="ctr" defTabSz="1019175" eaLnBrk="0" hangingPunct="0">
                <a:buClrTx/>
                <a:buSzTx/>
                <a:buFontTx/>
                <a:buNone/>
              </a:pPr>
              <a:r>
                <a:rPr lang="en-US" sz="900">
                  <a:solidFill>
                    <a:schemeClr val="tx1"/>
                  </a:solidFill>
                </a:rPr>
                <a:t>VSD</a:t>
              </a:r>
            </a:p>
            <a:p>
              <a:pPr algn="ctr" defTabSz="1019175" eaLnBrk="0" hangingPunct="0">
                <a:buClrTx/>
                <a:buSzTx/>
                <a:buFontTx/>
                <a:buNone/>
              </a:pPr>
              <a:r>
                <a:rPr lang="en-US" sz="900">
                  <a:solidFill>
                    <a:srgbClr val="FF3300"/>
                  </a:solidFill>
                </a:rPr>
                <a:t>303</a:t>
              </a:r>
            </a:p>
            <a:p>
              <a:pPr algn="ctr" defTabSz="1019175" eaLnBrk="0" hangingPunct="0">
                <a:buClrTx/>
                <a:buSzTx/>
                <a:buFontTx/>
                <a:buNone/>
              </a:pPr>
              <a:r>
                <a:rPr lang="en-US" sz="900">
                  <a:solidFill>
                    <a:srgbClr val="FF3300"/>
                  </a:solidFill>
                </a:rPr>
                <a:t>(BOI-ID)</a:t>
              </a:r>
            </a:p>
          </p:txBody>
        </p:sp>
        <p:sp>
          <p:nvSpPr>
            <p:cNvPr id="3204131" name="Text Box 35"/>
            <p:cNvSpPr txBox="1">
              <a:spLocks noChangeArrowheads="1"/>
            </p:cNvSpPr>
            <p:nvPr/>
          </p:nvSpPr>
          <p:spPr bwMode="auto">
            <a:xfrm>
              <a:off x="3348" y="3515"/>
              <a:ext cx="378" cy="377"/>
            </a:xfrm>
            <a:prstGeom prst="rect">
              <a:avLst/>
            </a:prstGeom>
            <a:noFill/>
            <a:ln w="9525">
              <a:solidFill>
                <a:schemeClr val="tx1"/>
              </a:solidFill>
              <a:miter lim="800000"/>
              <a:headEnd/>
              <a:tailEnd/>
            </a:ln>
            <a:effectLst/>
          </p:spPr>
          <p:txBody>
            <a:bodyPr lIns="101858" tIns="50929" rIns="101858" bIns="50929">
              <a:spAutoFit/>
            </a:bodyPr>
            <a:lstStyle/>
            <a:p>
              <a:pPr algn="ctr" defTabSz="1019175" eaLnBrk="0" hangingPunct="0">
                <a:buClrTx/>
                <a:buSzTx/>
                <a:buFontTx/>
                <a:buNone/>
              </a:pPr>
              <a:r>
                <a:rPr lang="en-US" sz="900">
                  <a:solidFill>
                    <a:schemeClr val="tx1"/>
                  </a:solidFill>
                </a:rPr>
                <a:t>VSD</a:t>
              </a:r>
            </a:p>
            <a:p>
              <a:pPr algn="ctr" defTabSz="1019175" eaLnBrk="0" hangingPunct="0">
                <a:buClrTx/>
                <a:buSzTx/>
                <a:buFontTx/>
                <a:buNone/>
              </a:pPr>
              <a:r>
                <a:rPr lang="en-US" sz="900">
                  <a:solidFill>
                    <a:srgbClr val="FF3300"/>
                  </a:solidFill>
                </a:rPr>
                <a:t>201</a:t>
              </a:r>
            </a:p>
            <a:p>
              <a:pPr algn="ctr" defTabSz="1019175" eaLnBrk="0" hangingPunct="0">
                <a:buClrTx/>
                <a:buSzTx/>
                <a:buFontTx/>
                <a:buNone/>
              </a:pPr>
              <a:r>
                <a:rPr lang="en-US" sz="900">
                  <a:solidFill>
                    <a:srgbClr val="FF3300"/>
                  </a:solidFill>
                </a:rPr>
                <a:t>(BOI-ID)</a:t>
              </a:r>
            </a:p>
          </p:txBody>
        </p:sp>
        <p:sp>
          <p:nvSpPr>
            <p:cNvPr id="3204132" name="Text Box 36"/>
            <p:cNvSpPr txBox="1">
              <a:spLocks noChangeArrowheads="1"/>
            </p:cNvSpPr>
            <p:nvPr/>
          </p:nvSpPr>
          <p:spPr bwMode="auto">
            <a:xfrm>
              <a:off x="3894" y="3515"/>
              <a:ext cx="378" cy="377"/>
            </a:xfrm>
            <a:prstGeom prst="rect">
              <a:avLst/>
            </a:prstGeom>
            <a:noFill/>
            <a:ln w="9525">
              <a:solidFill>
                <a:schemeClr val="tx1"/>
              </a:solidFill>
              <a:miter lim="800000"/>
              <a:headEnd/>
              <a:tailEnd/>
            </a:ln>
            <a:effectLst/>
          </p:spPr>
          <p:txBody>
            <a:bodyPr lIns="101858" tIns="50929" rIns="101858" bIns="50929">
              <a:spAutoFit/>
            </a:bodyPr>
            <a:lstStyle/>
            <a:p>
              <a:pPr algn="ctr" defTabSz="1019175" eaLnBrk="0" hangingPunct="0">
                <a:buClrTx/>
                <a:buSzTx/>
                <a:buFontTx/>
                <a:buNone/>
              </a:pPr>
              <a:r>
                <a:rPr lang="en-US" sz="900">
                  <a:solidFill>
                    <a:schemeClr val="tx1"/>
                  </a:solidFill>
                </a:rPr>
                <a:t>VSD</a:t>
              </a:r>
            </a:p>
            <a:p>
              <a:pPr algn="ctr" defTabSz="1019175" eaLnBrk="0" hangingPunct="0">
                <a:buClrTx/>
                <a:buSzTx/>
                <a:buFontTx/>
                <a:buNone/>
              </a:pPr>
              <a:r>
                <a:rPr lang="en-US" sz="900">
                  <a:solidFill>
                    <a:srgbClr val="FF3300"/>
                  </a:solidFill>
                </a:rPr>
                <a:t>202</a:t>
              </a:r>
            </a:p>
            <a:p>
              <a:pPr algn="ctr" defTabSz="1019175" eaLnBrk="0" hangingPunct="0">
                <a:buClrTx/>
                <a:buSzTx/>
                <a:buFontTx/>
                <a:buNone/>
              </a:pPr>
              <a:r>
                <a:rPr lang="en-US" sz="900">
                  <a:solidFill>
                    <a:srgbClr val="FF3300"/>
                  </a:solidFill>
                </a:rPr>
                <a:t>(BOI-ID)</a:t>
              </a:r>
            </a:p>
          </p:txBody>
        </p:sp>
        <p:sp>
          <p:nvSpPr>
            <p:cNvPr id="3204133" name="Text Box 37"/>
            <p:cNvSpPr txBox="1">
              <a:spLocks noChangeArrowheads="1"/>
            </p:cNvSpPr>
            <p:nvPr/>
          </p:nvSpPr>
          <p:spPr bwMode="auto">
            <a:xfrm>
              <a:off x="4440" y="3515"/>
              <a:ext cx="378" cy="377"/>
            </a:xfrm>
            <a:prstGeom prst="rect">
              <a:avLst/>
            </a:prstGeom>
            <a:noFill/>
            <a:ln w="9525">
              <a:solidFill>
                <a:schemeClr val="tx1"/>
              </a:solidFill>
              <a:miter lim="800000"/>
              <a:headEnd/>
              <a:tailEnd/>
            </a:ln>
            <a:effectLst/>
          </p:spPr>
          <p:txBody>
            <a:bodyPr lIns="101858" tIns="50929" rIns="101858" bIns="50929">
              <a:spAutoFit/>
            </a:bodyPr>
            <a:lstStyle/>
            <a:p>
              <a:pPr algn="ctr" defTabSz="1019175" eaLnBrk="0" hangingPunct="0">
                <a:buClrTx/>
                <a:buSzTx/>
                <a:buFontTx/>
                <a:buNone/>
              </a:pPr>
              <a:r>
                <a:rPr lang="en-US" sz="900">
                  <a:solidFill>
                    <a:schemeClr val="tx1"/>
                  </a:solidFill>
                </a:rPr>
                <a:t>VSD</a:t>
              </a:r>
            </a:p>
            <a:p>
              <a:pPr algn="ctr" defTabSz="1019175" eaLnBrk="0" hangingPunct="0">
                <a:buClrTx/>
                <a:buSzTx/>
                <a:buFontTx/>
                <a:buNone/>
              </a:pPr>
              <a:r>
                <a:rPr lang="en-US" sz="900">
                  <a:solidFill>
                    <a:srgbClr val="FF3300"/>
                  </a:solidFill>
                </a:rPr>
                <a:t>203</a:t>
              </a:r>
            </a:p>
            <a:p>
              <a:pPr algn="ctr" defTabSz="1019175" eaLnBrk="0" hangingPunct="0">
                <a:buClrTx/>
                <a:buSzTx/>
                <a:buFontTx/>
                <a:buNone/>
              </a:pPr>
              <a:r>
                <a:rPr lang="en-US" sz="900">
                  <a:solidFill>
                    <a:srgbClr val="FF3300"/>
                  </a:solidFill>
                </a:rPr>
                <a:t>(BOI-ID)</a:t>
              </a:r>
            </a:p>
          </p:txBody>
        </p:sp>
        <p:sp>
          <p:nvSpPr>
            <p:cNvPr id="3204134" name="Line 38"/>
            <p:cNvSpPr>
              <a:spLocks noChangeShapeType="1"/>
            </p:cNvSpPr>
            <p:nvPr/>
          </p:nvSpPr>
          <p:spPr bwMode="auto">
            <a:xfrm>
              <a:off x="3726" y="2890"/>
              <a:ext cx="168" cy="0"/>
            </a:xfrm>
            <a:prstGeom prst="line">
              <a:avLst/>
            </a:prstGeom>
            <a:noFill/>
            <a:ln w="9525">
              <a:solidFill>
                <a:schemeClr val="tx1"/>
              </a:solidFill>
              <a:round/>
              <a:headEnd/>
              <a:tailEnd/>
            </a:ln>
            <a:effectLst/>
          </p:spPr>
          <p:txBody>
            <a:bodyPr/>
            <a:lstStyle/>
            <a:p>
              <a:endParaRPr lang="en-US"/>
            </a:p>
          </p:txBody>
        </p:sp>
        <p:sp>
          <p:nvSpPr>
            <p:cNvPr id="3204135" name="Line 39"/>
            <p:cNvSpPr>
              <a:spLocks noChangeShapeType="1"/>
            </p:cNvSpPr>
            <p:nvPr/>
          </p:nvSpPr>
          <p:spPr bwMode="auto">
            <a:xfrm>
              <a:off x="4272" y="2890"/>
              <a:ext cx="168" cy="0"/>
            </a:xfrm>
            <a:prstGeom prst="line">
              <a:avLst/>
            </a:prstGeom>
            <a:noFill/>
            <a:ln w="9525">
              <a:solidFill>
                <a:schemeClr val="tx1"/>
              </a:solidFill>
              <a:round/>
              <a:headEnd/>
              <a:tailEnd/>
            </a:ln>
            <a:effectLst/>
          </p:spPr>
          <p:txBody>
            <a:bodyPr/>
            <a:lstStyle/>
            <a:p>
              <a:endParaRPr lang="en-US"/>
            </a:p>
          </p:txBody>
        </p:sp>
        <p:sp>
          <p:nvSpPr>
            <p:cNvPr id="3204136" name="Line 40"/>
            <p:cNvSpPr>
              <a:spLocks noChangeShapeType="1"/>
            </p:cNvSpPr>
            <p:nvPr/>
          </p:nvSpPr>
          <p:spPr bwMode="auto">
            <a:xfrm>
              <a:off x="3726" y="3280"/>
              <a:ext cx="168" cy="0"/>
            </a:xfrm>
            <a:prstGeom prst="line">
              <a:avLst/>
            </a:prstGeom>
            <a:noFill/>
            <a:ln w="9525">
              <a:solidFill>
                <a:schemeClr val="tx1"/>
              </a:solidFill>
              <a:round/>
              <a:headEnd/>
              <a:tailEnd/>
            </a:ln>
            <a:effectLst/>
          </p:spPr>
          <p:txBody>
            <a:bodyPr/>
            <a:lstStyle/>
            <a:p>
              <a:endParaRPr lang="en-US"/>
            </a:p>
          </p:txBody>
        </p:sp>
        <p:sp>
          <p:nvSpPr>
            <p:cNvPr id="3204137" name="Line 41"/>
            <p:cNvSpPr>
              <a:spLocks noChangeShapeType="1"/>
            </p:cNvSpPr>
            <p:nvPr/>
          </p:nvSpPr>
          <p:spPr bwMode="auto">
            <a:xfrm>
              <a:off x="4272" y="3280"/>
              <a:ext cx="168" cy="0"/>
            </a:xfrm>
            <a:prstGeom prst="line">
              <a:avLst/>
            </a:prstGeom>
            <a:noFill/>
            <a:ln w="9525">
              <a:solidFill>
                <a:schemeClr val="tx1"/>
              </a:solidFill>
              <a:round/>
              <a:headEnd/>
              <a:tailEnd/>
            </a:ln>
            <a:effectLst/>
          </p:spPr>
          <p:txBody>
            <a:bodyPr/>
            <a:lstStyle/>
            <a:p>
              <a:endParaRPr lang="en-US"/>
            </a:p>
          </p:txBody>
        </p:sp>
        <p:sp>
          <p:nvSpPr>
            <p:cNvPr id="3204138" name="Line 42"/>
            <p:cNvSpPr>
              <a:spLocks noChangeShapeType="1"/>
            </p:cNvSpPr>
            <p:nvPr/>
          </p:nvSpPr>
          <p:spPr bwMode="auto">
            <a:xfrm>
              <a:off x="3726" y="3632"/>
              <a:ext cx="168" cy="0"/>
            </a:xfrm>
            <a:prstGeom prst="line">
              <a:avLst/>
            </a:prstGeom>
            <a:noFill/>
            <a:ln w="9525">
              <a:solidFill>
                <a:schemeClr val="tx1"/>
              </a:solidFill>
              <a:round/>
              <a:headEnd/>
              <a:tailEnd/>
            </a:ln>
            <a:effectLst/>
          </p:spPr>
          <p:txBody>
            <a:bodyPr/>
            <a:lstStyle/>
            <a:p>
              <a:endParaRPr lang="en-US"/>
            </a:p>
          </p:txBody>
        </p:sp>
        <p:sp>
          <p:nvSpPr>
            <p:cNvPr id="3204139" name="Line 43"/>
            <p:cNvSpPr>
              <a:spLocks noChangeShapeType="1"/>
            </p:cNvSpPr>
            <p:nvPr/>
          </p:nvSpPr>
          <p:spPr bwMode="auto">
            <a:xfrm>
              <a:off x="4272" y="3632"/>
              <a:ext cx="168" cy="0"/>
            </a:xfrm>
            <a:prstGeom prst="line">
              <a:avLst/>
            </a:prstGeom>
            <a:noFill/>
            <a:ln w="9525">
              <a:solidFill>
                <a:schemeClr val="tx1"/>
              </a:solidFill>
              <a:round/>
              <a:headEnd/>
              <a:tailEnd/>
            </a:ln>
            <a:effectLst/>
          </p:spPr>
          <p:txBody>
            <a:bodyPr/>
            <a:lstStyle/>
            <a:p>
              <a:endParaRPr lang="en-US"/>
            </a:p>
          </p:txBody>
        </p:sp>
        <p:sp>
          <p:nvSpPr>
            <p:cNvPr id="3204140" name="Text Box 44"/>
            <p:cNvSpPr txBox="1">
              <a:spLocks noChangeArrowheads="1"/>
            </p:cNvSpPr>
            <p:nvPr/>
          </p:nvSpPr>
          <p:spPr bwMode="auto">
            <a:xfrm>
              <a:off x="1756" y="2050"/>
              <a:ext cx="660" cy="215"/>
            </a:xfrm>
            <a:prstGeom prst="rect">
              <a:avLst/>
            </a:prstGeom>
            <a:noFill/>
            <a:ln w="9525">
              <a:noFill/>
              <a:miter lim="800000"/>
              <a:headEnd/>
              <a:tailEnd/>
            </a:ln>
            <a:effectLst/>
          </p:spPr>
          <p:txBody>
            <a:bodyPr lIns="101858" tIns="50929" rIns="101858" bIns="50929">
              <a:spAutoFit/>
            </a:bodyPr>
            <a:lstStyle/>
            <a:p>
              <a:pPr defTabSz="1019175" eaLnBrk="0" hangingPunct="0">
                <a:buClrTx/>
                <a:buSzTx/>
                <a:buFontTx/>
                <a:buNone/>
              </a:pPr>
              <a:r>
                <a:rPr lang="en-US" sz="900">
                  <a:solidFill>
                    <a:schemeClr val="tx1"/>
                  </a:solidFill>
                </a:rPr>
                <a:t>Operator Work Station</a:t>
              </a:r>
            </a:p>
          </p:txBody>
        </p:sp>
      </p:grpSp>
      <p:pic>
        <p:nvPicPr>
          <p:cNvPr id="3204141" name="Picture 45"/>
          <p:cNvPicPr>
            <a:picLocks noChangeAspect="1" noChangeArrowheads="1"/>
          </p:cNvPicPr>
          <p:nvPr/>
        </p:nvPicPr>
        <p:blipFill>
          <a:blip r:embed="rId4" cstate="print"/>
          <a:srcRect t="56519" b="21155"/>
          <a:stretch>
            <a:fillRect/>
          </a:stretch>
        </p:blipFill>
        <p:spPr bwMode="auto">
          <a:xfrm>
            <a:off x="128588" y="5245100"/>
            <a:ext cx="1589087" cy="87788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040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0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4099" grpId="0"/>
    </p:bld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AFC5E401-1BC8-4CF6-966F-B72464B1E924}" type="slidenum">
              <a:rPr lang="en-US"/>
              <a:pPr/>
              <a:t>144</a:t>
            </a:fld>
            <a:endParaRPr lang="en-US"/>
          </a:p>
        </p:txBody>
      </p:sp>
      <p:sp>
        <p:nvSpPr>
          <p:cNvPr id="3206146" name="Rectangle 2"/>
          <p:cNvSpPr>
            <a:spLocks noGrp="1" noChangeArrowheads="1"/>
          </p:cNvSpPr>
          <p:nvPr>
            <p:ph type="title"/>
          </p:nvPr>
        </p:nvSpPr>
        <p:spPr/>
        <p:txBody>
          <a:bodyPr/>
          <a:lstStyle/>
          <a:p>
            <a:r>
              <a:rPr lang="en-US"/>
              <a:t>Enable / Set Up Communication (if used)</a:t>
            </a:r>
          </a:p>
        </p:txBody>
      </p:sp>
      <p:sp>
        <p:nvSpPr>
          <p:cNvPr id="3206147" name="Rectangle 3"/>
          <p:cNvSpPr>
            <a:spLocks noChangeArrowheads="1"/>
          </p:cNvSpPr>
          <p:nvPr/>
        </p:nvSpPr>
        <p:spPr bwMode="auto">
          <a:xfrm>
            <a:off x="1624013" y="1808163"/>
            <a:ext cx="6810375" cy="2987675"/>
          </a:xfrm>
          <a:prstGeom prst="rect">
            <a:avLst/>
          </a:prstGeom>
          <a:noFill/>
          <a:ln w="9525">
            <a:noFill/>
            <a:miter lim="800000"/>
            <a:headEnd/>
            <a:tailEnd/>
          </a:ln>
          <a:effectLst/>
        </p:spPr>
        <p:txBody>
          <a:bodyPr lIns="101858" tIns="50929" rIns="101858" bIns="50929">
            <a:spAutoFit/>
          </a:bodyPr>
          <a:lstStyle/>
          <a:p>
            <a:pPr marL="342900" indent="-342900">
              <a:buFont typeface="Wingdings" pitchFamily="2" charset="2"/>
              <a:buNone/>
            </a:pPr>
            <a:r>
              <a:rPr lang="en-US" sz="1800"/>
              <a:t>19.	Cycle power to the ACH550-UH drive and verify P5309 indicates “On-Line” status</a:t>
            </a:r>
          </a:p>
          <a:p>
            <a:pPr marL="342900" indent="-342900">
              <a:buFont typeface="Wingdings" pitchFamily="2" charset="2"/>
              <a:buNone/>
            </a:pPr>
            <a:r>
              <a:rPr lang="en-US" sz="1800"/>
              <a:t>20.	If the drive speed reference is provided by serial communication then set drive parameter </a:t>
            </a:r>
            <a:r>
              <a:rPr lang="en-US" sz="1800" b="1"/>
              <a:t>1103 to COMM</a:t>
            </a:r>
            <a:r>
              <a:rPr lang="en-US" sz="1800"/>
              <a:t>.</a:t>
            </a:r>
          </a:p>
          <a:p>
            <a:pPr marL="342900" indent="-342900">
              <a:buFont typeface="Wingdings" pitchFamily="2" charset="2"/>
              <a:buNone/>
            </a:pPr>
            <a:r>
              <a:rPr lang="en-US" sz="1800"/>
              <a:t>21.	If motor start and stop is commanded via serial communication then set parameter </a:t>
            </a:r>
            <a:r>
              <a:rPr lang="en-US" sz="1800" b="1"/>
              <a:t>1001, EXT1 COMMANDS</a:t>
            </a:r>
            <a:r>
              <a:rPr lang="en-US" sz="1800"/>
              <a:t>, to </a:t>
            </a:r>
            <a:r>
              <a:rPr lang="en-US" sz="1800" b="1"/>
              <a:t>COMM</a:t>
            </a:r>
            <a:r>
              <a:rPr lang="en-US" sz="1800"/>
              <a:t>.</a:t>
            </a:r>
          </a:p>
          <a:p>
            <a:pPr marL="342900" indent="-342900">
              <a:buFont typeface="Wingdings" pitchFamily="2" charset="2"/>
              <a:buNone/>
            </a:pPr>
            <a:r>
              <a:rPr lang="en-US" sz="1800"/>
              <a:t>22.	Set additional parameters after consultation with the appropriate controls technician.</a:t>
            </a:r>
          </a:p>
        </p:txBody>
      </p:sp>
      <p:grpSp>
        <p:nvGrpSpPr>
          <p:cNvPr id="3206148" name="Group 4"/>
          <p:cNvGrpSpPr>
            <a:grpSpLocks noChangeAspect="1"/>
          </p:cNvGrpSpPr>
          <p:nvPr/>
        </p:nvGrpSpPr>
        <p:grpSpPr bwMode="auto">
          <a:xfrm>
            <a:off x="8467725" y="1808163"/>
            <a:ext cx="1366838" cy="1885950"/>
            <a:chOff x="3496" y="672"/>
            <a:chExt cx="1561" cy="2090"/>
          </a:xfrm>
        </p:grpSpPr>
        <p:pic>
          <p:nvPicPr>
            <p:cNvPr id="3206149" name="Picture 5"/>
            <p:cNvPicPr>
              <a:picLocks noChangeAspect="1" noChangeArrowheads="1"/>
            </p:cNvPicPr>
            <p:nvPr/>
          </p:nvPicPr>
          <p:blipFill>
            <a:blip r:embed="rId4" cstate="print"/>
            <a:srcRect r="4471"/>
            <a:stretch>
              <a:fillRect/>
            </a:stretch>
          </p:blipFill>
          <p:spPr bwMode="auto">
            <a:xfrm>
              <a:off x="3496" y="672"/>
              <a:ext cx="1561" cy="2090"/>
            </a:xfrm>
            <a:prstGeom prst="rect">
              <a:avLst/>
            </a:prstGeom>
            <a:noFill/>
            <a:ln w="9525">
              <a:noFill/>
              <a:miter lim="800000"/>
              <a:headEnd/>
              <a:tailEnd/>
            </a:ln>
            <a:effectLst/>
          </p:spPr>
        </p:pic>
        <p:pic>
          <p:nvPicPr>
            <p:cNvPr id="3206150" name="Picture 6"/>
            <p:cNvPicPr>
              <a:picLocks noChangeAspect="1" noChangeArrowheads="1"/>
            </p:cNvPicPr>
            <p:nvPr/>
          </p:nvPicPr>
          <p:blipFill>
            <a:blip r:embed="rId5" cstate="print"/>
            <a:srcRect l="13838" t="32129" r="3653" b="45148"/>
            <a:stretch>
              <a:fillRect/>
            </a:stretch>
          </p:blipFill>
          <p:spPr bwMode="auto">
            <a:xfrm>
              <a:off x="3822" y="1075"/>
              <a:ext cx="1016" cy="526"/>
            </a:xfrm>
            <a:prstGeom prst="rect">
              <a:avLst/>
            </a:prstGeom>
            <a:noFill/>
            <a:ln w="9525">
              <a:noFill/>
              <a:miter lim="800000"/>
              <a:headEnd/>
              <a:tailEnd/>
            </a:ln>
            <a:effectLst/>
          </p:spPr>
        </p:pic>
        <p:pic>
          <p:nvPicPr>
            <p:cNvPr id="3206151" name="Picture 7"/>
            <p:cNvPicPr>
              <a:picLocks noChangeAspect="1" noChangeArrowheads="1"/>
            </p:cNvPicPr>
            <p:nvPr/>
          </p:nvPicPr>
          <p:blipFill>
            <a:blip r:embed="rId5" cstate="print"/>
            <a:srcRect l="11995" t="30779" r="2635" b="45407"/>
            <a:stretch>
              <a:fillRect/>
            </a:stretch>
          </p:blipFill>
          <p:spPr bwMode="auto">
            <a:xfrm>
              <a:off x="3750" y="1015"/>
              <a:ext cx="1158" cy="622"/>
            </a:xfrm>
            <a:prstGeom prst="rect">
              <a:avLst/>
            </a:prstGeom>
            <a:noFill/>
            <a:ln w="9525">
              <a:noFill/>
              <a:miter lim="800000"/>
              <a:headEnd/>
              <a:tailEnd/>
            </a:ln>
            <a:effectLst/>
          </p:spPr>
        </p:pic>
      </p:grpSp>
      <p:pic>
        <p:nvPicPr>
          <p:cNvPr id="3206152" name="Picture 8"/>
          <p:cNvPicPr>
            <a:picLocks noChangeAspect="1" noChangeArrowheads="1"/>
          </p:cNvPicPr>
          <p:nvPr/>
        </p:nvPicPr>
        <p:blipFill>
          <a:blip r:embed="rId6" cstate="print"/>
          <a:srcRect/>
          <a:stretch>
            <a:fillRect/>
          </a:stretch>
        </p:blipFill>
        <p:spPr bwMode="auto">
          <a:xfrm>
            <a:off x="238125" y="4514850"/>
            <a:ext cx="1227138" cy="966788"/>
          </a:xfrm>
          <a:prstGeom prst="rect">
            <a:avLst/>
          </a:prstGeom>
          <a:noFill/>
          <a:ln w="12700">
            <a:noFill/>
            <a:miter lim="800000"/>
            <a:headEnd type="none" w="sm" len="sm"/>
            <a:tailEnd type="none" w="sm" len="sm"/>
          </a:ln>
          <a:effectLst/>
        </p:spPr>
      </p:pic>
      <p:pic>
        <p:nvPicPr>
          <p:cNvPr id="3206153" name="Picture 9"/>
          <p:cNvPicPr>
            <a:picLocks noChangeAspect="1" noChangeArrowheads="1"/>
          </p:cNvPicPr>
          <p:nvPr/>
        </p:nvPicPr>
        <p:blipFill>
          <a:blip r:embed="rId7" cstate="print"/>
          <a:srcRect t="56519" b="21155"/>
          <a:stretch>
            <a:fillRect/>
          </a:stretch>
        </p:blipFill>
        <p:spPr bwMode="auto">
          <a:xfrm>
            <a:off x="8308975" y="4497388"/>
            <a:ext cx="1589088" cy="877887"/>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0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06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061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061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6147" grpId="0" build="p"/>
    </p:bld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D4214117-80AD-495D-A452-100A97003BDA}" type="slidenum">
              <a:rPr lang="en-US"/>
              <a:pPr/>
              <a:t>145</a:t>
            </a:fld>
            <a:endParaRPr lang="en-US"/>
          </a:p>
        </p:txBody>
      </p:sp>
      <p:pic>
        <p:nvPicPr>
          <p:cNvPr id="3208194" name="Picture 2"/>
          <p:cNvPicPr>
            <a:picLocks noChangeAspect="1" noChangeArrowheads="1"/>
          </p:cNvPicPr>
          <p:nvPr/>
        </p:nvPicPr>
        <p:blipFill>
          <a:blip r:embed="rId4" cstate="print"/>
          <a:srcRect/>
          <a:stretch>
            <a:fillRect/>
          </a:stretch>
        </p:blipFill>
        <p:spPr bwMode="auto">
          <a:xfrm>
            <a:off x="238125" y="2527300"/>
            <a:ext cx="1227138" cy="665163"/>
          </a:xfrm>
          <a:prstGeom prst="rect">
            <a:avLst/>
          </a:prstGeom>
          <a:noFill/>
        </p:spPr>
      </p:pic>
      <p:sp>
        <p:nvSpPr>
          <p:cNvPr id="3208195" name="Rectangle 3"/>
          <p:cNvSpPr>
            <a:spLocks noGrp="1" noChangeArrowheads="1"/>
          </p:cNvSpPr>
          <p:nvPr>
            <p:ph type="title"/>
          </p:nvPr>
        </p:nvSpPr>
        <p:spPr/>
        <p:txBody>
          <a:bodyPr/>
          <a:lstStyle/>
          <a:p>
            <a:r>
              <a:rPr lang="en-US"/>
              <a:t>Enable and Set Up PID Control (if used)</a:t>
            </a:r>
          </a:p>
        </p:txBody>
      </p:sp>
      <p:sp>
        <p:nvSpPr>
          <p:cNvPr id="3208196" name="Rectangle 4"/>
          <p:cNvSpPr>
            <a:spLocks noChangeArrowheads="1"/>
          </p:cNvSpPr>
          <p:nvPr/>
        </p:nvSpPr>
        <p:spPr bwMode="auto">
          <a:xfrm>
            <a:off x="1624013" y="1808163"/>
            <a:ext cx="6810375" cy="3414712"/>
          </a:xfrm>
          <a:prstGeom prst="rect">
            <a:avLst/>
          </a:prstGeom>
          <a:noFill/>
          <a:ln w="9525">
            <a:noFill/>
            <a:miter lim="800000"/>
            <a:headEnd/>
            <a:tailEnd/>
          </a:ln>
          <a:effectLst/>
        </p:spPr>
        <p:txBody>
          <a:bodyPr lIns="101858" tIns="50929" rIns="101858" bIns="50929">
            <a:spAutoFit/>
          </a:bodyPr>
          <a:lstStyle/>
          <a:p>
            <a:pPr marL="342900" indent="-342900">
              <a:buFont typeface="Wingdings" pitchFamily="2" charset="2"/>
              <a:buNone/>
              <a:tabLst>
                <a:tab pos="1543050" algn="l"/>
                <a:tab pos="3028950" algn="l"/>
              </a:tabLst>
            </a:pPr>
            <a:r>
              <a:rPr lang="en-US" sz="1800"/>
              <a:t>23.	If the application is designed to utilize the drive’s internal PID process controller to control motor speed then continue with step 24.  Otherwise go to step 25.</a:t>
            </a:r>
          </a:p>
          <a:p>
            <a:pPr marL="342900" indent="-342900">
              <a:buFont typeface="Wingdings" pitchFamily="2" charset="2"/>
              <a:buNone/>
              <a:tabLst>
                <a:tab pos="1543050" algn="l"/>
                <a:tab pos="3028950" algn="l"/>
              </a:tabLst>
            </a:pPr>
            <a:r>
              <a:rPr lang="en-US" sz="1800"/>
              <a:t>24.	Select the </a:t>
            </a:r>
            <a:r>
              <a:rPr lang="en-US" sz="1800" b="1"/>
              <a:t>PID Control Assistant</a:t>
            </a:r>
            <a:r>
              <a:rPr lang="en-US" sz="1800"/>
              <a:t>. As basic starting points, the following values can be used for the indicated applications.</a:t>
            </a:r>
            <a:br>
              <a:rPr lang="en-US" sz="1800"/>
            </a:br>
            <a:r>
              <a:rPr lang="en-US" sz="1800"/>
              <a:t/>
            </a:r>
            <a:br>
              <a:rPr lang="en-US" sz="1800"/>
            </a:br>
            <a:r>
              <a:rPr lang="en-US" sz="1800" u="sng"/>
              <a:t>Supply Fan Static Pressure</a:t>
            </a:r>
            <a:r>
              <a:rPr lang="en-US" sz="1800"/>
              <a:t>:</a:t>
            </a:r>
            <a:br>
              <a:rPr lang="en-US" sz="1800"/>
            </a:br>
            <a:r>
              <a:rPr lang="en-US" sz="1600"/>
              <a:t>	Gain (P4001)	Integration Time (P4002)</a:t>
            </a:r>
            <a:br>
              <a:rPr lang="en-US" sz="1600"/>
            </a:br>
            <a:r>
              <a:rPr lang="en-US" sz="1600"/>
              <a:t>Under 15HP	1.0	30.0 sec. w/Accel/Decel of 15-30 sec.</a:t>
            </a:r>
            <a:br>
              <a:rPr lang="en-US" sz="1600"/>
            </a:br>
            <a:r>
              <a:rPr lang="en-US" sz="1600"/>
              <a:t>15-50HP	1.0	60.0 sec. w/Accel/Decel of 30-60 sec.</a:t>
            </a:r>
            <a:br>
              <a:rPr lang="en-US" sz="1600"/>
            </a:br>
            <a:r>
              <a:rPr lang="en-US" sz="1600"/>
              <a:t>60HP+	1.0	90.0 sec. w/Accel/Decel of 60-90 sec.</a:t>
            </a:r>
          </a:p>
        </p:txBody>
      </p:sp>
      <p:grpSp>
        <p:nvGrpSpPr>
          <p:cNvPr id="3208197" name="Group 5"/>
          <p:cNvGrpSpPr>
            <a:grpSpLocks noChangeAspect="1"/>
          </p:cNvGrpSpPr>
          <p:nvPr/>
        </p:nvGrpSpPr>
        <p:grpSpPr bwMode="auto">
          <a:xfrm>
            <a:off x="8467725" y="1808163"/>
            <a:ext cx="1366838" cy="1885950"/>
            <a:chOff x="3496" y="672"/>
            <a:chExt cx="1561" cy="2090"/>
          </a:xfrm>
        </p:grpSpPr>
        <p:pic>
          <p:nvPicPr>
            <p:cNvPr id="3208198" name="Picture 6"/>
            <p:cNvPicPr>
              <a:picLocks noChangeAspect="1" noChangeArrowheads="1"/>
            </p:cNvPicPr>
            <p:nvPr/>
          </p:nvPicPr>
          <p:blipFill>
            <a:blip r:embed="rId5" cstate="print"/>
            <a:srcRect r="4471"/>
            <a:stretch>
              <a:fillRect/>
            </a:stretch>
          </p:blipFill>
          <p:spPr bwMode="auto">
            <a:xfrm>
              <a:off x="3496" y="672"/>
              <a:ext cx="1561" cy="2090"/>
            </a:xfrm>
            <a:prstGeom prst="rect">
              <a:avLst/>
            </a:prstGeom>
            <a:noFill/>
            <a:ln w="9525">
              <a:noFill/>
              <a:miter lim="800000"/>
              <a:headEnd/>
              <a:tailEnd/>
            </a:ln>
            <a:effectLst/>
          </p:spPr>
        </p:pic>
        <p:pic>
          <p:nvPicPr>
            <p:cNvPr id="3208199" name="Picture 7"/>
            <p:cNvPicPr>
              <a:picLocks noChangeAspect="1" noChangeArrowheads="1"/>
            </p:cNvPicPr>
            <p:nvPr/>
          </p:nvPicPr>
          <p:blipFill>
            <a:blip r:embed="rId6" cstate="print"/>
            <a:srcRect l="13838" t="32129" r="3653" b="45148"/>
            <a:stretch>
              <a:fillRect/>
            </a:stretch>
          </p:blipFill>
          <p:spPr bwMode="auto">
            <a:xfrm>
              <a:off x="3822" y="1075"/>
              <a:ext cx="1016" cy="526"/>
            </a:xfrm>
            <a:prstGeom prst="rect">
              <a:avLst/>
            </a:prstGeom>
            <a:noFill/>
            <a:ln w="9525">
              <a:noFill/>
              <a:miter lim="800000"/>
              <a:headEnd/>
              <a:tailEnd/>
            </a:ln>
            <a:effectLst/>
          </p:spPr>
        </p:pic>
        <p:pic>
          <p:nvPicPr>
            <p:cNvPr id="3208200" name="Picture 8"/>
            <p:cNvPicPr>
              <a:picLocks noChangeAspect="1" noChangeArrowheads="1"/>
            </p:cNvPicPr>
            <p:nvPr/>
          </p:nvPicPr>
          <p:blipFill>
            <a:blip r:embed="rId6" cstate="print"/>
            <a:srcRect l="11995" t="30779" r="2635" b="45407"/>
            <a:stretch>
              <a:fillRect/>
            </a:stretch>
          </p:blipFill>
          <p:spPr bwMode="auto">
            <a:xfrm>
              <a:off x="3750" y="1015"/>
              <a:ext cx="1158" cy="622"/>
            </a:xfrm>
            <a:prstGeom prst="rect">
              <a:avLst/>
            </a:prstGeom>
            <a:noFill/>
            <a:ln w="9525">
              <a:noFill/>
              <a:miter lim="800000"/>
              <a:headEnd/>
              <a:tailEnd/>
            </a:ln>
            <a:effectLst/>
          </p:spPr>
        </p:pic>
      </p:grpSp>
      <p:pic>
        <p:nvPicPr>
          <p:cNvPr id="3208201" name="Picture 9"/>
          <p:cNvPicPr>
            <a:picLocks noChangeAspect="1" noChangeArrowheads="1"/>
          </p:cNvPicPr>
          <p:nvPr/>
        </p:nvPicPr>
        <p:blipFill>
          <a:blip r:embed="rId7" cstate="print"/>
          <a:srcRect/>
          <a:stretch>
            <a:fillRect/>
          </a:stretch>
        </p:blipFill>
        <p:spPr bwMode="auto">
          <a:xfrm>
            <a:off x="238125" y="5135563"/>
            <a:ext cx="1249363" cy="1316037"/>
          </a:xfrm>
          <a:prstGeom prst="rect">
            <a:avLst/>
          </a:prstGeom>
          <a:noFill/>
        </p:spPr>
      </p:pic>
      <p:pic>
        <p:nvPicPr>
          <p:cNvPr id="3208202" name="Picture 10"/>
          <p:cNvPicPr>
            <a:picLocks noChangeAspect="1" noChangeArrowheads="1"/>
          </p:cNvPicPr>
          <p:nvPr/>
        </p:nvPicPr>
        <p:blipFill>
          <a:blip r:embed="rId8" cstate="print"/>
          <a:srcRect/>
          <a:stretch>
            <a:fillRect/>
          </a:stretch>
        </p:blipFill>
        <p:spPr bwMode="auto">
          <a:xfrm>
            <a:off x="8434388" y="5262563"/>
            <a:ext cx="1400175" cy="844550"/>
          </a:xfrm>
          <a:prstGeom prst="rect">
            <a:avLst/>
          </a:prstGeom>
          <a:noFill/>
          <a:ln w="9525" algn="ctr">
            <a:noFill/>
            <a:miter lim="800000"/>
            <a:headEnd/>
            <a:tailEnd/>
          </a:ln>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081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0819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8196" grpId="0" build="p"/>
    </p:bld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D58BC01B-2800-427A-A252-F40E1BF87BFB}" type="slidenum">
              <a:rPr lang="en-US"/>
              <a:pPr/>
              <a:t>146</a:t>
            </a:fld>
            <a:endParaRPr lang="en-US"/>
          </a:p>
        </p:txBody>
      </p:sp>
      <p:pic>
        <p:nvPicPr>
          <p:cNvPr id="3210242" name="Picture 2"/>
          <p:cNvPicPr>
            <a:picLocks noChangeAspect="1" noChangeArrowheads="1"/>
          </p:cNvPicPr>
          <p:nvPr/>
        </p:nvPicPr>
        <p:blipFill>
          <a:blip r:embed="rId4" cstate="print"/>
          <a:srcRect/>
          <a:stretch>
            <a:fillRect/>
          </a:stretch>
        </p:blipFill>
        <p:spPr bwMode="auto">
          <a:xfrm>
            <a:off x="238125" y="2527300"/>
            <a:ext cx="1227138" cy="665163"/>
          </a:xfrm>
          <a:prstGeom prst="rect">
            <a:avLst/>
          </a:prstGeom>
          <a:noFill/>
        </p:spPr>
      </p:pic>
      <p:sp>
        <p:nvSpPr>
          <p:cNvPr id="3210243" name="Rectangle 3"/>
          <p:cNvSpPr>
            <a:spLocks noGrp="1" noChangeArrowheads="1"/>
          </p:cNvSpPr>
          <p:nvPr>
            <p:ph type="title"/>
          </p:nvPr>
        </p:nvSpPr>
        <p:spPr/>
        <p:txBody>
          <a:bodyPr/>
          <a:lstStyle/>
          <a:p>
            <a:r>
              <a:rPr lang="en-US"/>
              <a:t>Enable and Set Up PID Control (if used)</a:t>
            </a:r>
          </a:p>
        </p:txBody>
      </p:sp>
      <p:sp>
        <p:nvSpPr>
          <p:cNvPr id="3210244" name="Rectangle 4"/>
          <p:cNvSpPr>
            <a:spLocks noChangeArrowheads="1"/>
          </p:cNvSpPr>
          <p:nvPr/>
        </p:nvSpPr>
        <p:spPr bwMode="auto">
          <a:xfrm>
            <a:off x="1624013" y="1808163"/>
            <a:ext cx="6810375" cy="3187700"/>
          </a:xfrm>
          <a:prstGeom prst="rect">
            <a:avLst/>
          </a:prstGeom>
          <a:noFill/>
          <a:ln w="9525">
            <a:noFill/>
            <a:miter lim="800000"/>
            <a:headEnd/>
            <a:tailEnd/>
          </a:ln>
          <a:effectLst/>
        </p:spPr>
        <p:txBody>
          <a:bodyPr lIns="101858" tIns="50929" rIns="101858" bIns="50929">
            <a:spAutoFit/>
          </a:bodyPr>
          <a:lstStyle/>
          <a:p>
            <a:pPr marL="342900" indent="-342900">
              <a:buFont typeface="Wingdings" pitchFamily="2" charset="2"/>
              <a:buNone/>
              <a:tabLst>
                <a:tab pos="1714500" algn="l"/>
                <a:tab pos="3028950" algn="l"/>
              </a:tabLst>
            </a:pPr>
            <a:r>
              <a:rPr lang="en-US" sz="1800"/>
              <a:t> 	</a:t>
            </a:r>
            <a:r>
              <a:rPr lang="en-US" sz="1600" u="sng"/>
              <a:t>Secondary Pump Control</a:t>
            </a:r>
            <a:r>
              <a:rPr lang="en-US" sz="1600"/>
              <a:t>: </a:t>
            </a:r>
            <a:br>
              <a:rPr lang="en-US" sz="1600"/>
            </a:br>
            <a:r>
              <a:rPr lang="en-US" sz="1600"/>
              <a:t>(differential Pressure control of heating or chilled water recirculating systems):	Gain (P4001) 	Integration Time (P4002) </a:t>
            </a:r>
            <a:br>
              <a:rPr lang="en-US" sz="1600"/>
            </a:br>
            <a:r>
              <a:rPr lang="en-US" sz="1600"/>
              <a:t> 	1.0	10.0 sec.</a:t>
            </a:r>
            <a:br>
              <a:rPr lang="en-US" sz="1600"/>
            </a:br>
            <a:r>
              <a:rPr lang="en-US" sz="1600"/>
              <a:t/>
            </a:r>
            <a:br>
              <a:rPr lang="en-US" sz="1600"/>
            </a:br>
            <a:r>
              <a:rPr lang="en-US" sz="1600" u="sng"/>
              <a:t>Domestic Booster Pumps</a:t>
            </a:r>
            <a:r>
              <a:rPr lang="en-US" sz="1600"/>
              <a:t>:	</a:t>
            </a:r>
            <a:br>
              <a:rPr lang="en-US" sz="1600"/>
            </a:br>
            <a:r>
              <a:rPr lang="en-US" sz="1600"/>
              <a:t>	Gain (P4001)	Integration Time (P4002)</a:t>
            </a:r>
            <a:br>
              <a:rPr lang="en-US" sz="1600"/>
            </a:br>
            <a:r>
              <a:rPr lang="en-US" sz="1600"/>
              <a:t>w/o buffering		</a:t>
            </a:r>
            <a:br>
              <a:rPr lang="en-US" sz="1600"/>
            </a:br>
            <a:r>
              <a:rPr lang="en-US" sz="1600"/>
              <a:t>    bladder tank	1.0 – 2.5	3.0 sec.</a:t>
            </a:r>
            <a:br>
              <a:rPr lang="en-US" sz="1600"/>
            </a:br>
            <a:r>
              <a:rPr lang="en-US" sz="1600"/>
              <a:t>with buffering	</a:t>
            </a:r>
            <a:br>
              <a:rPr lang="en-US" sz="1600"/>
            </a:br>
            <a:r>
              <a:rPr lang="en-US" sz="1600"/>
              <a:t>    bladder tank	1.5 – 3.0	6.0 sec.</a:t>
            </a:r>
          </a:p>
          <a:p>
            <a:pPr marL="342900" indent="-342900">
              <a:buFont typeface="Wingdings" pitchFamily="2" charset="2"/>
              <a:buNone/>
              <a:tabLst>
                <a:tab pos="1714500" algn="l"/>
                <a:tab pos="3028950" algn="l"/>
              </a:tabLst>
            </a:pPr>
            <a:endParaRPr lang="en-US" sz="1600"/>
          </a:p>
        </p:txBody>
      </p:sp>
      <p:grpSp>
        <p:nvGrpSpPr>
          <p:cNvPr id="3210245" name="Group 5"/>
          <p:cNvGrpSpPr>
            <a:grpSpLocks noChangeAspect="1"/>
          </p:cNvGrpSpPr>
          <p:nvPr/>
        </p:nvGrpSpPr>
        <p:grpSpPr bwMode="auto">
          <a:xfrm>
            <a:off x="8467725" y="1808163"/>
            <a:ext cx="1366838" cy="1885950"/>
            <a:chOff x="3496" y="672"/>
            <a:chExt cx="1561" cy="2090"/>
          </a:xfrm>
        </p:grpSpPr>
        <p:pic>
          <p:nvPicPr>
            <p:cNvPr id="3210246" name="Picture 6"/>
            <p:cNvPicPr>
              <a:picLocks noChangeAspect="1" noChangeArrowheads="1"/>
            </p:cNvPicPr>
            <p:nvPr/>
          </p:nvPicPr>
          <p:blipFill>
            <a:blip r:embed="rId5" cstate="print"/>
            <a:srcRect r="4471"/>
            <a:stretch>
              <a:fillRect/>
            </a:stretch>
          </p:blipFill>
          <p:spPr bwMode="auto">
            <a:xfrm>
              <a:off x="3496" y="672"/>
              <a:ext cx="1561" cy="2090"/>
            </a:xfrm>
            <a:prstGeom prst="rect">
              <a:avLst/>
            </a:prstGeom>
            <a:noFill/>
            <a:ln w="9525">
              <a:noFill/>
              <a:miter lim="800000"/>
              <a:headEnd/>
              <a:tailEnd/>
            </a:ln>
            <a:effectLst/>
          </p:spPr>
        </p:pic>
        <p:pic>
          <p:nvPicPr>
            <p:cNvPr id="3210247" name="Picture 7"/>
            <p:cNvPicPr>
              <a:picLocks noChangeAspect="1" noChangeArrowheads="1"/>
            </p:cNvPicPr>
            <p:nvPr/>
          </p:nvPicPr>
          <p:blipFill>
            <a:blip r:embed="rId6" cstate="print"/>
            <a:srcRect l="13838" t="32129" r="3653" b="45148"/>
            <a:stretch>
              <a:fillRect/>
            </a:stretch>
          </p:blipFill>
          <p:spPr bwMode="auto">
            <a:xfrm>
              <a:off x="3822" y="1075"/>
              <a:ext cx="1016" cy="526"/>
            </a:xfrm>
            <a:prstGeom prst="rect">
              <a:avLst/>
            </a:prstGeom>
            <a:noFill/>
            <a:ln w="9525">
              <a:noFill/>
              <a:miter lim="800000"/>
              <a:headEnd/>
              <a:tailEnd/>
            </a:ln>
            <a:effectLst/>
          </p:spPr>
        </p:pic>
        <p:pic>
          <p:nvPicPr>
            <p:cNvPr id="3210248" name="Picture 8"/>
            <p:cNvPicPr>
              <a:picLocks noChangeAspect="1" noChangeArrowheads="1"/>
            </p:cNvPicPr>
            <p:nvPr/>
          </p:nvPicPr>
          <p:blipFill>
            <a:blip r:embed="rId6" cstate="print"/>
            <a:srcRect l="11995" t="30779" r="2635" b="45407"/>
            <a:stretch>
              <a:fillRect/>
            </a:stretch>
          </p:blipFill>
          <p:spPr bwMode="auto">
            <a:xfrm>
              <a:off x="3750" y="1015"/>
              <a:ext cx="1158" cy="622"/>
            </a:xfrm>
            <a:prstGeom prst="rect">
              <a:avLst/>
            </a:prstGeom>
            <a:noFill/>
            <a:ln w="9525">
              <a:noFill/>
              <a:miter lim="800000"/>
              <a:headEnd/>
              <a:tailEnd/>
            </a:ln>
            <a:effectLst/>
          </p:spPr>
        </p:pic>
      </p:grpSp>
      <p:pic>
        <p:nvPicPr>
          <p:cNvPr id="3210249" name="Picture 9"/>
          <p:cNvPicPr>
            <a:picLocks noChangeAspect="1" noChangeArrowheads="1"/>
          </p:cNvPicPr>
          <p:nvPr/>
        </p:nvPicPr>
        <p:blipFill>
          <a:blip r:embed="rId7" cstate="print"/>
          <a:srcRect/>
          <a:stretch>
            <a:fillRect/>
          </a:stretch>
        </p:blipFill>
        <p:spPr bwMode="auto">
          <a:xfrm>
            <a:off x="238125" y="5135563"/>
            <a:ext cx="1249363" cy="1316037"/>
          </a:xfrm>
          <a:prstGeom prst="rect">
            <a:avLst/>
          </a:prstGeom>
          <a:noFill/>
        </p:spPr>
      </p:pic>
      <p:pic>
        <p:nvPicPr>
          <p:cNvPr id="3210250" name="Picture 10"/>
          <p:cNvPicPr>
            <a:picLocks noChangeAspect="1" noChangeArrowheads="1"/>
          </p:cNvPicPr>
          <p:nvPr/>
        </p:nvPicPr>
        <p:blipFill>
          <a:blip r:embed="rId8" cstate="print"/>
          <a:srcRect/>
          <a:stretch>
            <a:fillRect/>
          </a:stretch>
        </p:blipFill>
        <p:spPr bwMode="auto">
          <a:xfrm>
            <a:off x="8434388" y="5262563"/>
            <a:ext cx="1400175" cy="844550"/>
          </a:xfrm>
          <a:prstGeom prst="rect">
            <a:avLst/>
          </a:prstGeom>
          <a:noFill/>
          <a:ln w="9525" algn="ctr">
            <a:noFill/>
            <a:miter lim="800000"/>
            <a:headEnd/>
            <a:tailEnd/>
          </a:ln>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1024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0244" grpId="0" build="p"/>
    </p:bld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7436F6A9-0E26-4442-92A3-3CA16DE73A94}" type="slidenum">
              <a:rPr lang="en-US"/>
              <a:pPr/>
              <a:t>147</a:t>
            </a:fld>
            <a:endParaRPr lang="en-US"/>
          </a:p>
        </p:txBody>
      </p:sp>
      <p:pic>
        <p:nvPicPr>
          <p:cNvPr id="3212290" name="Picture 2"/>
          <p:cNvPicPr>
            <a:picLocks noChangeAspect="1" noChangeArrowheads="1"/>
          </p:cNvPicPr>
          <p:nvPr/>
        </p:nvPicPr>
        <p:blipFill>
          <a:blip r:embed="rId4" cstate="print"/>
          <a:srcRect/>
          <a:stretch>
            <a:fillRect/>
          </a:stretch>
        </p:blipFill>
        <p:spPr bwMode="auto">
          <a:xfrm>
            <a:off x="238125" y="2527300"/>
            <a:ext cx="1227138" cy="665163"/>
          </a:xfrm>
          <a:prstGeom prst="rect">
            <a:avLst/>
          </a:prstGeom>
          <a:noFill/>
        </p:spPr>
      </p:pic>
      <p:sp>
        <p:nvSpPr>
          <p:cNvPr id="3212291" name="Rectangle 3"/>
          <p:cNvSpPr>
            <a:spLocks noGrp="1" noChangeArrowheads="1"/>
          </p:cNvSpPr>
          <p:nvPr>
            <p:ph type="title"/>
          </p:nvPr>
        </p:nvSpPr>
        <p:spPr/>
        <p:txBody>
          <a:bodyPr/>
          <a:lstStyle/>
          <a:p>
            <a:r>
              <a:rPr lang="en-US"/>
              <a:t>Enable and Set Up PID Control (if used)</a:t>
            </a:r>
          </a:p>
        </p:txBody>
      </p:sp>
      <p:sp>
        <p:nvSpPr>
          <p:cNvPr id="3212292" name="Rectangle 4"/>
          <p:cNvSpPr>
            <a:spLocks noChangeArrowheads="1"/>
          </p:cNvSpPr>
          <p:nvPr/>
        </p:nvSpPr>
        <p:spPr bwMode="auto">
          <a:xfrm>
            <a:off x="1624013" y="1808163"/>
            <a:ext cx="6810375" cy="5586412"/>
          </a:xfrm>
          <a:prstGeom prst="rect">
            <a:avLst/>
          </a:prstGeom>
          <a:noFill/>
          <a:ln w="9525">
            <a:noFill/>
            <a:miter lim="800000"/>
            <a:headEnd/>
            <a:tailEnd/>
          </a:ln>
          <a:effectLst/>
        </p:spPr>
        <p:txBody>
          <a:bodyPr lIns="101858" tIns="50929" rIns="101858" bIns="50929">
            <a:spAutoFit/>
          </a:bodyPr>
          <a:lstStyle/>
          <a:p>
            <a:pPr marL="342900" indent="-342900">
              <a:buFont typeface="Wingdings" pitchFamily="2" charset="2"/>
              <a:buNone/>
              <a:tabLst>
                <a:tab pos="1941513" algn="l"/>
                <a:tab pos="3200400" algn="l"/>
              </a:tabLst>
            </a:pPr>
            <a:r>
              <a:rPr lang="en-US" sz="1600"/>
              <a:t>	</a:t>
            </a:r>
            <a:r>
              <a:rPr lang="en-US" sz="1600" u="sng"/>
              <a:t>Cooling Tower</a:t>
            </a:r>
            <a:r>
              <a:rPr lang="en-US" sz="1600"/>
              <a:t>:	Gain (P4001)	Integration Time (P4002)</a:t>
            </a:r>
            <a:br>
              <a:rPr lang="en-US" sz="1600"/>
            </a:br>
            <a:r>
              <a:rPr lang="en-US" sz="1600"/>
              <a:t>w/o sump		</a:t>
            </a:r>
            <a:br>
              <a:rPr lang="en-US" sz="1600"/>
            </a:br>
            <a:r>
              <a:rPr lang="en-US" sz="1600"/>
              <a:t>    (storage) tank	5.0	180.0 sec.</a:t>
            </a:r>
            <a:br>
              <a:rPr lang="en-US" sz="1600"/>
            </a:br>
            <a:r>
              <a:rPr lang="en-US" sz="1600"/>
              <a:t>with sump	</a:t>
            </a:r>
            <a:br>
              <a:rPr lang="en-US" sz="1600"/>
            </a:br>
            <a:r>
              <a:rPr lang="en-US" sz="1600"/>
              <a:t>    (storage) tank	5.0	360.0 sec.</a:t>
            </a:r>
          </a:p>
          <a:p>
            <a:pPr marL="342900" indent="-342900">
              <a:buFont typeface="Wingdings" pitchFamily="2" charset="2"/>
              <a:buNone/>
              <a:tabLst>
                <a:tab pos="1941513" algn="l"/>
                <a:tab pos="3200400" algn="l"/>
              </a:tabLst>
            </a:pPr>
            <a:r>
              <a:rPr lang="en-US" sz="1800"/>
              <a:t>Follow the screen prompts using the </a:t>
            </a:r>
            <a:r>
              <a:rPr lang="en-US" sz="1800" b="1"/>
              <a:t>PID Control Assistant</a:t>
            </a:r>
            <a:r>
              <a:rPr lang="en-US" sz="1800"/>
              <a:t>:</a:t>
            </a:r>
          </a:p>
          <a:p>
            <a:pPr marL="342900" indent="-342900">
              <a:buFont typeface="Wingdings" pitchFamily="2" charset="2"/>
              <a:buNone/>
              <a:tabLst>
                <a:tab pos="1941513" algn="l"/>
                <a:tab pos="3200400" algn="l"/>
              </a:tabLst>
            </a:pPr>
            <a:r>
              <a:rPr lang="en-US" sz="1800"/>
              <a:t>—	Select </a:t>
            </a:r>
            <a:r>
              <a:rPr lang="en-US" sz="1800" b="1"/>
              <a:t>Yes</a:t>
            </a:r>
            <a:r>
              <a:rPr lang="en-US" sz="1800"/>
              <a:t> to activate the PID controller</a:t>
            </a:r>
          </a:p>
          <a:p>
            <a:pPr marL="342900" indent="-342900">
              <a:buFont typeface="Wingdings" pitchFamily="2" charset="2"/>
              <a:buNone/>
              <a:tabLst>
                <a:tab pos="1941513" algn="l"/>
                <a:tab pos="3200400" algn="l"/>
              </a:tabLst>
            </a:pPr>
            <a:r>
              <a:rPr lang="en-US" sz="1800"/>
              <a:t>—	Select the desired set point source</a:t>
            </a:r>
          </a:p>
          <a:p>
            <a:pPr marL="342900" indent="-342900">
              <a:buFont typeface="Wingdings" pitchFamily="2" charset="2"/>
              <a:buNone/>
              <a:tabLst>
                <a:tab pos="1941513" algn="l"/>
                <a:tab pos="3200400" algn="l"/>
              </a:tabLst>
            </a:pPr>
            <a:r>
              <a:rPr lang="en-US" sz="1800"/>
              <a:t>—	Select the desired process measurement units</a:t>
            </a:r>
          </a:p>
          <a:p>
            <a:pPr marL="342900" indent="-342900">
              <a:buFont typeface="Wingdings" pitchFamily="2" charset="2"/>
              <a:buNone/>
              <a:tabLst>
                <a:tab pos="1941513" algn="l"/>
                <a:tab pos="3200400" algn="l"/>
              </a:tabLst>
            </a:pPr>
            <a:r>
              <a:rPr lang="en-US" sz="1800"/>
              <a:t>—	Set the number of digits to display after the decimal point (UNIT SCALE)</a:t>
            </a:r>
          </a:p>
          <a:p>
            <a:pPr marL="342900" indent="-342900">
              <a:buFont typeface="Wingdings" pitchFamily="2" charset="2"/>
              <a:buNone/>
              <a:tabLst>
                <a:tab pos="1941513" algn="l"/>
                <a:tab pos="3200400" algn="l"/>
              </a:tabLst>
            </a:pPr>
            <a:r>
              <a:rPr lang="en-US" sz="1800"/>
              <a:t>—	Set the minimum output rating of the process transducer (typically the output associated with a 4 ma transducer output)</a:t>
            </a:r>
          </a:p>
          <a:p>
            <a:pPr marL="342900" indent="-342900">
              <a:buFont typeface="Wingdings" pitchFamily="2" charset="2"/>
              <a:buNone/>
              <a:tabLst>
                <a:tab pos="1941513" algn="l"/>
                <a:tab pos="3200400" algn="l"/>
              </a:tabLst>
            </a:pPr>
            <a:r>
              <a:rPr lang="en-US" sz="1800"/>
              <a:t>—	Set the maximum output rating of the process transducer (typically the output associated with a 20 ma transducer output)</a:t>
            </a:r>
            <a:endParaRPr lang="en-US" sz="1600"/>
          </a:p>
        </p:txBody>
      </p:sp>
      <p:grpSp>
        <p:nvGrpSpPr>
          <p:cNvPr id="3212293" name="Group 5"/>
          <p:cNvGrpSpPr>
            <a:grpSpLocks noChangeAspect="1"/>
          </p:cNvGrpSpPr>
          <p:nvPr/>
        </p:nvGrpSpPr>
        <p:grpSpPr bwMode="auto">
          <a:xfrm>
            <a:off x="8467725" y="1808163"/>
            <a:ext cx="1366838" cy="1885950"/>
            <a:chOff x="3496" y="672"/>
            <a:chExt cx="1561" cy="2090"/>
          </a:xfrm>
        </p:grpSpPr>
        <p:pic>
          <p:nvPicPr>
            <p:cNvPr id="3212294" name="Picture 6"/>
            <p:cNvPicPr>
              <a:picLocks noChangeAspect="1" noChangeArrowheads="1"/>
            </p:cNvPicPr>
            <p:nvPr/>
          </p:nvPicPr>
          <p:blipFill>
            <a:blip r:embed="rId5" cstate="print"/>
            <a:srcRect r="4471"/>
            <a:stretch>
              <a:fillRect/>
            </a:stretch>
          </p:blipFill>
          <p:spPr bwMode="auto">
            <a:xfrm>
              <a:off x="3496" y="672"/>
              <a:ext cx="1561" cy="2090"/>
            </a:xfrm>
            <a:prstGeom prst="rect">
              <a:avLst/>
            </a:prstGeom>
            <a:noFill/>
            <a:ln w="9525">
              <a:noFill/>
              <a:miter lim="800000"/>
              <a:headEnd/>
              <a:tailEnd/>
            </a:ln>
            <a:effectLst/>
          </p:spPr>
        </p:pic>
        <p:pic>
          <p:nvPicPr>
            <p:cNvPr id="3212295" name="Picture 7"/>
            <p:cNvPicPr>
              <a:picLocks noChangeAspect="1" noChangeArrowheads="1"/>
            </p:cNvPicPr>
            <p:nvPr/>
          </p:nvPicPr>
          <p:blipFill>
            <a:blip r:embed="rId6" cstate="print"/>
            <a:srcRect l="13838" t="32129" r="3653" b="45148"/>
            <a:stretch>
              <a:fillRect/>
            </a:stretch>
          </p:blipFill>
          <p:spPr bwMode="auto">
            <a:xfrm>
              <a:off x="3822" y="1075"/>
              <a:ext cx="1016" cy="526"/>
            </a:xfrm>
            <a:prstGeom prst="rect">
              <a:avLst/>
            </a:prstGeom>
            <a:noFill/>
            <a:ln w="9525">
              <a:noFill/>
              <a:miter lim="800000"/>
              <a:headEnd/>
              <a:tailEnd/>
            </a:ln>
            <a:effectLst/>
          </p:spPr>
        </p:pic>
        <p:pic>
          <p:nvPicPr>
            <p:cNvPr id="3212296" name="Picture 8"/>
            <p:cNvPicPr>
              <a:picLocks noChangeAspect="1" noChangeArrowheads="1"/>
            </p:cNvPicPr>
            <p:nvPr/>
          </p:nvPicPr>
          <p:blipFill>
            <a:blip r:embed="rId6" cstate="print"/>
            <a:srcRect l="11995" t="30779" r="2635" b="45407"/>
            <a:stretch>
              <a:fillRect/>
            </a:stretch>
          </p:blipFill>
          <p:spPr bwMode="auto">
            <a:xfrm>
              <a:off x="3750" y="1015"/>
              <a:ext cx="1158" cy="622"/>
            </a:xfrm>
            <a:prstGeom prst="rect">
              <a:avLst/>
            </a:prstGeom>
            <a:noFill/>
            <a:ln w="9525">
              <a:noFill/>
              <a:miter lim="800000"/>
              <a:headEnd/>
              <a:tailEnd/>
            </a:ln>
            <a:effectLst/>
          </p:spPr>
        </p:pic>
      </p:grpSp>
      <p:pic>
        <p:nvPicPr>
          <p:cNvPr id="3212297" name="Picture 9"/>
          <p:cNvPicPr>
            <a:picLocks noChangeAspect="1" noChangeArrowheads="1"/>
          </p:cNvPicPr>
          <p:nvPr/>
        </p:nvPicPr>
        <p:blipFill>
          <a:blip r:embed="rId7" cstate="print"/>
          <a:srcRect/>
          <a:stretch>
            <a:fillRect/>
          </a:stretch>
        </p:blipFill>
        <p:spPr bwMode="auto">
          <a:xfrm>
            <a:off x="238125" y="5135563"/>
            <a:ext cx="1249363" cy="1316037"/>
          </a:xfrm>
          <a:prstGeom prst="rect">
            <a:avLst/>
          </a:prstGeom>
          <a:noFill/>
        </p:spPr>
      </p:pic>
      <p:pic>
        <p:nvPicPr>
          <p:cNvPr id="3212298" name="Picture 10"/>
          <p:cNvPicPr>
            <a:picLocks noChangeAspect="1" noChangeArrowheads="1"/>
          </p:cNvPicPr>
          <p:nvPr/>
        </p:nvPicPr>
        <p:blipFill>
          <a:blip r:embed="rId8" cstate="print"/>
          <a:srcRect/>
          <a:stretch>
            <a:fillRect/>
          </a:stretch>
        </p:blipFill>
        <p:spPr bwMode="auto">
          <a:xfrm>
            <a:off x="8434388" y="5262563"/>
            <a:ext cx="1400175" cy="844550"/>
          </a:xfrm>
          <a:prstGeom prst="rect">
            <a:avLst/>
          </a:prstGeom>
          <a:noFill/>
          <a:ln w="9525" algn="ctr">
            <a:noFill/>
            <a:miter lim="800000"/>
            <a:headEnd/>
            <a:tailEnd/>
          </a:ln>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122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122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1229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1229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1229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1229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1229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1229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2292" grpId="0" build="p"/>
    </p:bldLst>
  </p:timing>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609B78E6-C8D7-4E6A-AD06-38F08A40811F}" type="slidenum">
              <a:rPr lang="en-US"/>
              <a:pPr/>
              <a:t>148</a:t>
            </a:fld>
            <a:endParaRPr lang="en-US"/>
          </a:p>
        </p:txBody>
      </p:sp>
      <p:sp>
        <p:nvSpPr>
          <p:cNvPr id="3214338" name="Rectangle 2"/>
          <p:cNvSpPr>
            <a:spLocks noGrp="1" noChangeArrowheads="1"/>
          </p:cNvSpPr>
          <p:nvPr>
            <p:ph type="title"/>
          </p:nvPr>
        </p:nvSpPr>
        <p:spPr/>
        <p:txBody>
          <a:bodyPr/>
          <a:lstStyle/>
          <a:p>
            <a:r>
              <a:rPr lang="en-US"/>
              <a:t>Enable and Set Up PID Control (if used)</a:t>
            </a:r>
          </a:p>
        </p:txBody>
      </p:sp>
      <p:sp>
        <p:nvSpPr>
          <p:cNvPr id="3214339" name="Rectangle 3"/>
          <p:cNvSpPr>
            <a:spLocks noChangeArrowheads="1"/>
          </p:cNvSpPr>
          <p:nvPr/>
        </p:nvSpPr>
        <p:spPr bwMode="auto">
          <a:xfrm>
            <a:off x="1624013" y="1808163"/>
            <a:ext cx="6810375" cy="3813175"/>
          </a:xfrm>
          <a:prstGeom prst="rect">
            <a:avLst/>
          </a:prstGeom>
          <a:noFill/>
          <a:ln w="9525">
            <a:noFill/>
            <a:miter lim="800000"/>
            <a:headEnd/>
            <a:tailEnd/>
          </a:ln>
          <a:effectLst/>
        </p:spPr>
        <p:txBody>
          <a:bodyPr lIns="101858" tIns="50929" rIns="101858" bIns="50929">
            <a:spAutoFit/>
          </a:bodyPr>
          <a:lstStyle/>
          <a:p>
            <a:pPr marL="342900" indent="-342900">
              <a:buFont typeface="Wingdings" pitchFamily="2" charset="2"/>
              <a:buNone/>
            </a:pPr>
            <a:r>
              <a:rPr lang="en-US" sz="1800"/>
              <a:t>—	If an internal set point is being used set the desired set point value</a:t>
            </a:r>
          </a:p>
          <a:p>
            <a:pPr marL="342900" indent="-342900">
              <a:buFont typeface="Wingdings" pitchFamily="2" charset="2"/>
              <a:buNone/>
            </a:pPr>
            <a:r>
              <a:rPr lang="en-US" sz="1800"/>
              <a:t>—	Select the transducer’s electrical output range</a:t>
            </a:r>
          </a:p>
          <a:p>
            <a:pPr marL="342900" indent="-342900">
              <a:buFont typeface="Wingdings" pitchFamily="2" charset="2"/>
              <a:buNone/>
            </a:pPr>
            <a:r>
              <a:rPr lang="en-US" sz="1800"/>
              <a:t>—	Select whether drive speed should increase or decrease with an increasing feedback signal</a:t>
            </a:r>
          </a:p>
          <a:p>
            <a:pPr marL="342900" indent="-342900">
              <a:buFont typeface="Wingdings" pitchFamily="2" charset="2"/>
              <a:buNone/>
            </a:pPr>
            <a:r>
              <a:rPr lang="en-US" sz="1800"/>
              <a:t>—	If desired PID tuning values are known select </a:t>
            </a:r>
            <a:r>
              <a:rPr lang="en-US" sz="1800" b="1"/>
              <a:t>“Yes”</a:t>
            </a:r>
            <a:r>
              <a:rPr lang="en-US" sz="1800"/>
              <a:t> to the “change PID tuning question, otherwise select </a:t>
            </a:r>
            <a:r>
              <a:rPr lang="en-US" sz="1800" b="1"/>
              <a:t>“No.”</a:t>
            </a:r>
            <a:r>
              <a:rPr lang="en-US" sz="1800"/>
              <a:t>  This document assumes that “No” is selected</a:t>
            </a:r>
          </a:p>
          <a:p>
            <a:pPr marL="342900" indent="-342900">
              <a:buFont typeface="Wingdings" pitchFamily="2" charset="2"/>
              <a:buNone/>
            </a:pPr>
            <a:r>
              <a:rPr lang="en-US" sz="1800"/>
              <a:t>—	Select whether to enable the sleep function.  This document assumes that the sleep function is not enabled</a:t>
            </a:r>
          </a:p>
          <a:p>
            <a:pPr marL="342900" indent="-342900">
              <a:buFont typeface="Wingdings" pitchFamily="2" charset="2"/>
              <a:buNone/>
            </a:pPr>
            <a:endParaRPr lang="en-US" sz="1800"/>
          </a:p>
        </p:txBody>
      </p:sp>
      <p:grpSp>
        <p:nvGrpSpPr>
          <p:cNvPr id="3214340" name="Group 4"/>
          <p:cNvGrpSpPr>
            <a:grpSpLocks noChangeAspect="1"/>
          </p:cNvGrpSpPr>
          <p:nvPr/>
        </p:nvGrpSpPr>
        <p:grpSpPr bwMode="auto">
          <a:xfrm>
            <a:off x="8434388" y="1808163"/>
            <a:ext cx="1366837" cy="1885950"/>
            <a:chOff x="3496" y="672"/>
            <a:chExt cx="1561" cy="2090"/>
          </a:xfrm>
        </p:grpSpPr>
        <p:pic>
          <p:nvPicPr>
            <p:cNvPr id="3214341" name="Picture 5"/>
            <p:cNvPicPr>
              <a:picLocks noChangeAspect="1" noChangeArrowheads="1"/>
            </p:cNvPicPr>
            <p:nvPr/>
          </p:nvPicPr>
          <p:blipFill>
            <a:blip r:embed="rId4" cstate="print"/>
            <a:srcRect r="4471"/>
            <a:stretch>
              <a:fillRect/>
            </a:stretch>
          </p:blipFill>
          <p:spPr bwMode="auto">
            <a:xfrm>
              <a:off x="3496" y="672"/>
              <a:ext cx="1561" cy="2090"/>
            </a:xfrm>
            <a:prstGeom prst="rect">
              <a:avLst/>
            </a:prstGeom>
            <a:noFill/>
            <a:ln w="9525">
              <a:noFill/>
              <a:miter lim="800000"/>
              <a:headEnd/>
              <a:tailEnd/>
            </a:ln>
            <a:effectLst/>
          </p:spPr>
        </p:pic>
        <p:pic>
          <p:nvPicPr>
            <p:cNvPr id="3214342" name="Picture 6"/>
            <p:cNvPicPr>
              <a:picLocks noChangeAspect="1" noChangeArrowheads="1"/>
            </p:cNvPicPr>
            <p:nvPr/>
          </p:nvPicPr>
          <p:blipFill>
            <a:blip r:embed="rId5" cstate="print"/>
            <a:srcRect l="13838" t="32129" r="3653" b="45148"/>
            <a:stretch>
              <a:fillRect/>
            </a:stretch>
          </p:blipFill>
          <p:spPr bwMode="auto">
            <a:xfrm>
              <a:off x="3822" y="1075"/>
              <a:ext cx="1016" cy="526"/>
            </a:xfrm>
            <a:prstGeom prst="rect">
              <a:avLst/>
            </a:prstGeom>
            <a:noFill/>
            <a:ln w="9525">
              <a:noFill/>
              <a:miter lim="800000"/>
              <a:headEnd/>
              <a:tailEnd/>
            </a:ln>
            <a:effectLst/>
          </p:spPr>
        </p:pic>
        <p:pic>
          <p:nvPicPr>
            <p:cNvPr id="3214343" name="Picture 7"/>
            <p:cNvPicPr>
              <a:picLocks noChangeAspect="1" noChangeArrowheads="1"/>
            </p:cNvPicPr>
            <p:nvPr/>
          </p:nvPicPr>
          <p:blipFill>
            <a:blip r:embed="rId5" cstate="print"/>
            <a:srcRect l="11995" t="30779" r="2635" b="45407"/>
            <a:stretch>
              <a:fillRect/>
            </a:stretch>
          </p:blipFill>
          <p:spPr bwMode="auto">
            <a:xfrm>
              <a:off x="3750" y="1015"/>
              <a:ext cx="1158" cy="622"/>
            </a:xfrm>
            <a:prstGeom prst="rect">
              <a:avLst/>
            </a:prstGeom>
            <a:noFill/>
            <a:ln w="9525">
              <a:noFill/>
              <a:miter lim="800000"/>
              <a:headEnd/>
              <a:tailEnd/>
            </a:ln>
            <a:effectLst/>
          </p:spPr>
        </p:pic>
      </p:grpSp>
      <p:pic>
        <p:nvPicPr>
          <p:cNvPr id="3214344" name="Picture 8"/>
          <p:cNvPicPr>
            <a:picLocks noChangeAspect="1" noChangeArrowheads="1"/>
          </p:cNvPicPr>
          <p:nvPr/>
        </p:nvPicPr>
        <p:blipFill>
          <a:blip r:embed="rId6" cstate="print"/>
          <a:srcRect/>
          <a:stretch>
            <a:fillRect/>
          </a:stretch>
        </p:blipFill>
        <p:spPr bwMode="auto">
          <a:xfrm>
            <a:off x="238125" y="2527300"/>
            <a:ext cx="1227138" cy="665163"/>
          </a:xfrm>
          <a:prstGeom prst="rect">
            <a:avLst/>
          </a:prstGeom>
          <a:noFill/>
        </p:spPr>
      </p:pic>
      <p:pic>
        <p:nvPicPr>
          <p:cNvPr id="3214345" name="Picture 9"/>
          <p:cNvPicPr>
            <a:picLocks noChangeAspect="1" noChangeArrowheads="1"/>
          </p:cNvPicPr>
          <p:nvPr/>
        </p:nvPicPr>
        <p:blipFill>
          <a:blip r:embed="rId7" cstate="print"/>
          <a:srcRect/>
          <a:stretch>
            <a:fillRect/>
          </a:stretch>
        </p:blipFill>
        <p:spPr bwMode="auto">
          <a:xfrm>
            <a:off x="238125" y="5135563"/>
            <a:ext cx="1249363" cy="1316037"/>
          </a:xfrm>
          <a:prstGeom prst="rect">
            <a:avLst/>
          </a:prstGeom>
          <a:noFill/>
        </p:spPr>
      </p:pic>
      <p:pic>
        <p:nvPicPr>
          <p:cNvPr id="3214346" name="Picture 10"/>
          <p:cNvPicPr>
            <a:picLocks noChangeAspect="1" noChangeArrowheads="1"/>
          </p:cNvPicPr>
          <p:nvPr/>
        </p:nvPicPr>
        <p:blipFill>
          <a:blip r:embed="rId8" cstate="print"/>
          <a:srcRect/>
          <a:stretch>
            <a:fillRect/>
          </a:stretch>
        </p:blipFill>
        <p:spPr bwMode="auto">
          <a:xfrm>
            <a:off x="8434388" y="5262563"/>
            <a:ext cx="1400175" cy="844550"/>
          </a:xfrm>
          <a:prstGeom prst="rect">
            <a:avLst/>
          </a:prstGeom>
          <a:noFill/>
          <a:ln w="9525" algn="ctr">
            <a:noFill/>
            <a:miter lim="800000"/>
            <a:headEnd/>
            <a:tailEnd/>
          </a:ln>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143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4339" grpId="0" build="p"/>
    </p:bldLst>
  </p:timing>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9C3CEB6C-A550-4C22-AA34-3A282B7C1A95}" type="slidenum">
              <a:rPr lang="en-US"/>
              <a:pPr/>
              <a:t>149</a:t>
            </a:fld>
            <a:endParaRPr lang="en-US"/>
          </a:p>
        </p:txBody>
      </p:sp>
      <p:sp>
        <p:nvSpPr>
          <p:cNvPr id="3216386" name="Rectangle 2"/>
          <p:cNvSpPr>
            <a:spLocks noGrp="1" noChangeArrowheads="1"/>
          </p:cNvSpPr>
          <p:nvPr>
            <p:ph type="title"/>
          </p:nvPr>
        </p:nvSpPr>
        <p:spPr/>
        <p:txBody>
          <a:bodyPr/>
          <a:lstStyle/>
          <a:p>
            <a:r>
              <a:rPr lang="en-US"/>
              <a:t>Confirm Auto mode operation </a:t>
            </a:r>
          </a:p>
        </p:txBody>
      </p:sp>
      <p:sp>
        <p:nvSpPr>
          <p:cNvPr id="3216387" name="Rectangle 3"/>
          <p:cNvSpPr>
            <a:spLocks noChangeArrowheads="1"/>
          </p:cNvSpPr>
          <p:nvPr/>
        </p:nvSpPr>
        <p:spPr bwMode="auto">
          <a:xfrm>
            <a:off x="1624013" y="1808163"/>
            <a:ext cx="6810375" cy="5048250"/>
          </a:xfrm>
          <a:prstGeom prst="rect">
            <a:avLst/>
          </a:prstGeom>
          <a:noFill/>
          <a:ln w="9525">
            <a:noFill/>
            <a:miter lim="800000"/>
            <a:headEnd/>
            <a:tailEnd/>
          </a:ln>
          <a:effectLst/>
        </p:spPr>
        <p:txBody>
          <a:bodyPr lIns="101858" tIns="50929" rIns="101858" bIns="50929">
            <a:spAutoFit/>
          </a:bodyPr>
          <a:lstStyle/>
          <a:p>
            <a:pPr marL="342900" indent="-342900">
              <a:buFont typeface="Wingdings" pitchFamily="2" charset="2"/>
              <a:buNone/>
            </a:pPr>
            <a:r>
              <a:rPr lang="en-US" sz="1800"/>
              <a:t>25.	Select </a:t>
            </a:r>
            <a:r>
              <a:rPr lang="en-US" sz="1800" b="1"/>
              <a:t>AUTO</a:t>
            </a:r>
            <a:r>
              <a:rPr lang="en-US" sz="1800"/>
              <a:t> mode on the Control Panel.</a:t>
            </a:r>
          </a:p>
          <a:p>
            <a:pPr marL="342900" indent="-342900">
              <a:buFont typeface="Wingdings" pitchFamily="2" charset="2"/>
              <a:buNone/>
            </a:pPr>
            <a:r>
              <a:rPr lang="en-US" sz="1800"/>
              <a:t>26.	Start the drive.  By default this requires that </a:t>
            </a:r>
            <a:r>
              <a:rPr lang="en-US" sz="1800" b="1"/>
              <a:t>DI1</a:t>
            </a:r>
            <a:r>
              <a:rPr lang="en-US" sz="1800"/>
              <a:t> go high.  If serial communication is implemented, the start command may come over the fieldbus </a:t>
            </a:r>
            <a:r>
              <a:rPr lang="en-US" sz="1800" b="1"/>
              <a:t>(P1001 or P1002 PID dependent).</a:t>
            </a:r>
          </a:p>
          <a:p>
            <a:pPr marL="342900" indent="-342900">
              <a:buFont typeface="Wingdings" pitchFamily="2" charset="2"/>
              <a:buNone/>
            </a:pPr>
            <a:r>
              <a:rPr lang="en-US" sz="1800"/>
              <a:t>27.	If PID is not in use, verify that the speed of the motor follows the speed reference. By default the speed reference is connected to </a:t>
            </a:r>
            <a:r>
              <a:rPr lang="en-US" sz="1800" b="1"/>
              <a:t>AI1</a:t>
            </a:r>
            <a:r>
              <a:rPr lang="en-US" sz="1800"/>
              <a:t>.  </a:t>
            </a:r>
            <a:br>
              <a:rPr lang="en-US" sz="1800"/>
            </a:br>
            <a:r>
              <a:rPr lang="en-US" sz="1800"/>
              <a:t>If serial communication is implemented, the speed reference may come over the fieldbus </a:t>
            </a:r>
            <a:r>
              <a:rPr lang="en-US" sz="1800" b="1"/>
              <a:t>(drive P1103 dependent)</a:t>
            </a:r>
            <a:r>
              <a:rPr lang="en-US" sz="1800"/>
              <a:t>.  </a:t>
            </a:r>
            <a:br>
              <a:rPr lang="en-US" sz="1800"/>
            </a:br>
            <a:r>
              <a:rPr lang="en-US" sz="1800"/>
              <a:t>If PID is in use verify that the motor speed varies in a manner that regulates the process value.  By default the process transducer is connected to</a:t>
            </a:r>
            <a:r>
              <a:rPr lang="en-US" sz="1800" b="1"/>
              <a:t> AI2</a:t>
            </a:r>
            <a:r>
              <a:rPr lang="en-US" sz="1800"/>
              <a:t> on the ACH550 drive.  The source of the process set point is drive parameter </a:t>
            </a:r>
            <a:r>
              <a:rPr lang="en-US" sz="1800" b="1"/>
              <a:t>P4010</a:t>
            </a:r>
            <a:r>
              <a:rPr lang="en-US" sz="1800"/>
              <a:t> dependent.</a:t>
            </a:r>
          </a:p>
          <a:p>
            <a:pPr marL="342900" indent="-342900">
              <a:buFont typeface="Wingdings" pitchFamily="2" charset="2"/>
              <a:buNone/>
            </a:pPr>
            <a:r>
              <a:rPr lang="en-US" sz="1800"/>
              <a:t>Ext1 = Ref1 = Speed Reference Mode (e.g. 50% Speed = 30Hz)</a:t>
            </a:r>
          </a:p>
          <a:p>
            <a:pPr marL="342900" indent="-342900">
              <a:buFont typeface="Wingdings" pitchFamily="2" charset="2"/>
              <a:buNone/>
            </a:pPr>
            <a:r>
              <a:rPr lang="en-US" sz="1800"/>
              <a:t>Ext2 = Ref2 = PID Mode (e.g. 50% = 1.5 inH</a:t>
            </a:r>
            <a:r>
              <a:rPr lang="en-US" sz="1800" baseline="-25000"/>
              <a:t>2</a:t>
            </a:r>
            <a:r>
              <a:rPr lang="en-US" sz="1800"/>
              <a:t>O)</a:t>
            </a:r>
          </a:p>
        </p:txBody>
      </p:sp>
      <p:grpSp>
        <p:nvGrpSpPr>
          <p:cNvPr id="3216388" name="Group 4"/>
          <p:cNvGrpSpPr>
            <a:grpSpLocks noChangeAspect="1"/>
          </p:cNvGrpSpPr>
          <p:nvPr/>
        </p:nvGrpSpPr>
        <p:grpSpPr bwMode="auto">
          <a:xfrm>
            <a:off x="8467725" y="1808163"/>
            <a:ext cx="1366838" cy="1885950"/>
            <a:chOff x="3496" y="672"/>
            <a:chExt cx="1561" cy="2090"/>
          </a:xfrm>
        </p:grpSpPr>
        <p:pic>
          <p:nvPicPr>
            <p:cNvPr id="3216389" name="Picture 5"/>
            <p:cNvPicPr>
              <a:picLocks noChangeAspect="1" noChangeArrowheads="1"/>
            </p:cNvPicPr>
            <p:nvPr/>
          </p:nvPicPr>
          <p:blipFill>
            <a:blip r:embed="rId4" cstate="print"/>
            <a:srcRect r="4471"/>
            <a:stretch>
              <a:fillRect/>
            </a:stretch>
          </p:blipFill>
          <p:spPr bwMode="auto">
            <a:xfrm>
              <a:off x="3496" y="672"/>
              <a:ext cx="1561" cy="2090"/>
            </a:xfrm>
            <a:prstGeom prst="rect">
              <a:avLst/>
            </a:prstGeom>
            <a:noFill/>
            <a:ln w="9525">
              <a:noFill/>
              <a:miter lim="800000"/>
              <a:headEnd/>
              <a:tailEnd/>
            </a:ln>
            <a:effectLst/>
          </p:spPr>
        </p:pic>
        <p:pic>
          <p:nvPicPr>
            <p:cNvPr id="3216390" name="Picture 6"/>
            <p:cNvPicPr>
              <a:picLocks noChangeAspect="1" noChangeArrowheads="1"/>
            </p:cNvPicPr>
            <p:nvPr/>
          </p:nvPicPr>
          <p:blipFill>
            <a:blip r:embed="rId5" cstate="print"/>
            <a:srcRect l="13838" t="32129" r="3653" b="45148"/>
            <a:stretch>
              <a:fillRect/>
            </a:stretch>
          </p:blipFill>
          <p:spPr bwMode="auto">
            <a:xfrm>
              <a:off x="3822" y="1075"/>
              <a:ext cx="1016" cy="526"/>
            </a:xfrm>
            <a:prstGeom prst="rect">
              <a:avLst/>
            </a:prstGeom>
            <a:noFill/>
            <a:ln w="9525">
              <a:noFill/>
              <a:miter lim="800000"/>
              <a:headEnd/>
              <a:tailEnd/>
            </a:ln>
            <a:effectLst/>
          </p:spPr>
        </p:pic>
        <p:pic>
          <p:nvPicPr>
            <p:cNvPr id="3216391" name="Picture 7"/>
            <p:cNvPicPr>
              <a:picLocks noChangeAspect="1" noChangeArrowheads="1"/>
            </p:cNvPicPr>
            <p:nvPr/>
          </p:nvPicPr>
          <p:blipFill>
            <a:blip r:embed="rId5" cstate="print"/>
            <a:srcRect l="11995" t="30779" r="2635" b="45407"/>
            <a:stretch>
              <a:fillRect/>
            </a:stretch>
          </p:blipFill>
          <p:spPr bwMode="auto">
            <a:xfrm>
              <a:off x="3750" y="1015"/>
              <a:ext cx="1158" cy="622"/>
            </a:xfrm>
            <a:prstGeom prst="rect">
              <a:avLst/>
            </a:prstGeom>
            <a:noFill/>
            <a:ln w="9525">
              <a:noFill/>
              <a:miter lim="800000"/>
              <a:headEnd/>
              <a:tailEnd/>
            </a:ln>
            <a:effectLst/>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163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163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163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163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638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47040" y="259080"/>
            <a:ext cx="8549640" cy="604520"/>
          </a:xfrm>
        </p:spPr>
        <p:txBody>
          <a:bodyPr lIns="101882" tIns="50941" rIns="101882" bIns="50941" anchor="b"/>
          <a:lstStyle/>
          <a:p>
            <a:r>
              <a:rPr lang="en-US" smtClean="0"/>
              <a:t>Reactors, AC Line or DC Link</a:t>
            </a:r>
          </a:p>
        </p:txBody>
      </p:sp>
      <p:pic>
        <p:nvPicPr>
          <p:cNvPr id="32771" name="Picture 4"/>
          <p:cNvPicPr>
            <a:picLocks noChangeAspect="1" noChangeArrowheads="1"/>
          </p:cNvPicPr>
          <p:nvPr/>
        </p:nvPicPr>
        <p:blipFill>
          <a:blip r:embed="rId3" cstate="print"/>
          <a:srcRect/>
          <a:stretch>
            <a:fillRect/>
          </a:stretch>
        </p:blipFill>
        <p:spPr bwMode="auto">
          <a:xfrm>
            <a:off x="934245" y="1388957"/>
            <a:ext cx="5409883" cy="2124816"/>
          </a:xfrm>
          <a:prstGeom prst="rect">
            <a:avLst/>
          </a:prstGeom>
          <a:noFill/>
          <a:ln w="9525">
            <a:noFill/>
            <a:miter lim="800000"/>
            <a:headEnd/>
            <a:tailEnd/>
          </a:ln>
        </p:spPr>
      </p:pic>
      <p:pic>
        <p:nvPicPr>
          <p:cNvPr id="32772" name="Picture 5"/>
          <p:cNvPicPr>
            <a:picLocks noChangeAspect="1" noChangeArrowheads="1"/>
          </p:cNvPicPr>
          <p:nvPr/>
        </p:nvPicPr>
        <p:blipFill>
          <a:blip r:embed="rId4" cstate="print"/>
          <a:srcRect/>
          <a:stretch>
            <a:fillRect/>
          </a:stretch>
        </p:blipFill>
        <p:spPr bwMode="auto">
          <a:xfrm>
            <a:off x="946468" y="3886201"/>
            <a:ext cx="5399405" cy="2378498"/>
          </a:xfrm>
          <a:prstGeom prst="rect">
            <a:avLst/>
          </a:prstGeom>
          <a:noFill/>
          <a:ln w="9525">
            <a:noFill/>
            <a:miter lim="800000"/>
            <a:headEnd/>
            <a:tailEnd/>
          </a:ln>
        </p:spPr>
      </p:pic>
      <p:sp>
        <p:nvSpPr>
          <p:cNvPr id="32773" name="Rectangle 9"/>
          <p:cNvSpPr>
            <a:spLocks noChangeArrowheads="1"/>
          </p:cNvSpPr>
          <p:nvPr/>
        </p:nvSpPr>
        <p:spPr bwMode="auto">
          <a:xfrm>
            <a:off x="6621780" y="1257619"/>
            <a:ext cx="3082132" cy="4564485"/>
          </a:xfrm>
          <a:prstGeom prst="rect">
            <a:avLst/>
          </a:prstGeom>
          <a:noFill/>
          <a:ln w="9525">
            <a:noFill/>
            <a:miter lim="800000"/>
            <a:headEnd/>
            <a:tailEnd/>
          </a:ln>
        </p:spPr>
        <p:txBody>
          <a:bodyPr lIns="101882" tIns="50941" rIns="101882" bIns="50941"/>
          <a:lstStyle/>
          <a:p>
            <a:pPr marL="382059" indent="-382059">
              <a:spcBef>
                <a:spcPct val="20000"/>
              </a:spcBef>
              <a:buClr>
                <a:schemeClr val="accent1"/>
              </a:buClr>
              <a:buSzPct val="65000"/>
              <a:buFont typeface="Wingdings" pitchFamily="2" charset="2"/>
              <a:buChar char="n"/>
            </a:pPr>
            <a:r>
              <a:rPr lang="en-US" dirty="0"/>
              <a:t>Different design techniques</a:t>
            </a:r>
          </a:p>
          <a:p>
            <a:pPr marL="382059" indent="-382059">
              <a:spcBef>
                <a:spcPct val="20000"/>
              </a:spcBef>
              <a:buClr>
                <a:schemeClr val="accent1"/>
              </a:buClr>
              <a:buSzPct val="65000"/>
              <a:buFont typeface="Wingdings" pitchFamily="2" charset="2"/>
              <a:buChar char="n"/>
            </a:pPr>
            <a:r>
              <a:rPr lang="en-US" dirty="0"/>
              <a:t>Equal harmonic reduction for same normalized</a:t>
            </a:r>
            <a:br>
              <a:rPr lang="en-US" dirty="0"/>
            </a:br>
            <a:r>
              <a:rPr lang="en-US" dirty="0"/>
              <a:t>% reactance</a:t>
            </a:r>
          </a:p>
          <a:p>
            <a:pPr marL="382059" indent="-382059">
              <a:spcBef>
                <a:spcPct val="20000"/>
              </a:spcBef>
              <a:buClr>
                <a:schemeClr val="accent1"/>
              </a:buClr>
              <a:buSzPct val="65000"/>
              <a:buFont typeface="Wingdings" pitchFamily="2" charset="2"/>
              <a:buChar char="n"/>
            </a:pPr>
            <a:r>
              <a:rPr lang="en-US" dirty="0"/>
              <a:t>Typical full load THD (current) at drive input terminals</a:t>
            </a:r>
            <a:br>
              <a:rPr lang="en-US" dirty="0"/>
            </a:br>
            <a:r>
              <a:rPr lang="en-US" dirty="0"/>
              <a:t>28% </a:t>
            </a:r>
            <a:r>
              <a:rPr lang="en-US" dirty="0">
                <a:sym typeface="Symbol" pitchFamily="18" charset="2"/>
              </a:rPr>
              <a:t> 46%</a:t>
            </a:r>
            <a:endParaRPr lang="en-US" dirty="0"/>
          </a:p>
        </p:txBody>
      </p:sp>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C3D3AB1C-7248-4561-ABE7-F6A522965D00}" type="slidenum">
              <a:rPr lang="en-US"/>
              <a:pPr/>
              <a:t>150</a:t>
            </a:fld>
            <a:endParaRPr lang="en-US"/>
          </a:p>
        </p:txBody>
      </p:sp>
      <p:sp>
        <p:nvSpPr>
          <p:cNvPr id="3218434" name="Rectangle 2"/>
          <p:cNvSpPr>
            <a:spLocks noGrp="1" noChangeArrowheads="1"/>
          </p:cNvSpPr>
          <p:nvPr>
            <p:ph type="title"/>
          </p:nvPr>
        </p:nvSpPr>
        <p:spPr/>
        <p:txBody>
          <a:bodyPr/>
          <a:lstStyle/>
          <a:p>
            <a:r>
              <a:rPr lang="en-US"/>
              <a:t>Set other needed parameter values</a:t>
            </a:r>
          </a:p>
        </p:txBody>
      </p:sp>
      <p:sp>
        <p:nvSpPr>
          <p:cNvPr id="3218435" name="Rectangle 3"/>
          <p:cNvSpPr>
            <a:spLocks noChangeArrowheads="1"/>
          </p:cNvSpPr>
          <p:nvPr/>
        </p:nvSpPr>
        <p:spPr bwMode="auto">
          <a:xfrm>
            <a:off x="1624013" y="1808163"/>
            <a:ext cx="6810375" cy="4364037"/>
          </a:xfrm>
          <a:prstGeom prst="rect">
            <a:avLst/>
          </a:prstGeom>
          <a:noFill/>
          <a:ln w="9525">
            <a:noFill/>
            <a:miter lim="800000"/>
            <a:headEnd/>
            <a:tailEnd/>
          </a:ln>
          <a:effectLst/>
        </p:spPr>
        <p:txBody>
          <a:bodyPr lIns="101858" tIns="50929" rIns="101858" bIns="50929">
            <a:spAutoFit/>
          </a:bodyPr>
          <a:lstStyle/>
          <a:p>
            <a:pPr marL="342900" indent="-342900">
              <a:buFont typeface="Wingdings" pitchFamily="2" charset="2"/>
              <a:buNone/>
            </a:pPr>
            <a:r>
              <a:rPr lang="en-US" sz="1800"/>
              <a:t>28.	Drive parameter values requiring change are application specific; however, the following drive parameters are typical of those that may need adjustment:</a:t>
            </a:r>
          </a:p>
          <a:p>
            <a:pPr marL="342900" indent="-342900">
              <a:buFont typeface="Wingdings" pitchFamily="2" charset="2"/>
              <a:buNone/>
            </a:pPr>
            <a:r>
              <a:rPr lang="en-US" sz="1800"/>
              <a:t>—	</a:t>
            </a:r>
            <a:r>
              <a:rPr lang="en-US" sz="1800" b="1"/>
              <a:t>P2007, MINIMUM FREQ</a:t>
            </a:r>
          </a:p>
          <a:p>
            <a:pPr marL="342900" indent="-342900">
              <a:buFont typeface="Wingdings" pitchFamily="2" charset="2"/>
              <a:buNone/>
            </a:pPr>
            <a:r>
              <a:rPr lang="en-US" sz="1800"/>
              <a:t>—	</a:t>
            </a:r>
            <a:r>
              <a:rPr lang="en-US" sz="1800" b="1"/>
              <a:t>P2202, ACCELER TIME 1</a:t>
            </a:r>
          </a:p>
          <a:p>
            <a:pPr marL="342900" indent="-342900">
              <a:buFont typeface="Wingdings" pitchFamily="2" charset="2"/>
              <a:buNone/>
            </a:pPr>
            <a:r>
              <a:rPr lang="en-US" sz="1800"/>
              <a:t>—	</a:t>
            </a:r>
            <a:r>
              <a:rPr lang="en-US" sz="1800" b="1"/>
              <a:t>P2203, DECELER TIME 1</a:t>
            </a:r>
          </a:p>
          <a:p>
            <a:pPr marL="342900" indent="-342900">
              <a:buFont typeface="Wingdings" pitchFamily="2" charset="2"/>
              <a:buNone/>
            </a:pPr>
            <a:r>
              <a:rPr lang="en-US" sz="1800"/>
              <a:t>—	</a:t>
            </a:r>
            <a:r>
              <a:rPr lang="en-US" sz="1800" b="1"/>
              <a:t>P2606, SWITCHING FREQ</a:t>
            </a:r>
            <a:r>
              <a:rPr lang="en-US" sz="1800"/>
              <a:t> </a:t>
            </a:r>
            <a:br>
              <a:rPr lang="en-US" sz="1800"/>
            </a:br>
            <a:r>
              <a:rPr lang="en-US" sz="1800"/>
              <a:t>(verify that drive is sized to support the higher frequency)</a:t>
            </a:r>
          </a:p>
          <a:p>
            <a:pPr marL="342900" indent="-342900">
              <a:buFont typeface="Wingdings" pitchFamily="2" charset="2"/>
              <a:buNone/>
            </a:pPr>
            <a:r>
              <a:rPr lang="en-US" sz="1800"/>
              <a:t>—	</a:t>
            </a:r>
            <a:r>
              <a:rPr lang="en-US" sz="1800" b="1"/>
              <a:t>Group 34</a:t>
            </a:r>
            <a:r>
              <a:rPr lang="en-US" sz="1800"/>
              <a:t> to display different signal values</a:t>
            </a:r>
          </a:p>
          <a:p>
            <a:pPr marL="342900" indent="-342900">
              <a:buFont typeface="Wingdings" pitchFamily="2" charset="2"/>
              <a:buNone/>
            </a:pPr>
            <a:r>
              <a:rPr lang="en-US" sz="1800"/>
              <a:t>—	</a:t>
            </a:r>
            <a:r>
              <a:rPr lang="en-US" sz="1800" b="1"/>
              <a:t>Group 40</a:t>
            </a:r>
            <a:r>
              <a:rPr lang="en-US" sz="1800"/>
              <a:t> process tuning values (if PID is used)</a:t>
            </a:r>
          </a:p>
          <a:p>
            <a:pPr marL="342900" indent="-342900">
              <a:buFont typeface="Wingdings" pitchFamily="2" charset="2"/>
              <a:buNone/>
            </a:pPr>
            <a:r>
              <a:rPr lang="en-US" sz="1800"/>
              <a:t>For descriptions of other macros and full parameter descriptions consult the ACH550 UH User’s Manual.</a:t>
            </a:r>
          </a:p>
        </p:txBody>
      </p:sp>
      <p:grpSp>
        <p:nvGrpSpPr>
          <p:cNvPr id="3218436" name="Group 4"/>
          <p:cNvGrpSpPr>
            <a:grpSpLocks noChangeAspect="1"/>
          </p:cNvGrpSpPr>
          <p:nvPr/>
        </p:nvGrpSpPr>
        <p:grpSpPr bwMode="auto">
          <a:xfrm>
            <a:off x="8434388" y="1808163"/>
            <a:ext cx="1366837" cy="1885950"/>
            <a:chOff x="3496" y="672"/>
            <a:chExt cx="1561" cy="2090"/>
          </a:xfrm>
        </p:grpSpPr>
        <p:pic>
          <p:nvPicPr>
            <p:cNvPr id="3218437" name="Picture 5"/>
            <p:cNvPicPr>
              <a:picLocks noChangeAspect="1" noChangeArrowheads="1"/>
            </p:cNvPicPr>
            <p:nvPr/>
          </p:nvPicPr>
          <p:blipFill>
            <a:blip r:embed="rId4" cstate="print"/>
            <a:srcRect r="4471"/>
            <a:stretch>
              <a:fillRect/>
            </a:stretch>
          </p:blipFill>
          <p:spPr bwMode="auto">
            <a:xfrm>
              <a:off x="3496" y="672"/>
              <a:ext cx="1561" cy="2090"/>
            </a:xfrm>
            <a:prstGeom prst="rect">
              <a:avLst/>
            </a:prstGeom>
            <a:noFill/>
            <a:ln w="9525">
              <a:noFill/>
              <a:miter lim="800000"/>
              <a:headEnd/>
              <a:tailEnd/>
            </a:ln>
            <a:effectLst/>
          </p:spPr>
        </p:pic>
        <p:pic>
          <p:nvPicPr>
            <p:cNvPr id="3218438" name="Picture 6"/>
            <p:cNvPicPr>
              <a:picLocks noChangeAspect="1" noChangeArrowheads="1"/>
            </p:cNvPicPr>
            <p:nvPr/>
          </p:nvPicPr>
          <p:blipFill>
            <a:blip r:embed="rId5" cstate="print"/>
            <a:srcRect l="13838" t="32129" r="3653" b="45148"/>
            <a:stretch>
              <a:fillRect/>
            </a:stretch>
          </p:blipFill>
          <p:spPr bwMode="auto">
            <a:xfrm>
              <a:off x="3822" y="1075"/>
              <a:ext cx="1016" cy="526"/>
            </a:xfrm>
            <a:prstGeom prst="rect">
              <a:avLst/>
            </a:prstGeom>
            <a:noFill/>
            <a:ln w="9525">
              <a:noFill/>
              <a:miter lim="800000"/>
              <a:headEnd/>
              <a:tailEnd/>
            </a:ln>
            <a:effectLst/>
          </p:spPr>
        </p:pic>
        <p:pic>
          <p:nvPicPr>
            <p:cNvPr id="3218439" name="Picture 7"/>
            <p:cNvPicPr>
              <a:picLocks noChangeAspect="1" noChangeArrowheads="1"/>
            </p:cNvPicPr>
            <p:nvPr/>
          </p:nvPicPr>
          <p:blipFill>
            <a:blip r:embed="rId5" cstate="print"/>
            <a:srcRect l="11995" t="30779" r="2635" b="45407"/>
            <a:stretch>
              <a:fillRect/>
            </a:stretch>
          </p:blipFill>
          <p:spPr bwMode="auto">
            <a:xfrm>
              <a:off x="3750" y="1015"/>
              <a:ext cx="1158" cy="622"/>
            </a:xfrm>
            <a:prstGeom prst="rect">
              <a:avLst/>
            </a:prstGeom>
            <a:noFill/>
            <a:ln w="9525">
              <a:noFill/>
              <a:miter lim="800000"/>
              <a:headEnd/>
              <a:tailEnd/>
            </a:ln>
            <a:effectLst/>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18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184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184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184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184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1843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1843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184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8435"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pContentSlideFooter"/>
          <p:cNvSpPr>
            <a:spLocks noGrp="1" noChangeArrowheads="1"/>
          </p:cNvSpPr>
          <p:nvPr>
            <p:ph type="ftr" sz="quarter" idx="3"/>
          </p:nvPr>
        </p:nvSpPr>
        <p:spPr/>
        <p:txBody>
          <a:bodyPr/>
          <a:lstStyle/>
          <a:p>
            <a:endParaRPr lang="en-US"/>
          </a:p>
          <a:p>
            <a:r>
              <a:rPr lang="en-US"/>
              <a:t>© ABB LV Drives</a:t>
            </a:r>
          </a:p>
          <a:p>
            <a:r>
              <a:rPr lang="en-US"/>
              <a:t>Property of ABB LV Drives, Do Not Copy</a:t>
            </a:r>
          </a:p>
        </p:txBody>
      </p:sp>
      <p:sp>
        <p:nvSpPr>
          <p:cNvPr id="3177474" name="Rectangle 2"/>
          <p:cNvSpPr>
            <a:spLocks noGrp="1" noChangeArrowheads="1"/>
          </p:cNvSpPr>
          <p:nvPr>
            <p:ph type="ctrTitle"/>
          </p:nvPr>
        </p:nvSpPr>
        <p:spPr/>
        <p:txBody>
          <a:bodyPr/>
          <a:lstStyle/>
          <a:p>
            <a:r>
              <a:rPr lang="en-US" dirty="0">
                <a:solidFill>
                  <a:schemeClr val="bg1"/>
                </a:solidFill>
              </a:rPr>
              <a:t>Commissioning the </a:t>
            </a:r>
            <a:r>
              <a:rPr lang="en-US" dirty="0" smtClean="0">
                <a:solidFill>
                  <a:schemeClr val="bg1"/>
                </a:solidFill>
              </a:rPr>
              <a:t>E-Clipse</a:t>
            </a:r>
            <a:endParaRPr lang="de-DE" dirty="0">
              <a:solidFill>
                <a:schemeClr val="bg1"/>
              </a:solidFill>
            </a:endParaRPr>
          </a:p>
        </p:txBody>
      </p:sp>
      <p:sp>
        <p:nvSpPr>
          <p:cNvPr id="3177475" name="Rectangle 3"/>
          <p:cNvSpPr>
            <a:spLocks noGrp="1" noChangeArrowheads="1"/>
          </p:cNvSpPr>
          <p:nvPr>
            <p:ph type="subTitle" idx="1"/>
          </p:nvPr>
        </p:nvSpPr>
        <p:spPr/>
        <p:txBody>
          <a:bodyPr/>
          <a:lstStyle/>
          <a:p>
            <a:r>
              <a:rPr lang="de-DE"/>
              <a:t>US1024p_ACH550Commision_E</a:t>
            </a:r>
            <a:r>
              <a:rPr lang="de-DE">
                <a:solidFill>
                  <a:srgbClr val="FFFFFF"/>
                </a:solidFill>
              </a:rPr>
              <a:t>, December, 2010</a:t>
            </a:r>
          </a:p>
        </p:txBody>
      </p:sp>
      <p:pic>
        <p:nvPicPr>
          <p:cNvPr id="3177476" name="Picture 4" descr="ABB_training_REV"/>
          <p:cNvPicPr>
            <a:picLocks noChangeAspect="1" noChangeArrowheads="1"/>
          </p:cNvPicPr>
          <p:nvPr/>
        </p:nvPicPr>
        <p:blipFill>
          <a:blip r:embed="rId4" cstate="print"/>
          <a:srcRect/>
          <a:stretch>
            <a:fillRect/>
          </a:stretch>
        </p:blipFill>
        <p:spPr bwMode="auto">
          <a:xfrm>
            <a:off x="238125" y="255588"/>
            <a:ext cx="9582150" cy="4078287"/>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D6A89BA7-92A0-4948-A714-3C5F5A426A0F}" type="slidenum">
              <a:rPr lang="en-US"/>
              <a:pPr/>
              <a:t>152</a:t>
            </a:fld>
            <a:endParaRPr lang="en-US"/>
          </a:p>
        </p:txBody>
      </p:sp>
      <p:sp>
        <p:nvSpPr>
          <p:cNvPr id="3341314" name="Rectangle 2"/>
          <p:cNvSpPr>
            <a:spLocks noGrp="1" noChangeArrowheads="1"/>
          </p:cNvSpPr>
          <p:nvPr>
            <p:ph type="title"/>
          </p:nvPr>
        </p:nvSpPr>
        <p:spPr/>
        <p:txBody>
          <a:bodyPr/>
          <a:lstStyle/>
          <a:p>
            <a:r>
              <a:rPr lang="en-US" dirty="0" smtClean="0"/>
              <a:t>Eclipse Bypass Parameters</a:t>
            </a:r>
            <a:r>
              <a:rPr lang="en-US" dirty="0"/>
              <a:t/>
            </a:r>
            <a:br>
              <a:rPr lang="en-US" dirty="0"/>
            </a:br>
            <a:endParaRPr lang="en-US" sz="2200" dirty="0">
              <a:solidFill>
                <a:schemeClr val="accent1"/>
              </a:solidFill>
            </a:endParaRPr>
          </a:p>
        </p:txBody>
      </p:sp>
      <p:sp>
        <p:nvSpPr>
          <p:cNvPr id="3341315" name="Rectangle 3"/>
          <p:cNvSpPr>
            <a:spLocks noGrp="1" noChangeArrowheads="1"/>
          </p:cNvSpPr>
          <p:nvPr>
            <p:ph type="body" idx="1"/>
          </p:nvPr>
        </p:nvSpPr>
        <p:spPr/>
        <p:txBody>
          <a:bodyPr/>
          <a:lstStyle/>
          <a:p>
            <a:r>
              <a:rPr lang="en-GB" sz="2400" dirty="0" smtClean="0"/>
              <a:t>Open the ACH550 User Manual </a:t>
            </a:r>
            <a:r>
              <a:rPr lang="en-GB" sz="1400" dirty="0" smtClean="0"/>
              <a:t>(3AUA0000081823)</a:t>
            </a:r>
          </a:p>
          <a:p>
            <a:pPr lvl="1"/>
            <a:r>
              <a:rPr lang="en-GB" dirty="0" smtClean="0"/>
              <a:t>Section 2-57 Parameters </a:t>
            </a:r>
            <a:r>
              <a:rPr lang="en-GB" dirty="0" smtClean="0">
                <a:solidFill>
                  <a:srgbClr val="0070C0"/>
                </a:solidFill>
              </a:rPr>
              <a:t>Blue Tab</a:t>
            </a:r>
          </a:p>
          <a:p>
            <a:pPr lvl="1"/>
            <a:endParaRPr lang="en-GB" dirty="0">
              <a:solidFill>
                <a:srgbClr val="FF0000"/>
              </a:solidFill>
            </a:endParaRPr>
          </a:p>
        </p:txBody>
      </p:sp>
      <p:pic>
        <p:nvPicPr>
          <p:cNvPr id="3341316" name="Picture 4" descr="st_6057"/>
          <p:cNvPicPr>
            <a:picLocks noChangeAspect="1" noChangeArrowheads="1"/>
          </p:cNvPicPr>
          <p:nvPr/>
        </p:nvPicPr>
        <p:blipFill>
          <a:blip r:embed="rId3" cstate="print"/>
          <a:srcRect l="25177" r="22046"/>
          <a:stretch>
            <a:fillRect/>
          </a:stretch>
        </p:blipFill>
        <p:spPr bwMode="auto">
          <a:xfrm>
            <a:off x="8307388" y="1512888"/>
            <a:ext cx="1679575" cy="45418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644F4D07-A06B-4A47-9C93-43D7FFFA2112}" type="slidenum">
              <a:rPr lang="en-US"/>
              <a:pPr/>
              <a:t>153</a:t>
            </a:fld>
            <a:endParaRPr lang="en-US"/>
          </a:p>
        </p:txBody>
      </p:sp>
      <p:sp>
        <p:nvSpPr>
          <p:cNvPr id="3220482" name="Rectangle 2"/>
          <p:cNvSpPr>
            <a:spLocks noGrp="1" noChangeArrowheads="1"/>
          </p:cNvSpPr>
          <p:nvPr>
            <p:ph type="title"/>
          </p:nvPr>
        </p:nvSpPr>
        <p:spPr/>
        <p:txBody>
          <a:bodyPr/>
          <a:lstStyle/>
          <a:p>
            <a:r>
              <a:rPr lang="en-US"/>
              <a:t>ACH550 E-Clipse Bypass startup</a:t>
            </a:r>
          </a:p>
        </p:txBody>
      </p:sp>
      <p:sp>
        <p:nvSpPr>
          <p:cNvPr id="3220483" name="Rectangle 3"/>
          <p:cNvSpPr>
            <a:spLocks noChangeArrowheads="1"/>
          </p:cNvSpPr>
          <p:nvPr/>
        </p:nvSpPr>
        <p:spPr bwMode="auto">
          <a:xfrm>
            <a:off x="1624013" y="1808163"/>
            <a:ext cx="6810375" cy="4502150"/>
          </a:xfrm>
          <a:prstGeom prst="rect">
            <a:avLst/>
          </a:prstGeom>
          <a:noFill/>
          <a:ln w="9525">
            <a:noFill/>
            <a:miter lim="800000"/>
            <a:headEnd/>
            <a:tailEnd/>
          </a:ln>
          <a:effectLst/>
        </p:spPr>
        <p:txBody>
          <a:bodyPr lIns="101858" tIns="50929" rIns="101858" bIns="50929">
            <a:spAutoFit/>
          </a:bodyPr>
          <a:lstStyle/>
          <a:p>
            <a:pPr marL="342900" indent="-342900">
              <a:buFont typeface="Wingdings" pitchFamily="2" charset="2"/>
              <a:buNone/>
            </a:pPr>
            <a:r>
              <a:rPr lang="en-US" sz="1600"/>
              <a:t>The following start-up procedure assumes full knowledge of ACH550 E-Clipse Bypass Panel operation.  Instructions to enter parameter values don’t include specific keystroke steps.  If further information on E-Clipse Bypass Panel usage is needed see the “Start-up, HVAC Bypass Control Panel Operation” section of the ACH550 E-Clipse Bypass User’s Manual.</a:t>
            </a:r>
          </a:p>
          <a:p>
            <a:pPr marL="342900" indent="-342900">
              <a:buFont typeface="Wingdings" pitchFamily="2" charset="2"/>
              <a:buNone/>
            </a:pPr>
            <a:r>
              <a:rPr lang="en-US" sz="1600" b="1"/>
              <a:t>Note!</a:t>
            </a:r>
            <a:r>
              <a:rPr lang="en-US" sz="1600"/>
              <a:t> The settings for ALL external serial communication between the ACH550 with E Clipse Bypass and any Building Automation System are configured using the E Clipse Bypass operator panel. </a:t>
            </a:r>
            <a:r>
              <a:rPr lang="en-US" sz="1600" b="1"/>
              <a:t>DO NOT</a:t>
            </a:r>
            <a:r>
              <a:rPr lang="en-US" sz="1600"/>
              <a:t> attempt to configure the external serial communication connection using the ACH550 operator panel!</a:t>
            </a:r>
          </a:p>
          <a:p>
            <a:pPr marL="342900" indent="-342900">
              <a:buFont typeface="Wingdings" pitchFamily="2" charset="2"/>
              <a:buNone/>
            </a:pPr>
            <a:r>
              <a:rPr lang="en-US" sz="1600" b="1"/>
              <a:t>Note!</a:t>
            </a:r>
            <a:r>
              <a:rPr lang="en-US" sz="1600"/>
              <a:t> Run the motor from the drive before attempting bypass operation. The drive will automatically check to ensure that no fatal power wiring errors, ground faults, or motor wiring short circuits are present.  Any attempt to run a noncommissioned E-Clipse Bypass unit in bypass mode prior to first running it in drive mode will generate a </a:t>
            </a:r>
            <a:r>
              <a:rPr lang="en-US" sz="1600" b="1"/>
              <a:t>DRIVE FIRST START</a:t>
            </a:r>
            <a:r>
              <a:rPr lang="en-US" sz="1600"/>
              <a:t> fault.</a:t>
            </a:r>
          </a:p>
        </p:txBody>
      </p:sp>
      <p:grpSp>
        <p:nvGrpSpPr>
          <p:cNvPr id="3220484" name="Group 4"/>
          <p:cNvGrpSpPr>
            <a:grpSpLocks noChangeAspect="1"/>
          </p:cNvGrpSpPr>
          <p:nvPr/>
        </p:nvGrpSpPr>
        <p:grpSpPr bwMode="auto">
          <a:xfrm>
            <a:off x="8467725" y="1808163"/>
            <a:ext cx="1366838" cy="1885950"/>
            <a:chOff x="3496" y="672"/>
            <a:chExt cx="1561" cy="2090"/>
          </a:xfrm>
        </p:grpSpPr>
        <p:pic>
          <p:nvPicPr>
            <p:cNvPr id="3220485" name="Picture 5"/>
            <p:cNvPicPr>
              <a:picLocks noChangeAspect="1" noChangeArrowheads="1"/>
            </p:cNvPicPr>
            <p:nvPr/>
          </p:nvPicPr>
          <p:blipFill>
            <a:blip r:embed="rId4" cstate="print"/>
            <a:srcRect r="4471"/>
            <a:stretch>
              <a:fillRect/>
            </a:stretch>
          </p:blipFill>
          <p:spPr bwMode="auto">
            <a:xfrm>
              <a:off x="3496" y="672"/>
              <a:ext cx="1561" cy="2090"/>
            </a:xfrm>
            <a:prstGeom prst="rect">
              <a:avLst/>
            </a:prstGeom>
            <a:noFill/>
            <a:ln w="9525">
              <a:noFill/>
              <a:miter lim="800000"/>
              <a:headEnd/>
              <a:tailEnd/>
            </a:ln>
            <a:effectLst/>
          </p:spPr>
        </p:pic>
        <p:pic>
          <p:nvPicPr>
            <p:cNvPr id="3220486" name="Picture 6"/>
            <p:cNvPicPr>
              <a:picLocks noChangeAspect="1" noChangeArrowheads="1"/>
            </p:cNvPicPr>
            <p:nvPr/>
          </p:nvPicPr>
          <p:blipFill>
            <a:blip r:embed="rId5" cstate="print"/>
            <a:srcRect l="13838" t="32129" r="3653" b="45148"/>
            <a:stretch>
              <a:fillRect/>
            </a:stretch>
          </p:blipFill>
          <p:spPr bwMode="auto">
            <a:xfrm>
              <a:off x="3822" y="1075"/>
              <a:ext cx="1016" cy="526"/>
            </a:xfrm>
            <a:prstGeom prst="rect">
              <a:avLst/>
            </a:prstGeom>
            <a:noFill/>
            <a:ln w="9525">
              <a:noFill/>
              <a:miter lim="800000"/>
              <a:headEnd/>
              <a:tailEnd/>
            </a:ln>
            <a:effectLst/>
          </p:spPr>
        </p:pic>
        <p:pic>
          <p:nvPicPr>
            <p:cNvPr id="3220487" name="Picture 7"/>
            <p:cNvPicPr>
              <a:picLocks noChangeAspect="1" noChangeArrowheads="1"/>
            </p:cNvPicPr>
            <p:nvPr/>
          </p:nvPicPr>
          <p:blipFill>
            <a:blip r:embed="rId5" cstate="print"/>
            <a:srcRect l="11995" t="30779" r="2635" b="45407"/>
            <a:stretch>
              <a:fillRect/>
            </a:stretch>
          </p:blipFill>
          <p:spPr bwMode="auto">
            <a:xfrm>
              <a:off x="3750" y="1015"/>
              <a:ext cx="1158" cy="622"/>
            </a:xfrm>
            <a:prstGeom prst="rect">
              <a:avLst/>
            </a:prstGeom>
            <a:noFill/>
            <a:ln w="9525">
              <a:noFill/>
              <a:miter lim="800000"/>
              <a:headEnd/>
              <a:tailEnd/>
            </a:ln>
            <a:effectLst/>
          </p:spPr>
        </p:pic>
      </p:grpSp>
      <p:pic>
        <p:nvPicPr>
          <p:cNvPr id="3220488" name="Picture 8"/>
          <p:cNvPicPr>
            <a:picLocks noChangeAspect="1" noChangeArrowheads="1"/>
          </p:cNvPicPr>
          <p:nvPr/>
        </p:nvPicPr>
        <p:blipFill>
          <a:blip r:embed="rId6" cstate="print"/>
          <a:srcRect/>
          <a:stretch>
            <a:fillRect/>
          </a:stretch>
        </p:blipFill>
        <p:spPr bwMode="auto">
          <a:xfrm>
            <a:off x="238125" y="1808163"/>
            <a:ext cx="1200150" cy="1965325"/>
          </a:xfrm>
          <a:prstGeom prst="rect">
            <a:avLst/>
          </a:prstGeom>
          <a:noFill/>
          <a:ln w="9525">
            <a:noFill/>
            <a:miter lim="800000"/>
            <a:headEnd/>
            <a:tailEnd/>
          </a:ln>
          <a:effectLst/>
        </p:spPr>
      </p:pic>
      <p:pic>
        <p:nvPicPr>
          <p:cNvPr id="3220489" name="Picture 9"/>
          <p:cNvPicPr>
            <a:picLocks noChangeAspect="1" noChangeArrowheads="1"/>
          </p:cNvPicPr>
          <p:nvPr/>
        </p:nvPicPr>
        <p:blipFill>
          <a:blip r:embed="rId7" cstate="print"/>
          <a:srcRect/>
          <a:stretch>
            <a:fillRect/>
          </a:stretch>
        </p:blipFill>
        <p:spPr bwMode="auto">
          <a:xfrm>
            <a:off x="8715375" y="3843338"/>
            <a:ext cx="825500" cy="3148012"/>
          </a:xfrm>
          <a:prstGeom prst="rect">
            <a:avLst/>
          </a:prstGeom>
          <a:noFill/>
          <a:ln w="9525">
            <a:noFill/>
            <a:miter lim="800000"/>
            <a:headEnd/>
            <a:tailEnd/>
          </a:ln>
          <a:effectLst/>
        </p:spPr>
      </p:pic>
      <p:pic>
        <p:nvPicPr>
          <p:cNvPr id="3220490" name="Picture 10" descr="DCP_1565_edited-3"/>
          <p:cNvPicPr>
            <a:picLocks noChangeAspect="1" noChangeArrowheads="1"/>
          </p:cNvPicPr>
          <p:nvPr/>
        </p:nvPicPr>
        <p:blipFill>
          <a:blip r:embed="rId8" cstate="print"/>
          <a:srcRect/>
          <a:stretch>
            <a:fillRect/>
          </a:stretch>
        </p:blipFill>
        <p:spPr bwMode="auto">
          <a:xfrm>
            <a:off x="238125" y="4497388"/>
            <a:ext cx="1227138" cy="1547812"/>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20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204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204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0483" grpId="0" build="p"/>
    </p:bldLst>
  </p:timing>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E19981E1-0801-49A3-A00F-E521FA369C50}" type="slidenum">
              <a:rPr lang="en-US"/>
              <a:pPr/>
              <a:t>154</a:t>
            </a:fld>
            <a:endParaRPr lang="en-US"/>
          </a:p>
        </p:txBody>
      </p:sp>
      <p:sp>
        <p:nvSpPr>
          <p:cNvPr id="3222530" name="Rectangle 2"/>
          <p:cNvSpPr>
            <a:spLocks noGrp="1" noChangeArrowheads="1"/>
          </p:cNvSpPr>
          <p:nvPr>
            <p:ph type="title"/>
          </p:nvPr>
        </p:nvSpPr>
        <p:spPr/>
        <p:txBody>
          <a:bodyPr/>
          <a:lstStyle/>
          <a:p>
            <a:r>
              <a:rPr lang="en-US"/>
              <a:t>Verify input power phase sequence</a:t>
            </a:r>
          </a:p>
        </p:txBody>
      </p:sp>
      <p:sp>
        <p:nvSpPr>
          <p:cNvPr id="3222531" name="Rectangle 3"/>
          <p:cNvSpPr>
            <a:spLocks noChangeArrowheads="1"/>
          </p:cNvSpPr>
          <p:nvPr/>
        </p:nvSpPr>
        <p:spPr bwMode="auto">
          <a:xfrm>
            <a:off x="1624013" y="1808163"/>
            <a:ext cx="6810375" cy="3400425"/>
          </a:xfrm>
          <a:prstGeom prst="rect">
            <a:avLst/>
          </a:prstGeom>
          <a:noFill/>
          <a:ln w="9525">
            <a:noFill/>
            <a:miter lim="800000"/>
            <a:headEnd/>
            <a:tailEnd/>
          </a:ln>
          <a:effectLst/>
        </p:spPr>
        <p:txBody>
          <a:bodyPr lIns="101858" tIns="50929" rIns="101858" bIns="50929">
            <a:spAutoFit/>
          </a:bodyPr>
          <a:lstStyle/>
          <a:p>
            <a:pPr marL="342900" indent="-342900">
              <a:buFont typeface="Wingdings" pitchFamily="2" charset="2"/>
              <a:buNone/>
            </a:pPr>
            <a:r>
              <a:rPr lang="en-US" sz="1800"/>
              <a:t>1.	Apply power to the E-Clipse Bypass unit.</a:t>
            </a:r>
          </a:p>
          <a:p>
            <a:pPr marL="342900" indent="-342900">
              <a:buFont typeface="Wingdings" pitchFamily="2" charset="2"/>
              <a:buNone/>
            </a:pPr>
            <a:r>
              <a:rPr lang="en-US" sz="1800"/>
              <a:t>—	Both the drive Control Panel display and the E-Clipse Bypass Control Panel display should illuminate</a:t>
            </a:r>
          </a:p>
          <a:p>
            <a:pPr marL="342900" indent="-342900">
              <a:buFont typeface="Wingdings" pitchFamily="2" charset="2"/>
              <a:buNone/>
            </a:pPr>
            <a:r>
              <a:rPr lang="en-US" sz="1800"/>
              <a:t>—	A </a:t>
            </a:r>
            <a:r>
              <a:rPr lang="en-US" sz="1800" b="1"/>
              <a:t>green light</a:t>
            </a:r>
            <a:r>
              <a:rPr lang="en-US" sz="1800"/>
              <a:t> should be displayed on the upper left corner of the ACH550 Control Panel</a:t>
            </a:r>
          </a:p>
          <a:p>
            <a:pPr marL="342900" indent="-342900">
              <a:buFont typeface="Wingdings" pitchFamily="2" charset="2"/>
              <a:buNone/>
            </a:pPr>
            <a:r>
              <a:rPr lang="en-US" sz="1800"/>
              <a:t>2.	If the E-Clipse Bypass Control Panel displays </a:t>
            </a:r>
            <a:r>
              <a:rPr lang="en-US" sz="1800" b="1"/>
              <a:t>“START DRIVE 1ST”</a:t>
            </a:r>
            <a:r>
              <a:rPr lang="en-US" sz="1800"/>
              <a:t> then proceed to step 4.  If the E Clipse Bypass Control Panel displays </a:t>
            </a:r>
            <a:r>
              <a:rPr lang="en-US" sz="1800" b="1"/>
              <a:t>“PHASE SEQ”,</a:t>
            </a:r>
            <a:r>
              <a:rPr lang="en-US" sz="1800"/>
              <a:t> remove power, wait at least 5 minutes, and then swap any two input phase wires.</a:t>
            </a:r>
          </a:p>
          <a:p>
            <a:pPr marL="342900" indent="-342900">
              <a:buFont typeface="Wingdings" pitchFamily="2" charset="2"/>
              <a:buNone/>
            </a:pPr>
            <a:r>
              <a:rPr lang="en-US" sz="1800"/>
              <a:t>3.	Re-Apply power to the E-Clipse Bypass unit.</a:t>
            </a:r>
          </a:p>
        </p:txBody>
      </p:sp>
      <p:grpSp>
        <p:nvGrpSpPr>
          <p:cNvPr id="3222532" name="Group 4"/>
          <p:cNvGrpSpPr>
            <a:grpSpLocks noChangeAspect="1"/>
          </p:cNvGrpSpPr>
          <p:nvPr/>
        </p:nvGrpSpPr>
        <p:grpSpPr bwMode="auto">
          <a:xfrm>
            <a:off x="8467725" y="1808163"/>
            <a:ext cx="1366838" cy="1885950"/>
            <a:chOff x="3496" y="672"/>
            <a:chExt cx="1561" cy="2090"/>
          </a:xfrm>
        </p:grpSpPr>
        <p:pic>
          <p:nvPicPr>
            <p:cNvPr id="3222533" name="Picture 5"/>
            <p:cNvPicPr>
              <a:picLocks noChangeAspect="1" noChangeArrowheads="1"/>
            </p:cNvPicPr>
            <p:nvPr/>
          </p:nvPicPr>
          <p:blipFill>
            <a:blip r:embed="rId4" cstate="print"/>
            <a:srcRect r="4471"/>
            <a:stretch>
              <a:fillRect/>
            </a:stretch>
          </p:blipFill>
          <p:spPr bwMode="auto">
            <a:xfrm>
              <a:off x="3496" y="672"/>
              <a:ext cx="1561" cy="2090"/>
            </a:xfrm>
            <a:prstGeom prst="rect">
              <a:avLst/>
            </a:prstGeom>
            <a:noFill/>
            <a:ln w="9525">
              <a:noFill/>
              <a:miter lim="800000"/>
              <a:headEnd/>
              <a:tailEnd/>
            </a:ln>
            <a:effectLst/>
          </p:spPr>
        </p:pic>
        <p:pic>
          <p:nvPicPr>
            <p:cNvPr id="3222534" name="Picture 6"/>
            <p:cNvPicPr>
              <a:picLocks noChangeAspect="1" noChangeArrowheads="1"/>
            </p:cNvPicPr>
            <p:nvPr/>
          </p:nvPicPr>
          <p:blipFill>
            <a:blip r:embed="rId5" cstate="print"/>
            <a:srcRect l="13838" t="32129" r="3653" b="45148"/>
            <a:stretch>
              <a:fillRect/>
            </a:stretch>
          </p:blipFill>
          <p:spPr bwMode="auto">
            <a:xfrm>
              <a:off x="3822" y="1075"/>
              <a:ext cx="1016" cy="526"/>
            </a:xfrm>
            <a:prstGeom prst="rect">
              <a:avLst/>
            </a:prstGeom>
            <a:noFill/>
            <a:ln w="9525">
              <a:noFill/>
              <a:miter lim="800000"/>
              <a:headEnd/>
              <a:tailEnd/>
            </a:ln>
            <a:effectLst/>
          </p:spPr>
        </p:pic>
        <p:pic>
          <p:nvPicPr>
            <p:cNvPr id="3222535" name="Picture 7"/>
            <p:cNvPicPr>
              <a:picLocks noChangeAspect="1" noChangeArrowheads="1"/>
            </p:cNvPicPr>
            <p:nvPr/>
          </p:nvPicPr>
          <p:blipFill>
            <a:blip r:embed="rId5" cstate="print"/>
            <a:srcRect l="11995" t="30779" r="2635" b="45407"/>
            <a:stretch>
              <a:fillRect/>
            </a:stretch>
          </p:blipFill>
          <p:spPr bwMode="auto">
            <a:xfrm>
              <a:off x="3750" y="1015"/>
              <a:ext cx="1158" cy="622"/>
            </a:xfrm>
            <a:prstGeom prst="rect">
              <a:avLst/>
            </a:prstGeom>
            <a:noFill/>
            <a:ln w="9525">
              <a:noFill/>
              <a:miter lim="800000"/>
              <a:headEnd/>
              <a:tailEnd/>
            </a:ln>
            <a:effectLst/>
          </p:spPr>
        </p:pic>
      </p:grpSp>
      <p:pic>
        <p:nvPicPr>
          <p:cNvPr id="3222536" name="Picture 8" descr="DCP_1565_edited-3"/>
          <p:cNvPicPr>
            <a:picLocks noChangeAspect="1" noChangeArrowheads="1"/>
          </p:cNvPicPr>
          <p:nvPr/>
        </p:nvPicPr>
        <p:blipFill>
          <a:blip r:embed="rId6" cstate="print"/>
          <a:srcRect/>
          <a:stretch>
            <a:fillRect/>
          </a:stretch>
        </p:blipFill>
        <p:spPr bwMode="auto">
          <a:xfrm>
            <a:off x="238125" y="4497388"/>
            <a:ext cx="1227138" cy="1547812"/>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22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22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225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225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225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2531" grpId="0" build="p"/>
    </p:bldLst>
  </p:timing>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55BF7A96-A147-4563-B2F4-515BE7050051}" type="slidenum">
              <a:rPr lang="en-US"/>
              <a:pPr/>
              <a:t>155</a:t>
            </a:fld>
            <a:endParaRPr lang="en-US"/>
          </a:p>
        </p:txBody>
      </p:sp>
      <p:sp>
        <p:nvSpPr>
          <p:cNvPr id="3224578" name="Rectangle 2"/>
          <p:cNvSpPr>
            <a:spLocks noGrp="1" noChangeArrowheads="1"/>
          </p:cNvSpPr>
          <p:nvPr>
            <p:ph type="title"/>
          </p:nvPr>
        </p:nvSpPr>
        <p:spPr/>
        <p:txBody>
          <a:bodyPr/>
          <a:lstStyle/>
          <a:p>
            <a:r>
              <a:rPr lang="en-US"/>
              <a:t>Enter motor data and verify motor rotation</a:t>
            </a:r>
          </a:p>
        </p:txBody>
      </p:sp>
      <p:sp>
        <p:nvSpPr>
          <p:cNvPr id="3224579" name="Rectangle 3"/>
          <p:cNvSpPr>
            <a:spLocks noChangeArrowheads="1"/>
          </p:cNvSpPr>
          <p:nvPr/>
        </p:nvSpPr>
        <p:spPr bwMode="auto">
          <a:xfrm>
            <a:off x="1624013" y="1808163"/>
            <a:ext cx="6810375" cy="3768725"/>
          </a:xfrm>
          <a:prstGeom prst="rect">
            <a:avLst/>
          </a:prstGeom>
          <a:noFill/>
          <a:ln w="9525">
            <a:noFill/>
            <a:miter lim="800000"/>
            <a:headEnd/>
            <a:tailEnd/>
          </a:ln>
          <a:effectLst/>
        </p:spPr>
        <p:txBody>
          <a:bodyPr lIns="101858" tIns="50929" rIns="101858" bIns="50929">
            <a:spAutoFit/>
          </a:bodyPr>
          <a:lstStyle/>
          <a:p>
            <a:pPr marL="342900" indent="-342900">
              <a:buFont typeface="Wingdings" pitchFamily="2" charset="2"/>
              <a:buNone/>
            </a:pPr>
            <a:r>
              <a:rPr lang="en-US" sz="1600"/>
              <a:t>4.	Using the ACH550 Control Panel enter all motor parameters in </a:t>
            </a:r>
            <a:r>
              <a:rPr lang="en-US" sz="1600" b="1"/>
              <a:t>Group 99, Start-Up Data</a:t>
            </a:r>
            <a:r>
              <a:rPr lang="en-US" sz="1600"/>
              <a:t>.  Enter motor data exactly as it appears on the motor nameplate.</a:t>
            </a:r>
          </a:p>
          <a:p>
            <a:pPr marL="342900" indent="-342900">
              <a:buFont typeface="Wingdings" pitchFamily="2" charset="2"/>
              <a:buNone/>
            </a:pPr>
            <a:r>
              <a:rPr lang="en-US" sz="1600"/>
              <a:t>—	</a:t>
            </a:r>
            <a:r>
              <a:rPr lang="en-US" sz="1600" b="1"/>
              <a:t>9905, MOTOR NOM VOLT</a:t>
            </a:r>
          </a:p>
          <a:p>
            <a:pPr marL="342900" indent="-342900">
              <a:buFont typeface="Wingdings" pitchFamily="2" charset="2"/>
              <a:buNone/>
            </a:pPr>
            <a:r>
              <a:rPr lang="en-US" sz="1600"/>
              <a:t>—	</a:t>
            </a:r>
            <a:r>
              <a:rPr lang="en-US" sz="1600" b="1"/>
              <a:t>9906, MOTOR NOM CURR</a:t>
            </a:r>
          </a:p>
          <a:p>
            <a:pPr marL="342900" indent="-342900">
              <a:buFont typeface="Wingdings" pitchFamily="2" charset="2"/>
              <a:buNone/>
            </a:pPr>
            <a:r>
              <a:rPr lang="en-US" sz="1600"/>
              <a:t>—	</a:t>
            </a:r>
            <a:r>
              <a:rPr lang="en-US" sz="1600" b="1"/>
              <a:t>9907, MOTOR NOM FREQ</a:t>
            </a:r>
          </a:p>
          <a:p>
            <a:pPr marL="342900" indent="-342900">
              <a:buFont typeface="Wingdings" pitchFamily="2" charset="2"/>
              <a:buNone/>
            </a:pPr>
            <a:r>
              <a:rPr lang="en-US" sz="1600"/>
              <a:t>—	</a:t>
            </a:r>
            <a:r>
              <a:rPr lang="en-US" sz="1600" b="1"/>
              <a:t>9908, MOTOR NOM SPEED</a:t>
            </a:r>
          </a:p>
          <a:p>
            <a:pPr marL="342900" indent="-342900">
              <a:buFont typeface="Wingdings" pitchFamily="2" charset="2"/>
              <a:buNone/>
            </a:pPr>
            <a:r>
              <a:rPr lang="en-US" sz="1600"/>
              <a:t>—	</a:t>
            </a:r>
            <a:r>
              <a:rPr lang="en-US" sz="1600" b="1"/>
              <a:t>9909, MOTOR NOM POWER</a:t>
            </a:r>
          </a:p>
          <a:p>
            <a:pPr marL="342900" indent="-342900">
              <a:buFont typeface="Wingdings" pitchFamily="2" charset="2"/>
              <a:buNone/>
            </a:pPr>
            <a:r>
              <a:rPr lang="en-US" sz="1600"/>
              <a:t>5.	The </a:t>
            </a:r>
            <a:r>
              <a:rPr lang="en-US" sz="1600" b="1"/>
              <a:t>ENABLED LED</a:t>
            </a:r>
            <a:r>
              <a:rPr lang="en-US" sz="1600"/>
              <a:t> on the E-Clipse Bypass Control Panel should be lit solid </a:t>
            </a:r>
            <a:r>
              <a:rPr lang="en-US" sz="1600" b="1"/>
              <a:t>green</a:t>
            </a:r>
            <a:r>
              <a:rPr lang="en-US" sz="1600"/>
              <a:t>.  If the </a:t>
            </a:r>
            <a:r>
              <a:rPr lang="en-US" sz="1600" b="1"/>
              <a:t>ENABLED LED</a:t>
            </a:r>
            <a:r>
              <a:rPr lang="en-US" sz="1600"/>
              <a:t> is lit solid </a:t>
            </a:r>
            <a:r>
              <a:rPr lang="en-US" sz="1600" b="1"/>
              <a:t>red</a:t>
            </a:r>
            <a:r>
              <a:rPr lang="en-US" sz="1600"/>
              <a:t> and the second line of the display indicates </a:t>
            </a:r>
            <a:r>
              <a:rPr lang="en-US" sz="1600" b="1"/>
              <a:t>START ENABLE</a:t>
            </a:r>
            <a:r>
              <a:rPr lang="en-US" sz="1600"/>
              <a:t> </a:t>
            </a:r>
            <a:r>
              <a:rPr lang="en-US" sz="1600" b="1"/>
              <a:t>1,</a:t>
            </a:r>
            <a:r>
              <a:rPr lang="en-US" sz="1600"/>
              <a:t> then ensure that </a:t>
            </a:r>
            <a:br>
              <a:rPr lang="en-US" sz="1600"/>
            </a:br>
            <a:r>
              <a:rPr lang="en-US" sz="1600" b="1"/>
              <a:t>Start Enable 1</a:t>
            </a:r>
            <a:r>
              <a:rPr lang="en-US" sz="1600"/>
              <a:t> is high on E-Clipse Bypass terminal X2:7 (DI3).</a:t>
            </a:r>
          </a:p>
        </p:txBody>
      </p:sp>
      <p:grpSp>
        <p:nvGrpSpPr>
          <p:cNvPr id="3224580" name="Group 4"/>
          <p:cNvGrpSpPr>
            <a:grpSpLocks noChangeAspect="1"/>
          </p:cNvGrpSpPr>
          <p:nvPr/>
        </p:nvGrpSpPr>
        <p:grpSpPr bwMode="auto">
          <a:xfrm>
            <a:off x="8434388" y="1808163"/>
            <a:ext cx="1366837" cy="1885950"/>
            <a:chOff x="3496" y="672"/>
            <a:chExt cx="1561" cy="2090"/>
          </a:xfrm>
        </p:grpSpPr>
        <p:pic>
          <p:nvPicPr>
            <p:cNvPr id="3224581" name="Picture 5"/>
            <p:cNvPicPr>
              <a:picLocks noChangeAspect="1" noChangeArrowheads="1"/>
            </p:cNvPicPr>
            <p:nvPr/>
          </p:nvPicPr>
          <p:blipFill>
            <a:blip r:embed="rId4" cstate="print"/>
            <a:srcRect r="4471"/>
            <a:stretch>
              <a:fillRect/>
            </a:stretch>
          </p:blipFill>
          <p:spPr bwMode="auto">
            <a:xfrm>
              <a:off x="3496" y="672"/>
              <a:ext cx="1561" cy="2090"/>
            </a:xfrm>
            <a:prstGeom prst="rect">
              <a:avLst/>
            </a:prstGeom>
            <a:noFill/>
            <a:ln w="9525">
              <a:noFill/>
              <a:miter lim="800000"/>
              <a:headEnd/>
              <a:tailEnd/>
            </a:ln>
            <a:effectLst/>
          </p:spPr>
        </p:pic>
        <p:pic>
          <p:nvPicPr>
            <p:cNvPr id="3224582" name="Picture 6"/>
            <p:cNvPicPr>
              <a:picLocks noChangeAspect="1" noChangeArrowheads="1"/>
            </p:cNvPicPr>
            <p:nvPr/>
          </p:nvPicPr>
          <p:blipFill>
            <a:blip r:embed="rId5" cstate="print"/>
            <a:srcRect l="13838" t="32129" r="3653" b="45148"/>
            <a:stretch>
              <a:fillRect/>
            </a:stretch>
          </p:blipFill>
          <p:spPr bwMode="auto">
            <a:xfrm>
              <a:off x="3822" y="1075"/>
              <a:ext cx="1016" cy="526"/>
            </a:xfrm>
            <a:prstGeom prst="rect">
              <a:avLst/>
            </a:prstGeom>
            <a:noFill/>
            <a:ln w="9525">
              <a:noFill/>
              <a:miter lim="800000"/>
              <a:headEnd/>
              <a:tailEnd/>
            </a:ln>
            <a:effectLst/>
          </p:spPr>
        </p:pic>
        <p:pic>
          <p:nvPicPr>
            <p:cNvPr id="3224583" name="Picture 7"/>
            <p:cNvPicPr>
              <a:picLocks noChangeAspect="1" noChangeArrowheads="1"/>
            </p:cNvPicPr>
            <p:nvPr/>
          </p:nvPicPr>
          <p:blipFill>
            <a:blip r:embed="rId5" cstate="print"/>
            <a:srcRect l="11995" t="30779" r="2635" b="45407"/>
            <a:stretch>
              <a:fillRect/>
            </a:stretch>
          </p:blipFill>
          <p:spPr bwMode="auto">
            <a:xfrm>
              <a:off x="3750" y="1015"/>
              <a:ext cx="1158" cy="622"/>
            </a:xfrm>
            <a:prstGeom prst="rect">
              <a:avLst/>
            </a:prstGeom>
            <a:noFill/>
            <a:ln w="9525">
              <a:noFill/>
              <a:miter lim="800000"/>
              <a:headEnd/>
              <a:tailEnd/>
            </a:ln>
            <a:effectLst/>
          </p:spPr>
        </p:pic>
      </p:grpSp>
      <p:pic>
        <p:nvPicPr>
          <p:cNvPr id="3224584" name="Picture 8" descr="DCP_1565_edited-3"/>
          <p:cNvPicPr>
            <a:picLocks noChangeAspect="1" noChangeArrowheads="1"/>
          </p:cNvPicPr>
          <p:nvPr/>
        </p:nvPicPr>
        <p:blipFill>
          <a:blip r:embed="rId6" cstate="print"/>
          <a:srcRect/>
          <a:stretch>
            <a:fillRect/>
          </a:stretch>
        </p:blipFill>
        <p:spPr bwMode="auto">
          <a:xfrm>
            <a:off x="238125" y="4497388"/>
            <a:ext cx="1227138" cy="1547812"/>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245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245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245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245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2457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2457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4579" grpId="0" build="p"/>
    </p:bldLst>
  </p:timing>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0AEB3F14-299D-42A4-9C7B-F40DDD648E98}" type="slidenum">
              <a:rPr lang="en-US"/>
              <a:pPr/>
              <a:t>156</a:t>
            </a:fld>
            <a:endParaRPr lang="en-US"/>
          </a:p>
        </p:txBody>
      </p:sp>
      <p:pic>
        <p:nvPicPr>
          <p:cNvPr id="3226626" name="Picture 2"/>
          <p:cNvPicPr>
            <a:picLocks noChangeAspect="1" noChangeArrowheads="1"/>
          </p:cNvPicPr>
          <p:nvPr/>
        </p:nvPicPr>
        <p:blipFill>
          <a:blip r:embed="rId4" cstate="print"/>
          <a:srcRect/>
          <a:stretch>
            <a:fillRect/>
          </a:stretch>
        </p:blipFill>
        <p:spPr bwMode="auto">
          <a:xfrm>
            <a:off x="5227638" y="2455863"/>
            <a:ext cx="4554537" cy="1387475"/>
          </a:xfrm>
          <a:prstGeom prst="rect">
            <a:avLst/>
          </a:prstGeom>
          <a:noFill/>
          <a:ln w="9525" algn="ctr">
            <a:noFill/>
            <a:miter lim="800000"/>
            <a:headEnd/>
            <a:tailEnd/>
          </a:ln>
          <a:effectLst/>
        </p:spPr>
      </p:pic>
      <p:sp>
        <p:nvSpPr>
          <p:cNvPr id="3226627" name="Rectangle 3"/>
          <p:cNvSpPr>
            <a:spLocks noGrp="1" noChangeArrowheads="1"/>
          </p:cNvSpPr>
          <p:nvPr>
            <p:ph type="title"/>
          </p:nvPr>
        </p:nvSpPr>
        <p:spPr/>
        <p:txBody>
          <a:bodyPr/>
          <a:lstStyle/>
          <a:p>
            <a:r>
              <a:rPr lang="en-US"/>
              <a:t>Enter motor data and verify motor rotation</a:t>
            </a:r>
          </a:p>
        </p:txBody>
      </p:sp>
      <p:sp>
        <p:nvSpPr>
          <p:cNvPr id="3226628" name="Rectangle 4"/>
          <p:cNvSpPr>
            <a:spLocks noChangeArrowheads="1"/>
          </p:cNvSpPr>
          <p:nvPr/>
        </p:nvSpPr>
        <p:spPr bwMode="auto">
          <a:xfrm>
            <a:off x="1624013" y="1808163"/>
            <a:ext cx="6810375" cy="5113337"/>
          </a:xfrm>
          <a:prstGeom prst="rect">
            <a:avLst/>
          </a:prstGeom>
          <a:noFill/>
          <a:ln w="9525">
            <a:noFill/>
            <a:miter lim="800000"/>
            <a:headEnd/>
            <a:tailEnd/>
          </a:ln>
          <a:effectLst/>
        </p:spPr>
        <p:txBody>
          <a:bodyPr lIns="101858" tIns="50929" rIns="101858" bIns="50929">
            <a:spAutoFit/>
          </a:bodyPr>
          <a:lstStyle/>
          <a:p>
            <a:pPr marL="342900" indent="-342900">
              <a:buFont typeface="Wingdings" pitchFamily="2" charset="2"/>
              <a:buNone/>
            </a:pPr>
            <a:r>
              <a:rPr lang="en-US" sz="1600" b="1"/>
              <a:t>Note!</a:t>
            </a:r>
            <a:r>
              <a:rPr lang="en-US" sz="1600"/>
              <a:t>  E-Clipse Bypass units are shipped with a jumper installed between terminals X2:2 and X2:7.  Verify this jumper has been removed and that only the real safety interlock is wired to X2:7.</a:t>
            </a:r>
            <a:br>
              <a:rPr lang="en-US" sz="1600"/>
            </a:br>
            <a:r>
              <a:rPr lang="en-US" sz="1600"/>
              <a:t>If no real safety interlock exists, </a:t>
            </a:r>
            <a:br>
              <a:rPr lang="en-US" sz="1600"/>
            </a:br>
            <a:r>
              <a:rPr lang="en-US" sz="1600"/>
              <a:t>then the jumper may be left in place.</a:t>
            </a:r>
          </a:p>
          <a:p>
            <a:pPr marL="342900" indent="-342900">
              <a:buFont typeface="Wingdings" pitchFamily="2" charset="2"/>
              <a:buNone/>
            </a:pPr>
            <a:r>
              <a:rPr lang="en-US" sz="1600"/>
              <a:t/>
            </a:r>
            <a:br>
              <a:rPr lang="en-US" sz="1600"/>
            </a:br>
            <a:r>
              <a:rPr lang="en-US" sz="1600"/>
              <a:t/>
            </a:r>
            <a:br>
              <a:rPr lang="en-US" sz="1600"/>
            </a:br>
            <a:endParaRPr lang="en-US" sz="1600"/>
          </a:p>
          <a:p>
            <a:pPr marL="342900" indent="-342900">
              <a:buFont typeface="Wingdings" pitchFamily="2" charset="2"/>
              <a:buNone/>
            </a:pPr>
            <a:r>
              <a:rPr lang="en-US" sz="1600"/>
              <a:t>6.	The </a:t>
            </a:r>
            <a:r>
              <a:rPr lang="en-US" sz="1600" b="1"/>
              <a:t>DRIVE SELECTED LED</a:t>
            </a:r>
            <a:r>
              <a:rPr lang="en-US" sz="1600"/>
              <a:t> on the E-Clipse Bypass Control Panel should be lit solid green.  If it is not, press the Drive Select key on the panel.</a:t>
            </a:r>
          </a:p>
          <a:p>
            <a:pPr marL="342900" indent="-342900">
              <a:buFont typeface="Wingdings" pitchFamily="2" charset="2"/>
              <a:buNone/>
            </a:pPr>
            <a:r>
              <a:rPr lang="en-US" sz="1600"/>
              <a:t>7.	Press </a:t>
            </a:r>
            <a:r>
              <a:rPr lang="en-US" sz="1600" b="1"/>
              <a:t>OFF</a:t>
            </a:r>
            <a:r>
              <a:rPr lang="en-US" sz="1600"/>
              <a:t> on the ACH550 Control Panel to place the drive in OFF mode so that the panel reference can be adjusted prior to applying power to the motor.</a:t>
            </a:r>
          </a:p>
          <a:p>
            <a:pPr marL="342900" indent="-342900">
              <a:buFont typeface="Wingdings" pitchFamily="2" charset="2"/>
              <a:buNone/>
            </a:pPr>
            <a:r>
              <a:rPr lang="en-US" sz="1600"/>
              <a:t>8.	Set the ACH550 Control Panel speed reference to approximately </a:t>
            </a:r>
            <a:r>
              <a:rPr lang="en-US" sz="1600" b="1"/>
              <a:t>3 Hz</a:t>
            </a:r>
            <a:r>
              <a:rPr lang="en-US" sz="1600"/>
              <a:t>.</a:t>
            </a:r>
          </a:p>
          <a:p>
            <a:pPr marL="342900" indent="-342900">
              <a:buFont typeface="Wingdings" pitchFamily="2" charset="2"/>
              <a:buNone/>
            </a:pPr>
            <a:r>
              <a:rPr lang="en-US" sz="1600"/>
              <a:t>9.	Press </a:t>
            </a:r>
            <a:r>
              <a:rPr lang="en-US" sz="1600" b="1"/>
              <a:t>HAND</a:t>
            </a:r>
            <a:r>
              <a:rPr lang="en-US" sz="1600"/>
              <a:t> on the ACH550 Control Panel.  Verify that the motor rotates and that rotation is in the correct direction.</a:t>
            </a:r>
          </a:p>
        </p:txBody>
      </p:sp>
      <p:pic>
        <p:nvPicPr>
          <p:cNvPr id="3226629" name="Picture 5"/>
          <p:cNvPicPr>
            <a:picLocks noChangeAspect="1" noChangeArrowheads="1"/>
          </p:cNvPicPr>
          <p:nvPr/>
        </p:nvPicPr>
        <p:blipFill>
          <a:blip r:embed="rId5" cstate="print"/>
          <a:srcRect/>
          <a:stretch>
            <a:fillRect/>
          </a:stretch>
        </p:blipFill>
        <p:spPr bwMode="auto">
          <a:xfrm>
            <a:off x="8434388" y="5286375"/>
            <a:ext cx="1400175" cy="1122363"/>
          </a:xfrm>
          <a:prstGeom prst="rect">
            <a:avLst/>
          </a:prstGeom>
          <a:noFill/>
          <a:ln w="12700">
            <a:noFill/>
            <a:miter lim="800000"/>
            <a:headEnd type="none" w="sm" len="sm"/>
            <a:tailEnd type="none" w="sm" len="sm"/>
          </a:ln>
          <a:effectLst/>
        </p:spPr>
      </p:pic>
      <p:pic>
        <p:nvPicPr>
          <p:cNvPr id="3226630" name="Picture 6" descr="DCP_1565_edited-3"/>
          <p:cNvPicPr>
            <a:picLocks noChangeAspect="1" noChangeArrowheads="1"/>
          </p:cNvPicPr>
          <p:nvPr/>
        </p:nvPicPr>
        <p:blipFill>
          <a:blip r:embed="rId6" cstate="print"/>
          <a:srcRect/>
          <a:stretch>
            <a:fillRect/>
          </a:stretch>
        </p:blipFill>
        <p:spPr bwMode="auto">
          <a:xfrm>
            <a:off x="238125" y="4497388"/>
            <a:ext cx="1227138" cy="1547812"/>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266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266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266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266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266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2662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6628" grpId="0" build="p"/>
    </p:bldLst>
  </p:timing>
</p:sld>
</file>

<file path=ppt/slides/slide1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168909CB-7677-4283-952E-95DAC79118D3}" type="slidenum">
              <a:rPr lang="en-US"/>
              <a:pPr/>
              <a:t>157</a:t>
            </a:fld>
            <a:endParaRPr lang="en-US"/>
          </a:p>
        </p:txBody>
      </p:sp>
      <p:sp>
        <p:nvSpPr>
          <p:cNvPr id="3228674" name="Rectangle 2"/>
          <p:cNvSpPr>
            <a:spLocks noGrp="1" noChangeArrowheads="1"/>
          </p:cNvSpPr>
          <p:nvPr>
            <p:ph type="title"/>
          </p:nvPr>
        </p:nvSpPr>
        <p:spPr/>
        <p:txBody>
          <a:bodyPr/>
          <a:lstStyle/>
          <a:p>
            <a:r>
              <a:rPr lang="en-US"/>
              <a:t>Enter motor data and verify motor rotation</a:t>
            </a:r>
          </a:p>
        </p:txBody>
      </p:sp>
      <p:sp>
        <p:nvSpPr>
          <p:cNvPr id="3228675" name="Rectangle 3"/>
          <p:cNvSpPr>
            <a:spLocks noChangeArrowheads="1"/>
          </p:cNvSpPr>
          <p:nvPr/>
        </p:nvSpPr>
        <p:spPr bwMode="auto">
          <a:xfrm>
            <a:off x="1624013" y="1808163"/>
            <a:ext cx="6810375" cy="5081587"/>
          </a:xfrm>
          <a:prstGeom prst="rect">
            <a:avLst/>
          </a:prstGeom>
          <a:noFill/>
          <a:ln w="9525">
            <a:noFill/>
            <a:miter lim="800000"/>
            <a:headEnd/>
            <a:tailEnd/>
          </a:ln>
          <a:effectLst/>
        </p:spPr>
        <p:txBody>
          <a:bodyPr lIns="101858" tIns="50929" rIns="101858" bIns="50929">
            <a:spAutoFit/>
          </a:bodyPr>
          <a:lstStyle/>
          <a:p>
            <a:pPr marL="342900" indent="-342900">
              <a:buFont typeface="Wingdings" pitchFamily="2" charset="2"/>
              <a:buNone/>
            </a:pPr>
            <a:r>
              <a:rPr lang="en-US" sz="1600" b="1"/>
              <a:t>Note!</a:t>
            </a:r>
            <a:r>
              <a:rPr lang="en-US" sz="1600"/>
              <a:t>  If the ACH550 Control Panel displays an </a:t>
            </a:r>
            <a:r>
              <a:rPr lang="en-US" sz="1600" b="1"/>
              <a:t>OVERCURRENT</a:t>
            </a:r>
            <a:r>
              <a:rPr lang="en-US" sz="1600"/>
              <a:t> or </a:t>
            </a:r>
            <a:r>
              <a:rPr lang="en-US" sz="1600" b="1"/>
              <a:t>EARTH FAULT</a:t>
            </a:r>
            <a:r>
              <a:rPr lang="en-US" sz="1600"/>
              <a:t>, disconnect and lock out power to the E-Clipse Bypass unit. </a:t>
            </a:r>
            <a:r>
              <a:rPr lang="en-US" sz="1600" b="1"/>
              <a:t>Wait at least 5 minutes</a:t>
            </a:r>
            <a:r>
              <a:rPr lang="en-US" sz="1600"/>
              <a:t>.  Disconnect the motor leads from the E-Clipse Bypass unit and Megger each motor lead to ground to determine if the motor is good. Check the power leads from the Drive / Bypass to the motor for damaged or improper wiring. If the ACH550 Control Panel displays any other drive faults, correct the fault condition before proceeding to the next step.</a:t>
            </a:r>
            <a:endParaRPr lang="en-US" sz="1800"/>
          </a:p>
          <a:p>
            <a:pPr marL="342900" indent="-342900">
              <a:buFont typeface="Wingdings" pitchFamily="2" charset="2"/>
              <a:buNone/>
            </a:pPr>
            <a:r>
              <a:rPr lang="en-US" sz="1600"/>
              <a:t>10.</a:t>
            </a:r>
            <a:r>
              <a:rPr lang="en-US" sz="1800"/>
              <a:t>	Press </a:t>
            </a:r>
            <a:r>
              <a:rPr lang="en-US" sz="1800" b="1"/>
              <a:t>OFF</a:t>
            </a:r>
            <a:r>
              <a:rPr lang="en-US" sz="1800"/>
              <a:t> on the ACH550 Control Panel.  If rotation direction was correct go to step 11.  If rotation was incorrect, then:</a:t>
            </a:r>
          </a:p>
          <a:p>
            <a:pPr marL="342900" indent="-342900">
              <a:buFont typeface="Wingdings" pitchFamily="2" charset="2"/>
              <a:buNone/>
            </a:pPr>
            <a:r>
              <a:rPr lang="en-US" sz="1800"/>
              <a:t>—	Disconnect and lock-out power to the E-Clipse Bypass</a:t>
            </a:r>
          </a:p>
          <a:p>
            <a:pPr marL="342900" indent="-342900">
              <a:buFont typeface="Wingdings" pitchFamily="2" charset="2"/>
              <a:buNone/>
            </a:pPr>
            <a:r>
              <a:rPr lang="en-US" sz="1800"/>
              <a:t>—	</a:t>
            </a:r>
            <a:r>
              <a:rPr lang="en-US" sz="1800" b="1"/>
              <a:t>Wait 5 minutes</a:t>
            </a:r>
            <a:r>
              <a:rPr lang="en-US" sz="1800"/>
              <a:t> for DC link to discharge</a:t>
            </a:r>
          </a:p>
          <a:p>
            <a:pPr marL="342900" indent="-342900">
              <a:buFont typeface="Wingdings" pitchFamily="2" charset="2"/>
              <a:buNone/>
            </a:pPr>
            <a:r>
              <a:rPr lang="en-US" sz="1800"/>
              <a:t>—	Swap any two motor leads connected at the E-Clipse Bypass output terminals</a:t>
            </a:r>
          </a:p>
          <a:p>
            <a:pPr marL="342900" indent="-342900">
              <a:buFont typeface="Wingdings" pitchFamily="2" charset="2"/>
              <a:buNone/>
            </a:pPr>
            <a:r>
              <a:rPr lang="en-US" sz="1800"/>
              <a:t>—	Reapply power to the E-Clipse Bypass</a:t>
            </a:r>
          </a:p>
          <a:p>
            <a:pPr marL="342900" indent="-342900">
              <a:buFont typeface="Wingdings" pitchFamily="2" charset="2"/>
              <a:buNone/>
            </a:pPr>
            <a:r>
              <a:rPr lang="en-US" sz="1800"/>
              <a:t>—	Repeat step 9</a:t>
            </a:r>
          </a:p>
        </p:txBody>
      </p:sp>
      <p:grpSp>
        <p:nvGrpSpPr>
          <p:cNvPr id="3228676" name="Group 4"/>
          <p:cNvGrpSpPr>
            <a:grpSpLocks noChangeAspect="1"/>
          </p:cNvGrpSpPr>
          <p:nvPr/>
        </p:nvGrpSpPr>
        <p:grpSpPr bwMode="auto">
          <a:xfrm>
            <a:off x="8467725" y="1808163"/>
            <a:ext cx="1366838" cy="1885950"/>
            <a:chOff x="3496" y="672"/>
            <a:chExt cx="1561" cy="2090"/>
          </a:xfrm>
        </p:grpSpPr>
        <p:pic>
          <p:nvPicPr>
            <p:cNvPr id="3228677" name="Picture 5"/>
            <p:cNvPicPr>
              <a:picLocks noChangeAspect="1" noChangeArrowheads="1"/>
            </p:cNvPicPr>
            <p:nvPr/>
          </p:nvPicPr>
          <p:blipFill>
            <a:blip r:embed="rId4" cstate="print"/>
            <a:srcRect r="4471"/>
            <a:stretch>
              <a:fillRect/>
            </a:stretch>
          </p:blipFill>
          <p:spPr bwMode="auto">
            <a:xfrm>
              <a:off x="3496" y="672"/>
              <a:ext cx="1561" cy="2090"/>
            </a:xfrm>
            <a:prstGeom prst="rect">
              <a:avLst/>
            </a:prstGeom>
            <a:noFill/>
            <a:ln w="9525">
              <a:noFill/>
              <a:miter lim="800000"/>
              <a:headEnd/>
              <a:tailEnd/>
            </a:ln>
            <a:effectLst/>
          </p:spPr>
        </p:pic>
        <p:pic>
          <p:nvPicPr>
            <p:cNvPr id="3228678" name="Picture 6"/>
            <p:cNvPicPr>
              <a:picLocks noChangeAspect="1" noChangeArrowheads="1"/>
            </p:cNvPicPr>
            <p:nvPr/>
          </p:nvPicPr>
          <p:blipFill>
            <a:blip r:embed="rId5" cstate="print"/>
            <a:srcRect l="13838" t="32129" r="3653" b="45148"/>
            <a:stretch>
              <a:fillRect/>
            </a:stretch>
          </p:blipFill>
          <p:spPr bwMode="auto">
            <a:xfrm>
              <a:off x="3822" y="1075"/>
              <a:ext cx="1016" cy="526"/>
            </a:xfrm>
            <a:prstGeom prst="rect">
              <a:avLst/>
            </a:prstGeom>
            <a:noFill/>
            <a:ln w="9525">
              <a:noFill/>
              <a:miter lim="800000"/>
              <a:headEnd/>
              <a:tailEnd/>
            </a:ln>
            <a:effectLst/>
          </p:spPr>
        </p:pic>
        <p:pic>
          <p:nvPicPr>
            <p:cNvPr id="3228679" name="Picture 7"/>
            <p:cNvPicPr>
              <a:picLocks noChangeAspect="1" noChangeArrowheads="1"/>
            </p:cNvPicPr>
            <p:nvPr/>
          </p:nvPicPr>
          <p:blipFill>
            <a:blip r:embed="rId5" cstate="print"/>
            <a:srcRect l="11995" t="30779" r="2635" b="45407"/>
            <a:stretch>
              <a:fillRect/>
            </a:stretch>
          </p:blipFill>
          <p:spPr bwMode="auto">
            <a:xfrm>
              <a:off x="3750" y="1015"/>
              <a:ext cx="1158" cy="622"/>
            </a:xfrm>
            <a:prstGeom prst="rect">
              <a:avLst/>
            </a:prstGeom>
            <a:noFill/>
            <a:ln w="9525">
              <a:noFill/>
              <a:miter lim="800000"/>
              <a:headEnd/>
              <a:tailEnd/>
            </a:ln>
            <a:effectLst/>
          </p:spPr>
        </p:pic>
      </p:grpSp>
      <p:pic>
        <p:nvPicPr>
          <p:cNvPr id="3228680" name="Picture 8" descr="DCP_1565_edited-3"/>
          <p:cNvPicPr>
            <a:picLocks noChangeAspect="1" noChangeArrowheads="1"/>
          </p:cNvPicPr>
          <p:nvPr/>
        </p:nvPicPr>
        <p:blipFill>
          <a:blip r:embed="rId6" cstate="print"/>
          <a:srcRect/>
          <a:stretch>
            <a:fillRect/>
          </a:stretch>
        </p:blipFill>
        <p:spPr bwMode="auto">
          <a:xfrm>
            <a:off x="238125" y="5443538"/>
            <a:ext cx="1227138" cy="1547812"/>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28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286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286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286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286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2867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286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8675" grpId="0" build="p"/>
    </p:bldLst>
  </p:timing>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98A6DDAA-CC7B-4B32-B2BB-0E649A773FD3}" type="slidenum">
              <a:rPr lang="en-US"/>
              <a:pPr/>
              <a:t>158</a:t>
            </a:fld>
            <a:endParaRPr lang="en-US"/>
          </a:p>
        </p:txBody>
      </p:sp>
      <p:sp>
        <p:nvSpPr>
          <p:cNvPr id="3230722" name="Rectangle 2"/>
          <p:cNvSpPr>
            <a:spLocks noGrp="1" noChangeArrowheads="1"/>
          </p:cNvSpPr>
          <p:nvPr>
            <p:ph type="title"/>
          </p:nvPr>
        </p:nvSpPr>
        <p:spPr/>
        <p:txBody>
          <a:bodyPr/>
          <a:lstStyle/>
          <a:p>
            <a:r>
              <a:rPr lang="en-US"/>
              <a:t>Check motor current</a:t>
            </a:r>
          </a:p>
        </p:txBody>
      </p:sp>
      <p:sp>
        <p:nvSpPr>
          <p:cNvPr id="3230723" name="Rectangle 3"/>
          <p:cNvSpPr>
            <a:spLocks noChangeArrowheads="1"/>
          </p:cNvSpPr>
          <p:nvPr/>
        </p:nvSpPr>
        <p:spPr bwMode="auto">
          <a:xfrm>
            <a:off x="1624013" y="1808163"/>
            <a:ext cx="6810375" cy="5602287"/>
          </a:xfrm>
          <a:prstGeom prst="rect">
            <a:avLst/>
          </a:prstGeom>
          <a:noFill/>
          <a:ln w="9525">
            <a:noFill/>
            <a:miter lim="800000"/>
            <a:headEnd/>
            <a:tailEnd/>
          </a:ln>
          <a:effectLst/>
        </p:spPr>
        <p:txBody>
          <a:bodyPr lIns="101858" tIns="50929" rIns="101858" bIns="50929">
            <a:spAutoFit/>
          </a:bodyPr>
          <a:lstStyle/>
          <a:p>
            <a:pPr marL="342900" indent="-342900">
              <a:buFont typeface="Wingdings" pitchFamily="2" charset="2"/>
              <a:buNone/>
            </a:pPr>
            <a:r>
              <a:rPr lang="en-US" sz="1600"/>
              <a:t>11.	Ensure that the ACH550 Control Panel is displaying motor frequency (or % SP) and motor current.  By default these are displayed as the first and second signals.  If needed, use </a:t>
            </a:r>
            <a:r>
              <a:rPr lang="en-US" sz="1600" b="1"/>
              <a:t>group 34</a:t>
            </a:r>
            <a:r>
              <a:rPr lang="en-US" sz="1600"/>
              <a:t> parameters to change the displayed signals.</a:t>
            </a:r>
          </a:p>
          <a:p>
            <a:pPr marL="342900" indent="-342900">
              <a:buFont typeface="Wingdings" pitchFamily="2" charset="2"/>
              <a:buNone/>
            </a:pPr>
            <a:r>
              <a:rPr lang="en-US" sz="1600"/>
              <a:t>12.	Press </a:t>
            </a:r>
            <a:r>
              <a:rPr lang="en-US" sz="1600" b="1"/>
              <a:t>HAND</a:t>
            </a:r>
            <a:r>
              <a:rPr lang="en-US" sz="1600"/>
              <a:t> on the ACH550 Control Panel.  While monitoring the displayed motor current, increase the motor speed slowly until full speed is reached.  Initially motor current should be between 20% and 50% of the motor’s nameplate current value.  As speed increases motor current should slowly increase.  For most applications motor current should not exceed full motor current even when full speed is reached.</a:t>
            </a:r>
            <a:br>
              <a:rPr lang="en-US" sz="1600"/>
            </a:br>
            <a:r>
              <a:rPr lang="en-US" sz="1600"/>
              <a:t>Note motor direction of rotation.</a:t>
            </a:r>
          </a:p>
          <a:p>
            <a:pPr marL="342900" indent="-342900">
              <a:buFont typeface="Wingdings" pitchFamily="2" charset="2"/>
              <a:buNone/>
            </a:pPr>
            <a:r>
              <a:rPr lang="en-US" sz="1600"/>
              <a:t>13.	Press </a:t>
            </a:r>
            <a:r>
              <a:rPr lang="en-US" sz="1600" b="1"/>
              <a:t>OFF</a:t>
            </a:r>
            <a:r>
              <a:rPr lang="en-US" sz="1600"/>
              <a:t> on the ACH550 Control Panel.  The motor will coast to a stop.</a:t>
            </a:r>
          </a:p>
          <a:p>
            <a:pPr marL="342900" indent="-342900">
              <a:buFont typeface="Wingdings" pitchFamily="2" charset="2"/>
              <a:buNone/>
            </a:pPr>
            <a:r>
              <a:rPr lang="en-US" sz="1600"/>
              <a:t>14.	Press </a:t>
            </a:r>
            <a:r>
              <a:rPr lang="en-US" sz="1600" b="1"/>
              <a:t>HAND</a:t>
            </a:r>
            <a:r>
              <a:rPr lang="en-US" sz="1600"/>
              <a:t> on the ACH550 Control Panel.  The motor should linearly accelerate up to full speed in 30 seconds (default value of parameter </a:t>
            </a:r>
            <a:r>
              <a:rPr lang="en-US" sz="1600" b="1"/>
              <a:t>2202, ACCELER TIME 1</a:t>
            </a:r>
            <a:r>
              <a:rPr lang="en-US" sz="1600"/>
              <a:t>).  Motor current should smoothly increase as speed increases.  Note: You must run the motor in drive mode before attempting bypass operation.  If not, you will receive fault: 3013 “Drive 1</a:t>
            </a:r>
            <a:r>
              <a:rPr lang="en-US" sz="1600" baseline="30000"/>
              <a:t>st</a:t>
            </a:r>
            <a:r>
              <a:rPr lang="en-US" sz="1600"/>
              <a:t> Start”  (Reset the fault and run the motor in “drive” mode)</a:t>
            </a:r>
          </a:p>
        </p:txBody>
      </p:sp>
      <p:pic>
        <p:nvPicPr>
          <p:cNvPr id="3230724" name="Picture 4"/>
          <p:cNvPicPr>
            <a:picLocks noChangeAspect="1" noChangeArrowheads="1"/>
          </p:cNvPicPr>
          <p:nvPr/>
        </p:nvPicPr>
        <p:blipFill>
          <a:blip r:embed="rId4" cstate="print"/>
          <a:srcRect/>
          <a:stretch>
            <a:fillRect/>
          </a:stretch>
        </p:blipFill>
        <p:spPr bwMode="auto">
          <a:xfrm>
            <a:off x="8434388" y="5286375"/>
            <a:ext cx="1400175" cy="1122363"/>
          </a:xfrm>
          <a:prstGeom prst="rect">
            <a:avLst/>
          </a:prstGeom>
          <a:noFill/>
          <a:ln w="12700">
            <a:noFill/>
            <a:miter lim="800000"/>
            <a:headEnd type="none" w="sm" len="sm"/>
            <a:tailEnd type="none" w="sm" len="sm"/>
          </a:ln>
          <a:effectLst/>
        </p:spPr>
      </p:pic>
      <p:pic>
        <p:nvPicPr>
          <p:cNvPr id="3230725" name="Picture 5" descr="DCP_1566_edited-3"/>
          <p:cNvPicPr>
            <a:picLocks noChangeAspect="1" noChangeArrowheads="1"/>
          </p:cNvPicPr>
          <p:nvPr/>
        </p:nvPicPr>
        <p:blipFill>
          <a:blip r:embed="rId5" cstate="print"/>
          <a:srcRect/>
          <a:stretch>
            <a:fillRect/>
          </a:stretch>
        </p:blipFill>
        <p:spPr bwMode="auto">
          <a:xfrm>
            <a:off x="238125" y="4497388"/>
            <a:ext cx="1195388" cy="1787525"/>
          </a:xfrm>
          <a:prstGeom prst="rect">
            <a:avLst/>
          </a:prstGeom>
          <a:noFill/>
          <a:ln w="9525">
            <a:noFill/>
            <a:miter lim="800000"/>
            <a:headEnd/>
            <a:tailEnd/>
          </a:ln>
        </p:spPr>
      </p:pic>
      <p:pic>
        <p:nvPicPr>
          <p:cNvPr id="3230726" name="Picture 6"/>
          <p:cNvPicPr>
            <a:picLocks noChangeAspect="1" noChangeArrowheads="1"/>
          </p:cNvPicPr>
          <p:nvPr/>
        </p:nvPicPr>
        <p:blipFill>
          <a:blip r:embed="rId6" cstate="print"/>
          <a:srcRect l="4362" r="4799"/>
          <a:stretch>
            <a:fillRect/>
          </a:stretch>
        </p:blipFill>
        <p:spPr bwMode="auto">
          <a:xfrm>
            <a:off x="8531225" y="1722438"/>
            <a:ext cx="1285875" cy="1901825"/>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307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307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307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307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0723" grpId="0" build="p"/>
    </p:bldLst>
  </p:timing>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752FBEB6-E705-4678-BC17-D9379C5E7A83}" type="slidenum">
              <a:rPr lang="en-US"/>
              <a:pPr/>
              <a:t>159</a:t>
            </a:fld>
            <a:endParaRPr lang="en-US"/>
          </a:p>
        </p:txBody>
      </p:sp>
      <p:sp>
        <p:nvSpPr>
          <p:cNvPr id="3232770" name="Rectangle 2"/>
          <p:cNvSpPr>
            <a:spLocks noGrp="1" noChangeArrowheads="1"/>
          </p:cNvSpPr>
          <p:nvPr>
            <p:ph type="title"/>
          </p:nvPr>
        </p:nvSpPr>
        <p:spPr/>
        <p:txBody>
          <a:bodyPr/>
          <a:lstStyle/>
          <a:p>
            <a:r>
              <a:rPr lang="en-US"/>
              <a:t>Verify motor operation in bypass mode</a:t>
            </a:r>
          </a:p>
        </p:txBody>
      </p:sp>
      <p:sp>
        <p:nvSpPr>
          <p:cNvPr id="3232771" name="Rectangle 3"/>
          <p:cNvSpPr>
            <a:spLocks noChangeArrowheads="1"/>
          </p:cNvSpPr>
          <p:nvPr/>
        </p:nvSpPr>
        <p:spPr bwMode="auto">
          <a:xfrm>
            <a:off x="1624013" y="1808163"/>
            <a:ext cx="6810375" cy="4379912"/>
          </a:xfrm>
          <a:prstGeom prst="rect">
            <a:avLst/>
          </a:prstGeom>
          <a:noFill/>
          <a:ln w="9525">
            <a:noFill/>
            <a:miter lim="800000"/>
            <a:headEnd/>
            <a:tailEnd/>
          </a:ln>
          <a:effectLst/>
        </p:spPr>
        <p:txBody>
          <a:bodyPr lIns="101858" tIns="50929" rIns="101858" bIns="50929">
            <a:spAutoFit/>
          </a:bodyPr>
          <a:lstStyle/>
          <a:p>
            <a:pPr marL="342900" indent="-342900">
              <a:buFont typeface="Wingdings" pitchFamily="2" charset="2"/>
              <a:buNone/>
            </a:pPr>
            <a:r>
              <a:rPr lang="en-US" sz="1600"/>
              <a:t>15.	Press </a:t>
            </a:r>
            <a:r>
              <a:rPr lang="en-US" sz="1600" b="1"/>
              <a:t>OFF</a:t>
            </a:r>
            <a:r>
              <a:rPr lang="en-US" sz="1600"/>
              <a:t> on the ACH550 Control Panel.  The motor will coast to a stop.</a:t>
            </a:r>
          </a:p>
          <a:p>
            <a:pPr marL="342900" indent="-342900">
              <a:buFont typeface="Wingdings" pitchFamily="2" charset="2"/>
              <a:buNone/>
            </a:pPr>
            <a:r>
              <a:rPr lang="en-US" sz="1600"/>
              <a:t>16.	Press the </a:t>
            </a:r>
            <a:r>
              <a:rPr lang="en-US" sz="1600" b="1"/>
              <a:t>OFF / RESET</a:t>
            </a:r>
            <a:r>
              <a:rPr lang="en-US" sz="1600"/>
              <a:t> key on the E-Clipse Bypass Control Panel.</a:t>
            </a:r>
          </a:p>
          <a:p>
            <a:pPr marL="342900" indent="-342900">
              <a:buFont typeface="Wingdings" pitchFamily="2" charset="2"/>
              <a:buNone/>
            </a:pPr>
            <a:r>
              <a:rPr lang="en-US" sz="1600"/>
              <a:t>17.	Press the </a:t>
            </a:r>
            <a:r>
              <a:rPr lang="en-US" sz="1600" b="1"/>
              <a:t>BYPASS</a:t>
            </a:r>
            <a:r>
              <a:rPr lang="en-US" sz="1600"/>
              <a:t> select key on the E-Clipse Bypass Control Panel.  The </a:t>
            </a:r>
            <a:r>
              <a:rPr lang="en-US" sz="1600" b="1"/>
              <a:t>BYPASS SELECTED LED</a:t>
            </a:r>
            <a:r>
              <a:rPr lang="en-US" sz="1600"/>
              <a:t> should illuminate solid green.</a:t>
            </a:r>
          </a:p>
          <a:p>
            <a:pPr marL="342900" indent="-342900">
              <a:buFont typeface="Wingdings" pitchFamily="2" charset="2"/>
              <a:buNone/>
            </a:pPr>
            <a:r>
              <a:rPr lang="en-US" sz="1600"/>
              <a:t>18.	On the E-Clipse Bypass Control Panel, press the </a:t>
            </a:r>
            <a:r>
              <a:rPr lang="en-US" sz="1600" b="1"/>
              <a:t>HAND</a:t>
            </a:r>
            <a:r>
              <a:rPr lang="en-US" sz="1600"/>
              <a:t> key and then quickly press the </a:t>
            </a:r>
            <a:r>
              <a:rPr lang="en-US" sz="1600" b="1"/>
              <a:t>OFF</a:t>
            </a:r>
            <a:r>
              <a:rPr lang="en-US" sz="1600"/>
              <a:t> key to “bump” the motor.  Check that the motor rotates in the correct direction.  </a:t>
            </a:r>
            <a:br>
              <a:rPr lang="en-US" sz="1600"/>
            </a:br>
            <a:r>
              <a:rPr lang="en-US" sz="1600"/>
              <a:t/>
            </a:r>
            <a:br>
              <a:rPr lang="en-US" sz="1600"/>
            </a:br>
            <a:r>
              <a:rPr lang="en-US" sz="1600"/>
              <a:t>Note:  If rotation direction is correct, go to step 19.  </a:t>
            </a:r>
            <a:br>
              <a:rPr lang="en-US" sz="1600"/>
            </a:br>
            <a:r>
              <a:rPr lang="en-US" sz="1600"/>
              <a:t>If rotation direction is incorrect in both “Drive and Bypass Mode,”</a:t>
            </a:r>
            <a:br>
              <a:rPr lang="en-US" sz="1600"/>
            </a:br>
            <a:r>
              <a:rPr lang="en-US" sz="1600"/>
              <a:t>Swap any two motor leads.</a:t>
            </a:r>
            <a:br>
              <a:rPr lang="en-US" sz="1600"/>
            </a:br>
            <a:r>
              <a:rPr lang="en-US" sz="1600"/>
              <a:t/>
            </a:r>
            <a:br>
              <a:rPr lang="en-US" sz="1600"/>
            </a:br>
            <a:r>
              <a:rPr lang="en-US" sz="1600"/>
              <a:t>If the motor runs one direction in “Drive Mode,” and the other direction in “Bypass Mode,” a “Phase Seq” Fault (Fault 3020) will occur.  Swap any two “Input” power leads. </a:t>
            </a:r>
          </a:p>
        </p:txBody>
      </p:sp>
      <p:pic>
        <p:nvPicPr>
          <p:cNvPr id="3232772" name="Picture 4"/>
          <p:cNvPicPr>
            <a:picLocks noChangeAspect="1" noChangeArrowheads="1"/>
          </p:cNvPicPr>
          <p:nvPr/>
        </p:nvPicPr>
        <p:blipFill>
          <a:blip r:embed="rId4" cstate="print"/>
          <a:srcRect/>
          <a:stretch>
            <a:fillRect/>
          </a:stretch>
        </p:blipFill>
        <p:spPr bwMode="auto">
          <a:xfrm>
            <a:off x="8434388" y="5286375"/>
            <a:ext cx="1400175" cy="1122363"/>
          </a:xfrm>
          <a:prstGeom prst="rect">
            <a:avLst/>
          </a:prstGeom>
          <a:noFill/>
          <a:ln w="12700">
            <a:noFill/>
            <a:miter lim="800000"/>
            <a:headEnd type="none" w="sm" len="sm"/>
            <a:tailEnd type="none" w="sm" len="sm"/>
          </a:ln>
          <a:effectLst/>
        </p:spPr>
      </p:pic>
      <p:pic>
        <p:nvPicPr>
          <p:cNvPr id="3232773" name="Picture 5" descr="DCP_1565_edited-3"/>
          <p:cNvPicPr>
            <a:picLocks noChangeAspect="1" noChangeArrowheads="1"/>
          </p:cNvPicPr>
          <p:nvPr/>
        </p:nvPicPr>
        <p:blipFill>
          <a:blip r:embed="rId5" cstate="print"/>
          <a:srcRect/>
          <a:stretch>
            <a:fillRect/>
          </a:stretch>
        </p:blipFill>
        <p:spPr bwMode="auto">
          <a:xfrm>
            <a:off x="238125" y="4497388"/>
            <a:ext cx="1227138" cy="1547812"/>
          </a:xfrm>
          <a:prstGeom prst="rect">
            <a:avLst/>
          </a:prstGeom>
          <a:noFill/>
        </p:spPr>
      </p:pic>
      <p:pic>
        <p:nvPicPr>
          <p:cNvPr id="3232774" name="Picture 6"/>
          <p:cNvPicPr>
            <a:picLocks noChangeAspect="1" noChangeArrowheads="1"/>
          </p:cNvPicPr>
          <p:nvPr/>
        </p:nvPicPr>
        <p:blipFill>
          <a:blip r:embed="rId6" cstate="print"/>
          <a:srcRect l="4362" r="4799"/>
          <a:stretch>
            <a:fillRect/>
          </a:stretch>
        </p:blipFill>
        <p:spPr bwMode="auto">
          <a:xfrm>
            <a:off x="8543925" y="1722438"/>
            <a:ext cx="1276350" cy="1885950"/>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32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327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327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327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277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47040" y="259080"/>
            <a:ext cx="8549640" cy="604520"/>
          </a:xfrm>
        </p:spPr>
        <p:txBody>
          <a:bodyPr lIns="101882" tIns="50941" rIns="101882" bIns="50941" anchor="b"/>
          <a:lstStyle/>
          <a:p>
            <a:r>
              <a:rPr lang="en-US" smtClean="0">
                <a:solidFill>
                  <a:schemeClr val="bg2"/>
                </a:solidFill>
              </a:rPr>
              <a:t>Reactors (Chokes)</a:t>
            </a:r>
          </a:p>
        </p:txBody>
      </p:sp>
      <p:sp>
        <p:nvSpPr>
          <p:cNvPr id="33795" name="Rectangle 3"/>
          <p:cNvSpPr>
            <a:spLocks noGrp="1" noChangeArrowheads="1"/>
          </p:cNvSpPr>
          <p:nvPr>
            <p:ph type="body" sz="half" idx="1"/>
          </p:nvPr>
        </p:nvSpPr>
        <p:spPr>
          <a:xfrm>
            <a:off x="502920" y="1106488"/>
            <a:ext cx="4442460" cy="5841894"/>
          </a:xfrm>
        </p:spPr>
        <p:txBody>
          <a:bodyPr lIns="101882" tIns="50941" rIns="101882" bIns="50941"/>
          <a:lstStyle/>
          <a:p>
            <a:r>
              <a:rPr lang="en-US" sz="2900" dirty="0" smtClean="0"/>
              <a:t>Simplest and least expensive harmonic reduction technique</a:t>
            </a:r>
          </a:p>
          <a:p>
            <a:r>
              <a:rPr lang="en-US" sz="2900" dirty="0" smtClean="0"/>
              <a:t>May be included in base drive package</a:t>
            </a:r>
          </a:p>
          <a:p>
            <a:r>
              <a:rPr lang="en-US" sz="2900" dirty="0" smtClean="0"/>
              <a:t>Greatly aids in not having to oversize branch circuit cables to comply with NEC requirements for VFD’s</a:t>
            </a:r>
          </a:p>
        </p:txBody>
      </p:sp>
      <p:sp>
        <p:nvSpPr>
          <p:cNvPr id="33796" name="Rectangle 4"/>
          <p:cNvSpPr>
            <a:spLocks noGrp="1" noChangeArrowheads="1"/>
          </p:cNvSpPr>
          <p:nvPr>
            <p:ph type="body" sz="half" idx="2"/>
          </p:nvPr>
        </p:nvSpPr>
        <p:spPr>
          <a:xfrm>
            <a:off x="5113020" y="1156865"/>
            <a:ext cx="4442460" cy="5791517"/>
          </a:xfrm>
        </p:spPr>
        <p:txBody>
          <a:bodyPr lIns="101882" tIns="50941" rIns="101882" bIns="50941"/>
          <a:lstStyle/>
          <a:p>
            <a:r>
              <a:rPr lang="en-US" sz="2900" dirty="0" smtClean="0"/>
              <a:t>May be implemented with AC line reactors or with DC link reactors</a:t>
            </a:r>
          </a:p>
          <a:p>
            <a:pPr lvl="1"/>
            <a:r>
              <a:rPr lang="en-US" sz="2500" dirty="0" smtClean="0"/>
              <a:t>Both types provide similar harmonic benefits</a:t>
            </a:r>
          </a:p>
          <a:p>
            <a:r>
              <a:rPr lang="en-US" sz="2900" dirty="0" smtClean="0"/>
              <a:t>IEEE states that drives with reactors in HVAC typical applications can represent 20% of the system load and comply with 519 levels</a:t>
            </a:r>
          </a:p>
        </p:txBody>
      </p:sp>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1FE6A12A-A3DA-4C5B-B7A0-71657993D51C}" type="slidenum">
              <a:rPr lang="en-US"/>
              <a:pPr/>
              <a:t>160</a:t>
            </a:fld>
            <a:endParaRPr lang="en-US"/>
          </a:p>
        </p:txBody>
      </p:sp>
      <p:sp>
        <p:nvSpPr>
          <p:cNvPr id="3234818" name="Rectangle 2"/>
          <p:cNvSpPr>
            <a:spLocks noGrp="1" noChangeArrowheads="1"/>
          </p:cNvSpPr>
          <p:nvPr>
            <p:ph type="title"/>
          </p:nvPr>
        </p:nvSpPr>
        <p:spPr/>
        <p:txBody>
          <a:bodyPr/>
          <a:lstStyle/>
          <a:p>
            <a:r>
              <a:rPr lang="en-US"/>
              <a:t>Enable and Set Up Communication (if used)</a:t>
            </a:r>
          </a:p>
        </p:txBody>
      </p:sp>
      <p:sp>
        <p:nvSpPr>
          <p:cNvPr id="3234819" name="Rectangle 3"/>
          <p:cNvSpPr>
            <a:spLocks noChangeArrowheads="1"/>
          </p:cNvSpPr>
          <p:nvPr/>
        </p:nvSpPr>
        <p:spPr bwMode="auto">
          <a:xfrm>
            <a:off x="1624013" y="1808163"/>
            <a:ext cx="6810375" cy="4379912"/>
          </a:xfrm>
          <a:prstGeom prst="rect">
            <a:avLst/>
          </a:prstGeom>
          <a:noFill/>
          <a:ln w="9525">
            <a:noFill/>
            <a:miter lim="800000"/>
            <a:headEnd/>
            <a:tailEnd/>
          </a:ln>
          <a:effectLst/>
        </p:spPr>
        <p:txBody>
          <a:bodyPr lIns="101858" tIns="50929" rIns="101858" bIns="50929">
            <a:spAutoFit/>
          </a:bodyPr>
          <a:lstStyle/>
          <a:p>
            <a:pPr marL="342900" indent="-342900">
              <a:buFont typeface="Wingdings" pitchFamily="2" charset="2"/>
              <a:buNone/>
            </a:pPr>
            <a:r>
              <a:rPr lang="en-US" sz="1600"/>
              <a:t>19.	On the E-Clipse Bypass Control Panel press the </a:t>
            </a:r>
            <a:r>
              <a:rPr lang="en-US" sz="1600" b="1"/>
              <a:t>HAND</a:t>
            </a:r>
            <a:r>
              <a:rPr lang="en-US" sz="1600"/>
              <a:t> key.  The motor should instantly accelerate to full speed.  Press </a:t>
            </a:r>
            <a:r>
              <a:rPr lang="en-US" sz="1600" b="1"/>
              <a:t>OFF</a:t>
            </a:r>
            <a:r>
              <a:rPr lang="en-US" sz="1600"/>
              <a:t>.  The motor should coast to a stop.</a:t>
            </a:r>
          </a:p>
          <a:p>
            <a:pPr marL="342900" indent="-342900">
              <a:buFont typeface="Wingdings" pitchFamily="2" charset="2"/>
              <a:buNone/>
            </a:pPr>
            <a:r>
              <a:rPr lang="en-US" sz="1600"/>
              <a:t>20.	If the application is designed to utilize serial communication then continue with step 21.  Otherwise go to step 30.</a:t>
            </a:r>
          </a:p>
          <a:p>
            <a:pPr marL="342900" indent="-342900">
              <a:buFont typeface="Wingdings" pitchFamily="2" charset="2"/>
              <a:buNone/>
            </a:pPr>
            <a:r>
              <a:rPr lang="en-US" sz="1600" b="1"/>
              <a:t>Note!</a:t>
            </a:r>
            <a:r>
              <a:rPr lang="en-US" sz="1600"/>
              <a:t>  Steps 21 through 24 below are made on the </a:t>
            </a:r>
            <a:br>
              <a:rPr lang="en-US" sz="1600"/>
            </a:br>
            <a:r>
              <a:rPr lang="en-US" sz="1600"/>
              <a:t>E-Clipse Bypass Control Panel.  Step 25 is made on the ACH550 Control Panel.  </a:t>
            </a:r>
            <a:r>
              <a:rPr lang="en-US" sz="1600" b="1"/>
              <a:t>Make sure you are changing the indicated parameters on the correct panel.</a:t>
            </a:r>
          </a:p>
          <a:p>
            <a:pPr marL="342900" indent="-342900">
              <a:buFont typeface="Wingdings" pitchFamily="2" charset="2"/>
              <a:buNone/>
            </a:pPr>
            <a:r>
              <a:rPr lang="en-US" sz="1600"/>
              <a:t>21.	On the E-Clipse Bypass Control Panel, set bypass parameter </a:t>
            </a:r>
            <a:r>
              <a:rPr lang="en-US" sz="1600" b="1"/>
              <a:t>9802, COMM PROT SEL</a:t>
            </a:r>
            <a:r>
              <a:rPr lang="en-US" sz="1600"/>
              <a:t>, to the applicable protocol.</a:t>
            </a:r>
            <a:br>
              <a:rPr lang="en-US" sz="1600"/>
            </a:br>
            <a:r>
              <a:rPr lang="en-US" sz="1600"/>
              <a:t>Note:  If using EFB (Embedded Fieldbus), continue with Step 23. </a:t>
            </a:r>
            <a:br>
              <a:rPr lang="en-US" sz="1600"/>
            </a:br>
            <a:r>
              <a:rPr lang="en-US" sz="1600"/>
              <a:t/>
            </a:r>
            <a:br>
              <a:rPr lang="en-US" sz="1600"/>
            </a:br>
            <a:r>
              <a:rPr lang="en-US" sz="1600"/>
              <a:t>If using FBA (a Fieldbus Adapter), continue with Step 22.</a:t>
            </a:r>
            <a:br>
              <a:rPr lang="en-US" sz="1600"/>
            </a:br>
            <a:r>
              <a:rPr lang="en-US" sz="1600"/>
              <a:t/>
            </a:r>
            <a:br>
              <a:rPr lang="en-US" sz="1600"/>
            </a:br>
            <a:endParaRPr lang="en-US" sz="1600"/>
          </a:p>
        </p:txBody>
      </p:sp>
      <p:pic>
        <p:nvPicPr>
          <p:cNvPr id="3234820" name="Picture 4"/>
          <p:cNvPicPr>
            <a:picLocks noChangeAspect="1" noChangeArrowheads="1"/>
          </p:cNvPicPr>
          <p:nvPr/>
        </p:nvPicPr>
        <p:blipFill>
          <a:blip r:embed="rId4" cstate="print"/>
          <a:srcRect/>
          <a:stretch>
            <a:fillRect/>
          </a:stretch>
        </p:blipFill>
        <p:spPr bwMode="auto">
          <a:xfrm>
            <a:off x="307975" y="1839913"/>
            <a:ext cx="1116013" cy="1239837"/>
          </a:xfrm>
          <a:prstGeom prst="rect">
            <a:avLst/>
          </a:prstGeom>
          <a:noFill/>
          <a:ln w="9525">
            <a:noFill/>
            <a:miter lim="800000"/>
            <a:headEnd/>
            <a:tailEnd/>
          </a:ln>
          <a:effectLst/>
        </p:spPr>
      </p:pic>
      <p:grpSp>
        <p:nvGrpSpPr>
          <p:cNvPr id="3234821" name="Group 5"/>
          <p:cNvGrpSpPr>
            <a:grpSpLocks/>
          </p:cNvGrpSpPr>
          <p:nvPr/>
        </p:nvGrpSpPr>
        <p:grpSpPr bwMode="auto">
          <a:xfrm>
            <a:off x="8047038" y="3454400"/>
            <a:ext cx="1798637" cy="3522663"/>
            <a:chOff x="4608" y="1920"/>
            <a:chExt cx="1030" cy="1958"/>
          </a:xfrm>
        </p:grpSpPr>
        <p:pic>
          <p:nvPicPr>
            <p:cNvPr id="3234822" name="Picture 6" descr="DCP_1567_edited-3"/>
            <p:cNvPicPr>
              <a:picLocks noChangeAspect="1" noChangeArrowheads="1"/>
            </p:cNvPicPr>
            <p:nvPr/>
          </p:nvPicPr>
          <p:blipFill>
            <a:blip r:embed="rId5" cstate="print"/>
            <a:srcRect/>
            <a:stretch>
              <a:fillRect/>
            </a:stretch>
          </p:blipFill>
          <p:spPr bwMode="auto">
            <a:xfrm>
              <a:off x="4843" y="1920"/>
              <a:ext cx="795" cy="1958"/>
            </a:xfrm>
            <a:prstGeom prst="rect">
              <a:avLst/>
            </a:prstGeom>
            <a:noFill/>
            <a:ln w="9525">
              <a:noFill/>
              <a:miter lim="800000"/>
              <a:headEnd/>
              <a:tailEnd/>
            </a:ln>
          </p:spPr>
        </p:pic>
        <p:pic>
          <p:nvPicPr>
            <p:cNvPr id="3234823" name="Picture 7"/>
            <p:cNvPicPr>
              <a:picLocks noChangeAspect="1" noChangeArrowheads="1"/>
            </p:cNvPicPr>
            <p:nvPr/>
          </p:nvPicPr>
          <p:blipFill>
            <a:blip r:embed="rId4" cstate="print"/>
            <a:srcRect/>
            <a:stretch>
              <a:fillRect/>
            </a:stretch>
          </p:blipFill>
          <p:spPr bwMode="auto">
            <a:xfrm>
              <a:off x="5277" y="3021"/>
              <a:ext cx="311" cy="335"/>
            </a:xfrm>
            <a:prstGeom prst="rect">
              <a:avLst/>
            </a:prstGeom>
            <a:noFill/>
            <a:ln w="9525">
              <a:noFill/>
              <a:miter lim="800000"/>
              <a:headEnd/>
              <a:tailEnd/>
            </a:ln>
            <a:effectLst/>
          </p:spPr>
        </p:pic>
        <p:sp>
          <p:nvSpPr>
            <p:cNvPr id="3234824" name="Line 8"/>
            <p:cNvSpPr>
              <a:spLocks noChangeShapeType="1"/>
            </p:cNvSpPr>
            <p:nvPr/>
          </p:nvSpPr>
          <p:spPr bwMode="auto">
            <a:xfrm>
              <a:off x="4608" y="2784"/>
              <a:ext cx="696" cy="168"/>
            </a:xfrm>
            <a:prstGeom prst="line">
              <a:avLst/>
            </a:prstGeom>
            <a:noFill/>
            <a:ln w="38100">
              <a:solidFill>
                <a:schemeClr val="accent1"/>
              </a:solidFill>
              <a:round/>
              <a:headEnd/>
              <a:tailEnd type="triangle" w="med" len="med"/>
            </a:ln>
            <a:effectLst/>
          </p:spPr>
          <p:txBody>
            <a:bodyPr lIns="0" tIns="0" rIns="0" bIns="0"/>
            <a:lstStyle/>
            <a:p>
              <a:endParaRPr lang="en-US"/>
            </a:p>
          </p:txBody>
        </p:sp>
      </p:grpSp>
      <p:sp>
        <p:nvSpPr>
          <p:cNvPr id="3234825" name="Line 9"/>
          <p:cNvSpPr>
            <a:spLocks noChangeShapeType="1"/>
          </p:cNvSpPr>
          <p:nvPr/>
        </p:nvSpPr>
        <p:spPr bwMode="auto">
          <a:xfrm>
            <a:off x="7383463" y="5480050"/>
            <a:ext cx="1749425" cy="161925"/>
          </a:xfrm>
          <a:prstGeom prst="line">
            <a:avLst/>
          </a:prstGeom>
          <a:noFill/>
          <a:ln w="38100">
            <a:solidFill>
              <a:schemeClr val="accent1"/>
            </a:solidFill>
            <a:round/>
            <a:headEnd/>
            <a:tailEnd type="triangle" w="med" len="med"/>
          </a:ln>
          <a:effectLst/>
        </p:spPr>
        <p:txBody>
          <a:bodyPr lIns="0" tIns="0" rIns="0" bIns="0"/>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348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348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348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348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348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348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4819" grpId="0" build="p"/>
      <p:bldP spid="3234825" grpId="0" animBg="1"/>
    </p:bldLst>
  </p:timing>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E0E89817-2E76-42ED-B0DB-A90BE829EB18}" type="slidenum">
              <a:rPr lang="en-US"/>
              <a:pPr/>
              <a:t>161</a:t>
            </a:fld>
            <a:endParaRPr lang="en-US"/>
          </a:p>
        </p:txBody>
      </p:sp>
      <p:sp>
        <p:nvSpPr>
          <p:cNvPr id="3236866" name="Rectangle 2"/>
          <p:cNvSpPr>
            <a:spLocks noGrp="1" noChangeArrowheads="1"/>
          </p:cNvSpPr>
          <p:nvPr>
            <p:ph type="title"/>
          </p:nvPr>
        </p:nvSpPr>
        <p:spPr/>
        <p:txBody>
          <a:bodyPr/>
          <a:lstStyle/>
          <a:p>
            <a:r>
              <a:rPr lang="en-US"/>
              <a:t>Enable and Set Up Communication (if used)</a:t>
            </a:r>
          </a:p>
        </p:txBody>
      </p:sp>
      <p:sp>
        <p:nvSpPr>
          <p:cNvPr id="3236867" name="Rectangle 3"/>
          <p:cNvSpPr>
            <a:spLocks noChangeArrowheads="1"/>
          </p:cNvSpPr>
          <p:nvPr/>
        </p:nvSpPr>
        <p:spPr bwMode="auto">
          <a:xfrm>
            <a:off x="1624013" y="1808163"/>
            <a:ext cx="6810375" cy="5602287"/>
          </a:xfrm>
          <a:prstGeom prst="rect">
            <a:avLst/>
          </a:prstGeom>
          <a:noFill/>
          <a:ln w="9525">
            <a:noFill/>
            <a:miter lim="800000"/>
            <a:headEnd/>
            <a:tailEnd/>
          </a:ln>
          <a:effectLst/>
        </p:spPr>
        <p:txBody>
          <a:bodyPr lIns="101858" tIns="50929" rIns="101858" bIns="50929">
            <a:spAutoFit/>
          </a:bodyPr>
          <a:lstStyle/>
          <a:p>
            <a:pPr marL="342900" indent="-342900">
              <a:buFont typeface="Wingdings" pitchFamily="2" charset="2"/>
              <a:buNone/>
            </a:pPr>
            <a:r>
              <a:rPr lang="en-US" sz="1600"/>
              <a:t>22.	For FBAs, set the following in Group 51 of the E-Clipse Keypad</a:t>
            </a:r>
            <a:br>
              <a:rPr lang="en-US" sz="1600"/>
            </a:br>
            <a:r>
              <a:rPr lang="en-US" sz="1600"/>
              <a:t>- P5101 set to Protocol type </a:t>
            </a:r>
            <a:br>
              <a:rPr lang="en-US" sz="1600"/>
            </a:br>
            <a:r>
              <a:rPr lang="en-US" sz="1600"/>
              <a:t>   (e.g. LonWorks, FLON, Ethernet, FENA, etc.)</a:t>
            </a:r>
            <a:br>
              <a:rPr lang="en-US" sz="1600"/>
            </a:br>
            <a:r>
              <a:rPr lang="en-US" sz="1600"/>
              <a:t>- P5102 through P5126 – refer to the specific protocol manual and consult with the appropriate controls technician</a:t>
            </a:r>
            <a:br>
              <a:rPr lang="en-US" sz="1600"/>
            </a:br>
            <a:r>
              <a:rPr lang="en-US" sz="1600"/>
              <a:t>(determine station ID, baud rate, parity, etc.)</a:t>
            </a:r>
            <a:br>
              <a:rPr lang="en-US" sz="1600"/>
            </a:br>
            <a:r>
              <a:rPr lang="en-US" sz="1600"/>
              <a:t>- Perform a “FBA Par Refresh” with P5127</a:t>
            </a:r>
            <a:br>
              <a:rPr lang="en-US" sz="1600"/>
            </a:br>
            <a:r>
              <a:rPr lang="en-US" sz="1600"/>
              <a:t>- Verify that P5131 indicates “On-Line” status</a:t>
            </a:r>
            <a:br>
              <a:rPr lang="en-US" sz="1600"/>
            </a:br>
            <a:r>
              <a:rPr lang="en-US" sz="1600"/>
              <a:t>- Continue with Step 25 for Start/Stop, Speed Reference, etc.</a:t>
            </a:r>
          </a:p>
          <a:p>
            <a:pPr marL="342900" indent="-342900">
              <a:buFont typeface="Wingdings" pitchFamily="2" charset="2"/>
              <a:buNone/>
            </a:pPr>
            <a:r>
              <a:rPr lang="en-US" sz="1600"/>
              <a:t>23.	For EFB, verify the protocol selected in P9802 is visible in P5301</a:t>
            </a:r>
            <a:br>
              <a:rPr lang="en-US" sz="1600"/>
            </a:br>
            <a:r>
              <a:rPr lang="en-US" sz="1600"/>
              <a:t>(e.g. Std Modbus, FLN, N2 or BACnet)</a:t>
            </a:r>
          </a:p>
          <a:p>
            <a:pPr marL="342900" indent="-342900">
              <a:buFont typeface="Wingdings" pitchFamily="2" charset="2"/>
              <a:buNone/>
            </a:pPr>
            <a:r>
              <a:rPr lang="en-US" sz="1600"/>
              <a:t>24.	Set P5302 through P5305 - refer to the specific protocol manual</a:t>
            </a:r>
            <a:br>
              <a:rPr lang="en-US" sz="1600"/>
            </a:br>
            <a:r>
              <a:rPr lang="en-US" sz="1600"/>
              <a:t>and consult with the appropriate controls technician</a:t>
            </a:r>
          </a:p>
          <a:p>
            <a:pPr marL="342900" indent="-342900">
              <a:buFont typeface="Wingdings" pitchFamily="2" charset="2"/>
              <a:buNone/>
            </a:pPr>
            <a:r>
              <a:rPr lang="en-US" sz="1600"/>
              <a:t>25.	If the drive speed reference is provided by serial communication then set drive parameter </a:t>
            </a:r>
            <a:r>
              <a:rPr lang="en-US" sz="1600" b="1"/>
              <a:t>1103 to COMM</a:t>
            </a:r>
            <a:r>
              <a:rPr lang="en-US" sz="1600"/>
              <a:t> with the ACH550 Control Panel.</a:t>
            </a:r>
          </a:p>
          <a:p>
            <a:pPr marL="342900" indent="-342900">
              <a:buFont typeface="Wingdings" pitchFamily="2" charset="2"/>
              <a:buNone/>
            </a:pPr>
            <a:r>
              <a:rPr lang="en-US" sz="1600"/>
              <a:t>26.	If motor start and stop is commanded via serial communication then set bypass parameter </a:t>
            </a:r>
            <a:r>
              <a:rPr lang="en-US" sz="1600" b="1"/>
              <a:t>1601, START / STOP, to COMM</a:t>
            </a:r>
            <a:r>
              <a:rPr lang="en-US" sz="1600"/>
              <a:t> with the E-Clipse Bypass Control Panel.  If motor start and stop isn’t commanded via serial communication then go to step 29.</a:t>
            </a:r>
          </a:p>
          <a:p>
            <a:pPr marL="342900" indent="-342900">
              <a:buFont typeface="Wingdings" pitchFamily="2" charset="2"/>
              <a:buNone/>
            </a:pPr>
            <a:r>
              <a:rPr lang="en-US" sz="1600"/>
              <a:t>	</a:t>
            </a:r>
          </a:p>
        </p:txBody>
      </p:sp>
      <p:pic>
        <p:nvPicPr>
          <p:cNvPr id="3236868" name="Picture 4" descr="DCP_1565_edited-3"/>
          <p:cNvPicPr>
            <a:picLocks noChangeAspect="1" noChangeArrowheads="1"/>
          </p:cNvPicPr>
          <p:nvPr/>
        </p:nvPicPr>
        <p:blipFill>
          <a:blip r:embed="rId4" cstate="print"/>
          <a:srcRect/>
          <a:stretch>
            <a:fillRect/>
          </a:stretch>
        </p:blipFill>
        <p:spPr bwMode="auto">
          <a:xfrm>
            <a:off x="8450263" y="1808163"/>
            <a:ext cx="1384300" cy="1744662"/>
          </a:xfrm>
          <a:prstGeom prst="rect">
            <a:avLst/>
          </a:prstGeom>
          <a:noFill/>
        </p:spPr>
      </p:pic>
      <p:pic>
        <p:nvPicPr>
          <p:cNvPr id="3236869" name="Picture 5"/>
          <p:cNvPicPr>
            <a:picLocks noChangeAspect="1" noChangeArrowheads="1"/>
          </p:cNvPicPr>
          <p:nvPr/>
        </p:nvPicPr>
        <p:blipFill>
          <a:blip r:embed="rId5" cstate="print"/>
          <a:srcRect/>
          <a:stretch>
            <a:fillRect/>
          </a:stretch>
        </p:blipFill>
        <p:spPr bwMode="auto">
          <a:xfrm>
            <a:off x="307975" y="1839913"/>
            <a:ext cx="1116013" cy="1239837"/>
          </a:xfrm>
          <a:prstGeom prst="rect">
            <a:avLst/>
          </a:prstGeom>
          <a:noFill/>
          <a:ln w="9525">
            <a:noFill/>
            <a:miter lim="800000"/>
            <a:headEnd/>
            <a:tailEnd/>
          </a:ln>
          <a:effectLst/>
        </p:spPr>
      </p:pic>
      <p:pic>
        <p:nvPicPr>
          <p:cNvPr id="3236870" name="Picture 6" descr="DCP_1567_edited-3"/>
          <p:cNvPicPr>
            <a:picLocks noChangeAspect="1" noChangeArrowheads="1"/>
          </p:cNvPicPr>
          <p:nvPr/>
        </p:nvPicPr>
        <p:blipFill>
          <a:blip r:embed="rId6" cstate="print"/>
          <a:srcRect l="46292" t="35097" b="38470"/>
          <a:stretch>
            <a:fillRect/>
          </a:stretch>
        </p:blipFill>
        <p:spPr bwMode="auto">
          <a:xfrm>
            <a:off x="8461375" y="5289550"/>
            <a:ext cx="1352550" cy="1690688"/>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36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368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368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368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368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368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6867" grpId="0" build="p"/>
    </p:bldLst>
  </p:timing>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A52822B5-7372-4226-B825-E28535AF916C}" type="slidenum">
              <a:rPr lang="en-US"/>
              <a:pPr/>
              <a:t>162</a:t>
            </a:fld>
            <a:endParaRPr lang="en-US"/>
          </a:p>
        </p:txBody>
      </p:sp>
      <p:sp>
        <p:nvSpPr>
          <p:cNvPr id="3238914" name="Rectangle 2"/>
          <p:cNvSpPr>
            <a:spLocks noGrp="1" noChangeArrowheads="1"/>
          </p:cNvSpPr>
          <p:nvPr>
            <p:ph type="title"/>
          </p:nvPr>
        </p:nvSpPr>
        <p:spPr/>
        <p:txBody>
          <a:bodyPr/>
          <a:lstStyle/>
          <a:p>
            <a:r>
              <a:rPr lang="en-US"/>
              <a:t>Enable / Set Up Communication (if used)</a:t>
            </a:r>
          </a:p>
        </p:txBody>
      </p:sp>
      <p:sp>
        <p:nvSpPr>
          <p:cNvPr id="3238915" name="Rectangle 3"/>
          <p:cNvSpPr>
            <a:spLocks noChangeArrowheads="1"/>
          </p:cNvSpPr>
          <p:nvPr/>
        </p:nvSpPr>
        <p:spPr bwMode="auto">
          <a:xfrm>
            <a:off x="1624013" y="1808163"/>
            <a:ext cx="6810375" cy="1812925"/>
          </a:xfrm>
          <a:prstGeom prst="rect">
            <a:avLst/>
          </a:prstGeom>
          <a:noFill/>
          <a:ln w="9525">
            <a:noFill/>
            <a:miter lim="800000"/>
            <a:headEnd/>
            <a:tailEnd/>
          </a:ln>
          <a:effectLst/>
        </p:spPr>
        <p:txBody>
          <a:bodyPr lIns="101858" tIns="50929" rIns="101858" bIns="50929">
            <a:spAutoFit/>
          </a:bodyPr>
          <a:lstStyle/>
          <a:p>
            <a:pPr marL="342900" indent="-342900">
              <a:buFont typeface="Wingdings" pitchFamily="2" charset="2"/>
              <a:buNone/>
            </a:pPr>
            <a:r>
              <a:rPr lang="en-US" sz="1600"/>
              <a:t>27.	If the protocol used is BACnet, </a:t>
            </a:r>
            <a:r>
              <a:rPr lang="en-US" sz="1600" b="1"/>
              <a:t>P5311 (Lower Global ID), and P5317 (Higher Global ID)</a:t>
            </a:r>
            <a:r>
              <a:rPr lang="en-US" sz="1600"/>
              <a:t> must also be set. See the “E-Clipse Bypass Embedded Fieldbus Control” Manual for further details.</a:t>
            </a:r>
            <a:br>
              <a:rPr lang="en-US" sz="1600"/>
            </a:br>
            <a:r>
              <a:rPr lang="en-US" sz="1600"/>
              <a:t/>
            </a:r>
            <a:br>
              <a:rPr lang="en-US" sz="1600"/>
            </a:br>
            <a:r>
              <a:rPr lang="en-US" sz="1600"/>
              <a:t>Note: M</a:t>
            </a:r>
            <a:r>
              <a:rPr lang="en-US" sz="1600">
                <a:solidFill>
                  <a:schemeClr val="tx1"/>
                </a:solidFill>
              </a:rPr>
              <a:t>AC IDs (=“local” ID) must be unique on the wire (P5302), and Device Object Instance IDs (“Global” ID) must be unique per the entire BACnet network  (P5311 &amp; P5317)</a:t>
            </a:r>
            <a:endParaRPr lang="en-US" sz="1600"/>
          </a:p>
        </p:txBody>
      </p:sp>
      <p:grpSp>
        <p:nvGrpSpPr>
          <p:cNvPr id="3238916" name="Group 4"/>
          <p:cNvGrpSpPr>
            <a:grpSpLocks/>
          </p:cNvGrpSpPr>
          <p:nvPr/>
        </p:nvGrpSpPr>
        <p:grpSpPr bwMode="auto">
          <a:xfrm>
            <a:off x="2043113" y="3687763"/>
            <a:ext cx="6370637" cy="3292475"/>
            <a:chOff x="1170" y="2050"/>
            <a:chExt cx="3648" cy="1830"/>
          </a:xfrm>
        </p:grpSpPr>
        <p:sp>
          <p:nvSpPr>
            <p:cNvPr id="3238917" name="Text Box 5"/>
            <p:cNvSpPr txBox="1">
              <a:spLocks noChangeArrowheads="1"/>
            </p:cNvSpPr>
            <p:nvPr/>
          </p:nvSpPr>
          <p:spPr bwMode="auto">
            <a:xfrm>
              <a:off x="1170" y="2061"/>
              <a:ext cx="600" cy="172"/>
            </a:xfrm>
            <a:prstGeom prst="rect">
              <a:avLst/>
            </a:prstGeom>
            <a:noFill/>
            <a:ln w="9525">
              <a:solidFill>
                <a:schemeClr val="tx1"/>
              </a:solidFill>
              <a:miter lim="800000"/>
              <a:headEnd/>
              <a:tailEnd/>
            </a:ln>
            <a:effectLst/>
          </p:spPr>
          <p:txBody>
            <a:bodyPr lIns="101858" tIns="50929" rIns="101858" bIns="50929">
              <a:spAutoFit/>
            </a:bodyPr>
            <a:lstStyle/>
            <a:p>
              <a:pPr algn="ctr" defTabSz="1019175" eaLnBrk="0" hangingPunct="0">
                <a:buClrTx/>
                <a:buSzTx/>
                <a:buFontTx/>
                <a:buNone/>
              </a:pPr>
              <a:r>
                <a:rPr lang="en-US" sz="1300">
                  <a:solidFill>
                    <a:schemeClr val="tx1"/>
                  </a:solidFill>
                </a:rPr>
                <a:t>OWS</a:t>
              </a:r>
            </a:p>
          </p:txBody>
        </p:sp>
        <p:sp>
          <p:nvSpPr>
            <p:cNvPr id="3238918" name="Line 6"/>
            <p:cNvSpPr>
              <a:spLocks noChangeShapeType="1"/>
            </p:cNvSpPr>
            <p:nvPr/>
          </p:nvSpPr>
          <p:spPr bwMode="auto">
            <a:xfrm>
              <a:off x="1458" y="2244"/>
              <a:ext cx="0" cy="138"/>
            </a:xfrm>
            <a:prstGeom prst="line">
              <a:avLst/>
            </a:prstGeom>
            <a:noFill/>
            <a:ln w="9525">
              <a:solidFill>
                <a:schemeClr val="tx1"/>
              </a:solidFill>
              <a:round/>
              <a:headEnd/>
              <a:tailEnd/>
            </a:ln>
            <a:effectLst/>
          </p:spPr>
          <p:txBody>
            <a:bodyPr/>
            <a:lstStyle/>
            <a:p>
              <a:endParaRPr lang="en-US"/>
            </a:p>
          </p:txBody>
        </p:sp>
        <p:sp>
          <p:nvSpPr>
            <p:cNvPr id="3238919" name="Text Box 7"/>
            <p:cNvSpPr txBox="1">
              <a:spLocks noChangeArrowheads="1"/>
            </p:cNvSpPr>
            <p:nvPr/>
          </p:nvSpPr>
          <p:spPr bwMode="auto">
            <a:xfrm>
              <a:off x="1248" y="2382"/>
              <a:ext cx="420" cy="172"/>
            </a:xfrm>
            <a:prstGeom prst="rect">
              <a:avLst/>
            </a:prstGeom>
            <a:noFill/>
            <a:ln w="9525">
              <a:solidFill>
                <a:schemeClr val="tx1"/>
              </a:solidFill>
              <a:miter lim="800000"/>
              <a:headEnd/>
              <a:tailEnd/>
            </a:ln>
            <a:effectLst/>
          </p:spPr>
          <p:txBody>
            <a:bodyPr lIns="101858" tIns="50929" rIns="101858" bIns="50929">
              <a:spAutoFit/>
            </a:bodyPr>
            <a:lstStyle/>
            <a:p>
              <a:pPr algn="ctr" defTabSz="1019175" eaLnBrk="0" hangingPunct="0">
                <a:buClrTx/>
                <a:buSzTx/>
                <a:buFontTx/>
                <a:buNone/>
              </a:pPr>
              <a:r>
                <a:rPr lang="en-US" sz="1300">
                  <a:solidFill>
                    <a:schemeClr val="tx1"/>
                  </a:solidFill>
                </a:rPr>
                <a:t>BC</a:t>
              </a:r>
            </a:p>
          </p:txBody>
        </p:sp>
        <p:sp>
          <p:nvSpPr>
            <p:cNvPr id="3238920" name="Text Box 8"/>
            <p:cNvSpPr txBox="1">
              <a:spLocks noChangeArrowheads="1"/>
            </p:cNvSpPr>
            <p:nvPr/>
          </p:nvSpPr>
          <p:spPr bwMode="auto">
            <a:xfrm>
              <a:off x="1428" y="2250"/>
              <a:ext cx="378" cy="133"/>
            </a:xfrm>
            <a:prstGeom prst="rect">
              <a:avLst/>
            </a:prstGeom>
            <a:noFill/>
            <a:ln w="9525">
              <a:noFill/>
              <a:miter lim="800000"/>
              <a:headEnd/>
              <a:tailEnd/>
            </a:ln>
            <a:effectLst/>
          </p:spPr>
          <p:txBody>
            <a:bodyPr lIns="101858" tIns="50929" rIns="101858" bIns="50929">
              <a:spAutoFit/>
            </a:bodyPr>
            <a:lstStyle/>
            <a:p>
              <a:pPr defTabSz="1019175" eaLnBrk="0" hangingPunct="0">
                <a:buClrTx/>
                <a:buSzTx/>
                <a:buFontTx/>
                <a:buNone/>
              </a:pPr>
              <a:r>
                <a:rPr lang="en-US" sz="900">
                  <a:solidFill>
                    <a:schemeClr val="tx1"/>
                  </a:solidFill>
                </a:rPr>
                <a:t>Ethernet</a:t>
              </a:r>
            </a:p>
          </p:txBody>
        </p:sp>
        <p:sp>
          <p:nvSpPr>
            <p:cNvPr id="3238921" name="Text Box 9"/>
            <p:cNvSpPr txBox="1">
              <a:spLocks noChangeArrowheads="1"/>
            </p:cNvSpPr>
            <p:nvPr/>
          </p:nvSpPr>
          <p:spPr bwMode="auto">
            <a:xfrm>
              <a:off x="2635" y="2382"/>
              <a:ext cx="419" cy="231"/>
            </a:xfrm>
            <a:prstGeom prst="rect">
              <a:avLst/>
            </a:prstGeom>
            <a:noFill/>
            <a:ln w="9525">
              <a:solidFill>
                <a:schemeClr val="tx1"/>
              </a:solidFill>
              <a:miter lim="800000"/>
              <a:headEnd/>
              <a:tailEnd/>
            </a:ln>
            <a:effectLst/>
          </p:spPr>
          <p:txBody>
            <a:bodyPr lIns="101858" tIns="50929" rIns="101858" bIns="50929">
              <a:spAutoFit/>
            </a:bodyPr>
            <a:lstStyle/>
            <a:p>
              <a:pPr algn="ctr" defTabSz="1019175" eaLnBrk="0" hangingPunct="0">
                <a:buClrTx/>
                <a:buSzTx/>
                <a:buFontTx/>
                <a:buNone/>
              </a:pPr>
              <a:r>
                <a:rPr lang="en-US">
                  <a:solidFill>
                    <a:schemeClr val="tx1"/>
                  </a:solidFill>
                </a:rPr>
                <a:t>BC</a:t>
              </a:r>
            </a:p>
          </p:txBody>
        </p:sp>
        <p:sp>
          <p:nvSpPr>
            <p:cNvPr id="3238922" name="Text Box 10"/>
            <p:cNvSpPr txBox="1">
              <a:spLocks noChangeArrowheads="1"/>
            </p:cNvSpPr>
            <p:nvPr/>
          </p:nvSpPr>
          <p:spPr bwMode="auto">
            <a:xfrm>
              <a:off x="1878" y="2461"/>
              <a:ext cx="698" cy="133"/>
            </a:xfrm>
            <a:prstGeom prst="rect">
              <a:avLst/>
            </a:prstGeom>
            <a:noFill/>
            <a:ln w="9525">
              <a:noFill/>
              <a:miter lim="800000"/>
              <a:headEnd/>
              <a:tailEnd/>
            </a:ln>
            <a:effectLst/>
          </p:spPr>
          <p:txBody>
            <a:bodyPr lIns="101858" tIns="50929" rIns="101858" bIns="50929">
              <a:spAutoFit/>
            </a:bodyPr>
            <a:lstStyle/>
            <a:p>
              <a:pPr defTabSz="1019175" eaLnBrk="0" hangingPunct="0">
                <a:buClrTx/>
                <a:buSzTx/>
                <a:buFontTx/>
                <a:buNone/>
              </a:pPr>
              <a:r>
                <a:rPr lang="en-US" sz="900">
                  <a:solidFill>
                    <a:schemeClr val="tx1"/>
                  </a:solidFill>
                </a:rPr>
                <a:t>Ethernet</a:t>
              </a:r>
            </a:p>
          </p:txBody>
        </p:sp>
        <p:sp>
          <p:nvSpPr>
            <p:cNvPr id="3238923" name="Line 11"/>
            <p:cNvSpPr>
              <a:spLocks noChangeShapeType="1"/>
            </p:cNvSpPr>
            <p:nvPr/>
          </p:nvSpPr>
          <p:spPr bwMode="auto">
            <a:xfrm>
              <a:off x="2802" y="2578"/>
              <a:ext cx="0" cy="195"/>
            </a:xfrm>
            <a:prstGeom prst="line">
              <a:avLst/>
            </a:prstGeom>
            <a:noFill/>
            <a:ln w="9525">
              <a:solidFill>
                <a:schemeClr val="tx1"/>
              </a:solidFill>
              <a:round/>
              <a:headEnd/>
              <a:tailEnd/>
            </a:ln>
            <a:effectLst/>
          </p:spPr>
          <p:txBody>
            <a:bodyPr/>
            <a:lstStyle/>
            <a:p>
              <a:endParaRPr lang="en-US"/>
            </a:p>
          </p:txBody>
        </p:sp>
        <p:sp>
          <p:nvSpPr>
            <p:cNvPr id="3238924" name="Text Box 12"/>
            <p:cNvSpPr txBox="1">
              <a:spLocks noChangeArrowheads="1"/>
            </p:cNvSpPr>
            <p:nvPr/>
          </p:nvSpPr>
          <p:spPr bwMode="auto">
            <a:xfrm>
              <a:off x="2676" y="2773"/>
              <a:ext cx="294" cy="231"/>
            </a:xfrm>
            <a:prstGeom prst="rect">
              <a:avLst/>
            </a:prstGeom>
            <a:noFill/>
            <a:ln w="9525">
              <a:solidFill>
                <a:schemeClr val="tx1"/>
              </a:solidFill>
              <a:miter lim="800000"/>
              <a:headEnd/>
              <a:tailEnd/>
            </a:ln>
            <a:effectLst/>
          </p:spPr>
          <p:txBody>
            <a:bodyPr lIns="101858" tIns="50929" rIns="101858" bIns="50929">
              <a:spAutoFit/>
            </a:bodyPr>
            <a:lstStyle/>
            <a:p>
              <a:pPr algn="ctr" defTabSz="1019175" eaLnBrk="0" hangingPunct="0">
                <a:buClrTx/>
                <a:buSzTx/>
                <a:buFontTx/>
                <a:buNone/>
              </a:pPr>
              <a:r>
                <a:rPr lang="en-US">
                  <a:solidFill>
                    <a:schemeClr val="tx1"/>
                  </a:solidFill>
                </a:rPr>
                <a:t>R</a:t>
              </a:r>
            </a:p>
          </p:txBody>
        </p:sp>
        <p:sp>
          <p:nvSpPr>
            <p:cNvPr id="3238925" name="Text Box 13"/>
            <p:cNvSpPr txBox="1">
              <a:spLocks noChangeArrowheads="1"/>
            </p:cNvSpPr>
            <p:nvPr/>
          </p:nvSpPr>
          <p:spPr bwMode="auto">
            <a:xfrm>
              <a:off x="2676" y="3163"/>
              <a:ext cx="294" cy="231"/>
            </a:xfrm>
            <a:prstGeom prst="rect">
              <a:avLst/>
            </a:prstGeom>
            <a:noFill/>
            <a:ln w="9525">
              <a:solidFill>
                <a:schemeClr val="tx1"/>
              </a:solidFill>
              <a:miter lim="800000"/>
              <a:headEnd/>
              <a:tailEnd/>
            </a:ln>
            <a:effectLst/>
          </p:spPr>
          <p:txBody>
            <a:bodyPr lIns="101858" tIns="50929" rIns="101858" bIns="50929">
              <a:spAutoFit/>
            </a:bodyPr>
            <a:lstStyle/>
            <a:p>
              <a:pPr algn="ctr" defTabSz="1019175" eaLnBrk="0" hangingPunct="0">
                <a:buClrTx/>
                <a:buSzTx/>
                <a:buFontTx/>
                <a:buNone/>
              </a:pPr>
              <a:r>
                <a:rPr lang="en-US">
                  <a:solidFill>
                    <a:schemeClr val="tx1"/>
                  </a:solidFill>
                </a:rPr>
                <a:t>R</a:t>
              </a:r>
            </a:p>
          </p:txBody>
        </p:sp>
        <p:sp>
          <p:nvSpPr>
            <p:cNvPr id="3238926" name="Text Box 14"/>
            <p:cNvSpPr txBox="1">
              <a:spLocks noChangeArrowheads="1"/>
            </p:cNvSpPr>
            <p:nvPr/>
          </p:nvSpPr>
          <p:spPr bwMode="auto">
            <a:xfrm>
              <a:off x="2676" y="3515"/>
              <a:ext cx="294" cy="231"/>
            </a:xfrm>
            <a:prstGeom prst="rect">
              <a:avLst/>
            </a:prstGeom>
            <a:noFill/>
            <a:ln w="9525">
              <a:solidFill>
                <a:schemeClr val="tx1"/>
              </a:solidFill>
              <a:miter lim="800000"/>
              <a:headEnd/>
              <a:tailEnd/>
            </a:ln>
            <a:effectLst/>
          </p:spPr>
          <p:txBody>
            <a:bodyPr lIns="101858" tIns="50929" rIns="101858" bIns="50929">
              <a:spAutoFit/>
            </a:bodyPr>
            <a:lstStyle/>
            <a:p>
              <a:pPr algn="ctr" defTabSz="1019175" eaLnBrk="0" hangingPunct="0">
                <a:buClrTx/>
                <a:buSzTx/>
                <a:buFontTx/>
                <a:buNone/>
              </a:pPr>
              <a:r>
                <a:rPr lang="en-US">
                  <a:solidFill>
                    <a:schemeClr val="tx1"/>
                  </a:solidFill>
                </a:rPr>
                <a:t>R</a:t>
              </a:r>
            </a:p>
          </p:txBody>
        </p:sp>
        <p:sp>
          <p:nvSpPr>
            <p:cNvPr id="3238927" name="Text Box 15"/>
            <p:cNvSpPr txBox="1">
              <a:spLocks noChangeArrowheads="1"/>
            </p:cNvSpPr>
            <p:nvPr/>
          </p:nvSpPr>
          <p:spPr bwMode="auto">
            <a:xfrm>
              <a:off x="2550" y="2260"/>
              <a:ext cx="756" cy="132"/>
            </a:xfrm>
            <a:prstGeom prst="rect">
              <a:avLst/>
            </a:prstGeom>
            <a:noFill/>
            <a:ln w="9525">
              <a:noFill/>
              <a:miter lim="800000"/>
              <a:headEnd/>
              <a:tailEnd/>
            </a:ln>
            <a:effectLst/>
          </p:spPr>
          <p:txBody>
            <a:bodyPr lIns="101858" tIns="50929" rIns="101858" bIns="50929">
              <a:spAutoFit/>
            </a:bodyPr>
            <a:lstStyle/>
            <a:p>
              <a:pPr defTabSz="1019175" eaLnBrk="0" hangingPunct="0">
                <a:buClrTx/>
                <a:buSzTx/>
                <a:buFontTx/>
                <a:buNone/>
              </a:pPr>
              <a:r>
                <a:rPr lang="en-US" sz="900">
                  <a:solidFill>
                    <a:schemeClr val="tx1"/>
                  </a:solidFill>
                </a:rPr>
                <a:t>Building Controller</a:t>
              </a:r>
            </a:p>
          </p:txBody>
        </p:sp>
        <p:sp>
          <p:nvSpPr>
            <p:cNvPr id="3238928" name="Text Box 16"/>
            <p:cNvSpPr txBox="1">
              <a:spLocks noChangeArrowheads="1"/>
            </p:cNvSpPr>
            <p:nvPr/>
          </p:nvSpPr>
          <p:spPr bwMode="auto">
            <a:xfrm>
              <a:off x="2802" y="2656"/>
              <a:ext cx="423" cy="133"/>
            </a:xfrm>
            <a:prstGeom prst="rect">
              <a:avLst/>
            </a:prstGeom>
            <a:noFill/>
            <a:ln w="9525">
              <a:noFill/>
              <a:miter lim="800000"/>
              <a:headEnd/>
              <a:tailEnd/>
            </a:ln>
            <a:effectLst/>
          </p:spPr>
          <p:txBody>
            <a:bodyPr lIns="101858" tIns="50929" rIns="101858" bIns="50929">
              <a:spAutoFit/>
            </a:bodyPr>
            <a:lstStyle/>
            <a:p>
              <a:pPr defTabSz="1019175" eaLnBrk="0" hangingPunct="0">
                <a:buClrTx/>
                <a:buSzTx/>
                <a:buFontTx/>
                <a:buNone/>
              </a:pPr>
              <a:r>
                <a:rPr lang="en-US" sz="900">
                  <a:solidFill>
                    <a:schemeClr val="tx1"/>
                  </a:solidFill>
                </a:rPr>
                <a:t>Routers</a:t>
              </a:r>
            </a:p>
          </p:txBody>
        </p:sp>
        <p:sp>
          <p:nvSpPr>
            <p:cNvPr id="3238929" name="Line 17"/>
            <p:cNvSpPr>
              <a:spLocks noChangeShapeType="1"/>
            </p:cNvSpPr>
            <p:nvPr/>
          </p:nvSpPr>
          <p:spPr bwMode="auto">
            <a:xfrm>
              <a:off x="2802" y="2968"/>
              <a:ext cx="0" cy="195"/>
            </a:xfrm>
            <a:prstGeom prst="line">
              <a:avLst/>
            </a:prstGeom>
            <a:noFill/>
            <a:ln w="9525">
              <a:solidFill>
                <a:schemeClr val="tx1"/>
              </a:solidFill>
              <a:round/>
              <a:headEnd/>
              <a:tailEnd/>
            </a:ln>
            <a:effectLst/>
          </p:spPr>
          <p:txBody>
            <a:bodyPr/>
            <a:lstStyle/>
            <a:p>
              <a:endParaRPr lang="en-US"/>
            </a:p>
          </p:txBody>
        </p:sp>
        <p:sp>
          <p:nvSpPr>
            <p:cNvPr id="3238930" name="Line 18"/>
            <p:cNvSpPr>
              <a:spLocks noChangeShapeType="1"/>
            </p:cNvSpPr>
            <p:nvPr/>
          </p:nvSpPr>
          <p:spPr bwMode="auto">
            <a:xfrm>
              <a:off x="2802" y="3358"/>
              <a:ext cx="0" cy="157"/>
            </a:xfrm>
            <a:prstGeom prst="line">
              <a:avLst/>
            </a:prstGeom>
            <a:noFill/>
            <a:ln w="9525">
              <a:solidFill>
                <a:schemeClr val="tx1"/>
              </a:solidFill>
              <a:round/>
              <a:headEnd/>
              <a:tailEnd/>
            </a:ln>
            <a:effectLst/>
          </p:spPr>
          <p:txBody>
            <a:bodyPr/>
            <a:lstStyle/>
            <a:p>
              <a:endParaRPr lang="en-US"/>
            </a:p>
          </p:txBody>
        </p:sp>
        <p:sp>
          <p:nvSpPr>
            <p:cNvPr id="3238931" name="Text Box 19"/>
            <p:cNvSpPr txBox="1">
              <a:spLocks noChangeArrowheads="1"/>
            </p:cNvSpPr>
            <p:nvPr/>
          </p:nvSpPr>
          <p:spPr bwMode="auto">
            <a:xfrm>
              <a:off x="3348" y="2773"/>
              <a:ext cx="378" cy="365"/>
            </a:xfrm>
            <a:prstGeom prst="rect">
              <a:avLst/>
            </a:prstGeom>
            <a:noFill/>
            <a:ln w="9525">
              <a:solidFill>
                <a:schemeClr val="tx1"/>
              </a:solidFill>
              <a:miter lim="800000"/>
              <a:headEnd/>
              <a:tailEnd/>
            </a:ln>
            <a:effectLst/>
          </p:spPr>
          <p:txBody>
            <a:bodyPr lIns="101858" tIns="50929" rIns="101858" bIns="50929">
              <a:spAutoFit/>
            </a:bodyPr>
            <a:lstStyle/>
            <a:p>
              <a:pPr algn="ctr" defTabSz="1019175" eaLnBrk="0" hangingPunct="0">
                <a:buClrTx/>
                <a:buSzTx/>
                <a:buFontTx/>
                <a:buNone/>
              </a:pPr>
              <a:r>
                <a:rPr lang="en-US" sz="900">
                  <a:solidFill>
                    <a:schemeClr val="tx1"/>
                  </a:solidFill>
                </a:rPr>
                <a:t>VSD</a:t>
              </a:r>
            </a:p>
            <a:p>
              <a:pPr algn="ctr" defTabSz="1019175" eaLnBrk="0" hangingPunct="0">
                <a:buClrTx/>
                <a:buSzTx/>
                <a:buFontTx/>
                <a:buNone/>
              </a:pPr>
              <a:r>
                <a:rPr lang="en-US" sz="900">
                  <a:solidFill>
                    <a:srgbClr val="FF3300"/>
                  </a:solidFill>
                </a:rPr>
                <a:t>401</a:t>
              </a:r>
            </a:p>
            <a:p>
              <a:pPr algn="ctr" defTabSz="1019175" eaLnBrk="0" hangingPunct="0">
                <a:buClrTx/>
                <a:buSzTx/>
                <a:buFontTx/>
                <a:buNone/>
              </a:pPr>
              <a:r>
                <a:rPr lang="en-US" sz="900">
                  <a:solidFill>
                    <a:srgbClr val="FF3300"/>
                  </a:solidFill>
                </a:rPr>
                <a:t>(BOI-ID)</a:t>
              </a:r>
            </a:p>
          </p:txBody>
        </p:sp>
        <p:sp>
          <p:nvSpPr>
            <p:cNvPr id="3238932" name="Line 20"/>
            <p:cNvSpPr>
              <a:spLocks noChangeShapeType="1"/>
            </p:cNvSpPr>
            <p:nvPr/>
          </p:nvSpPr>
          <p:spPr bwMode="auto">
            <a:xfrm>
              <a:off x="2970" y="2890"/>
              <a:ext cx="378" cy="0"/>
            </a:xfrm>
            <a:prstGeom prst="line">
              <a:avLst/>
            </a:prstGeom>
            <a:noFill/>
            <a:ln w="9525">
              <a:solidFill>
                <a:schemeClr val="tx1"/>
              </a:solidFill>
              <a:round/>
              <a:headEnd/>
              <a:tailEnd/>
            </a:ln>
            <a:effectLst/>
          </p:spPr>
          <p:txBody>
            <a:bodyPr/>
            <a:lstStyle/>
            <a:p>
              <a:endParaRPr lang="en-US"/>
            </a:p>
          </p:txBody>
        </p:sp>
        <p:sp>
          <p:nvSpPr>
            <p:cNvPr id="3238933" name="Line 21"/>
            <p:cNvSpPr>
              <a:spLocks noChangeShapeType="1"/>
            </p:cNvSpPr>
            <p:nvPr/>
          </p:nvSpPr>
          <p:spPr bwMode="auto">
            <a:xfrm>
              <a:off x="2970" y="3280"/>
              <a:ext cx="378" cy="0"/>
            </a:xfrm>
            <a:prstGeom prst="line">
              <a:avLst/>
            </a:prstGeom>
            <a:noFill/>
            <a:ln w="9525">
              <a:solidFill>
                <a:schemeClr val="tx1"/>
              </a:solidFill>
              <a:round/>
              <a:headEnd/>
              <a:tailEnd/>
            </a:ln>
            <a:effectLst/>
          </p:spPr>
          <p:txBody>
            <a:bodyPr/>
            <a:lstStyle/>
            <a:p>
              <a:endParaRPr lang="en-US"/>
            </a:p>
          </p:txBody>
        </p:sp>
        <p:sp>
          <p:nvSpPr>
            <p:cNvPr id="3238934" name="Line 22"/>
            <p:cNvSpPr>
              <a:spLocks noChangeShapeType="1"/>
            </p:cNvSpPr>
            <p:nvPr/>
          </p:nvSpPr>
          <p:spPr bwMode="auto">
            <a:xfrm>
              <a:off x="2970" y="3632"/>
              <a:ext cx="378" cy="0"/>
            </a:xfrm>
            <a:prstGeom prst="line">
              <a:avLst/>
            </a:prstGeom>
            <a:noFill/>
            <a:ln w="9525">
              <a:solidFill>
                <a:schemeClr val="tx1"/>
              </a:solidFill>
              <a:round/>
              <a:headEnd/>
              <a:tailEnd/>
            </a:ln>
            <a:effectLst/>
          </p:spPr>
          <p:txBody>
            <a:bodyPr/>
            <a:lstStyle/>
            <a:p>
              <a:endParaRPr lang="en-US"/>
            </a:p>
          </p:txBody>
        </p:sp>
        <p:sp>
          <p:nvSpPr>
            <p:cNvPr id="3238935" name="Line 23"/>
            <p:cNvSpPr>
              <a:spLocks noChangeShapeType="1"/>
            </p:cNvSpPr>
            <p:nvPr/>
          </p:nvSpPr>
          <p:spPr bwMode="auto">
            <a:xfrm>
              <a:off x="1668" y="2461"/>
              <a:ext cx="966" cy="0"/>
            </a:xfrm>
            <a:prstGeom prst="line">
              <a:avLst/>
            </a:prstGeom>
            <a:noFill/>
            <a:ln w="9525">
              <a:solidFill>
                <a:schemeClr val="tx1"/>
              </a:solidFill>
              <a:round/>
              <a:headEnd/>
              <a:tailEnd/>
            </a:ln>
            <a:effectLst/>
          </p:spPr>
          <p:txBody>
            <a:bodyPr/>
            <a:lstStyle/>
            <a:p>
              <a:endParaRPr lang="en-US"/>
            </a:p>
          </p:txBody>
        </p:sp>
        <p:sp>
          <p:nvSpPr>
            <p:cNvPr id="3238936" name="Text Box 24"/>
            <p:cNvSpPr txBox="1">
              <a:spLocks noChangeArrowheads="1"/>
            </p:cNvSpPr>
            <p:nvPr/>
          </p:nvSpPr>
          <p:spPr bwMode="auto">
            <a:xfrm>
              <a:off x="2970" y="2968"/>
              <a:ext cx="336" cy="208"/>
            </a:xfrm>
            <a:prstGeom prst="rect">
              <a:avLst/>
            </a:prstGeom>
            <a:noFill/>
            <a:ln w="9525">
              <a:noFill/>
              <a:miter lim="800000"/>
              <a:headEnd/>
              <a:tailEnd/>
            </a:ln>
            <a:effectLst/>
          </p:spPr>
          <p:txBody>
            <a:bodyPr lIns="101858" tIns="50929" rIns="101858" bIns="50929">
              <a:spAutoFit/>
            </a:bodyPr>
            <a:lstStyle/>
            <a:p>
              <a:pPr defTabSz="1019175" eaLnBrk="0" hangingPunct="0">
                <a:buClrTx/>
                <a:buSzTx/>
                <a:buFontTx/>
                <a:buNone/>
              </a:pPr>
              <a:r>
                <a:rPr lang="en-US" sz="900">
                  <a:solidFill>
                    <a:schemeClr val="tx1"/>
                  </a:solidFill>
                </a:rPr>
                <a:t>EIA-485</a:t>
              </a:r>
            </a:p>
          </p:txBody>
        </p:sp>
        <p:sp>
          <p:nvSpPr>
            <p:cNvPr id="3238937" name="Text Box 25"/>
            <p:cNvSpPr txBox="1">
              <a:spLocks noChangeArrowheads="1"/>
            </p:cNvSpPr>
            <p:nvPr/>
          </p:nvSpPr>
          <p:spPr bwMode="auto">
            <a:xfrm>
              <a:off x="2970" y="3319"/>
              <a:ext cx="336" cy="208"/>
            </a:xfrm>
            <a:prstGeom prst="rect">
              <a:avLst/>
            </a:prstGeom>
            <a:noFill/>
            <a:ln w="9525">
              <a:noFill/>
              <a:miter lim="800000"/>
              <a:headEnd/>
              <a:tailEnd/>
            </a:ln>
            <a:effectLst/>
          </p:spPr>
          <p:txBody>
            <a:bodyPr lIns="101858" tIns="50929" rIns="101858" bIns="50929">
              <a:spAutoFit/>
            </a:bodyPr>
            <a:lstStyle/>
            <a:p>
              <a:pPr defTabSz="1019175" eaLnBrk="0" hangingPunct="0">
                <a:buClrTx/>
                <a:buSzTx/>
                <a:buFontTx/>
                <a:buNone/>
              </a:pPr>
              <a:r>
                <a:rPr lang="en-US" sz="900">
                  <a:solidFill>
                    <a:schemeClr val="tx1"/>
                  </a:solidFill>
                </a:rPr>
                <a:t>EIA-485</a:t>
              </a:r>
            </a:p>
          </p:txBody>
        </p:sp>
        <p:sp>
          <p:nvSpPr>
            <p:cNvPr id="3238938" name="Text Box 26"/>
            <p:cNvSpPr txBox="1">
              <a:spLocks noChangeArrowheads="1"/>
            </p:cNvSpPr>
            <p:nvPr/>
          </p:nvSpPr>
          <p:spPr bwMode="auto">
            <a:xfrm>
              <a:off x="2970" y="3659"/>
              <a:ext cx="336" cy="208"/>
            </a:xfrm>
            <a:prstGeom prst="rect">
              <a:avLst/>
            </a:prstGeom>
            <a:noFill/>
            <a:ln w="9525">
              <a:noFill/>
              <a:miter lim="800000"/>
              <a:headEnd/>
              <a:tailEnd/>
            </a:ln>
            <a:effectLst/>
          </p:spPr>
          <p:txBody>
            <a:bodyPr lIns="101858" tIns="50929" rIns="101858" bIns="50929">
              <a:spAutoFit/>
            </a:bodyPr>
            <a:lstStyle/>
            <a:p>
              <a:pPr defTabSz="1019175" eaLnBrk="0" hangingPunct="0">
                <a:buClrTx/>
                <a:buSzTx/>
                <a:buFontTx/>
                <a:buNone/>
              </a:pPr>
              <a:r>
                <a:rPr lang="en-US" sz="900">
                  <a:solidFill>
                    <a:schemeClr val="tx1"/>
                  </a:solidFill>
                </a:rPr>
                <a:t>EIA-485</a:t>
              </a:r>
            </a:p>
          </p:txBody>
        </p:sp>
        <p:sp>
          <p:nvSpPr>
            <p:cNvPr id="3238939" name="Text Box 27"/>
            <p:cNvSpPr txBox="1">
              <a:spLocks noChangeArrowheads="1"/>
            </p:cNvSpPr>
            <p:nvPr/>
          </p:nvSpPr>
          <p:spPr bwMode="auto">
            <a:xfrm>
              <a:off x="2172" y="2847"/>
              <a:ext cx="420" cy="132"/>
            </a:xfrm>
            <a:prstGeom prst="rect">
              <a:avLst/>
            </a:prstGeom>
            <a:noFill/>
            <a:ln w="9525">
              <a:noFill/>
              <a:miter lim="800000"/>
              <a:headEnd/>
              <a:tailEnd/>
            </a:ln>
            <a:effectLst/>
          </p:spPr>
          <p:txBody>
            <a:bodyPr lIns="101858" tIns="50929" rIns="101858" bIns="50929">
              <a:spAutoFit/>
            </a:bodyPr>
            <a:lstStyle/>
            <a:p>
              <a:pPr defTabSz="1019175" eaLnBrk="0" hangingPunct="0">
                <a:buClrTx/>
                <a:buSzTx/>
                <a:buFontTx/>
                <a:buNone/>
              </a:pPr>
              <a:r>
                <a:rPr lang="en-US" sz="900">
                  <a:solidFill>
                    <a:schemeClr val="tx1"/>
                  </a:solidFill>
                </a:rPr>
                <a:t>4</a:t>
              </a:r>
              <a:r>
                <a:rPr lang="en-US" sz="900" baseline="30000">
                  <a:solidFill>
                    <a:schemeClr val="tx1"/>
                  </a:solidFill>
                </a:rPr>
                <a:t>th</a:t>
              </a:r>
              <a:r>
                <a:rPr lang="en-US" sz="900">
                  <a:solidFill>
                    <a:schemeClr val="tx1"/>
                  </a:solidFill>
                </a:rPr>
                <a:t> Floor</a:t>
              </a:r>
            </a:p>
          </p:txBody>
        </p:sp>
        <p:sp>
          <p:nvSpPr>
            <p:cNvPr id="3238940" name="Text Box 28"/>
            <p:cNvSpPr txBox="1">
              <a:spLocks noChangeArrowheads="1"/>
            </p:cNvSpPr>
            <p:nvPr/>
          </p:nvSpPr>
          <p:spPr bwMode="auto">
            <a:xfrm>
              <a:off x="2172" y="3241"/>
              <a:ext cx="420" cy="133"/>
            </a:xfrm>
            <a:prstGeom prst="rect">
              <a:avLst/>
            </a:prstGeom>
            <a:noFill/>
            <a:ln w="9525">
              <a:noFill/>
              <a:miter lim="800000"/>
              <a:headEnd/>
              <a:tailEnd/>
            </a:ln>
            <a:effectLst/>
          </p:spPr>
          <p:txBody>
            <a:bodyPr lIns="101858" tIns="50929" rIns="101858" bIns="50929">
              <a:spAutoFit/>
            </a:bodyPr>
            <a:lstStyle/>
            <a:p>
              <a:pPr defTabSz="1019175" eaLnBrk="0" hangingPunct="0">
                <a:buClrTx/>
                <a:buSzTx/>
                <a:buFontTx/>
                <a:buNone/>
              </a:pPr>
              <a:r>
                <a:rPr lang="en-US" sz="900">
                  <a:solidFill>
                    <a:schemeClr val="tx1"/>
                  </a:solidFill>
                </a:rPr>
                <a:t>3rd Floor</a:t>
              </a:r>
            </a:p>
          </p:txBody>
        </p:sp>
        <p:sp>
          <p:nvSpPr>
            <p:cNvPr id="3238941" name="Text Box 29"/>
            <p:cNvSpPr txBox="1">
              <a:spLocks noChangeArrowheads="1"/>
            </p:cNvSpPr>
            <p:nvPr/>
          </p:nvSpPr>
          <p:spPr bwMode="auto">
            <a:xfrm>
              <a:off x="2172" y="3593"/>
              <a:ext cx="420" cy="133"/>
            </a:xfrm>
            <a:prstGeom prst="rect">
              <a:avLst/>
            </a:prstGeom>
            <a:noFill/>
            <a:ln w="9525">
              <a:noFill/>
              <a:miter lim="800000"/>
              <a:headEnd/>
              <a:tailEnd/>
            </a:ln>
            <a:effectLst/>
          </p:spPr>
          <p:txBody>
            <a:bodyPr lIns="101858" tIns="50929" rIns="101858" bIns="50929">
              <a:spAutoFit/>
            </a:bodyPr>
            <a:lstStyle/>
            <a:p>
              <a:pPr defTabSz="1019175" eaLnBrk="0" hangingPunct="0">
                <a:buClrTx/>
                <a:buSzTx/>
                <a:buFontTx/>
                <a:buNone/>
              </a:pPr>
              <a:r>
                <a:rPr lang="en-US" sz="900">
                  <a:solidFill>
                    <a:schemeClr val="tx1"/>
                  </a:solidFill>
                </a:rPr>
                <a:t>2</a:t>
              </a:r>
              <a:r>
                <a:rPr lang="en-US" sz="900" baseline="30000">
                  <a:solidFill>
                    <a:schemeClr val="tx1"/>
                  </a:solidFill>
                </a:rPr>
                <a:t>nd</a:t>
              </a:r>
              <a:r>
                <a:rPr lang="en-US" sz="900">
                  <a:solidFill>
                    <a:schemeClr val="tx1"/>
                  </a:solidFill>
                </a:rPr>
                <a:t> Floor</a:t>
              </a:r>
            </a:p>
          </p:txBody>
        </p:sp>
        <p:sp>
          <p:nvSpPr>
            <p:cNvPr id="3238942" name="Text Box 30"/>
            <p:cNvSpPr txBox="1">
              <a:spLocks noChangeArrowheads="1"/>
            </p:cNvSpPr>
            <p:nvPr/>
          </p:nvSpPr>
          <p:spPr bwMode="auto">
            <a:xfrm>
              <a:off x="3894" y="2773"/>
              <a:ext cx="378" cy="365"/>
            </a:xfrm>
            <a:prstGeom prst="rect">
              <a:avLst/>
            </a:prstGeom>
            <a:noFill/>
            <a:ln w="9525">
              <a:solidFill>
                <a:schemeClr val="tx1"/>
              </a:solidFill>
              <a:miter lim="800000"/>
              <a:headEnd/>
              <a:tailEnd/>
            </a:ln>
            <a:effectLst/>
          </p:spPr>
          <p:txBody>
            <a:bodyPr lIns="101858" tIns="50929" rIns="101858" bIns="50929">
              <a:spAutoFit/>
            </a:bodyPr>
            <a:lstStyle/>
            <a:p>
              <a:pPr algn="ctr" defTabSz="1019175" eaLnBrk="0" hangingPunct="0">
                <a:buClrTx/>
                <a:buSzTx/>
                <a:buFontTx/>
                <a:buNone/>
              </a:pPr>
              <a:r>
                <a:rPr lang="en-US" sz="900">
                  <a:solidFill>
                    <a:schemeClr val="tx1"/>
                  </a:solidFill>
                </a:rPr>
                <a:t>VSD</a:t>
              </a:r>
            </a:p>
            <a:p>
              <a:pPr algn="ctr" defTabSz="1019175" eaLnBrk="0" hangingPunct="0">
                <a:buClrTx/>
                <a:buSzTx/>
                <a:buFontTx/>
                <a:buNone/>
              </a:pPr>
              <a:r>
                <a:rPr lang="en-US" sz="900">
                  <a:solidFill>
                    <a:srgbClr val="FF3300"/>
                  </a:solidFill>
                </a:rPr>
                <a:t>402</a:t>
              </a:r>
            </a:p>
            <a:p>
              <a:pPr algn="ctr" defTabSz="1019175" eaLnBrk="0" hangingPunct="0">
                <a:buClrTx/>
                <a:buSzTx/>
                <a:buFontTx/>
                <a:buNone/>
              </a:pPr>
              <a:r>
                <a:rPr lang="en-US" sz="900">
                  <a:solidFill>
                    <a:srgbClr val="FF3300"/>
                  </a:solidFill>
                </a:rPr>
                <a:t>(BOI-ID)</a:t>
              </a:r>
            </a:p>
          </p:txBody>
        </p:sp>
        <p:sp>
          <p:nvSpPr>
            <p:cNvPr id="3238943" name="Text Box 31"/>
            <p:cNvSpPr txBox="1">
              <a:spLocks noChangeArrowheads="1"/>
            </p:cNvSpPr>
            <p:nvPr/>
          </p:nvSpPr>
          <p:spPr bwMode="auto">
            <a:xfrm>
              <a:off x="4440" y="2773"/>
              <a:ext cx="378" cy="365"/>
            </a:xfrm>
            <a:prstGeom prst="rect">
              <a:avLst/>
            </a:prstGeom>
            <a:noFill/>
            <a:ln w="9525">
              <a:solidFill>
                <a:schemeClr val="tx1"/>
              </a:solidFill>
              <a:miter lim="800000"/>
              <a:headEnd/>
              <a:tailEnd/>
            </a:ln>
            <a:effectLst/>
          </p:spPr>
          <p:txBody>
            <a:bodyPr lIns="101858" tIns="50929" rIns="101858" bIns="50929">
              <a:spAutoFit/>
            </a:bodyPr>
            <a:lstStyle/>
            <a:p>
              <a:pPr algn="ctr" defTabSz="1019175" eaLnBrk="0" hangingPunct="0">
                <a:buClrTx/>
                <a:buSzTx/>
                <a:buFontTx/>
                <a:buNone/>
              </a:pPr>
              <a:r>
                <a:rPr lang="en-US" sz="900">
                  <a:solidFill>
                    <a:schemeClr val="tx1"/>
                  </a:solidFill>
                </a:rPr>
                <a:t>VSD</a:t>
              </a:r>
            </a:p>
            <a:p>
              <a:pPr algn="ctr" defTabSz="1019175" eaLnBrk="0" hangingPunct="0">
                <a:buClrTx/>
                <a:buSzTx/>
                <a:buFontTx/>
                <a:buNone/>
              </a:pPr>
              <a:r>
                <a:rPr lang="en-US" sz="900">
                  <a:solidFill>
                    <a:srgbClr val="FF3300"/>
                  </a:solidFill>
                </a:rPr>
                <a:t>403</a:t>
              </a:r>
            </a:p>
            <a:p>
              <a:pPr algn="ctr" defTabSz="1019175" eaLnBrk="0" hangingPunct="0">
                <a:buClrTx/>
                <a:buSzTx/>
                <a:buFontTx/>
                <a:buNone/>
              </a:pPr>
              <a:r>
                <a:rPr lang="en-US" sz="900">
                  <a:solidFill>
                    <a:srgbClr val="FF3300"/>
                  </a:solidFill>
                </a:rPr>
                <a:t>(BOI-ID)</a:t>
              </a:r>
            </a:p>
          </p:txBody>
        </p:sp>
        <p:sp>
          <p:nvSpPr>
            <p:cNvPr id="3238944" name="Text Box 32"/>
            <p:cNvSpPr txBox="1">
              <a:spLocks noChangeArrowheads="1"/>
            </p:cNvSpPr>
            <p:nvPr/>
          </p:nvSpPr>
          <p:spPr bwMode="auto">
            <a:xfrm>
              <a:off x="3348" y="3124"/>
              <a:ext cx="378" cy="365"/>
            </a:xfrm>
            <a:prstGeom prst="rect">
              <a:avLst/>
            </a:prstGeom>
            <a:noFill/>
            <a:ln w="9525">
              <a:solidFill>
                <a:schemeClr val="tx1"/>
              </a:solidFill>
              <a:miter lim="800000"/>
              <a:headEnd/>
              <a:tailEnd/>
            </a:ln>
            <a:effectLst/>
          </p:spPr>
          <p:txBody>
            <a:bodyPr lIns="101858" tIns="50929" rIns="101858" bIns="50929">
              <a:spAutoFit/>
            </a:bodyPr>
            <a:lstStyle/>
            <a:p>
              <a:pPr algn="ctr" defTabSz="1019175" eaLnBrk="0" hangingPunct="0">
                <a:buClrTx/>
                <a:buSzTx/>
                <a:buFontTx/>
                <a:buNone/>
              </a:pPr>
              <a:r>
                <a:rPr lang="en-US" sz="900">
                  <a:solidFill>
                    <a:schemeClr val="tx1"/>
                  </a:solidFill>
                </a:rPr>
                <a:t>VSD</a:t>
              </a:r>
            </a:p>
            <a:p>
              <a:pPr algn="ctr" defTabSz="1019175" eaLnBrk="0" hangingPunct="0">
                <a:buClrTx/>
                <a:buSzTx/>
                <a:buFontTx/>
                <a:buNone/>
              </a:pPr>
              <a:r>
                <a:rPr lang="en-US" sz="900">
                  <a:solidFill>
                    <a:srgbClr val="FF3300"/>
                  </a:solidFill>
                </a:rPr>
                <a:t>301</a:t>
              </a:r>
            </a:p>
            <a:p>
              <a:pPr algn="ctr" defTabSz="1019175" eaLnBrk="0" hangingPunct="0">
                <a:buClrTx/>
                <a:buSzTx/>
                <a:buFontTx/>
                <a:buNone/>
              </a:pPr>
              <a:r>
                <a:rPr lang="en-US" sz="900">
                  <a:solidFill>
                    <a:srgbClr val="FF3300"/>
                  </a:solidFill>
                </a:rPr>
                <a:t>(BOI-ID)</a:t>
              </a:r>
            </a:p>
          </p:txBody>
        </p:sp>
        <p:sp>
          <p:nvSpPr>
            <p:cNvPr id="3238945" name="Text Box 33"/>
            <p:cNvSpPr txBox="1">
              <a:spLocks noChangeArrowheads="1"/>
            </p:cNvSpPr>
            <p:nvPr/>
          </p:nvSpPr>
          <p:spPr bwMode="auto">
            <a:xfrm>
              <a:off x="3894" y="3124"/>
              <a:ext cx="378" cy="365"/>
            </a:xfrm>
            <a:prstGeom prst="rect">
              <a:avLst/>
            </a:prstGeom>
            <a:noFill/>
            <a:ln w="9525">
              <a:solidFill>
                <a:schemeClr val="tx1"/>
              </a:solidFill>
              <a:miter lim="800000"/>
              <a:headEnd/>
              <a:tailEnd/>
            </a:ln>
            <a:effectLst/>
          </p:spPr>
          <p:txBody>
            <a:bodyPr lIns="101858" tIns="50929" rIns="101858" bIns="50929">
              <a:spAutoFit/>
            </a:bodyPr>
            <a:lstStyle/>
            <a:p>
              <a:pPr algn="ctr" defTabSz="1019175" eaLnBrk="0" hangingPunct="0">
                <a:buClrTx/>
                <a:buSzTx/>
                <a:buFontTx/>
                <a:buNone/>
              </a:pPr>
              <a:r>
                <a:rPr lang="en-US" sz="900">
                  <a:solidFill>
                    <a:schemeClr val="tx1"/>
                  </a:solidFill>
                </a:rPr>
                <a:t>VSD</a:t>
              </a:r>
            </a:p>
            <a:p>
              <a:pPr algn="ctr" defTabSz="1019175" eaLnBrk="0" hangingPunct="0">
                <a:buClrTx/>
                <a:buSzTx/>
                <a:buFontTx/>
                <a:buNone/>
              </a:pPr>
              <a:r>
                <a:rPr lang="en-US" sz="900">
                  <a:solidFill>
                    <a:srgbClr val="FF3300"/>
                  </a:solidFill>
                </a:rPr>
                <a:t>302</a:t>
              </a:r>
            </a:p>
            <a:p>
              <a:pPr algn="ctr" defTabSz="1019175" eaLnBrk="0" hangingPunct="0">
                <a:buClrTx/>
                <a:buSzTx/>
                <a:buFontTx/>
                <a:buNone/>
              </a:pPr>
              <a:r>
                <a:rPr lang="en-US" sz="900">
                  <a:solidFill>
                    <a:srgbClr val="FF3300"/>
                  </a:solidFill>
                </a:rPr>
                <a:t>(BOI-ID)</a:t>
              </a:r>
            </a:p>
          </p:txBody>
        </p:sp>
        <p:sp>
          <p:nvSpPr>
            <p:cNvPr id="3238946" name="Text Box 34"/>
            <p:cNvSpPr txBox="1">
              <a:spLocks noChangeArrowheads="1"/>
            </p:cNvSpPr>
            <p:nvPr/>
          </p:nvSpPr>
          <p:spPr bwMode="auto">
            <a:xfrm>
              <a:off x="4440" y="3124"/>
              <a:ext cx="378" cy="365"/>
            </a:xfrm>
            <a:prstGeom prst="rect">
              <a:avLst/>
            </a:prstGeom>
            <a:noFill/>
            <a:ln w="9525">
              <a:solidFill>
                <a:schemeClr val="tx1"/>
              </a:solidFill>
              <a:miter lim="800000"/>
              <a:headEnd/>
              <a:tailEnd/>
            </a:ln>
            <a:effectLst/>
          </p:spPr>
          <p:txBody>
            <a:bodyPr lIns="101858" tIns="50929" rIns="101858" bIns="50929">
              <a:spAutoFit/>
            </a:bodyPr>
            <a:lstStyle/>
            <a:p>
              <a:pPr algn="ctr" defTabSz="1019175" eaLnBrk="0" hangingPunct="0">
                <a:buClrTx/>
                <a:buSzTx/>
                <a:buFontTx/>
                <a:buNone/>
              </a:pPr>
              <a:r>
                <a:rPr lang="en-US" sz="900">
                  <a:solidFill>
                    <a:schemeClr val="tx1"/>
                  </a:solidFill>
                </a:rPr>
                <a:t>VSD</a:t>
              </a:r>
            </a:p>
            <a:p>
              <a:pPr algn="ctr" defTabSz="1019175" eaLnBrk="0" hangingPunct="0">
                <a:buClrTx/>
                <a:buSzTx/>
                <a:buFontTx/>
                <a:buNone/>
              </a:pPr>
              <a:r>
                <a:rPr lang="en-US" sz="900">
                  <a:solidFill>
                    <a:srgbClr val="FF3300"/>
                  </a:solidFill>
                </a:rPr>
                <a:t>303</a:t>
              </a:r>
            </a:p>
            <a:p>
              <a:pPr algn="ctr" defTabSz="1019175" eaLnBrk="0" hangingPunct="0">
                <a:buClrTx/>
                <a:buSzTx/>
                <a:buFontTx/>
                <a:buNone/>
              </a:pPr>
              <a:r>
                <a:rPr lang="en-US" sz="900">
                  <a:solidFill>
                    <a:srgbClr val="FF3300"/>
                  </a:solidFill>
                </a:rPr>
                <a:t>(BOI-ID)</a:t>
              </a:r>
            </a:p>
          </p:txBody>
        </p:sp>
        <p:sp>
          <p:nvSpPr>
            <p:cNvPr id="3238947" name="Text Box 35"/>
            <p:cNvSpPr txBox="1">
              <a:spLocks noChangeArrowheads="1"/>
            </p:cNvSpPr>
            <p:nvPr/>
          </p:nvSpPr>
          <p:spPr bwMode="auto">
            <a:xfrm>
              <a:off x="3348" y="3515"/>
              <a:ext cx="378" cy="365"/>
            </a:xfrm>
            <a:prstGeom prst="rect">
              <a:avLst/>
            </a:prstGeom>
            <a:noFill/>
            <a:ln w="9525">
              <a:solidFill>
                <a:schemeClr val="tx1"/>
              </a:solidFill>
              <a:miter lim="800000"/>
              <a:headEnd/>
              <a:tailEnd/>
            </a:ln>
            <a:effectLst/>
          </p:spPr>
          <p:txBody>
            <a:bodyPr lIns="101858" tIns="50929" rIns="101858" bIns="50929">
              <a:spAutoFit/>
            </a:bodyPr>
            <a:lstStyle/>
            <a:p>
              <a:pPr algn="ctr" defTabSz="1019175" eaLnBrk="0" hangingPunct="0">
                <a:buClrTx/>
                <a:buSzTx/>
                <a:buFontTx/>
                <a:buNone/>
              </a:pPr>
              <a:r>
                <a:rPr lang="en-US" sz="900">
                  <a:solidFill>
                    <a:schemeClr val="tx1"/>
                  </a:solidFill>
                </a:rPr>
                <a:t>VSD</a:t>
              </a:r>
            </a:p>
            <a:p>
              <a:pPr algn="ctr" defTabSz="1019175" eaLnBrk="0" hangingPunct="0">
                <a:buClrTx/>
                <a:buSzTx/>
                <a:buFontTx/>
                <a:buNone/>
              </a:pPr>
              <a:r>
                <a:rPr lang="en-US" sz="900">
                  <a:solidFill>
                    <a:srgbClr val="FF3300"/>
                  </a:solidFill>
                </a:rPr>
                <a:t>201</a:t>
              </a:r>
            </a:p>
            <a:p>
              <a:pPr algn="ctr" defTabSz="1019175" eaLnBrk="0" hangingPunct="0">
                <a:buClrTx/>
                <a:buSzTx/>
                <a:buFontTx/>
                <a:buNone/>
              </a:pPr>
              <a:r>
                <a:rPr lang="en-US" sz="900">
                  <a:solidFill>
                    <a:srgbClr val="FF3300"/>
                  </a:solidFill>
                </a:rPr>
                <a:t>(BOI-ID)</a:t>
              </a:r>
            </a:p>
          </p:txBody>
        </p:sp>
        <p:sp>
          <p:nvSpPr>
            <p:cNvPr id="3238948" name="Text Box 36"/>
            <p:cNvSpPr txBox="1">
              <a:spLocks noChangeArrowheads="1"/>
            </p:cNvSpPr>
            <p:nvPr/>
          </p:nvSpPr>
          <p:spPr bwMode="auto">
            <a:xfrm>
              <a:off x="3894" y="3515"/>
              <a:ext cx="378" cy="365"/>
            </a:xfrm>
            <a:prstGeom prst="rect">
              <a:avLst/>
            </a:prstGeom>
            <a:noFill/>
            <a:ln w="9525">
              <a:solidFill>
                <a:schemeClr val="tx1"/>
              </a:solidFill>
              <a:miter lim="800000"/>
              <a:headEnd/>
              <a:tailEnd/>
            </a:ln>
            <a:effectLst/>
          </p:spPr>
          <p:txBody>
            <a:bodyPr lIns="101858" tIns="50929" rIns="101858" bIns="50929">
              <a:spAutoFit/>
            </a:bodyPr>
            <a:lstStyle/>
            <a:p>
              <a:pPr algn="ctr" defTabSz="1019175" eaLnBrk="0" hangingPunct="0">
                <a:buClrTx/>
                <a:buSzTx/>
                <a:buFontTx/>
                <a:buNone/>
              </a:pPr>
              <a:r>
                <a:rPr lang="en-US" sz="900">
                  <a:solidFill>
                    <a:schemeClr val="tx1"/>
                  </a:solidFill>
                </a:rPr>
                <a:t>VSD</a:t>
              </a:r>
            </a:p>
            <a:p>
              <a:pPr algn="ctr" defTabSz="1019175" eaLnBrk="0" hangingPunct="0">
                <a:buClrTx/>
                <a:buSzTx/>
                <a:buFontTx/>
                <a:buNone/>
              </a:pPr>
              <a:r>
                <a:rPr lang="en-US" sz="900">
                  <a:solidFill>
                    <a:srgbClr val="FF3300"/>
                  </a:solidFill>
                </a:rPr>
                <a:t>202</a:t>
              </a:r>
            </a:p>
            <a:p>
              <a:pPr algn="ctr" defTabSz="1019175" eaLnBrk="0" hangingPunct="0">
                <a:buClrTx/>
                <a:buSzTx/>
                <a:buFontTx/>
                <a:buNone/>
              </a:pPr>
              <a:r>
                <a:rPr lang="en-US" sz="900">
                  <a:solidFill>
                    <a:srgbClr val="FF3300"/>
                  </a:solidFill>
                </a:rPr>
                <a:t>(BOI-ID)</a:t>
              </a:r>
            </a:p>
          </p:txBody>
        </p:sp>
        <p:sp>
          <p:nvSpPr>
            <p:cNvPr id="3238949" name="Text Box 37"/>
            <p:cNvSpPr txBox="1">
              <a:spLocks noChangeArrowheads="1"/>
            </p:cNvSpPr>
            <p:nvPr/>
          </p:nvSpPr>
          <p:spPr bwMode="auto">
            <a:xfrm>
              <a:off x="4440" y="3515"/>
              <a:ext cx="378" cy="365"/>
            </a:xfrm>
            <a:prstGeom prst="rect">
              <a:avLst/>
            </a:prstGeom>
            <a:noFill/>
            <a:ln w="9525">
              <a:solidFill>
                <a:schemeClr val="tx1"/>
              </a:solidFill>
              <a:miter lim="800000"/>
              <a:headEnd/>
              <a:tailEnd/>
            </a:ln>
            <a:effectLst/>
          </p:spPr>
          <p:txBody>
            <a:bodyPr lIns="101858" tIns="50929" rIns="101858" bIns="50929">
              <a:spAutoFit/>
            </a:bodyPr>
            <a:lstStyle/>
            <a:p>
              <a:pPr algn="ctr" defTabSz="1019175" eaLnBrk="0" hangingPunct="0">
                <a:buClrTx/>
                <a:buSzTx/>
                <a:buFontTx/>
                <a:buNone/>
              </a:pPr>
              <a:r>
                <a:rPr lang="en-US" sz="900">
                  <a:solidFill>
                    <a:schemeClr val="tx1"/>
                  </a:solidFill>
                </a:rPr>
                <a:t>VSD</a:t>
              </a:r>
            </a:p>
            <a:p>
              <a:pPr algn="ctr" defTabSz="1019175" eaLnBrk="0" hangingPunct="0">
                <a:buClrTx/>
                <a:buSzTx/>
                <a:buFontTx/>
                <a:buNone/>
              </a:pPr>
              <a:r>
                <a:rPr lang="en-US" sz="900">
                  <a:solidFill>
                    <a:srgbClr val="FF3300"/>
                  </a:solidFill>
                </a:rPr>
                <a:t>203</a:t>
              </a:r>
            </a:p>
            <a:p>
              <a:pPr algn="ctr" defTabSz="1019175" eaLnBrk="0" hangingPunct="0">
                <a:buClrTx/>
                <a:buSzTx/>
                <a:buFontTx/>
                <a:buNone/>
              </a:pPr>
              <a:r>
                <a:rPr lang="en-US" sz="900">
                  <a:solidFill>
                    <a:srgbClr val="FF3300"/>
                  </a:solidFill>
                </a:rPr>
                <a:t>(BOI-ID)</a:t>
              </a:r>
            </a:p>
          </p:txBody>
        </p:sp>
        <p:sp>
          <p:nvSpPr>
            <p:cNvPr id="3238950" name="Line 38"/>
            <p:cNvSpPr>
              <a:spLocks noChangeShapeType="1"/>
            </p:cNvSpPr>
            <p:nvPr/>
          </p:nvSpPr>
          <p:spPr bwMode="auto">
            <a:xfrm>
              <a:off x="3726" y="2890"/>
              <a:ext cx="168" cy="0"/>
            </a:xfrm>
            <a:prstGeom prst="line">
              <a:avLst/>
            </a:prstGeom>
            <a:noFill/>
            <a:ln w="9525">
              <a:solidFill>
                <a:schemeClr val="tx1"/>
              </a:solidFill>
              <a:round/>
              <a:headEnd/>
              <a:tailEnd/>
            </a:ln>
            <a:effectLst/>
          </p:spPr>
          <p:txBody>
            <a:bodyPr/>
            <a:lstStyle/>
            <a:p>
              <a:endParaRPr lang="en-US"/>
            </a:p>
          </p:txBody>
        </p:sp>
        <p:sp>
          <p:nvSpPr>
            <p:cNvPr id="3238951" name="Line 39"/>
            <p:cNvSpPr>
              <a:spLocks noChangeShapeType="1"/>
            </p:cNvSpPr>
            <p:nvPr/>
          </p:nvSpPr>
          <p:spPr bwMode="auto">
            <a:xfrm>
              <a:off x="4272" y="2890"/>
              <a:ext cx="168" cy="0"/>
            </a:xfrm>
            <a:prstGeom prst="line">
              <a:avLst/>
            </a:prstGeom>
            <a:noFill/>
            <a:ln w="9525">
              <a:solidFill>
                <a:schemeClr val="tx1"/>
              </a:solidFill>
              <a:round/>
              <a:headEnd/>
              <a:tailEnd/>
            </a:ln>
            <a:effectLst/>
          </p:spPr>
          <p:txBody>
            <a:bodyPr/>
            <a:lstStyle/>
            <a:p>
              <a:endParaRPr lang="en-US"/>
            </a:p>
          </p:txBody>
        </p:sp>
        <p:sp>
          <p:nvSpPr>
            <p:cNvPr id="3238952" name="Line 40"/>
            <p:cNvSpPr>
              <a:spLocks noChangeShapeType="1"/>
            </p:cNvSpPr>
            <p:nvPr/>
          </p:nvSpPr>
          <p:spPr bwMode="auto">
            <a:xfrm>
              <a:off x="3726" y="3280"/>
              <a:ext cx="168" cy="0"/>
            </a:xfrm>
            <a:prstGeom prst="line">
              <a:avLst/>
            </a:prstGeom>
            <a:noFill/>
            <a:ln w="9525">
              <a:solidFill>
                <a:schemeClr val="tx1"/>
              </a:solidFill>
              <a:round/>
              <a:headEnd/>
              <a:tailEnd/>
            </a:ln>
            <a:effectLst/>
          </p:spPr>
          <p:txBody>
            <a:bodyPr/>
            <a:lstStyle/>
            <a:p>
              <a:endParaRPr lang="en-US"/>
            </a:p>
          </p:txBody>
        </p:sp>
        <p:sp>
          <p:nvSpPr>
            <p:cNvPr id="3238953" name="Line 41"/>
            <p:cNvSpPr>
              <a:spLocks noChangeShapeType="1"/>
            </p:cNvSpPr>
            <p:nvPr/>
          </p:nvSpPr>
          <p:spPr bwMode="auto">
            <a:xfrm>
              <a:off x="4272" y="3280"/>
              <a:ext cx="168" cy="0"/>
            </a:xfrm>
            <a:prstGeom prst="line">
              <a:avLst/>
            </a:prstGeom>
            <a:noFill/>
            <a:ln w="9525">
              <a:solidFill>
                <a:schemeClr val="tx1"/>
              </a:solidFill>
              <a:round/>
              <a:headEnd/>
              <a:tailEnd/>
            </a:ln>
            <a:effectLst/>
          </p:spPr>
          <p:txBody>
            <a:bodyPr/>
            <a:lstStyle/>
            <a:p>
              <a:endParaRPr lang="en-US"/>
            </a:p>
          </p:txBody>
        </p:sp>
        <p:sp>
          <p:nvSpPr>
            <p:cNvPr id="3238954" name="Line 42"/>
            <p:cNvSpPr>
              <a:spLocks noChangeShapeType="1"/>
            </p:cNvSpPr>
            <p:nvPr/>
          </p:nvSpPr>
          <p:spPr bwMode="auto">
            <a:xfrm>
              <a:off x="3726" y="3632"/>
              <a:ext cx="168" cy="0"/>
            </a:xfrm>
            <a:prstGeom prst="line">
              <a:avLst/>
            </a:prstGeom>
            <a:noFill/>
            <a:ln w="9525">
              <a:solidFill>
                <a:schemeClr val="tx1"/>
              </a:solidFill>
              <a:round/>
              <a:headEnd/>
              <a:tailEnd/>
            </a:ln>
            <a:effectLst/>
          </p:spPr>
          <p:txBody>
            <a:bodyPr/>
            <a:lstStyle/>
            <a:p>
              <a:endParaRPr lang="en-US"/>
            </a:p>
          </p:txBody>
        </p:sp>
        <p:sp>
          <p:nvSpPr>
            <p:cNvPr id="3238955" name="Line 43"/>
            <p:cNvSpPr>
              <a:spLocks noChangeShapeType="1"/>
            </p:cNvSpPr>
            <p:nvPr/>
          </p:nvSpPr>
          <p:spPr bwMode="auto">
            <a:xfrm>
              <a:off x="4272" y="3632"/>
              <a:ext cx="168" cy="0"/>
            </a:xfrm>
            <a:prstGeom prst="line">
              <a:avLst/>
            </a:prstGeom>
            <a:noFill/>
            <a:ln w="9525">
              <a:solidFill>
                <a:schemeClr val="tx1"/>
              </a:solidFill>
              <a:round/>
              <a:headEnd/>
              <a:tailEnd/>
            </a:ln>
            <a:effectLst/>
          </p:spPr>
          <p:txBody>
            <a:bodyPr/>
            <a:lstStyle/>
            <a:p>
              <a:endParaRPr lang="en-US"/>
            </a:p>
          </p:txBody>
        </p:sp>
        <p:sp>
          <p:nvSpPr>
            <p:cNvPr id="3238956" name="Text Box 44"/>
            <p:cNvSpPr txBox="1">
              <a:spLocks noChangeArrowheads="1"/>
            </p:cNvSpPr>
            <p:nvPr/>
          </p:nvSpPr>
          <p:spPr bwMode="auto">
            <a:xfrm>
              <a:off x="1756" y="2050"/>
              <a:ext cx="660" cy="208"/>
            </a:xfrm>
            <a:prstGeom prst="rect">
              <a:avLst/>
            </a:prstGeom>
            <a:noFill/>
            <a:ln w="9525">
              <a:noFill/>
              <a:miter lim="800000"/>
              <a:headEnd/>
              <a:tailEnd/>
            </a:ln>
            <a:effectLst/>
          </p:spPr>
          <p:txBody>
            <a:bodyPr lIns="101858" tIns="50929" rIns="101858" bIns="50929">
              <a:spAutoFit/>
            </a:bodyPr>
            <a:lstStyle/>
            <a:p>
              <a:pPr defTabSz="1019175" eaLnBrk="0" hangingPunct="0">
                <a:buClrTx/>
                <a:buSzTx/>
                <a:buFontTx/>
                <a:buNone/>
              </a:pPr>
              <a:r>
                <a:rPr lang="en-US" sz="900">
                  <a:solidFill>
                    <a:schemeClr val="tx1"/>
                  </a:solidFill>
                </a:rPr>
                <a:t>Operator Work Station</a:t>
              </a:r>
            </a:p>
          </p:txBody>
        </p:sp>
      </p:grpSp>
      <p:pic>
        <p:nvPicPr>
          <p:cNvPr id="3238957" name="Picture 45" descr="DCP_1567_edited-3"/>
          <p:cNvPicPr>
            <a:picLocks noChangeAspect="1" noChangeArrowheads="1"/>
          </p:cNvPicPr>
          <p:nvPr/>
        </p:nvPicPr>
        <p:blipFill>
          <a:blip r:embed="rId4" cstate="print"/>
          <a:srcRect l="46320" t="35149" b="38550"/>
          <a:stretch>
            <a:fillRect/>
          </a:stretch>
        </p:blipFill>
        <p:spPr bwMode="auto">
          <a:xfrm>
            <a:off x="228600" y="4502150"/>
            <a:ext cx="1217613" cy="1512888"/>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389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8915" grpId="0" build="p"/>
    </p:bldLst>
  </p:timing>
</p:sld>
</file>

<file path=ppt/slides/slide1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0E5AEE0C-AB5C-4E8E-9ED2-FAE0B675659A}" type="slidenum">
              <a:rPr lang="en-US"/>
              <a:pPr/>
              <a:t>163</a:t>
            </a:fld>
            <a:endParaRPr lang="en-US"/>
          </a:p>
        </p:txBody>
      </p:sp>
      <p:sp>
        <p:nvSpPr>
          <p:cNvPr id="3240962" name="Rectangle 2"/>
          <p:cNvSpPr>
            <a:spLocks noGrp="1" noChangeArrowheads="1"/>
          </p:cNvSpPr>
          <p:nvPr>
            <p:ph type="title"/>
          </p:nvPr>
        </p:nvSpPr>
        <p:spPr/>
        <p:txBody>
          <a:bodyPr/>
          <a:lstStyle/>
          <a:p>
            <a:r>
              <a:rPr lang="en-US"/>
              <a:t>Enable and Set Up Communication (if used)</a:t>
            </a:r>
          </a:p>
        </p:txBody>
      </p:sp>
      <p:sp>
        <p:nvSpPr>
          <p:cNvPr id="3240963" name="Rectangle 3"/>
          <p:cNvSpPr>
            <a:spLocks noChangeArrowheads="1"/>
          </p:cNvSpPr>
          <p:nvPr/>
        </p:nvSpPr>
        <p:spPr bwMode="auto">
          <a:xfrm>
            <a:off x="1624013" y="1808163"/>
            <a:ext cx="6810375" cy="1079500"/>
          </a:xfrm>
          <a:prstGeom prst="rect">
            <a:avLst/>
          </a:prstGeom>
          <a:noFill/>
          <a:ln w="9525">
            <a:noFill/>
            <a:miter lim="800000"/>
            <a:headEnd/>
            <a:tailEnd/>
          </a:ln>
          <a:effectLst/>
        </p:spPr>
        <p:txBody>
          <a:bodyPr lIns="101858" tIns="50929" rIns="101858" bIns="50929">
            <a:spAutoFit/>
          </a:bodyPr>
          <a:lstStyle/>
          <a:p>
            <a:pPr marL="342900" indent="-342900">
              <a:buFont typeface="Wingdings" pitchFamily="2" charset="2"/>
              <a:buNone/>
            </a:pPr>
            <a:r>
              <a:rPr lang="en-US" sz="1600"/>
              <a:t>28.	If only the drive (not the bypass) is started and stopped by serial communication, then set bypass </a:t>
            </a:r>
            <a:r>
              <a:rPr lang="en-US" sz="1600" b="1"/>
              <a:t>P1625, COMM CTRL, to DRIVE ONLY</a:t>
            </a:r>
            <a:r>
              <a:rPr lang="en-US" sz="1600"/>
              <a:t> with the E-Clipse Bypass Control Panel. </a:t>
            </a:r>
            <a:br>
              <a:rPr lang="en-US" sz="1600"/>
            </a:br>
            <a:r>
              <a:rPr lang="en-US" sz="1600"/>
              <a:t>(Refer to the following figure for further details) </a:t>
            </a:r>
          </a:p>
        </p:txBody>
      </p:sp>
      <p:pic>
        <p:nvPicPr>
          <p:cNvPr id="3240964" name="Picture 4"/>
          <p:cNvPicPr>
            <a:picLocks noChangeAspect="1" noChangeArrowheads="1"/>
          </p:cNvPicPr>
          <p:nvPr/>
        </p:nvPicPr>
        <p:blipFill>
          <a:blip r:embed="rId4" cstate="print"/>
          <a:srcRect/>
          <a:stretch>
            <a:fillRect/>
          </a:stretch>
        </p:blipFill>
        <p:spPr bwMode="auto">
          <a:xfrm>
            <a:off x="307975" y="1839913"/>
            <a:ext cx="1116013" cy="1239837"/>
          </a:xfrm>
          <a:prstGeom prst="rect">
            <a:avLst/>
          </a:prstGeom>
          <a:noFill/>
          <a:ln w="9525">
            <a:noFill/>
            <a:miter lim="800000"/>
            <a:headEnd/>
            <a:tailEnd/>
          </a:ln>
          <a:effectLst/>
        </p:spPr>
      </p:pic>
      <p:pic>
        <p:nvPicPr>
          <p:cNvPr id="3240965" name="Picture 5"/>
          <p:cNvPicPr>
            <a:picLocks noChangeAspect="1" noChangeArrowheads="1"/>
          </p:cNvPicPr>
          <p:nvPr/>
        </p:nvPicPr>
        <p:blipFill>
          <a:blip r:embed="rId5" cstate="print"/>
          <a:srcRect/>
          <a:stretch>
            <a:fillRect/>
          </a:stretch>
        </p:blipFill>
        <p:spPr bwMode="auto">
          <a:xfrm>
            <a:off x="1546225" y="3024188"/>
            <a:ext cx="6877050" cy="3970337"/>
          </a:xfrm>
          <a:prstGeom prst="rect">
            <a:avLst/>
          </a:prstGeom>
          <a:noFill/>
          <a:ln w="9525" algn="ctr">
            <a:noFill/>
            <a:miter lim="800000"/>
            <a:headEnd/>
            <a:tailEnd/>
          </a:ln>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40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409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0963" grpId="0" build="p"/>
    </p:bldLst>
  </p:timing>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BE289B48-F124-4098-87BE-8088D516BF9E}" type="slidenum">
              <a:rPr lang="en-US"/>
              <a:pPr/>
              <a:t>164</a:t>
            </a:fld>
            <a:endParaRPr lang="en-US"/>
          </a:p>
        </p:txBody>
      </p:sp>
      <p:sp>
        <p:nvSpPr>
          <p:cNvPr id="3243010" name="Rectangle 2"/>
          <p:cNvSpPr>
            <a:spLocks noGrp="1" noChangeArrowheads="1"/>
          </p:cNvSpPr>
          <p:nvPr>
            <p:ph type="title"/>
          </p:nvPr>
        </p:nvSpPr>
        <p:spPr/>
        <p:txBody>
          <a:bodyPr/>
          <a:lstStyle/>
          <a:p>
            <a:r>
              <a:rPr lang="en-US"/>
              <a:t>Enable and Set Up Communication (if used)</a:t>
            </a:r>
          </a:p>
        </p:txBody>
      </p:sp>
      <p:sp>
        <p:nvSpPr>
          <p:cNvPr id="3243011" name="Rectangle 3"/>
          <p:cNvSpPr>
            <a:spLocks noChangeArrowheads="1"/>
          </p:cNvSpPr>
          <p:nvPr/>
        </p:nvSpPr>
        <p:spPr bwMode="auto">
          <a:xfrm>
            <a:off x="1624013" y="1808163"/>
            <a:ext cx="6810375" cy="1079500"/>
          </a:xfrm>
          <a:prstGeom prst="rect">
            <a:avLst/>
          </a:prstGeom>
          <a:noFill/>
          <a:ln w="9525">
            <a:noFill/>
            <a:miter lim="800000"/>
            <a:headEnd/>
            <a:tailEnd/>
          </a:ln>
          <a:effectLst/>
        </p:spPr>
        <p:txBody>
          <a:bodyPr lIns="101858" tIns="50929" rIns="101858" bIns="50929">
            <a:spAutoFit/>
          </a:bodyPr>
          <a:lstStyle/>
          <a:p>
            <a:pPr marL="342900" indent="-342900">
              <a:buFont typeface="Wingdings" pitchFamily="2" charset="2"/>
              <a:buNone/>
            </a:pPr>
            <a:r>
              <a:rPr lang="en-US" sz="1600"/>
              <a:t>	If both the drive and the bypass are started and stopped by serial communication then set </a:t>
            </a:r>
            <a:r>
              <a:rPr lang="en-US" sz="1600" b="1"/>
              <a:t>P1625 to SYSTEM, </a:t>
            </a:r>
            <a:r>
              <a:rPr lang="en-US" sz="1600"/>
              <a:t>with the E-Clipse Bypass Control Panel.  (Refer to the following figure for further details)</a:t>
            </a:r>
          </a:p>
        </p:txBody>
      </p:sp>
      <p:pic>
        <p:nvPicPr>
          <p:cNvPr id="3243012" name="Picture 4"/>
          <p:cNvPicPr>
            <a:picLocks noChangeAspect="1" noChangeArrowheads="1"/>
          </p:cNvPicPr>
          <p:nvPr/>
        </p:nvPicPr>
        <p:blipFill>
          <a:blip r:embed="rId4" cstate="print"/>
          <a:srcRect/>
          <a:stretch>
            <a:fillRect/>
          </a:stretch>
        </p:blipFill>
        <p:spPr bwMode="auto">
          <a:xfrm>
            <a:off x="307975" y="1839913"/>
            <a:ext cx="1116013" cy="1239837"/>
          </a:xfrm>
          <a:prstGeom prst="rect">
            <a:avLst/>
          </a:prstGeom>
          <a:noFill/>
          <a:ln w="9525">
            <a:noFill/>
            <a:miter lim="800000"/>
            <a:headEnd/>
            <a:tailEnd/>
          </a:ln>
          <a:effectLst/>
        </p:spPr>
      </p:pic>
      <p:pic>
        <p:nvPicPr>
          <p:cNvPr id="3243013" name="Picture 5"/>
          <p:cNvPicPr>
            <a:picLocks noChangeAspect="1" noChangeArrowheads="1"/>
          </p:cNvPicPr>
          <p:nvPr/>
        </p:nvPicPr>
        <p:blipFill>
          <a:blip r:embed="rId5" cstate="print"/>
          <a:srcRect/>
          <a:stretch>
            <a:fillRect/>
          </a:stretch>
        </p:blipFill>
        <p:spPr bwMode="auto">
          <a:xfrm>
            <a:off x="1550988" y="3005138"/>
            <a:ext cx="6948487" cy="3970337"/>
          </a:xfrm>
          <a:prstGeom prst="rect">
            <a:avLst/>
          </a:prstGeom>
          <a:noFill/>
          <a:ln w="9525" algn="ctr">
            <a:noFill/>
            <a:miter lim="800000"/>
            <a:headEnd/>
            <a:tailEnd/>
          </a:ln>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43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43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3011" grpId="0" build="p"/>
    </p:bldLst>
  </p:timing>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28CD80B5-CBC6-44D2-B999-08B9889820FC}" type="slidenum">
              <a:rPr lang="en-US"/>
              <a:pPr/>
              <a:t>165</a:t>
            </a:fld>
            <a:endParaRPr lang="en-US"/>
          </a:p>
        </p:txBody>
      </p:sp>
      <p:sp>
        <p:nvSpPr>
          <p:cNvPr id="3245058" name="Rectangle 2"/>
          <p:cNvSpPr>
            <a:spLocks noGrp="1" noChangeArrowheads="1"/>
          </p:cNvSpPr>
          <p:nvPr>
            <p:ph type="title"/>
          </p:nvPr>
        </p:nvSpPr>
        <p:spPr/>
        <p:txBody>
          <a:bodyPr/>
          <a:lstStyle/>
          <a:p>
            <a:r>
              <a:rPr lang="en-US"/>
              <a:t>Enable and Set Up PID Control (if used)</a:t>
            </a:r>
          </a:p>
        </p:txBody>
      </p:sp>
      <p:sp>
        <p:nvSpPr>
          <p:cNvPr id="3245059" name="Rectangle 3"/>
          <p:cNvSpPr>
            <a:spLocks noChangeArrowheads="1"/>
          </p:cNvSpPr>
          <p:nvPr/>
        </p:nvSpPr>
        <p:spPr bwMode="auto">
          <a:xfrm>
            <a:off x="1624013" y="1808163"/>
            <a:ext cx="6810375" cy="5235575"/>
          </a:xfrm>
          <a:prstGeom prst="rect">
            <a:avLst/>
          </a:prstGeom>
          <a:noFill/>
          <a:ln w="9525">
            <a:noFill/>
            <a:miter lim="800000"/>
            <a:headEnd/>
            <a:tailEnd/>
          </a:ln>
          <a:effectLst/>
        </p:spPr>
        <p:txBody>
          <a:bodyPr lIns="101858" tIns="50929" rIns="101858" bIns="50929">
            <a:spAutoFit/>
          </a:bodyPr>
          <a:lstStyle/>
          <a:p>
            <a:pPr marL="342900" indent="-342900">
              <a:buFont typeface="Wingdings" pitchFamily="2" charset="2"/>
              <a:buNone/>
            </a:pPr>
            <a:r>
              <a:rPr lang="en-US" sz="1600"/>
              <a:t>29.	Cycle power to the E-Clipse Bypass unit.</a:t>
            </a:r>
          </a:p>
          <a:p>
            <a:pPr marL="342900" indent="-342900">
              <a:buFont typeface="Wingdings" pitchFamily="2" charset="2"/>
              <a:buNone/>
            </a:pPr>
            <a:r>
              <a:rPr lang="en-US" sz="1600"/>
              <a:t>30.	If the application is designed to utilize the drive’s internal PID process controller to control motor speed then continue with step 31.  Otherwise go to step 33.  (Refer to the Base Drive “</a:t>
            </a:r>
            <a:r>
              <a:rPr lang="en-US" sz="1600" b="1"/>
              <a:t>PID Control Assistant”</a:t>
            </a:r>
            <a:r>
              <a:rPr lang="en-US" sz="1600"/>
              <a:t> basic starting points previously mentioned in this module)</a:t>
            </a:r>
          </a:p>
          <a:p>
            <a:pPr marL="342900" indent="-342900">
              <a:buFont typeface="Wingdings" pitchFamily="2" charset="2"/>
              <a:buNone/>
            </a:pPr>
            <a:r>
              <a:rPr lang="en-US" sz="1600"/>
              <a:t>31.	On the ACH550 Control Panel, select the </a:t>
            </a:r>
            <a:r>
              <a:rPr lang="en-US" sz="1600" b="1"/>
              <a:t>PID Control Assistant</a:t>
            </a:r>
            <a:r>
              <a:rPr lang="en-US" sz="1600"/>
              <a:t>, to activate PID.  (Note: After activating PID, manually set the parameters indicated to avoid an “Alarm 4008” drive set-up alarm)</a:t>
            </a:r>
          </a:p>
          <a:p>
            <a:pPr marL="342900" indent="-342900">
              <a:buFont typeface="Wingdings" pitchFamily="2" charset="2"/>
              <a:buNone/>
            </a:pPr>
            <a:r>
              <a:rPr lang="en-US" sz="1600"/>
              <a:t>—	Select </a:t>
            </a:r>
            <a:r>
              <a:rPr lang="en-US" sz="1600" b="1"/>
              <a:t>Yes</a:t>
            </a:r>
            <a:r>
              <a:rPr lang="en-US" sz="1600"/>
              <a:t> to activate the PID controller (PID Assistant)</a:t>
            </a:r>
          </a:p>
          <a:p>
            <a:pPr marL="342900" indent="-342900">
              <a:buFont typeface="Wingdings" pitchFamily="2" charset="2"/>
              <a:buNone/>
            </a:pPr>
            <a:r>
              <a:rPr lang="en-US" sz="1600"/>
              <a:t>—	Select the desired set point source (P4010 or P4011)</a:t>
            </a:r>
          </a:p>
          <a:p>
            <a:pPr marL="342900" indent="-342900">
              <a:buFont typeface="Wingdings" pitchFamily="2" charset="2"/>
              <a:buNone/>
            </a:pPr>
            <a:r>
              <a:rPr lang="en-US" sz="1600"/>
              <a:t>—	Select the desired process measurement units (P4006)</a:t>
            </a:r>
          </a:p>
          <a:p>
            <a:pPr marL="342900" indent="-342900">
              <a:buFont typeface="Wingdings" pitchFamily="2" charset="2"/>
              <a:buNone/>
            </a:pPr>
            <a:r>
              <a:rPr lang="en-US" sz="1600"/>
              <a:t>—	Set the number of digits to display after the decimal point (P4007, UNIT SCALE)</a:t>
            </a:r>
          </a:p>
          <a:p>
            <a:pPr marL="342900" indent="-342900">
              <a:buFont typeface="Wingdings" pitchFamily="2" charset="2"/>
              <a:buNone/>
            </a:pPr>
            <a:r>
              <a:rPr lang="en-US" sz="1600"/>
              <a:t>—	Set the minimum output rating of the process transducer (P4008, typically the output associated with a 4 ma transducer output)</a:t>
            </a:r>
          </a:p>
          <a:p>
            <a:pPr marL="342900" indent="-342900">
              <a:buFont typeface="Wingdings" pitchFamily="2" charset="2"/>
              <a:buNone/>
            </a:pPr>
            <a:r>
              <a:rPr lang="en-US" sz="1600"/>
              <a:t>—	Set the maximum output rating of the process transducer (P4009, typically the output associated with a 20 ma transducer output)</a:t>
            </a:r>
          </a:p>
        </p:txBody>
      </p:sp>
      <p:pic>
        <p:nvPicPr>
          <p:cNvPr id="3245060" name="Picture 4"/>
          <p:cNvPicPr>
            <a:picLocks noChangeAspect="1" noChangeArrowheads="1"/>
          </p:cNvPicPr>
          <p:nvPr/>
        </p:nvPicPr>
        <p:blipFill>
          <a:blip r:embed="rId4" cstate="print"/>
          <a:srcRect/>
          <a:stretch>
            <a:fillRect/>
          </a:stretch>
        </p:blipFill>
        <p:spPr bwMode="auto">
          <a:xfrm>
            <a:off x="238125" y="2527300"/>
            <a:ext cx="1227138" cy="665163"/>
          </a:xfrm>
          <a:prstGeom prst="rect">
            <a:avLst/>
          </a:prstGeom>
          <a:noFill/>
        </p:spPr>
      </p:pic>
      <p:pic>
        <p:nvPicPr>
          <p:cNvPr id="3245061" name="Picture 5"/>
          <p:cNvPicPr>
            <a:picLocks noChangeAspect="1" noChangeArrowheads="1"/>
          </p:cNvPicPr>
          <p:nvPr/>
        </p:nvPicPr>
        <p:blipFill>
          <a:blip r:embed="rId5" cstate="print"/>
          <a:srcRect/>
          <a:stretch>
            <a:fillRect/>
          </a:stretch>
        </p:blipFill>
        <p:spPr bwMode="auto">
          <a:xfrm>
            <a:off x="238125" y="5135563"/>
            <a:ext cx="1249363" cy="1316037"/>
          </a:xfrm>
          <a:prstGeom prst="rect">
            <a:avLst/>
          </a:prstGeom>
          <a:noFill/>
        </p:spPr>
      </p:pic>
      <p:pic>
        <p:nvPicPr>
          <p:cNvPr id="3245062" name="Picture 6"/>
          <p:cNvPicPr>
            <a:picLocks noChangeAspect="1" noChangeArrowheads="1"/>
          </p:cNvPicPr>
          <p:nvPr/>
        </p:nvPicPr>
        <p:blipFill>
          <a:blip r:embed="rId6" cstate="print"/>
          <a:srcRect/>
          <a:stretch>
            <a:fillRect/>
          </a:stretch>
        </p:blipFill>
        <p:spPr bwMode="auto">
          <a:xfrm>
            <a:off x="8434388" y="5262563"/>
            <a:ext cx="1400175" cy="844550"/>
          </a:xfrm>
          <a:prstGeom prst="rect">
            <a:avLst/>
          </a:prstGeom>
          <a:noFill/>
          <a:ln w="9525" algn="ctr">
            <a:noFill/>
            <a:miter lim="800000"/>
            <a:headEnd/>
            <a:tailEnd/>
          </a:ln>
          <a:effectLst/>
        </p:spPr>
      </p:pic>
      <p:pic>
        <p:nvPicPr>
          <p:cNvPr id="3245063" name="Picture 7"/>
          <p:cNvPicPr>
            <a:picLocks noChangeAspect="1" noChangeArrowheads="1"/>
          </p:cNvPicPr>
          <p:nvPr/>
        </p:nvPicPr>
        <p:blipFill>
          <a:blip r:embed="rId7" cstate="print"/>
          <a:srcRect l="4362" r="4799"/>
          <a:stretch>
            <a:fillRect/>
          </a:stretch>
        </p:blipFill>
        <p:spPr bwMode="auto">
          <a:xfrm>
            <a:off x="8558213" y="1722438"/>
            <a:ext cx="1276350" cy="1885950"/>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45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45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450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450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450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450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4505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4505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4505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5059" grpId="0" build="p"/>
    </p:bldLst>
  </p:timing>
</p:sld>
</file>

<file path=ppt/slides/slide1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A4ED5018-87F6-4CAA-90D6-CFD4B37E272D}" type="slidenum">
              <a:rPr lang="en-US"/>
              <a:pPr/>
              <a:t>166</a:t>
            </a:fld>
            <a:endParaRPr lang="en-US"/>
          </a:p>
        </p:txBody>
      </p:sp>
      <p:sp>
        <p:nvSpPr>
          <p:cNvPr id="3247106" name="Rectangle 2"/>
          <p:cNvSpPr>
            <a:spLocks noGrp="1" noChangeArrowheads="1"/>
          </p:cNvSpPr>
          <p:nvPr>
            <p:ph type="title"/>
          </p:nvPr>
        </p:nvSpPr>
        <p:spPr/>
        <p:txBody>
          <a:bodyPr/>
          <a:lstStyle/>
          <a:p>
            <a:r>
              <a:rPr lang="en-US"/>
              <a:t>Enable and Set Up PID Control (if used)</a:t>
            </a:r>
          </a:p>
        </p:txBody>
      </p:sp>
      <p:sp>
        <p:nvSpPr>
          <p:cNvPr id="3247107" name="Rectangle 3"/>
          <p:cNvSpPr>
            <a:spLocks noChangeArrowheads="1"/>
          </p:cNvSpPr>
          <p:nvPr/>
        </p:nvSpPr>
        <p:spPr bwMode="auto">
          <a:xfrm>
            <a:off x="1624013" y="1808163"/>
            <a:ext cx="6810375" cy="4868862"/>
          </a:xfrm>
          <a:prstGeom prst="rect">
            <a:avLst/>
          </a:prstGeom>
          <a:noFill/>
          <a:ln w="9525">
            <a:noFill/>
            <a:miter lim="800000"/>
            <a:headEnd/>
            <a:tailEnd/>
          </a:ln>
          <a:effectLst/>
        </p:spPr>
        <p:txBody>
          <a:bodyPr lIns="101858" tIns="50929" rIns="101858" bIns="50929">
            <a:spAutoFit/>
          </a:bodyPr>
          <a:lstStyle/>
          <a:p>
            <a:pPr marL="342900" indent="-342900">
              <a:buFont typeface="Wingdings" pitchFamily="2" charset="2"/>
              <a:buNone/>
            </a:pPr>
            <a:r>
              <a:rPr lang="en-US" sz="1600"/>
              <a:t>—	If an internal set point is being used set the desired set point value (P4011)</a:t>
            </a:r>
          </a:p>
          <a:p>
            <a:pPr marL="342900" indent="-342900">
              <a:buFont typeface="Wingdings" pitchFamily="2" charset="2"/>
              <a:buNone/>
            </a:pPr>
            <a:r>
              <a:rPr lang="en-US" sz="1600"/>
              <a:t>—	Verify the process transducer’s electrical output range</a:t>
            </a:r>
            <a:br>
              <a:rPr lang="en-US" sz="1600"/>
            </a:br>
            <a:r>
              <a:rPr lang="en-US" sz="1600"/>
              <a:t>(4-20ma is typical or 0-10VDC)</a:t>
            </a:r>
          </a:p>
          <a:p>
            <a:pPr marL="342900" indent="-342900">
              <a:buFont typeface="Wingdings" pitchFamily="2" charset="2"/>
              <a:buNone/>
            </a:pPr>
            <a:r>
              <a:rPr lang="en-US" sz="1600"/>
              <a:t>—	Select whether drive speed should increase or decrease with an increasing feedback signal (P4005)</a:t>
            </a:r>
          </a:p>
          <a:p>
            <a:pPr marL="342900" indent="-342900">
              <a:buFont typeface="Wingdings" pitchFamily="2" charset="2"/>
              <a:buNone/>
            </a:pPr>
            <a:r>
              <a:rPr lang="en-US" sz="1600"/>
              <a:t>—	If desired </a:t>
            </a:r>
            <a:r>
              <a:rPr lang="en-US" sz="1600" b="1"/>
              <a:t>PID tuning</a:t>
            </a:r>
            <a:r>
              <a:rPr lang="en-US" sz="1600"/>
              <a:t> values are known, select </a:t>
            </a:r>
            <a:r>
              <a:rPr lang="en-US" sz="1600" b="1"/>
              <a:t>“Yes”</a:t>
            </a:r>
            <a:r>
              <a:rPr lang="en-US" sz="1600"/>
              <a:t> to the “change PID tuning question, otherwise select </a:t>
            </a:r>
            <a:r>
              <a:rPr lang="en-US" sz="1600" b="1"/>
              <a:t>“No” </a:t>
            </a:r>
            <a:br>
              <a:rPr lang="en-US" sz="1600" b="1"/>
            </a:br>
            <a:r>
              <a:rPr lang="en-US" sz="1600"/>
              <a:t>(P4001 through P4004, P2202, P2203.  Also refer to basic PID starting points indicated earlier in this module). </a:t>
            </a:r>
          </a:p>
          <a:p>
            <a:pPr marL="342900" indent="-342900">
              <a:buFont typeface="Wingdings" pitchFamily="2" charset="2"/>
              <a:buNone/>
            </a:pPr>
            <a:r>
              <a:rPr lang="en-US" sz="1600"/>
              <a:t>—	Select whether to enable the sleep function.  (P4023 through P4026)</a:t>
            </a:r>
          </a:p>
          <a:p>
            <a:pPr marL="342900" indent="-342900">
              <a:buFont typeface="Wingdings" pitchFamily="2" charset="2"/>
              <a:buNone/>
            </a:pPr>
            <a:r>
              <a:rPr lang="en-US" sz="1600"/>
              <a:t>32.	On the ACH550 Control Panel set parameter </a:t>
            </a:r>
            <a:br>
              <a:rPr lang="en-US" sz="1600"/>
            </a:br>
            <a:r>
              <a:rPr lang="en-US" sz="1600" b="1"/>
              <a:t>1002, EXT2 COMMANDS</a:t>
            </a:r>
            <a:br>
              <a:rPr lang="en-US" sz="1600" b="1"/>
            </a:br>
            <a:r>
              <a:rPr lang="en-US" sz="1600"/>
              <a:t>- for always in PID control set = </a:t>
            </a:r>
            <a:r>
              <a:rPr lang="en-US" sz="1600" b="1"/>
              <a:t>EXT2</a:t>
            </a:r>
            <a:r>
              <a:rPr lang="en-US" sz="1600"/>
              <a:t/>
            </a:r>
            <a:br>
              <a:rPr lang="en-US" sz="1600"/>
            </a:br>
            <a:r>
              <a:rPr lang="en-US" sz="1600"/>
              <a:t>- for controlled selection of Set Speed or PID set = </a:t>
            </a:r>
            <a:r>
              <a:rPr lang="en-US" sz="1600" b="1"/>
              <a:t>COMM</a:t>
            </a:r>
            <a:r>
              <a:rPr lang="en-US" sz="1600"/>
              <a:t> this would be used for example, to run a set slow speed at night just for air circulation</a:t>
            </a:r>
            <a:endParaRPr lang="en-US" sz="1600" b="1"/>
          </a:p>
        </p:txBody>
      </p:sp>
      <p:pic>
        <p:nvPicPr>
          <p:cNvPr id="3247108" name="Picture 4"/>
          <p:cNvPicPr>
            <a:picLocks noChangeAspect="1" noChangeArrowheads="1"/>
          </p:cNvPicPr>
          <p:nvPr/>
        </p:nvPicPr>
        <p:blipFill>
          <a:blip r:embed="rId4" cstate="print"/>
          <a:srcRect/>
          <a:stretch>
            <a:fillRect/>
          </a:stretch>
        </p:blipFill>
        <p:spPr bwMode="auto">
          <a:xfrm>
            <a:off x="238125" y="2527300"/>
            <a:ext cx="1227138" cy="665163"/>
          </a:xfrm>
          <a:prstGeom prst="rect">
            <a:avLst/>
          </a:prstGeom>
          <a:noFill/>
        </p:spPr>
      </p:pic>
      <p:pic>
        <p:nvPicPr>
          <p:cNvPr id="3247109" name="Picture 5"/>
          <p:cNvPicPr>
            <a:picLocks noChangeAspect="1" noChangeArrowheads="1"/>
          </p:cNvPicPr>
          <p:nvPr/>
        </p:nvPicPr>
        <p:blipFill>
          <a:blip r:embed="rId5" cstate="print"/>
          <a:srcRect/>
          <a:stretch>
            <a:fillRect/>
          </a:stretch>
        </p:blipFill>
        <p:spPr bwMode="auto">
          <a:xfrm>
            <a:off x="238125" y="5135563"/>
            <a:ext cx="1249363" cy="1316037"/>
          </a:xfrm>
          <a:prstGeom prst="rect">
            <a:avLst/>
          </a:prstGeom>
          <a:noFill/>
        </p:spPr>
      </p:pic>
      <p:pic>
        <p:nvPicPr>
          <p:cNvPr id="3247110" name="Picture 6"/>
          <p:cNvPicPr>
            <a:picLocks noChangeAspect="1" noChangeArrowheads="1"/>
          </p:cNvPicPr>
          <p:nvPr/>
        </p:nvPicPr>
        <p:blipFill>
          <a:blip r:embed="rId6" cstate="print"/>
          <a:srcRect/>
          <a:stretch>
            <a:fillRect/>
          </a:stretch>
        </p:blipFill>
        <p:spPr bwMode="auto">
          <a:xfrm>
            <a:off x="8434388" y="5262563"/>
            <a:ext cx="1400175" cy="844550"/>
          </a:xfrm>
          <a:prstGeom prst="rect">
            <a:avLst/>
          </a:prstGeom>
          <a:noFill/>
          <a:ln w="9525" algn="ctr">
            <a:noFill/>
            <a:miter lim="800000"/>
            <a:headEnd/>
            <a:tailEnd/>
          </a:ln>
          <a:effectLst/>
        </p:spPr>
      </p:pic>
      <p:pic>
        <p:nvPicPr>
          <p:cNvPr id="3247111" name="Picture 7"/>
          <p:cNvPicPr>
            <a:picLocks noChangeAspect="1" noChangeArrowheads="1"/>
          </p:cNvPicPr>
          <p:nvPr/>
        </p:nvPicPr>
        <p:blipFill>
          <a:blip r:embed="rId7" cstate="print"/>
          <a:srcRect l="4362" r="4799"/>
          <a:stretch>
            <a:fillRect/>
          </a:stretch>
        </p:blipFill>
        <p:spPr bwMode="auto">
          <a:xfrm>
            <a:off x="8558213" y="1722438"/>
            <a:ext cx="1276350" cy="1885950"/>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471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471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471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471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471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471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7107" grpId="0" build="p"/>
    </p:bldLst>
  </p:timing>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B8D1E5C5-60FE-401D-B7E8-448755F86579}" type="slidenum">
              <a:rPr lang="en-US"/>
              <a:pPr/>
              <a:t>167</a:t>
            </a:fld>
            <a:endParaRPr lang="en-US"/>
          </a:p>
        </p:txBody>
      </p:sp>
      <p:sp>
        <p:nvSpPr>
          <p:cNvPr id="3249154" name="Rectangle 2"/>
          <p:cNvSpPr>
            <a:spLocks noGrp="1" noChangeArrowheads="1"/>
          </p:cNvSpPr>
          <p:nvPr>
            <p:ph type="title"/>
          </p:nvPr>
        </p:nvSpPr>
        <p:spPr/>
        <p:txBody>
          <a:bodyPr/>
          <a:lstStyle/>
          <a:p>
            <a:r>
              <a:rPr lang="en-US"/>
              <a:t>Confirm ACH550 Drive Auto mode operation </a:t>
            </a:r>
          </a:p>
        </p:txBody>
      </p:sp>
      <p:sp>
        <p:nvSpPr>
          <p:cNvPr id="3249155" name="Rectangle 3"/>
          <p:cNvSpPr>
            <a:spLocks noChangeArrowheads="1"/>
          </p:cNvSpPr>
          <p:nvPr/>
        </p:nvSpPr>
        <p:spPr bwMode="auto">
          <a:xfrm>
            <a:off x="1624013" y="1808163"/>
            <a:ext cx="6810375" cy="4910137"/>
          </a:xfrm>
          <a:prstGeom prst="rect">
            <a:avLst/>
          </a:prstGeom>
          <a:noFill/>
          <a:ln w="9525">
            <a:noFill/>
            <a:miter lim="800000"/>
            <a:headEnd/>
            <a:tailEnd/>
          </a:ln>
          <a:effectLst/>
        </p:spPr>
        <p:txBody>
          <a:bodyPr lIns="101858" tIns="50929" rIns="101858" bIns="50929">
            <a:spAutoFit/>
          </a:bodyPr>
          <a:lstStyle/>
          <a:p>
            <a:pPr marL="342900" indent="-342900">
              <a:buFont typeface="Wingdings" pitchFamily="2" charset="2"/>
              <a:buNone/>
            </a:pPr>
            <a:r>
              <a:rPr lang="en-US" sz="1800"/>
              <a:t>33.	On the ACH550 Control Panel select </a:t>
            </a:r>
            <a:r>
              <a:rPr lang="en-US" sz="1800" b="1"/>
              <a:t>AUTO</a:t>
            </a:r>
            <a:r>
              <a:rPr lang="en-US" sz="1800"/>
              <a:t> mode.</a:t>
            </a:r>
          </a:p>
          <a:p>
            <a:pPr marL="342900" indent="-342900">
              <a:buFont typeface="Wingdings" pitchFamily="2" charset="2"/>
              <a:buNone/>
            </a:pPr>
            <a:r>
              <a:rPr lang="en-US" sz="1800"/>
              <a:t>34.	On the E-Clipse Bypass Control Panel select </a:t>
            </a:r>
            <a:r>
              <a:rPr lang="en-US" sz="1800" b="1"/>
              <a:t>DRIVE</a:t>
            </a:r>
            <a:r>
              <a:rPr lang="en-US" sz="1800"/>
              <a:t> mode.</a:t>
            </a:r>
          </a:p>
          <a:p>
            <a:pPr marL="342900" indent="-342900">
              <a:buFont typeface="Wingdings" pitchFamily="2" charset="2"/>
              <a:buNone/>
            </a:pPr>
            <a:r>
              <a:rPr lang="en-US" sz="1800"/>
              <a:t>35.	Start the drive.  By default this requires that E-Clipse Bypass terminal X2:7 (DI1) goes high.  If serial communication is implemented the start command may come over the fieldbus (bypass parameter 1601 dependent).</a:t>
            </a:r>
          </a:p>
          <a:p>
            <a:pPr marL="342900" indent="-342900">
              <a:buFont typeface="Wingdings" pitchFamily="2" charset="2"/>
              <a:buNone/>
            </a:pPr>
            <a:r>
              <a:rPr lang="en-US" sz="1800"/>
              <a:t>36.	If PID is not in use, verify that the speed of the motor follows the speed reference By default the speed reference is connected to </a:t>
            </a:r>
            <a:r>
              <a:rPr lang="en-US" sz="1800" b="1"/>
              <a:t>AI1</a:t>
            </a:r>
            <a:r>
              <a:rPr lang="en-US" sz="1800"/>
              <a:t> on the ACH550 drive.  If serial communication is implemented the speed reference may come over the fieldbus </a:t>
            </a:r>
            <a:r>
              <a:rPr lang="en-US" sz="1800" b="1"/>
              <a:t>(drive parameter 1103 dependent)</a:t>
            </a:r>
            <a:r>
              <a:rPr lang="en-US" sz="1800"/>
              <a:t>.  If </a:t>
            </a:r>
            <a:r>
              <a:rPr lang="en-US" sz="1800" b="1"/>
              <a:t>PID</a:t>
            </a:r>
            <a:r>
              <a:rPr lang="en-US" sz="1800"/>
              <a:t> is in use verify that the motor speed varies in a manner that regulates the process value.  By default the process transducer feedback is connected to </a:t>
            </a:r>
            <a:r>
              <a:rPr lang="en-US" sz="1800" b="1"/>
              <a:t>AI2</a:t>
            </a:r>
            <a:r>
              <a:rPr lang="en-US" sz="1800"/>
              <a:t> on the ACH550 drive.  The source of the process set point is drive parameter </a:t>
            </a:r>
            <a:r>
              <a:rPr lang="en-US" sz="1800" b="1"/>
              <a:t>4010</a:t>
            </a:r>
            <a:r>
              <a:rPr lang="en-US" sz="1800"/>
              <a:t> dependent.</a:t>
            </a:r>
          </a:p>
        </p:txBody>
      </p:sp>
      <p:pic>
        <p:nvPicPr>
          <p:cNvPr id="3249156" name="Picture 4"/>
          <p:cNvPicPr>
            <a:picLocks noChangeAspect="1" noChangeArrowheads="1"/>
          </p:cNvPicPr>
          <p:nvPr/>
        </p:nvPicPr>
        <p:blipFill>
          <a:blip r:embed="rId4" cstate="print"/>
          <a:srcRect l="4362" r="4799"/>
          <a:stretch>
            <a:fillRect/>
          </a:stretch>
        </p:blipFill>
        <p:spPr bwMode="auto">
          <a:xfrm>
            <a:off x="8572500" y="1722438"/>
            <a:ext cx="1276350" cy="1885950"/>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491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491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491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491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9155" grpId="0" build="p"/>
    </p:bldLst>
  </p:timing>
</p:sld>
</file>

<file path=ppt/slides/slide1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C9B9FD6A-501D-486C-8AB3-B5A4EE2915F0}" type="slidenum">
              <a:rPr lang="en-US"/>
              <a:pPr/>
              <a:t>168</a:t>
            </a:fld>
            <a:endParaRPr lang="en-US"/>
          </a:p>
        </p:txBody>
      </p:sp>
      <p:sp>
        <p:nvSpPr>
          <p:cNvPr id="3251202" name="Rectangle 2"/>
          <p:cNvSpPr>
            <a:spLocks noGrp="1" noChangeArrowheads="1"/>
          </p:cNvSpPr>
          <p:nvPr>
            <p:ph type="title"/>
          </p:nvPr>
        </p:nvSpPr>
        <p:spPr/>
        <p:txBody>
          <a:bodyPr/>
          <a:lstStyle/>
          <a:p>
            <a:r>
              <a:rPr lang="en-US"/>
              <a:t>Set other needed parameter values</a:t>
            </a:r>
          </a:p>
        </p:txBody>
      </p:sp>
      <p:sp>
        <p:nvSpPr>
          <p:cNvPr id="3251203" name="Rectangle 3"/>
          <p:cNvSpPr>
            <a:spLocks noChangeArrowheads="1"/>
          </p:cNvSpPr>
          <p:nvPr/>
        </p:nvSpPr>
        <p:spPr bwMode="auto">
          <a:xfrm>
            <a:off x="1624013" y="1808163"/>
            <a:ext cx="6810375" cy="5051425"/>
          </a:xfrm>
          <a:prstGeom prst="rect">
            <a:avLst/>
          </a:prstGeom>
          <a:noFill/>
          <a:ln w="9525">
            <a:noFill/>
            <a:miter lim="800000"/>
            <a:headEnd/>
            <a:tailEnd/>
          </a:ln>
          <a:effectLst/>
        </p:spPr>
        <p:txBody>
          <a:bodyPr lIns="101858" tIns="50929" rIns="101858" bIns="50929">
            <a:spAutoFit/>
          </a:bodyPr>
          <a:lstStyle/>
          <a:p>
            <a:pPr marL="342900" indent="-342900">
              <a:buFont typeface="Wingdings" pitchFamily="2" charset="2"/>
              <a:buNone/>
            </a:pPr>
            <a:r>
              <a:rPr lang="en-US" sz="1800"/>
              <a:t>37.	Drive parameter values requiring change are application specific; however, the following drive parameters are typical of those that may need adjustment:</a:t>
            </a:r>
          </a:p>
          <a:p>
            <a:pPr marL="342900" indent="-342900">
              <a:buFont typeface="Wingdings" pitchFamily="2" charset="2"/>
              <a:buNone/>
            </a:pPr>
            <a:r>
              <a:rPr lang="en-US" sz="1800"/>
              <a:t>—	</a:t>
            </a:r>
            <a:r>
              <a:rPr lang="en-US" sz="1800" b="1"/>
              <a:t>2007, MINIMUM FREQ</a:t>
            </a:r>
          </a:p>
          <a:p>
            <a:pPr marL="342900" indent="-342900">
              <a:buFont typeface="Wingdings" pitchFamily="2" charset="2"/>
              <a:buNone/>
            </a:pPr>
            <a:r>
              <a:rPr lang="en-US" sz="1800"/>
              <a:t>—	</a:t>
            </a:r>
            <a:r>
              <a:rPr lang="en-US" sz="1800" b="1"/>
              <a:t>2202, ACCELER TIME 1</a:t>
            </a:r>
          </a:p>
          <a:p>
            <a:pPr marL="342900" indent="-342900">
              <a:buFont typeface="Wingdings" pitchFamily="2" charset="2"/>
              <a:buNone/>
            </a:pPr>
            <a:r>
              <a:rPr lang="en-US" sz="1800"/>
              <a:t>—	</a:t>
            </a:r>
            <a:r>
              <a:rPr lang="en-US" sz="1800" b="1"/>
              <a:t>2203, DECELER TIME 1</a:t>
            </a:r>
          </a:p>
          <a:p>
            <a:pPr marL="342900" indent="-342900">
              <a:buFont typeface="Wingdings" pitchFamily="2" charset="2"/>
              <a:buNone/>
            </a:pPr>
            <a:r>
              <a:rPr lang="en-US" sz="1800"/>
              <a:t>—	</a:t>
            </a:r>
            <a:r>
              <a:rPr lang="en-US" sz="1800" b="1"/>
              <a:t>2606, SWITCHING FREQ</a:t>
            </a:r>
            <a:br>
              <a:rPr lang="en-US" sz="1800" b="1"/>
            </a:br>
            <a:r>
              <a:rPr lang="en-US" sz="1800"/>
              <a:t>(verify that drive is sized to support the higher freq)</a:t>
            </a:r>
          </a:p>
          <a:p>
            <a:pPr marL="342900" indent="-342900">
              <a:buFont typeface="Wingdings" pitchFamily="2" charset="2"/>
              <a:buNone/>
            </a:pPr>
            <a:r>
              <a:rPr lang="en-US" sz="1800"/>
              <a:t>—	</a:t>
            </a:r>
            <a:r>
              <a:rPr lang="en-US" sz="1800" b="1"/>
              <a:t>Group 34</a:t>
            </a:r>
            <a:r>
              <a:rPr lang="en-US" sz="1800"/>
              <a:t> to display different signal values</a:t>
            </a:r>
          </a:p>
          <a:p>
            <a:pPr marL="342900" indent="-342900">
              <a:buFont typeface="Wingdings" pitchFamily="2" charset="2"/>
              <a:buNone/>
            </a:pPr>
            <a:r>
              <a:rPr lang="en-US" sz="1800"/>
              <a:t>—	</a:t>
            </a:r>
            <a:r>
              <a:rPr lang="en-US" sz="1800" b="1"/>
              <a:t>Group 40</a:t>
            </a:r>
            <a:r>
              <a:rPr lang="en-US" sz="1800"/>
              <a:t> process tuning values (if PID is used)</a:t>
            </a:r>
          </a:p>
          <a:p>
            <a:pPr marL="342900" indent="-342900">
              <a:buFont typeface="Wingdings" pitchFamily="2" charset="2"/>
              <a:buNone/>
            </a:pPr>
            <a:endParaRPr lang="en-US" sz="1800"/>
          </a:p>
          <a:p>
            <a:pPr marL="342900" indent="-342900">
              <a:buFont typeface="Wingdings" pitchFamily="2" charset="2"/>
              <a:buNone/>
            </a:pPr>
            <a:r>
              <a:rPr lang="en-US" sz="1800"/>
              <a:t>For descriptions of other bypass macros and full bypass parameter descriptions consult the E-Clipse Bypass User’s Manual.</a:t>
            </a:r>
          </a:p>
        </p:txBody>
      </p:sp>
      <p:pic>
        <p:nvPicPr>
          <p:cNvPr id="3251204" name="Picture 4"/>
          <p:cNvPicPr>
            <a:picLocks noChangeAspect="1" noChangeArrowheads="1"/>
          </p:cNvPicPr>
          <p:nvPr/>
        </p:nvPicPr>
        <p:blipFill>
          <a:blip r:embed="rId4" cstate="print"/>
          <a:srcRect l="4362" r="4799"/>
          <a:stretch>
            <a:fillRect/>
          </a:stretch>
        </p:blipFill>
        <p:spPr bwMode="auto">
          <a:xfrm>
            <a:off x="8572500" y="1722438"/>
            <a:ext cx="1276350" cy="1885950"/>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51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512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512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512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512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512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5120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5120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1203" grpId="0" build="p"/>
    </p:bldLst>
  </p:timing>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BCFF60C4-894D-4D3D-AB88-790D697C71E0}" type="slidenum">
              <a:rPr lang="en-US"/>
              <a:pPr/>
              <a:t>169</a:t>
            </a:fld>
            <a:endParaRPr lang="en-US"/>
          </a:p>
        </p:txBody>
      </p:sp>
      <p:sp>
        <p:nvSpPr>
          <p:cNvPr id="3253250" name="Rectangle 2"/>
          <p:cNvSpPr>
            <a:spLocks noGrp="1" noChangeArrowheads="1"/>
          </p:cNvSpPr>
          <p:nvPr>
            <p:ph type="title"/>
          </p:nvPr>
        </p:nvSpPr>
        <p:spPr/>
        <p:txBody>
          <a:bodyPr/>
          <a:lstStyle/>
          <a:p>
            <a:r>
              <a:rPr lang="en-US"/>
              <a:t>Manual errata / gotchas</a:t>
            </a:r>
          </a:p>
        </p:txBody>
      </p:sp>
      <p:sp>
        <p:nvSpPr>
          <p:cNvPr id="3253251" name="Rectangle 3"/>
          <p:cNvSpPr>
            <a:spLocks noChangeArrowheads="1"/>
          </p:cNvSpPr>
          <p:nvPr/>
        </p:nvSpPr>
        <p:spPr bwMode="auto">
          <a:xfrm>
            <a:off x="1624013" y="1808163"/>
            <a:ext cx="6810375" cy="5048250"/>
          </a:xfrm>
          <a:prstGeom prst="rect">
            <a:avLst/>
          </a:prstGeom>
          <a:noFill/>
          <a:ln w="9525">
            <a:noFill/>
            <a:miter lim="800000"/>
            <a:headEnd/>
            <a:tailEnd/>
          </a:ln>
          <a:effectLst/>
        </p:spPr>
        <p:txBody>
          <a:bodyPr lIns="101858" tIns="50929" rIns="101858" bIns="50929">
            <a:spAutoFit/>
          </a:bodyPr>
          <a:lstStyle/>
          <a:p>
            <a:pPr marL="342900" indent="-342900">
              <a:buFont typeface="Wingdings" pitchFamily="2" charset="2"/>
              <a:buNone/>
            </a:pPr>
            <a:r>
              <a:rPr lang="en-US" sz="1800" b="1"/>
              <a:t>Default drive frequency indication</a:t>
            </a:r>
          </a:p>
          <a:p>
            <a:pPr marL="342900" indent="-342900">
              <a:buFont typeface="Wingdings" pitchFamily="2" charset="2"/>
              <a:buNone/>
            </a:pPr>
            <a:r>
              <a:rPr lang="en-US" sz="1800"/>
              <a:t>Historically drive output frequency has always been displayed directly in </a:t>
            </a:r>
            <a:r>
              <a:rPr lang="en-US" sz="1800" b="1"/>
              <a:t>“Hz”.</a:t>
            </a:r>
            <a:r>
              <a:rPr lang="en-US" sz="1800"/>
              <a:t>  Recently a firmware update revised the frequency display to default to </a:t>
            </a:r>
            <a:r>
              <a:rPr lang="en-US" sz="1800" b="1"/>
              <a:t>“% SP”.</a:t>
            </a:r>
            <a:r>
              <a:rPr lang="en-US" sz="1800"/>
              <a:t>  The signal displayed is still frequency; however, it is now formatted to display as a percentage where 60 Hz represents 100.0%.  For example when the motor is operating at 30 Hertz it will display as “50.0 % SP” (50% of 60 Hz). </a:t>
            </a:r>
          </a:p>
          <a:p>
            <a:pPr marL="342900" indent="-342900">
              <a:buFont typeface="Wingdings" pitchFamily="2" charset="2"/>
              <a:buNone/>
            </a:pPr>
            <a:r>
              <a:rPr lang="en-US" sz="1800"/>
              <a:t>If the previous </a:t>
            </a:r>
            <a:r>
              <a:rPr lang="en-US" sz="1800" b="1"/>
              <a:t>“Hz”</a:t>
            </a:r>
            <a:r>
              <a:rPr lang="en-US" sz="1800"/>
              <a:t> display is desired simply change drive parameter </a:t>
            </a:r>
            <a:r>
              <a:rPr lang="en-US" sz="1800" b="1"/>
              <a:t>P3404 to DIRECT</a:t>
            </a:r>
            <a:r>
              <a:rPr lang="en-US" sz="1800"/>
              <a:t>.</a:t>
            </a:r>
          </a:p>
          <a:p>
            <a:pPr marL="342900" indent="-342900">
              <a:buFont typeface="Wingdings" pitchFamily="2" charset="2"/>
              <a:buNone/>
            </a:pPr>
            <a:r>
              <a:rPr lang="en-US" sz="1800" b="1"/>
              <a:t>Direction control in ACH550 Hand mode</a:t>
            </a:r>
          </a:p>
          <a:p>
            <a:pPr marL="342900" indent="-342900">
              <a:buFont typeface="Wingdings" pitchFamily="2" charset="2"/>
              <a:buNone/>
            </a:pPr>
            <a:r>
              <a:rPr lang="en-US" sz="1800"/>
              <a:t>The ACH550 User’s Manual implies that direction control is possible in HAND mode.  This is  not correct.  </a:t>
            </a:r>
            <a:r>
              <a:rPr lang="en-US" sz="1800" b="1"/>
              <a:t>HAND</a:t>
            </a:r>
            <a:r>
              <a:rPr lang="en-US" sz="1800"/>
              <a:t> mode doesn’t allow the direction of the drive to be changed.  Direction change is possible in </a:t>
            </a:r>
            <a:r>
              <a:rPr lang="en-US" sz="1800" b="1"/>
              <a:t>AUTO</a:t>
            </a:r>
            <a:r>
              <a:rPr lang="en-US" sz="1800"/>
              <a:t> mode provided drive parameter </a:t>
            </a:r>
            <a:r>
              <a:rPr lang="en-US" sz="1800" b="1"/>
              <a:t>P1003 is set to REQUEST</a:t>
            </a:r>
            <a:r>
              <a:rPr lang="en-US" sz="1800"/>
              <a:t>.</a:t>
            </a:r>
          </a:p>
        </p:txBody>
      </p:sp>
      <p:pic>
        <p:nvPicPr>
          <p:cNvPr id="3253252" name="Picture 4"/>
          <p:cNvPicPr>
            <a:picLocks noChangeAspect="1" noChangeArrowheads="1"/>
          </p:cNvPicPr>
          <p:nvPr/>
        </p:nvPicPr>
        <p:blipFill>
          <a:blip r:embed="rId4" cstate="print"/>
          <a:srcRect l="4362" r="4799"/>
          <a:stretch>
            <a:fillRect/>
          </a:stretch>
        </p:blipFill>
        <p:spPr bwMode="auto">
          <a:xfrm>
            <a:off x="8572500" y="1722438"/>
            <a:ext cx="1276350" cy="1885950"/>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532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532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532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532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532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325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47040" y="259080"/>
            <a:ext cx="8549640" cy="604520"/>
          </a:xfrm>
        </p:spPr>
        <p:txBody>
          <a:bodyPr lIns="101882" tIns="50941" rIns="101882" bIns="50941" anchor="b"/>
          <a:lstStyle/>
          <a:p>
            <a:r>
              <a:rPr lang="en-US" b="0" smtClean="0"/>
              <a:t>Input Current Rating of VFD’s</a:t>
            </a:r>
          </a:p>
        </p:txBody>
      </p:sp>
      <p:sp>
        <p:nvSpPr>
          <p:cNvPr id="34819" name="Rectangle 3"/>
          <p:cNvSpPr>
            <a:spLocks noGrp="1" noChangeArrowheads="1"/>
          </p:cNvSpPr>
          <p:nvPr>
            <p:ph type="body" idx="1"/>
          </p:nvPr>
        </p:nvSpPr>
        <p:spPr>
          <a:xfrm>
            <a:off x="419100" y="1295400"/>
            <a:ext cx="8996680" cy="4922520"/>
          </a:xfrm>
        </p:spPr>
        <p:txBody>
          <a:bodyPr lIns="101882" tIns="50941" rIns="101882" bIns="50941"/>
          <a:lstStyle/>
          <a:p>
            <a:pPr>
              <a:buFont typeface="Wingdings" pitchFamily="2" charset="2"/>
              <a:buNone/>
            </a:pPr>
            <a:r>
              <a:rPr lang="en-US" b="1" smtClean="0"/>
              <a:t>Upstream Wiring-Branch Circuit Protection</a:t>
            </a:r>
          </a:p>
          <a:p>
            <a:pPr>
              <a:buFont typeface="Wingdings" pitchFamily="2" charset="2"/>
              <a:buNone/>
            </a:pPr>
            <a:r>
              <a:rPr lang="en-US" b="1" smtClean="0"/>
              <a:t>NEC Code</a:t>
            </a:r>
          </a:p>
          <a:p>
            <a:r>
              <a:rPr lang="en-US" b="1" smtClean="0"/>
              <a:t>430.120: Adjustable Speed Drives:  </a:t>
            </a:r>
            <a:r>
              <a:rPr lang="en-US" smtClean="0"/>
              <a:t>The incoming branch circuit or feeder to power conversion equipment included as part of an adjustable speed drive system </a:t>
            </a:r>
            <a:r>
              <a:rPr lang="en-US" b="1" smtClean="0"/>
              <a:t>shall be based on the rated input to the power conversion equipment. </a:t>
            </a:r>
          </a:p>
          <a:p>
            <a:pPr>
              <a:buFont typeface="Wingdings" pitchFamily="2" charset="2"/>
              <a:buNone/>
            </a:pPr>
            <a:endParaRPr lang="en-US" b="1" smtClean="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4C7133B9-2C64-4F67-B48D-1F97B53858FF}" type="slidenum">
              <a:rPr lang="en-US"/>
              <a:pPr/>
              <a:t>170</a:t>
            </a:fld>
            <a:endParaRPr lang="en-US"/>
          </a:p>
        </p:txBody>
      </p:sp>
      <p:sp>
        <p:nvSpPr>
          <p:cNvPr id="3255298" name="Rectangle 2"/>
          <p:cNvSpPr>
            <a:spLocks noGrp="1" noChangeArrowheads="1"/>
          </p:cNvSpPr>
          <p:nvPr>
            <p:ph type="title"/>
          </p:nvPr>
        </p:nvSpPr>
        <p:spPr/>
        <p:txBody>
          <a:bodyPr/>
          <a:lstStyle/>
          <a:p>
            <a:r>
              <a:rPr lang="en-US"/>
              <a:t>Manual errata / gotchas</a:t>
            </a:r>
          </a:p>
        </p:txBody>
      </p:sp>
      <p:sp>
        <p:nvSpPr>
          <p:cNvPr id="3255299" name="Rectangle 3"/>
          <p:cNvSpPr>
            <a:spLocks noChangeArrowheads="1"/>
          </p:cNvSpPr>
          <p:nvPr/>
        </p:nvSpPr>
        <p:spPr bwMode="auto">
          <a:xfrm>
            <a:off x="1624013" y="1808163"/>
            <a:ext cx="6810375" cy="3857625"/>
          </a:xfrm>
          <a:prstGeom prst="rect">
            <a:avLst/>
          </a:prstGeom>
          <a:noFill/>
          <a:ln w="9525">
            <a:noFill/>
            <a:miter lim="800000"/>
            <a:headEnd/>
            <a:tailEnd/>
          </a:ln>
          <a:effectLst/>
        </p:spPr>
        <p:txBody>
          <a:bodyPr lIns="101858" tIns="50929" rIns="101858" bIns="50929">
            <a:spAutoFit/>
          </a:bodyPr>
          <a:lstStyle/>
          <a:p>
            <a:pPr marL="342900" indent="-342900">
              <a:buFont typeface="Wingdings" pitchFamily="2" charset="2"/>
              <a:buNone/>
            </a:pPr>
            <a:r>
              <a:rPr lang="en-US" sz="1800" b="1"/>
              <a:t>ACH550 macro descriptions</a:t>
            </a:r>
          </a:p>
          <a:p>
            <a:pPr marL="342900" indent="-342900">
              <a:buFont typeface="Wingdings" pitchFamily="2" charset="2"/>
              <a:buNone/>
            </a:pPr>
            <a:r>
              <a:rPr lang="en-US" sz="1800"/>
              <a:t>The ACH550 User’s Manual macro descriptions and macro connection diagrams imply that many of the macros implement PID operation as their default configuration.  This is not correct.  Every macro selection with the exception of </a:t>
            </a:r>
            <a:r>
              <a:rPr lang="en-US" sz="1800" b="1"/>
              <a:t>DUAL SP PID CS</a:t>
            </a:r>
            <a:r>
              <a:rPr lang="en-US" sz="1800"/>
              <a:t> (12) sets parameter </a:t>
            </a:r>
            <a:r>
              <a:rPr lang="en-US" sz="1800" b="1"/>
              <a:t>1102 (EXT1/EXT2 SEL) to EXT1</a:t>
            </a:r>
            <a:r>
              <a:rPr lang="en-US" sz="1800"/>
              <a:t>.  </a:t>
            </a:r>
            <a:r>
              <a:rPr lang="en-US" sz="1800" b="1"/>
              <a:t>PID</a:t>
            </a:r>
            <a:r>
              <a:rPr lang="en-US" sz="1800"/>
              <a:t> control is not in effect when </a:t>
            </a:r>
            <a:r>
              <a:rPr lang="en-US" sz="1800" b="1"/>
              <a:t>1102 is set to EXT1</a:t>
            </a:r>
            <a:r>
              <a:rPr lang="en-US" sz="1800"/>
              <a:t>.  If </a:t>
            </a:r>
            <a:r>
              <a:rPr lang="en-US" sz="1800" b="1"/>
              <a:t>PID</a:t>
            </a:r>
            <a:r>
              <a:rPr lang="en-US" sz="1800"/>
              <a:t> is required, use the </a:t>
            </a:r>
            <a:r>
              <a:rPr lang="en-US" sz="1800" b="1"/>
              <a:t>PID Assistant</a:t>
            </a:r>
            <a:r>
              <a:rPr lang="en-US" sz="1800"/>
              <a:t> to activate and configure PID operation.</a:t>
            </a:r>
          </a:p>
          <a:p>
            <a:pPr marL="342900" indent="-342900">
              <a:buFont typeface="Wingdings" pitchFamily="2" charset="2"/>
              <a:buNone/>
            </a:pPr>
            <a:r>
              <a:rPr lang="en-US" sz="1800"/>
              <a:t>These terms really mean the same function</a:t>
            </a:r>
          </a:p>
          <a:p>
            <a:pPr marL="666750" lvl="1" indent="-304800">
              <a:buFont typeface="Wingdings" pitchFamily="2" charset="2"/>
              <a:buNone/>
            </a:pPr>
            <a:r>
              <a:rPr lang="en-US" sz="1600"/>
              <a:t>EXT1 = REF1 = Follower</a:t>
            </a:r>
          </a:p>
          <a:p>
            <a:pPr marL="666750" lvl="1" indent="-304800">
              <a:buFont typeface="Wingdings" pitchFamily="2" charset="2"/>
              <a:buNone/>
            </a:pPr>
            <a:r>
              <a:rPr lang="en-US" sz="1600"/>
              <a:t>EXT2 = REF2 = PID</a:t>
            </a:r>
          </a:p>
        </p:txBody>
      </p:sp>
      <p:pic>
        <p:nvPicPr>
          <p:cNvPr id="3255300" name="Picture 4"/>
          <p:cNvPicPr>
            <a:picLocks noChangeAspect="1" noChangeArrowheads="1"/>
          </p:cNvPicPr>
          <p:nvPr/>
        </p:nvPicPr>
        <p:blipFill>
          <a:blip r:embed="rId4" cstate="print"/>
          <a:srcRect l="4362" r="4799"/>
          <a:stretch>
            <a:fillRect/>
          </a:stretch>
        </p:blipFill>
        <p:spPr bwMode="auto">
          <a:xfrm>
            <a:off x="8572500" y="1722438"/>
            <a:ext cx="1276350" cy="1885950"/>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552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552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5529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5529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552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5299" grpId="0" build="p"/>
    </p:bldLst>
  </p:timing>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7FD3BEE4-931A-443F-A408-1CF788390B75}" type="slidenum">
              <a:rPr lang="en-US"/>
              <a:pPr/>
              <a:t>171</a:t>
            </a:fld>
            <a:endParaRPr lang="en-US"/>
          </a:p>
        </p:txBody>
      </p:sp>
      <p:sp>
        <p:nvSpPr>
          <p:cNvPr id="3257346" name="Rectangle 2"/>
          <p:cNvSpPr>
            <a:spLocks noGrp="1" noChangeArrowheads="1"/>
          </p:cNvSpPr>
          <p:nvPr>
            <p:ph type="title"/>
          </p:nvPr>
        </p:nvSpPr>
        <p:spPr/>
        <p:txBody>
          <a:bodyPr/>
          <a:lstStyle/>
          <a:p>
            <a:r>
              <a:rPr lang="en-US"/>
              <a:t>Manual errata / gotchas</a:t>
            </a:r>
          </a:p>
        </p:txBody>
      </p:sp>
      <p:sp>
        <p:nvSpPr>
          <p:cNvPr id="3257347" name="Rectangle 3"/>
          <p:cNvSpPr>
            <a:spLocks noChangeArrowheads="1"/>
          </p:cNvSpPr>
          <p:nvPr/>
        </p:nvSpPr>
        <p:spPr bwMode="auto">
          <a:xfrm>
            <a:off x="1624013" y="1808163"/>
            <a:ext cx="6810375" cy="4911725"/>
          </a:xfrm>
          <a:prstGeom prst="rect">
            <a:avLst/>
          </a:prstGeom>
          <a:noFill/>
          <a:ln w="9525">
            <a:noFill/>
            <a:miter lim="800000"/>
            <a:headEnd/>
            <a:tailEnd/>
          </a:ln>
          <a:effectLst/>
        </p:spPr>
        <p:txBody>
          <a:bodyPr lIns="101858" tIns="50929" rIns="101858" bIns="50929">
            <a:spAutoFit/>
          </a:bodyPr>
          <a:lstStyle/>
          <a:p>
            <a:pPr marL="342900" indent="-342900">
              <a:buFont typeface="Wingdings" pitchFamily="2" charset="2"/>
              <a:buNone/>
            </a:pPr>
            <a:r>
              <a:rPr lang="en-US" sz="1800" b="1"/>
              <a:t>E-Clipse bypass drive link recovery procedure</a:t>
            </a:r>
          </a:p>
          <a:p>
            <a:pPr marL="342900" indent="-342900">
              <a:buFont typeface="Wingdings" pitchFamily="2" charset="2"/>
              <a:buNone/>
            </a:pPr>
            <a:r>
              <a:rPr lang="en-US" sz="1800"/>
              <a:t>If the ACH550 Drive communication settings are unintentionally changed during setup a </a:t>
            </a:r>
            <a:r>
              <a:rPr lang="en-US" sz="1800" b="1"/>
              <a:t>“Drive Link Fault”, “Drive Link Error” or “Drive Setup”</a:t>
            </a:r>
            <a:r>
              <a:rPr lang="en-US" sz="1800"/>
              <a:t> alarm may be displayed. Should this occur, perform the following steps </a:t>
            </a:r>
            <a:r>
              <a:rPr lang="en-US" sz="1800" u="sng"/>
              <a:t>in order</a:t>
            </a:r>
            <a:r>
              <a:rPr lang="en-US" sz="1800"/>
              <a:t> on the ACH550 Control Panel:</a:t>
            </a:r>
          </a:p>
          <a:p>
            <a:pPr marL="342900" indent="-342900">
              <a:buFont typeface="Wingdings" pitchFamily="2" charset="2"/>
              <a:buNone/>
            </a:pPr>
            <a:r>
              <a:rPr lang="en-US" sz="1800"/>
              <a:t>1.	Set Parameter </a:t>
            </a:r>
            <a:r>
              <a:rPr lang="en-US" sz="1800" b="1"/>
              <a:t>9802 to “STD MODBUS</a:t>
            </a:r>
            <a:r>
              <a:rPr lang="en-US" sz="1800"/>
              <a:t>”</a:t>
            </a:r>
          </a:p>
          <a:p>
            <a:pPr marL="342900" indent="-342900">
              <a:buFont typeface="Wingdings" pitchFamily="2" charset="2"/>
              <a:buNone/>
            </a:pPr>
            <a:r>
              <a:rPr lang="en-US" sz="1800"/>
              <a:t>2.	Set Parameter </a:t>
            </a:r>
            <a:r>
              <a:rPr lang="en-US" sz="1800" b="1"/>
              <a:t>9902 to “E-CLIPSE</a:t>
            </a:r>
            <a:r>
              <a:rPr lang="en-US" sz="1800"/>
              <a:t>”</a:t>
            </a:r>
          </a:p>
          <a:p>
            <a:pPr marL="342900" indent="-342900">
              <a:buFont typeface="Wingdings" pitchFamily="2" charset="2"/>
              <a:buNone/>
            </a:pPr>
            <a:r>
              <a:rPr lang="en-US" sz="1800"/>
              <a:t>3.	Cycle Power</a:t>
            </a:r>
          </a:p>
          <a:p>
            <a:pPr marL="342900" indent="-342900">
              <a:buFont typeface="Wingdings" pitchFamily="2" charset="2"/>
              <a:buNone/>
            </a:pPr>
            <a:r>
              <a:rPr lang="en-US" sz="1800"/>
              <a:t>Following the above steps should restore proper communications between the ACH550 Drive and the E-Clipse Bypass.  Should the E-Clipse Bypass Control Panel continue to display a </a:t>
            </a:r>
            <a:r>
              <a:rPr lang="en-US" sz="1800" b="1"/>
              <a:t>“Drive Link Fault”, “Drive Link Error” or “Drive Setup”</a:t>
            </a:r>
            <a:r>
              <a:rPr lang="en-US" sz="1800"/>
              <a:t> alarm, follow the procedure as provided in the next section “Using other ACH550 macros with E-Clipse Bypass”.</a:t>
            </a:r>
          </a:p>
        </p:txBody>
      </p:sp>
      <p:pic>
        <p:nvPicPr>
          <p:cNvPr id="3257348" name="Picture 4"/>
          <p:cNvPicPr>
            <a:picLocks noChangeAspect="1" noChangeArrowheads="1"/>
          </p:cNvPicPr>
          <p:nvPr/>
        </p:nvPicPr>
        <p:blipFill>
          <a:blip r:embed="rId4" cstate="print"/>
          <a:srcRect l="4362" r="4799"/>
          <a:stretch>
            <a:fillRect/>
          </a:stretch>
        </p:blipFill>
        <p:spPr bwMode="auto">
          <a:xfrm>
            <a:off x="8586788" y="1722438"/>
            <a:ext cx="1276350" cy="1885950"/>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573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573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573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573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5734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573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7347" grpId="0" build="p"/>
    </p:bldLst>
  </p:timing>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664AB0AD-9059-4C03-B8C4-9278C76EFBA4}" type="slidenum">
              <a:rPr lang="en-US"/>
              <a:pPr/>
              <a:t>172</a:t>
            </a:fld>
            <a:endParaRPr lang="en-US"/>
          </a:p>
        </p:txBody>
      </p:sp>
      <p:sp>
        <p:nvSpPr>
          <p:cNvPr id="3259394" name="Rectangle 2"/>
          <p:cNvSpPr>
            <a:spLocks noGrp="1" noChangeArrowheads="1"/>
          </p:cNvSpPr>
          <p:nvPr>
            <p:ph type="title"/>
          </p:nvPr>
        </p:nvSpPr>
        <p:spPr/>
        <p:txBody>
          <a:bodyPr/>
          <a:lstStyle/>
          <a:p>
            <a:r>
              <a:rPr lang="en-US"/>
              <a:t>Manual errata / gotchas</a:t>
            </a:r>
            <a:br>
              <a:rPr lang="en-US"/>
            </a:br>
            <a:r>
              <a:rPr lang="en-US" sz="2200">
                <a:solidFill>
                  <a:schemeClr val="accent1"/>
                </a:solidFill>
              </a:rPr>
              <a:t>Using other ACH550 macros with E-Clipse Bypass</a:t>
            </a:r>
          </a:p>
        </p:txBody>
      </p:sp>
      <p:sp>
        <p:nvSpPr>
          <p:cNvPr id="3259395" name="Rectangle 3"/>
          <p:cNvSpPr>
            <a:spLocks noChangeArrowheads="1"/>
          </p:cNvSpPr>
          <p:nvPr/>
        </p:nvSpPr>
        <p:spPr bwMode="auto">
          <a:xfrm>
            <a:off x="1624013" y="1808163"/>
            <a:ext cx="6810375" cy="2298700"/>
          </a:xfrm>
          <a:prstGeom prst="rect">
            <a:avLst/>
          </a:prstGeom>
          <a:noFill/>
          <a:ln w="9525">
            <a:noFill/>
            <a:miter lim="800000"/>
            <a:headEnd/>
            <a:tailEnd/>
          </a:ln>
          <a:effectLst/>
        </p:spPr>
        <p:txBody>
          <a:bodyPr lIns="101858" tIns="50929" rIns="101858" bIns="50929">
            <a:spAutoFit/>
          </a:bodyPr>
          <a:lstStyle/>
          <a:p>
            <a:pPr>
              <a:buFont typeface="Wingdings" pitchFamily="2" charset="2"/>
              <a:buNone/>
            </a:pPr>
            <a:r>
              <a:rPr lang="en-US" sz="1800"/>
              <a:t>The </a:t>
            </a:r>
            <a:r>
              <a:rPr lang="en-US" sz="1800" b="1"/>
              <a:t>E-CLIPSE</a:t>
            </a:r>
            <a:r>
              <a:rPr lang="en-US" sz="1800"/>
              <a:t> macro is the only ACH550-UH drive macro that provides the proper default configuration settings for communication between the drive and Bypass. If any other macro is used, that macro should be selected after completing the initial tests. When using any other macro, the following drive parameter values must be set on the drive keypad, and then power must be cycled to the unit.  This will allow the E-Clipse Bypass to function properly:</a:t>
            </a:r>
          </a:p>
        </p:txBody>
      </p:sp>
      <p:grpSp>
        <p:nvGrpSpPr>
          <p:cNvPr id="3259396" name="Group 4"/>
          <p:cNvGrpSpPr>
            <a:grpSpLocks/>
          </p:cNvGrpSpPr>
          <p:nvPr/>
        </p:nvGrpSpPr>
        <p:grpSpPr bwMode="auto">
          <a:xfrm>
            <a:off x="1624013" y="4333875"/>
            <a:ext cx="6810375" cy="2322513"/>
            <a:chOff x="930" y="2409"/>
            <a:chExt cx="3900" cy="1291"/>
          </a:xfrm>
        </p:grpSpPr>
        <p:sp>
          <p:nvSpPr>
            <p:cNvPr id="3259397" name="Text Box 5"/>
            <p:cNvSpPr txBox="1">
              <a:spLocks noChangeArrowheads="1"/>
            </p:cNvSpPr>
            <p:nvPr/>
          </p:nvSpPr>
          <p:spPr bwMode="auto">
            <a:xfrm>
              <a:off x="930" y="2409"/>
              <a:ext cx="1905" cy="1291"/>
            </a:xfrm>
            <a:prstGeom prst="rect">
              <a:avLst/>
            </a:prstGeom>
            <a:noFill/>
            <a:ln w="9525" algn="ctr">
              <a:noFill/>
              <a:miter lim="800000"/>
              <a:headEnd/>
              <a:tailEnd/>
            </a:ln>
            <a:effectLst/>
          </p:spPr>
          <p:txBody>
            <a:bodyPr lIns="0" tIns="0" rIns="0" bIns="0">
              <a:spAutoFit/>
            </a:bodyPr>
            <a:lstStyle/>
            <a:p>
              <a:pPr marL="1019175" lvl="1" indent="-509588" defTabSz="1019175">
                <a:buFont typeface="Wingdings" pitchFamily="2" charset="2"/>
                <a:buAutoNum type="arabicPeriod"/>
              </a:pPr>
              <a:r>
                <a:rPr lang="en-US" sz="1600"/>
                <a:t>Param 9802 = “STD MODBUS”</a:t>
              </a:r>
            </a:p>
            <a:p>
              <a:pPr marL="1019175" lvl="1" indent="-509588" defTabSz="1019175">
                <a:buFont typeface="Wingdings" pitchFamily="2" charset="2"/>
                <a:buAutoNum type="arabicPeriod"/>
              </a:pPr>
              <a:r>
                <a:rPr lang="en-US" sz="1600"/>
                <a:t>Param 1001 = “COMM”</a:t>
              </a:r>
            </a:p>
            <a:p>
              <a:pPr marL="1019175" lvl="1" indent="-509588" defTabSz="1019175">
                <a:buFont typeface="Wingdings" pitchFamily="2" charset="2"/>
                <a:buAutoNum type="arabicPeriod"/>
              </a:pPr>
              <a:r>
                <a:rPr lang="en-US" sz="1600"/>
                <a:t>Param 1002 = “COMM”</a:t>
              </a:r>
            </a:p>
            <a:p>
              <a:pPr marL="1019175" lvl="1" indent="-509588" defTabSz="1019175">
                <a:buFont typeface="Wingdings" pitchFamily="2" charset="2"/>
                <a:buAutoNum type="arabicPeriod"/>
              </a:pPr>
              <a:r>
                <a:rPr lang="en-US" sz="1600"/>
                <a:t>Param 1601 = “COMM”</a:t>
              </a:r>
            </a:p>
            <a:p>
              <a:pPr marL="1019175" lvl="1" indent="-509588" defTabSz="1019175">
                <a:buFont typeface="Wingdings" pitchFamily="2" charset="2"/>
                <a:buAutoNum type="arabicPeriod"/>
              </a:pPr>
              <a:r>
                <a:rPr lang="en-US" sz="1600"/>
                <a:t>Param 1608 = “COMM”</a:t>
              </a:r>
            </a:p>
            <a:p>
              <a:pPr marL="1019175" lvl="1" indent="-509588" defTabSz="1019175">
                <a:buFont typeface="Wingdings" pitchFamily="2" charset="2"/>
                <a:buAutoNum type="arabicPeriod"/>
              </a:pPr>
              <a:r>
                <a:rPr lang="en-US" sz="1600"/>
                <a:t>Param 5303 = “76.8 kb/s” </a:t>
              </a:r>
            </a:p>
          </p:txBody>
        </p:sp>
        <p:sp>
          <p:nvSpPr>
            <p:cNvPr id="3259398" name="Text Box 6"/>
            <p:cNvSpPr txBox="1">
              <a:spLocks noChangeArrowheads="1"/>
            </p:cNvSpPr>
            <p:nvPr/>
          </p:nvSpPr>
          <p:spPr bwMode="auto">
            <a:xfrm>
              <a:off x="2925" y="2409"/>
              <a:ext cx="1905" cy="1223"/>
            </a:xfrm>
            <a:prstGeom prst="rect">
              <a:avLst/>
            </a:prstGeom>
            <a:noFill/>
            <a:ln w="9525" algn="ctr">
              <a:noFill/>
              <a:miter lim="800000"/>
              <a:headEnd/>
              <a:tailEnd/>
            </a:ln>
            <a:effectLst/>
          </p:spPr>
          <p:txBody>
            <a:bodyPr lIns="0" tIns="0" rIns="0" bIns="0">
              <a:spAutoFit/>
            </a:bodyPr>
            <a:lstStyle/>
            <a:p>
              <a:pPr marL="1019175" lvl="1" indent="-509588" defTabSz="1019175">
                <a:buFont typeface="Wingdings" pitchFamily="2" charset="2"/>
                <a:buAutoNum type="arabicPeriod" startAt="7"/>
              </a:pPr>
              <a:r>
                <a:rPr lang="en-US" sz="1600"/>
                <a:t>Param 5305 = “DCU PROFILE”</a:t>
              </a:r>
            </a:p>
            <a:p>
              <a:pPr marL="1019175" lvl="1" indent="-509588" defTabSz="1019175">
                <a:buFont typeface="Wingdings" pitchFamily="2" charset="2"/>
                <a:buAutoNum type="arabicPeriod" startAt="7"/>
              </a:pPr>
              <a:r>
                <a:rPr lang="en-US" sz="1600"/>
                <a:t>Param 5304 = “8 EVEN 1”</a:t>
              </a:r>
            </a:p>
            <a:p>
              <a:pPr marL="1019175" lvl="1" indent="-509588" defTabSz="1019175">
                <a:buFont typeface="Wingdings" pitchFamily="2" charset="2"/>
                <a:buAutoNum type="arabicPeriod" startAt="7"/>
              </a:pPr>
              <a:r>
                <a:rPr lang="en-US" sz="1600"/>
                <a:t>Param 5310 = “103”</a:t>
              </a:r>
            </a:p>
            <a:p>
              <a:pPr marL="1019175" lvl="1" indent="-509588" defTabSz="1019175">
                <a:buFont typeface="Wingdings" pitchFamily="2" charset="2"/>
                <a:buAutoNum type="arabicPeriod" startAt="7"/>
              </a:pPr>
              <a:r>
                <a:rPr lang="en-US" sz="1600"/>
                <a:t>Param 5311 = “104”</a:t>
              </a:r>
            </a:p>
            <a:p>
              <a:pPr marL="1019175" lvl="1" indent="-509588" defTabSz="1019175">
                <a:buFont typeface="Wingdings" pitchFamily="2" charset="2"/>
                <a:buAutoNum type="arabicPeriod" startAt="7"/>
              </a:pPr>
              <a:r>
                <a:rPr lang="en-US" sz="1600"/>
                <a:t>Power must be cycled</a:t>
              </a:r>
            </a:p>
          </p:txBody>
        </p:sp>
      </p:grpSp>
      <p:pic>
        <p:nvPicPr>
          <p:cNvPr id="3259399" name="Picture 7"/>
          <p:cNvPicPr>
            <a:picLocks noChangeAspect="1" noChangeArrowheads="1"/>
          </p:cNvPicPr>
          <p:nvPr/>
        </p:nvPicPr>
        <p:blipFill>
          <a:blip r:embed="rId4" cstate="print"/>
          <a:srcRect l="4362" r="4799"/>
          <a:stretch>
            <a:fillRect/>
          </a:stretch>
        </p:blipFill>
        <p:spPr bwMode="auto">
          <a:xfrm>
            <a:off x="8586788" y="1722438"/>
            <a:ext cx="1276350" cy="1885950"/>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59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59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9395" grpId="0" build="p"/>
    </p:bldLst>
  </p:timing>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AA7E941D-C3CD-4BF4-A96A-C7EC437738B7}" type="slidenum">
              <a:rPr lang="en-US"/>
              <a:pPr/>
              <a:t>173</a:t>
            </a:fld>
            <a:endParaRPr lang="en-US"/>
          </a:p>
        </p:txBody>
      </p:sp>
      <p:sp>
        <p:nvSpPr>
          <p:cNvPr id="3261442" name="Rectangle 2"/>
          <p:cNvSpPr>
            <a:spLocks noGrp="1" noChangeArrowheads="1"/>
          </p:cNvSpPr>
          <p:nvPr>
            <p:ph type="title"/>
          </p:nvPr>
        </p:nvSpPr>
        <p:spPr/>
        <p:txBody>
          <a:bodyPr/>
          <a:lstStyle/>
          <a:p>
            <a:r>
              <a:rPr lang="en-US"/>
              <a:t>Summary checklist</a:t>
            </a:r>
          </a:p>
        </p:txBody>
      </p:sp>
      <p:sp>
        <p:nvSpPr>
          <p:cNvPr id="3261443" name="Rectangle 3"/>
          <p:cNvSpPr>
            <a:spLocks noChangeArrowheads="1"/>
          </p:cNvSpPr>
          <p:nvPr/>
        </p:nvSpPr>
        <p:spPr bwMode="auto">
          <a:xfrm>
            <a:off x="1624013" y="1808163"/>
            <a:ext cx="6810375" cy="5189537"/>
          </a:xfrm>
          <a:prstGeom prst="rect">
            <a:avLst/>
          </a:prstGeom>
          <a:noFill/>
          <a:ln w="9525">
            <a:noFill/>
            <a:miter lim="800000"/>
            <a:headEnd/>
            <a:tailEnd/>
          </a:ln>
          <a:effectLst/>
        </p:spPr>
        <p:txBody>
          <a:bodyPr lIns="101858" tIns="50929" rIns="101858" bIns="50929">
            <a:spAutoFit/>
          </a:bodyPr>
          <a:lstStyle/>
          <a:p>
            <a:pPr marL="228600" indent="-228600"/>
            <a:r>
              <a:rPr lang="en-US" sz="1800"/>
              <a:t>Equipment is securely mounted using properly sized hardware.</a:t>
            </a:r>
          </a:p>
          <a:p>
            <a:pPr marL="228600" indent="-228600"/>
            <a:r>
              <a:rPr lang="en-US" sz="1800"/>
              <a:t>Mounting arrangement meets recommended minimum spacing</a:t>
            </a:r>
          </a:p>
          <a:p>
            <a:pPr marL="228600" indent="-228600"/>
            <a:r>
              <a:rPr lang="en-US" sz="1800"/>
              <a:t>Expected ambient temperature range is OK (correct ambient temp.) (no dripping water).</a:t>
            </a:r>
          </a:p>
          <a:p>
            <a:pPr marL="228600" indent="-228600"/>
            <a:r>
              <a:rPr lang="en-US" sz="1800"/>
              <a:t>Drive is sized correctly for site altitude.</a:t>
            </a:r>
          </a:p>
          <a:p>
            <a:pPr marL="228600" indent="-228600"/>
            <a:r>
              <a:rPr lang="en-US" sz="1800"/>
              <a:t>Cooling air is sufficiently clean and free from unacceptable chemical contaminants.</a:t>
            </a:r>
          </a:p>
          <a:p>
            <a:pPr marL="228600" indent="-228600"/>
            <a:r>
              <a:rPr lang="en-US" sz="1800"/>
              <a:t>Cooling airflow pattern is acceptable (adequate ventilation).</a:t>
            </a:r>
          </a:p>
          <a:p>
            <a:pPr marL="228600" indent="-228600"/>
            <a:r>
              <a:rPr lang="en-US" sz="1800"/>
              <a:t>All foreign objects have been removed from electrical and mechanical areas</a:t>
            </a:r>
          </a:p>
          <a:p>
            <a:pPr marL="228600" indent="-228600"/>
            <a:r>
              <a:rPr lang="en-US" sz="1800"/>
              <a:t>All rotating equipment is ready for operation</a:t>
            </a:r>
          </a:p>
          <a:p>
            <a:pPr marL="228600" indent="-228600"/>
            <a:r>
              <a:rPr lang="en-US" sz="1800"/>
              <a:t>All electrical equipment is properly grounded</a:t>
            </a:r>
          </a:p>
          <a:p>
            <a:pPr marL="228600" indent="-228600"/>
            <a:r>
              <a:rPr lang="en-US" sz="1800"/>
              <a:t>Short circuit, ground fault, and overload protective devices of the recommended size and type are present</a:t>
            </a:r>
          </a:p>
        </p:txBody>
      </p:sp>
      <p:pic>
        <p:nvPicPr>
          <p:cNvPr id="3261444" name="Picture 4"/>
          <p:cNvPicPr>
            <a:picLocks noChangeAspect="1" noChangeArrowheads="1"/>
          </p:cNvPicPr>
          <p:nvPr/>
        </p:nvPicPr>
        <p:blipFill>
          <a:blip r:embed="rId4" cstate="print"/>
          <a:srcRect l="4362" r="4799"/>
          <a:stretch>
            <a:fillRect/>
          </a:stretch>
        </p:blipFill>
        <p:spPr bwMode="auto">
          <a:xfrm>
            <a:off x="8572500" y="1722438"/>
            <a:ext cx="1276350" cy="1885950"/>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DE674439-A1E0-412A-BB76-533CF2F9705A}" type="slidenum">
              <a:rPr lang="en-US"/>
              <a:pPr/>
              <a:t>174</a:t>
            </a:fld>
            <a:endParaRPr lang="en-US"/>
          </a:p>
        </p:txBody>
      </p:sp>
      <p:sp>
        <p:nvSpPr>
          <p:cNvPr id="3263490" name="Rectangle 2"/>
          <p:cNvSpPr>
            <a:spLocks noGrp="1" noChangeArrowheads="1"/>
          </p:cNvSpPr>
          <p:nvPr>
            <p:ph type="title"/>
          </p:nvPr>
        </p:nvSpPr>
        <p:spPr/>
        <p:txBody>
          <a:bodyPr/>
          <a:lstStyle/>
          <a:p>
            <a:r>
              <a:rPr lang="en-US"/>
              <a:t>Summary checklist</a:t>
            </a:r>
          </a:p>
        </p:txBody>
      </p:sp>
      <p:sp>
        <p:nvSpPr>
          <p:cNvPr id="3263491" name="Rectangle 3"/>
          <p:cNvSpPr>
            <a:spLocks noChangeArrowheads="1"/>
          </p:cNvSpPr>
          <p:nvPr/>
        </p:nvSpPr>
        <p:spPr bwMode="auto">
          <a:xfrm>
            <a:off x="1624013" y="1808163"/>
            <a:ext cx="6810375" cy="4913312"/>
          </a:xfrm>
          <a:prstGeom prst="rect">
            <a:avLst/>
          </a:prstGeom>
          <a:noFill/>
          <a:ln w="9525">
            <a:noFill/>
            <a:miter lim="800000"/>
            <a:headEnd/>
            <a:tailEnd/>
          </a:ln>
          <a:effectLst/>
        </p:spPr>
        <p:txBody>
          <a:bodyPr lIns="101858" tIns="50929" rIns="101858" bIns="50929">
            <a:spAutoFit/>
          </a:bodyPr>
          <a:lstStyle/>
          <a:p>
            <a:pPr marL="228600" indent="-228600"/>
            <a:r>
              <a:rPr lang="en-US" sz="1800"/>
              <a:t>Motor cables of a recommended type and acceptable length are correctly installed</a:t>
            </a:r>
          </a:p>
          <a:p>
            <a:pPr marL="228600" indent="-228600"/>
            <a:r>
              <a:rPr lang="en-US" sz="1800"/>
              <a:t>No power factor correction devices are connected with drive motors</a:t>
            </a:r>
          </a:p>
          <a:p>
            <a:pPr marL="228600" indent="-228600"/>
            <a:r>
              <a:rPr lang="en-US" sz="1800"/>
              <a:t>Control cabling is properly routed and separated from all power cables</a:t>
            </a:r>
          </a:p>
          <a:p>
            <a:pPr marL="228600" indent="-228600"/>
            <a:r>
              <a:rPr lang="en-US" sz="1800"/>
              <a:t>Any motor disconnection equipment present includes drive Enable interlocking </a:t>
            </a:r>
          </a:p>
          <a:p>
            <a:pPr marL="228600" indent="-228600"/>
            <a:r>
              <a:rPr lang="en-US" sz="1800"/>
              <a:t>All temporary wiring has been removed</a:t>
            </a:r>
          </a:p>
          <a:p>
            <a:pPr marL="228600" indent="-228600"/>
            <a:r>
              <a:rPr lang="en-US" sz="1800"/>
              <a:t>Line voltage has been confirmed correct for the connected equipment</a:t>
            </a:r>
          </a:p>
          <a:p>
            <a:pPr marL="228600" indent="-228600"/>
            <a:r>
              <a:rPr lang="en-US" sz="1800"/>
              <a:t>EM1, EM3, F1, and F2 grounding screws are correctly removed or installed</a:t>
            </a:r>
          </a:p>
          <a:p>
            <a:pPr marL="228600" indent="-228600"/>
            <a:r>
              <a:rPr lang="en-US" sz="1800"/>
              <a:t>All dip switches are correctly set</a:t>
            </a:r>
          </a:p>
        </p:txBody>
      </p:sp>
      <p:pic>
        <p:nvPicPr>
          <p:cNvPr id="3263492" name="Picture 4"/>
          <p:cNvPicPr>
            <a:picLocks noChangeAspect="1" noChangeArrowheads="1"/>
          </p:cNvPicPr>
          <p:nvPr/>
        </p:nvPicPr>
        <p:blipFill>
          <a:blip r:embed="rId4" cstate="print"/>
          <a:srcRect l="4362" r="4799"/>
          <a:stretch>
            <a:fillRect/>
          </a:stretch>
        </p:blipFill>
        <p:spPr bwMode="auto">
          <a:xfrm>
            <a:off x="8586788" y="1722438"/>
            <a:ext cx="1276350" cy="1885950"/>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3836252A-4D20-4BA4-B83C-E5F8794C5E81}" type="slidenum">
              <a:rPr lang="en-US"/>
              <a:pPr/>
              <a:t>175</a:t>
            </a:fld>
            <a:endParaRPr lang="en-US"/>
          </a:p>
        </p:txBody>
      </p:sp>
      <p:sp>
        <p:nvSpPr>
          <p:cNvPr id="3265538" name="Rectangle 2"/>
          <p:cNvSpPr>
            <a:spLocks noGrp="1" noChangeArrowheads="1"/>
          </p:cNvSpPr>
          <p:nvPr>
            <p:ph type="title"/>
          </p:nvPr>
        </p:nvSpPr>
        <p:spPr/>
        <p:txBody>
          <a:bodyPr/>
          <a:lstStyle/>
          <a:p>
            <a:r>
              <a:rPr lang="en-US"/>
              <a:t>Summary checklist</a:t>
            </a:r>
          </a:p>
        </p:txBody>
      </p:sp>
      <p:sp>
        <p:nvSpPr>
          <p:cNvPr id="3265539" name="Rectangle 3"/>
          <p:cNvSpPr>
            <a:spLocks noChangeArrowheads="1"/>
          </p:cNvSpPr>
          <p:nvPr/>
        </p:nvSpPr>
        <p:spPr bwMode="auto">
          <a:xfrm>
            <a:off x="1624013" y="1808163"/>
            <a:ext cx="6810375" cy="3263900"/>
          </a:xfrm>
          <a:prstGeom prst="rect">
            <a:avLst/>
          </a:prstGeom>
          <a:noFill/>
          <a:ln w="9525">
            <a:noFill/>
            <a:miter lim="800000"/>
            <a:headEnd/>
            <a:tailEnd/>
          </a:ln>
          <a:effectLst/>
        </p:spPr>
        <p:txBody>
          <a:bodyPr lIns="101858" tIns="50929" rIns="101858" bIns="50929">
            <a:spAutoFit/>
          </a:bodyPr>
          <a:lstStyle/>
          <a:p>
            <a:pPr marL="228600" indent="-228600"/>
            <a:r>
              <a:rPr lang="en-US" sz="1800"/>
              <a:t>Motor internal wiring connections checked and correct for voltage present</a:t>
            </a:r>
          </a:p>
          <a:p>
            <a:pPr marL="228600" indent="-228600"/>
            <a:r>
              <a:rPr lang="en-US" sz="1800"/>
              <a:t>Drive motor data entry completed and confirmed (Group 99)</a:t>
            </a:r>
          </a:p>
          <a:p>
            <a:pPr marL="228600" indent="-228600"/>
            <a:r>
              <a:rPr lang="en-US" sz="1800"/>
              <a:t>Drive motor rotation and direction confirmed</a:t>
            </a:r>
          </a:p>
          <a:p>
            <a:pPr marL="228600" indent="-228600"/>
            <a:r>
              <a:rPr lang="en-US" sz="1800"/>
              <a:t>Correct motor speed and current confirmed</a:t>
            </a:r>
          </a:p>
          <a:p>
            <a:pPr marL="228600" indent="-228600"/>
            <a:r>
              <a:rPr lang="en-US" sz="1800"/>
              <a:t>PID control adjustments complete and PID operation confirmed (if applicable)</a:t>
            </a:r>
          </a:p>
          <a:p>
            <a:pPr marL="228600" indent="-228600"/>
            <a:r>
              <a:rPr lang="en-US" sz="1800"/>
              <a:t>E-Clipse Bypass input power phase sequence confirmed (if applicable)</a:t>
            </a:r>
          </a:p>
        </p:txBody>
      </p:sp>
      <p:pic>
        <p:nvPicPr>
          <p:cNvPr id="3265540" name="Picture 4"/>
          <p:cNvPicPr>
            <a:picLocks noChangeAspect="1" noChangeArrowheads="1"/>
          </p:cNvPicPr>
          <p:nvPr/>
        </p:nvPicPr>
        <p:blipFill>
          <a:blip r:embed="rId4" cstate="print"/>
          <a:srcRect l="4362" r="4799"/>
          <a:stretch>
            <a:fillRect/>
          </a:stretch>
        </p:blipFill>
        <p:spPr bwMode="auto">
          <a:xfrm>
            <a:off x="8586788" y="1722438"/>
            <a:ext cx="1276350" cy="1885950"/>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86DFCC87-D4EB-4CE2-BCC3-F2C73D25843E}" type="slidenum">
              <a:rPr lang="en-US"/>
              <a:pPr/>
              <a:t>176</a:t>
            </a:fld>
            <a:endParaRPr lang="en-US"/>
          </a:p>
        </p:txBody>
      </p:sp>
      <p:sp>
        <p:nvSpPr>
          <p:cNvPr id="2409474" name="Rectangle 2"/>
          <p:cNvSpPr>
            <a:spLocks noGrp="1" noChangeArrowheads="1"/>
          </p:cNvSpPr>
          <p:nvPr>
            <p:ph type="title"/>
          </p:nvPr>
        </p:nvSpPr>
        <p:spPr/>
        <p:txBody>
          <a:bodyPr/>
          <a:lstStyle/>
          <a:p>
            <a:endParaRPr lang="en-US"/>
          </a:p>
        </p:txBody>
      </p:sp>
      <p:sp>
        <p:nvSpPr>
          <p:cNvPr id="2409475" name="Rectangle 3"/>
          <p:cNvSpPr>
            <a:spLocks noGrp="1" noChangeArrowheads="1"/>
          </p:cNvSpPr>
          <p:nvPr>
            <p:ph type="body" idx="1"/>
          </p:nvPr>
        </p:nvSpPr>
        <p:spPr/>
        <p:txBody>
          <a:bodyPr/>
          <a:lstStyle/>
          <a:p>
            <a:pPr algn="ctr">
              <a:buFont typeface="Wingdings" pitchFamily="2" charset="2"/>
              <a:buNone/>
            </a:pPr>
            <a:endParaRPr lang="en-US" dirty="0"/>
          </a:p>
          <a:p>
            <a:pPr algn="ctr">
              <a:buFont typeface="Wingdings" pitchFamily="2" charset="2"/>
              <a:buNone/>
            </a:pPr>
            <a:endParaRPr lang="en-US" dirty="0"/>
          </a:p>
          <a:p>
            <a:pPr algn="ctr">
              <a:buFont typeface="Wingdings" pitchFamily="2" charset="2"/>
              <a:buNone/>
            </a:pPr>
            <a:r>
              <a:rPr lang="en-US" dirty="0" smtClean="0"/>
              <a:t>Basic </a:t>
            </a:r>
            <a:r>
              <a:rPr lang="en-US" dirty="0"/>
              <a:t>Analog </a:t>
            </a:r>
            <a:r>
              <a:rPr lang="en-US" dirty="0" err="1"/>
              <a:t>StartUp</a:t>
            </a:r>
            <a:r>
              <a:rPr lang="en-US" dirty="0"/>
              <a:t> Lab – US8016, please turn to the back of this book for the lab</a:t>
            </a:r>
          </a:p>
          <a:p>
            <a:pPr algn="ctr">
              <a:buFont typeface="Wingdings" pitchFamily="2" charset="2"/>
              <a:buNone/>
            </a:pPr>
            <a:r>
              <a:rPr lang="en-US" dirty="0" smtClean="0"/>
              <a:t>&amp;</a:t>
            </a:r>
            <a:endParaRPr lang="en-US" dirty="0"/>
          </a:p>
          <a:p>
            <a:pPr algn="ctr">
              <a:buFont typeface="Wingdings" pitchFamily="2" charset="2"/>
              <a:buNone/>
            </a:pPr>
            <a:r>
              <a:rPr lang="en-US" dirty="0" smtClean="0"/>
              <a:t>E-</a:t>
            </a:r>
            <a:r>
              <a:rPr lang="en-US" dirty="0" err="1" smtClean="0"/>
              <a:t>Clipse</a:t>
            </a:r>
            <a:r>
              <a:rPr lang="en-US" dirty="0" smtClean="0"/>
              <a:t> </a:t>
            </a:r>
            <a:r>
              <a:rPr lang="en-US" dirty="0"/>
              <a:t>Bypass Basic Analog Start-up Lab – US8020, </a:t>
            </a:r>
            <a:br>
              <a:rPr lang="en-US" dirty="0"/>
            </a:br>
            <a:r>
              <a:rPr lang="en-US" dirty="0"/>
              <a:t>please turn to the back of this book for the lab</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pContentSlideFooter"/>
          <p:cNvSpPr>
            <a:spLocks noGrp="1" noChangeArrowheads="1"/>
          </p:cNvSpPr>
          <p:nvPr>
            <p:ph type="ftr" sz="quarter" idx="3"/>
          </p:nvPr>
        </p:nvSpPr>
        <p:spPr/>
        <p:txBody>
          <a:bodyPr/>
          <a:lstStyle/>
          <a:p>
            <a:endParaRPr lang="en-US"/>
          </a:p>
          <a:p>
            <a:r>
              <a:rPr lang="en-US"/>
              <a:t>© ABB LV Drives</a:t>
            </a:r>
          </a:p>
          <a:p>
            <a:r>
              <a:rPr lang="en-US"/>
              <a:t>Property of ABB LV Drives, Do Not Copy</a:t>
            </a:r>
          </a:p>
        </p:txBody>
      </p:sp>
      <p:sp>
        <p:nvSpPr>
          <p:cNvPr id="2944002" name="Rectangle 2"/>
          <p:cNvSpPr>
            <a:spLocks noGrp="1" noChangeArrowheads="1"/>
          </p:cNvSpPr>
          <p:nvPr>
            <p:ph type="ctrTitle"/>
          </p:nvPr>
        </p:nvSpPr>
        <p:spPr>
          <a:xfrm>
            <a:off x="238125" y="4714875"/>
            <a:ext cx="9582150" cy="2286000"/>
          </a:xfrm>
          <a:noFill/>
          <a:ln/>
        </p:spPr>
        <p:txBody>
          <a:bodyPr/>
          <a:lstStyle/>
          <a:p>
            <a:r>
              <a:rPr lang="en-US">
                <a:solidFill>
                  <a:schemeClr val="bg1"/>
                </a:solidFill>
              </a:rPr>
              <a:t>ACH550</a:t>
            </a:r>
            <a:br>
              <a:rPr lang="en-US">
                <a:solidFill>
                  <a:schemeClr val="bg1"/>
                </a:solidFill>
              </a:rPr>
            </a:br>
            <a:r>
              <a:rPr lang="en-US" sz="3100">
                <a:solidFill>
                  <a:schemeClr val="bg1"/>
                </a:solidFill>
              </a:rPr>
              <a:t>Startup Faults &amp; Troubleshooting Basics</a:t>
            </a:r>
            <a:r>
              <a:rPr lang="en-US">
                <a:solidFill>
                  <a:schemeClr val="hlink"/>
                </a:solidFill>
              </a:rPr>
              <a:t/>
            </a:r>
            <a:br>
              <a:rPr lang="en-US">
                <a:solidFill>
                  <a:schemeClr val="hlink"/>
                </a:solidFill>
              </a:rPr>
            </a:br>
            <a:endParaRPr lang="de-DE">
              <a:solidFill>
                <a:schemeClr val="hlink"/>
              </a:solidFill>
            </a:endParaRPr>
          </a:p>
        </p:txBody>
      </p:sp>
      <p:sp>
        <p:nvSpPr>
          <p:cNvPr id="2944003" name="Rectangle 3"/>
          <p:cNvSpPr>
            <a:spLocks noGrp="1" noChangeArrowheads="1"/>
          </p:cNvSpPr>
          <p:nvPr>
            <p:ph type="subTitle" idx="1"/>
          </p:nvPr>
        </p:nvSpPr>
        <p:spPr>
          <a:xfrm>
            <a:off x="250825" y="4418013"/>
            <a:ext cx="9583738" cy="246062"/>
          </a:xfrm>
        </p:spPr>
        <p:txBody>
          <a:bodyPr/>
          <a:lstStyle/>
          <a:p>
            <a:r>
              <a:rPr lang="de-DE"/>
              <a:t>US1023p_StartUpFltsACH550_C</a:t>
            </a:r>
            <a:r>
              <a:rPr lang="de-DE">
                <a:solidFill>
                  <a:srgbClr val="FFFFFF"/>
                </a:solidFill>
              </a:rPr>
              <a:t>, June, 2010</a:t>
            </a:r>
          </a:p>
        </p:txBody>
      </p:sp>
      <p:pic>
        <p:nvPicPr>
          <p:cNvPr id="2944004" name="Picture 4" descr="ABB_training_REV"/>
          <p:cNvPicPr>
            <a:picLocks noChangeAspect="1" noChangeArrowheads="1"/>
          </p:cNvPicPr>
          <p:nvPr/>
        </p:nvPicPr>
        <p:blipFill>
          <a:blip r:embed="rId4" cstate="print"/>
          <a:srcRect/>
          <a:stretch>
            <a:fillRect/>
          </a:stretch>
        </p:blipFill>
        <p:spPr bwMode="auto">
          <a:xfrm>
            <a:off x="238125" y="255588"/>
            <a:ext cx="9582150" cy="4078287"/>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B0BC3B04-9BF5-4DBB-A694-200A2F7926CC}" type="slidenum">
              <a:rPr lang="en-US"/>
              <a:pPr/>
              <a:t>178</a:t>
            </a:fld>
            <a:endParaRPr lang="en-US"/>
          </a:p>
        </p:txBody>
      </p:sp>
      <p:sp>
        <p:nvSpPr>
          <p:cNvPr id="2946050" name="Rectangle 2"/>
          <p:cNvSpPr>
            <a:spLocks noGrp="1" noChangeArrowheads="1"/>
          </p:cNvSpPr>
          <p:nvPr>
            <p:ph type="title"/>
          </p:nvPr>
        </p:nvSpPr>
        <p:spPr/>
        <p:txBody>
          <a:bodyPr/>
          <a:lstStyle/>
          <a:p>
            <a:r>
              <a:rPr lang="en-US"/>
              <a:t>Objectives</a:t>
            </a:r>
            <a:endParaRPr lang="en-US" sz="2200">
              <a:solidFill>
                <a:schemeClr val="accent1"/>
              </a:solidFill>
            </a:endParaRPr>
          </a:p>
        </p:txBody>
      </p:sp>
      <p:sp>
        <p:nvSpPr>
          <p:cNvPr id="2946051" name="Rectangle 3"/>
          <p:cNvSpPr>
            <a:spLocks noGrp="1" noChangeArrowheads="1"/>
          </p:cNvSpPr>
          <p:nvPr>
            <p:ph type="body" idx="1"/>
          </p:nvPr>
        </p:nvSpPr>
        <p:spPr/>
        <p:txBody>
          <a:bodyPr/>
          <a:lstStyle/>
          <a:p>
            <a:r>
              <a:rPr lang="en-US"/>
              <a:t>After completing this module, you will be able to:</a:t>
            </a:r>
          </a:p>
          <a:p>
            <a:pPr lvl="1"/>
            <a:r>
              <a:rPr lang="en-US"/>
              <a:t>Correctly assess and identify missing control input signals</a:t>
            </a:r>
          </a:p>
          <a:p>
            <a:pPr lvl="1"/>
            <a:r>
              <a:rPr lang="en-US"/>
              <a:t>Avoid some common commissioning mistakes</a:t>
            </a:r>
          </a:p>
          <a:p>
            <a:pPr lvl="1"/>
            <a:r>
              <a:rPr lang="en-US"/>
              <a:t>Directly address minor start-up issues </a:t>
            </a:r>
          </a:p>
          <a:p>
            <a:pPr lvl="1"/>
            <a:r>
              <a:rPr lang="en-US"/>
              <a:t>Understand the interaction between specific start-up parameters</a:t>
            </a:r>
          </a:p>
          <a:p>
            <a:pPr lvl="1"/>
            <a:r>
              <a:rPr lang="en-US"/>
              <a:t>Activate the PID regulator (Base Drive Only)</a:t>
            </a:r>
          </a:p>
          <a:p>
            <a:pPr lvl="1"/>
            <a:endParaRPr lang="en-US"/>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9FD27954-722A-4581-8EF1-A6327BBF840F}" type="slidenum">
              <a:rPr lang="en-US"/>
              <a:pPr/>
              <a:t>179</a:t>
            </a:fld>
            <a:endParaRPr lang="en-US"/>
          </a:p>
        </p:txBody>
      </p:sp>
      <p:sp>
        <p:nvSpPr>
          <p:cNvPr id="2952194" name="Rectangle 2"/>
          <p:cNvSpPr>
            <a:spLocks noGrp="1" noChangeArrowheads="1"/>
          </p:cNvSpPr>
          <p:nvPr>
            <p:ph type="title"/>
          </p:nvPr>
        </p:nvSpPr>
        <p:spPr/>
        <p:txBody>
          <a:bodyPr/>
          <a:lstStyle/>
          <a:p>
            <a:r>
              <a:rPr lang="en-US"/>
              <a:t>Startup/Commissioning Issues</a:t>
            </a:r>
            <a:br>
              <a:rPr lang="en-US"/>
            </a:br>
            <a:r>
              <a:rPr lang="en-US" sz="2200">
                <a:solidFill>
                  <a:schemeClr val="accent1"/>
                </a:solidFill>
              </a:rPr>
              <a:t>General Overview</a:t>
            </a:r>
          </a:p>
        </p:txBody>
      </p:sp>
      <p:sp>
        <p:nvSpPr>
          <p:cNvPr id="2952195" name="Rectangle 3"/>
          <p:cNvSpPr>
            <a:spLocks noGrp="1" noChangeArrowheads="1"/>
          </p:cNvSpPr>
          <p:nvPr>
            <p:ph type="body" idx="1"/>
          </p:nvPr>
        </p:nvSpPr>
        <p:spPr/>
        <p:txBody>
          <a:bodyPr/>
          <a:lstStyle/>
          <a:p>
            <a:r>
              <a:rPr lang="en-US"/>
              <a:t>Most customers use the HVAC Default macro in the Base drive; or HVAC macro in the E-Clipse Bypass Control Unit </a:t>
            </a:r>
          </a:p>
        </p:txBody>
      </p:sp>
      <p:pic>
        <p:nvPicPr>
          <p:cNvPr id="2952196" name="Picture 4"/>
          <p:cNvPicPr>
            <a:picLocks noChangeAspect="1" noChangeArrowheads="1"/>
          </p:cNvPicPr>
          <p:nvPr/>
        </p:nvPicPr>
        <p:blipFill>
          <a:blip r:embed="rId3" cstate="print"/>
          <a:srcRect/>
          <a:stretch>
            <a:fillRect/>
          </a:stretch>
        </p:blipFill>
        <p:spPr bwMode="auto">
          <a:xfrm>
            <a:off x="238125" y="2913063"/>
            <a:ext cx="4524375" cy="3168650"/>
          </a:xfrm>
          <a:prstGeom prst="rect">
            <a:avLst/>
          </a:prstGeom>
          <a:noFill/>
          <a:ln w="9525" algn="ctr">
            <a:noFill/>
            <a:miter lim="800000"/>
            <a:headEnd/>
            <a:tailEnd/>
          </a:ln>
          <a:effectLst/>
        </p:spPr>
      </p:pic>
      <p:sp>
        <p:nvSpPr>
          <p:cNvPr id="2952197" name="Rectangle 5"/>
          <p:cNvSpPr>
            <a:spLocks noChangeArrowheads="1"/>
          </p:cNvSpPr>
          <p:nvPr/>
        </p:nvSpPr>
        <p:spPr bwMode="auto">
          <a:xfrm>
            <a:off x="3924300" y="3795713"/>
            <a:ext cx="1027113" cy="701675"/>
          </a:xfrm>
          <a:prstGeom prst="rect">
            <a:avLst/>
          </a:prstGeom>
          <a:solidFill>
            <a:schemeClr val="bg1"/>
          </a:solidFill>
          <a:ln w="9525" algn="ctr">
            <a:solidFill>
              <a:schemeClr val="bg1"/>
            </a:solidFill>
            <a:miter lim="800000"/>
            <a:headEnd/>
            <a:tailEnd/>
          </a:ln>
          <a:effectLst/>
        </p:spPr>
        <p:txBody>
          <a:bodyPr wrap="none" lIns="0" tIns="0" rIns="0" bIns="0" anchor="ctr"/>
          <a:lstStyle/>
          <a:p>
            <a:endParaRPr lang="en-US"/>
          </a:p>
        </p:txBody>
      </p:sp>
      <p:sp>
        <p:nvSpPr>
          <p:cNvPr id="2952198" name="Rectangle 6"/>
          <p:cNvSpPr>
            <a:spLocks noChangeArrowheads="1"/>
          </p:cNvSpPr>
          <p:nvPr/>
        </p:nvSpPr>
        <p:spPr bwMode="auto">
          <a:xfrm>
            <a:off x="8997950" y="3763963"/>
            <a:ext cx="885825" cy="701675"/>
          </a:xfrm>
          <a:prstGeom prst="rect">
            <a:avLst/>
          </a:prstGeom>
          <a:solidFill>
            <a:schemeClr val="bg1"/>
          </a:solidFill>
          <a:ln w="9525" algn="ctr">
            <a:solidFill>
              <a:schemeClr val="bg1"/>
            </a:solidFill>
            <a:miter lim="800000"/>
            <a:headEnd/>
            <a:tailEnd/>
          </a:ln>
          <a:effectLst/>
        </p:spPr>
        <p:txBody>
          <a:bodyPr wrap="none" lIns="0" tIns="0" rIns="0" bIns="0" anchor="ctr"/>
          <a:lstStyle/>
          <a:p>
            <a:endParaRPr lang="en-US"/>
          </a:p>
        </p:txBody>
      </p:sp>
      <p:pic>
        <p:nvPicPr>
          <p:cNvPr id="2952199" name="Picture 7"/>
          <p:cNvPicPr>
            <a:picLocks noChangeAspect="1" noChangeArrowheads="1"/>
          </p:cNvPicPr>
          <p:nvPr/>
        </p:nvPicPr>
        <p:blipFill>
          <a:blip r:embed="rId4" cstate="print"/>
          <a:srcRect/>
          <a:stretch>
            <a:fillRect/>
          </a:stretch>
        </p:blipFill>
        <p:spPr bwMode="auto">
          <a:xfrm>
            <a:off x="238125" y="6299200"/>
            <a:ext cx="2573338" cy="796925"/>
          </a:xfrm>
          <a:prstGeom prst="rect">
            <a:avLst/>
          </a:prstGeom>
          <a:noFill/>
          <a:ln w="9525" algn="ctr">
            <a:noFill/>
            <a:miter lim="800000"/>
            <a:headEnd/>
            <a:tailEnd/>
          </a:ln>
          <a:effectLst/>
        </p:spPr>
      </p:pic>
      <p:sp>
        <p:nvSpPr>
          <p:cNvPr id="2952200" name="Text Box 8"/>
          <p:cNvSpPr txBox="1">
            <a:spLocks noChangeArrowheads="1"/>
          </p:cNvSpPr>
          <p:nvPr/>
        </p:nvSpPr>
        <p:spPr bwMode="auto">
          <a:xfrm>
            <a:off x="2881313" y="6613525"/>
            <a:ext cx="3251200" cy="395288"/>
          </a:xfrm>
          <a:prstGeom prst="rect">
            <a:avLst/>
          </a:prstGeom>
          <a:noFill/>
          <a:ln w="9525" algn="ctr">
            <a:noFill/>
            <a:miter lim="800000"/>
            <a:headEnd/>
            <a:tailEnd/>
          </a:ln>
          <a:effectLst/>
        </p:spPr>
        <p:txBody>
          <a:bodyPr lIns="0" tIns="0" rIns="0" bIns="0">
            <a:spAutoFit/>
          </a:bodyPr>
          <a:lstStyle/>
          <a:p>
            <a:pPr defTabSz="1019175">
              <a:buFont typeface="Wingdings" pitchFamily="2" charset="2"/>
              <a:buNone/>
            </a:pPr>
            <a:r>
              <a:rPr lang="en-US" sz="1300"/>
              <a:t>Be sure J1 switches are set properly</a:t>
            </a:r>
            <a:br>
              <a:rPr lang="en-US" sz="1300"/>
            </a:br>
            <a:r>
              <a:rPr lang="en-US" sz="1300"/>
              <a:t>Off = Voltage, On = mA</a:t>
            </a:r>
          </a:p>
        </p:txBody>
      </p:sp>
      <p:sp>
        <p:nvSpPr>
          <p:cNvPr id="2952201" name="Text Box 9"/>
          <p:cNvSpPr txBox="1">
            <a:spLocks noChangeArrowheads="1"/>
          </p:cNvSpPr>
          <p:nvPr/>
        </p:nvSpPr>
        <p:spPr bwMode="auto">
          <a:xfrm>
            <a:off x="7732713" y="2208213"/>
            <a:ext cx="2087562" cy="488950"/>
          </a:xfrm>
          <a:prstGeom prst="rect">
            <a:avLst/>
          </a:prstGeom>
          <a:noFill/>
          <a:ln w="9525" algn="ctr">
            <a:noFill/>
            <a:miter lim="800000"/>
            <a:headEnd/>
            <a:tailEnd/>
          </a:ln>
          <a:effectLst/>
        </p:spPr>
        <p:txBody>
          <a:bodyPr lIns="0" tIns="0" rIns="0" bIns="0">
            <a:spAutoFit/>
          </a:bodyPr>
          <a:lstStyle/>
          <a:p>
            <a:pPr algn="r" defTabSz="1019175">
              <a:buFont typeface="Wingdings" pitchFamily="2" charset="2"/>
              <a:buNone/>
            </a:pPr>
            <a:r>
              <a:rPr lang="en-US" sz="1600">
                <a:solidFill>
                  <a:schemeClr val="tx2"/>
                </a:solidFill>
              </a:rPr>
              <a:t>E-Clipse </a:t>
            </a:r>
            <a:br>
              <a:rPr lang="en-US" sz="1600">
                <a:solidFill>
                  <a:schemeClr val="tx2"/>
                </a:solidFill>
              </a:rPr>
            </a:br>
            <a:r>
              <a:rPr lang="en-US" sz="1600">
                <a:solidFill>
                  <a:schemeClr val="tx2"/>
                </a:solidFill>
              </a:rPr>
              <a:t>Bypass Control Board</a:t>
            </a:r>
          </a:p>
        </p:txBody>
      </p:sp>
      <p:sp>
        <p:nvSpPr>
          <p:cNvPr id="2952202" name="Text Box 10"/>
          <p:cNvSpPr txBox="1">
            <a:spLocks noChangeArrowheads="1"/>
          </p:cNvSpPr>
          <p:nvPr/>
        </p:nvSpPr>
        <p:spPr bwMode="auto">
          <a:xfrm>
            <a:off x="379362" y="1676376"/>
            <a:ext cx="1227138" cy="977900"/>
          </a:xfrm>
          <a:prstGeom prst="rect">
            <a:avLst/>
          </a:prstGeom>
          <a:noFill/>
          <a:ln w="9525" algn="ctr">
            <a:noFill/>
            <a:miter lim="800000"/>
            <a:headEnd/>
            <a:tailEnd/>
          </a:ln>
          <a:effectLst/>
        </p:spPr>
        <p:txBody>
          <a:bodyPr lIns="0" tIns="0" rIns="0" bIns="0">
            <a:spAutoFit/>
          </a:bodyPr>
          <a:lstStyle/>
          <a:p>
            <a:pPr algn="ctr" defTabSz="1019175">
              <a:buFont typeface="Wingdings" pitchFamily="2" charset="2"/>
              <a:buNone/>
            </a:pPr>
            <a:r>
              <a:rPr lang="en-US" sz="1600" dirty="0">
                <a:solidFill>
                  <a:schemeClr val="tx2"/>
                </a:solidFill>
              </a:rPr>
              <a:t>HVAC Default Macro in drive</a:t>
            </a:r>
          </a:p>
        </p:txBody>
      </p:sp>
      <p:pic>
        <p:nvPicPr>
          <p:cNvPr id="2952203" name="Picture 11"/>
          <p:cNvPicPr>
            <a:picLocks noChangeAspect="1" noChangeArrowheads="1"/>
          </p:cNvPicPr>
          <p:nvPr/>
        </p:nvPicPr>
        <p:blipFill>
          <a:blip r:embed="rId5" cstate="print"/>
          <a:srcRect/>
          <a:stretch>
            <a:fillRect/>
          </a:stretch>
        </p:blipFill>
        <p:spPr bwMode="auto">
          <a:xfrm>
            <a:off x="5695950" y="2681288"/>
            <a:ext cx="4122738" cy="4357687"/>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447040" y="259080"/>
            <a:ext cx="8549640" cy="604520"/>
          </a:xfrm>
        </p:spPr>
        <p:txBody>
          <a:bodyPr lIns="101882" tIns="50941" rIns="101882" bIns="50941" anchor="b"/>
          <a:lstStyle/>
          <a:p>
            <a:r>
              <a:rPr lang="en-US" smtClean="0"/>
              <a:t>Reactors</a:t>
            </a:r>
          </a:p>
        </p:txBody>
      </p:sp>
      <p:sp>
        <p:nvSpPr>
          <p:cNvPr id="36867" name="Rectangle 6"/>
          <p:cNvSpPr>
            <a:spLocks noGrp="1" noChangeArrowheads="1"/>
          </p:cNvSpPr>
          <p:nvPr>
            <p:ph type="body" sz="half" idx="2"/>
          </p:nvPr>
        </p:nvSpPr>
        <p:spPr/>
        <p:txBody>
          <a:bodyPr lIns="101882" tIns="50941" rIns="101882" bIns="50941"/>
          <a:lstStyle/>
          <a:p>
            <a:r>
              <a:rPr lang="en-US" sz="2000" b="1" dirty="0" smtClean="0"/>
              <a:t>Most efficient means of:</a:t>
            </a:r>
          </a:p>
          <a:p>
            <a:pPr lvl="1"/>
            <a:r>
              <a:rPr lang="en-US" sz="2000" dirty="0" smtClean="0"/>
              <a:t>Limiting Harmonics</a:t>
            </a:r>
          </a:p>
          <a:p>
            <a:pPr lvl="1"/>
            <a:r>
              <a:rPr lang="en-US" sz="2000" dirty="0" smtClean="0"/>
              <a:t>Control input current</a:t>
            </a:r>
          </a:p>
          <a:p>
            <a:pPr lvl="1"/>
            <a:r>
              <a:rPr lang="en-US" sz="2000" dirty="0" smtClean="0"/>
              <a:t>Protect the VFD from line transients</a:t>
            </a:r>
          </a:p>
          <a:p>
            <a:pPr lvl="1"/>
            <a:r>
              <a:rPr lang="en-US" sz="2000" dirty="0" smtClean="0"/>
              <a:t>Specify either 5% dual DC or 3-phase AC</a:t>
            </a:r>
          </a:p>
          <a:p>
            <a:pPr lvl="1"/>
            <a:r>
              <a:rPr lang="en-US" sz="2000" dirty="0" smtClean="0"/>
              <a:t>3-5% of base VFD cost</a:t>
            </a:r>
          </a:p>
        </p:txBody>
      </p:sp>
      <p:pic>
        <p:nvPicPr>
          <p:cNvPr id="36868" name="Picture 7" descr="102-0233_IMG"/>
          <p:cNvPicPr>
            <a:picLocks noGrp="1" noChangeAspect="1" noChangeArrowheads="1"/>
          </p:cNvPicPr>
          <p:nvPr>
            <p:ph type="body" sz="half" idx="1"/>
          </p:nvPr>
        </p:nvPicPr>
        <p:blipFill>
          <a:blip r:embed="rId3" cstate="print"/>
          <a:srcRect/>
          <a:stretch>
            <a:fillRect/>
          </a:stretch>
        </p:blipFill>
        <p:spPr>
          <a:xfrm>
            <a:off x="502920" y="2664566"/>
            <a:ext cx="4442460" cy="3432810"/>
          </a:xfrm>
          <a:noFill/>
        </p:spPr>
      </p:pic>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B696D970-DC2C-4F6C-94AF-D920173BCCC7}" type="slidenum">
              <a:rPr lang="en-US"/>
              <a:pPr/>
              <a:t>180</a:t>
            </a:fld>
            <a:endParaRPr lang="en-US"/>
          </a:p>
        </p:txBody>
      </p:sp>
      <p:sp>
        <p:nvSpPr>
          <p:cNvPr id="2954242" name="Rectangle 2"/>
          <p:cNvSpPr>
            <a:spLocks noGrp="1" noChangeArrowheads="1"/>
          </p:cNvSpPr>
          <p:nvPr>
            <p:ph type="title"/>
          </p:nvPr>
        </p:nvSpPr>
        <p:spPr/>
        <p:txBody>
          <a:bodyPr/>
          <a:lstStyle/>
          <a:p>
            <a:r>
              <a:rPr lang="en-US"/>
              <a:t>Issue #1 – Core Drive Programming </a:t>
            </a:r>
            <a:r>
              <a:rPr lang="en-US" sz="2200"/>
              <a:t/>
            </a:r>
            <a:br>
              <a:rPr lang="en-US" sz="2200"/>
            </a:br>
            <a:r>
              <a:rPr lang="en-US" sz="2200">
                <a:solidFill>
                  <a:schemeClr val="accent1"/>
                </a:solidFill>
              </a:rPr>
              <a:t>without E-Clipse bypass</a:t>
            </a:r>
          </a:p>
        </p:txBody>
      </p:sp>
      <p:sp>
        <p:nvSpPr>
          <p:cNvPr id="2954243" name="Rectangle 3"/>
          <p:cNvSpPr>
            <a:spLocks noGrp="1" noChangeArrowheads="1"/>
          </p:cNvSpPr>
          <p:nvPr>
            <p:ph type="body" idx="1"/>
          </p:nvPr>
        </p:nvSpPr>
        <p:spPr/>
        <p:txBody>
          <a:bodyPr/>
          <a:lstStyle/>
          <a:p>
            <a:r>
              <a:rPr lang="en-US"/>
              <a:t>Generally programming issues are related to the following </a:t>
            </a:r>
            <a:r>
              <a:rPr lang="en-US" b="1" u="sng"/>
              <a:t>drive</a:t>
            </a:r>
            <a:r>
              <a:rPr lang="en-US"/>
              <a:t> groups with associated parameters ( Refer to ACH550-UH HVAC Drives User Manual for definition)</a:t>
            </a:r>
          </a:p>
          <a:p>
            <a:pPr lvl="1"/>
            <a:r>
              <a:rPr lang="en-US"/>
              <a:t>Group 10 start/stop</a:t>
            </a:r>
          </a:p>
          <a:p>
            <a:pPr lvl="2"/>
            <a:r>
              <a:rPr lang="en-US"/>
              <a:t>P1001 Ext 1 (Auto) Start/stop</a:t>
            </a:r>
          </a:p>
          <a:p>
            <a:pPr lvl="2"/>
            <a:r>
              <a:rPr lang="en-US"/>
              <a:t>P1002 Ext 2 (PID) Start/Stop</a:t>
            </a:r>
          </a:p>
          <a:p>
            <a:pPr lvl="1"/>
            <a:r>
              <a:rPr lang="en-US"/>
              <a:t>Group 11 referencing</a:t>
            </a:r>
          </a:p>
          <a:p>
            <a:pPr lvl="2"/>
            <a:r>
              <a:rPr lang="en-US"/>
              <a:t>P1103 Ext ref1  (Note: Ext 1= Ref1; this is the “</a:t>
            </a:r>
            <a:r>
              <a:rPr lang="en-US" b="1">
                <a:solidFill>
                  <a:schemeClr val="tx2"/>
                </a:solidFill>
              </a:rPr>
              <a:t>Auto</a:t>
            </a:r>
            <a:r>
              <a:rPr lang="en-US"/>
              <a:t>” mode control location)</a:t>
            </a:r>
          </a:p>
          <a:p>
            <a:pPr lvl="2"/>
            <a:r>
              <a:rPr lang="en-US"/>
              <a:t>P1106 Ext ref2 (Note: Ext 2= Ref2; this is the “</a:t>
            </a:r>
            <a:r>
              <a:rPr lang="en-US" b="1">
                <a:solidFill>
                  <a:schemeClr val="tx2"/>
                </a:solidFill>
              </a:rPr>
              <a:t>PID</a:t>
            </a:r>
            <a:r>
              <a:rPr lang="en-US"/>
              <a:t>” mode control location)</a:t>
            </a:r>
          </a:p>
          <a:p>
            <a:pPr lvl="1"/>
            <a:r>
              <a:rPr lang="en-US"/>
              <a:t>Group 12 constant speeds general setup </a:t>
            </a:r>
            <a:r>
              <a:rPr lang="en-US" sz="1600" i="1"/>
              <a:t>(not commonly used)</a:t>
            </a:r>
          </a:p>
          <a:p>
            <a:pPr lvl="2"/>
            <a:r>
              <a:rPr lang="en-US"/>
              <a:t>P1201 selects how many constant speeds will be used, up to seven</a:t>
            </a:r>
          </a:p>
          <a:p>
            <a:pPr lvl="2"/>
            <a:r>
              <a:rPr lang="en-US"/>
              <a:t>P1202 – P1208 actual constant speed values are loaded</a:t>
            </a:r>
          </a:p>
          <a:p>
            <a:pPr lvl="2"/>
            <a:r>
              <a:rPr lang="en-US"/>
              <a:t>P1209  timed mode selection of constant speeds </a:t>
            </a: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0D903C81-CA44-47CC-9850-546C070D83B8}" type="slidenum">
              <a:rPr lang="en-US"/>
              <a:pPr/>
              <a:t>181</a:t>
            </a:fld>
            <a:endParaRPr lang="en-US"/>
          </a:p>
        </p:txBody>
      </p:sp>
      <p:sp>
        <p:nvSpPr>
          <p:cNvPr id="2956290" name="Rectangle 2"/>
          <p:cNvSpPr>
            <a:spLocks noGrp="1" noChangeArrowheads="1"/>
          </p:cNvSpPr>
          <p:nvPr>
            <p:ph type="title"/>
          </p:nvPr>
        </p:nvSpPr>
        <p:spPr/>
        <p:txBody>
          <a:bodyPr/>
          <a:lstStyle/>
          <a:p>
            <a:r>
              <a:rPr lang="en-US"/>
              <a:t>Issue #1 – Core Drive Programming </a:t>
            </a:r>
            <a:r>
              <a:rPr lang="en-US" sz="2200"/>
              <a:t/>
            </a:r>
            <a:br>
              <a:rPr lang="en-US" sz="2200"/>
            </a:br>
            <a:r>
              <a:rPr lang="en-US" sz="2200">
                <a:solidFill>
                  <a:schemeClr val="accent1"/>
                </a:solidFill>
              </a:rPr>
              <a:t>without E-Clipse bypass</a:t>
            </a:r>
          </a:p>
        </p:txBody>
      </p:sp>
      <p:sp>
        <p:nvSpPr>
          <p:cNvPr id="2956291" name="Rectangle 3"/>
          <p:cNvSpPr>
            <a:spLocks noGrp="1" noChangeArrowheads="1"/>
          </p:cNvSpPr>
          <p:nvPr>
            <p:ph type="body" idx="1"/>
          </p:nvPr>
        </p:nvSpPr>
        <p:spPr/>
        <p:txBody>
          <a:bodyPr/>
          <a:lstStyle/>
          <a:p>
            <a:r>
              <a:rPr lang="en-US"/>
              <a:t>Drive programming issues (continued)</a:t>
            </a:r>
          </a:p>
          <a:p>
            <a:pPr lvl="1"/>
            <a:r>
              <a:rPr lang="en-US"/>
              <a:t>Group 13 analog inputs scaling procedure</a:t>
            </a:r>
          </a:p>
          <a:p>
            <a:pPr lvl="2"/>
            <a:r>
              <a:rPr lang="en-US"/>
              <a:t>P1301 is the minimum AI1 % (For example 4 mA is equivalent to 20 %).</a:t>
            </a:r>
          </a:p>
          <a:p>
            <a:pPr lvl="2"/>
            <a:r>
              <a:rPr lang="en-US"/>
              <a:t>P1302 is the maximum AI1 % ( for example 20 mA is equivalent to 100%)</a:t>
            </a:r>
          </a:p>
          <a:p>
            <a:pPr lvl="2"/>
            <a:r>
              <a:rPr lang="en-US"/>
              <a:t>The PID assistant does an excellent job in prompting for these entries</a:t>
            </a:r>
          </a:p>
          <a:p>
            <a:pPr lvl="1"/>
            <a:r>
              <a:rPr lang="en-US"/>
              <a:t>Group 14 relay outputs</a:t>
            </a:r>
          </a:p>
          <a:p>
            <a:pPr lvl="2"/>
            <a:r>
              <a:rPr lang="en-US"/>
              <a:t>The operator can be very creative utilizing the 3 drive relay outputs. There are over 30 choices.</a:t>
            </a:r>
          </a:p>
          <a:p>
            <a:pPr lvl="2"/>
            <a:r>
              <a:rPr lang="en-US"/>
              <a:t>The E-Clipse has 5 relays to use as well (This will be mentioned later in the E-Clipse area)</a:t>
            </a:r>
          </a:p>
          <a:p>
            <a:pPr lvl="1"/>
            <a:r>
              <a:rPr lang="en-US"/>
              <a:t>Group 15 analog outputs span &amp; scaling procedure</a:t>
            </a:r>
          </a:p>
          <a:p>
            <a:pPr lvl="2"/>
            <a:r>
              <a:rPr lang="en-US"/>
              <a:t>Content minimum (such as speed HZ) is set in P1502 i.e. 15HZ</a:t>
            </a:r>
          </a:p>
          <a:p>
            <a:pPr lvl="2"/>
            <a:r>
              <a:rPr lang="en-US"/>
              <a:t>Content maximum (such as speed HZ) is set in P1503 i.e. 60HZ</a:t>
            </a:r>
          </a:p>
          <a:p>
            <a:pPr lvl="2"/>
            <a:r>
              <a:rPr lang="en-US"/>
              <a:t>The analog output minimum mA signal is then set in P1504 (i.e. 4 mA)</a:t>
            </a:r>
          </a:p>
          <a:p>
            <a:pPr lvl="2"/>
            <a:r>
              <a:rPr lang="en-US"/>
              <a:t>The analog output maximum mA signal is then set in P1505 (i.e. 20 mA)</a:t>
            </a:r>
          </a:p>
          <a:p>
            <a:pPr lvl="2"/>
            <a:r>
              <a:rPr lang="en-US"/>
              <a:t>So for example 4mA is equivalent to 15HZ</a:t>
            </a: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FEEB42B8-1828-4D3D-9D25-D301E2785349}" type="slidenum">
              <a:rPr lang="en-US"/>
              <a:pPr/>
              <a:t>182</a:t>
            </a:fld>
            <a:endParaRPr lang="en-US"/>
          </a:p>
        </p:txBody>
      </p:sp>
      <p:sp>
        <p:nvSpPr>
          <p:cNvPr id="2958338" name="Rectangle 2"/>
          <p:cNvSpPr>
            <a:spLocks noGrp="1" noChangeArrowheads="1"/>
          </p:cNvSpPr>
          <p:nvPr>
            <p:ph type="title"/>
          </p:nvPr>
        </p:nvSpPr>
        <p:spPr/>
        <p:txBody>
          <a:bodyPr/>
          <a:lstStyle/>
          <a:p>
            <a:r>
              <a:rPr lang="en-US"/>
              <a:t>Issue #1 – Core Drive Programming </a:t>
            </a:r>
            <a:r>
              <a:rPr lang="en-US" sz="2200"/>
              <a:t/>
            </a:r>
            <a:br>
              <a:rPr lang="en-US" sz="2200"/>
            </a:br>
            <a:r>
              <a:rPr lang="en-US" sz="2200">
                <a:solidFill>
                  <a:schemeClr val="accent1"/>
                </a:solidFill>
              </a:rPr>
              <a:t>without E-Clipse bypass</a:t>
            </a:r>
          </a:p>
        </p:txBody>
      </p:sp>
      <p:sp>
        <p:nvSpPr>
          <p:cNvPr id="2958339" name="Rectangle 3"/>
          <p:cNvSpPr>
            <a:spLocks noGrp="1" noChangeArrowheads="1"/>
          </p:cNvSpPr>
          <p:nvPr>
            <p:ph type="body" idx="1"/>
          </p:nvPr>
        </p:nvSpPr>
        <p:spPr/>
        <p:txBody>
          <a:bodyPr/>
          <a:lstStyle/>
          <a:p>
            <a:r>
              <a:rPr lang="en-US"/>
              <a:t>Drive programming issues (continued)</a:t>
            </a:r>
          </a:p>
          <a:p>
            <a:pPr lvl="1"/>
            <a:r>
              <a:rPr lang="en-US"/>
              <a:t>Group 16 system control inputs</a:t>
            </a:r>
          </a:p>
          <a:p>
            <a:pPr lvl="2"/>
            <a:r>
              <a:rPr lang="en-US"/>
              <a:t>P1601 Run enable as utilized for damper end switch, not safeties</a:t>
            </a:r>
          </a:p>
          <a:p>
            <a:pPr lvl="2"/>
            <a:r>
              <a:rPr lang="en-US"/>
              <a:t>P1608 Start enable 1 as utilized for a given safety (Alarm 2021)</a:t>
            </a:r>
          </a:p>
          <a:p>
            <a:pPr lvl="2"/>
            <a:r>
              <a:rPr lang="en-US"/>
              <a:t>P1609 Start enable 2 as utilized for a given safety (Alarm 2022)</a:t>
            </a:r>
          </a:p>
          <a:p>
            <a:pPr lvl="1"/>
            <a:r>
              <a:rPr lang="en-US"/>
              <a:t>Group 34 process variables</a:t>
            </a:r>
          </a:p>
          <a:p>
            <a:pPr lvl="2"/>
            <a:r>
              <a:rPr lang="en-US"/>
              <a:t>How to display in a given control panel signal display slot (P3401 for slot 1)</a:t>
            </a:r>
          </a:p>
          <a:p>
            <a:pPr lvl="2"/>
            <a:r>
              <a:rPr lang="en-US"/>
              <a:t>How to assign a desired process variable (P3405)</a:t>
            </a:r>
          </a:p>
          <a:p>
            <a:pPr lvl="2"/>
            <a:r>
              <a:rPr lang="en-US"/>
              <a:t>How to span &amp; scale to achieve proper display results for a given application (P3402/3403 signal min/max = P3406/3407 output process variable min/max)</a:t>
            </a:r>
          </a:p>
          <a:p>
            <a:pPr lvl="1"/>
            <a:r>
              <a:rPr lang="en-US"/>
              <a:t>Groups 40 &amp; 41 PID 1 control</a:t>
            </a:r>
          </a:p>
          <a:p>
            <a:pPr lvl="2"/>
            <a:r>
              <a:rPr lang="en-US"/>
              <a:t>How to properly set up PID in a macro such as HVAC Default</a:t>
            </a:r>
          </a:p>
          <a:p>
            <a:pPr lvl="2"/>
            <a:r>
              <a:rPr lang="en-US"/>
              <a:t>How to enable activation of the PID controller, since it is not done for you (P1102)</a:t>
            </a:r>
          </a:p>
          <a:p>
            <a:pPr lvl="2"/>
            <a:r>
              <a:rPr lang="en-US"/>
              <a:t>How to choose the setpoint source (P4010) </a:t>
            </a:r>
          </a:p>
          <a:p>
            <a:pPr lvl="2"/>
            <a:r>
              <a:rPr lang="en-US"/>
              <a:t>PID assistant usage can be beneficial (under Main Menu)</a:t>
            </a: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5A0A400C-53A7-4358-967D-A6E6D0E0F9E5}" type="slidenum">
              <a:rPr lang="en-US"/>
              <a:pPr/>
              <a:t>183</a:t>
            </a:fld>
            <a:endParaRPr lang="en-US"/>
          </a:p>
        </p:txBody>
      </p:sp>
      <p:sp>
        <p:nvSpPr>
          <p:cNvPr id="2960386" name="Rectangle 2"/>
          <p:cNvSpPr>
            <a:spLocks noGrp="1" noChangeArrowheads="1"/>
          </p:cNvSpPr>
          <p:nvPr>
            <p:ph type="title"/>
          </p:nvPr>
        </p:nvSpPr>
        <p:spPr/>
        <p:txBody>
          <a:bodyPr/>
          <a:lstStyle/>
          <a:p>
            <a:r>
              <a:rPr lang="en-US"/>
              <a:t>Issue #1 – Core Drive Programming </a:t>
            </a:r>
            <a:r>
              <a:rPr lang="en-US" sz="2200"/>
              <a:t/>
            </a:r>
            <a:br>
              <a:rPr lang="en-US" sz="2200"/>
            </a:br>
            <a:r>
              <a:rPr lang="en-US" sz="2200">
                <a:solidFill>
                  <a:schemeClr val="accent1"/>
                </a:solidFill>
              </a:rPr>
              <a:t>without E-Clipse bypass</a:t>
            </a:r>
          </a:p>
        </p:txBody>
      </p:sp>
      <p:sp>
        <p:nvSpPr>
          <p:cNvPr id="2960387" name="Rectangle 3"/>
          <p:cNvSpPr>
            <a:spLocks noGrp="1" noChangeArrowheads="1"/>
          </p:cNvSpPr>
          <p:nvPr>
            <p:ph type="body" idx="1"/>
          </p:nvPr>
        </p:nvSpPr>
        <p:spPr/>
        <p:txBody>
          <a:bodyPr/>
          <a:lstStyle/>
          <a:p>
            <a:r>
              <a:rPr lang="en-US"/>
              <a:t>Drive programming issues (continued)</a:t>
            </a:r>
          </a:p>
          <a:p>
            <a:pPr lvl="1"/>
            <a:r>
              <a:rPr lang="en-US"/>
              <a:t>Group 51 Fieldbus Adapters</a:t>
            </a:r>
          </a:p>
          <a:p>
            <a:pPr lvl="2"/>
            <a:r>
              <a:rPr lang="en-US"/>
              <a:t>P5127 “Parameter Refresh” must be done to establish communications</a:t>
            </a:r>
          </a:p>
          <a:p>
            <a:pPr lvl="2"/>
            <a:r>
              <a:rPr lang="en-US"/>
              <a:t>P5131 “FBA Status” indicates if the module is actually on-line</a:t>
            </a:r>
          </a:p>
          <a:p>
            <a:pPr lvl="1"/>
            <a:r>
              <a:rPr lang="en-US"/>
              <a:t>Group 53 Embedded Fieldbus</a:t>
            </a:r>
          </a:p>
          <a:p>
            <a:pPr lvl="2"/>
            <a:r>
              <a:rPr lang="en-US"/>
              <a:t>P5302 – 5304 Correct values set for ID, Baud Rate, Parity</a:t>
            </a:r>
          </a:p>
          <a:p>
            <a:pPr lvl="2"/>
            <a:r>
              <a:rPr lang="en-US"/>
              <a:t>P5305 “EFB CTRL Profile” typically set to DCU Profile for ACH550 drives</a:t>
            </a:r>
          </a:p>
          <a:p>
            <a:pPr lvl="2"/>
            <a:r>
              <a:rPr lang="en-US"/>
              <a:t>P5306 Valid messages received by the drive</a:t>
            </a:r>
            <a:br>
              <a:rPr lang="en-US"/>
            </a:br>
            <a:r>
              <a:rPr lang="en-US"/>
              <a:t>(should normally be increasing constantly)</a:t>
            </a:r>
          </a:p>
          <a:p>
            <a:pPr lvl="2"/>
            <a:r>
              <a:rPr lang="en-US"/>
              <a:t>P5307 EFB CRC Errors (Base Drive) - contains a count of CRC errors received by the drive/bypass – rapid increasing of count indicates issues</a:t>
            </a:r>
            <a:br>
              <a:rPr lang="en-US"/>
            </a:br>
            <a:r>
              <a:rPr lang="en-US"/>
              <a:t>(duplicate addresses, too many drives on-line, noise on the RS-485 network)</a:t>
            </a:r>
          </a:p>
          <a:p>
            <a:pPr lvl="2"/>
            <a:r>
              <a:rPr lang="en-US"/>
              <a:t>P5308 EFB UART Errors (Base Drive) – contains a count of messages with character errors received by the drive – rapid increasing of count indicates issues</a:t>
            </a:r>
            <a:br>
              <a:rPr lang="en-US"/>
            </a:br>
            <a:r>
              <a:rPr lang="en-US"/>
              <a:t>(duplicate addresses, swapped wires, incorrect baud rate or parity, too many devices on-line, noise on the RS-485 network, failed transceiver)</a:t>
            </a: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58286584-E0DD-4C23-B859-83C4291F67D3}" type="slidenum">
              <a:rPr lang="en-US"/>
              <a:pPr/>
              <a:t>184</a:t>
            </a:fld>
            <a:endParaRPr lang="en-US"/>
          </a:p>
        </p:txBody>
      </p:sp>
      <p:sp>
        <p:nvSpPr>
          <p:cNvPr id="2962434" name="Rectangle 2"/>
          <p:cNvSpPr>
            <a:spLocks noGrp="1" noChangeArrowheads="1"/>
          </p:cNvSpPr>
          <p:nvPr>
            <p:ph type="title"/>
          </p:nvPr>
        </p:nvSpPr>
        <p:spPr/>
        <p:txBody>
          <a:bodyPr/>
          <a:lstStyle/>
          <a:p>
            <a:r>
              <a:rPr lang="en-US"/>
              <a:t>Issue #2 – E-Clipse macro default settings </a:t>
            </a:r>
            <a:r>
              <a:rPr lang="en-US" sz="2200">
                <a:solidFill>
                  <a:schemeClr val="accent1"/>
                </a:solidFill>
              </a:rPr>
              <a:t/>
            </a:r>
            <a:br>
              <a:rPr lang="en-US" sz="2200">
                <a:solidFill>
                  <a:schemeClr val="accent1"/>
                </a:solidFill>
              </a:rPr>
            </a:br>
            <a:r>
              <a:rPr lang="en-US" sz="2200">
                <a:solidFill>
                  <a:schemeClr val="accent1"/>
                </a:solidFill>
              </a:rPr>
              <a:t>Drive parameters with E-Clipse bypass</a:t>
            </a:r>
          </a:p>
        </p:txBody>
      </p:sp>
      <p:sp>
        <p:nvSpPr>
          <p:cNvPr id="2962435" name="Rectangle 3"/>
          <p:cNvSpPr>
            <a:spLocks noGrp="1" noChangeArrowheads="1"/>
          </p:cNvSpPr>
          <p:nvPr>
            <p:ph type="body" idx="1"/>
          </p:nvPr>
        </p:nvSpPr>
        <p:spPr/>
        <p:txBody>
          <a:bodyPr/>
          <a:lstStyle/>
          <a:p>
            <a:r>
              <a:rPr lang="en-US"/>
              <a:t>When E-Clipse macro is selected in the </a:t>
            </a:r>
            <a:r>
              <a:rPr lang="en-US" b="1" u="sng"/>
              <a:t>drive</a:t>
            </a:r>
            <a:r>
              <a:rPr lang="en-US"/>
              <a:t> the following drive parameters are set for you</a:t>
            </a:r>
          </a:p>
          <a:p>
            <a:pPr lvl="1"/>
            <a:r>
              <a:rPr lang="en-US"/>
              <a:t>Group 10 start/stop</a:t>
            </a:r>
          </a:p>
          <a:p>
            <a:pPr lvl="2"/>
            <a:r>
              <a:rPr lang="en-US"/>
              <a:t>P1001 Ext 1 (Auto) Start/stop is set to “COMM”</a:t>
            </a:r>
          </a:p>
          <a:p>
            <a:pPr lvl="3"/>
            <a:r>
              <a:rPr lang="en-US"/>
              <a:t>This allows communication between the E-Clipse Bypass &amp; Drive via the Modbus link for Auto Start/Stop</a:t>
            </a:r>
          </a:p>
          <a:p>
            <a:pPr lvl="2"/>
            <a:r>
              <a:rPr lang="en-US"/>
              <a:t>P1002 Ext 2 (PID) Start/Stop is set to “COMM”</a:t>
            </a:r>
          </a:p>
          <a:p>
            <a:pPr lvl="3"/>
            <a:r>
              <a:rPr lang="en-US"/>
              <a:t>This allows communication between the E-Clipse Bypass &amp; Drive via the Modbus link for PID Start/Stop</a:t>
            </a:r>
          </a:p>
          <a:p>
            <a:pPr lvl="1"/>
            <a:r>
              <a:rPr lang="en-US"/>
              <a:t>Group 11 referencing</a:t>
            </a:r>
          </a:p>
          <a:p>
            <a:pPr lvl="2"/>
            <a:r>
              <a:rPr lang="en-US"/>
              <a:t>P1102 EXT 1/2  is set to “EXT1”</a:t>
            </a:r>
          </a:p>
          <a:p>
            <a:pPr lvl="3"/>
            <a:r>
              <a:rPr lang="en-US"/>
              <a:t>This is the “AUTO MODE/ PID MODE” selector. By the setting of “EXT 1” the drive is fixed in “Auto” mode</a:t>
            </a:r>
          </a:p>
          <a:p>
            <a:pPr lvl="2">
              <a:buFont typeface="Wingdings" pitchFamily="2" charset="2"/>
              <a:buNone/>
            </a:pPr>
            <a:r>
              <a:rPr lang="en-US"/>
              <a:t>Auto Mode is also the same as Speed Mode</a:t>
            </a:r>
          </a:p>
          <a:p>
            <a:pPr lvl="2">
              <a:buFont typeface="Wingdings" pitchFamily="2" charset="2"/>
              <a:buNone/>
            </a:pPr>
            <a:r>
              <a:rPr lang="en-US"/>
              <a:t>ie. EXT1 = REF1 = Auto Mode = Speed Mode</a:t>
            </a:r>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D2BC390D-9675-4CAB-A9A3-584E5E61384C}" type="slidenum">
              <a:rPr lang="en-US"/>
              <a:pPr/>
              <a:t>185</a:t>
            </a:fld>
            <a:endParaRPr lang="en-US"/>
          </a:p>
        </p:txBody>
      </p:sp>
      <p:sp>
        <p:nvSpPr>
          <p:cNvPr id="2964482" name="Rectangle 2"/>
          <p:cNvSpPr>
            <a:spLocks noGrp="1" noChangeArrowheads="1"/>
          </p:cNvSpPr>
          <p:nvPr>
            <p:ph type="title"/>
          </p:nvPr>
        </p:nvSpPr>
        <p:spPr/>
        <p:txBody>
          <a:bodyPr/>
          <a:lstStyle/>
          <a:p>
            <a:r>
              <a:rPr lang="en-US"/>
              <a:t>Issue #3 – Programming the E-Clipse bypass </a:t>
            </a:r>
            <a:br>
              <a:rPr lang="en-US"/>
            </a:br>
            <a:r>
              <a:rPr lang="en-US" sz="2200">
                <a:solidFill>
                  <a:schemeClr val="accent1"/>
                </a:solidFill>
              </a:rPr>
              <a:t>Parameters in the E-Clipse bypass</a:t>
            </a:r>
          </a:p>
        </p:txBody>
      </p:sp>
      <p:sp>
        <p:nvSpPr>
          <p:cNvPr id="2964483" name="Rectangle 3"/>
          <p:cNvSpPr>
            <a:spLocks noGrp="1" noChangeArrowheads="1"/>
          </p:cNvSpPr>
          <p:nvPr>
            <p:ph type="body" idx="1"/>
          </p:nvPr>
        </p:nvSpPr>
        <p:spPr/>
        <p:txBody>
          <a:bodyPr/>
          <a:lstStyle/>
          <a:p>
            <a:r>
              <a:rPr lang="en-US"/>
              <a:t>Programming issues related to E-Clipse are as follows:</a:t>
            </a:r>
          </a:p>
          <a:p>
            <a:pPr lvl="1"/>
            <a:r>
              <a:rPr lang="en-US"/>
              <a:t>Group 14 relay outputs</a:t>
            </a:r>
          </a:p>
          <a:p>
            <a:pPr lvl="2"/>
            <a:r>
              <a:rPr lang="en-US"/>
              <a:t>The 5 Bypass relays have 28 choices for assignment. Keep in mind the drive has 3 standard relays (+3 optional relays) which can be utilized as well.</a:t>
            </a:r>
          </a:p>
          <a:p>
            <a:pPr lvl="1"/>
            <a:r>
              <a:rPr lang="en-US"/>
              <a:t>Group 16 system control inputs</a:t>
            </a:r>
          </a:p>
          <a:p>
            <a:pPr lvl="2"/>
            <a:r>
              <a:rPr lang="en-US"/>
              <a:t>P1601 - Start/stop</a:t>
            </a:r>
          </a:p>
          <a:p>
            <a:pPr lvl="2"/>
            <a:r>
              <a:rPr lang="en-US"/>
              <a:t>P1602 - Run enable</a:t>
            </a:r>
          </a:p>
          <a:p>
            <a:pPr lvl="2"/>
            <a:r>
              <a:rPr lang="en-US"/>
              <a:t>P1603 – P1606 Start enables as utilized for given safeties</a:t>
            </a:r>
          </a:p>
          <a:p>
            <a:pPr lvl="2"/>
            <a:r>
              <a:rPr lang="en-US"/>
              <a:t>P1608 – P1612 Auto transfer to bypass upon specific functions</a:t>
            </a:r>
          </a:p>
          <a:p>
            <a:pPr lvl="2"/>
            <a:r>
              <a:rPr lang="en-US"/>
              <a:t>P1613 -  Bypass disable </a:t>
            </a:r>
          </a:p>
          <a:p>
            <a:pPr lvl="2"/>
            <a:r>
              <a:rPr lang="en-US"/>
              <a:t>P1620 - P1624  Run enable and start enable text choices</a:t>
            </a:r>
          </a:p>
          <a:p>
            <a:pPr lvl="2"/>
            <a:r>
              <a:rPr lang="en-US"/>
              <a:t>P1625 – Select comm control mode. “System” allows control of bypass or drive through bypass points</a:t>
            </a:r>
          </a:p>
          <a:p>
            <a:pPr lvl="1"/>
            <a:r>
              <a:rPr lang="en-US"/>
              <a:t>Group 50 Bypass embedded fieldbus</a:t>
            </a:r>
          </a:p>
          <a:p>
            <a:pPr lvl="2"/>
            <a:r>
              <a:rPr lang="en-US"/>
              <a:t>P5002 Bypass unique node address which is different from the drive</a:t>
            </a:r>
          </a:p>
          <a:p>
            <a:pPr lvl="3"/>
            <a:r>
              <a:rPr lang="en-US"/>
              <a:t>256 is the default node address which = not seen</a:t>
            </a: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1278EC29-9173-4E4B-89CF-13B9D26D204E}" type="slidenum">
              <a:rPr lang="en-US"/>
              <a:pPr/>
              <a:t>186</a:t>
            </a:fld>
            <a:endParaRPr lang="en-US"/>
          </a:p>
        </p:txBody>
      </p:sp>
      <p:sp>
        <p:nvSpPr>
          <p:cNvPr id="2966530" name="Rectangle 2"/>
          <p:cNvSpPr>
            <a:spLocks noGrp="1" noChangeArrowheads="1"/>
          </p:cNvSpPr>
          <p:nvPr>
            <p:ph type="title"/>
          </p:nvPr>
        </p:nvSpPr>
        <p:spPr/>
        <p:txBody>
          <a:bodyPr/>
          <a:lstStyle/>
          <a:p>
            <a:r>
              <a:rPr lang="en-US"/>
              <a:t>Issue #3 – Programming the E-Clipse bypass </a:t>
            </a:r>
            <a:r>
              <a:rPr lang="en-US" sz="2200"/>
              <a:t/>
            </a:r>
            <a:br>
              <a:rPr lang="en-US" sz="2200"/>
            </a:br>
            <a:r>
              <a:rPr lang="en-US" sz="2200">
                <a:solidFill>
                  <a:schemeClr val="accent1"/>
                </a:solidFill>
              </a:rPr>
              <a:t>Parameters in the E-Clipse bypass</a:t>
            </a:r>
          </a:p>
        </p:txBody>
      </p:sp>
      <p:sp>
        <p:nvSpPr>
          <p:cNvPr id="2966531" name="Rectangle 3"/>
          <p:cNvSpPr>
            <a:spLocks noGrp="1" noChangeArrowheads="1"/>
          </p:cNvSpPr>
          <p:nvPr>
            <p:ph type="body" idx="1"/>
          </p:nvPr>
        </p:nvSpPr>
        <p:spPr/>
        <p:txBody>
          <a:bodyPr/>
          <a:lstStyle/>
          <a:p>
            <a:r>
              <a:rPr lang="en-US"/>
              <a:t>Drive programming issues (continued)</a:t>
            </a:r>
          </a:p>
          <a:p>
            <a:pPr lvl="1"/>
            <a:r>
              <a:rPr lang="en-US"/>
              <a:t>Group 51 Fieldbus Adapters</a:t>
            </a:r>
          </a:p>
          <a:p>
            <a:pPr lvl="2"/>
            <a:r>
              <a:rPr lang="en-US"/>
              <a:t>P5127 “Parameter Refresh” must be done to establish communications</a:t>
            </a:r>
          </a:p>
          <a:p>
            <a:pPr lvl="2"/>
            <a:r>
              <a:rPr lang="en-US"/>
              <a:t>P5131 “FBA Status” indicates if the module is actually on-line</a:t>
            </a:r>
          </a:p>
          <a:p>
            <a:pPr lvl="1"/>
            <a:r>
              <a:rPr lang="en-US"/>
              <a:t>Group 53 Embedded Fieldbus</a:t>
            </a:r>
          </a:p>
          <a:p>
            <a:pPr lvl="2"/>
            <a:r>
              <a:rPr lang="en-US"/>
              <a:t>P5302 – 5304 Correct values set for ID, Baud Rate, Parity</a:t>
            </a:r>
          </a:p>
          <a:p>
            <a:pPr lvl="2"/>
            <a:r>
              <a:rPr lang="en-US"/>
              <a:t>P5305 “Profile” typically set to DCU Profile for ACH550 drives</a:t>
            </a:r>
          </a:p>
          <a:p>
            <a:pPr lvl="2"/>
            <a:r>
              <a:rPr lang="en-US"/>
              <a:t>P5306 Valid messages received by the drive</a:t>
            </a:r>
            <a:br>
              <a:rPr lang="en-US"/>
            </a:br>
            <a:r>
              <a:rPr lang="en-US"/>
              <a:t>(should normally be increasing constantly)</a:t>
            </a:r>
          </a:p>
          <a:p>
            <a:pPr lvl="2"/>
            <a:r>
              <a:rPr lang="en-US"/>
              <a:t>P5307 EFB CRC Errors (EFB on the Bypass – for Drive Only)</a:t>
            </a:r>
            <a:br>
              <a:rPr lang="en-US"/>
            </a:br>
            <a:r>
              <a:rPr lang="en-US"/>
              <a:t>P5007 BP CRC Err (separate Bypass on Bypass Control Unit) – contains a count of CRC errors received by the drive/bypass – rapid increasing of count indicates issues</a:t>
            </a:r>
            <a:br>
              <a:rPr lang="en-US"/>
            </a:br>
            <a:r>
              <a:rPr lang="en-US"/>
              <a:t>(duplicate addresses, too many drives on-line, noise on the RS-485 network)</a:t>
            </a:r>
          </a:p>
          <a:p>
            <a:pPr lvl="2"/>
            <a:r>
              <a:rPr lang="en-US"/>
              <a:t>P5308 EFB UART Errors (EFB on the Bypass – for Drive Only)</a:t>
            </a:r>
            <a:br>
              <a:rPr lang="en-US"/>
            </a:br>
            <a:r>
              <a:rPr lang="en-US"/>
              <a:t>P5008 UART Error (separate Bypass on Bypass Control Unit) – contains a count of messages with character errors received by the drive – rapid increasing of count indicates issues</a:t>
            </a:r>
            <a:br>
              <a:rPr lang="en-US"/>
            </a:br>
            <a:r>
              <a:rPr lang="en-US"/>
              <a:t>(duplicate addresses, swapped wires, incorrect baud rate or parity, too many devices on-line, noise on the RS-485 network, failed transceiver)</a:t>
            </a: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CF0DD6BD-F4D8-442F-8E7D-74333CF3EB77}" type="slidenum">
              <a:rPr lang="en-US"/>
              <a:pPr/>
              <a:t>187</a:t>
            </a:fld>
            <a:endParaRPr lang="en-US"/>
          </a:p>
        </p:txBody>
      </p:sp>
      <p:pic>
        <p:nvPicPr>
          <p:cNvPr id="2968578" name="Picture 2"/>
          <p:cNvPicPr>
            <a:picLocks noChangeAspect="1" noChangeArrowheads="1"/>
          </p:cNvPicPr>
          <p:nvPr/>
        </p:nvPicPr>
        <p:blipFill>
          <a:blip r:embed="rId3" cstate="print"/>
          <a:srcRect/>
          <a:stretch>
            <a:fillRect/>
          </a:stretch>
        </p:blipFill>
        <p:spPr bwMode="auto">
          <a:xfrm>
            <a:off x="2968625" y="2743200"/>
            <a:ext cx="6851650" cy="4284663"/>
          </a:xfrm>
          <a:prstGeom prst="rect">
            <a:avLst/>
          </a:prstGeom>
          <a:noFill/>
          <a:ln w="9525" algn="ctr">
            <a:noFill/>
            <a:miter lim="800000"/>
            <a:headEnd/>
            <a:tailEnd/>
          </a:ln>
          <a:effectLst/>
        </p:spPr>
      </p:pic>
      <p:sp>
        <p:nvSpPr>
          <p:cNvPr id="2968579" name="Rectangle 3"/>
          <p:cNvSpPr>
            <a:spLocks noGrp="1" noChangeArrowheads="1"/>
          </p:cNvSpPr>
          <p:nvPr>
            <p:ph type="title"/>
          </p:nvPr>
        </p:nvSpPr>
        <p:spPr/>
        <p:txBody>
          <a:bodyPr/>
          <a:lstStyle/>
          <a:p>
            <a:r>
              <a:rPr lang="en-US"/>
              <a:t>Issue #4 – Wiring mistakes and issues</a:t>
            </a:r>
            <a:br>
              <a:rPr lang="en-US"/>
            </a:br>
            <a:r>
              <a:rPr lang="en-US" sz="2200">
                <a:solidFill>
                  <a:schemeClr val="accent1"/>
                </a:solidFill>
              </a:rPr>
              <a:t>Most of the control wiring is connected to the E-Clipse bypass</a:t>
            </a:r>
          </a:p>
        </p:txBody>
      </p:sp>
      <p:sp>
        <p:nvSpPr>
          <p:cNvPr id="2968580" name="Rectangle 4"/>
          <p:cNvSpPr>
            <a:spLocks noGrp="1" noChangeArrowheads="1"/>
          </p:cNvSpPr>
          <p:nvPr>
            <p:ph type="body" idx="1"/>
          </p:nvPr>
        </p:nvSpPr>
        <p:spPr/>
        <p:txBody>
          <a:bodyPr/>
          <a:lstStyle/>
          <a:p>
            <a:r>
              <a:rPr lang="en-US"/>
              <a:t> E-Clipse with E-Clipse Default Macro loaded:</a:t>
            </a:r>
          </a:p>
        </p:txBody>
      </p:sp>
      <p:sp>
        <p:nvSpPr>
          <p:cNvPr id="2968581" name="Text Box 5"/>
          <p:cNvSpPr txBox="1">
            <a:spLocks noChangeArrowheads="1"/>
          </p:cNvSpPr>
          <p:nvPr/>
        </p:nvSpPr>
        <p:spPr bwMode="auto">
          <a:xfrm>
            <a:off x="6981825" y="2174875"/>
            <a:ext cx="1720850" cy="168275"/>
          </a:xfrm>
          <a:prstGeom prst="rect">
            <a:avLst/>
          </a:prstGeom>
          <a:noFill/>
          <a:ln w="9525" algn="ctr">
            <a:noFill/>
            <a:miter lim="800000"/>
            <a:headEnd/>
            <a:tailEnd/>
          </a:ln>
          <a:effectLst/>
        </p:spPr>
        <p:txBody>
          <a:bodyPr lIns="0" tIns="0" rIns="0" bIns="0">
            <a:spAutoFit/>
          </a:bodyPr>
          <a:lstStyle/>
          <a:p>
            <a:pPr marL="203200" indent="-203200" defTabSz="1019175"/>
            <a:r>
              <a:rPr lang="en-US" sz="1100"/>
              <a:t>Drive Control Board</a:t>
            </a:r>
          </a:p>
        </p:txBody>
      </p:sp>
      <p:sp>
        <p:nvSpPr>
          <p:cNvPr id="2968582" name="Line 6"/>
          <p:cNvSpPr>
            <a:spLocks noChangeShapeType="1"/>
          </p:cNvSpPr>
          <p:nvPr/>
        </p:nvSpPr>
        <p:spPr bwMode="auto">
          <a:xfrm>
            <a:off x="7877175" y="2400300"/>
            <a:ext cx="0" cy="309563"/>
          </a:xfrm>
          <a:prstGeom prst="line">
            <a:avLst/>
          </a:prstGeom>
          <a:noFill/>
          <a:ln w="9525">
            <a:solidFill>
              <a:schemeClr val="accent1"/>
            </a:solidFill>
            <a:round/>
            <a:headEnd/>
            <a:tailEnd type="triangle" w="med" len="med"/>
          </a:ln>
          <a:effectLst/>
        </p:spPr>
        <p:txBody>
          <a:bodyPr lIns="0" tIns="0" rIns="0" bIns="0"/>
          <a:lstStyle/>
          <a:p>
            <a:endParaRPr lang="en-US"/>
          </a:p>
        </p:txBody>
      </p:sp>
      <p:sp>
        <p:nvSpPr>
          <p:cNvPr id="2968583" name="Text Box 7"/>
          <p:cNvSpPr txBox="1">
            <a:spLocks noChangeArrowheads="1"/>
          </p:cNvSpPr>
          <p:nvPr/>
        </p:nvSpPr>
        <p:spPr bwMode="auto">
          <a:xfrm>
            <a:off x="1624013" y="6407150"/>
            <a:ext cx="3138487" cy="595313"/>
          </a:xfrm>
          <a:prstGeom prst="rect">
            <a:avLst/>
          </a:prstGeom>
          <a:noFill/>
          <a:ln w="9525" algn="ctr">
            <a:noFill/>
            <a:miter lim="800000"/>
            <a:headEnd/>
            <a:tailEnd/>
          </a:ln>
          <a:effectLst/>
        </p:spPr>
        <p:txBody>
          <a:bodyPr lIns="0" tIns="0" rIns="0" bIns="0">
            <a:spAutoFit/>
          </a:bodyPr>
          <a:lstStyle/>
          <a:p>
            <a:pPr defTabSz="1019175">
              <a:buFont typeface="Wingdings" pitchFamily="2" charset="2"/>
              <a:buNone/>
            </a:pPr>
            <a:r>
              <a:rPr lang="en-US" sz="1300"/>
              <a:t>All system wiring is connected to the </a:t>
            </a:r>
            <a:br>
              <a:rPr lang="en-US" sz="1300"/>
            </a:br>
            <a:r>
              <a:rPr lang="en-US" sz="1300"/>
              <a:t>E-Clipse Control Board  (RBCU Module =  the RBIO Board + Power supply Board)</a:t>
            </a:r>
          </a:p>
        </p:txBody>
      </p:sp>
      <p:sp>
        <p:nvSpPr>
          <p:cNvPr id="2968584" name="Line 8"/>
          <p:cNvSpPr>
            <a:spLocks noChangeShapeType="1"/>
          </p:cNvSpPr>
          <p:nvPr/>
        </p:nvSpPr>
        <p:spPr bwMode="auto">
          <a:xfrm flipV="1">
            <a:off x="4022725" y="6019800"/>
            <a:ext cx="1460500" cy="292100"/>
          </a:xfrm>
          <a:prstGeom prst="line">
            <a:avLst/>
          </a:prstGeom>
          <a:noFill/>
          <a:ln w="28575">
            <a:solidFill>
              <a:schemeClr val="accent1"/>
            </a:solidFill>
            <a:round/>
            <a:headEnd/>
            <a:tailEnd type="triangle" w="med" len="med"/>
          </a:ln>
          <a:effectLst/>
        </p:spPr>
        <p:txBody>
          <a:bodyPr lIns="0" tIns="0" rIns="0" bIns="0"/>
          <a:lstStyle/>
          <a:p>
            <a:endParaRPr lang="en-US"/>
          </a:p>
        </p:txBody>
      </p:sp>
      <p:sp>
        <p:nvSpPr>
          <p:cNvPr id="2968585" name="Text Box 9"/>
          <p:cNvSpPr txBox="1">
            <a:spLocks noChangeArrowheads="1"/>
          </p:cNvSpPr>
          <p:nvPr/>
        </p:nvSpPr>
        <p:spPr bwMode="auto">
          <a:xfrm>
            <a:off x="1624013" y="2298700"/>
            <a:ext cx="1941512" cy="793750"/>
          </a:xfrm>
          <a:prstGeom prst="rect">
            <a:avLst/>
          </a:prstGeom>
          <a:noFill/>
          <a:ln w="9525" algn="ctr">
            <a:noFill/>
            <a:miter lim="800000"/>
            <a:headEnd/>
            <a:tailEnd/>
          </a:ln>
          <a:effectLst/>
        </p:spPr>
        <p:txBody>
          <a:bodyPr lIns="0" tIns="0" rIns="0" bIns="0">
            <a:spAutoFit/>
          </a:bodyPr>
          <a:lstStyle/>
          <a:p>
            <a:pPr defTabSz="1019175">
              <a:buFont typeface="Wingdings" pitchFamily="2" charset="2"/>
              <a:buNone/>
            </a:pPr>
            <a:r>
              <a:rPr lang="en-US" sz="1300"/>
              <a:t>Only the Analog reference and/or PID feedback is connected to the Drive SMIO Control board!</a:t>
            </a:r>
          </a:p>
        </p:txBody>
      </p:sp>
      <p:sp>
        <p:nvSpPr>
          <p:cNvPr id="2968586" name="Line 10"/>
          <p:cNvSpPr>
            <a:spLocks noChangeShapeType="1"/>
          </p:cNvSpPr>
          <p:nvPr/>
        </p:nvSpPr>
        <p:spPr bwMode="auto">
          <a:xfrm>
            <a:off x="3514725" y="2728913"/>
            <a:ext cx="2181225" cy="360362"/>
          </a:xfrm>
          <a:prstGeom prst="line">
            <a:avLst/>
          </a:prstGeom>
          <a:noFill/>
          <a:ln w="28575">
            <a:solidFill>
              <a:schemeClr val="accent1"/>
            </a:solidFill>
            <a:round/>
            <a:headEnd/>
            <a:tailEnd type="triangle" w="med" len="med"/>
          </a:ln>
          <a:effectLst/>
        </p:spPr>
        <p:txBody>
          <a:bodyPr lIns="0" tIns="0" rIns="0" bIns="0"/>
          <a:lstStyle/>
          <a:p>
            <a:endParaRPr lang="en-US"/>
          </a:p>
        </p:txBody>
      </p:sp>
      <p:sp>
        <p:nvSpPr>
          <p:cNvPr id="2968587" name="Text Box 11"/>
          <p:cNvSpPr txBox="1">
            <a:spLocks noChangeArrowheads="1"/>
          </p:cNvSpPr>
          <p:nvPr/>
        </p:nvSpPr>
        <p:spPr bwMode="auto">
          <a:xfrm>
            <a:off x="1624013" y="4186238"/>
            <a:ext cx="2239962" cy="595312"/>
          </a:xfrm>
          <a:prstGeom prst="rect">
            <a:avLst/>
          </a:prstGeom>
          <a:solidFill>
            <a:schemeClr val="bg1"/>
          </a:solidFill>
          <a:ln w="9525" algn="ctr">
            <a:noFill/>
            <a:miter lim="800000"/>
            <a:headEnd/>
            <a:tailEnd/>
          </a:ln>
          <a:effectLst/>
        </p:spPr>
        <p:txBody>
          <a:bodyPr lIns="0" tIns="0" rIns="0" bIns="0">
            <a:spAutoFit/>
          </a:bodyPr>
          <a:lstStyle/>
          <a:p>
            <a:pPr defTabSz="1019175">
              <a:buFont typeface="Wingdings" pitchFamily="2" charset="2"/>
              <a:buNone/>
            </a:pPr>
            <a:r>
              <a:rPr lang="en-US" sz="1300"/>
              <a:t>DCOM/GND Jumper &amp; START EN 1 Jumper installed at the factory</a:t>
            </a:r>
          </a:p>
        </p:txBody>
      </p:sp>
      <p:sp>
        <p:nvSpPr>
          <p:cNvPr id="2968588" name="Line 12"/>
          <p:cNvSpPr>
            <a:spLocks noChangeShapeType="1"/>
          </p:cNvSpPr>
          <p:nvPr/>
        </p:nvSpPr>
        <p:spPr bwMode="auto">
          <a:xfrm>
            <a:off x="3743325" y="4640263"/>
            <a:ext cx="1601788" cy="227012"/>
          </a:xfrm>
          <a:prstGeom prst="line">
            <a:avLst/>
          </a:prstGeom>
          <a:noFill/>
          <a:ln w="28575">
            <a:solidFill>
              <a:schemeClr val="accent1"/>
            </a:solidFill>
            <a:round/>
            <a:headEnd/>
            <a:tailEnd type="triangle" w="med" len="med"/>
          </a:ln>
          <a:effectLst/>
        </p:spPr>
        <p:txBody>
          <a:bodyPr lIns="0" tIns="0" rIns="0" bIns="0"/>
          <a:lstStyle/>
          <a:p>
            <a:endParaRPr lang="en-US"/>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EDB78B72-27FA-4485-8C9A-F69871D4F78B}" type="slidenum">
              <a:rPr lang="en-US"/>
              <a:pPr/>
              <a:t>188</a:t>
            </a:fld>
            <a:endParaRPr lang="en-US"/>
          </a:p>
        </p:txBody>
      </p:sp>
      <p:sp>
        <p:nvSpPr>
          <p:cNvPr id="2970626" name="Rectangle 2"/>
          <p:cNvSpPr>
            <a:spLocks noGrp="1" noChangeArrowheads="1"/>
          </p:cNvSpPr>
          <p:nvPr>
            <p:ph type="title"/>
          </p:nvPr>
        </p:nvSpPr>
        <p:spPr/>
        <p:txBody>
          <a:bodyPr/>
          <a:lstStyle/>
          <a:p>
            <a:r>
              <a:rPr lang="en-US"/>
              <a:t>Issue #4 – Wiring mistakes and issues </a:t>
            </a:r>
            <a:br>
              <a:rPr lang="en-US"/>
            </a:br>
            <a:r>
              <a:rPr lang="en-US" sz="2200">
                <a:solidFill>
                  <a:schemeClr val="accent1"/>
                </a:solidFill>
              </a:rPr>
              <a:t>Correct wiring for serial communications to the drive</a:t>
            </a:r>
          </a:p>
        </p:txBody>
      </p:sp>
      <p:grpSp>
        <p:nvGrpSpPr>
          <p:cNvPr id="2970627" name="Group 3"/>
          <p:cNvGrpSpPr>
            <a:grpSpLocks/>
          </p:cNvGrpSpPr>
          <p:nvPr/>
        </p:nvGrpSpPr>
        <p:grpSpPr bwMode="auto">
          <a:xfrm>
            <a:off x="1465263" y="1697038"/>
            <a:ext cx="7143750" cy="5437187"/>
            <a:chOff x="839" y="943"/>
            <a:chExt cx="4091" cy="3022"/>
          </a:xfrm>
        </p:grpSpPr>
        <p:sp>
          <p:nvSpPr>
            <p:cNvPr id="2970628" name="AutoShape 4"/>
            <p:cNvSpPr>
              <a:spLocks noChangeAspect="1" noChangeArrowheads="1" noTextEdit="1"/>
            </p:cNvSpPr>
            <p:nvPr/>
          </p:nvSpPr>
          <p:spPr bwMode="auto">
            <a:xfrm>
              <a:off x="839" y="943"/>
              <a:ext cx="4087" cy="3018"/>
            </a:xfrm>
            <a:prstGeom prst="rect">
              <a:avLst/>
            </a:prstGeom>
            <a:noFill/>
            <a:ln w="9525">
              <a:noFill/>
              <a:miter lim="800000"/>
              <a:headEnd/>
              <a:tailEnd/>
            </a:ln>
          </p:spPr>
          <p:txBody>
            <a:bodyPr/>
            <a:lstStyle/>
            <a:p>
              <a:endParaRPr lang="en-US"/>
            </a:p>
          </p:txBody>
        </p:sp>
        <p:pic>
          <p:nvPicPr>
            <p:cNvPr id="2970629" name="Picture 5"/>
            <p:cNvPicPr>
              <a:picLocks noChangeAspect="1" noChangeArrowheads="1"/>
            </p:cNvPicPr>
            <p:nvPr/>
          </p:nvPicPr>
          <p:blipFill>
            <a:blip r:embed="rId3" cstate="print"/>
            <a:srcRect/>
            <a:stretch>
              <a:fillRect/>
            </a:stretch>
          </p:blipFill>
          <p:spPr bwMode="auto">
            <a:xfrm>
              <a:off x="839" y="943"/>
              <a:ext cx="4091" cy="3022"/>
            </a:xfrm>
            <a:prstGeom prst="rect">
              <a:avLst/>
            </a:prstGeom>
            <a:noFill/>
            <a:ln w="9525">
              <a:noFill/>
              <a:miter lim="800000"/>
              <a:headEnd/>
              <a:tailEnd/>
            </a:ln>
          </p:spPr>
        </p:pic>
      </p:grpSp>
      <p:sp>
        <p:nvSpPr>
          <p:cNvPr id="2970630" name="Text Box 6"/>
          <p:cNvSpPr txBox="1">
            <a:spLocks noChangeArrowheads="1"/>
          </p:cNvSpPr>
          <p:nvPr/>
        </p:nvSpPr>
        <p:spPr bwMode="auto">
          <a:xfrm>
            <a:off x="238125" y="1804988"/>
            <a:ext cx="1574800" cy="977900"/>
          </a:xfrm>
          <a:prstGeom prst="rect">
            <a:avLst/>
          </a:prstGeom>
          <a:noFill/>
          <a:ln w="9525" algn="ctr">
            <a:noFill/>
            <a:miter lim="800000"/>
            <a:headEnd/>
            <a:tailEnd/>
          </a:ln>
          <a:effectLst/>
        </p:spPr>
        <p:txBody>
          <a:bodyPr lIns="0" tIns="0" rIns="0" bIns="0">
            <a:spAutoFit/>
          </a:bodyPr>
          <a:lstStyle/>
          <a:p>
            <a:pPr defTabSz="1019175">
              <a:buFont typeface="Wingdings" pitchFamily="2" charset="2"/>
              <a:buNone/>
            </a:pPr>
            <a:r>
              <a:rPr lang="en-US" sz="1600"/>
              <a:t>NEW:</a:t>
            </a:r>
            <a:br>
              <a:rPr lang="en-US" sz="1600"/>
            </a:br>
            <a:r>
              <a:rPr lang="en-US" sz="1600">
                <a:solidFill>
                  <a:schemeClr val="tx2"/>
                </a:solidFill>
              </a:rPr>
              <a:t>Recommended wiring for EIA485 Comm port </a:t>
            </a:r>
          </a:p>
        </p:txBody>
      </p:sp>
      <p:sp>
        <p:nvSpPr>
          <p:cNvPr id="2970631" name="Oval 7"/>
          <p:cNvSpPr>
            <a:spLocks noChangeArrowheads="1"/>
          </p:cNvSpPr>
          <p:nvPr/>
        </p:nvSpPr>
        <p:spPr bwMode="auto">
          <a:xfrm>
            <a:off x="3027363" y="2622550"/>
            <a:ext cx="838200" cy="1016000"/>
          </a:xfrm>
          <a:prstGeom prst="ellipse">
            <a:avLst/>
          </a:prstGeom>
          <a:noFill/>
          <a:ln w="28575" algn="ctr">
            <a:solidFill>
              <a:schemeClr val="accent1"/>
            </a:solidFill>
            <a:round/>
            <a:headEnd/>
            <a:tailEnd/>
          </a:ln>
          <a:effectLst/>
        </p:spPr>
        <p:txBody>
          <a:bodyPr wrap="none" lIns="0" tIns="0" rIns="0" bIns="0" anchor="ctr"/>
          <a:lstStyle/>
          <a:p>
            <a:endParaRPr lang="en-US"/>
          </a:p>
        </p:txBody>
      </p:sp>
      <p:sp>
        <p:nvSpPr>
          <p:cNvPr id="2970632" name="Text Box 8"/>
          <p:cNvSpPr txBox="1">
            <a:spLocks noChangeArrowheads="1"/>
          </p:cNvSpPr>
          <p:nvPr/>
        </p:nvSpPr>
        <p:spPr bwMode="auto">
          <a:xfrm>
            <a:off x="238125" y="3225800"/>
            <a:ext cx="1227138" cy="1833563"/>
          </a:xfrm>
          <a:prstGeom prst="rect">
            <a:avLst/>
          </a:prstGeom>
          <a:noFill/>
          <a:ln w="9525" algn="ctr">
            <a:noFill/>
            <a:miter lim="800000"/>
            <a:headEnd/>
            <a:tailEnd/>
          </a:ln>
          <a:effectLst/>
        </p:spPr>
        <p:txBody>
          <a:bodyPr lIns="0" tIns="0" rIns="0" bIns="0">
            <a:spAutoFit/>
          </a:bodyPr>
          <a:lstStyle/>
          <a:p>
            <a:pPr defTabSz="1019175">
              <a:buFont typeface="Wingdings" pitchFamily="2" charset="2"/>
              <a:buNone/>
            </a:pPr>
            <a:r>
              <a:rPr lang="en-US" sz="1600">
                <a:solidFill>
                  <a:schemeClr val="tx2"/>
                </a:solidFill>
              </a:rPr>
              <a:t>Do not use, Set to OFF:</a:t>
            </a:r>
          </a:p>
          <a:p>
            <a:pPr defTabSz="1019175">
              <a:buFont typeface="Wingdings" pitchFamily="2" charset="2"/>
              <a:buNone/>
            </a:pPr>
            <a:r>
              <a:rPr lang="en-US" sz="1600">
                <a:solidFill>
                  <a:schemeClr val="tx2"/>
                </a:solidFill>
              </a:rPr>
              <a:t>Add 120</a:t>
            </a:r>
            <a:r>
              <a:rPr lang="el-GR" sz="1600">
                <a:solidFill>
                  <a:schemeClr val="tx2"/>
                </a:solidFill>
                <a:cs typeface="Arial" charset="0"/>
              </a:rPr>
              <a:t>Ω</a:t>
            </a:r>
            <a:r>
              <a:rPr lang="en-US" sz="1600">
                <a:solidFill>
                  <a:schemeClr val="tx2"/>
                </a:solidFill>
              </a:rPr>
              <a:t> res across A-B if last (end) position on network</a:t>
            </a:r>
          </a:p>
        </p:txBody>
      </p:sp>
      <p:sp>
        <p:nvSpPr>
          <p:cNvPr id="2970633" name="Line 9"/>
          <p:cNvSpPr>
            <a:spLocks noChangeShapeType="1"/>
          </p:cNvSpPr>
          <p:nvPr/>
        </p:nvSpPr>
        <p:spPr bwMode="auto">
          <a:xfrm flipV="1">
            <a:off x="1465263" y="3260725"/>
            <a:ext cx="1541462" cy="431800"/>
          </a:xfrm>
          <a:prstGeom prst="line">
            <a:avLst/>
          </a:prstGeom>
          <a:noFill/>
          <a:ln w="28575">
            <a:solidFill>
              <a:schemeClr val="accent1"/>
            </a:solidFill>
            <a:round/>
            <a:headEnd/>
            <a:tailEnd type="triangle" w="med" len="med"/>
          </a:ln>
          <a:effectLst/>
        </p:spPr>
        <p:txBody>
          <a:bodyPr lIns="0" tIns="0" rIns="0" bIns="0"/>
          <a:lstStyle/>
          <a:p>
            <a:endParaRPr lang="en-US"/>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76D14A56-0BD5-412F-8CE5-E28B5C7B0A2C}" type="slidenum">
              <a:rPr lang="en-US"/>
              <a:pPr/>
              <a:t>189</a:t>
            </a:fld>
            <a:endParaRPr lang="en-US"/>
          </a:p>
        </p:txBody>
      </p:sp>
      <p:sp>
        <p:nvSpPr>
          <p:cNvPr id="2972674" name="Rectangle 2"/>
          <p:cNvSpPr>
            <a:spLocks noGrp="1" noChangeArrowheads="1"/>
          </p:cNvSpPr>
          <p:nvPr>
            <p:ph type="title"/>
          </p:nvPr>
        </p:nvSpPr>
        <p:spPr/>
        <p:txBody>
          <a:bodyPr/>
          <a:lstStyle/>
          <a:p>
            <a:r>
              <a:rPr lang="en-US"/>
              <a:t>Issue #4 – Wiring mistakes and issues </a:t>
            </a:r>
            <a:br>
              <a:rPr lang="en-US"/>
            </a:br>
            <a:r>
              <a:rPr lang="en-US" sz="2200">
                <a:solidFill>
                  <a:schemeClr val="accent1"/>
                </a:solidFill>
              </a:rPr>
              <a:t>Correct wiring for serial communications to the E-Clipse bypass</a:t>
            </a:r>
          </a:p>
        </p:txBody>
      </p:sp>
      <p:grpSp>
        <p:nvGrpSpPr>
          <p:cNvPr id="2972675" name="Group 3"/>
          <p:cNvGrpSpPr>
            <a:grpSpLocks/>
          </p:cNvGrpSpPr>
          <p:nvPr/>
        </p:nvGrpSpPr>
        <p:grpSpPr bwMode="auto">
          <a:xfrm>
            <a:off x="1482725" y="1555750"/>
            <a:ext cx="7426325" cy="5603875"/>
            <a:chOff x="765" y="865"/>
            <a:chExt cx="4253" cy="3114"/>
          </a:xfrm>
        </p:grpSpPr>
        <p:sp>
          <p:nvSpPr>
            <p:cNvPr id="2972676" name="AutoShape 4"/>
            <p:cNvSpPr>
              <a:spLocks noChangeAspect="1" noChangeArrowheads="1" noTextEdit="1"/>
            </p:cNvSpPr>
            <p:nvPr/>
          </p:nvSpPr>
          <p:spPr bwMode="auto">
            <a:xfrm>
              <a:off x="930" y="1027"/>
              <a:ext cx="3900" cy="2854"/>
            </a:xfrm>
            <a:prstGeom prst="rect">
              <a:avLst/>
            </a:prstGeom>
            <a:noFill/>
            <a:ln w="9525">
              <a:noFill/>
              <a:miter lim="800000"/>
              <a:headEnd/>
              <a:tailEnd/>
            </a:ln>
          </p:spPr>
          <p:txBody>
            <a:bodyPr/>
            <a:lstStyle/>
            <a:p>
              <a:endParaRPr lang="en-US"/>
            </a:p>
          </p:txBody>
        </p:sp>
        <p:pic>
          <p:nvPicPr>
            <p:cNvPr id="2972677" name="Picture 5"/>
            <p:cNvPicPr>
              <a:picLocks noChangeAspect="1" noChangeArrowheads="1"/>
            </p:cNvPicPr>
            <p:nvPr/>
          </p:nvPicPr>
          <p:blipFill>
            <a:blip r:embed="rId3" cstate="print"/>
            <a:srcRect/>
            <a:stretch>
              <a:fillRect/>
            </a:stretch>
          </p:blipFill>
          <p:spPr bwMode="auto">
            <a:xfrm>
              <a:off x="765" y="865"/>
              <a:ext cx="4253" cy="3114"/>
            </a:xfrm>
            <a:prstGeom prst="rect">
              <a:avLst/>
            </a:prstGeom>
            <a:noFill/>
            <a:ln w="9525">
              <a:noFill/>
              <a:miter lim="800000"/>
              <a:headEnd/>
              <a:tailEnd/>
            </a:ln>
          </p:spPr>
        </p:pic>
      </p:grpSp>
      <p:sp>
        <p:nvSpPr>
          <p:cNvPr id="2972678" name="Text Box 6"/>
          <p:cNvSpPr txBox="1">
            <a:spLocks noChangeArrowheads="1"/>
          </p:cNvSpPr>
          <p:nvPr/>
        </p:nvSpPr>
        <p:spPr bwMode="auto">
          <a:xfrm>
            <a:off x="238125" y="1804988"/>
            <a:ext cx="1816100" cy="977900"/>
          </a:xfrm>
          <a:prstGeom prst="rect">
            <a:avLst/>
          </a:prstGeom>
          <a:noFill/>
          <a:ln w="9525" algn="ctr">
            <a:noFill/>
            <a:miter lim="800000"/>
            <a:headEnd/>
            <a:tailEnd/>
          </a:ln>
          <a:effectLst/>
        </p:spPr>
        <p:txBody>
          <a:bodyPr lIns="0" tIns="0" rIns="0" bIns="0">
            <a:spAutoFit/>
          </a:bodyPr>
          <a:lstStyle/>
          <a:p>
            <a:pPr defTabSz="1019175">
              <a:buFont typeface="Wingdings" pitchFamily="2" charset="2"/>
              <a:buNone/>
            </a:pPr>
            <a:r>
              <a:rPr lang="en-US" sz="1600"/>
              <a:t>NEW:</a:t>
            </a:r>
            <a:br>
              <a:rPr lang="en-US" sz="1600"/>
            </a:br>
            <a:r>
              <a:rPr lang="en-US" sz="1600">
                <a:solidFill>
                  <a:schemeClr val="tx2"/>
                </a:solidFill>
              </a:rPr>
              <a:t>Recommended wiring for EIA485 Comm port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47040" y="259080"/>
            <a:ext cx="9359900" cy="604520"/>
          </a:xfrm>
          <a:noFill/>
        </p:spPr>
        <p:txBody>
          <a:bodyPr lIns="101882" tIns="50941" rIns="101882" bIns="50941" anchor="b"/>
          <a:lstStyle/>
          <a:p>
            <a:r>
              <a:rPr lang="en-US" smtClean="0"/>
              <a:t>Swinging DC Link Choke</a:t>
            </a:r>
            <a:endParaRPr lang="en-GB" smtClean="0"/>
          </a:p>
        </p:txBody>
      </p:sp>
      <p:sp>
        <p:nvSpPr>
          <p:cNvPr id="37891" name="Rectangle 3"/>
          <p:cNvSpPr>
            <a:spLocks noGrp="1" noChangeArrowheads="1"/>
          </p:cNvSpPr>
          <p:nvPr>
            <p:ph type="body" sz="half" idx="1"/>
          </p:nvPr>
        </p:nvSpPr>
        <p:spPr>
          <a:xfrm>
            <a:off x="422593" y="1295400"/>
            <a:ext cx="4384834" cy="5354320"/>
          </a:xfrm>
        </p:spPr>
        <p:txBody>
          <a:bodyPr lIns="101882" tIns="50941" rIns="101882" bIns="50941"/>
          <a:lstStyle/>
          <a:p>
            <a:pPr>
              <a:lnSpc>
                <a:spcPct val="90000"/>
              </a:lnSpc>
            </a:pPr>
            <a:r>
              <a:rPr lang="en-GB" dirty="0" smtClean="0"/>
              <a:t>Provide increased inductance at partial loads</a:t>
            </a:r>
          </a:p>
          <a:p>
            <a:pPr>
              <a:lnSpc>
                <a:spcPct val="90000"/>
              </a:lnSpc>
            </a:pPr>
            <a:r>
              <a:rPr lang="en-GB" dirty="0" smtClean="0"/>
              <a:t>Perfect for variable torque centrifugal loads</a:t>
            </a:r>
          </a:p>
          <a:p>
            <a:pPr>
              <a:lnSpc>
                <a:spcPct val="90000"/>
              </a:lnSpc>
            </a:pPr>
            <a:r>
              <a:rPr lang="en-GB" dirty="0" smtClean="0"/>
              <a:t>Equivalent to </a:t>
            </a:r>
            <a:r>
              <a:rPr lang="en-GB" b="1" dirty="0" smtClean="0"/>
              <a:t>5%</a:t>
            </a:r>
            <a:r>
              <a:rPr lang="en-GB" dirty="0" smtClean="0"/>
              <a:t> line reactor</a:t>
            </a:r>
          </a:p>
          <a:p>
            <a:pPr>
              <a:lnSpc>
                <a:spcPct val="90000"/>
              </a:lnSpc>
            </a:pPr>
            <a:r>
              <a:rPr lang="en-GB" dirty="0" smtClean="0"/>
              <a:t>Reduce harmonics up to 30% more than traditional designs</a:t>
            </a:r>
          </a:p>
        </p:txBody>
      </p:sp>
      <p:sp>
        <p:nvSpPr>
          <p:cNvPr id="37892" name="Rectangle 4"/>
          <p:cNvSpPr>
            <a:spLocks noChangeArrowheads="1"/>
          </p:cNvSpPr>
          <p:nvPr/>
        </p:nvSpPr>
        <p:spPr bwMode="auto">
          <a:xfrm>
            <a:off x="1854518" y="2110423"/>
            <a:ext cx="10058400" cy="410654"/>
          </a:xfrm>
          <a:prstGeom prst="rect">
            <a:avLst/>
          </a:prstGeom>
          <a:noFill/>
          <a:ln w="9525">
            <a:noFill/>
            <a:miter lim="800000"/>
            <a:headEnd/>
            <a:tailEnd/>
          </a:ln>
        </p:spPr>
        <p:txBody>
          <a:bodyPr lIns="101882" tIns="50941" rIns="101882" bIns="50941">
            <a:spAutoFit/>
          </a:bodyPr>
          <a:lstStyle/>
          <a:p>
            <a:endParaRPr lang="en-US"/>
          </a:p>
        </p:txBody>
      </p:sp>
      <p:sp>
        <p:nvSpPr>
          <p:cNvPr id="37893" name="Text Box 5"/>
          <p:cNvSpPr txBox="1">
            <a:spLocks noChangeArrowheads="1"/>
          </p:cNvSpPr>
          <p:nvPr/>
        </p:nvSpPr>
        <p:spPr bwMode="auto">
          <a:xfrm>
            <a:off x="3268980" y="4749800"/>
            <a:ext cx="279492" cy="379876"/>
          </a:xfrm>
          <a:prstGeom prst="rect">
            <a:avLst/>
          </a:prstGeom>
          <a:noFill/>
          <a:ln w="9525">
            <a:noFill/>
            <a:miter lim="800000"/>
            <a:headEnd/>
            <a:tailEnd/>
          </a:ln>
        </p:spPr>
        <p:txBody>
          <a:bodyPr wrap="none" lIns="101882" tIns="50941" rIns="101882" bIns="50941">
            <a:spAutoFit/>
          </a:bodyPr>
          <a:lstStyle/>
          <a:p>
            <a:endParaRPr lang="en-US" sz="1800" i="1" dirty="0">
              <a:latin typeface="Arial" pitchFamily="34" charset="0"/>
            </a:endParaRPr>
          </a:p>
        </p:txBody>
      </p:sp>
      <p:pic>
        <p:nvPicPr>
          <p:cNvPr id="37894" name="Picture 6" descr="102-0233_IMG"/>
          <p:cNvPicPr>
            <a:picLocks noGrp="1" noChangeAspect="1" noChangeArrowheads="1"/>
          </p:cNvPicPr>
          <p:nvPr>
            <p:ph type="clipArt" sz="half" idx="2"/>
          </p:nvPr>
        </p:nvPicPr>
        <p:blipFill>
          <a:blip r:embed="rId3" cstate="print"/>
          <a:srcRect/>
          <a:stretch>
            <a:fillRect/>
          </a:stretch>
        </p:blipFill>
        <p:spPr>
          <a:xfrm>
            <a:off x="5186363" y="1993477"/>
            <a:ext cx="4414520" cy="3411220"/>
          </a:xfrm>
          <a:noFill/>
          <a:ln/>
        </p:spPr>
      </p:pic>
      <p:pic>
        <p:nvPicPr>
          <p:cNvPr id="37895" name="Picture 7"/>
          <p:cNvPicPr>
            <a:picLocks noChangeAspect="1" noChangeArrowheads="1"/>
          </p:cNvPicPr>
          <p:nvPr/>
        </p:nvPicPr>
        <p:blipFill>
          <a:blip r:embed="rId4" cstate="print"/>
          <a:srcRect/>
          <a:stretch>
            <a:fillRect/>
          </a:stretch>
        </p:blipFill>
        <p:spPr bwMode="auto">
          <a:xfrm>
            <a:off x="1021557" y="3886200"/>
            <a:ext cx="3352800" cy="2988416"/>
          </a:xfrm>
          <a:prstGeom prst="rect">
            <a:avLst/>
          </a:prstGeom>
          <a:noFill/>
          <a:ln w="9525">
            <a:noFill/>
            <a:miter lim="800000"/>
            <a:headEnd/>
            <a:tailEnd/>
          </a:ln>
        </p:spPr>
      </p:pic>
      <p:pic>
        <p:nvPicPr>
          <p:cNvPr id="37896" name="Picture 8"/>
          <p:cNvPicPr>
            <a:picLocks noChangeAspect="1" noChangeArrowheads="1"/>
          </p:cNvPicPr>
          <p:nvPr/>
        </p:nvPicPr>
        <p:blipFill>
          <a:blip r:embed="rId5" cstate="print"/>
          <a:srcRect/>
          <a:stretch>
            <a:fillRect/>
          </a:stretch>
        </p:blipFill>
        <p:spPr bwMode="auto">
          <a:xfrm>
            <a:off x="5196840" y="5527040"/>
            <a:ext cx="2839403" cy="1684020"/>
          </a:xfrm>
          <a:prstGeom prst="rect">
            <a:avLst/>
          </a:prstGeom>
          <a:noFill/>
          <a:ln w="9525">
            <a:noFill/>
            <a:miter lim="800000"/>
            <a:headEnd/>
            <a:tailEnd/>
          </a:ln>
        </p:spPr>
      </p:pic>
      <p:sp>
        <p:nvSpPr>
          <p:cNvPr id="37897" name="Line 9"/>
          <p:cNvSpPr>
            <a:spLocks noChangeShapeType="1"/>
          </p:cNvSpPr>
          <p:nvPr/>
        </p:nvSpPr>
        <p:spPr bwMode="auto">
          <a:xfrm flipH="1" flipV="1">
            <a:off x="2708435" y="4855951"/>
            <a:ext cx="3922078" cy="1554480"/>
          </a:xfrm>
          <a:prstGeom prst="line">
            <a:avLst/>
          </a:prstGeom>
          <a:noFill/>
          <a:ln w="28575">
            <a:solidFill>
              <a:srgbClr val="FF0000"/>
            </a:solidFill>
            <a:round/>
            <a:headEnd/>
            <a:tailEnd type="triangle" w="med" len="med"/>
          </a:ln>
        </p:spPr>
        <p:txBody>
          <a:bodyPr lIns="101882" tIns="50941" rIns="101882" bIns="50941"/>
          <a:lstStyle/>
          <a:p>
            <a:endParaRPr lang="en-US"/>
          </a:p>
        </p:txBody>
      </p:sp>
    </p:spTree>
  </p:cSld>
  <p:clrMapOvr>
    <a:masterClrMapping/>
  </p:clrMapOvr>
  <p:transition>
    <p:cover dir="ru"/>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1CD0D87A-8E34-49D4-B79C-2D4850F89527}" type="slidenum">
              <a:rPr lang="en-US"/>
              <a:pPr/>
              <a:t>190</a:t>
            </a:fld>
            <a:endParaRPr lang="en-US"/>
          </a:p>
        </p:txBody>
      </p:sp>
      <p:sp>
        <p:nvSpPr>
          <p:cNvPr id="2974722" name="Rectangle 2"/>
          <p:cNvSpPr>
            <a:spLocks noGrp="1" noChangeArrowheads="1"/>
          </p:cNvSpPr>
          <p:nvPr>
            <p:ph type="title"/>
          </p:nvPr>
        </p:nvSpPr>
        <p:spPr/>
        <p:txBody>
          <a:bodyPr/>
          <a:lstStyle/>
          <a:p>
            <a:r>
              <a:rPr lang="en-US"/>
              <a:t>Issue #5 – Common mistakes / issues</a:t>
            </a:r>
            <a:br>
              <a:rPr lang="en-US"/>
            </a:br>
            <a:r>
              <a:rPr lang="en-US" sz="2200">
                <a:solidFill>
                  <a:schemeClr val="accent1"/>
                </a:solidFill>
              </a:rPr>
              <a:t>Changing parameters in the </a:t>
            </a:r>
            <a:r>
              <a:rPr lang="en-US" sz="2200" u="sng">
                <a:solidFill>
                  <a:schemeClr val="accent1"/>
                </a:solidFill>
              </a:rPr>
              <a:t>Drive</a:t>
            </a:r>
            <a:r>
              <a:rPr lang="en-US" sz="2200">
                <a:solidFill>
                  <a:schemeClr val="accent1"/>
                </a:solidFill>
              </a:rPr>
              <a:t> with E-Clipse</a:t>
            </a:r>
          </a:p>
        </p:txBody>
      </p:sp>
      <p:sp>
        <p:nvSpPr>
          <p:cNvPr id="2974723" name="Rectangle 3"/>
          <p:cNvSpPr>
            <a:spLocks noGrp="1" noChangeArrowheads="1"/>
          </p:cNvSpPr>
          <p:nvPr>
            <p:ph type="body" idx="1"/>
          </p:nvPr>
        </p:nvSpPr>
        <p:spPr/>
        <p:txBody>
          <a:bodyPr/>
          <a:lstStyle/>
          <a:p>
            <a:r>
              <a:rPr lang="en-US" sz="1800"/>
              <a:t>Generally only the analog reference signal feeds into the drive &amp; is to be configured in the drive if needed</a:t>
            </a:r>
          </a:p>
          <a:p>
            <a:r>
              <a:rPr lang="en-US" sz="1800"/>
              <a:t>In general, any adjustments related to motor data and motor speed are entered in the drive keypad; all other adjustments are entered via the bypass keypad</a:t>
            </a:r>
          </a:p>
          <a:p>
            <a:r>
              <a:rPr lang="en-US" sz="1800"/>
              <a:t>Adjustment of Reference Group 11 may be necessary in </a:t>
            </a:r>
            <a:r>
              <a:rPr lang="en-US" sz="1800" b="1" u="sng"/>
              <a:t>drive</a:t>
            </a:r>
          </a:p>
          <a:p>
            <a:r>
              <a:rPr lang="en-US" sz="1800"/>
              <a:t>Adjustment of Analog Input Group 13 may be needed in </a:t>
            </a:r>
            <a:r>
              <a:rPr lang="en-US" sz="1800" b="1" u="sng"/>
              <a:t>drive</a:t>
            </a:r>
          </a:p>
          <a:p>
            <a:r>
              <a:rPr lang="en-US" sz="1800">
                <a:solidFill>
                  <a:schemeClr val="tx2"/>
                </a:solidFill>
              </a:rPr>
              <a:t>DO NOT</a:t>
            </a:r>
            <a:r>
              <a:rPr lang="en-US" sz="1800"/>
              <a:t> adjust Group 16 in the drive, this is set properly by the </a:t>
            </a:r>
            <a:br>
              <a:rPr lang="en-US" sz="1800"/>
            </a:br>
            <a:r>
              <a:rPr lang="en-US" sz="1800"/>
              <a:t>E-Clipse Macro</a:t>
            </a:r>
          </a:p>
          <a:p>
            <a:r>
              <a:rPr lang="en-US" sz="1800"/>
              <a:t>Enter minimum frequency (if needed) in P2007 of the </a:t>
            </a:r>
            <a:r>
              <a:rPr lang="en-US" sz="1800" b="1" u="sng"/>
              <a:t>drive</a:t>
            </a:r>
            <a:endParaRPr lang="en-US" sz="1800"/>
          </a:p>
          <a:p>
            <a:r>
              <a:rPr lang="en-US" sz="1800"/>
              <a:t>Adjust accel/decel rates (as needed) in P2202 / P2203 in </a:t>
            </a:r>
            <a:r>
              <a:rPr lang="en-US" sz="1800" b="1" u="sng"/>
              <a:t>drive</a:t>
            </a:r>
            <a:endParaRPr lang="en-US" sz="1800"/>
          </a:p>
          <a:p>
            <a:r>
              <a:rPr lang="en-US" sz="1800"/>
              <a:t>Adjust PID loop if used (Group 40 in </a:t>
            </a:r>
            <a:r>
              <a:rPr lang="en-US" sz="1800" b="1" u="sng"/>
              <a:t>drive</a:t>
            </a:r>
            <a:r>
              <a:rPr lang="en-US" sz="1800"/>
              <a:t>)</a:t>
            </a:r>
          </a:p>
          <a:p>
            <a:r>
              <a:rPr lang="en-US" sz="1800" b="1" u="sng">
                <a:solidFill>
                  <a:schemeClr val="tx2"/>
                </a:solidFill>
              </a:rPr>
              <a:t>Do Not</a:t>
            </a:r>
            <a:r>
              <a:rPr lang="en-US" sz="1800" b="1">
                <a:solidFill>
                  <a:schemeClr val="tx2"/>
                </a:solidFill>
              </a:rPr>
              <a:t> adjust Groups 51/53, these are set by E-Clipse macro,</a:t>
            </a:r>
            <a:r>
              <a:rPr lang="en-US" sz="1800" b="1" u="sng">
                <a:solidFill>
                  <a:schemeClr val="tx2"/>
                </a:solidFill>
              </a:rPr>
              <a:t> </a:t>
            </a:r>
            <a:r>
              <a:rPr lang="en-US" sz="1800" b="1">
                <a:solidFill>
                  <a:schemeClr val="tx2"/>
                </a:solidFill>
              </a:rPr>
              <a:t>Communication failure will result</a:t>
            </a: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3686FD47-F17C-405A-A7B4-C19F121655B5}" type="slidenum">
              <a:rPr lang="en-US"/>
              <a:pPr/>
              <a:t>191</a:t>
            </a:fld>
            <a:endParaRPr lang="en-US"/>
          </a:p>
        </p:txBody>
      </p:sp>
      <p:sp>
        <p:nvSpPr>
          <p:cNvPr id="2976770" name="Rectangle 2"/>
          <p:cNvSpPr>
            <a:spLocks noGrp="1" noChangeArrowheads="1"/>
          </p:cNvSpPr>
          <p:nvPr>
            <p:ph type="title"/>
          </p:nvPr>
        </p:nvSpPr>
        <p:spPr/>
        <p:txBody>
          <a:bodyPr/>
          <a:lstStyle/>
          <a:p>
            <a:r>
              <a:rPr lang="en-US"/>
              <a:t>Issue #5 – Common mistakes / issues</a:t>
            </a:r>
            <a:br>
              <a:rPr lang="en-US"/>
            </a:br>
            <a:r>
              <a:rPr lang="en-US" sz="2200">
                <a:solidFill>
                  <a:schemeClr val="accent1"/>
                </a:solidFill>
              </a:rPr>
              <a:t>Changing Drive parameters to work with E-Clipse bypass</a:t>
            </a:r>
          </a:p>
        </p:txBody>
      </p:sp>
      <p:sp>
        <p:nvSpPr>
          <p:cNvPr id="2976771" name="Rectangle 3"/>
          <p:cNvSpPr>
            <a:spLocks noGrp="1" noChangeArrowheads="1"/>
          </p:cNvSpPr>
          <p:nvPr>
            <p:ph type="body" idx="1"/>
          </p:nvPr>
        </p:nvSpPr>
        <p:spPr/>
        <p:txBody>
          <a:bodyPr/>
          <a:lstStyle/>
          <a:p>
            <a:r>
              <a:rPr lang="en-US"/>
              <a:t>Selection of E-Clipse bypass macro is done in </a:t>
            </a:r>
            <a:r>
              <a:rPr lang="en-US" b="1" u="sng"/>
              <a:t>drive</a:t>
            </a:r>
            <a:r>
              <a:rPr lang="en-US"/>
              <a:t> group 99 if necessary</a:t>
            </a:r>
          </a:p>
          <a:p>
            <a:r>
              <a:rPr lang="en-US"/>
              <a:t>If serial communications is to be used, P9802 must be set for the embedded protocol to be used (i.e. N2, FLN, Bacnet, Ext FBA) in the </a:t>
            </a:r>
            <a:r>
              <a:rPr lang="en-US" b="1" u="sng"/>
              <a:t>bypass</a:t>
            </a:r>
          </a:p>
          <a:p>
            <a:r>
              <a:rPr lang="en-US"/>
              <a:t>Then core functions that will be controlled by serial communications must be set in the </a:t>
            </a:r>
            <a:r>
              <a:rPr lang="en-US" b="1" u="sng"/>
              <a:t>drive</a:t>
            </a:r>
          </a:p>
          <a:p>
            <a:pPr lvl="1"/>
            <a:r>
              <a:rPr lang="en-US"/>
              <a:t>P1103 REF 1 Select = Comm</a:t>
            </a:r>
          </a:p>
          <a:p>
            <a:pPr lvl="1"/>
            <a:r>
              <a:rPr lang="en-US"/>
              <a:t>P1102 EXT1/EXT2 SEL = Comm or EXT2 </a:t>
            </a:r>
          </a:p>
          <a:p>
            <a:pPr lvl="1"/>
            <a:r>
              <a:rPr lang="en-US"/>
              <a:t>P4010 SET POINT SEL = Comm</a:t>
            </a:r>
          </a:p>
          <a:p>
            <a:r>
              <a:rPr lang="en-US"/>
              <a:t>If starting and stopping via serial communication then </a:t>
            </a:r>
            <a:r>
              <a:rPr lang="en-US" b="1" u="sng"/>
              <a:t>bypass</a:t>
            </a:r>
            <a:r>
              <a:rPr lang="en-US"/>
              <a:t> parameter 1601 must be set to choice #2: Comm</a:t>
            </a: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625E5BB5-1376-42C7-B0A8-47D6B7FB7B78}" type="slidenum">
              <a:rPr lang="en-US"/>
              <a:pPr/>
              <a:t>192</a:t>
            </a:fld>
            <a:endParaRPr lang="en-US"/>
          </a:p>
        </p:txBody>
      </p:sp>
      <p:sp>
        <p:nvSpPr>
          <p:cNvPr id="2978818" name="Rectangle 2"/>
          <p:cNvSpPr>
            <a:spLocks noGrp="1" noChangeArrowheads="1"/>
          </p:cNvSpPr>
          <p:nvPr>
            <p:ph type="title"/>
          </p:nvPr>
        </p:nvSpPr>
        <p:spPr/>
        <p:txBody>
          <a:bodyPr/>
          <a:lstStyle/>
          <a:p>
            <a:r>
              <a:rPr lang="en-US"/>
              <a:t>Issue #5 – Common mistakes / issues</a:t>
            </a:r>
            <a:br>
              <a:rPr lang="en-US"/>
            </a:br>
            <a:r>
              <a:rPr lang="en-US" sz="2200">
                <a:solidFill>
                  <a:schemeClr val="accent1"/>
                </a:solidFill>
              </a:rPr>
              <a:t>Changing parameters in the </a:t>
            </a:r>
            <a:r>
              <a:rPr lang="en-US" sz="2200" u="sng">
                <a:solidFill>
                  <a:schemeClr val="accent1"/>
                </a:solidFill>
              </a:rPr>
              <a:t>E-Clipse</a:t>
            </a:r>
          </a:p>
        </p:txBody>
      </p:sp>
      <p:sp>
        <p:nvSpPr>
          <p:cNvPr id="2978819" name="Rectangle 3"/>
          <p:cNvSpPr>
            <a:spLocks noGrp="1" noChangeArrowheads="1"/>
          </p:cNvSpPr>
          <p:nvPr>
            <p:ph type="body" idx="1"/>
          </p:nvPr>
        </p:nvSpPr>
        <p:spPr/>
        <p:txBody>
          <a:bodyPr/>
          <a:lstStyle/>
          <a:p>
            <a:pPr>
              <a:lnSpc>
                <a:spcPct val="90000"/>
              </a:lnSpc>
            </a:pPr>
            <a:r>
              <a:rPr lang="en-US"/>
              <a:t>If starting and stopping via serial communication then bypass parameters need to set appropriately:</a:t>
            </a:r>
          </a:p>
          <a:p>
            <a:pPr lvl="1">
              <a:lnSpc>
                <a:spcPct val="90000"/>
              </a:lnSpc>
            </a:pPr>
            <a:r>
              <a:rPr lang="en-US" sz="1600"/>
              <a:t>P1601 Start/Stop = Comm</a:t>
            </a:r>
          </a:p>
          <a:p>
            <a:pPr lvl="1">
              <a:lnSpc>
                <a:spcPct val="90000"/>
              </a:lnSpc>
            </a:pPr>
            <a:r>
              <a:rPr lang="en-US" sz="1600"/>
              <a:t>P1625 Comm CTL  0 = Drive Only   1 = System ( Drive &amp; Bypass)</a:t>
            </a:r>
          </a:p>
          <a:p>
            <a:pPr lvl="2">
              <a:lnSpc>
                <a:spcPct val="90000"/>
              </a:lnSpc>
            </a:pPr>
            <a:r>
              <a:rPr lang="en-US"/>
              <a:t>If P1625 is set to Drive Only mode the bypass can only be started in local mode with the bypass Hand Key</a:t>
            </a:r>
          </a:p>
          <a:p>
            <a:pPr lvl="2">
              <a:lnSpc>
                <a:spcPct val="90000"/>
              </a:lnSpc>
            </a:pPr>
            <a:r>
              <a:rPr lang="en-US"/>
              <a:t>If P1625 is set to System both the drive and bypass can be started via serial communications</a:t>
            </a:r>
          </a:p>
          <a:p>
            <a:pPr>
              <a:lnSpc>
                <a:spcPct val="90000"/>
              </a:lnSpc>
            </a:pPr>
            <a:r>
              <a:rPr lang="en-US"/>
              <a:t>Set up drive external communications (through bypass)</a:t>
            </a:r>
          </a:p>
          <a:p>
            <a:pPr lvl="1">
              <a:lnSpc>
                <a:spcPct val="90000"/>
              </a:lnSpc>
            </a:pPr>
            <a:r>
              <a:rPr lang="en-US" sz="1600"/>
              <a:t>Set Network ID in P5302 to a unique ID number (must be different than bypass node number)</a:t>
            </a:r>
          </a:p>
          <a:p>
            <a:pPr lvl="1">
              <a:lnSpc>
                <a:spcPct val="90000"/>
              </a:lnSpc>
            </a:pPr>
            <a:r>
              <a:rPr lang="en-US" sz="1600"/>
              <a:t>If using BACnet make sure to also set 5303 and 5311 per the system</a:t>
            </a:r>
          </a:p>
          <a:p>
            <a:pPr>
              <a:lnSpc>
                <a:spcPct val="90000"/>
              </a:lnSpc>
            </a:pPr>
            <a:r>
              <a:rPr lang="en-US"/>
              <a:t>Set up bypass external communications (if needed)</a:t>
            </a:r>
          </a:p>
          <a:p>
            <a:pPr lvl="1">
              <a:lnSpc>
                <a:spcPct val="90000"/>
              </a:lnSpc>
            </a:pPr>
            <a:r>
              <a:rPr lang="en-US" sz="1600"/>
              <a:t>Set desired unique Network ID node address in P5002 </a:t>
            </a:r>
            <a:br>
              <a:rPr lang="en-US" sz="1600"/>
            </a:br>
            <a:r>
              <a:rPr lang="en-US" sz="1600"/>
              <a:t>(different than drive)</a:t>
            </a:r>
          </a:p>
          <a:p>
            <a:pPr>
              <a:lnSpc>
                <a:spcPct val="90000"/>
              </a:lnSpc>
            </a:pPr>
            <a:r>
              <a:rPr lang="en-US"/>
              <a:t>Then CYCLE POWER</a:t>
            </a: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375A19A7-4C4D-466A-B3BB-F9A37866B397}" type="slidenum">
              <a:rPr lang="en-US"/>
              <a:pPr/>
              <a:t>193</a:t>
            </a:fld>
            <a:endParaRPr lang="en-US"/>
          </a:p>
        </p:txBody>
      </p:sp>
      <p:sp>
        <p:nvSpPr>
          <p:cNvPr id="2980866" name="Rectangle 2"/>
          <p:cNvSpPr>
            <a:spLocks noGrp="1" noChangeArrowheads="1"/>
          </p:cNvSpPr>
          <p:nvPr>
            <p:ph type="title"/>
          </p:nvPr>
        </p:nvSpPr>
        <p:spPr/>
        <p:txBody>
          <a:bodyPr/>
          <a:lstStyle/>
          <a:p>
            <a:r>
              <a:rPr lang="en-US"/>
              <a:t>Issue #6 – PID Assistant in the drive control panel</a:t>
            </a:r>
          </a:p>
        </p:txBody>
      </p:sp>
      <p:sp>
        <p:nvSpPr>
          <p:cNvPr id="2980867" name="Rectangle 3"/>
          <p:cNvSpPr>
            <a:spLocks noGrp="1" noChangeArrowheads="1"/>
          </p:cNvSpPr>
          <p:nvPr>
            <p:ph type="body" idx="1"/>
          </p:nvPr>
        </p:nvSpPr>
        <p:spPr/>
        <p:txBody>
          <a:bodyPr/>
          <a:lstStyle/>
          <a:p>
            <a:r>
              <a:rPr lang="en-US"/>
              <a:t>If the PID Start-Up assistant is used </a:t>
            </a:r>
            <a:r>
              <a:rPr lang="en-US" u="sng"/>
              <a:t>after</a:t>
            </a:r>
            <a:r>
              <a:rPr lang="en-US"/>
              <a:t> E-Clipse macro is set, the PID assistant modifies the above parameters to:</a:t>
            </a:r>
          </a:p>
          <a:p>
            <a:pPr lvl="1"/>
            <a:r>
              <a:rPr lang="en-US"/>
              <a:t>Group 10 start/stop</a:t>
            </a:r>
          </a:p>
          <a:p>
            <a:pPr lvl="2"/>
            <a:r>
              <a:rPr lang="en-US"/>
              <a:t>P1001 Ext 1 (Auto) Start/stop is set to “COMM”</a:t>
            </a:r>
          </a:p>
          <a:p>
            <a:pPr lvl="3"/>
            <a:r>
              <a:rPr lang="en-US"/>
              <a:t>This allows communication between the E-Clipse Bypass &amp; Drive via the Modbus link for Auto Start/Stop</a:t>
            </a:r>
          </a:p>
          <a:p>
            <a:pPr lvl="2"/>
            <a:r>
              <a:rPr lang="en-US"/>
              <a:t>P1002 Ext 2 (PID) Start/Stop is set to </a:t>
            </a:r>
            <a:r>
              <a:rPr lang="en-US" b="1">
                <a:solidFill>
                  <a:schemeClr val="tx2"/>
                </a:solidFill>
              </a:rPr>
              <a:t>“DI1” (Must be set back to “COMM”)</a:t>
            </a:r>
          </a:p>
          <a:p>
            <a:pPr lvl="3"/>
            <a:r>
              <a:rPr lang="en-US"/>
              <a:t>This allows communication between the E-Clipse Bypass &amp; Drive via the Modbus link for PID Start/Stop</a:t>
            </a:r>
          </a:p>
          <a:p>
            <a:pPr lvl="1"/>
            <a:r>
              <a:rPr lang="en-US"/>
              <a:t>Group 11 referencing</a:t>
            </a:r>
          </a:p>
          <a:p>
            <a:pPr lvl="2"/>
            <a:r>
              <a:rPr lang="en-US"/>
              <a:t>P1102 EXT 1/2  is set to </a:t>
            </a:r>
            <a:r>
              <a:rPr lang="en-US" b="1">
                <a:solidFill>
                  <a:schemeClr val="tx2"/>
                </a:solidFill>
              </a:rPr>
              <a:t>“EXT2”</a:t>
            </a:r>
          </a:p>
          <a:p>
            <a:pPr lvl="3"/>
            <a:r>
              <a:rPr lang="en-US"/>
              <a:t>This is the “AUTO MODE/ PID MODE” selector. By the setting of “EXT 2” the drive is fixed in “PID” mode</a:t>
            </a:r>
          </a:p>
          <a:p>
            <a:pPr lvl="1"/>
            <a:r>
              <a:rPr lang="en-US"/>
              <a:t>Parameter 1102, when set to EXT2, works properly. However when parameter 1002 is set to DI1, the drive will ignore all start/stop commands from the E-Clipse RBCU control unit.</a:t>
            </a: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3B0D526B-4F4A-46C8-9F86-F185034E2822}" type="slidenum">
              <a:rPr lang="en-US"/>
              <a:pPr/>
              <a:t>194</a:t>
            </a:fld>
            <a:endParaRPr lang="en-US"/>
          </a:p>
        </p:txBody>
      </p:sp>
      <p:sp>
        <p:nvSpPr>
          <p:cNvPr id="2982914" name="Rectangle 2"/>
          <p:cNvSpPr>
            <a:spLocks noGrp="1" noChangeArrowheads="1"/>
          </p:cNvSpPr>
          <p:nvPr>
            <p:ph type="title"/>
          </p:nvPr>
        </p:nvSpPr>
        <p:spPr/>
        <p:txBody>
          <a:bodyPr/>
          <a:lstStyle/>
          <a:p>
            <a:r>
              <a:rPr lang="en-US"/>
              <a:t>Issue #6 – PID Assistant in the drive control panel</a:t>
            </a:r>
          </a:p>
        </p:txBody>
      </p:sp>
      <p:sp>
        <p:nvSpPr>
          <p:cNvPr id="2982915" name="Rectangle 3"/>
          <p:cNvSpPr>
            <a:spLocks noGrp="1" noChangeArrowheads="1"/>
          </p:cNvSpPr>
          <p:nvPr>
            <p:ph type="body" idx="1"/>
          </p:nvPr>
        </p:nvSpPr>
        <p:spPr/>
        <p:txBody>
          <a:bodyPr/>
          <a:lstStyle/>
          <a:p>
            <a:r>
              <a:rPr lang="en-US" sz="1800"/>
              <a:t>A “Drive Setup” alarm 4008 will display</a:t>
            </a:r>
            <a:br>
              <a:rPr lang="en-US" sz="1800"/>
            </a:br>
            <a:r>
              <a:rPr lang="en-US" sz="1800"/>
              <a:t>(Note: When using an E-Clipse, this alarm will activate when activating PID, using the “PID Assistant” in the drive keypad. PID must be manually set-up using the drive keypad.)</a:t>
            </a:r>
          </a:p>
          <a:p>
            <a:r>
              <a:rPr lang="en-US"/>
              <a:t>The PID Assistant in the ACH550 is very user friendly.</a:t>
            </a:r>
            <a:br>
              <a:rPr lang="en-US"/>
            </a:br>
            <a:r>
              <a:rPr lang="en-US"/>
              <a:t>Follow these steps:</a:t>
            </a:r>
          </a:p>
          <a:p>
            <a:pPr lvl="1"/>
            <a:r>
              <a:rPr lang="en-US"/>
              <a:t>Select set point source  (Keypad or Internal) = P4010</a:t>
            </a:r>
          </a:p>
          <a:p>
            <a:pPr lvl="1"/>
            <a:r>
              <a:rPr lang="en-US"/>
              <a:t>Transmitter measurement units (i.e. H</a:t>
            </a:r>
            <a:r>
              <a:rPr lang="en-US" baseline="-25000"/>
              <a:t>2</a:t>
            </a:r>
            <a:r>
              <a:rPr lang="en-US"/>
              <a:t>O) = P4006</a:t>
            </a:r>
          </a:p>
          <a:p>
            <a:pPr lvl="1"/>
            <a:r>
              <a:rPr lang="en-US"/>
              <a:t>Unit scaling (1 is default) = P4007</a:t>
            </a:r>
          </a:p>
          <a:p>
            <a:pPr lvl="1"/>
            <a:r>
              <a:rPr lang="en-US"/>
              <a:t>Transmitter output range (i.e. 0-3 inH</a:t>
            </a:r>
            <a:r>
              <a:rPr lang="en-US" baseline="-25000"/>
              <a:t>2</a:t>
            </a:r>
            <a:r>
              <a:rPr lang="en-US"/>
              <a:t>O) = P4008 &amp; P4009</a:t>
            </a:r>
          </a:p>
          <a:p>
            <a:pPr lvl="1"/>
            <a:r>
              <a:rPr lang="en-US"/>
              <a:t>Transmitter range (i.e. 4-20 mA)</a:t>
            </a:r>
          </a:p>
          <a:p>
            <a:pPr lvl="1"/>
            <a:r>
              <a:rPr lang="en-US"/>
              <a:t>As feedback increases drive speed should (decrease or increase)</a:t>
            </a: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45DEF42B-F01C-4BFB-8F99-01CA61DDF74F}" type="slidenum">
              <a:rPr lang="en-US"/>
              <a:pPr/>
              <a:t>195</a:t>
            </a:fld>
            <a:endParaRPr lang="en-US"/>
          </a:p>
        </p:txBody>
      </p:sp>
      <p:sp>
        <p:nvSpPr>
          <p:cNvPr id="2984962" name="Rectangle 2"/>
          <p:cNvSpPr>
            <a:spLocks noGrp="1" noChangeArrowheads="1"/>
          </p:cNvSpPr>
          <p:nvPr>
            <p:ph type="title"/>
          </p:nvPr>
        </p:nvSpPr>
        <p:spPr/>
        <p:txBody>
          <a:bodyPr/>
          <a:lstStyle/>
          <a:p>
            <a:r>
              <a:rPr lang="en-US"/>
              <a:t>Issue #6 – PID Assistant in the drive control panel</a:t>
            </a:r>
          </a:p>
        </p:txBody>
      </p:sp>
      <p:sp>
        <p:nvSpPr>
          <p:cNvPr id="2984963" name="Rectangle 3"/>
          <p:cNvSpPr>
            <a:spLocks noGrp="1" noChangeArrowheads="1"/>
          </p:cNvSpPr>
          <p:nvPr>
            <p:ph type="body" idx="1"/>
          </p:nvPr>
        </p:nvSpPr>
        <p:spPr/>
        <p:txBody>
          <a:bodyPr/>
          <a:lstStyle/>
          <a:p>
            <a:pPr>
              <a:lnSpc>
                <a:spcPct val="90000"/>
              </a:lnSpc>
            </a:pPr>
            <a:r>
              <a:rPr lang="en-US"/>
              <a:t>Do you want change PID tunings (yes or no)?</a:t>
            </a:r>
          </a:p>
          <a:p>
            <a:pPr lvl="1">
              <a:lnSpc>
                <a:spcPct val="90000"/>
              </a:lnSpc>
            </a:pPr>
            <a:r>
              <a:rPr lang="en-US" sz="1600"/>
              <a:t>P4001 Proportional gain</a:t>
            </a:r>
          </a:p>
          <a:p>
            <a:pPr lvl="1">
              <a:lnSpc>
                <a:spcPct val="90000"/>
              </a:lnSpc>
            </a:pPr>
            <a:r>
              <a:rPr lang="en-US" sz="1600"/>
              <a:t>P4002 Integral time</a:t>
            </a:r>
          </a:p>
          <a:p>
            <a:pPr lvl="1">
              <a:lnSpc>
                <a:spcPct val="90000"/>
              </a:lnSpc>
            </a:pPr>
            <a:r>
              <a:rPr lang="en-US" sz="1600"/>
              <a:t>P4003 Derivation time</a:t>
            </a:r>
          </a:p>
          <a:p>
            <a:pPr lvl="1">
              <a:lnSpc>
                <a:spcPct val="90000"/>
              </a:lnSpc>
            </a:pPr>
            <a:r>
              <a:rPr lang="en-US" sz="1600"/>
              <a:t>P4004 Derivation filter</a:t>
            </a:r>
          </a:p>
          <a:p>
            <a:pPr lvl="1">
              <a:lnSpc>
                <a:spcPct val="90000"/>
              </a:lnSpc>
            </a:pPr>
            <a:r>
              <a:rPr lang="en-US" sz="1600"/>
              <a:t>Accel time = P2202</a:t>
            </a:r>
          </a:p>
          <a:p>
            <a:pPr lvl="1">
              <a:lnSpc>
                <a:spcPct val="90000"/>
              </a:lnSpc>
            </a:pPr>
            <a:r>
              <a:rPr lang="en-US" sz="1600"/>
              <a:t>Decel time = P2203</a:t>
            </a:r>
          </a:p>
          <a:p>
            <a:pPr>
              <a:lnSpc>
                <a:spcPct val="90000"/>
              </a:lnSpc>
            </a:pPr>
            <a:r>
              <a:rPr lang="en-US"/>
              <a:t>PID Assistant (continued)</a:t>
            </a:r>
          </a:p>
          <a:p>
            <a:pPr lvl="1">
              <a:lnSpc>
                <a:spcPct val="90000"/>
              </a:lnSpc>
            </a:pPr>
            <a:r>
              <a:rPr lang="en-US"/>
              <a:t>Do you want to use the Sleep function? (Yes or No)</a:t>
            </a:r>
          </a:p>
          <a:p>
            <a:pPr lvl="2">
              <a:lnSpc>
                <a:spcPct val="90000"/>
              </a:lnSpc>
            </a:pPr>
            <a:r>
              <a:rPr lang="en-US"/>
              <a:t>PID sleep level  (i.e. 25 HZ) = P4023</a:t>
            </a:r>
          </a:p>
          <a:p>
            <a:pPr lvl="2">
              <a:lnSpc>
                <a:spcPct val="90000"/>
              </a:lnSpc>
            </a:pPr>
            <a:r>
              <a:rPr lang="en-US"/>
              <a:t>PID sleep delay (i.e. 60 sec.) = P4024</a:t>
            </a:r>
          </a:p>
          <a:p>
            <a:pPr lvl="2">
              <a:lnSpc>
                <a:spcPct val="90000"/>
              </a:lnSpc>
            </a:pPr>
            <a:r>
              <a:rPr lang="en-US"/>
              <a:t>Wave-up deviation (i.e. .1 inH2O) = P4025</a:t>
            </a:r>
          </a:p>
          <a:p>
            <a:pPr lvl="2">
              <a:lnSpc>
                <a:spcPct val="90000"/>
              </a:lnSpc>
            </a:pPr>
            <a:r>
              <a:rPr lang="en-US"/>
              <a:t>Wake-up delay (i.e. .5 sec) = P4026</a:t>
            </a:r>
          </a:p>
          <a:p>
            <a:pPr lvl="1">
              <a:lnSpc>
                <a:spcPct val="90000"/>
              </a:lnSpc>
            </a:pPr>
            <a:r>
              <a:rPr lang="en-US"/>
              <a:t>Assistant finished!</a:t>
            </a:r>
          </a:p>
          <a:p>
            <a:pPr lvl="1">
              <a:lnSpc>
                <a:spcPct val="90000"/>
              </a:lnSpc>
            </a:pPr>
            <a:r>
              <a:rPr lang="en-US"/>
              <a:t>The PID process loop is now ready  to operate!</a:t>
            </a:r>
          </a:p>
          <a:p>
            <a:pPr lvl="2">
              <a:lnSpc>
                <a:spcPct val="90000"/>
              </a:lnSpc>
            </a:pPr>
            <a:endParaRPr lang="en-US"/>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C9B48C8C-9506-4BD5-8EBC-8252F1EFF4A5}" type="slidenum">
              <a:rPr lang="en-US"/>
              <a:pPr/>
              <a:t>196</a:t>
            </a:fld>
            <a:endParaRPr lang="en-US"/>
          </a:p>
        </p:txBody>
      </p:sp>
      <p:sp>
        <p:nvSpPr>
          <p:cNvPr id="2987010" name="Rectangle 2"/>
          <p:cNvSpPr>
            <a:spLocks noGrp="1" noChangeArrowheads="1"/>
          </p:cNvSpPr>
          <p:nvPr>
            <p:ph type="title"/>
          </p:nvPr>
        </p:nvSpPr>
        <p:spPr/>
        <p:txBody>
          <a:bodyPr/>
          <a:lstStyle/>
          <a:p>
            <a:r>
              <a:rPr lang="en-US"/>
              <a:t>Issue #7 – PID Setup Wizard </a:t>
            </a:r>
            <a:r>
              <a:rPr lang="en-US" sz="2700"/>
              <a:t>(Base Drive Only)</a:t>
            </a:r>
            <a:r>
              <a:rPr lang="en-US"/>
              <a:t> </a:t>
            </a:r>
            <a:r>
              <a:rPr lang="en-US" sz="2200"/>
              <a:t/>
            </a:r>
            <a:br>
              <a:rPr lang="en-US" sz="2200"/>
            </a:br>
            <a:r>
              <a:rPr lang="en-US" sz="2200">
                <a:solidFill>
                  <a:schemeClr val="accent1"/>
                </a:solidFill>
              </a:rPr>
              <a:t>DrivesWindow Light – Screen 1</a:t>
            </a:r>
          </a:p>
        </p:txBody>
      </p:sp>
      <p:pic>
        <p:nvPicPr>
          <p:cNvPr id="2987011" name="Picture 3"/>
          <p:cNvPicPr>
            <a:picLocks noGrp="1" noChangeAspect="1" noChangeArrowheads="1"/>
          </p:cNvPicPr>
          <p:nvPr>
            <p:ph type="body" idx="1"/>
          </p:nvPr>
        </p:nvPicPr>
        <p:blipFill>
          <a:blip r:embed="rId3" cstate="print"/>
          <a:srcRect r="14091" b="14093"/>
          <a:stretch>
            <a:fillRect/>
          </a:stretch>
        </p:blipFill>
        <p:spPr/>
      </p:pic>
      <p:sp>
        <p:nvSpPr>
          <p:cNvPr id="2987012" name="Text Box 4"/>
          <p:cNvSpPr txBox="1">
            <a:spLocks noChangeArrowheads="1"/>
          </p:cNvSpPr>
          <p:nvPr/>
        </p:nvSpPr>
        <p:spPr bwMode="auto">
          <a:xfrm>
            <a:off x="8570913" y="2652713"/>
            <a:ext cx="1249362" cy="977900"/>
          </a:xfrm>
          <a:prstGeom prst="rect">
            <a:avLst/>
          </a:prstGeom>
          <a:noFill/>
          <a:ln w="9525" algn="ctr">
            <a:noFill/>
            <a:miter lim="800000"/>
            <a:headEnd/>
            <a:tailEnd/>
          </a:ln>
          <a:effectLst/>
        </p:spPr>
        <p:txBody>
          <a:bodyPr lIns="0" tIns="0" rIns="0" bIns="0">
            <a:spAutoFit/>
          </a:bodyPr>
          <a:lstStyle/>
          <a:p>
            <a:pPr defTabSz="1019175">
              <a:buFont typeface="Wingdings" pitchFamily="2" charset="2"/>
              <a:buNone/>
            </a:pPr>
            <a:r>
              <a:rPr lang="en-US" sz="1600"/>
              <a:t>PID Wizard entry screen with Wizard choices</a:t>
            </a:r>
          </a:p>
        </p:txBody>
      </p:sp>
      <p:sp>
        <p:nvSpPr>
          <p:cNvPr id="2987013" name="Line 5"/>
          <p:cNvSpPr>
            <a:spLocks noChangeShapeType="1"/>
          </p:cNvSpPr>
          <p:nvPr/>
        </p:nvSpPr>
        <p:spPr bwMode="auto">
          <a:xfrm flipH="1">
            <a:off x="7789863" y="3692525"/>
            <a:ext cx="1090612" cy="1219200"/>
          </a:xfrm>
          <a:prstGeom prst="line">
            <a:avLst/>
          </a:prstGeom>
          <a:noFill/>
          <a:ln w="28575">
            <a:solidFill>
              <a:schemeClr val="accent1"/>
            </a:solidFill>
            <a:round/>
            <a:headEnd/>
            <a:tailEnd type="triangle" w="med" len="med"/>
          </a:ln>
          <a:effectLst/>
        </p:spPr>
        <p:txBody>
          <a:bodyPr lIns="0" tIns="0" rIns="0" bIns="0"/>
          <a:lstStyle/>
          <a:p>
            <a:endParaRPr lang="en-US"/>
          </a:p>
        </p:txBody>
      </p:sp>
      <p:sp>
        <p:nvSpPr>
          <p:cNvPr id="2987014" name="Text Box 6"/>
          <p:cNvSpPr txBox="1">
            <a:spLocks noChangeArrowheads="1"/>
          </p:cNvSpPr>
          <p:nvPr/>
        </p:nvSpPr>
        <p:spPr bwMode="auto">
          <a:xfrm>
            <a:off x="3079750" y="6545263"/>
            <a:ext cx="4673600" cy="488950"/>
          </a:xfrm>
          <a:prstGeom prst="rect">
            <a:avLst/>
          </a:prstGeom>
          <a:noFill/>
          <a:ln w="9525" algn="ctr">
            <a:noFill/>
            <a:miter lim="800000"/>
            <a:headEnd/>
            <a:tailEnd/>
          </a:ln>
          <a:effectLst/>
        </p:spPr>
        <p:txBody>
          <a:bodyPr lIns="0" tIns="0" rIns="0" bIns="0">
            <a:spAutoFit/>
          </a:bodyPr>
          <a:lstStyle/>
          <a:p>
            <a:pPr defTabSz="1019175">
              <a:buFont typeface="Wingdings" pitchFamily="2" charset="2"/>
              <a:buNone/>
            </a:pPr>
            <a:r>
              <a:rPr lang="en-US" sz="1600"/>
              <a:t>The DWLight PID Assitant is a systematic, intuitive tool to aid in PID process loop setup</a:t>
            </a:r>
          </a:p>
        </p:txBody>
      </p:sp>
      <p:sp>
        <p:nvSpPr>
          <p:cNvPr id="2987015" name="Text Box 7"/>
          <p:cNvSpPr txBox="1">
            <a:spLocks noChangeArrowheads="1"/>
          </p:cNvSpPr>
          <p:nvPr/>
        </p:nvSpPr>
        <p:spPr bwMode="auto">
          <a:xfrm>
            <a:off x="238125" y="3051175"/>
            <a:ext cx="1227138" cy="488950"/>
          </a:xfrm>
          <a:prstGeom prst="rect">
            <a:avLst/>
          </a:prstGeom>
          <a:noFill/>
          <a:ln w="9525" algn="ctr">
            <a:noFill/>
            <a:miter lim="800000"/>
            <a:headEnd/>
            <a:tailEnd/>
          </a:ln>
          <a:effectLst/>
        </p:spPr>
        <p:txBody>
          <a:bodyPr lIns="0" tIns="0" rIns="0" bIns="0">
            <a:spAutoFit/>
          </a:bodyPr>
          <a:lstStyle/>
          <a:p>
            <a:pPr defTabSz="1019175">
              <a:buFont typeface="Wingdings" pitchFamily="2" charset="2"/>
              <a:buNone/>
            </a:pPr>
            <a:r>
              <a:rPr lang="en-US" sz="1600"/>
              <a:t>Wizard entry button</a:t>
            </a:r>
          </a:p>
        </p:txBody>
      </p:sp>
      <p:sp>
        <p:nvSpPr>
          <p:cNvPr id="2987016" name="Line 8"/>
          <p:cNvSpPr>
            <a:spLocks noChangeShapeType="1"/>
          </p:cNvSpPr>
          <p:nvPr/>
        </p:nvSpPr>
        <p:spPr bwMode="auto">
          <a:xfrm>
            <a:off x="1044575" y="3411538"/>
            <a:ext cx="579438" cy="614362"/>
          </a:xfrm>
          <a:prstGeom prst="line">
            <a:avLst/>
          </a:prstGeom>
          <a:noFill/>
          <a:ln w="28575">
            <a:solidFill>
              <a:schemeClr val="accent1"/>
            </a:solidFill>
            <a:round/>
            <a:headEnd/>
            <a:tailEnd type="triangle" w="med" len="med"/>
          </a:ln>
          <a:effectLst/>
        </p:spPr>
        <p:txBody>
          <a:bodyPr lIns="0" tIns="0" rIns="0" bIns="0"/>
          <a:lstStyle/>
          <a:p>
            <a:endParaRPr lang="en-US"/>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0AC6C0F2-CC2C-417D-BBCE-E5B344576B8E}" type="slidenum">
              <a:rPr lang="en-US"/>
              <a:pPr/>
              <a:t>197</a:t>
            </a:fld>
            <a:endParaRPr lang="en-US"/>
          </a:p>
        </p:txBody>
      </p:sp>
      <p:sp>
        <p:nvSpPr>
          <p:cNvPr id="2989058" name="Rectangle 2"/>
          <p:cNvSpPr>
            <a:spLocks noGrp="1" noChangeArrowheads="1"/>
          </p:cNvSpPr>
          <p:nvPr>
            <p:ph type="title"/>
          </p:nvPr>
        </p:nvSpPr>
        <p:spPr/>
        <p:txBody>
          <a:bodyPr/>
          <a:lstStyle/>
          <a:p>
            <a:r>
              <a:rPr lang="en-US"/>
              <a:t>Issue #7 – PID Setup Wizard </a:t>
            </a:r>
            <a:r>
              <a:rPr lang="en-US" sz="2700"/>
              <a:t>(Base Drive Only)</a:t>
            </a:r>
            <a:r>
              <a:rPr lang="en-US"/>
              <a:t> </a:t>
            </a:r>
            <a:r>
              <a:rPr lang="en-US" sz="2200"/>
              <a:t/>
            </a:r>
            <a:br>
              <a:rPr lang="en-US" sz="2200"/>
            </a:br>
            <a:r>
              <a:rPr lang="en-US" sz="2200">
                <a:solidFill>
                  <a:schemeClr val="accent1"/>
                </a:solidFill>
              </a:rPr>
              <a:t>DrivesWindow Light – Screen 2</a:t>
            </a:r>
          </a:p>
        </p:txBody>
      </p:sp>
      <p:sp>
        <p:nvSpPr>
          <p:cNvPr id="2989059" name="Text Box 3"/>
          <p:cNvSpPr txBox="1">
            <a:spLocks noChangeArrowheads="1"/>
          </p:cNvSpPr>
          <p:nvPr/>
        </p:nvSpPr>
        <p:spPr bwMode="auto">
          <a:xfrm>
            <a:off x="8566150" y="4497388"/>
            <a:ext cx="1254125" cy="1466850"/>
          </a:xfrm>
          <a:prstGeom prst="rect">
            <a:avLst/>
          </a:prstGeom>
          <a:noFill/>
          <a:ln w="9525" algn="ctr">
            <a:noFill/>
            <a:miter lim="800000"/>
            <a:headEnd/>
            <a:tailEnd/>
          </a:ln>
          <a:effectLst/>
        </p:spPr>
        <p:txBody>
          <a:bodyPr lIns="0" tIns="0" rIns="0" bIns="0">
            <a:spAutoFit/>
          </a:bodyPr>
          <a:lstStyle/>
          <a:p>
            <a:pPr algn="r" defTabSz="1019175">
              <a:buFont typeface="Wingdings" pitchFamily="2" charset="2"/>
              <a:buNone/>
            </a:pPr>
            <a:r>
              <a:rPr lang="en-US" sz="1600"/>
              <a:t>Group 40 Parameters that  the Wizard guides you through</a:t>
            </a:r>
          </a:p>
        </p:txBody>
      </p:sp>
      <p:sp>
        <p:nvSpPr>
          <p:cNvPr id="2989060" name="Text Box 4"/>
          <p:cNvSpPr txBox="1">
            <a:spLocks noChangeArrowheads="1"/>
          </p:cNvSpPr>
          <p:nvPr/>
        </p:nvSpPr>
        <p:spPr bwMode="auto">
          <a:xfrm>
            <a:off x="8593138" y="1804988"/>
            <a:ext cx="1227137" cy="1468437"/>
          </a:xfrm>
          <a:prstGeom prst="rect">
            <a:avLst/>
          </a:prstGeom>
          <a:noFill/>
          <a:ln w="9525" algn="ctr">
            <a:noFill/>
            <a:miter lim="800000"/>
            <a:headEnd/>
            <a:tailEnd/>
          </a:ln>
          <a:effectLst/>
        </p:spPr>
        <p:txBody>
          <a:bodyPr lIns="0" tIns="0" rIns="0" bIns="0">
            <a:spAutoFit/>
          </a:bodyPr>
          <a:lstStyle/>
          <a:p>
            <a:pPr algn="r" defTabSz="1019175">
              <a:buFont typeface="Wingdings" pitchFamily="2" charset="2"/>
              <a:buNone/>
            </a:pPr>
            <a:r>
              <a:rPr lang="en-US" sz="1600"/>
              <a:t>DWL PID wizard is an excellent tool to use for process PID setup</a:t>
            </a:r>
          </a:p>
        </p:txBody>
      </p:sp>
      <p:pic>
        <p:nvPicPr>
          <p:cNvPr id="2989061" name="Picture 5"/>
          <p:cNvPicPr>
            <a:picLocks noGrp="1" noChangeAspect="1" noChangeArrowheads="1"/>
          </p:cNvPicPr>
          <p:nvPr>
            <p:ph type="body" idx="1"/>
          </p:nvPr>
        </p:nvPicPr>
        <p:blipFill>
          <a:blip r:embed="rId3" cstate="print"/>
          <a:srcRect r="14792" b="29205"/>
          <a:stretch>
            <a:fillRect/>
          </a:stretch>
        </p:blipFill>
        <p:spPr>
          <a:xfrm>
            <a:off x="238125" y="1804988"/>
            <a:ext cx="8196263" cy="5222875"/>
          </a:xfrm>
        </p:spPr>
      </p:pic>
      <p:sp>
        <p:nvSpPr>
          <p:cNvPr id="2989062" name="Line 6"/>
          <p:cNvSpPr>
            <a:spLocks noChangeShapeType="1"/>
          </p:cNvSpPr>
          <p:nvPr/>
        </p:nvSpPr>
        <p:spPr bwMode="auto">
          <a:xfrm flipH="1">
            <a:off x="8193088" y="5116513"/>
            <a:ext cx="387350" cy="539750"/>
          </a:xfrm>
          <a:prstGeom prst="line">
            <a:avLst/>
          </a:prstGeom>
          <a:noFill/>
          <a:ln w="28575">
            <a:solidFill>
              <a:schemeClr val="accent1"/>
            </a:solidFill>
            <a:round/>
            <a:headEnd/>
            <a:tailEnd type="triangle" w="med" len="med"/>
          </a:ln>
          <a:effectLst/>
        </p:spPr>
        <p:txBody>
          <a:bodyPr lIns="0" tIns="0" rIns="0" bIns="0"/>
          <a:lstStyle/>
          <a:p>
            <a:endParaRPr lang="en-US"/>
          </a:p>
        </p:txBody>
      </p:sp>
      <p:sp>
        <p:nvSpPr>
          <p:cNvPr id="2989063" name="Text Box 7"/>
          <p:cNvSpPr txBox="1">
            <a:spLocks noChangeArrowheads="1"/>
          </p:cNvSpPr>
          <p:nvPr/>
        </p:nvSpPr>
        <p:spPr bwMode="auto">
          <a:xfrm>
            <a:off x="4186238" y="6786563"/>
            <a:ext cx="1528762" cy="244475"/>
          </a:xfrm>
          <a:prstGeom prst="rect">
            <a:avLst/>
          </a:prstGeom>
          <a:solidFill>
            <a:schemeClr val="bg1"/>
          </a:solidFill>
          <a:ln w="9525" algn="ctr">
            <a:noFill/>
            <a:miter lim="800000"/>
            <a:headEnd/>
            <a:tailEnd/>
          </a:ln>
          <a:effectLst/>
        </p:spPr>
        <p:txBody>
          <a:bodyPr lIns="0" tIns="0" rIns="0" bIns="0">
            <a:spAutoFit/>
          </a:bodyPr>
          <a:lstStyle/>
          <a:p>
            <a:pPr marL="203200" indent="-203200" defTabSz="1019175">
              <a:buFont typeface="Wingdings" pitchFamily="2" charset="2"/>
              <a:buNone/>
            </a:pPr>
            <a:r>
              <a:rPr lang="en-US" sz="1600"/>
              <a:t>Helpful Graphics</a:t>
            </a:r>
          </a:p>
        </p:txBody>
      </p:sp>
      <p:sp>
        <p:nvSpPr>
          <p:cNvPr id="2989064" name="Line 8"/>
          <p:cNvSpPr>
            <a:spLocks noChangeShapeType="1"/>
          </p:cNvSpPr>
          <p:nvPr/>
        </p:nvSpPr>
        <p:spPr bwMode="auto">
          <a:xfrm flipH="1" flipV="1">
            <a:off x="4411663" y="6488113"/>
            <a:ext cx="539750" cy="227012"/>
          </a:xfrm>
          <a:prstGeom prst="line">
            <a:avLst/>
          </a:prstGeom>
          <a:noFill/>
          <a:ln w="28575">
            <a:solidFill>
              <a:schemeClr val="accent1"/>
            </a:solidFill>
            <a:round/>
            <a:headEnd/>
            <a:tailEnd type="triangle" w="med" len="med"/>
          </a:ln>
          <a:effectLst/>
        </p:spPr>
        <p:txBody>
          <a:bodyPr lIns="0" tIns="0" rIns="0" bIns="0"/>
          <a:lstStyle/>
          <a:p>
            <a:endParaRPr lang="en-US"/>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B0F28D71-3003-4044-A750-0B8AD1F45026}" type="slidenum">
              <a:rPr lang="en-US"/>
              <a:pPr/>
              <a:t>198</a:t>
            </a:fld>
            <a:endParaRPr lang="en-US"/>
          </a:p>
        </p:txBody>
      </p:sp>
      <p:sp>
        <p:nvSpPr>
          <p:cNvPr id="2991106" name="Rectangle 2"/>
          <p:cNvSpPr>
            <a:spLocks noGrp="1" noChangeArrowheads="1"/>
          </p:cNvSpPr>
          <p:nvPr>
            <p:ph type="title"/>
          </p:nvPr>
        </p:nvSpPr>
        <p:spPr/>
        <p:txBody>
          <a:bodyPr/>
          <a:lstStyle/>
          <a:p>
            <a:r>
              <a:rPr lang="en-US"/>
              <a:t>Issue #7 – PID Setup Wizard </a:t>
            </a:r>
            <a:r>
              <a:rPr lang="en-US" sz="2700"/>
              <a:t>(Base Drive Only)</a:t>
            </a:r>
            <a:r>
              <a:rPr lang="en-US"/>
              <a:t> </a:t>
            </a:r>
            <a:r>
              <a:rPr lang="en-US" sz="2200"/>
              <a:t/>
            </a:r>
            <a:br>
              <a:rPr lang="en-US" sz="2200"/>
            </a:br>
            <a:r>
              <a:rPr lang="en-US" sz="2200">
                <a:solidFill>
                  <a:schemeClr val="accent1"/>
                </a:solidFill>
              </a:rPr>
              <a:t>DrivesWindow Light – Screen 3</a:t>
            </a:r>
          </a:p>
        </p:txBody>
      </p:sp>
      <p:sp>
        <p:nvSpPr>
          <p:cNvPr id="2991107" name="Text Box 3"/>
          <p:cNvSpPr txBox="1">
            <a:spLocks noChangeArrowheads="1"/>
          </p:cNvSpPr>
          <p:nvPr/>
        </p:nvSpPr>
        <p:spPr bwMode="auto">
          <a:xfrm>
            <a:off x="8602663" y="3173413"/>
            <a:ext cx="1217612" cy="731837"/>
          </a:xfrm>
          <a:prstGeom prst="rect">
            <a:avLst/>
          </a:prstGeom>
          <a:noFill/>
          <a:ln w="9525" algn="ctr">
            <a:noFill/>
            <a:miter lim="800000"/>
            <a:headEnd/>
            <a:tailEnd/>
          </a:ln>
          <a:effectLst/>
        </p:spPr>
        <p:txBody>
          <a:bodyPr lIns="0" tIns="0" rIns="0" bIns="0">
            <a:spAutoFit/>
          </a:bodyPr>
          <a:lstStyle/>
          <a:p>
            <a:pPr defTabSz="1019175">
              <a:buFont typeface="Wingdings" pitchFamily="2" charset="2"/>
              <a:buNone/>
            </a:pPr>
            <a:r>
              <a:rPr lang="en-US" sz="1600"/>
              <a:t>Group 40 Setpoint Select</a:t>
            </a:r>
          </a:p>
        </p:txBody>
      </p:sp>
      <p:pic>
        <p:nvPicPr>
          <p:cNvPr id="2991108" name="Picture 4"/>
          <p:cNvPicPr>
            <a:picLocks noGrp="1" noChangeAspect="1" noChangeArrowheads="1"/>
          </p:cNvPicPr>
          <p:nvPr>
            <p:ph type="body" idx="1"/>
          </p:nvPr>
        </p:nvPicPr>
        <p:blipFill>
          <a:blip r:embed="rId3" cstate="print"/>
          <a:srcRect r="14493" b="28955"/>
          <a:stretch>
            <a:fillRect/>
          </a:stretch>
        </p:blipFill>
        <p:spPr>
          <a:xfrm>
            <a:off x="238125" y="1804988"/>
            <a:ext cx="8196263" cy="5222875"/>
          </a:xfrm>
        </p:spPr>
      </p:pic>
      <p:sp>
        <p:nvSpPr>
          <p:cNvPr id="2991109" name="Line 5"/>
          <p:cNvSpPr>
            <a:spLocks noChangeShapeType="1"/>
          </p:cNvSpPr>
          <p:nvPr/>
        </p:nvSpPr>
        <p:spPr bwMode="auto">
          <a:xfrm flipH="1">
            <a:off x="6307138" y="3432175"/>
            <a:ext cx="2252662" cy="701675"/>
          </a:xfrm>
          <a:prstGeom prst="line">
            <a:avLst/>
          </a:prstGeom>
          <a:noFill/>
          <a:ln w="28575">
            <a:solidFill>
              <a:schemeClr val="accent1"/>
            </a:solidFill>
            <a:round/>
            <a:headEnd/>
            <a:tailEnd type="triangle" w="med" len="med"/>
          </a:ln>
          <a:effectLst/>
        </p:spPr>
        <p:txBody>
          <a:bodyPr lIns="0" tIns="0" rIns="0" bIns="0"/>
          <a:lstStyle/>
          <a:p>
            <a:endParaRPr lang="en-US"/>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49BAD5F4-5C91-487B-BB27-6AFA0BFB25EC}" type="slidenum">
              <a:rPr lang="en-US"/>
              <a:pPr/>
              <a:t>199</a:t>
            </a:fld>
            <a:endParaRPr lang="en-US"/>
          </a:p>
        </p:txBody>
      </p:sp>
      <p:sp>
        <p:nvSpPr>
          <p:cNvPr id="2993154" name="Rectangle 2"/>
          <p:cNvSpPr>
            <a:spLocks noGrp="1" noChangeArrowheads="1"/>
          </p:cNvSpPr>
          <p:nvPr>
            <p:ph type="title"/>
          </p:nvPr>
        </p:nvSpPr>
        <p:spPr/>
        <p:txBody>
          <a:bodyPr/>
          <a:lstStyle/>
          <a:p>
            <a:r>
              <a:rPr lang="en-US"/>
              <a:t>Issue #7 – PID Setup Wizard </a:t>
            </a:r>
            <a:r>
              <a:rPr lang="en-US" sz="2700"/>
              <a:t>(Base Drive Only)</a:t>
            </a:r>
            <a:r>
              <a:rPr lang="en-US"/>
              <a:t> </a:t>
            </a:r>
            <a:r>
              <a:rPr lang="en-US" sz="2200"/>
              <a:t/>
            </a:r>
            <a:br>
              <a:rPr lang="en-US" sz="2200"/>
            </a:br>
            <a:r>
              <a:rPr lang="en-US" sz="2200">
                <a:solidFill>
                  <a:schemeClr val="accent1"/>
                </a:solidFill>
              </a:rPr>
              <a:t>DrivesWindow Light – Screen 4</a:t>
            </a:r>
          </a:p>
        </p:txBody>
      </p:sp>
      <p:sp>
        <p:nvSpPr>
          <p:cNvPr id="2993155" name="Text Box 3"/>
          <p:cNvSpPr txBox="1">
            <a:spLocks noChangeArrowheads="1"/>
          </p:cNvSpPr>
          <p:nvPr/>
        </p:nvSpPr>
        <p:spPr bwMode="auto">
          <a:xfrm>
            <a:off x="8434388" y="3255963"/>
            <a:ext cx="1385887" cy="487362"/>
          </a:xfrm>
          <a:prstGeom prst="rect">
            <a:avLst/>
          </a:prstGeom>
          <a:noFill/>
          <a:ln w="9525" algn="ctr">
            <a:noFill/>
            <a:miter lim="800000"/>
            <a:headEnd/>
            <a:tailEnd/>
          </a:ln>
          <a:effectLst/>
        </p:spPr>
        <p:txBody>
          <a:bodyPr lIns="0" tIns="0" rIns="0" bIns="0">
            <a:spAutoFit/>
          </a:bodyPr>
          <a:lstStyle/>
          <a:p>
            <a:pPr algn="r" defTabSz="1019175">
              <a:buFont typeface="Wingdings" pitchFamily="2" charset="2"/>
              <a:buNone/>
            </a:pPr>
            <a:r>
              <a:rPr lang="en-US" sz="1600"/>
              <a:t>PID Sleep Function Setup</a:t>
            </a:r>
          </a:p>
        </p:txBody>
      </p:sp>
      <p:pic>
        <p:nvPicPr>
          <p:cNvPr id="2993156" name="Picture 4"/>
          <p:cNvPicPr>
            <a:picLocks noGrp="1" noChangeAspect="1" noChangeArrowheads="1"/>
          </p:cNvPicPr>
          <p:nvPr>
            <p:ph type="body" idx="1"/>
          </p:nvPr>
        </p:nvPicPr>
        <p:blipFill>
          <a:blip r:embed="rId3" cstate="print"/>
          <a:srcRect r="13411" b="28065"/>
          <a:stretch>
            <a:fillRect/>
          </a:stretch>
        </p:blipFill>
        <p:spPr>
          <a:xfrm>
            <a:off x="238125" y="1804988"/>
            <a:ext cx="8196263" cy="5222875"/>
          </a:xfrm>
        </p:spPr>
      </p:pic>
      <p:sp>
        <p:nvSpPr>
          <p:cNvPr id="2993157" name="Line 5"/>
          <p:cNvSpPr>
            <a:spLocks noChangeShapeType="1"/>
          </p:cNvSpPr>
          <p:nvPr/>
        </p:nvSpPr>
        <p:spPr bwMode="auto">
          <a:xfrm flipH="1">
            <a:off x="7616825" y="3775075"/>
            <a:ext cx="1047750" cy="1162050"/>
          </a:xfrm>
          <a:prstGeom prst="line">
            <a:avLst/>
          </a:prstGeom>
          <a:noFill/>
          <a:ln w="28575">
            <a:solidFill>
              <a:schemeClr val="accent1"/>
            </a:solidFill>
            <a:round/>
            <a:headEnd/>
            <a:tailEnd type="triangle" w="med" len="med"/>
          </a:ln>
          <a:effectLst/>
        </p:spPr>
        <p:txBody>
          <a:bodyPr lIns="0" tIns="0" rIns="0" bIns="0"/>
          <a:lstStyle/>
          <a:p>
            <a:endParaRPr lang="en-US"/>
          </a:p>
        </p:txBody>
      </p:sp>
      <p:sp>
        <p:nvSpPr>
          <p:cNvPr id="2993158" name="Text Box 6"/>
          <p:cNvSpPr txBox="1">
            <a:spLocks noChangeArrowheads="1"/>
          </p:cNvSpPr>
          <p:nvPr/>
        </p:nvSpPr>
        <p:spPr bwMode="auto">
          <a:xfrm>
            <a:off x="4360863" y="6545263"/>
            <a:ext cx="1544637" cy="488950"/>
          </a:xfrm>
          <a:prstGeom prst="rect">
            <a:avLst/>
          </a:prstGeom>
          <a:solidFill>
            <a:schemeClr val="bg1"/>
          </a:solidFill>
          <a:ln w="9525" algn="ctr">
            <a:noFill/>
            <a:miter lim="800000"/>
            <a:headEnd/>
            <a:tailEnd/>
          </a:ln>
          <a:effectLst/>
        </p:spPr>
        <p:txBody>
          <a:bodyPr lIns="0" tIns="0" rIns="0" bIns="0">
            <a:spAutoFit/>
          </a:bodyPr>
          <a:lstStyle/>
          <a:p>
            <a:pPr algn="ctr" defTabSz="1019175">
              <a:buFont typeface="Wingdings" pitchFamily="2" charset="2"/>
              <a:buNone/>
            </a:pPr>
            <a:r>
              <a:rPr lang="en-US" sz="1600"/>
              <a:t>Sleep / Wakeup graphics</a:t>
            </a:r>
          </a:p>
        </p:txBody>
      </p:sp>
      <p:sp>
        <p:nvSpPr>
          <p:cNvPr id="2993159" name="Line 7"/>
          <p:cNvSpPr>
            <a:spLocks noChangeShapeType="1"/>
          </p:cNvSpPr>
          <p:nvPr/>
        </p:nvSpPr>
        <p:spPr bwMode="auto">
          <a:xfrm flipH="1" flipV="1">
            <a:off x="4473575" y="6326188"/>
            <a:ext cx="477838" cy="258762"/>
          </a:xfrm>
          <a:prstGeom prst="line">
            <a:avLst/>
          </a:prstGeom>
          <a:noFill/>
          <a:ln w="28575">
            <a:solidFill>
              <a:schemeClr val="accent1"/>
            </a:solidFill>
            <a:round/>
            <a:headEnd/>
            <a:tailEnd type="triangle" w="med" len="med"/>
          </a:ln>
          <a:effectLst/>
        </p:spPr>
        <p:txBody>
          <a:bodyPr lIns="0" tIns="0" rIns="0" bIns="0"/>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4C93B15E-4EE1-4B96-A1BF-DACD58DBF257}" type="slidenum">
              <a:rPr lang="en-US"/>
              <a:pPr/>
              <a:t>2</a:t>
            </a:fld>
            <a:endParaRPr lang="en-US"/>
          </a:p>
        </p:txBody>
      </p:sp>
      <p:sp>
        <p:nvSpPr>
          <p:cNvPr id="2092035" name="Rectangle 3"/>
          <p:cNvSpPr>
            <a:spLocks noGrp="1" noChangeArrowheads="1"/>
          </p:cNvSpPr>
          <p:nvPr>
            <p:ph type="body" idx="1"/>
          </p:nvPr>
        </p:nvSpPr>
        <p:spPr/>
        <p:txBody>
          <a:bodyPr/>
          <a:lstStyle/>
          <a:p>
            <a:pPr>
              <a:buNone/>
            </a:pPr>
            <a:endParaRPr lang="en-US" sz="1800" dirty="0"/>
          </a:p>
          <a:p>
            <a:r>
              <a:rPr lang="en-US" sz="1800" dirty="0" smtClean="0"/>
              <a:t>Emergency Exit Locations</a:t>
            </a:r>
          </a:p>
          <a:p>
            <a:endParaRPr lang="en-US" sz="1800" dirty="0"/>
          </a:p>
          <a:p>
            <a:r>
              <a:rPr lang="en-US" sz="1800" dirty="0" smtClean="0"/>
              <a:t>Restrooms</a:t>
            </a:r>
          </a:p>
          <a:p>
            <a:endParaRPr lang="en-US" sz="1800" dirty="0"/>
          </a:p>
          <a:p>
            <a:r>
              <a:rPr lang="en-US" sz="1800" dirty="0" smtClean="0"/>
              <a:t>Breaks</a:t>
            </a:r>
          </a:p>
          <a:p>
            <a:endParaRPr lang="en-US" sz="1800" dirty="0"/>
          </a:p>
          <a:p>
            <a:r>
              <a:rPr lang="en-US" sz="1800" dirty="0" smtClean="0"/>
              <a:t>Smoking</a:t>
            </a:r>
          </a:p>
          <a:p>
            <a:endParaRPr lang="en-US" sz="1800" dirty="0"/>
          </a:p>
          <a:p>
            <a:r>
              <a:rPr lang="en-US" sz="1800" dirty="0" smtClean="0"/>
              <a:t>Agenda</a:t>
            </a:r>
            <a:endParaRPr lang="en-US" sz="1800" dirty="0"/>
          </a:p>
        </p:txBody>
      </p:sp>
      <p:pic>
        <p:nvPicPr>
          <p:cNvPr id="5" name="Picture 4" descr="Ohio ODA 50 HP ABB.jpg"/>
          <p:cNvPicPr>
            <a:picLocks noChangeAspect="1"/>
          </p:cNvPicPr>
          <p:nvPr/>
        </p:nvPicPr>
        <p:blipFill>
          <a:blip r:embed="rId3" cstate="print"/>
          <a:stretch>
            <a:fillRect/>
          </a:stretch>
        </p:blipFill>
        <p:spPr>
          <a:xfrm>
            <a:off x="4983480" y="3657600"/>
            <a:ext cx="3931920" cy="294894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447040" y="259080"/>
            <a:ext cx="8549640" cy="604520"/>
          </a:xfrm>
        </p:spPr>
        <p:txBody>
          <a:bodyPr lIns="101882" tIns="50941" rIns="101882" bIns="50941" anchor="b"/>
          <a:lstStyle/>
          <a:p>
            <a:r>
              <a:rPr lang="en-GB" smtClean="0"/>
              <a:t>Swinging Choke Vs. Fixed Choke</a:t>
            </a:r>
            <a:endParaRPr lang="en-US" smtClean="0"/>
          </a:p>
        </p:txBody>
      </p:sp>
      <p:graphicFrame>
        <p:nvGraphicFramePr>
          <p:cNvPr id="5122" name="Object 0"/>
          <p:cNvGraphicFramePr>
            <a:graphicFrameLocks noGrp="1" noChangeAspect="1"/>
          </p:cNvGraphicFramePr>
          <p:nvPr>
            <p:ph type="body" idx="1"/>
          </p:nvPr>
        </p:nvGraphicFramePr>
        <p:xfrm>
          <a:off x="363220" y="1293601"/>
          <a:ext cx="9331960" cy="5510847"/>
        </p:xfrm>
        <a:graphic>
          <a:graphicData uri="http://schemas.openxmlformats.org/presentationml/2006/ole">
            <mc:AlternateContent xmlns:mc="http://schemas.openxmlformats.org/markup-compatibility/2006">
              <mc:Choice xmlns:v="urn:schemas-microsoft-com:vml" Requires="v">
                <p:oleObj spid="_x0000_s3361799" name="Chart" r:id="rId4" imgW="7537680" imgH="4320000" progId="Excel.Sheet.8">
                  <p:embed/>
                </p:oleObj>
              </mc:Choice>
              <mc:Fallback>
                <p:oleObj name="Chart" r:id="rId4" imgW="7537680" imgH="4320000" progId="Excel.Sheet.8">
                  <p:embed/>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220" y="1293601"/>
                        <a:ext cx="9331960" cy="55108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40"/>
          <p:cNvGrpSpPr>
            <a:grpSpLocks/>
          </p:cNvGrpSpPr>
          <p:nvPr/>
        </p:nvGrpSpPr>
        <p:grpSpPr bwMode="auto">
          <a:xfrm>
            <a:off x="2711927" y="2633980"/>
            <a:ext cx="4945380" cy="1360170"/>
            <a:chOff x="1553" y="1464"/>
            <a:chExt cx="2832" cy="756"/>
          </a:xfrm>
        </p:grpSpPr>
        <p:sp>
          <p:nvSpPr>
            <p:cNvPr id="5125" name="Oval 37"/>
            <p:cNvSpPr>
              <a:spLocks noChangeArrowheads="1"/>
            </p:cNvSpPr>
            <p:nvPr/>
          </p:nvSpPr>
          <p:spPr bwMode="auto">
            <a:xfrm rot="-1152027">
              <a:off x="2695" y="1678"/>
              <a:ext cx="1690" cy="542"/>
            </a:xfrm>
            <a:prstGeom prst="ellipse">
              <a:avLst/>
            </a:prstGeom>
            <a:noFill/>
            <a:ln w="9525">
              <a:solidFill>
                <a:schemeClr val="tx1"/>
              </a:solidFill>
              <a:prstDash val="dash"/>
              <a:round/>
              <a:headEnd/>
              <a:tailEnd/>
            </a:ln>
          </p:spPr>
          <p:txBody>
            <a:bodyPr wrap="none" anchor="ctr"/>
            <a:lstStyle/>
            <a:p>
              <a:endParaRPr lang="en-US"/>
            </a:p>
          </p:txBody>
        </p:sp>
        <p:sp>
          <p:nvSpPr>
            <p:cNvPr id="5126" name="Line 39"/>
            <p:cNvSpPr>
              <a:spLocks noChangeShapeType="1"/>
            </p:cNvSpPr>
            <p:nvPr/>
          </p:nvSpPr>
          <p:spPr bwMode="auto">
            <a:xfrm>
              <a:off x="2892" y="1636"/>
              <a:ext cx="316" cy="132"/>
            </a:xfrm>
            <a:prstGeom prst="line">
              <a:avLst/>
            </a:prstGeom>
            <a:noFill/>
            <a:ln w="9525">
              <a:solidFill>
                <a:schemeClr val="tx1"/>
              </a:solidFill>
              <a:round/>
              <a:headEnd/>
              <a:tailEnd/>
            </a:ln>
          </p:spPr>
          <p:txBody>
            <a:bodyPr/>
            <a:lstStyle/>
            <a:p>
              <a:endParaRPr lang="en-US"/>
            </a:p>
          </p:txBody>
        </p:sp>
        <p:sp>
          <p:nvSpPr>
            <p:cNvPr id="5127" name="Text Box 38"/>
            <p:cNvSpPr txBox="1">
              <a:spLocks noChangeArrowheads="1"/>
            </p:cNvSpPr>
            <p:nvPr/>
          </p:nvSpPr>
          <p:spPr bwMode="auto">
            <a:xfrm>
              <a:off x="1553" y="1464"/>
              <a:ext cx="1411" cy="436"/>
            </a:xfrm>
            <a:prstGeom prst="rect">
              <a:avLst/>
            </a:prstGeom>
            <a:solidFill>
              <a:srgbClr val="C0C0C0"/>
            </a:solidFill>
            <a:ln w="9525">
              <a:solidFill>
                <a:schemeClr val="tx1"/>
              </a:solidFill>
              <a:miter lim="800000"/>
              <a:headEnd/>
              <a:tailEnd/>
            </a:ln>
          </p:spPr>
          <p:txBody>
            <a:bodyPr wrap="none">
              <a:spAutoFit/>
            </a:bodyPr>
            <a:lstStyle/>
            <a:p>
              <a:r>
                <a:rPr lang="en-US" sz="1800" dirty="0">
                  <a:latin typeface="Arial" pitchFamily="34" charset="0"/>
                </a:rPr>
                <a:t>Increased impedance</a:t>
              </a:r>
            </a:p>
            <a:p>
              <a:r>
                <a:rPr lang="en-US" sz="1800" dirty="0">
                  <a:latin typeface="Arial" pitchFamily="34" charset="0"/>
                </a:rPr>
                <a:t>at intermediate loads</a:t>
              </a:r>
            </a:p>
          </p:txBody>
        </p:sp>
      </p:grpSp>
    </p:spTree>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40B9D55F-426D-4A28-8562-1D5AE7B3A321}" type="slidenum">
              <a:rPr lang="en-US"/>
              <a:pPr/>
              <a:t>200</a:t>
            </a:fld>
            <a:endParaRPr lang="en-US"/>
          </a:p>
        </p:txBody>
      </p:sp>
      <p:sp>
        <p:nvSpPr>
          <p:cNvPr id="2995202" name="Rectangle 2"/>
          <p:cNvSpPr>
            <a:spLocks noGrp="1" noChangeArrowheads="1"/>
          </p:cNvSpPr>
          <p:nvPr>
            <p:ph type="title"/>
          </p:nvPr>
        </p:nvSpPr>
        <p:spPr/>
        <p:txBody>
          <a:bodyPr/>
          <a:lstStyle/>
          <a:p>
            <a:r>
              <a:rPr lang="en-US"/>
              <a:t>Issue #8 – Faults and Warnings </a:t>
            </a:r>
            <a:br>
              <a:rPr lang="en-US"/>
            </a:br>
            <a:r>
              <a:rPr lang="en-US" sz="2200">
                <a:solidFill>
                  <a:schemeClr val="accent1"/>
                </a:solidFill>
              </a:rPr>
              <a:t>Faults and Warnings in the Drive</a:t>
            </a:r>
          </a:p>
        </p:txBody>
      </p:sp>
      <p:sp>
        <p:nvSpPr>
          <p:cNvPr id="2995203" name="Rectangle 3"/>
          <p:cNvSpPr>
            <a:spLocks noGrp="1" noChangeArrowheads="1"/>
          </p:cNvSpPr>
          <p:nvPr>
            <p:ph type="body" idx="1"/>
          </p:nvPr>
        </p:nvSpPr>
        <p:spPr/>
        <p:txBody>
          <a:bodyPr/>
          <a:lstStyle/>
          <a:p>
            <a:r>
              <a:rPr lang="en-US"/>
              <a:t>Faults (are identified as 1-1999 series in the drive)</a:t>
            </a:r>
          </a:p>
          <a:p>
            <a:pPr lvl="1"/>
            <a:r>
              <a:rPr lang="en-US"/>
              <a:t>Fault 7 or 8, AI1 loss or AI2 loss: signal is less than a minimum</a:t>
            </a:r>
          </a:p>
          <a:p>
            <a:pPr lvl="2"/>
            <a:r>
              <a:rPr lang="en-US"/>
              <a:t>P3001 sets fault functionality (not select, fault, constant speed 7, last speed)</a:t>
            </a:r>
          </a:p>
          <a:p>
            <a:pPr lvl="2"/>
            <a:r>
              <a:rPr lang="en-US"/>
              <a:t>P3021 sets AI1 minimum (default is 0%)</a:t>
            </a:r>
          </a:p>
          <a:p>
            <a:pPr lvl="2"/>
            <a:r>
              <a:rPr lang="en-US"/>
              <a:t>P3022 sets AI2 minimum (default is 0%)</a:t>
            </a:r>
          </a:p>
          <a:p>
            <a:pPr lvl="1"/>
            <a:r>
              <a:rPr lang="en-US"/>
              <a:t>Fault 28, Communications fault (Serial 1 ERR): </a:t>
            </a:r>
            <a:br>
              <a:rPr lang="en-US"/>
            </a:br>
            <a:r>
              <a:rPr lang="en-US"/>
              <a:t>can be adjusted via P3018 &amp; P3019</a:t>
            </a:r>
          </a:p>
          <a:p>
            <a:r>
              <a:rPr lang="en-US"/>
              <a:t>Warnings (are identified as 2000-2999 series in the drive)</a:t>
            </a:r>
          </a:p>
          <a:p>
            <a:pPr lvl="1"/>
            <a:r>
              <a:rPr lang="en-US"/>
              <a:t>Alarm 2021 &amp; 2022, Start Enable(s) missing: </a:t>
            </a:r>
            <a:br>
              <a:rPr lang="en-US"/>
            </a:br>
            <a:r>
              <a:rPr lang="en-US"/>
              <a:t>typically used for safeties and interlocks</a:t>
            </a:r>
          </a:p>
          <a:p>
            <a:pPr lvl="2"/>
            <a:r>
              <a:rPr lang="en-US"/>
              <a:t>P1608 is programming location of Start Enable 1</a:t>
            </a:r>
          </a:p>
          <a:p>
            <a:pPr lvl="2"/>
            <a:r>
              <a:rPr lang="en-US"/>
              <a:t>P1609 is programming location of Start Enable 2</a:t>
            </a:r>
          </a:p>
          <a:p>
            <a:pPr lvl="1"/>
            <a:r>
              <a:rPr lang="en-US"/>
              <a:t>Run Enable missing (indicated by control panel status light):</a:t>
            </a:r>
            <a:br>
              <a:rPr lang="en-US"/>
            </a:br>
            <a:r>
              <a:rPr lang="en-US"/>
              <a:t>usually dedicated for damper end switch</a:t>
            </a:r>
          </a:p>
          <a:p>
            <a:pPr lvl="2"/>
            <a:r>
              <a:rPr lang="en-US"/>
              <a:t>P1601 is programming location of Run Enable</a:t>
            </a:r>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F907C8EC-2DD0-45A2-9410-D82F293D00FE}" type="slidenum">
              <a:rPr lang="en-US"/>
              <a:pPr/>
              <a:t>201</a:t>
            </a:fld>
            <a:endParaRPr lang="en-US"/>
          </a:p>
        </p:txBody>
      </p:sp>
      <p:sp>
        <p:nvSpPr>
          <p:cNvPr id="2997250" name="Rectangle 2"/>
          <p:cNvSpPr>
            <a:spLocks noGrp="1" noChangeArrowheads="1"/>
          </p:cNvSpPr>
          <p:nvPr>
            <p:ph type="title"/>
          </p:nvPr>
        </p:nvSpPr>
        <p:spPr/>
        <p:txBody>
          <a:bodyPr/>
          <a:lstStyle/>
          <a:p>
            <a:r>
              <a:rPr lang="en-US"/>
              <a:t>Issue #9 – Faults and Warnings </a:t>
            </a:r>
            <a:br>
              <a:rPr lang="en-US"/>
            </a:br>
            <a:r>
              <a:rPr lang="en-US" sz="2200">
                <a:solidFill>
                  <a:schemeClr val="accent1"/>
                </a:solidFill>
              </a:rPr>
              <a:t>Faults and Warnings in the E-Clipse bypass</a:t>
            </a:r>
          </a:p>
        </p:txBody>
      </p:sp>
      <p:sp>
        <p:nvSpPr>
          <p:cNvPr id="2997251" name="Rectangle 3"/>
          <p:cNvSpPr>
            <a:spLocks noGrp="1" noChangeArrowheads="1"/>
          </p:cNvSpPr>
          <p:nvPr>
            <p:ph type="body" idx="1"/>
          </p:nvPr>
        </p:nvSpPr>
        <p:spPr/>
        <p:txBody>
          <a:bodyPr/>
          <a:lstStyle/>
          <a:p>
            <a:r>
              <a:rPr lang="en-US"/>
              <a:t>Faults (are identified as 3000-3999 series messages)</a:t>
            </a:r>
          </a:p>
          <a:p>
            <a:pPr lvl="1"/>
            <a:r>
              <a:rPr lang="en-US"/>
              <a:t>Fault 3010, Input Phase A loss (all 3 phases measured)</a:t>
            </a:r>
          </a:p>
          <a:p>
            <a:pPr lvl="2"/>
            <a:r>
              <a:rPr lang="en-US"/>
              <a:t>Fault is generated when bypass contactor is closed &amp; voltage is not detected)</a:t>
            </a:r>
          </a:p>
          <a:p>
            <a:pPr lvl="1"/>
            <a:r>
              <a:rPr lang="en-US"/>
              <a:t>Fault 3011, Input Phase B loss (all 3 phases measured)</a:t>
            </a:r>
          </a:p>
          <a:p>
            <a:pPr lvl="1"/>
            <a:r>
              <a:rPr lang="en-US"/>
              <a:t>Fault 3012, Input Phase C loss (all 3 phases measured)</a:t>
            </a:r>
          </a:p>
          <a:p>
            <a:pPr lvl="1"/>
            <a:r>
              <a:rPr lang="en-US"/>
              <a:t>Fault 3013, Drive 1</a:t>
            </a:r>
            <a:r>
              <a:rPr lang="en-US" baseline="30000"/>
              <a:t>st</a:t>
            </a:r>
            <a:r>
              <a:rPr lang="en-US"/>
              <a:t> Start</a:t>
            </a:r>
          </a:p>
          <a:p>
            <a:pPr lvl="2"/>
            <a:r>
              <a:rPr lang="en-US"/>
              <a:t>Tried to operate in Bypass mode before operating in Drive mode</a:t>
            </a:r>
          </a:p>
          <a:p>
            <a:pPr lvl="2"/>
            <a:r>
              <a:rPr lang="en-US"/>
              <a:t>Needs to be run in drive mode first for protection if a ground fault is present, since only the drive detects ground fault</a:t>
            </a:r>
          </a:p>
          <a:p>
            <a:pPr lvl="1"/>
            <a:r>
              <a:rPr lang="en-US"/>
              <a:t>Fault 3016, Earth Fault</a:t>
            </a:r>
          </a:p>
          <a:p>
            <a:pPr lvl="2"/>
            <a:r>
              <a:rPr lang="en-US"/>
              <a:t>Attempt to run in Bypass mode when the Drive has detected a ground fault</a:t>
            </a:r>
          </a:p>
          <a:p>
            <a:pPr lvl="2"/>
            <a:r>
              <a:rPr lang="en-US"/>
              <a:t>Check for faulted motor, shorted motor cables, bad connectors</a:t>
            </a:r>
          </a:p>
          <a:p>
            <a:pPr lvl="1"/>
            <a:r>
              <a:rPr lang="en-US"/>
              <a:t>Fault 3017, Motor Underload (broken belt)</a:t>
            </a:r>
          </a:p>
          <a:p>
            <a:pPr lvl="2"/>
            <a:r>
              <a:rPr lang="en-US"/>
              <a:t>Bypass has detected an underload condition</a:t>
            </a:r>
          </a:p>
          <a:p>
            <a:pPr lvl="2"/>
            <a:r>
              <a:rPr lang="en-US"/>
              <a:t>Perhaps adjustment of Bypass parameter UL TRIP % P30.03 is necessary</a:t>
            </a:r>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C7C73751-9B09-4A62-8B52-46E652C06C00}" type="slidenum">
              <a:rPr lang="en-US"/>
              <a:pPr/>
              <a:t>202</a:t>
            </a:fld>
            <a:endParaRPr lang="en-US"/>
          </a:p>
        </p:txBody>
      </p:sp>
      <p:sp>
        <p:nvSpPr>
          <p:cNvPr id="2999298" name="Rectangle 2"/>
          <p:cNvSpPr>
            <a:spLocks noGrp="1" noChangeArrowheads="1"/>
          </p:cNvSpPr>
          <p:nvPr>
            <p:ph type="title"/>
          </p:nvPr>
        </p:nvSpPr>
        <p:spPr/>
        <p:txBody>
          <a:bodyPr/>
          <a:lstStyle/>
          <a:p>
            <a:r>
              <a:rPr lang="en-US"/>
              <a:t>Issue #9 – Faults and Warnings </a:t>
            </a:r>
            <a:br>
              <a:rPr lang="en-US"/>
            </a:br>
            <a:r>
              <a:rPr lang="en-US" sz="2200">
                <a:solidFill>
                  <a:schemeClr val="accent1"/>
                </a:solidFill>
              </a:rPr>
              <a:t>Faults and Warnings in the E-Clipse bypass</a:t>
            </a:r>
          </a:p>
        </p:txBody>
      </p:sp>
      <p:sp>
        <p:nvSpPr>
          <p:cNvPr id="2999299" name="Rectangle 3"/>
          <p:cNvSpPr>
            <a:spLocks noGrp="1" noChangeArrowheads="1"/>
          </p:cNvSpPr>
          <p:nvPr>
            <p:ph type="body" idx="1"/>
          </p:nvPr>
        </p:nvSpPr>
        <p:spPr/>
        <p:txBody>
          <a:bodyPr/>
          <a:lstStyle/>
          <a:p>
            <a:r>
              <a:rPr lang="en-US"/>
              <a:t>Faults are 3000 series messages (continued)</a:t>
            </a:r>
          </a:p>
          <a:p>
            <a:pPr lvl="1"/>
            <a:r>
              <a:rPr lang="en-US"/>
              <a:t>Fault 3019, Drive Link</a:t>
            </a:r>
          </a:p>
          <a:p>
            <a:pPr lvl="2"/>
            <a:r>
              <a:rPr lang="en-US"/>
              <a:t>Communication between bypass &amp; drive  is lost during  supervisory control</a:t>
            </a:r>
          </a:p>
          <a:p>
            <a:pPr lvl="2"/>
            <a:r>
              <a:rPr lang="en-US"/>
              <a:t>Check EIA485 cable connection </a:t>
            </a:r>
            <a:r>
              <a:rPr lang="en-US" i="1"/>
              <a:t>(formerly called RS485)</a:t>
            </a:r>
          </a:p>
          <a:p>
            <a:pPr lvl="2"/>
            <a:r>
              <a:rPr lang="en-US"/>
              <a:t>Drive parameter P9802 must be set to Modbus (drive communicates via Modbus to Bypass)</a:t>
            </a:r>
          </a:p>
          <a:p>
            <a:pPr lvl="2"/>
            <a:r>
              <a:rPr lang="en-US"/>
              <a:t>Drive parameter P9902 must be set to list #15 (E-Clipse macro)</a:t>
            </a:r>
          </a:p>
          <a:p>
            <a:pPr lvl="1"/>
            <a:r>
              <a:rPr lang="en-US"/>
              <a:t>Fault 3020, Phase Sequence</a:t>
            </a:r>
          </a:p>
          <a:p>
            <a:pPr lvl="2"/>
            <a:r>
              <a:rPr lang="en-US"/>
              <a:t>Sequence of 3 phase input such that motor will run in reverse in Bypass mode</a:t>
            </a:r>
          </a:p>
          <a:p>
            <a:pPr lvl="2"/>
            <a:r>
              <a:rPr lang="en-US"/>
              <a:t>Swap any two of the three input power wires to the Bypass</a:t>
            </a:r>
          </a:p>
          <a:p>
            <a:pPr lvl="1"/>
            <a:r>
              <a:rPr lang="en-US"/>
              <a:t>Fault 3039, FBA Par Conf </a:t>
            </a:r>
          </a:p>
          <a:p>
            <a:pPr lvl="2"/>
            <a:r>
              <a:rPr lang="en-US"/>
              <a:t>Non embedded fieldbus has detected an error in Group 51 parameters</a:t>
            </a:r>
          </a:p>
          <a:p>
            <a:pPr lvl="2"/>
            <a:r>
              <a:rPr lang="en-US"/>
              <a:t>Settings in Group 51 parameters are suspect, verify the correct settings</a:t>
            </a: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A24C4212-5DF3-49D0-A918-936DF921D6CE}" type="slidenum">
              <a:rPr lang="en-US"/>
              <a:pPr/>
              <a:t>203</a:t>
            </a:fld>
            <a:endParaRPr lang="en-US"/>
          </a:p>
        </p:txBody>
      </p:sp>
      <p:sp>
        <p:nvSpPr>
          <p:cNvPr id="3001346" name="Rectangle 2"/>
          <p:cNvSpPr>
            <a:spLocks noGrp="1" noChangeArrowheads="1"/>
          </p:cNvSpPr>
          <p:nvPr>
            <p:ph type="title"/>
          </p:nvPr>
        </p:nvSpPr>
        <p:spPr/>
        <p:txBody>
          <a:bodyPr/>
          <a:lstStyle/>
          <a:p>
            <a:r>
              <a:rPr lang="en-US"/>
              <a:t>Issue #9 – Faults and Warnings </a:t>
            </a:r>
            <a:br>
              <a:rPr lang="en-US"/>
            </a:br>
            <a:r>
              <a:rPr lang="en-US" sz="2200">
                <a:solidFill>
                  <a:schemeClr val="accent1"/>
                </a:solidFill>
              </a:rPr>
              <a:t>Faults and Warnings in the E-Clipse bypass</a:t>
            </a:r>
          </a:p>
        </p:txBody>
      </p:sp>
      <p:sp>
        <p:nvSpPr>
          <p:cNvPr id="3001347" name="Rectangle 3"/>
          <p:cNvSpPr>
            <a:spLocks noGrp="1" noChangeArrowheads="1"/>
          </p:cNvSpPr>
          <p:nvPr>
            <p:ph type="body" idx="1"/>
          </p:nvPr>
        </p:nvSpPr>
        <p:spPr/>
        <p:txBody>
          <a:bodyPr/>
          <a:lstStyle/>
          <a:p>
            <a:r>
              <a:rPr lang="en-US"/>
              <a:t>Warnings – (are identified as 4000-4999 series messages) </a:t>
            </a:r>
            <a:r>
              <a:rPr lang="en-US" sz="1800">
                <a:solidFill>
                  <a:schemeClr val="tx2"/>
                </a:solidFill>
              </a:rPr>
              <a:t>These 3 warnings account for up to 50% of the tech support calls</a:t>
            </a:r>
          </a:p>
          <a:p>
            <a:pPr lvl="1"/>
            <a:r>
              <a:rPr lang="en-US"/>
              <a:t> Warning 4006, Run Enable condition is not satisfied</a:t>
            </a:r>
          </a:p>
          <a:p>
            <a:pPr lvl="2"/>
            <a:r>
              <a:rPr lang="en-US"/>
              <a:t>Damper end switch not made (or other permissive if used as such)</a:t>
            </a:r>
          </a:p>
          <a:p>
            <a:pPr lvl="1"/>
            <a:r>
              <a:rPr lang="en-US"/>
              <a:t>Warning 4008, Drive Setup</a:t>
            </a:r>
          </a:p>
          <a:p>
            <a:pPr lvl="2"/>
            <a:r>
              <a:rPr lang="en-US"/>
              <a:t>Drive functionality controls not set to “Comm” such as P1001</a:t>
            </a:r>
          </a:p>
          <a:p>
            <a:pPr lvl="1"/>
            <a:r>
              <a:rPr lang="en-US"/>
              <a:t>Warning 4013, Drive Link Error</a:t>
            </a:r>
          </a:p>
          <a:p>
            <a:pPr lvl="2"/>
            <a:r>
              <a:rPr lang="en-US"/>
              <a:t> Modbus communication has failed between Drive/E-Clipse</a:t>
            </a:r>
          </a:p>
          <a:p>
            <a:pPr lvl="2"/>
            <a:r>
              <a:rPr lang="en-US"/>
              <a:t>Correct by the following:</a:t>
            </a:r>
          </a:p>
          <a:p>
            <a:pPr lvl="3"/>
            <a:r>
              <a:rPr lang="en-US"/>
              <a:t>In the drive set P9802 to Modbus</a:t>
            </a:r>
          </a:p>
          <a:p>
            <a:pPr lvl="3"/>
            <a:r>
              <a:rPr lang="en-US"/>
              <a:t>In the drive set P9902 to E-Clipse</a:t>
            </a:r>
          </a:p>
          <a:p>
            <a:pPr lvl="3"/>
            <a:r>
              <a:rPr lang="en-US"/>
              <a:t>Cycle power</a:t>
            </a:r>
          </a:p>
          <a:p>
            <a:pPr lvl="3"/>
            <a:r>
              <a:rPr lang="en-US"/>
              <a:t>Communication should now be good</a:t>
            </a:r>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C8B8A807-20E2-43CC-9F8D-F23B2E57F9F9}" type="slidenum">
              <a:rPr lang="en-US"/>
              <a:pPr/>
              <a:t>204</a:t>
            </a:fld>
            <a:endParaRPr lang="en-US"/>
          </a:p>
        </p:txBody>
      </p:sp>
      <p:sp>
        <p:nvSpPr>
          <p:cNvPr id="3003394" name="Rectangle 2"/>
          <p:cNvSpPr>
            <a:spLocks noGrp="1" noChangeArrowheads="1"/>
          </p:cNvSpPr>
          <p:nvPr>
            <p:ph type="title"/>
          </p:nvPr>
        </p:nvSpPr>
        <p:spPr/>
        <p:txBody>
          <a:bodyPr/>
          <a:lstStyle/>
          <a:p>
            <a:r>
              <a:rPr lang="en-US"/>
              <a:t>Issue #9 – Faults and Warnings </a:t>
            </a:r>
            <a:br>
              <a:rPr lang="en-US"/>
            </a:br>
            <a:r>
              <a:rPr lang="en-US" sz="2200">
                <a:solidFill>
                  <a:schemeClr val="accent1"/>
                </a:solidFill>
              </a:rPr>
              <a:t>Faults and Warnings in the E-Clipse bypass</a:t>
            </a:r>
          </a:p>
        </p:txBody>
      </p:sp>
      <p:sp>
        <p:nvSpPr>
          <p:cNvPr id="3003395" name="Rectangle 3"/>
          <p:cNvSpPr>
            <a:spLocks noGrp="1" noChangeArrowheads="1"/>
          </p:cNvSpPr>
          <p:nvPr>
            <p:ph type="body" idx="1"/>
          </p:nvPr>
        </p:nvSpPr>
        <p:spPr/>
        <p:txBody>
          <a:bodyPr/>
          <a:lstStyle/>
          <a:p>
            <a:r>
              <a:rPr lang="en-US"/>
              <a:t>Warnings – 4000 series messages (distinctive from drive)</a:t>
            </a:r>
          </a:p>
          <a:p>
            <a:pPr lvl="1"/>
            <a:r>
              <a:rPr lang="en-US"/>
              <a:t>Warning 4021, Start Enable1 condition not satisfied</a:t>
            </a:r>
          </a:p>
          <a:p>
            <a:pPr lvl="2"/>
            <a:r>
              <a:rPr lang="en-US"/>
              <a:t>Safety as assigned not made</a:t>
            </a:r>
          </a:p>
          <a:p>
            <a:pPr lvl="1"/>
            <a:r>
              <a:rPr lang="en-US"/>
              <a:t>Warning 4022, Start Enable 2 condition not satisfied</a:t>
            </a:r>
          </a:p>
          <a:p>
            <a:pPr lvl="2"/>
            <a:r>
              <a:rPr lang="en-US"/>
              <a:t>Safety as assigned not made</a:t>
            </a:r>
          </a:p>
          <a:p>
            <a:pPr lvl="1"/>
            <a:r>
              <a:rPr lang="en-US"/>
              <a:t>Warning 4023, Start Enable 3 condition not satisfied</a:t>
            </a:r>
          </a:p>
          <a:p>
            <a:pPr lvl="2"/>
            <a:r>
              <a:rPr lang="en-US"/>
              <a:t>Safety as assigned not made</a:t>
            </a:r>
          </a:p>
          <a:p>
            <a:pPr lvl="1"/>
            <a:r>
              <a:rPr lang="en-US"/>
              <a:t>Warning 4024, Start Enable 4 condition not satisfied</a:t>
            </a:r>
          </a:p>
          <a:p>
            <a:pPr lvl="2"/>
            <a:r>
              <a:rPr lang="en-US"/>
              <a:t>Safety as assigned not made</a:t>
            </a:r>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1EA55550-E0E5-40FE-BFF2-92122EA1692B}" type="slidenum">
              <a:rPr lang="en-US"/>
              <a:pPr/>
              <a:t>205</a:t>
            </a:fld>
            <a:endParaRPr lang="en-US"/>
          </a:p>
        </p:txBody>
      </p:sp>
      <p:sp>
        <p:nvSpPr>
          <p:cNvPr id="3005442" name="Rectangle 2"/>
          <p:cNvSpPr>
            <a:spLocks noGrp="1" noChangeArrowheads="1"/>
          </p:cNvSpPr>
          <p:nvPr>
            <p:ph type="title"/>
          </p:nvPr>
        </p:nvSpPr>
        <p:spPr/>
        <p:txBody>
          <a:bodyPr/>
          <a:lstStyle/>
          <a:p>
            <a:r>
              <a:rPr lang="en-US"/>
              <a:t>Issue #10 – General issues and questions</a:t>
            </a:r>
            <a:br>
              <a:rPr lang="en-US"/>
            </a:br>
            <a:endParaRPr lang="en-US" sz="2200">
              <a:solidFill>
                <a:schemeClr val="accent1"/>
              </a:solidFill>
            </a:endParaRPr>
          </a:p>
        </p:txBody>
      </p:sp>
      <p:sp>
        <p:nvSpPr>
          <p:cNvPr id="3005443" name="Rectangle 3"/>
          <p:cNvSpPr>
            <a:spLocks noGrp="1" noChangeArrowheads="1"/>
          </p:cNvSpPr>
          <p:nvPr>
            <p:ph type="body" idx="1"/>
          </p:nvPr>
        </p:nvSpPr>
        <p:spPr/>
        <p:txBody>
          <a:bodyPr/>
          <a:lstStyle/>
          <a:p>
            <a:r>
              <a:rPr lang="en-US"/>
              <a:t>Always start the drive first (do not start bypass first)</a:t>
            </a:r>
            <a:br>
              <a:rPr lang="en-US"/>
            </a:br>
            <a:r>
              <a:rPr lang="en-US"/>
              <a:t>Why? – the drive will catch ground faults and shut down</a:t>
            </a:r>
          </a:p>
          <a:p>
            <a:r>
              <a:rPr lang="en-US"/>
              <a:t>Ensure motor information loaded into Group 99 is accurate and “First Start” ID run has been performed</a:t>
            </a:r>
          </a:p>
          <a:p>
            <a:r>
              <a:rPr lang="en-US"/>
              <a:t>J1 dip switch settings for analog input signal (V/mA) on the drives SMIO board</a:t>
            </a:r>
          </a:p>
          <a:p>
            <a:r>
              <a:rPr lang="en-US"/>
              <a:t>Questions relating to operation of Fireman’s override</a:t>
            </a:r>
          </a:p>
          <a:p>
            <a:pPr lvl="1"/>
            <a:r>
              <a:rPr lang="en-US"/>
              <a:t>Set up is in drive Group 17</a:t>
            </a:r>
          </a:p>
          <a:p>
            <a:pPr lvl="1"/>
            <a:r>
              <a:rPr lang="en-US"/>
              <a:t>The ACH550 User Manual documentation is quite thorough</a:t>
            </a:r>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849FFDF3-B468-43B0-86C4-16B53CB90B0F}" type="slidenum">
              <a:rPr lang="en-US"/>
              <a:pPr/>
              <a:t>206</a:t>
            </a:fld>
            <a:endParaRPr lang="en-US"/>
          </a:p>
        </p:txBody>
      </p:sp>
      <p:sp>
        <p:nvSpPr>
          <p:cNvPr id="3007490" name="Rectangle 2"/>
          <p:cNvSpPr>
            <a:spLocks noGrp="1" noChangeArrowheads="1"/>
          </p:cNvSpPr>
          <p:nvPr>
            <p:ph type="title"/>
          </p:nvPr>
        </p:nvSpPr>
        <p:spPr/>
        <p:txBody>
          <a:bodyPr/>
          <a:lstStyle/>
          <a:p>
            <a:r>
              <a:rPr lang="en-US"/>
              <a:t>Issue #10 – General issues and questions</a:t>
            </a:r>
          </a:p>
        </p:txBody>
      </p:sp>
      <p:sp>
        <p:nvSpPr>
          <p:cNvPr id="3007491" name="Rectangle 3"/>
          <p:cNvSpPr>
            <a:spLocks noGrp="1" noChangeArrowheads="1"/>
          </p:cNvSpPr>
          <p:nvPr>
            <p:ph type="body" idx="1"/>
          </p:nvPr>
        </p:nvSpPr>
        <p:spPr/>
        <p:txBody>
          <a:bodyPr/>
          <a:lstStyle/>
          <a:p>
            <a:r>
              <a:rPr lang="en-US"/>
              <a:t>Single phasing of the E-Clipse Bypass input has been questioned</a:t>
            </a:r>
          </a:p>
          <a:p>
            <a:pPr lvl="1"/>
            <a:r>
              <a:rPr lang="en-US"/>
              <a:t>The RBCU senses voltage for all three phases of input power</a:t>
            </a:r>
          </a:p>
          <a:p>
            <a:pPr lvl="1"/>
            <a:r>
              <a:rPr lang="en-US"/>
              <a:t>Phase sequence is also checked </a:t>
            </a:r>
          </a:p>
          <a:p>
            <a:r>
              <a:rPr lang="en-US"/>
              <a:t>It is very rare that hardware fails during start-up. Only a couple instances of contactor malfunction have occurred</a:t>
            </a:r>
          </a:p>
          <a:p>
            <a:r>
              <a:rPr lang="en-US"/>
              <a:t>Circuit board seating in RBCU (Bypass Control Unit)</a:t>
            </a:r>
          </a:p>
          <a:p>
            <a:pPr lvl="1"/>
            <a:r>
              <a:rPr lang="en-US"/>
              <a:t>The RBCU contains the display, control board &amp; electronics power supply for the bypass</a:t>
            </a:r>
          </a:p>
          <a:p>
            <a:pPr lvl="1"/>
            <a:r>
              <a:rPr lang="en-US"/>
              <a:t>This was only an issue on early units &amp; should now be almost non-existent</a:t>
            </a:r>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FCE2A9D0-69DF-4628-92DC-61C0EA6A3F0F}" type="slidenum">
              <a:rPr lang="en-US"/>
              <a:pPr/>
              <a:t>207</a:t>
            </a:fld>
            <a:endParaRPr lang="en-US"/>
          </a:p>
        </p:txBody>
      </p:sp>
      <p:sp>
        <p:nvSpPr>
          <p:cNvPr id="3009538" name="Rectangle 2"/>
          <p:cNvSpPr>
            <a:spLocks noGrp="1" noChangeArrowheads="1"/>
          </p:cNvSpPr>
          <p:nvPr>
            <p:ph type="title"/>
          </p:nvPr>
        </p:nvSpPr>
        <p:spPr/>
        <p:txBody>
          <a:bodyPr/>
          <a:lstStyle/>
          <a:p>
            <a:r>
              <a:rPr lang="en-US"/>
              <a:t>Startup/Commissioning Issues</a:t>
            </a:r>
            <a:br>
              <a:rPr lang="en-US"/>
            </a:br>
            <a:r>
              <a:rPr lang="en-US" sz="2200">
                <a:solidFill>
                  <a:schemeClr val="accent1"/>
                </a:solidFill>
              </a:rPr>
              <a:t>Summary</a:t>
            </a:r>
          </a:p>
        </p:txBody>
      </p:sp>
      <p:sp>
        <p:nvSpPr>
          <p:cNvPr id="3009539" name="Rectangle 3"/>
          <p:cNvSpPr>
            <a:spLocks noGrp="1" noChangeArrowheads="1"/>
          </p:cNvSpPr>
          <p:nvPr>
            <p:ph type="body" idx="1"/>
          </p:nvPr>
        </p:nvSpPr>
        <p:spPr/>
        <p:txBody>
          <a:bodyPr/>
          <a:lstStyle/>
          <a:p>
            <a:r>
              <a:rPr lang="en-US"/>
              <a:t>In this presentation troubleshooting issues have been presented which:</a:t>
            </a:r>
          </a:p>
          <a:p>
            <a:pPr lvl="1"/>
            <a:r>
              <a:rPr lang="en-US"/>
              <a:t>Have been logged by Technical Support</a:t>
            </a:r>
          </a:p>
          <a:p>
            <a:pPr lvl="1"/>
            <a:r>
              <a:rPr lang="en-US"/>
              <a:t>Have been documented in Technical Notes</a:t>
            </a:r>
          </a:p>
          <a:p>
            <a:pPr lvl="1"/>
            <a:r>
              <a:rPr lang="en-US"/>
              <a:t>Have been presented and discussed in Service Classes</a:t>
            </a:r>
          </a:p>
          <a:p>
            <a:r>
              <a:rPr lang="en-US"/>
              <a:t>These issues are a large percentage of known Start-up/Commissioning problems</a:t>
            </a:r>
          </a:p>
          <a:p>
            <a:r>
              <a:rPr lang="en-US"/>
              <a:t>Documentation is quite thorough, any other issues can be researched in the:</a:t>
            </a:r>
          </a:p>
          <a:p>
            <a:pPr lvl="1"/>
            <a:r>
              <a:rPr lang="en-US"/>
              <a:t>ACH550-UH HVAC Drives User Manual (3AUA0000004092)</a:t>
            </a:r>
          </a:p>
          <a:p>
            <a:pPr lvl="1"/>
            <a:r>
              <a:rPr lang="en-US"/>
              <a:t>E-Clipse Bypass User’s Manual (3AUA0000016461)</a:t>
            </a:r>
          </a:p>
          <a:p>
            <a:pPr lvl="1"/>
            <a:r>
              <a:rPr lang="en-US"/>
              <a:t>E-Clipse Bypass Embedded Fieldbus  (EFB) User’s Manual (3AUA0000031267)</a:t>
            </a:r>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5B0B8CC6-BEC7-4B71-A025-978138387BF1}" type="slidenum">
              <a:rPr lang="en-US"/>
              <a:pPr/>
              <a:t>208</a:t>
            </a:fld>
            <a:endParaRPr lang="en-US"/>
          </a:p>
        </p:txBody>
      </p:sp>
      <p:grpSp>
        <p:nvGrpSpPr>
          <p:cNvPr id="3376130" name="Group 2"/>
          <p:cNvGrpSpPr>
            <a:grpSpLocks/>
          </p:cNvGrpSpPr>
          <p:nvPr/>
        </p:nvGrpSpPr>
        <p:grpSpPr bwMode="auto">
          <a:xfrm>
            <a:off x="0" y="0"/>
            <a:ext cx="10058400" cy="7772400"/>
            <a:chOff x="0" y="0"/>
            <a:chExt cx="5760" cy="4320"/>
          </a:xfrm>
        </p:grpSpPr>
        <p:sp>
          <p:nvSpPr>
            <p:cNvPr id="3376131" name="Rectangle 3"/>
            <p:cNvSpPr>
              <a:spLocks noChangeArrowheads="1"/>
            </p:cNvSpPr>
            <p:nvPr/>
          </p:nvSpPr>
          <p:spPr bwMode="auto">
            <a:xfrm>
              <a:off x="0" y="0"/>
              <a:ext cx="5760" cy="4320"/>
            </a:xfrm>
            <a:prstGeom prst="rect">
              <a:avLst/>
            </a:prstGeom>
            <a:noFill/>
            <a:ln w="9525" algn="ctr">
              <a:noFill/>
              <a:miter lim="800000"/>
              <a:headEnd/>
              <a:tailEnd/>
            </a:ln>
            <a:effectLst/>
          </p:spPr>
          <p:txBody>
            <a:bodyPr wrap="none" lIns="0" tIns="0" rIns="0" bIns="0" anchor="ctr"/>
            <a:lstStyle/>
            <a:p>
              <a:endParaRPr lang="en-US"/>
            </a:p>
          </p:txBody>
        </p:sp>
        <p:pic>
          <p:nvPicPr>
            <p:cNvPr id="3376132" name="Picture 4" descr="ABB1ClaimL_rgb300_100mmLIGHT Kopie"/>
            <p:cNvPicPr>
              <a:picLocks noChangeAspect="1" noChangeArrowheads="1"/>
            </p:cNvPicPr>
            <p:nvPr/>
          </p:nvPicPr>
          <p:blipFill>
            <a:blip r:embed="rId4" cstate="print"/>
            <a:srcRect/>
            <a:stretch>
              <a:fillRect/>
            </a:stretch>
          </p:blipFill>
          <p:spPr bwMode="auto">
            <a:xfrm>
              <a:off x="367" y="1660"/>
              <a:ext cx="5031" cy="743"/>
            </a:xfrm>
            <a:prstGeom prst="rect">
              <a:avLst/>
            </a:prstGeom>
            <a:noFill/>
          </p:spPr>
        </p:pic>
      </p:grpSp>
    </p:spTree>
    <p:custDataLst>
      <p:tags r:id="rId1"/>
    </p:custData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47040" y="259080"/>
            <a:ext cx="8549640" cy="604520"/>
          </a:xfrm>
        </p:spPr>
        <p:txBody>
          <a:bodyPr lIns="101882" tIns="50941" rIns="101882" bIns="50941" anchor="b"/>
          <a:lstStyle/>
          <a:p>
            <a:r>
              <a:rPr lang="en-US" smtClean="0"/>
              <a:t>Mid Section of the Drive-DC Bus</a:t>
            </a:r>
          </a:p>
        </p:txBody>
      </p:sp>
      <p:sp>
        <p:nvSpPr>
          <p:cNvPr id="38915" name="Rectangle 3"/>
          <p:cNvSpPr>
            <a:spLocks noGrp="1" noChangeArrowheads="1"/>
          </p:cNvSpPr>
          <p:nvPr>
            <p:ph type="body" idx="1"/>
          </p:nvPr>
        </p:nvSpPr>
        <p:spPr>
          <a:xfrm>
            <a:off x="419100" y="1295400"/>
            <a:ext cx="8996680" cy="4922520"/>
          </a:xfrm>
        </p:spPr>
        <p:txBody>
          <a:bodyPr lIns="101882" tIns="50941" rIns="101882" bIns="50941"/>
          <a:lstStyle/>
          <a:p>
            <a:r>
              <a:rPr lang="en-US" sz="2200" dirty="0" smtClean="0"/>
              <a:t>DC Link Reactors</a:t>
            </a:r>
          </a:p>
          <a:p>
            <a:pPr lvl="1"/>
            <a:r>
              <a:rPr lang="en-US" dirty="0" smtClean="0"/>
              <a:t>Single DC Link			</a:t>
            </a:r>
          </a:p>
          <a:p>
            <a:pPr lvl="1"/>
            <a:r>
              <a:rPr lang="en-US" dirty="0" smtClean="0"/>
              <a:t>Dual DC Link</a:t>
            </a:r>
          </a:p>
          <a:p>
            <a:pPr lvl="1"/>
            <a:r>
              <a:rPr lang="en-US" dirty="0" smtClean="0"/>
              <a:t>1.5%-3% Commonly</a:t>
            </a:r>
          </a:p>
          <a:p>
            <a:pPr lvl="1"/>
            <a:r>
              <a:rPr lang="en-US" dirty="0" smtClean="0"/>
              <a:t>5% by some</a:t>
            </a:r>
          </a:p>
          <a:p>
            <a:r>
              <a:rPr lang="en-US" sz="2200" dirty="0" smtClean="0"/>
              <a:t>What do they Do?</a:t>
            </a:r>
          </a:p>
          <a:p>
            <a:pPr lvl="1"/>
            <a:r>
              <a:rPr lang="en-US" dirty="0" smtClean="0"/>
              <a:t>Provide protection </a:t>
            </a:r>
          </a:p>
          <a:p>
            <a:pPr lvl="1"/>
            <a:r>
              <a:rPr lang="en-US" dirty="0" smtClean="0"/>
              <a:t>Reduce Harmonics</a:t>
            </a:r>
          </a:p>
          <a:p>
            <a:pPr lvl="1"/>
            <a:endParaRPr lang="en-US" dirty="0" smtClean="0"/>
          </a:p>
        </p:txBody>
      </p:sp>
      <p:pic>
        <p:nvPicPr>
          <p:cNvPr id="38916" name="Picture 6"/>
          <p:cNvPicPr>
            <a:picLocks noChangeAspect="1" noChangeArrowheads="1"/>
          </p:cNvPicPr>
          <p:nvPr/>
        </p:nvPicPr>
        <p:blipFill>
          <a:blip r:embed="rId3" cstate="print"/>
          <a:srcRect/>
          <a:stretch>
            <a:fillRect/>
          </a:stretch>
        </p:blipFill>
        <p:spPr bwMode="auto">
          <a:xfrm>
            <a:off x="3855720" y="2331720"/>
            <a:ext cx="6035040" cy="2245360"/>
          </a:xfrm>
          <a:prstGeom prst="rect">
            <a:avLst/>
          </a:prstGeom>
          <a:noFill/>
          <a:ln w="25400">
            <a:noFill/>
            <a:miter lim="800000"/>
            <a:headEnd/>
            <a:tailEnd/>
          </a:ln>
        </p:spPr>
      </p:pic>
      <p:sp>
        <p:nvSpPr>
          <p:cNvPr id="133127" name="Text Box 7"/>
          <p:cNvSpPr txBox="1">
            <a:spLocks noChangeArrowheads="1"/>
          </p:cNvSpPr>
          <p:nvPr/>
        </p:nvSpPr>
        <p:spPr bwMode="auto">
          <a:xfrm>
            <a:off x="5783580" y="1295401"/>
            <a:ext cx="2029143" cy="718430"/>
          </a:xfrm>
          <a:prstGeom prst="rect">
            <a:avLst/>
          </a:prstGeom>
          <a:noFill/>
          <a:ln w="9525">
            <a:noFill/>
            <a:miter lim="800000"/>
            <a:headEnd/>
            <a:tailEnd/>
          </a:ln>
        </p:spPr>
        <p:txBody>
          <a:bodyPr lIns="101882" tIns="50941" rIns="101882" bIns="50941">
            <a:spAutoFit/>
          </a:bodyPr>
          <a:lstStyle/>
          <a:p>
            <a:r>
              <a:rPr lang="en-US" sz="1600" b="1" dirty="0">
                <a:solidFill>
                  <a:srgbClr val="FF0000"/>
                </a:solidFill>
              </a:rPr>
              <a:t>DC Link Reactors</a:t>
            </a:r>
          </a:p>
          <a:p>
            <a:r>
              <a:rPr lang="en-US" sz="1600" b="1" dirty="0">
                <a:solidFill>
                  <a:srgbClr val="FF0000"/>
                </a:solidFill>
              </a:rPr>
              <a:t>Single or Dual</a:t>
            </a:r>
          </a:p>
        </p:txBody>
      </p:sp>
      <p:pic>
        <p:nvPicPr>
          <p:cNvPr id="38918" name="Picture 21" descr="new-1"/>
          <p:cNvPicPr>
            <a:picLocks noChangeAspect="1" noChangeArrowheads="1"/>
          </p:cNvPicPr>
          <p:nvPr/>
        </p:nvPicPr>
        <p:blipFill>
          <a:blip r:embed="rId4" cstate="print"/>
          <a:srcRect/>
          <a:stretch>
            <a:fillRect/>
          </a:stretch>
        </p:blipFill>
        <p:spPr bwMode="auto">
          <a:xfrm>
            <a:off x="4526280" y="4663441"/>
            <a:ext cx="3520440" cy="2394691"/>
          </a:xfrm>
          <a:prstGeom prst="rect">
            <a:avLst/>
          </a:prstGeom>
          <a:noFill/>
          <a:ln w="9525">
            <a:noFill/>
            <a:miter lim="800000"/>
            <a:headEnd/>
            <a:tailEnd/>
          </a:ln>
        </p:spPr>
      </p:pic>
      <p:sp>
        <p:nvSpPr>
          <p:cNvPr id="133142" name="Oval 22"/>
          <p:cNvSpPr>
            <a:spLocks noChangeArrowheads="1"/>
          </p:cNvSpPr>
          <p:nvPr/>
        </p:nvSpPr>
        <p:spPr bwMode="auto">
          <a:xfrm>
            <a:off x="6118860" y="2159000"/>
            <a:ext cx="502920" cy="604520"/>
          </a:xfrm>
          <a:prstGeom prst="ellipse">
            <a:avLst/>
          </a:prstGeom>
          <a:noFill/>
          <a:ln w="38100" algn="ctr">
            <a:solidFill>
              <a:srgbClr val="FF0000"/>
            </a:solidFill>
            <a:round/>
            <a:headEnd/>
            <a:tailEnd/>
          </a:ln>
        </p:spPr>
        <p:txBody>
          <a:bodyPr wrap="none" lIns="101882" tIns="50941" rIns="101882" bIns="50941" anchor="ctr"/>
          <a:lstStyle/>
          <a:p>
            <a:endParaRPr lang="en-US"/>
          </a:p>
        </p:txBody>
      </p:sp>
      <p:sp>
        <p:nvSpPr>
          <p:cNvPr id="133143" name="Oval 23"/>
          <p:cNvSpPr>
            <a:spLocks noChangeArrowheads="1"/>
          </p:cNvSpPr>
          <p:nvPr/>
        </p:nvSpPr>
        <p:spPr bwMode="auto">
          <a:xfrm>
            <a:off x="6118860" y="4145280"/>
            <a:ext cx="502920" cy="604520"/>
          </a:xfrm>
          <a:prstGeom prst="ellipse">
            <a:avLst/>
          </a:prstGeom>
          <a:noFill/>
          <a:ln w="38100" algn="ctr">
            <a:solidFill>
              <a:srgbClr val="FF0000"/>
            </a:solidFill>
            <a:round/>
            <a:headEnd/>
            <a:tailEnd/>
          </a:ln>
        </p:spPr>
        <p:txBody>
          <a:bodyPr wrap="none" lIns="101882" tIns="50941" rIns="101882" bIns="50941"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1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3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7" grpId="0"/>
      <p:bldP spid="133142" grpId="0" animBg="1"/>
      <p:bldP spid="13314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3"/>
          <p:cNvSpPr txBox="1">
            <a:spLocks noChangeArrowheads="1"/>
          </p:cNvSpPr>
          <p:nvPr/>
        </p:nvSpPr>
        <p:spPr bwMode="auto">
          <a:xfrm>
            <a:off x="2093755" y="5746538"/>
            <a:ext cx="5870893" cy="1641760"/>
          </a:xfrm>
          <a:prstGeom prst="rect">
            <a:avLst/>
          </a:prstGeom>
          <a:noFill/>
          <a:ln w="25400">
            <a:solidFill>
              <a:schemeClr val="tx1"/>
            </a:solidFill>
            <a:miter lim="800000"/>
            <a:headEnd/>
            <a:tailEnd/>
          </a:ln>
        </p:spPr>
        <p:txBody>
          <a:bodyPr lIns="101882" tIns="50941" rIns="101882" bIns="50941">
            <a:spAutoFit/>
          </a:bodyPr>
          <a:lstStyle/>
          <a:p>
            <a:r>
              <a:rPr lang="en-US" b="1" dirty="0">
                <a:solidFill>
                  <a:schemeClr val="accent2"/>
                </a:solidFill>
              </a:rPr>
              <a:t>Remember!</a:t>
            </a:r>
            <a:endParaRPr lang="en-US" sz="1600" b="1" dirty="0">
              <a:solidFill>
                <a:schemeClr val="accent2"/>
              </a:solidFill>
            </a:endParaRPr>
          </a:p>
          <a:p>
            <a:r>
              <a:rPr lang="en-US" sz="1600" b="1" dirty="0">
                <a:solidFill>
                  <a:schemeClr val="accent2"/>
                </a:solidFill>
              </a:rPr>
              <a:t>Even an 80% THD nonlinear load will result in only 8% TDD if the nonlinear load is 10% and the linear load is 90%.</a:t>
            </a:r>
          </a:p>
          <a:p>
            <a:r>
              <a:rPr lang="en-US" sz="1600" b="1" dirty="0">
                <a:solidFill>
                  <a:schemeClr val="accent2"/>
                </a:solidFill>
              </a:rPr>
              <a:t>(80%•(10%/(10%+90%))=8%)</a:t>
            </a:r>
          </a:p>
        </p:txBody>
      </p:sp>
      <p:sp>
        <p:nvSpPr>
          <p:cNvPr id="39939" name="Rectangle 4"/>
          <p:cNvSpPr>
            <a:spLocks noGrp="1" noChangeArrowheads="1"/>
          </p:cNvSpPr>
          <p:nvPr>
            <p:ph type="title"/>
          </p:nvPr>
        </p:nvSpPr>
        <p:spPr>
          <a:xfrm>
            <a:off x="502920" y="314855"/>
            <a:ext cx="9052560" cy="534352"/>
          </a:xfrm>
          <a:noFill/>
        </p:spPr>
        <p:txBody>
          <a:bodyPr lIns="83520" tIns="41027" rIns="83520" bIns="41027" anchor="b"/>
          <a:lstStyle/>
          <a:p>
            <a:r>
              <a:rPr lang="en-US" sz="3600" dirty="0" smtClean="0"/>
              <a:t>Harmonic Reduction Summary</a:t>
            </a:r>
          </a:p>
        </p:txBody>
      </p:sp>
      <p:pic>
        <p:nvPicPr>
          <p:cNvPr id="39940" name="Picture 93"/>
          <p:cNvPicPr>
            <a:picLocks noChangeAspect="1" noChangeArrowheads="1"/>
          </p:cNvPicPr>
          <p:nvPr/>
        </p:nvPicPr>
        <p:blipFill>
          <a:blip r:embed="rId3" cstate="print"/>
          <a:srcRect/>
          <a:stretch>
            <a:fillRect/>
          </a:stretch>
        </p:blipFill>
        <p:spPr bwMode="auto">
          <a:xfrm>
            <a:off x="929006" y="640503"/>
            <a:ext cx="7793514" cy="520319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47040" y="259080"/>
            <a:ext cx="8549640" cy="604520"/>
          </a:xfrm>
        </p:spPr>
        <p:txBody>
          <a:bodyPr lIns="101882" tIns="50941" rIns="101882" bIns="50941" anchor="b"/>
          <a:lstStyle/>
          <a:p>
            <a:pPr algn="ctr"/>
            <a:r>
              <a:rPr lang="en-US" smtClean="0">
                <a:solidFill>
                  <a:schemeClr val="bg2"/>
                </a:solidFill>
              </a:rPr>
              <a:t>Summary – Practical Advice</a:t>
            </a:r>
          </a:p>
        </p:txBody>
      </p:sp>
      <p:sp>
        <p:nvSpPr>
          <p:cNvPr id="40963" name="Rectangle 3"/>
          <p:cNvSpPr>
            <a:spLocks noGrp="1" noChangeArrowheads="1"/>
          </p:cNvSpPr>
          <p:nvPr>
            <p:ph type="body" idx="1"/>
          </p:nvPr>
        </p:nvSpPr>
        <p:spPr>
          <a:xfrm>
            <a:off x="548323" y="1264815"/>
            <a:ext cx="9052560" cy="5134822"/>
          </a:xfrm>
        </p:spPr>
        <p:txBody>
          <a:bodyPr lIns="101882" tIns="50941" rIns="101882" bIns="50941"/>
          <a:lstStyle/>
          <a:p>
            <a:pPr>
              <a:lnSpc>
                <a:spcPct val="90000"/>
              </a:lnSpc>
            </a:pPr>
            <a:r>
              <a:rPr lang="en-US" smtClean="0"/>
              <a:t>With a main distribution transformer, </a:t>
            </a:r>
            <a:r>
              <a:rPr lang="en-US" b="1" smtClean="0"/>
              <a:t>20% of its load</a:t>
            </a:r>
            <a:r>
              <a:rPr lang="en-US" smtClean="0"/>
              <a:t> on non-linear loads will typically comply with IEEE 519-1992 </a:t>
            </a:r>
            <a:br>
              <a:rPr lang="en-US" smtClean="0"/>
            </a:br>
            <a:r>
              <a:rPr lang="en-US" smtClean="0">
                <a:solidFill>
                  <a:schemeClr val="bg2"/>
                </a:solidFill>
              </a:rPr>
              <a:t>(assuming 5% reactors on the VFD’s)</a:t>
            </a:r>
          </a:p>
          <a:p>
            <a:pPr>
              <a:lnSpc>
                <a:spcPct val="90000"/>
              </a:lnSpc>
            </a:pPr>
            <a:r>
              <a:rPr lang="en-US" b="1" smtClean="0"/>
              <a:t>Mix VFD loads when multiple transformers are available</a:t>
            </a:r>
          </a:p>
          <a:p>
            <a:pPr>
              <a:lnSpc>
                <a:spcPct val="90000"/>
              </a:lnSpc>
            </a:pPr>
            <a:r>
              <a:rPr lang="en-US" smtClean="0"/>
              <a:t>5% reactors address 90+% of typical applications. They also provide protection against line transients and keep input currents low to avoid oversizing power wiring to comply with NEC.</a:t>
            </a:r>
          </a:p>
          <a:p>
            <a:pPr>
              <a:lnSpc>
                <a:spcPct val="90000"/>
              </a:lnSpc>
            </a:pPr>
            <a:r>
              <a:rPr lang="en-US" smtClean="0">
                <a:solidFill>
                  <a:schemeClr val="bg2"/>
                </a:solidFill>
              </a:rPr>
              <a:t>Make the VFD vendor perform a harmonic distortion calculation with the submittals. They will need the distribution transformer(s) size in KVA, % impedance and cabling information as well as the VFD schedule</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47040" y="259080"/>
            <a:ext cx="8549640" cy="604520"/>
          </a:xfrm>
        </p:spPr>
        <p:txBody>
          <a:bodyPr lIns="101882" tIns="50941" rIns="101882" bIns="50941" anchor="b"/>
          <a:lstStyle/>
          <a:p>
            <a:r>
              <a:rPr lang="en-US" b="0" smtClean="0"/>
              <a:t>Output of VFD</a:t>
            </a:r>
          </a:p>
        </p:txBody>
      </p:sp>
      <p:sp>
        <p:nvSpPr>
          <p:cNvPr id="41987" name="Rectangle 3"/>
          <p:cNvSpPr>
            <a:spLocks noGrp="1" noChangeArrowheads="1"/>
          </p:cNvSpPr>
          <p:nvPr>
            <p:ph type="body" idx="1"/>
          </p:nvPr>
        </p:nvSpPr>
        <p:spPr>
          <a:xfrm>
            <a:off x="419100" y="1295400"/>
            <a:ext cx="8996680" cy="4922520"/>
          </a:xfrm>
        </p:spPr>
        <p:txBody>
          <a:bodyPr lIns="101882" tIns="50941" rIns="101882" bIns="50941"/>
          <a:lstStyle/>
          <a:p>
            <a:r>
              <a:rPr lang="en-US" sz="1800" dirty="0" smtClean="0"/>
              <a:t>IGBT</a:t>
            </a:r>
          </a:p>
          <a:p>
            <a:pPr lvl="1"/>
            <a:r>
              <a:rPr lang="en-US" dirty="0" smtClean="0"/>
              <a:t>Insulated Gate Bi-Polar Transistors</a:t>
            </a:r>
          </a:p>
          <a:p>
            <a:pPr lvl="1"/>
            <a:r>
              <a:rPr lang="en-US" dirty="0" smtClean="0"/>
              <a:t>Switch on and off thousands of times a second</a:t>
            </a:r>
          </a:p>
          <a:p>
            <a:pPr lvl="2"/>
            <a:r>
              <a:rPr lang="en-US" sz="1800" dirty="0" smtClean="0"/>
              <a:t>Measured in kHz</a:t>
            </a:r>
          </a:p>
          <a:p>
            <a:pPr lvl="2"/>
            <a:r>
              <a:rPr lang="en-US" sz="1800" dirty="0" smtClean="0"/>
              <a:t>.5 kHz – 20 kHz  (per cycle)</a:t>
            </a:r>
          </a:p>
          <a:p>
            <a:pPr lvl="1"/>
            <a:r>
              <a:rPr lang="en-US" dirty="0" smtClean="0"/>
              <a:t>Simulates an AC sign wave</a:t>
            </a:r>
          </a:p>
          <a:p>
            <a:r>
              <a:rPr lang="en-US" sz="1800" dirty="0" smtClean="0"/>
              <a:t>Introduced in the mid 80’s</a:t>
            </a:r>
          </a:p>
          <a:p>
            <a:r>
              <a:rPr lang="en-US" sz="1800" dirty="0" smtClean="0"/>
              <a:t>Created problems on motors initially</a:t>
            </a:r>
          </a:p>
          <a:p>
            <a:r>
              <a:rPr lang="en-US" sz="1800" dirty="0" smtClean="0"/>
              <a:t>Every VFD manufacturer uses these today</a:t>
            </a:r>
          </a:p>
        </p:txBody>
      </p:sp>
      <p:pic>
        <p:nvPicPr>
          <p:cNvPr id="41988" name="Picture 4"/>
          <p:cNvPicPr>
            <a:picLocks noChangeAspect="1" noChangeArrowheads="1"/>
          </p:cNvPicPr>
          <p:nvPr/>
        </p:nvPicPr>
        <p:blipFill>
          <a:blip r:embed="rId3" cstate="print"/>
          <a:srcRect/>
          <a:stretch>
            <a:fillRect/>
          </a:stretch>
        </p:blipFill>
        <p:spPr bwMode="auto">
          <a:xfrm>
            <a:off x="2179321" y="5181600"/>
            <a:ext cx="4985544" cy="1676823"/>
          </a:xfrm>
          <a:prstGeom prst="rect">
            <a:avLst/>
          </a:prstGeom>
          <a:noFill/>
          <a:ln w="25400">
            <a:noFill/>
            <a:miter lim="800000"/>
            <a:headEnd/>
            <a:tailEnd/>
          </a:ln>
        </p:spPr>
      </p:pic>
      <p:sp>
        <p:nvSpPr>
          <p:cNvPr id="41989" name="Text Box 7"/>
          <p:cNvSpPr txBox="1">
            <a:spLocks noChangeArrowheads="1"/>
          </p:cNvSpPr>
          <p:nvPr/>
        </p:nvSpPr>
        <p:spPr bwMode="auto">
          <a:xfrm>
            <a:off x="6537960" y="3414818"/>
            <a:ext cx="1341120" cy="410654"/>
          </a:xfrm>
          <a:prstGeom prst="rect">
            <a:avLst/>
          </a:prstGeom>
          <a:noFill/>
          <a:ln w="9525">
            <a:noFill/>
            <a:miter lim="800000"/>
            <a:headEnd/>
            <a:tailEnd/>
          </a:ln>
        </p:spPr>
        <p:txBody>
          <a:bodyPr lIns="101882" tIns="50941" rIns="101882" bIns="50941">
            <a:spAutoFit/>
          </a:bodyPr>
          <a:lstStyle/>
          <a:p>
            <a:pPr algn="l"/>
            <a:endParaRPr lang="en-US"/>
          </a:p>
        </p:txBody>
      </p:sp>
      <p:sp>
        <p:nvSpPr>
          <p:cNvPr id="139272" name="Text Box 8"/>
          <p:cNvSpPr txBox="1">
            <a:spLocks noChangeArrowheads="1"/>
          </p:cNvSpPr>
          <p:nvPr/>
        </p:nvSpPr>
        <p:spPr bwMode="auto">
          <a:xfrm>
            <a:off x="6202680" y="4577080"/>
            <a:ext cx="1173480" cy="449792"/>
          </a:xfrm>
          <a:prstGeom prst="rect">
            <a:avLst/>
          </a:prstGeom>
          <a:noFill/>
          <a:ln w="9525">
            <a:noFill/>
            <a:miter lim="800000"/>
            <a:headEnd/>
            <a:tailEnd/>
          </a:ln>
        </p:spPr>
        <p:txBody>
          <a:bodyPr lIns="101882" tIns="50941" rIns="101882" bIns="50941">
            <a:spAutoFit/>
          </a:bodyPr>
          <a:lstStyle/>
          <a:p>
            <a:pPr algn="l"/>
            <a:r>
              <a:rPr lang="en-US" sz="2200" b="1" dirty="0">
                <a:solidFill>
                  <a:srgbClr val="FF0000"/>
                </a:solidFill>
              </a:rPr>
              <a:t>IGBTs</a:t>
            </a:r>
          </a:p>
        </p:txBody>
      </p:sp>
      <p:sp>
        <p:nvSpPr>
          <p:cNvPr id="139273" name="Oval 9"/>
          <p:cNvSpPr>
            <a:spLocks noChangeArrowheads="1"/>
          </p:cNvSpPr>
          <p:nvPr/>
        </p:nvSpPr>
        <p:spPr bwMode="auto">
          <a:xfrm>
            <a:off x="4610100" y="5181600"/>
            <a:ext cx="2179320" cy="777240"/>
          </a:xfrm>
          <a:prstGeom prst="ellipse">
            <a:avLst/>
          </a:prstGeom>
          <a:noFill/>
          <a:ln w="38100" algn="ctr">
            <a:solidFill>
              <a:srgbClr val="FF0000"/>
            </a:solidFill>
            <a:round/>
            <a:headEnd/>
            <a:tailEnd/>
          </a:ln>
        </p:spPr>
        <p:txBody>
          <a:bodyPr wrap="none" lIns="101882" tIns="50941" rIns="101882" bIns="50941" anchor="ctr"/>
          <a:lstStyle/>
          <a:p>
            <a:endParaRPr lang="en-US"/>
          </a:p>
        </p:txBody>
      </p:sp>
      <p:sp>
        <p:nvSpPr>
          <p:cNvPr id="139274" name="Oval 10"/>
          <p:cNvSpPr>
            <a:spLocks noChangeArrowheads="1"/>
          </p:cNvSpPr>
          <p:nvPr/>
        </p:nvSpPr>
        <p:spPr bwMode="auto">
          <a:xfrm>
            <a:off x="4610100" y="6131560"/>
            <a:ext cx="2179320" cy="777240"/>
          </a:xfrm>
          <a:prstGeom prst="ellipse">
            <a:avLst/>
          </a:prstGeom>
          <a:noFill/>
          <a:ln w="38100" algn="ctr">
            <a:solidFill>
              <a:srgbClr val="FF0000"/>
            </a:solidFill>
            <a:round/>
            <a:headEnd/>
            <a:tailEnd/>
          </a:ln>
        </p:spPr>
        <p:txBody>
          <a:bodyPr wrap="none" lIns="101882" tIns="50941" rIns="101882" bIns="50941"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2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927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9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2" grpId="0"/>
      <p:bldP spid="139273" grpId="0" animBg="1"/>
      <p:bldP spid="13927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pContentSlideFooter"/>
          <p:cNvSpPr>
            <a:spLocks noGrp="1" noChangeArrowheads="1"/>
          </p:cNvSpPr>
          <p:nvPr>
            <p:ph type="ftr" sz="quarter" idx="3"/>
          </p:nvPr>
        </p:nvSpPr>
        <p:spPr/>
        <p:txBody>
          <a:bodyPr/>
          <a:lstStyle/>
          <a:p>
            <a:endParaRPr lang="en-US" dirty="0"/>
          </a:p>
          <a:p>
            <a:r>
              <a:rPr lang="en-US" dirty="0"/>
              <a:t>© ABB LV Drives</a:t>
            </a:r>
          </a:p>
          <a:p>
            <a:r>
              <a:rPr lang="en-US" dirty="0"/>
              <a:t>Property of ABB LV Drives, Do Not Copy</a:t>
            </a:r>
          </a:p>
        </p:txBody>
      </p:sp>
      <p:sp>
        <p:nvSpPr>
          <p:cNvPr id="3322882" name="Rectangle 2"/>
          <p:cNvSpPr>
            <a:spLocks noGrp="1" noChangeArrowheads="1"/>
          </p:cNvSpPr>
          <p:nvPr>
            <p:ph type="ctrTitle"/>
          </p:nvPr>
        </p:nvSpPr>
        <p:spPr/>
        <p:txBody>
          <a:bodyPr/>
          <a:lstStyle/>
          <a:p>
            <a:r>
              <a:rPr lang="en-US" dirty="0">
                <a:solidFill>
                  <a:schemeClr val="bg1"/>
                </a:solidFill>
              </a:rPr>
              <a:t>ACH550 Product </a:t>
            </a:r>
            <a:r>
              <a:rPr lang="en-US" dirty="0" smtClean="0">
                <a:solidFill>
                  <a:schemeClr val="bg1"/>
                </a:solidFill>
              </a:rPr>
              <a:t>Review</a:t>
            </a:r>
            <a:endParaRPr lang="de-DE" sz="3300" dirty="0">
              <a:solidFill>
                <a:schemeClr val="bg1"/>
              </a:solidFill>
            </a:endParaRPr>
          </a:p>
        </p:txBody>
      </p:sp>
      <p:pic>
        <p:nvPicPr>
          <p:cNvPr id="3322884" name="Picture 4" descr="ABB_training_REV"/>
          <p:cNvPicPr>
            <a:picLocks noChangeAspect="1" noChangeArrowheads="1"/>
          </p:cNvPicPr>
          <p:nvPr/>
        </p:nvPicPr>
        <p:blipFill>
          <a:blip r:embed="rId4" cstate="print"/>
          <a:srcRect/>
          <a:stretch>
            <a:fillRect/>
          </a:stretch>
        </p:blipFill>
        <p:spPr bwMode="auto">
          <a:xfrm>
            <a:off x="238125" y="255588"/>
            <a:ext cx="9582150" cy="4078287"/>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4941" name="Picture 13" descr="ACS550-PC_Right copy"/>
          <p:cNvPicPr>
            <a:picLocks noChangeAspect="1" noChangeArrowheads="1"/>
          </p:cNvPicPr>
          <p:nvPr/>
        </p:nvPicPr>
        <p:blipFill>
          <a:blip r:embed="rId3" cstate="print"/>
          <a:srcRect/>
          <a:stretch>
            <a:fillRect/>
          </a:stretch>
        </p:blipFill>
        <p:spPr bwMode="auto">
          <a:xfrm>
            <a:off x="6737350" y="2749550"/>
            <a:ext cx="1905000" cy="3833813"/>
          </a:xfrm>
          <a:prstGeom prst="rect">
            <a:avLst/>
          </a:prstGeom>
          <a:noFill/>
        </p:spPr>
      </p:pic>
      <p:sp>
        <p:nvSpPr>
          <p:cNvPr id="1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B4D6797F-7567-48FF-BC5A-4C220BA7D766}" type="slidenum">
              <a:rPr lang="en-US"/>
              <a:pPr/>
              <a:t>26</a:t>
            </a:fld>
            <a:endParaRPr lang="en-US"/>
          </a:p>
        </p:txBody>
      </p:sp>
      <p:sp>
        <p:nvSpPr>
          <p:cNvPr id="3324930" name="Rectangle 2"/>
          <p:cNvSpPr>
            <a:spLocks noGrp="1" noChangeArrowheads="1"/>
          </p:cNvSpPr>
          <p:nvPr>
            <p:ph type="title"/>
          </p:nvPr>
        </p:nvSpPr>
        <p:spPr/>
        <p:txBody>
          <a:bodyPr/>
          <a:lstStyle/>
          <a:p>
            <a:r>
              <a:rPr lang="en-US" dirty="0"/>
              <a:t>Family Frame Sizes</a:t>
            </a:r>
            <a:br>
              <a:rPr lang="en-US" dirty="0"/>
            </a:br>
            <a:endParaRPr lang="en-US" sz="2200" dirty="0">
              <a:solidFill>
                <a:schemeClr val="accent1"/>
              </a:solidFill>
            </a:endParaRPr>
          </a:p>
        </p:txBody>
      </p:sp>
      <p:sp>
        <p:nvSpPr>
          <p:cNvPr id="3324931" name="Rectangle 3"/>
          <p:cNvSpPr>
            <a:spLocks noGrp="1" noChangeArrowheads="1"/>
          </p:cNvSpPr>
          <p:nvPr>
            <p:ph type="body" idx="1"/>
          </p:nvPr>
        </p:nvSpPr>
        <p:spPr/>
        <p:txBody>
          <a:bodyPr/>
          <a:lstStyle/>
          <a:p>
            <a:r>
              <a:rPr lang="en-US" dirty="0"/>
              <a:t>IP21 / UL Type 1:  </a:t>
            </a:r>
            <a:r>
              <a:rPr lang="en-US" dirty="0" smtClean="0"/>
              <a:t>	1 </a:t>
            </a:r>
            <a:r>
              <a:rPr lang="en-US" dirty="0"/>
              <a:t>- 550 HP</a:t>
            </a:r>
          </a:p>
          <a:p>
            <a:r>
              <a:rPr lang="en-US" dirty="0"/>
              <a:t>IP54 / UL Type 12:  </a:t>
            </a:r>
            <a:r>
              <a:rPr lang="en-US" dirty="0" smtClean="0"/>
              <a:t>	1 </a:t>
            </a:r>
            <a:r>
              <a:rPr lang="en-US" dirty="0"/>
              <a:t>- 550 HP</a:t>
            </a:r>
          </a:p>
          <a:p>
            <a:r>
              <a:rPr lang="en-US" dirty="0"/>
              <a:t>IP32 / </a:t>
            </a:r>
            <a:r>
              <a:rPr lang="en-US" dirty="0" smtClean="0"/>
              <a:t>UL Type 3R</a:t>
            </a:r>
            <a:r>
              <a:rPr lang="en-US" dirty="0"/>
              <a:t>:  </a:t>
            </a:r>
            <a:r>
              <a:rPr lang="en-US" dirty="0" smtClean="0"/>
              <a:t>	1 </a:t>
            </a:r>
            <a:r>
              <a:rPr lang="en-US" dirty="0"/>
              <a:t>– 200HP w/ </a:t>
            </a:r>
            <a:r>
              <a:rPr lang="en-US" dirty="0" smtClean="0"/>
              <a:t>Bypass</a:t>
            </a:r>
            <a:endParaRPr lang="en-US" dirty="0"/>
          </a:p>
        </p:txBody>
      </p:sp>
      <p:sp>
        <p:nvSpPr>
          <p:cNvPr id="3324932" name="Text Box 4"/>
          <p:cNvSpPr txBox="1">
            <a:spLocks noChangeArrowheads="1"/>
          </p:cNvSpPr>
          <p:nvPr/>
        </p:nvSpPr>
        <p:spPr bwMode="auto">
          <a:xfrm>
            <a:off x="6848475" y="6635750"/>
            <a:ext cx="1260475" cy="173038"/>
          </a:xfrm>
          <a:prstGeom prst="rect">
            <a:avLst/>
          </a:prstGeom>
          <a:noFill/>
          <a:ln w="38100" algn="ctr">
            <a:noFill/>
            <a:miter lim="800000"/>
            <a:headEnd/>
            <a:tailEnd/>
          </a:ln>
          <a:effectLst/>
        </p:spPr>
        <p:txBody>
          <a:bodyPr lIns="0" tIns="0" rIns="0" bIns="0">
            <a:spAutoFit/>
          </a:bodyPr>
          <a:lstStyle/>
          <a:p>
            <a:pPr marL="203200" indent="-203200" algn="ctr" defTabSz="1019175">
              <a:buFont typeface="Wingdings" pitchFamily="2" charset="2"/>
              <a:buNone/>
            </a:pPr>
            <a:r>
              <a:rPr lang="en-US" sz="1100">
                <a:solidFill>
                  <a:schemeClr val="accent2"/>
                </a:solidFill>
              </a:rPr>
              <a:t>R8  250-550 Hp</a:t>
            </a:r>
          </a:p>
        </p:txBody>
      </p:sp>
      <p:grpSp>
        <p:nvGrpSpPr>
          <p:cNvPr id="2" name="Group 5"/>
          <p:cNvGrpSpPr>
            <a:grpSpLocks/>
          </p:cNvGrpSpPr>
          <p:nvPr/>
        </p:nvGrpSpPr>
        <p:grpSpPr bwMode="auto">
          <a:xfrm>
            <a:off x="1627188" y="4497388"/>
            <a:ext cx="5211762" cy="2074862"/>
            <a:chOff x="708" y="2500"/>
            <a:chExt cx="2984" cy="1153"/>
          </a:xfrm>
        </p:grpSpPr>
        <p:pic>
          <p:nvPicPr>
            <p:cNvPr id="3324934" name="Picture 6" descr="ACH550_IP54_R1_R6"/>
            <p:cNvPicPr>
              <a:picLocks noChangeAspect="1" noChangeArrowheads="1"/>
            </p:cNvPicPr>
            <p:nvPr/>
          </p:nvPicPr>
          <p:blipFill>
            <a:blip r:embed="rId4" cstate="print"/>
            <a:srcRect/>
            <a:stretch>
              <a:fillRect/>
            </a:stretch>
          </p:blipFill>
          <p:spPr bwMode="auto">
            <a:xfrm>
              <a:off x="783" y="2500"/>
              <a:ext cx="2699" cy="1032"/>
            </a:xfrm>
            <a:prstGeom prst="rect">
              <a:avLst/>
            </a:prstGeom>
            <a:noFill/>
          </p:spPr>
        </p:pic>
        <p:sp>
          <p:nvSpPr>
            <p:cNvPr id="3324935" name="Text Box 7"/>
            <p:cNvSpPr txBox="1">
              <a:spLocks noChangeArrowheads="1"/>
            </p:cNvSpPr>
            <p:nvPr/>
          </p:nvSpPr>
          <p:spPr bwMode="auto">
            <a:xfrm>
              <a:off x="2868" y="3526"/>
              <a:ext cx="824" cy="96"/>
            </a:xfrm>
            <a:prstGeom prst="rect">
              <a:avLst/>
            </a:prstGeom>
            <a:noFill/>
            <a:ln w="38100" algn="ctr">
              <a:noFill/>
              <a:miter lim="800000"/>
              <a:headEnd/>
              <a:tailEnd/>
            </a:ln>
            <a:effectLst/>
          </p:spPr>
          <p:txBody>
            <a:bodyPr lIns="0" tIns="0" rIns="0" bIns="0">
              <a:spAutoFit/>
            </a:bodyPr>
            <a:lstStyle/>
            <a:p>
              <a:pPr marL="203200" indent="-203200" algn="ctr" defTabSz="1019175">
                <a:buFont typeface="Wingdings" pitchFamily="2" charset="2"/>
                <a:buNone/>
              </a:pPr>
              <a:r>
                <a:rPr lang="en-US" sz="1100">
                  <a:solidFill>
                    <a:schemeClr val="accent2"/>
                  </a:solidFill>
                </a:rPr>
                <a:t>R6 125–200 Hp</a:t>
              </a:r>
            </a:p>
          </p:txBody>
        </p:sp>
        <p:sp>
          <p:nvSpPr>
            <p:cNvPr id="3324936" name="Text Box 8"/>
            <p:cNvSpPr txBox="1">
              <a:spLocks noChangeArrowheads="1"/>
            </p:cNvSpPr>
            <p:nvPr/>
          </p:nvSpPr>
          <p:spPr bwMode="auto">
            <a:xfrm>
              <a:off x="2376" y="3518"/>
              <a:ext cx="549" cy="96"/>
            </a:xfrm>
            <a:prstGeom prst="rect">
              <a:avLst/>
            </a:prstGeom>
            <a:noFill/>
            <a:ln w="38100" algn="ctr">
              <a:noFill/>
              <a:miter lim="800000"/>
              <a:headEnd/>
              <a:tailEnd/>
            </a:ln>
            <a:effectLst/>
          </p:spPr>
          <p:txBody>
            <a:bodyPr lIns="0" tIns="0" rIns="0" bIns="0">
              <a:spAutoFit/>
            </a:bodyPr>
            <a:lstStyle/>
            <a:p>
              <a:pPr marL="203200" indent="-203200" algn="ctr" defTabSz="1019175">
                <a:buFont typeface="Wingdings" pitchFamily="2" charset="2"/>
                <a:buNone/>
              </a:pPr>
              <a:r>
                <a:rPr lang="en-US" sz="1100">
                  <a:solidFill>
                    <a:schemeClr val="accent2"/>
                  </a:solidFill>
                </a:rPr>
                <a:t>R5 100 Hp</a:t>
              </a:r>
            </a:p>
          </p:txBody>
        </p:sp>
        <p:sp>
          <p:nvSpPr>
            <p:cNvPr id="3324937" name="Text Box 9"/>
            <p:cNvSpPr txBox="1">
              <a:spLocks noChangeArrowheads="1"/>
            </p:cNvSpPr>
            <p:nvPr/>
          </p:nvSpPr>
          <p:spPr bwMode="auto">
            <a:xfrm>
              <a:off x="1932" y="3450"/>
              <a:ext cx="449" cy="96"/>
            </a:xfrm>
            <a:prstGeom prst="rect">
              <a:avLst/>
            </a:prstGeom>
            <a:noFill/>
            <a:ln w="38100" algn="ctr">
              <a:noFill/>
              <a:miter lim="800000"/>
              <a:headEnd/>
              <a:tailEnd/>
            </a:ln>
            <a:effectLst/>
          </p:spPr>
          <p:txBody>
            <a:bodyPr lIns="0" tIns="0" rIns="0" bIns="0">
              <a:spAutoFit/>
            </a:bodyPr>
            <a:lstStyle/>
            <a:p>
              <a:pPr marL="203200" indent="-203200" algn="ctr" defTabSz="1019175">
                <a:buFont typeface="Wingdings" pitchFamily="2" charset="2"/>
                <a:buNone/>
              </a:pPr>
              <a:r>
                <a:rPr lang="en-US" sz="1100">
                  <a:solidFill>
                    <a:schemeClr val="accent2"/>
                  </a:solidFill>
                </a:rPr>
                <a:t>R4 40-75Hp</a:t>
              </a:r>
            </a:p>
          </p:txBody>
        </p:sp>
        <p:sp>
          <p:nvSpPr>
            <p:cNvPr id="3324938" name="Text Box 10"/>
            <p:cNvSpPr txBox="1">
              <a:spLocks noChangeArrowheads="1"/>
            </p:cNvSpPr>
            <p:nvPr/>
          </p:nvSpPr>
          <p:spPr bwMode="auto">
            <a:xfrm>
              <a:off x="1480" y="3557"/>
              <a:ext cx="481" cy="96"/>
            </a:xfrm>
            <a:prstGeom prst="rect">
              <a:avLst/>
            </a:prstGeom>
            <a:noFill/>
            <a:ln w="38100" algn="ctr">
              <a:noFill/>
              <a:miter lim="800000"/>
              <a:headEnd/>
              <a:tailEnd/>
            </a:ln>
            <a:effectLst/>
          </p:spPr>
          <p:txBody>
            <a:bodyPr lIns="0" tIns="0" rIns="0" bIns="0">
              <a:spAutoFit/>
            </a:bodyPr>
            <a:lstStyle/>
            <a:p>
              <a:pPr marL="203200" indent="-203200" algn="ctr" defTabSz="1019175">
                <a:buFont typeface="Wingdings" pitchFamily="2" charset="2"/>
                <a:buNone/>
              </a:pPr>
              <a:r>
                <a:rPr lang="en-US" sz="1100">
                  <a:solidFill>
                    <a:schemeClr val="accent2"/>
                  </a:solidFill>
                </a:rPr>
                <a:t>R3 20-30Hp</a:t>
              </a:r>
            </a:p>
          </p:txBody>
        </p:sp>
        <p:sp>
          <p:nvSpPr>
            <p:cNvPr id="3324939" name="Text Box 11"/>
            <p:cNvSpPr txBox="1">
              <a:spLocks noChangeArrowheads="1"/>
            </p:cNvSpPr>
            <p:nvPr/>
          </p:nvSpPr>
          <p:spPr bwMode="auto">
            <a:xfrm>
              <a:off x="1165" y="3445"/>
              <a:ext cx="451" cy="96"/>
            </a:xfrm>
            <a:prstGeom prst="rect">
              <a:avLst/>
            </a:prstGeom>
            <a:noFill/>
            <a:ln w="38100" algn="ctr">
              <a:noFill/>
              <a:miter lim="800000"/>
              <a:headEnd/>
              <a:tailEnd/>
            </a:ln>
            <a:effectLst/>
          </p:spPr>
          <p:txBody>
            <a:bodyPr wrap="none" lIns="0" tIns="0" rIns="0" bIns="0">
              <a:spAutoFit/>
            </a:bodyPr>
            <a:lstStyle/>
            <a:p>
              <a:pPr marL="203200" indent="-203200" algn="ctr" defTabSz="1019175">
                <a:buFont typeface="Wingdings" pitchFamily="2" charset="2"/>
                <a:buNone/>
              </a:pPr>
              <a:r>
                <a:rPr lang="en-US" sz="1100">
                  <a:solidFill>
                    <a:schemeClr val="accent2"/>
                  </a:solidFill>
                </a:rPr>
                <a:t>R2 10-15 Hp</a:t>
              </a:r>
            </a:p>
          </p:txBody>
        </p:sp>
        <p:sp>
          <p:nvSpPr>
            <p:cNvPr id="3324940" name="Text Box 12"/>
            <p:cNvSpPr txBox="1">
              <a:spLocks noChangeArrowheads="1"/>
            </p:cNvSpPr>
            <p:nvPr/>
          </p:nvSpPr>
          <p:spPr bwMode="auto">
            <a:xfrm>
              <a:off x="708" y="3390"/>
              <a:ext cx="444" cy="96"/>
            </a:xfrm>
            <a:prstGeom prst="rect">
              <a:avLst/>
            </a:prstGeom>
            <a:noFill/>
            <a:ln w="38100" algn="ctr">
              <a:noFill/>
              <a:miter lim="800000"/>
              <a:headEnd/>
              <a:tailEnd/>
            </a:ln>
            <a:effectLst/>
          </p:spPr>
          <p:txBody>
            <a:bodyPr lIns="0" tIns="0" rIns="0" bIns="0">
              <a:spAutoFit/>
            </a:bodyPr>
            <a:lstStyle/>
            <a:p>
              <a:pPr marL="203200" indent="-203200" algn="ctr" defTabSz="1019175">
                <a:buFont typeface="Wingdings" pitchFamily="2" charset="2"/>
                <a:buNone/>
              </a:pPr>
              <a:r>
                <a:rPr lang="en-US" sz="1100">
                  <a:solidFill>
                    <a:schemeClr val="accent2"/>
                  </a:solidFill>
                </a:rPr>
                <a:t>R1 1-7.5 Hp</a:t>
              </a: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F36C6B31-0565-42C8-8943-FC37C87E3311}" type="slidenum">
              <a:rPr lang="en-US"/>
              <a:pPr/>
              <a:t>27</a:t>
            </a:fld>
            <a:endParaRPr lang="en-US"/>
          </a:p>
        </p:txBody>
      </p:sp>
      <p:sp>
        <p:nvSpPr>
          <p:cNvPr id="3326978" name="Rectangle 2"/>
          <p:cNvSpPr>
            <a:spLocks noGrp="1" noChangeArrowheads="1"/>
          </p:cNvSpPr>
          <p:nvPr>
            <p:ph type="title"/>
          </p:nvPr>
        </p:nvSpPr>
        <p:spPr/>
        <p:txBody>
          <a:bodyPr/>
          <a:lstStyle/>
          <a:p>
            <a:r>
              <a:rPr lang="en-US"/>
              <a:t>Product Features</a:t>
            </a:r>
            <a:br>
              <a:rPr lang="en-US"/>
            </a:br>
            <a:endParaRPr lang="en-US" sz="2200">
              <a:solidFill>
                <a:schemeClr val="accent1"/>
              </a:solidFill>
            </a:endParaRPr>
          </a:p>
        </p:txBody>
      </p:sp>
      <p:sp>
        <p:nvSpPr>
          <p:cNvPr id="3326979" name="Rectangle 3"/>
          <p:cNvSpPr>
            <a:spLocks noGrp="1" noChangeArrowheads="1"/>
          </p:cNvSpPr>
          <p:nvPr>
            <p:ph type="body" idx="1"/>
          </p:nvPr>
        </p:nvSpPr>
        <p:spPr>
          <a:xfrm>
            <a:off x="1624013" y="1804988"/>
            <a:ext cx="7008812" cy="5222875"/>
          </a:xfrm>
        </p:spPr>
        <p:txBody>
          <a:bodyPr/>
          <a:lstStyle/>
          <a:p>
            <a:pPr>
              <a:lnSpc>
                <a:spcPct val="80000"/>
              </a:lnSpc>
            </a:pPr>
            <a:r>
              <a:rPr lang="en-GB" sz="1600"/>
              <a:t>Power Range, wall mount</a:t>
            </a:r>
          </a:p>
          <a:p>
            <a:pPr lvl="1">
              <a:lnSpc>
                <a:spcPct val="80000"/>
              </a:lnSpc>
            </a:pPr>
            <a:r>
              <a:rPr lang="en-US" sz="1400"/>
              <a:t>1.0 to 100HP @ 240Vac</a:t>
            </a:r>
          </a:p>
          <a:p>
            <a:pPr lvl="1">
              <a:lnSpc>
                <a:spcPct val="80000"/>
              </a:lnSpc>
            </a:pPr>
            <a:r>
              <a:rPr lang="en-US" sz="1400"/>
              <a:t>1.5 to 200HP @ 480Vac</a:t>
            </a:r>
          </a:p>
          <a:p>
            <a:pPr lvl="1">
              <a:lnSpc>
                <a:spcPct val="80000"/>
              </a:lnSpc>
            </a:pPr>
            <a:r>
              <a:rPr lang="en-US" sz="1400"/>
              <a:t>2.0 to 150HP @ 600Vac</a:t>
            </a:r>
          </a:p>
          <a:p>
            <a:pPr>
              <a:lnSpc>
                <a:spcPct val="80000"/>
              </a:lnSpc>
            </a:pPr>
            <a:r>
              <a:rPr lang="en-GB" sz="1600"/>
              <a:t>Power Range, packaged in enclosure</a:t>
            </a:r>
          </a:p>
          <a:p>
            <a:pPr lvl="1">
              <a:lnSpc>
                <a:spcPct val="80000"/>
              </a:lnSpc>
            </a:pPr>
            <a:r>
              <a:rPr lang="en-US" sz="1400"/>
              <a:t>1.0 to 100HP @ 240Vac</a:t>
            </a:r>
          </a:p>
          <a:p>
            <a:pPr lvl="1">
              <a:lnSpc>
                <a:spcPct val="80000"/>
              </a:lnSpc>
            </a:pPr>
            <a:r>
              <a:rPr lang="en-US" sz="1400"/>
              <a:t>1.5 to 550HP @ 480Vac</a:t>
            </a:r>
          </a:p>
          <a:p>
            <a:pPr lvl="1">
              <a:lnSpc>
                <a:spcPct val="80000"/>
              </a:lnSpc>
            </a:pPr>
            <a:r>
              <a:rPr lang="en-US" sz="1400"/>
              <a:t>2.0 to 150HP @ 600Vac</a:t>
            </a:r>
          </a:p>
          <a:p>
            <a:pPr>
              <a:lnSpc>
                <a:spcPct val="80000"/>
              </a:lnSpc>
            </a:pPr>
            <a:r>
              <a:rPr lang="en-GB" sz="1600"/>
              <a:t>Enclosure</a:t>
            </a:r>
          </a:p>
          <a:p>
            <a:pPr lvl="1">
              <a:lnSpc>
                <a:spcPct val="80000"/>
              </a:lnSpc>
            </a:pPr>
            <a:r>
              <a:rPr lang="en-GB" sz="1400"/>
              <a:t>UL Type 1 (NEMA 1) standard</a:t>
            </a:r>
          </a:p>
          <a:p>
            <a:pPr lvl="1">
              <a:lnSpc>
                <a:spcPct val="80000"/>
              </a:lnSpc>
            </a:pPr>
            <a:r>
              <a:rPr lang="en-GB" sz="1400"/>
              <a:t>UL Type 12 (NEMA 12) optional</a:t>
            </a:r>
          </a:p>
          <a:p>
            <a:pPr lvl="1">
              <a:lnSpc>
                <a:spcPct val="80000"/>
              </a:lnSpc>
            </a:pPr>
            <a:r>
              <a:rPr lang="en-GB" sz="1400"/>
              <a:t>UL Type 3R (NEMA 3R) optional</a:t>
            </a:r>
          </a:p>
          <a:p>
            <a:pPr>
              <a:lnSpc>
                <a:spcPct val="80000"/>
              </a:lnSpc>
            </a:pPr>
            <a:r>
              <a:rPr lang="en-US" sz="1600"/>
              <a:t>Motor Control – Scalar (V/Hz) and Sensorless Vector</a:t>
            </a:r>
          </a:p>
          <a:p>
            <a:pPr>
              <a:lnSpc>
                <a:spcPct val="80000"/>
              </a:lnSpc>
            </a:pPr>
            <a:r>
              <a:rPr lang="en-US" sz="1600"/>
              <a:t>Output frequency range 0 to 500Hz</a:t>
            </a:r>
          </a:p>
          <a:p>
            <a:pPr>
              <a:lnSpc>
                <a:spcPct val="80000"/>
              </a:lnSpc>
            </a:pPr>
            <a:r>
              <a:rPr lang="en-US" sz="1600"/>
              <a:t>Switching frequency choices of 1/2/4/8/12 kHz</a:t>
            </a:r>
          </a:p>
          <a:p>
            <a:pPr>
              <a:lnSpc>
                <a:spcPct val="80000"/>
              </a:lnSpc>
            </a:pPr>
            <a:r>
              <a:rPr lang="en-US" sz="1600"/>
              <a:t>15 language choices</a:t>
            </a:r>
          </a:p>
          <a:p>
            <a:pPr>
              <a:lnSpc>
                <a:spcPct val="80000"/>
              </a:lnSpc>
            </a:pPr>
            <a:r>
              <a:rPr lang="en-US" sz="1600"/>
              <a:t>EMC Filter for CE compliance</a:t>
            </a:r>
            <a:r>
              <a:rPr lang="en-US" sz="1600" b="1" baseline="30000">
                <a:solidFill>
                  <a:schemeClr val="accent1"/>
                </a:solidFill>
              </a:rPr>
              <a:t> </a:t>
            </a:r>
            <a:br>
              <a:rPr lang="en-US" sz="1600" b="1" baseline="30000">
                <a:solidFill>
                  <a:schemeClr val="accent1"/>
                </a:solidFill>
              </a:rPr>
            </a:br>
            <a:r>
              <a:rPr lang="en-GB" sz="1600"/>
              <a:t>(First Environment – restricted through 200HP Wall-Mount)</a:t>
            </a:r>
            <a:endParaRPr lang="en-US" sz="1600"/>
          </a:p>
        </p:txBody>
      </p:sp>
      <p:pic>
        <p:nvPicPr>
          <p:cNvPr id="3326980" name="Picture 4"/>
          <p:cNvPicPr>
            <a:picLocks noChangeArrowheads="1"/>
          </p:cNvPicPr>
          <p:nvPr/>
        </p:nvPicPr>
        <p:blipFill>
          <a:blip r:embed="rId3" cstate="print"/>
          <a:srcRect/>
          <a:stretch>
            <a:fillRect/>
          </a:stretch>
        </p:blipFill>
        <p:spPr bwMode="auto">
          <a:xfrm>
            <a:off x="8431213" y="1804988"/>
            <a:ext cx="1385887" cy="32416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6980" name="Picture 4"/>
          <p:cNvPicPr>
            <a:picLocks noChangeArrowheads="1"/>
          </p:cNvPicPr>
          <p:nvPr/>
        </p:nvPicPr>
        <p:blipFill>
          <a:blip r:embed="rId3" cstate="print"/>
          <a:srcRect/>
          <a:stretch>
            <a:fillRect/>
          </a:stretch>
        </p:blipFill>
        <p:spPr bwMode="auto">
          <a:xfrm>
            <a:off x="8431213" y="1804988"/>
            <a:ext cx="1385887" cy="3241675"/>
          </a:xfrm>
          <a:prstGeom prst="rect">
            <a:avLst/>
          </a:prstGeom>
          <a:noFill/>
          <a:ln w="9525">
            <a:noFill/>
            <a:miter lim="800000"/>
            <a:headEnd/>
            <a:tailEnd/>
          </a:ln>
          <a:effectLst/>
        </p:spPr>
      </p:pic>
      <p:sp>
        <p:nvSpPr>
          <p:cNvPr id="5"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F36C6B31-0565-42C8-8943-FC37C87E3311}" type="slidenum">
              <a:rPr lang="en-US"/>
              <a:pPr/>
              <a:t>28</a:t>
            </a:fld>
            <a:endParaRPr lang="en-US"/>
          </a:p>
        </p:txBody>
      </p:sp>
      <p:sp>
        <p:nvSpPr>
          <p:cNvPr id="3326978" name="Rectangle 2"/>
          <p:cNvSpPr>
            <a:spLocks noGrp="1" noChangeArrowheads="1"/>
          </p:cNvSpPr>
          <p:nvPr>
            <p:ph type="title"/>
          </p:nvPr>
        </p:nvSpPr>
        <p:spPr/>
        <p:txBody>
          <a:bodyPr/>
          <a:lstStyle/>
          <a:p>
            <a:r>
              <a:rPr lang="en-US" dirty="0"/>
              <a:t>Product </a:t>
            </a:r>
            <a:r>
              <a:rPr lang="en-US" dirty="0" smtClean="0"/>
              <a:t>Certifications</a:t>
            </a:r>
            <a:endParaRPr lang="en-US" sz="2200" dirty="0">
              <a:solidFill>
                <a:schemeClr val="accent1"/>
              </a:solidFill>
            </a:endParaRPr>
          </a:p>
        </p:txBody>
      </p:sp>
      <p:sp>
        <p:nvSpPr>
          <p:cNvPr id="3326979" name="Rectangle 3"/>
          <p:cNvSpPr>
            <a:spLocks noGrp="1" noChangeArrowheads="1"/>
          </p:cNvSpPr>
          <p:nvPr>
            <p:ph type="body" idx="1"/>
          </p:nvPr>
        </p:nvSpPr>
        <p:spPr>
          <a:xfrm>
            <a:off x="1417320" y="1737360"/>
            <a:ext cx="7008812" cy="5222875"/>
          </a:xfrm>
        </p:spPr>
        <p:txBody>
          <a:bodyPr/>
          <a:lstStyle/>
          <a:p>
            <a:pPr>
              <a:lnSpc>
                <a:spcPct val="80000"/>
              </a:lnSpc>
            </a:pPr>
            <a:r>
              <a:rPr lang="en-US" dirty="0" smtClean="0"/>
              <a:t>IBC 2006 &amp; IBC 2009 Seismic Certification</a:t>
            </a:r>
          </a:p>
          <a:p>
            <a:pPr lvl="1">
              <a:lnSpc>
                <a:spcPct val="80000"/>
              </a:lnSpc>
            </a:pPr>
            <a:r>
              <a:rPr lang="en-US" dirty="0" smtClean="0"/>
              <a:t> All Standard Factory Products</a:t>
            </a:r>
          </a:p>
          <a:p>
            <a:pPr lvl="1">
              <a:lnSpc>
                <a:spcPct val="80000"/>
              </a:lnSpc>
            </a:pPr>
            <a:r>
              <a:rPr lang="en-US" dirty="0" smtClean="0"/>
              <a:t>OSHPOD Certification</a:t>
            </a:r>
          </a:p>
          <a:p>
            <a:pPr>
              <a:lnSpc>
                <a:spcPct val="80000"/>
              </a:lnSpc>
            </a:pPr>
            <a:r>
              <a:rPr lang="en-US" dirty="0" smtClean="0"/>
              <a:t>American Recovery and Reinvestment Act of 2009 	</a:t>
            </a:r>
          </a:p>
          <a:p>
            <a:pPr lvl="1">
              <a:lnSpc>
                <a:spcPct val="80000"/>
              </a:lnSpc>
            </a:pPr>
            <a:r>
              <a:rPr lang="en-US" dirty="0" smtClean="0"/>
              <a:t>All Standard Factory Products</a:t>
            </a:r>
          </a:p>
          <a:p>
            <a:pPr>
              <a:lnSpc>
                <a:spcPct val="80000"/>
              </a:lnSpc>
            </a:pPr>
            <a:r>
              <a:rPr lang="en-US" dirty="0" smtClean="0"/>
              <a:t>100K Short Circuit Current Rating	</a:t>
            </a:r>
          </a:p>
          <a:p>
            <a:pPr lvl="1">
              <a:lnSpc>
                <a:spcPct val="80000"/>
              </a:lnSpc>
            </a:pPr>
            <a:r>
              <a:rPr lang="en-US" dirty="0" smtClean="0"/>
              <a:t>Standard on all Circuit Breaker Units</a:t>
            </a:r>
          </a:p>
          <a:p>
            <a:pPr lvl="1">
              <a:lnSpc>
                <a:spcPct val="80000"/>
              </a:lnSpc>
            </a:pPr>
            <a:r>
              <a:rPr lang="en-US" dirty="0" smtClean="0"/>
              <a:t>Standard on all Disconnect Models when Class J Fuses Installed Upstream of VFD</a:t>
            </a:r>
          </a:p>
          <a:p>
            <a:pPr lvl="1">
              <a:lnSpc>
                <a:spcPct val="80000"/>
              </a:lnSpc>
            </a:pPr>
            <a:r>
              <a:rPr lang="en-US" dirty="0" smtClean="0"/>
              <a:t>Standard on Drive Module </a:t>
            </a:r>
          </a:p>
          <a:p>
            <a:pPr>
              <a:lnSpc>
                <a:spcPct val="80000"/>
              </a:lnSpc>
            </a:pPr>
            <a:r>
              <a:rPr lang="en-US" dirty="0" smtClean="0"/>
              <a:t>Certified EMI/RFI Filter</a:t>
            </a:r>
          </a:p>
          <a:p>
            <a:pPr lvl="1">
              <a:lnSpc>
                <a:spcPct val="80000"/>
              </a:lnSpc>
            </a:pPr>
            <a:r>
              <a:rPr lang="en-US" dirty="0" smtClean="0"/>
              <a:t>2</a:t>
            </a:r>
            <a:r>
              <a:rPr lang="en-US" baseline="30000" dirty="0" smtClean="0"/>
              <a:t>nd</a:t>
            </a:r>
            <a:r>
              <a:rPr lang="en-US" dirty="0" smtClean="0"/>
              <a:t> Environment Rated for Commercial/Industrial Usage</a:t>
            </a:r>
          </a:p>
          <a:p>
            <a:pPr lvl="1">
              <a:lnSpc>
                <a:spcPct val="80000"/>
              </a:lnSpc>
            </a:pPr>
            <a:r>
              <a:rPr lang="en-US" dirty="0" smtClean="0"/>
              <a:t>1</a:t>
            </a:r>
            <a:r>
              <a:rPr lang="en-US" baseline="30000" dirty="0" smtClean="0"/>
              <a:t>st</a:t>
            </a:r>
            <a:r>
              <a:rPr lang="en-US" dirty="0" smtClean="0"/>
              <a:t> Environment Rated for Residential Usage</a:t>
            </a:r>
          </a:p>
          <a:p>
            <a:pPr>
              <a:lnSpc>
                <a:spcPct val="80000"/>
              </a:lnSpc>
            </a:pPr>
            <a:endParaRPr lang="en-US" sz="16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459FBD6F-9D41-41D8-BC47-29A48C8CC989}" type="slidenum">
              <a:rPr lang="en-US"/>
              <a:pPr/>
              <a:t>29</a:t>
            </a:fld>
            <a:endParaRPr lang="en-US"/>
          </a:p>
        </p:txBody>
      </p:sp>
      <p:sp>
        <p:nvSpPr>
          <p:cNvPr id="3329026" name="Rectangle 2"/>
          <p:cNvSpPr>
            <a:spLocks noGrp="1" noChangeArrowheads="1"/>
          </p:cNvSpPr>
          <p:nvPr>
            <p:ph type="title"/>
          </p:nvPr>
        </p:nvSpPr>
        <p:spPr/>
        <p:txBody>
          <a:bodyPr/>
          <a:lstStyle/>
          <a:p>
            <a:r>
              <a:rPr lang="en-US"/>
              <a:t>Human Interface</a:t>
            </a:r>
            <a:br>
              <a:rPr lang="en-US"/>
            </a:br>
            <a:endParaRPr lang="en-US" sz="2200">
              <a:solidFill>
                <a:schemeClr val="accent1"/>
              </a:solidFill>
            </a:endParaRPr>
          </a:p>
        </p:txBody>
      </p:sp>
      <p:sp>
        <p:nvSpPr>
          <p:cNvPr id="3329027" name="Rectangle 3"/>
          <p:cNvSpPr>
            <a:spLocks noGrp="1" noChangeArrowheads="1"/>
          </p:cNvSpPr>
          <p:nvPr>
            <p:ph type="body" idx="1"/>
          </p:nvPr>
        </p:nvSpPr>
        <p:spPr>
          <a:xfrm>
            <a:off x="1097280" y="1234440"/>
            <a:ext cx="3977640" cy="5222875"/>
          </a:xfrm>
        </p:spPr>
        <p:txBody>
          <a:bodyPr/>
          <a:lstStyle/>
          <a:p>
            <a:r>
              <a:rPr lang="en-US" dirty="0"/>
              <a:t>Advanced Control Panel (Standard)</a:t>
            </a:r>
          </a:p>
          <a:p>
            <a:pPr lvl="1"/>
            <a:r>
              <a:rPr lang="en-US" sz="1600" dirty="0"/>
              <a:t>Full-featured and alpha-numeric graphic display </a:t>
            </a:r>
          </a:p>
          <a:p>
            <a:pPr lvl="1"/>
            <a:r>
              <a:rPr lang="en-US" sz="1600" dirty="0"/>
              <a:t>Real-time clock</a:t>
            </a:r>
          </a:p>
          <a:p>
            <a:pPr lvl="1"/>
            <a:r>
              <a:rPr lang="en-US" sz="1600" dirty="0"/>
              <a:t>Allows for back-up, Assistant menus &amp; Diagnostics</a:t>
            </a:r>
          </a:p>
          <a:p>
            <a:pPr lvl="1"/>
            <a:r>
              <a:rPr lang="en-US" sz="1600" dirty="0"/>
              <a:t>Fifteen (15) languages</a:t>
            </a:r>
          </a:p>
          <a:p>
            <a:pPr lvl="1"/>
            <a:r>
              <a:rPr lang="en-US" sz="1600" dirty="0"/>
              <a:t>Dedicated help key</a:t>
            </a:r>
          </a:p>
          <a:p>
            <a:r>
              <a:rPr lang="en-US" dirty="0" err="1"/>
              <a:t>DriveWindow</a:t>
            </a:r>
            <a:r>
              <a:rPr lang="en-US" dirty="0"/>
              <a:t> Light</a:t>
            </a:r>
          </a:p>
          <a:p>
            <a:pPr lvl="1"/>
            <a:r>
              <a:rPr lang="en-US" sz="1600" dirty="0"/>
              <a:t>Easy tool for commissioning and maintenance</a:t>
            </a:r>
          </a:p>
          <a:p>
            <a:pPr lvl="1"/>
            <a:r>
              <a:rPr lang="en-US" sz="1600" dirty="0"/>
              <a:t>Clear, graphical presentation, with on-line &amp; off-line modes</a:t>
            </a:r>
          </a:p>
          <a:p>
            <a:pPr lvl="1"/>
            <a:r>
              <a:rPr lang="en-US" sz="1600" dirty="0"/>
              <a:t>Back-up of drive values, and  data trending </a:t>
            </a:r>
          </a:p>
        </p:txBody>
      </p:sp>
      <p:pic>
        <p:nvPicPr>
          <p:cNvPr id="3329028" name="Picture 4"/>
          <p:cNvPicPr>
            <a:picLocks noChangeArrowheads="1"/>
          </p:cNvPicPr>
          <p:nvPr/>
        </p:nvPicPr>
        <p:blipFill>
          <a:blip r:embed="rId3" cstate="print">
            <a:grayscl/>
          </a:blip>
          <a:srcRect/>
          <a:stretch>
            <a:fillRect/>
          </a:stretch>
        </p:blipFill>
        <p:spPr bwMode="auto">
          <a:xfrm>
            <a:off x="6720840" y="1325880"/>
            <a:ext cx="1589088" cy="2433637"/>
          </a:xfrm>
          <a:prstGeom prst="rect">
            <a:avLst/>
          </a:prstGeom>
          <a:noFill/>
        </p:spPr>
      </p:pic>
      <p:pic>
        <p:nvPicPr>
          <p:cNvPr id="3329029" name="Picture 5"/>
          <p:cNvPicPr>
            <a:picLocks noChangeAspect="1" noChangeArrowheads="1"/>
          </p:cNvPicPr>
          <p:nvPr/>
        </p:nvPicPr>
        <p:blipFill>
          <a:blip r:embed="rId4" cstate="print"/>
          <a:srcRect r="7300"/>
          <a:stretch>
            <a:fillRect/>
          </a:stretch>
        </p:blipFill>
        <p:spPr bwMode="auto">
          <a:xfrm>
            <a:off x="5852160" y="4251960"/>
            <a:ext cx="3325813" cy="2484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4C93B15E-4EE1-4B96-A1BF-DACD58DBF257}" type="slidenum">
              <a:rPr lang="en-US"/>
              <a:pPr/>
              <a:t>3</a:t>
            </a:fld>
            <a:endParaRPr lang="en-US"/>
          </a:p>
        </p:txBody>
      </p:sp>
      <p:sp>
        <p:nvSpPr>
          <p:cNvPr id="2092034" name="Rectangle 2"/>
          <p:cNvSpPr>
            <a:spLocks noGrp="1" noChangeArrowheads="1"/>
          </p:cNvSpPr>
          <p:nvPr>
            <p:ph type="title"/>
          </p:nvPr>
        </p:nvSpPr>
        <p:spPr/>
        <p:txBody>
          <a:bodyPr/>
          <a:lstStyle/>
          <a:p>
            <a:r>
              <a:rPr lang="en-US" dirty="0" smtClean="0"/>
              <a:t>Instructor Introduction</a:t>
            </a:r>
            <a:endParaRPr lang="en-US" dirty="0"/>
          </a:p>
        </p:txBody>
      </p:sp>
      <p:sp>
        <p:nvSpPr>
          <p:cNvPr id="2092035" name="Rectangle 3"/>
          <p:cNvSpPr>
            <a:spLocks noGrp="1" noChangeArrowheads="1"/>
          </p:cNvSpPr>
          <p:nvPr>
            <p:ph type="body" idx="1"/>
          </p:nvPr>
        </p:nvSpPr>
        <p:spPr/>
        <p:txBody>
          <a:bodyPr/>
          <a:lstStyle/>
          <a:p>
            <a:r>
              <a:rPr lang="en-US" sz="1800" dirty="0" smtClean="0"/>
              <a:t>Wes Wilcox, Air treatment Corp. </a:t>
            </a:r>
          </a:p>
          <a:p>
            <a:pPr lvl="4"/>
            <a:r>
              <a:rPr lang="en-US" sz="1400" dirty="0" smtClean="0"/>
              <a:t>ABB Drive Specialist</a:t>
            </a:r>
          </a:p>
          <a:p>
            <a:r>
              <a:rPr lang="en-US" dirty="0" smtClean="0"/>
              <a:t>Cell Phone: 	</a:t>
            </a:r>
            <a:r>
              <a:rPr lang="en-US" dirty="0" smtClean="0">
                <a:solidFill>
                  <a:srgbClr val="0070C0"/>
                </a:solidFill>
              </a:rPr>
              <a:t>909-450-3963</a:t>
            </a:r>
          </a:p>
          <a:p>
            <a:r>
              <a:rPr lang="en-US" dirty="0" smtClean="0"/>
              <a:t>Email:	</a:t>
            </a:r>
            <a:r>
              <a:rPr lang="en-US" dirty="0"/>
              <a:t>	</a:t>
            </a:r>
            <a:r>
              <a:rPr lang="en-US" dirty="0" smtClean="0">
                <a:solidFill>
                  <a:srgbClr val="0070C0"/>
                </a:solidFill>
              </a:rPr>
              <a:t>wwilcox@airtreatment.com</a:t>
            </a:r>
            <a:endParaRPr lang="en-US" dirty="0">
              <a:solidFill>
                <a:srgbClr val="0070C0"/>
              </a:solidFill>
            </a:endParaRPr>
          </a:p>
          <a:p>
            <a:r>
              <a:rPr lang="en-US" sz="1800" dirty="0" smtClean="0">
                <a:solidFill>
                  <a:srgbClr val="070000"/>
                </a:solidFill>
              </a:rPr>
              <a:t>Website:</a:t>
            </a:r>
            <a:r>
              <a:rPr lang="en-US" sz="1800" dirty="0" smtClean="0">
                <a:solidFill>
                  <a:srgbClr val="0070C0"/>
                </a:solidFill>
              </a:rPr>
              <a:t>	WWW.ABB.US/Drives</a:t>
            </a:r>
          </a:p>
          <a:p>
            <a:endParaRPr lang="en-US" sz="1800" dirty="0"/>
          </a:p>
          <a:p>
            <a:r>
              <a:rPr lang="en-US" sz="1800" dirty="0" smtClean="0"/>
              <a:t>Training Help:	</a:t>
            </a:r>
            <a:r>
              <a:rPr lang="en-US" sz="1800" dirty="0" smtClean="0">
                <a:solidFill>
                  <a:srgbClr val="0070C0"/>
                </a:solidFill>
              </a:rPr>
              <a:t>DrivesTraining@US.ABB.COM</a:t>
            </a:r>
            <a:endParaRPr lang="en-US" sz="1800" dirty="0">
              <a:solidFill>
                <a:srgbClr val="0070C0"/>
              </a:solidFill>
            </a:endParaRPr>
          </a:p>
          <a:p>
            <a:r>
              <a:rPr lang="en-US" sz="1800" dirty="0" smtClean="0"/>
              <a:t>Tech Support/Drives Registration			</a:t>
            </a:r>
            <a:r>
              <a:rPr lang="en-US" sz="1800" dirty="0" smtClean="0">
                <a:solidFill>
                  <a:srgbClr val="0070C0"/>
                </a:solidFill>
              </a:rPr>
              <a:t>DrivesSupportLine@US.ABB.Com</a:t>
            </a:r>
            <a:r>
              <a:rPr lang="en-US" sz="1800" dirty="0">
                <a:solidFill>
                  <a:srgbClr val="0070C0"/>
                </a:solidFill>
              </a:rPr>
              <a:t> </a:t>
            </a:r>
            <a:r>
              <a:rPr lang="en-US" sz="1800" dirty="0" smtClean="0">
                <a:solidFill>
                  <a:srgbClr val="0070C0"/>
                </a:solidFill>
              </a:rPr>
              <a:t> </a:t>
            </a:r>
            <a:endParaRPr lang="en-US" sz="1800" dirty="0" smtClean="0"/>
          </a:p>
          <a:p>
            <a:pPr>
              <a:buNone/>
            </a:pPr>
            <a:r>
              <a:rPr lang="en-US" sz="1800" dirty="0" smtClean="0"/>
              <a:t>		</a:t>
            </a:r>
            <a:r>
              <a:rPr lang="en-US" sz="1800" b="1" u="sng" dirty="0" smtClean="0">
                <a:solidFill>
                  <a:srgbClr val="FF0000"/>
                </a:solidFill>
              </a:rPr>
              <a:t>Http://installedbase.it.abb.com/drivesregistration</a:t>
            </a:r>
            <a:r>
              <a:rPr lang="en-US" sz="1100" b="1" u="sng" dirty="0" smtClean="0">
                <a:solidFill>
                  <a:srgbClr val="FF0000"/>
                </a:solidFill>
              </a:rPr>
              <a:t>  </a:t>
            </a:r>
          </a:p>
          <a:p>
            <a:r>
              <a:rPr lang="en-US" sz="1800" dirty="0" smtClean="0"/>
              <a:t> Phone Warranty/Technical Support </a:t>
            </a:r>
          </a:p>
          <a:p>
            <a:pPr lvl="1"/>
            <a:r>
              <a:rPr lang="en-US" dirty="0" smtClean="0">
                <a:solidFill>
                  <a:srgbClr val="0070C0"/>
                </a:solidFill>
              </a:rPr>
              <a:t>1-800-Help 365</a:t>
            </a:r>
            <a:r>
              <a:rPr lang="en-US" dirty="0" smtClean="0"/>
              <a:t> 24/7 Warranty Support</a:t>
            </a:r>
            <a:endParaRPr lang="en-US" sz="3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DF38C102-7B73-4919-9B9C-B1C26120B44D}" type="slidenum">
              <a:rPr lang="en-US"/>
              <a:pPr/>
              <a:t>30</a:t>
            </a:fld>
            <a:endParaRPr lang="en-US"/>
          </a:p>
        </p:txBody>
      </p:sp>
      <p:sp>
        <p:nvSpPr>
          <p:cNvPr id="3331074" name="Rectangle 2"/>
          <p:cNvSpPr>
            <a:spLocks noGrp="1" noChangeArrowheads="1"/>
          </p:cNvSpPr>
          <p:nvPr>
            <p:ph type="title"/>
          </p:nvPr>
        </p:nvSpPr>
        <p:spPr/>
        <p:txBody>
          <a:bodyPr/>
          <a:lstStyle/>
          <a:p>
            <a:r>
              <a:rPr lang="en-US"/>
              <a:t>Fieldbus Interfaces – Standard Embedded</a:t>
            </a:r>
            <a:br>
              <a:rPr lang="en-US"/>
            </a:br>
            <a:endParaRPr lang="en-US" sz="2200">
              <a:solidFill>
                <a:schemeClr val="accent1"/>
              </a:solidFill>
            </a:endParaRPr>
          </a:p>
        </p:txBody>
      </p:sp>
      <p:sp>
        <p:nvSpPr>
          <p:cNvPr id="3331075" name="Rectangle 3"/>
          <p:cNvSpPr>
            <a:spLocks noGrp="1" noChangeArrowheads="1"/>
          </p:cNvSpPr>
          <p:nvPr>
            <p:ph type="body" idx="1"/>
          </p:nvPr>
        </p:nvSpPr>
        <p:spPr/>
        <p:txBody>
          <a:bodyPr/>
          <a:lstStyle/>
          <a:p>
            <a:r>
              <a:rPr lang="en-US"/>
              <a:t>ACH550 has the following HVAC fieldbus protocols embedded as standard – Group 53 and Group 98:</a:t>
            </a:r>
          </a:p>
          <a:p>
            <a:pPr lvl="1"/>
            <a:r>
              <a:rPr lang="en-US"/>
              <a:t>BACnet   MS/TP (B-ASC)</a:t>
            </a:r>
          </a:p>
          <a:p>
            <a:pPr lvl="1"/>
            <a:r>
              <a:rPr lang="en-US"/>
              <a:t>FLN APOGEE, Siemens Building Technologies</a:t>
            </a:r>
          </a:p>
          <a:p>
            <a:pPr lvl="1"/>
            <a:r>
              <a:rPr lang="en-US"/>
              <a:t>Metasys N2, Johnson Controls</a:t>
            </a:r>
          </a:p>
          <a:p>
            <a:pPr lvl="1"/>
            <a:r>
              <a:rPr lang="en-US"/>
              <a:t>Modbus RTU</a:t>
            </a:r>
          </a:p>
          <a:p>
            <a:r>
              <a:rPr lang="en-GB"/>
              <a:t>EIA-485 (RS-485) baud rate up to 115k</a:t>
            </a:r>
            <a:endParaRPr lang="en-US"/>
          </a:p>
          <a:p>
            <a:r>
              <a:rPr lang="en-US"/>
              <a:t>Provide compatibility</a:t>
            </a:r>
          </a:p>
          <a:p>
            <a:pPr lvl="1"/>
            <a:r>
              <a:rPr lang="en-GB"/>
              <a:t>Fieldbus technology makes more cost-effective installation possible</a:t>
            </a:r>
          </a:p>
          <a:p>
            <a:pPr lvl="1"/>
            <a:r>
              <a:rPr lang="en-GB"/>
              <a:t>Feedback and local I/O advantages to Building Management Systems</a:t>
            </a:r>
          </a:p>
          <a:p>
            <a:pPr lvl="1"/>
            <a:endParaRPr lang="en-US"/>
          </a:p>
        </p:txBody>
      </p:sp>
      <p:pic>
        <p:nvPicPr>
          <p:cNvPr id="3331076" name="Picture 4" descr="BTLLogo"/>
          <p:cNvPicPr>
            <a:picLocks noChangeAspect="1" noChangeArrowheads="1"/>
          </p:cNvPicPr>
          <p:nvPr/>
        </p:nvPicPr>
        <p:blipFill>
          <a:blip r:embed="rId3" cstate="print">
            <a:grayscl/>
          </a:blip>
          <a:srcRect/>
          <a:stretch>
            <a:fillRect/>
          </a:stretch>
        </p:blipFill>
        <p:spPr bwMode="auto">
          <a:xfrm>
            <a:off x="4824413" y="2409825"/>
            <a:ext cx="636587" cy="5445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331076"/>
                                        </p:tgtEl>
                                        <p:attrNameLst>
                                          <p:attrName>style.visibility</p:attrName>
                                        </p:attrNameLst>
                                      </p:cBhvr>
                                      <p:to>
                                        <p:strVal val="visible"/>
                                      </p:to>
                                    </p:set>
                                    <p:animEffect transition="in" filter="box(in)">
                                      <p:cBhvr>
                                        <p:cTn id="7" dur="500"/>
                                        <p:tgtEl>
                                          <p:spTgt spid="3331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3124" name="Picture 4" descr="profibus_dp-kotelo"/>
          <p:cNvPicPr>
            <a:picLocks noChangeAspect="1" noChangeArrowheads="1"/>
          </p:cNvPicPr>
          <p:nvPr/>
        </p:nvPicPr>
        <p:blipFill>
          <a:blip r:embed="rId3" cstate="print">
            <a:grayscl/>
          </a:blip>
          <a:srcRect l="14954" t="9151" r="14449" b="6149"/>
          <a:stretch>
            <a:fillRect/>
          </a:stretch>
        </p:blipFill>
        <p:spPr bwMode="auto">
          <a:xfrm>
            <a:off x="8294053" y="4434205"/>
            <a:ext cx="1627187" cy="1692275"/>
          </a:xfrm>
          <a:prstGeom prst="rect">
            <a:avLst/>
          </a:prstGeom>
          <a:noFill/>
        </p:spPr>
      </p:pic>
      <p:sp>
        <p:nvSpPr>
          <p:cNvPr id="6"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0F436B6F-49B2-4596-BE4E-CC3C6E21D445}" type="slidenum">
              <a:rPr lang="en-US"/>
              <a:pPr/>
              <a:t>31</a:t>
            </a:fld>
            <a:endParaRPr lang="en-US"/>
          </a:p>
        </p:txBody>
      </p:sp>
      <p:sp>
        <p:nvSpPr>
          <p:cNvPr id="3333122" name="Rectangle 2"/>
          <p:cNvSpPr>
            <a:spLocks noGrp="1" noChangeArrowheads="1"/>
          </p:cNvSpPr>
          <p:nvPr>
            <p:ph type="title"/>
          </p:nvPr>
        </p:nvSpPr>
        <p:spPr/>
        <p:txBody>
          <a:bodyPr/>
          <a:lstStyle/>
          <a:p>
            <a:r>
              <a:rPr lang="en-US"/>
              <a:t>Fieldbus Interfaces – Option Modules</a:t>
            </a:r>
            <a:br>
              <a:rPr lang="en-US"/>
            </a:br>
            <a:endParaRPr lang="en-US" sz="2200">
              <a:solidFill>
                <a:schemeClr val="accent1"/>
              </a:solidFill>
            </a:endParaRPr>
          </a:p>
        </p:txBody>
      </p:sp>
      <p:sp>
        <p:nvSpPr>
          <p:cNvPr id="3333123" name="Rectangle 3"/>
          <p:cNvSpPr>
            <a:spLocks noGrp="1" noChangeArrowheads="1"/>
          </p:cNvSpPr>
          <p:nvPr>
            <p:ph type="body" idx="1"/>
          </p:nvPr>
        </p:nvSpPr>
        <p:spPr/>
        <p:txBody>
          <a:bodyPr/>
          <a:lstStyle/>
          <a:p>
            <a:r>
              <a:rPr lang="en-US"/>
              <a:t>Protocols available as internal options – Group 51</a:t>
            </a:r>
          </a:p>
          <a:p>
            <a:pPr lvl="1"/>
            <a:r>
              <a:rPr lang="en-US"/>
              <a:t>“R” series modules can plug into the fieldbus connector</a:t>
            </a:r>
          </a:p>
          <a:p>
            <a:pPr lvl="1"/>
            <a:r>
              <a:rPr lang="en-US"/>
              <a:t>Module power is provided by the drive – no external power supply needed</a:t>
            </a:r>
          </a:p>
          <a:p>
            <a:pPr lvl="1"/>
            <a:r>
              <a:rPr lang="en-US"/>
              <a:t>Multitude of Protocols:</a:t>
            </a:r>
          </a:p>
          <a:p>
            <a:pPr lvl="2"/>
            <a:r>
              <a:rPr lang="en-US" sz="1500"/>
              <a:t>LonWorks</a:t>
            </a:r>
          </a:p>
          <a:p>
            <a:pPr lvl="2"/>
            <a:r>
              <a:rPr lang="en-US" sz="1500"/>
              <a:t>Ethernet IP</a:t>
            </a:r>
          </a:p>
          <a:p>
            <a:pPr lvl="2"/>
            <a:r>
              <a:rPr lang="en-US" sz="1500"/>
              <a:t>BACnet/IP</a:t>
            </a:r>
          </a:p>
          <a:p>
            <a:r>
              <a:rPr lang="en-US"/>
              <a:t>Provide compatibility</a:t>
            </a:r>
          </a:p>
          <a:p>
            <a:pPr lvl="1"/>
            <a:r>
              <a:rPr lang="en-GB"/>
              <a:t>Fieldbus technology makes more cost-effective installation possible.</a:t>
            </a:r>
          </a:p>
          <a:p>
            <a:pPr lvl="1"/>
            <a:r>
              <a:rPr lang="en-GB"/>
              <a:t>Compatible with Industrial Protocol option modules</a:t>
            </a:r>
          </a:p>
          <a:p>
            <a:pPr lvl="1"/>
            <a:endParaRPr lang="en-US"/>
          </a:p>
        </p:txBody>
      </p:sp>
      <p:sp>
        <p:nvSpPr>
          <p:cNvPr id="3333125" name="Text Box 5"/>
          <p:cNvSpPr txBox="1">
            <a:spLocks noChangeArrowheads="1"/>
          </p:cNvSpPr>
          <p:nvPr/>
        </p:nvSpPr>
        <p:spPr bwMode="auto">
          <a:xfrm>
            <a:off x="8434388" y="6197600"/>
            <a:ext cx="1385887" cy="173038"/>
          </a:xfrm>
          <a:prstGeom prst="rect">
            <a:avLst/>
          </a:prstGeom>
          <a:noFill/>
          <a:ln w="38100" algn="ctr">
            <a:noFill/>
            <a:miter lim="800000"/>
            <a:headEnd/>
            <a:tailEnd/>
          </a:ln>
          <a:effectLst/>
        </p:spPr>
        <p:txBody>
          <a:bodyPr lIns="0" tIns="0" rIns="0" bIns="0">
            <a:spAutoFit/>
          </a:bodyPr>
          <a:lstStyle/>
          <a:p>
            <a:pPr marL="203200" indent="-203200" algn="ctr" defTabSz="1019175">
              <a:buFont typeface="Wingdings" pitchFamily="2" charset="2"/>
              <a:buNone/>
            </a:pPr>
            <a:r>
              <a:rPr lang="en-US" sz="1100">
                <a:solidFill>
                  <a:schemeClr val="accent2"/>
                </a:solidFill>
              </a:rPr>
              <a:t>“R” Series Module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4000"/>
                                  </p:stCondLst>
                                  <p:childTnLst>
                                    <p:set>
                                      <p:cBhvr>
                                        <p:cTn id="6" dur="1" fill="hold">
                                          <p:stCondLst>
                                            <p:cond delay="0"/>
                                          </p:stCondLst>
                                        </p:cTn>
                                        <p:tgtEl>
                                          <p:spTgt spid="3333124"/>
                                        </p:tgtEl>
                                        <p:attrNameLst>
                                          <p:attrName>style.visibility</p:attrName>
                                        </p:attrNameLst>
                                      </p:cBhvr>
                                      <p:to>
                                        <p:strVal val="visible"/>
                                      </p:to>
                                    </p:set>
                                    <p:animEffect transition="in" filter="fade">
                                      <p:cBhvr>
                                        <p:cTn id="7" dur="1000"/>
                                        <p:tgtEl>
                                          <p:spTgt spid="3333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5172" name="Picture 4"/>
          <p:cNvPicPr>
            <a:picLocks noChangeAspect="1" noChangeArrowheads="1"/>
          </p:cNvPicPr>
          <p:nvPr/>
        </p:nvPicPr>
        <p:blipFill>
          <a:blip r:embed="rId3" cstate="print"/>
          <a:srcRect l="4362" r="4799"/>
          <a:stretch>
            <a:fillRect/>
          </a:stretch>
        </p:blipFill>
        <p:spPr bwMode="auto">
          <a:xfrm>
            <a:off x="6467475" y="2212975"/>
            <a:ext cx="2867025" cy="4241800"/>
          </a:xfrm>
          <a:prstGeom prst="rect">
            <a:avLst/>
          </a:prstGeom>
          <a:noFill/>
          <a:ln w="9525">
            <a:noFill/>
            <a:miter lim="800000"/>
            <a:headEnd/>
            <a:tailEnd/>
          </a:ln>
          <a:effectLst/>
        </p:spPr>
      </p:pic>
      <p:sp>
        <p:nvSpPr>
          <p:cNvPr id="12"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3FD72923-DC51-4DB7-87D8-A8254F1D614D}" type="slidenum">
              <a:rPr lang="en-US"/>
              <a:pPr/>
              <a:t>32</a:t>
            </a:fld>
            <a:endParaRPr lang="en-US"/>
          </a:p>
        </p:txBody>
      </p:sp>
      <p:sp>
        <p:nvSpPr>
          <p:cNvPr id="3335170" name="Rectangle 2"/>
          <p:cNvSpPr>
            <a:spLocks noGrp="1" noChangeArrowheads="1"/>
          </p:cNvSpPr>
          <p:nvPr>
            <p:ph type="title"/>
          </p:nvPr>
        </p:nvSpPr>
        <p:spPr/>
        <p:txBody>
          <a:bodyPr/>
          <a:lstStyle/>
          <a:p>
            <a:r>
              <a:rPr lang="en-US"/>
              <a:t>Control Panel (Advanced) - Features</a:t>
            </a:r>
            <a:br>
              <a:rPr lang="en-US"/>
            </a:br>
            <a:r>
              <a:rPr lang="en-US" sz="2200">
                <a:solidFill>
                  <a:schemeClr val="accent1"/>
                </a:solidFill>
              </a:rPr>
              <a:t> </a:t>
            </a:r>
          </a:p>
        </p:txBody>
      </p:sp>
      <p:sp>
        <p:nvSpPr>
          <p:cNvPr id="3335171" name="Rectangle 3"/>
          <p:cNvSpPr>
            <a:spLocks noGrp="1" noChangeArrowheads="1"/>
          </p:cNvSpPr>
          <p:nvPr>
            <p:ph type="body" idx="1"/>
          </p:nvPr>
        </p:nvSpPr>
        <p:spPr>
          <a:xfrm>
            <a:off x="1188720" y="1645920"/>
            <a:ext cx="3908107" cy="5222875"/>
          </a:xfrm>
        </p:spPr>
        <p:txBody>
          <a:bodyPr/>
          <a:lstStyle/>
          <a:p>
            <a:pPr>
              <a:lnSpc>
                <a:spcPct val="80000"/>
              </a:lnSpc>
            </a:pPr>
            <a:r>
              <a:rPr lang="en-GB" sz="1800" dirty="0">
                <a:cs typeface="Times New Roman" pitchFamily="18" charset="0"/>
              </a:rPr>
              <a:t>Advanced Control Panel</a:t>
            </a:r>
          </a:p>
          <a:p>
            <a:pPr lvl="1">
              <a:lnSpc>
                <a:spcPct val="80000"/>
              </a:lnSpc>
            </a:pPr>
            <a:r>
              <a:rPr lang="en-GB" dirty="0">
                <a:cs typeface="Arial" charset="0"/>
              </a:rPr>
              <a:t>Assistants: Start-up, maintenance, and diagnostic assistants</a:t>
            </a:r>
          </a:p>
          <a:p>
            <a:pPr lvl="1">
              <a:lnSpc>
                <a:spcPct val="80000"/>
              </a:lnSpc>
            </a:pPr>
            <a:r>
              <a:rPr lang="en-GB" dirty="0">
                <a:cs typeface="Arial" charset="0"/>
              </a:rPr>
              <a:t>Real Time Clock</a:t>
            </a:r>
          </a:p>
          <a:p>
            <a:pPr lvl="1">
              <a:lnSpc>
                <a:spcPct val="80000"/>
              </a:lnSpc>
            </a:pPr>
            <a:r>
              <a:rPr lang="en-GB" dirty="0">
                <a:cs typeface="Arial" charset="0"/>
              </a:rPr>
              <a:t>Displays (3) Group 01 parameters </a:t>
            </a:r>
          </a:p>
          <a:p>
            <a:pPr lvl="1">
              <a:lnSpc>
                <a:spcPct val="80000"/>
              </a:lnSpc>
            </a:pPr>
            <a:r>
              <a:rPr lang="en-GB" dirty="0">
                <a:cs typeface="Arial" charset="0"/>
              </a:rPr>
              <a:t>Parameters are </a:t>
            </a:r>
            <a:br>
              <a:rPr lang="en-GB" dirty="0">
                <a:cs typeface="Arial" charset="0"/>
              </a:rPr>
            </a:br>
            <a:r>
              <a:rPr lang="en-GB" dirty="0">
                <a:cs typeface="Arial" charset="0"/>
              </a:rPr>
              <a:t>Alphanumeric</a:t>
            </a:r>
            <a:endParaRPr lang="en-GB" dirty="0">
              <a:solidFill>
                <a:srgbClr val="000099"/>
              </a:solidFill>
              <a:cs typeface="Arial" charset="0"/>
            </a:endParaRPr>
          </a:p>
          <a:p>
            <a:pPr lvl="1">
              <a:lnSpc>
                <a:spcPct val="80000"/>
              </a:lnSpc>
            </a:pPr>
            <a:r>
              <a:rPr lang="en-GB" dirty="0">
                <a:cs typeface="Arial" charset="0"/>
              </a:rPr>
              <a:t>Dedicated Help key </a:t>
            </a:r>
            <a:br>
              <a:rPr lang="en-GB" dirty="0">
                <a:cs typeface="Arial" charset="0"/>
              </a:rPr>
            </a:br>
            <a:r>
              <a:rPr lang="en-GB" dirty="0">
                <a:cs typeface="Arial" charset="0"/>
              </a:rPr>
              <a:t>(built-in manual)</a:t>
            </a:r>
          </a:p>
          <a:p>
            <a:pPr lvl="1">
              <a:lnSpc>
                <a:spcPct val="80000"/>
              </a:lnSpc>
            </a:pPr>
            <a:r>
              <a:rPr lang="en-GB" dirty="0">
                <a:cs typeface="Arial" charset="0"/>
              </a:rPr>
              <a:t>Key functions change </a:t>
            </a:r>
            <a:br>
              <a:rPr lang="en-GB" dirty="0">
                <a:cs typeface="Arial" charset="0"/>
              </a:rPr>
            </a:br>
            <a:r>
              <a:rPr lang="en-GB" dirty="0">
                <a:cs typeface="Arial" charset="0"/>
              </a:rPr>
              <a:t>(soft keys)</a:t>
            </a:r>
          </a:p>
          <a:p>
            <a:pPr lvl="1">
              <a:lnSpc>
                <a:spcPct val="80000"/>
              </a:lnSpc>
            </a:pPr>
            <a:r>
              <a:rPr lang="en-GB" dirty="0">
                <a:cs typeface="Arial" charset="0"/>
              </a:rPr>
              <a:t>Back-up and Restore</a:t>
            </a:r>
          </a:p>
          <a:p>
            <a:pPr lvl="1">
              <a:lnSpc>
                <a:spcPct val="80000"/>
              </a:lnSpc>
            </a:pPr>
            <a:r>
              <a:rPr lang="en-GB" dirty="0">
                <a:cs typeface="Arial" charset="0"/>
              </a:rPr>
              <a:t>Changed Parameter Display</a:t>
            </a:r>
            <a:endParaRPr lang="en-US" sz="1600" dirty="0"/>
          </a:p>
        </p:txBody>
      </p:sp>
      <p:sp>
        <p:nvSpPr>
          <p:cNvPr id="3335173" name="Text Box 5"/>
          <p:cNvSpPr txBox="1">
            <a:spLocks noChangeArrowheads="1"/>
          </p:cNvSpPr>
          <p:nvPr/>
        </p:nvSpPr>
        <p:spPr bwMode="auto">
          <a:xfrm>
            <a:off x="8435975" y="6608763"/>
            <a:ext cx="1155700" cy="344487"/>
          </a:xfrm>
          <a:prstGeom prst="rect">
            <a:avLst/>
          </a:prstGeom>
          <a:noFill/>
          <a:ln w="9525">
            <a:noFill/>
            <a:miter lim="800000"/>
            <a:headEnd/>
            <a:tailEnd/>
          </a:ln>
          <a:effectLst/>
        </p:spPr>
        <p:txBody>
          <a:bodyPr wrap="none" lIns="101882" tIns="50941" rIns="101882" bIns="50941">
            <a:spAutoFit/>
          </a:bodyPr>
          <a:lstStyle/>
          <a:p>
            <a:pPr algn="ctr" defTabSz="1019175" eaLnBrk="0" hangingPunct="0">
              <a:spcBef>
                <a:spcPct val="0"/>
              </a:spcBef>
              <a:buClrTx/>
              <a:buSzTx/>
              <a:buFontTx/>
              <a:buNone/>
            </a:pPr>
            <a:r>
              <a:rPr kumimoji="1" lang="en-US" sz="1600" b="1">
                <a:solidFill>
                  <a:schemeClr val="accent1"/>
                </a:solidFill>
              </a:rPr>
              <a:t>Soft Key 2</a:t>
            </a:r>
          </a:p>
        </p:txBody>
      </p:sp>
      <p:sp>
        <p:nvSpPr>
          <p:cNvPr id="3335174" name="Oval 6"/>
          <p:cNvSpPr>
            <a:spLocks noChangeArrowheads="1"/>
          </p:cNvSpPr>
          <p:nvPr/>
        </p:nvSpPr>
        <p:spPr bwMode="auto">
          <a:xfrm>
            <a:off x="8418513" y="4449763"/>
            <a:ext cx="671512" cy="604837"/>
          </a:xfrm>
          <a:prstGeom prst="ellipse">
            <a:avLst/>
          </a:prstGeom>
          <a:noFill/>
          <a:ln w="38100">
            <a:solidFill>
              <a:schemeClr val="accent1"/>
            </a:solidFill>
            <a:round/>
            <a:headEnd/>
            <a:tailEnd/>
          </a:ln>
          <a:effectLst/>
        </p:spPr>
        <p:txBody>
          <a:bodyPr wrap="none" anchor="ctr"/>
          <a:lstStyle/>
          <a:p>
            <a:endParaRPr lang="en-US"/>
          </a:p>
        </p:txBody>
      </p:sp>
      <p:sp>
        <p:nvSpPr>
          <p:cNvPr id="3335175" name="Line 7"/>
          <p:cNvSpPr>
            <a:spLocks noChangeShapeType="1"/>
          </p:cNvSpPr>
          <p:nvPr/>
        </p:nvSpPr>
        <p:spPr bwMode="auto">
          <a:xfrm flipH="1" flipV="1">
            <a:off x="9005888" y="5054600"/>
            <a:ext cx="334962" cy="1554163"/>
          </a:xfrm>
          <a:prstGeom prst="line">
            <a:avLst/>
          </a:prstGeom>
          <a:noFill/>
          <a:ln w="28575">
            <a:solidFill>
              <a:schemeClr val="accent1"/>
            </a:solidFill>
            <a:round/>
            <a:headEnd/>
            <a:tailEnd type="triangle" w="med" len="med"/>
          </a:ln>
          <a:effectLst/>
        </p:spPr>
        <p:txBody>
          <a:bodyPr/>
          <a:lstStyle/>
          <a:p>
            <a:endParaRPr lang="en-US"/>
          </a:p>
        </p:txBody>
      </p:sp>
      <p:sp>
        <p:nvSpPr>
          <p:cNvPr id="3335176" name="Text Box 8"/>
          <p:cNvSpPr txBox="1">
            <a:spLocks noChangeArrowheads="1"/>
          </p:cNvSpPr>
          <p:nvPr/>
        </p:nvSpPr>
        <p:spPr bwMode="auto">
          <a:xfrm>
            <a:off x="5881688" y="6559550"/>
            <a:ext cx="1155700" cy="346075"/>
          </a:xfrm>
          <a:prstGeom prst="rect">
            <a:avLst/>
          </a:prstGeom>
          <a:noFill/>
          <a:ln w="9525">
            <a:noFill/>
            <a:miter lim="800000"/>
            <a:headEnd/>
            <a:tailEnd/>
          </a:ln>
          <a:effectLst/>
        </p:spPr>
        <p:txBody>
          <a:bodyPr wrap="none" lIns="101882" tIns="50941" rIns="101882" bIns="50941">
            <a:spAutoFit/>
          </a:bodyPr>
          <a:lstStyle/>
          <a:p>
            <a:pPr algn="ctr" defTabSz="1019175" eaLnBrk="0" hangingPunct="0">
              <a:spcBef>
                <a:spcPct val="0"/>
              </a:spcBef>
              <a:buClrTx/>
              <a:buSzTx/>
              <a:buFontTx/>
              <a:buNone/>
            </a:pPr>
            <a:r>
              <a:rPr kumimoji="1" lang="en-US" sz="1600" b="1">
                <a:solidFill>
                  <a:schemeClr val="accent1"/>
                </a:solidFill>
              </a:rPr>
              <a:t>Soft Key 1</a:t>
            </a:r>
          </a:p>
        </p:txBody>
      </p:sp>
      <p:sp>
        <p:nvSpPr>
          <p:cNvPr id="3335177" name="Oval 9"/>
          <p:cNvSpPr>
            <a:spLocks noChangeArrowheads="1"/>
          </p:cNvSpPr>
          <p:nvPr/>
        </p:nvSpPr>
        <p:spPr bwMode="auto">
          <a:xfrm>
            <a:off x="6732588" y="4400550"/>
            <a:ext cx="669925" cy="604838"/>
          </a:xfrm>
          <a:prstGeom prst="ellipse">
            <a:avLst/>
          </a:prstGeom>
          <a:noFill/>
          <a:ln w="38100">
            <a:solidFill>
              <a:schemeClr val="accent1"/>
            </a:solidFill>
            <a:round/>
            <a:headEnd/>
            <a:tailEnd/>
          </a:ln>
          <a:effectLst/>
        </p:spPr>
        <p:txBody>
          <a:bodyPr wrap="none" anchor="ctr"/>
          <a:lstStyle/>
          <a:p>
            <a:endParaRPr lang="en-US"/>
          </a:p>
        </p:txBody>
      </p:sp>
      <p:sp>
        <p:nvSpPr>
          <p:cNvPr id="3335178" name="Line 10"/>
          <p:cNvSpPr>
            <a:spLocks noChangeShapeType="1"/>
          </p:cNvSpPr>
          <p:nvPr/>
        </p:nvSpPr>
        <p:spPr bwMode="auto">
          <a:xfrm flipV="1">
            <a:off x="6632575" y="5072063"/>
            <a:ext cx="415925" cy="1487487"/>
          </a:xfrm>
          <a:prstGeom prst="line">
            <a:avLst/>
          </a:prstGeom>
          <a:noFill/>
          <a:ln w="28575">
            <a:solidFill>
              <a:schemeClr val="accent1"/>
            </a:solidFill>
            <a:round/>
            <a:headEnd/>
            <a:tailEnd type="triangle" w="med" len="med"/>
          </a:ln>
          <a:effectLst/>
        </p:spPr>
        <p:txBody>
          <a:bodyPr/>
          <a:lstStyle/>
          <a:p>
            <a:endParaRPr lang="en-US"/>
          </a:p>
        </p:txBody>
      </p:sp>
      <p:pic>
        <p:nvPicPr>
          <p:cNvPr id="3335179" name="Picture 11"/>
          <p:cNvPicPr>
            <a:picLocks noChangeAspect="1" noChangeArrowheads="1"/>
          </p:cNvPicPr>
          <p:nvPr/>
        </p:nvPicPr>
        <p:blipFill>
          <a:blip r:embed="rId4" cstate="print">
            <a:lum bright="-26000" contrast="-26000"/>
          </a:blip>
          <a:srcRect l="38600" t="40526" r="36345" b="52412"/>
          <a:stretch>
            <a:fillRect/>
          </a:stretch>
        </p:blipFill>
        <p:spPr bwMode="auto">
          <a:xfrm>
            <a:off x="7585075" y="3967163"/>
            <a:ext cx="617538" cy="247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CFADC157-1628-4649-8CD2-FF81E6A3C172}" type="slidenum">
              <a:rPr lang="en-US"/>
              <a:pPr/>
              <a:t>33</a:t>
            </a:fld>
            <a:endParaRPr lang="en-US"/>
          </a:p>
        </p:txBody>
      </p:sp>
      <p:sp>
        <p:nvSpPr>
          <p:cNvPr id="3337218" name="Rectangle 2"/>
          <p:cNvSpPr>
            <a:spLocks noGrp="1" noChangeArrowheads="1"/>
          </p:cNvSpPr>
          <p:nvPr>
            <p:ph type="title"/>
          </p:nvPr>
        </p:nvSpPr>
        <p:spPr/>
        <p:txBody>
          <a:bodyPr/>
          <a:lstStyle/>
          <a:p>
            <a:r>
              <a:rPr lang="en-US"/>
              <a:t>Control Panel (Advanced) – Button Functions</a:t>
            </a:r>
            <a:br>
              <a:rPr lang="en-US"/>
            </a:br>
            <a:r>
              <a:rPr lang="en-US" sz="2200">
                <a:solidFill>
                  <a:schemeClr val="accent1"/>
                </a:solidFill>
              </a:rPr>
              <a:t> </a:t>
            </a:r>
          </a:p>
        </p:txBody>
      </p:sp>
      <p:pic>
        <p:nvPicPr>
          <p:cNvPr id="3337219" name="Picture 3"/>
          <p:cNvPicPr>
            <a:picLocks noChangeAspect="1" noChangeArrowheads="1"/>
          </p:cNvPicPr>
          <p:nvPr/>
        </p:nvPicPr>
        <p:blipFill>
          <a:blip r:embed="rId3" cstate="print"/>
          <a:srcRect l="4362" r="4799"/>
          <a:stretch>
            <a:fillRect/>
          </a:stretch>
        </p:blipFill>
        <p:spPr bwMode="auto">
          <a:xfrm>
            <a:off x="3673475" y="2212975"/>
            <a:ext cx="2867025" cy="4241800"/>
          </a:xfrm>
          <a:prstGeom prst="rect">
            <a:avLst/>
          </a:prstGeom>
          <a:noFill/>
          <a:ln w="9525">
            <a:noFill/>
            <a:miter lim="800000"/>
            <a:headEnd/>
            <a:tailEnd/>
          </a:ln>
          <a:effectLst/>
        </p:spPr>
      </p:pic>
      <p:sp>
        <p:nvSpPr>
          <p:cNvPr id="3337220" name="Text Box 4"/>
          <p:cNvSpPr txBox="1">
            <a:spLocks noChangeArrowheads="1"/>
          </p:cNvSpPr>
          <p:nvPr/>
        </p:nvSpPr>
        <p:spPr bwMode="auto">
          <a:xfrm>
            <a:off x="3416300" y="1739900"/>
            <a:ext cx="3700463" cy="658813"/>
          </a:xfrm>
          <a:prstGeom prst="rect">
            <a:avLst/>
          </a:prstGeom>
          <a:noFill/>
          <a:ln w="9525">
            <a:noFill/>
            <a:miter lim="800000"/>
            <a:headEnd/>
            <a:tailEnd/>
          </a:ln>
          <a:effectLst/>
        </p:spPr>
        <p:txBody>
          <a:bodyPr lIns="101882" tIns="50941" rIns="101882" bIns="50941">
            <a:spAutoFit/>
          </a:bodyPr>
          <a:lstStyle/>
          <a:p>
            <a:pPr algn="ctr" defTabSz="1019175" eaLnBrk="0" hangingPunct="0">
              <a:buClrTx/>
              <a:buSzTx/>
              <a:buFontTx/>
              <a:buNone/>
            </a:pPr>
            <a:r>
              <a:rPr lang="en-GB" sz="1800">
                <a:solidFill>
                  <a:schemeClr val="accent1"/>
                </a:solidFill>
              </a:rPr>
              <a:t>Full Graphic Display Back-lit LCD</a:t>
            </a:r>
            <a:br>
              <a:rPr lang="en-GB" sz="1800">
                <a:solidFill>
                  <a:schemeClr val="accent1"/>
                </a:solidFill>
              </a:rPr>
            </a:br>
            <a:r>
              <a:rPr lang="en-GB" sz="1800">
                <a:solidFill>
                  <a:schemeClr val="accent1"/>
                </a:solidFill>
              </a:rPr>
              <a:t>&amp; Real Time Clock</a:t>
            </a:r>
          </a:p>
        </p:txBody>
      </p:sp>
      <p:sp>
        <p:nvSpPr>
          <p:cNvPr id="3337221" name="Line 5"/>
          <p:cNvSpPr>
            <a:spLocks noChangeShapeType="1"/>
          </p:cNvSpPr>
          <p:nvPr/>
        </p:nvSpPr>
        <p:spPr bwMode="auto">
          <a:xfrm flipV="1">
            <a:off x="5626100" y="4089400"/>
            <a:ext cx="2411413" cy="814388"/>
          </a:xfrm>
          <a:prstGeom prst="line">
            <a:avLst/>
          </a:prstGeom>
          <a:noFill/>
          <a:ln w="28575">
            <a:solidFill>
              <a:schemeClr val="accent1"/>
            </a:solidFill>
            <a:round/>
            <a:headEnd type="triangle" w="med" len="med"/>
            <a:tailEnd/>
          </a:ln>
          <a:effectLst/>
        </p:spPr>
        <p:txBody>
          <a:bodyPr wrap="none" anchor="ctr"/>
          <a:lstStyle/>
          <a:p>
            <a:endParaRPr lang="en-US"/>
          </a:p>
        </p:txBody>
      </p:sp>
      <p:sp>
        <p:nvSpPr>
          <p:cNvPr id="3337222" name="Line 6"/>
          <p:cNvSpPr>
            <a:spLocks noChangeShapeType="1"/>
          </p:cNvSpPr>
          <p:nvPr/>
        </p:nvSpPr>
        <p:spPr bwMode="auto">
          <a:xfrm flipH="1" flipV="1">
            <a:off x="6111875" y="5305425"/>
            <a:ext cx="1773238" cy="230188"/>
          </a:xfrm>
          <a:prstGeom prst="line">
            <a:avLst/>
          </a:prstGeom>
          <a:noFill/>
          <a:ln w="28575">
            <a:solidFill>
              <a:schemeClr val="accent1"/>
            </a:solidFill>
            <a:round/>
            <a:headEnd/>
            <a:tailEnd type="triangle" w="med" len="med"/>
          </a:ln>
          <a:effectLst/>
        </p:spPr>
        <p:txBody>
          <a:bodyPr wrap="none" anchor="ctr"/>
          <a:lstStyle/>
          <a:p>
            <a:endParaRPr lang="en-US"/>
          </a:p>
        </p:txBody>
      </p:sp>
      <p:sp>
        <p:nvSpPr>
          <p:cNvPr id="3337223" name="Line 7"/>
          <p:cNvSpPr>
            <a:spLocks noChangeShapeType="1"/>
          </p:cNvSpPr>
          <p:nvPr/>
        </p:nvSpPr>
        <p:spPr bwMode="auto">
          <a:xfrm flipH="1" flipV="1">
            <a:off x="6113463" y="5911850"/>
            <a:ext cx="2025650" cy="763588"/>
          </a:xfrm>
          <a:prstGeom prst="line">
            <a:avLst/>
          </a:prstGeom>
          <a:noFill/>
          <a:ln w="28575">
            <a:solidFill>
              <a:schemeClr val="accent1"/>
            </a:solidFill>
            <a:round/>
            <a:headEnd/>
            <a:tailEnd type="triangle" w="med" len="med"/>
          </a:ln>
          <a:effectLst/>
        </p:spPr>
        <p:txBody>
          <a:bodyPr wrap="none" anchor="ctr"/>
          <a:lstStyle/>
          <a:p>
            <a:endParaRPr lang="en-US"/>
          </a:p>
        </p:txBody>
      </p:sp>
      <p:sp>
        <p:nvSpPr>
          <p:cNvPr id="3337224" name="Line 8"/>
          <p:cNvSpPr>
            <a:spLocks noChangeShapeType="1"/>
          </p:cNvSpPr>
          <p:nvPr/>
        </p:nvSpPr>
        <p:spPr bwMode="auto">
          <a:xfrm>
            <a:off x="2192338" y="5275263"/>
            <a:ext cx="1787525" cy="0"/>
          </a:xfrm>
          <a:prstGeom prst="line">
            <a:avLst/>
          </a:prstGeom>
          <a:noFill/>
          <a:ln w="28575">
            <a:solidFill>
              <a:schemeClr val="accent1"/>
            </a:solidFill>
            <a:round/>
            <a:headEnd/>
            <a:tailEnd type="triangle" w="med" len="med"/>
          </a:ln>
          <a:effectLst/>
        </p:spPr>
        <p:txBody>
          <a:bodyPr wrap="none" anchor="ctr"/>
          <a:lstStyle/>
          <a:p>
            <a:endParaRPr lang="en-US"/>
          </a:p>
        </p:txBody>
      </p:sp>
      <p:sp>
        <p:nvSpPr>
          <p:cNvPr id="3337225" name="Line 9"/>
          <p:cNvSpPr>
            <a:spLocks noChangeShapeType="1"/>
          </p:cNvSpPr>
          <p:nvPr/>
        </p:nvSpPr>
        <p:spPr bwMode="auto">
          <a:xfrm>
            <a:off x="2371725" y="3900488"/>
            <a:ext cx="2444750" cy="1281112"/>
          </a:xfrm>
          <a:prstGeom prst="line">
            <a:avLst/>
          </a:prstGeom>
          <a:noFill/>
          <a:ln w="28575">
            <a:solidFill>
              <a:schemeClr val="accent1"/>
            </a:solidFill>
            <a:round/>
            <a:headEnd/>
            <a:tailEnd type="triangle" w="med" len="med"/>
          </a:ln>
          <a:effectLst/>
        </p:spPr>
        <p:txBody>
          <a:bodyPr wrap="none" anchor="ctr"/>
          <a:lstStyle/>
          <a:p>
            <a:endParaRPr lang="en-US"/>
          </a:p>
        </p:txBody>
      </p:sp>
      <p:sp>
        <p:nvSpPr>
          <p:cNvPr id="3337226" name="Line 10"/>
          <p:cNvSpPr>
            <a:spLocks noChangeShapeType="1"/>
          </p:cNvSpPr>
          <p:nvPr/>
        </p:nvSpPr>
        <p:spPr bwMode="auto">
          <a:xfrm flipV="1">
            <a:off x="2062163" y="5846763"/>
            <a:ext cx="2011362" cy="806450"/>
          </a:xfrm>
          <a:prstGeom prst="line">
            <a:avLst/>
          </a:prstGeom>
          <a:noFill/>
          <a:ln w="28575">
            <a:solidFill>
              <a:schemeClr val="accent1"/>
            </a:solidFill>
            <a:round/>
            <a:headEnd/>
            <a:tailEnd type="triangle" w="med" len="med"/>
          </a:ln>
          <a:effectLst/>
        </p:spPr>
        <p:txBody>
          <a:bodyPr wrap="none" anchor="ctr"/>
          <a:lstStyle/>
          <a:p>
            <a:endParaRPr lang="en-US"/>
          </a:p>
        </p:txBody>
      </p:sp>
      <p:sp>
        <p:nvSpPr>
          <p:cNvPr id="3337227" name="Line 11"/>
          <p:cNvSpPr>
            <a:spLocks noChangeShapeType="1"/>
          </p:cNvSpPr>
          <p:nvPr/>
        </p:nvSpPr>
        <p:spPr bwMode="auto">
          <a:xfrm>
            <a:off x="2490788" y="2740025"/>
            <a:ext cx="1828800" cy="1833563"/>
          </a:xfrm>
          <a:prstGeom prst="line">
            <a:avLst/>
          </a:prstGeom>
          <a:noFill/>
          <a:ln w="28575">
            <a:solidFill>
              <a:schemeClr val="accent1"/>
            </a:solidFill>
            <a:round/>
            <a:headEnd/>
            <a:tailEnd type="triangle" w="med" len="med"/>
          </a:ln>
          <a:effectLst/>
        </p:spPr>
        <p:txBody>
          <a:bodyPr wrap="none" anchor="ctr"/>
          <a:lstStyle/>
          <a:p>
            <a:endParaRPr lang="en-US"/>
          </a:p>
        </p:txBody>
      </p:sp>
      <p:sp>
        <p:nvSpPr>
          <p:cNvPr id="3337228" name="Line 12"/>
          <p:cNvSpPr>
            <a:spLocks noChangeShapeType="1"/>
          </p:cNvSpPr>
          <p:nvPr/>
        </p:nvSpPr>
        <p:spPr bwMode="auto">
          <a:xfrm flipV="1">
            <a:off x="5899150" y="3017838"/>
            <a:ext cx="1962150" cy="1514475"/>
          </a:xfrm>
          <a:prstGeom prst="line">
            <a:avLst/>
          </a:prstGeom>
          <a:noFill/>
          <a:ln w="28575">
            <a:solidFill>
              <a:schemeClr val="accent1"/>
            </a:solidFill>
            <a:round/>
            <a:headEnd type="triangle" w="med" len="med"/>
            <a:tailEnd/>
          </a:ln>
          <a:effectLst/>
        </p:spPr>
        <p:txBody>
          <a:bodyPr wrap="none" anchor="ctr"/>
          <a:lstStyle/>
          <a:p>
            <a:endParaRPr lang="en-US"/>
          </a:p>
        </p:txBody>
      </p:sp>
      <p:sp>
        <p:nvSpPr>
          <p:cNvPr id="3337229" name="Text Box 13"/>
          <p:cNvSpPr txBox="1">
            <a:spLocks noChangeArrowheads="1"/>
          </p:cNvSpPr>
          <p:nvPr/>
        </p:nvSpPr>
        <p:spPr bwMode="auto">
          <a:xfrm>
            <a:off x="8140700" y="3694113"/>
            <a:ext cx="1679575" cy="1344612"/>
          </a:xfrm>
          <a:prstGeom prst="rect">
            <a:avLst/>
          </a:prstGeom>
          <a:noFill/>
          <a:ln w="9525">
            <a:noFill/>
            <a:miter lim="800000"/>
            <a:headEnd/>
            <a:tailEnd/>
          </a:ln>
          <a:effectLst/>
        </p:spPr>
        <p:txBody>
          <a:bodyPr lIns="101882" tIns="50941" rIns="101882" bIns="50941">
            <a:spAutoFit/>
          </a:bodyPr>
          <a:lstStyle/>
          <a:p>
            <a:pPr defTabSz="1019175" eaLnBrk="0" hangingPunct="0">
              <a:buClrTx/>
              <a:buSzTx/>
              <a:buFontTx/>
              <a:buNone/>
            </a:pPr>
            <a:r>
              <a:rPr lang="en-GB" sz="1800">
                <a:solidFill>
                  <a:schemeClr val="accent1"/>
                </a:solidFill>
              </a:rPr>
              <a:t>Up button</a:t>
            </a:r>
            <a:br>
              <a:rPr lang="en-GB" sz="1800">
                <a:solidFill>
                  <a:schemeClr val="accent1"/>
                </a:solidFill>
              </a:rPr>
            </a:br>
            <a:r>
              <a:rPr lang="en-GB" sz="1600">
                <a:solidFill>
                  <a:schemeClr val="accent1"/>
                </a:solidFill>
              </a:rPr>
              <a:t>(for scrolling parameters and changing their values)</a:t>
            </a:r>
          </a:p>
        </p:txBody>
      </p:sp>
      <p:sp>
        <p:nvSpPr>
          <p:cNvPr id="3337230" name="Text Box 14"/>
          <p:cNvSpPr txBox="1">
            <a:spLocks noChangeArrowheads="1"/>
          </p:cNvSpPr>
          <p:nvPr/>
        </p:nvSpPr>
        <p:spPr bwMode="auto">
          <a:xfrm>
            <a:off x="7864475" y="2811463"/>
            <a:ext cx="1633538" cy="382587"/>
          </a:xfrm>
          <a:prstGeom prst="rect">
            <a:avLst/>
          </a:prstGeom>
          <a:noFill/>
          <a:ln w="9525">
            <a:noFill/>
            <a:miter lim="800000"/>
            <a:headEnd/>
            <a:tailEnd/>
          </a:ln>
          <a:effectLst/>
        </p:spPr>
        <p:txBody>
          <a:bodyPr lIns="101882" tIns="50941" rIns="101882" bIns="50941">
            <a:spAutoFit/>
          </a:bodyPr>
          <a:lstStyle/>
          <a:p>
            <a:pPr defTabSz="1019175" eaLnBrk="0" hangingPunct="0">
              <a:buClrTx/>
              <a:buSzTx/>
              <a:buFontTx/>
              <a:buNone/>
            </a:pPr>
            <a:r>
              <a:rPr lang="en-GB" sz="1800">
                <a:solidFill>
                  <a:schemeClr val="accent1"/>
                </a:solidFill>
              </a:rPr>
              <a:t>Soft key 2</a:t>
            </a:r>
          </a:p>
        </p:txBody>
      </p:sp>
      <p:sp>
        <p:nvSpPr>
          <p:cNvPr id="3337231" name="Text Box 15"/>
          <p:cNvSpPr txBox="1">
            <a:spLocks noChangeArrowheads="1"/>
          </p:cNvSpPr>
          <p:nvPr/>
        </p:nvSpPr>
        <p:spPr bwMode="auto">
          <a:xfrm>
            <a:off x="7920038" y="5332413"/>
            <a:ext cx="1511300" cy="381000"/>
          </a:xfrm>
          <a:prstGeom prst="rect">
            <a:avLst/>
          </a:prstGeom>
          <a:noFill/>
          <a:ln w="9525">
            <a:noFill/>
            <a:miter lim="800000"/>
            <a:headEnd/>
            <a:tailEnd/>
          </a:ln>
          <a:effectLst/>
        </p:spPr>
        <p:txBody>
          <a:bodyPr lIns="101882" tIns="50941" rIns="101882" bIns="50941">
            <a:spAutoFit/>
          </a:bodyPr>
          <a:lstStyle/>
          <a:p>
            <a:pPr defTabSz="1019175" eaLnBrk="0" hangingPunct="0">
              <a:buClrTx/>
              <a:buSzTx/>
              <a:buFontTx/>
              <a:buNone/>
            </a:pPr>
            <a:r>
              <a:rPr lang="en-GB" sz="1800">
                <a:solidFill>
                  <a:schemeClr val="accent1"/>
                </a:solidFill>
              </a:rPr>
              <a:t>Help button</a:t>
            </a:r>
          </a:p>
        </p:txBody>
      </p:sp>
      <p:sp>
        <p:nvSpPr>
          <p:cNvPr id="3337232" name="Text Box 16"/>
          <p:cNvSpPr txBox="1">
            <a:spLocks noChangeArrowheads="1"/>
          </p:cNvSpPr>
          <p:nvPr/>
        </p:nvSpPr>
        <p:spPr bwMode="auto">
          <a:xfrm>
            <a:off x="8242300" y="6500813"/>
            <a:ext cx="1577975" cy="381000"/>
          </a:xfrm>
          <a:prstGeom prst="rect">
            <a:avLst/>
          </a:prstGeom>
          <a:noFill/>
          <a:ln w="9525">
            <a:noFill/>
            <a:miter lim="800000"/>
            <a:headEnd/>
            <a:tailEnd/>
          </a:ln>
          <a:effectLst/>
        </p:spPr>
        <p:txBody>
          <a:bodyPr lIns="101882" tIns="50941" rIns="101882" bIns="50941">
            <a:spAutoFit/>
          </a:bodyPr>
          <a:lstStyle/>
          <a:p>
            <a:pPr defTabSz="1019175" eaLnBrk="0" hangingPunct="0">
              <a:buClrTx/>
              <a:buSzTx/>
              <a:buFontTx/>
              <a:buNone/>
            </a:pPr>
            <a:r>
              <a:rPr lang="en-GB" sz="1800">
                <a:solidFill>
                  <a:schemeClr val="accent1"/>
                </a:solidFill>
              </a:rPr>
              <a:t>Hand button</a:t>
            </a:r>
          </a:p>
        </p:txBody>
      </p:sp>
      <p:sp>
        <p:nvSpPr>
          <p:cNvPr id="3337233" name="Text Box 17"/>
          <p:cNvSpPr txBox="1">
            <a:spLocks noChangeArrowheads="1"/>
          </p:cNvSpPr>
          <p:nvPr/>
        </p:nvSpPr>
        <p:spPr bwMode="auto">
          <a:xfrm>
            <a:off x="412750" y="2565400"/>
            <a:ext cx="2136775" cy="381000"/>
          </a:xfrm>
          <a:prstGeom prst="rect">
            <a:avLst/>
          </a:prstGeom>
          <a:noFill/>
          <a:ln w="9525">
            <a:noFill/>
            <a:miter lim="800000"/>
            <a:headEnd/>
            <a:tailEnd/>
          </a:ln>
          <a:effectLst/>
        </p:spPr>
        <p:txBody>
          <a:bodyPr lIns="101882" tIns="50941" rIns="101882" bIns="50941">
            <a:spAutoFit/>
          </a:bodyPr>
          <a:lstStyle/>
          <a:p>
            <a:pPr algn="r" defTabSz="1019175" eaLnBrk="0" hangingPunct="0">
              <a:buClrTx/>
              <a:buSzTx/>
              <a:buFontTx/>
              <a:buNone/>
            </a:pPr>
            <a:r>
              <a:rPr lang="en-GB" sz="1800">
                <a:solidFill>
                  <a:schemeClr val="accent1"/>
                </a:solidFill>
              </a:rPr>
              <a:t>Soft key 1</a:t>
            </a:r>
          </a:p>
        </p:txBody>
      </p:sp>
      <p:sp>
        <p:nvSpPr>
          <p:cNvPr id="3337234" name="Text Box 18"/>
          <p:cNvSpPr txBox="1">
            <a:spLocks noChangeArrowheads="1"/>
          </p:cNvSpPr>
          <p:nvPr/>
        </p:nvSpPr>
        <p:spPr bwMode="auto">
          <a:xfrm>
            <a:off x="708025" y="5057775"/>
            <a:ext cx="1512888" cy="381000"/>
          </a:xfrm>
          <a:prstGeom prst="rect">
            <a:avLst/>
          </a:prstGeom>
          <a:noFill/>
          <a:ln w="9525">
            <a:noFill/>
            <a:miter lim="800000"/>
            <a:headEnd/>
            <a:tailEnd/>
          </a:ln>
          <a:effectLst/>
        </p:spPr>
        <p:txBody>
          <a:bodyPr lIns="101882" tIns="50941" rIns="101882" bIns="50941">
            <a:spAutoFit/>
          </a:bodyPr>
          <a:lstStyle/>
          <a:p>
            <a:pPr algn="r" defTabSz="1019175" eaLnBrk="0" hangingPunct="0">
              <a:buClrTx/>
              <a:buSzTx/>
              <a:buFontTx/>
              <a:buNone/>
            </a:pPr>
            <a:r>
              <a:rPr lang="en-GB" sz="1800">
                <a:solidFill>
                  <a:schemeClr val="accent1"/>
                </a:solidFill>
              </a:rPr>
              <a:t>Auto button</a:t>
            </a:r>
          </a:p>
        </p:txBody>
      </p:sp>
      <p:sp>
        <p:nvSpPr>
          <p:cNvPr id="3337235" name="Text Box 19"/>
          <p:cNvSpPr txBox="1">
            <a:spLocks noChangeArrowheads="1"/>
          </p:cNvSpPr>
          <p:nvPr/>
        </p:nvSpPr>
        <p:spPr bwMode="auto">
          <a:xfrm>
            <a:off x="665163" y="6484938"/>
            <a:ext cx="1287462" cy="381000"/>
          </a:xfrm>
          <a:prstGeom prst="rect">
            <a:avLst/>
          </a:prstGeom>
          <a:noFill/>
          <a:ln w="9525">
            <a:noFill/>
            <a:miter lim="800000"/>
            <a:headEnd/>
            <a:tailEnd/>
          </a:ln>
          <a:effectLst/>
        </p:spPr>
        <p:txBody>
          <a:bodyPr lIns="101882" tIns="50941" rIns="101882" bIns="50941">
            <a:spAutoFit/>
          </a:bodyPr>
          <a:lstStyle/>
          <a:p>
            <a:pPr algn="r" defTabSz="1019175" eaLnBrk="0" hangingPunct="0">
              <a:buClrTx/>
              <a:buSzTx/>
              <a:buFontTx/>
              <a:buNone/>
            </a:pPr>
            <a:r>
              <a:rPr lang="en-GB" sz="1800">
                <a:solidFill>
                  <a:schemeClr val="accent1"/>
                </a:solidFill>
              </a:rPr>
              <a:t>Off button</a:t>
            </a:r>
          </a:p>
        </p:txBody>
      </p:sp>
      <p:sp>
        <p:nvSpPr>
          <p:cNvPr id="3337236" name="Text Box 20"/>
          <p:cNvSpPr txBox="1">
            <a:spLocks noChangeArrowheads="1"/>
          </p:cNvSpPr>
          <p:nvPr/>
        </p:nvSpPr>
        <p:spPr bwMode="auto">
          <a:xfrm>
            <a:off x="204788" y="3252788"/>
            <a:ext cx="2122487" cy="1141412"/>
          </a:xfrm>
          <a:prstGeom prst="rect">
            <a:avLst/>
          </a:prstGeom>
          <a:noFill/>
          <a:ln w="9525">
            <a:noFill/>
            <a:miter lim="800000"/>
            <a:headEnd/>
            <a:tailEnd/>
          </a:ln>
          <a:effectLst/>
        </p:spPr>
        <p:txBody>
          <a:bodyPr lIns="101882" tIns="50941" rIns="101882" bIns="50941">
            <a:spAutoFit/>
          </a:bodyPr>
          <a:lstStyle/>
          <a:p>
            <a:pPr algn="r" defTabSz="1019175" eaLnBrk="0" hangingPunct="0">
              <a:buClrTx/>
              <a:buSzTx/>
              <a:buFontTx/>
              <a:buNone/>
            </a:pPr>
            <a:r>
              <a:rPr lang="en-GB" sz="1800">
                <a:solidFill>
                  <a:schemeClr val="accent1"/>
                </a:solidFill>
              </a:rPr>
              <a:t>Down button</a:t>
            </a:r>
            <a:br>
              <a:rPr lang="en-GB" sz="1800">
                <a:solidFill>
                  <a:schemeClr val="accent1"/>
                </a:solidFill>
              </a:rPr>
            </a:br>
            <a:r>
              <a:rPr lang="en-GB" sz="1800">
                <a:solidFill>
                  <a:schemeClr val="accent1"/>
                </a:solidFill>
              </a:rPr>
              <a:t>(</a:t>
            </a:r>
            <a:r>
              <a:rPr lang="en-GB" sz="1600">
                <a:solidFill>
                  <a:schemeClr val="accent1"/>
                </a:solidFill>
              </a:rPr>
              <a:t>for  scrolling parameters and changing their value)</a:t>
            </a:r>
          </a:p>
        </p:txBody>
      </p:sp>
      <p:sp>
        <p:nvSpPr>
          <p:cNvPr id="3337237" name="Text Box 21"/>
          <p:cNvSpPr txBox="1">
            <a:spLocks noChangeArrowheads="1"/>
          </p:cNvSpPr>
          <p:nvPr/>
        </p:nvSpPr>
        <p:spPr bwMode="auto">
          <a:xfrm>
            <a:off x="7864475" y="1885950"/>
            <a:ext cx="2432050" cy="381000"/>
          </a:xfrm>
          <a:prstGeom prst="rect">
            <a:avLst/>
          </a:prstGeom>
          <a:noFill/>
          <a:ln w="9525">
            <a:noFill/>
            <a:miter lim="800000"/>
            <a:headEnd/>
            <a:tailEnd/>
          </a:ln>
          <a:effectLst/>
        </p:spPr>
        <p:txBody>
          <a:bodyPr lIns="101882" tIns="50941" rIns="101882" bIns="50941">
            <a:spAutoFit/>
          </a:bodyPr>
          <a:lstStyle/>
          <a:p>
            <a:pPr defTabSz="1019175" eaLnBrk="0" hangingPunct="0">
              <a:buClrTx/>
              <a:buSzTx/>
              <a:buFontTx/>
              <a:buNone/>
            </a:pPr>
            <a:r>
              <a:rPr lang="en-GB" sz="1800">
                <a:solidFill>
                  <a:schemeClr val="accent1"/>
                </a:solidFill>
              </a:rPr>
              <a:t>Soft key 2 Function</a:t>
            </a:r>
          </a:p>
        </p:txBody>
      </p:sp>
      <p:sp>
        <p:nvSpPr>
          <p:cNvPr id="3337238" name="Line 22"/>
          <p:cNvSpPr>
            <a:spLocks noChangeShapeType="1"/>
          </p:cNvSpPr>
          <p:nvPr/>
        </p:nvSpPr>
        <p:spPr bwMode="auto">
          <a:xfrm flipV="1">
            <a:off x="6105525" y="2073275"/>
            <a:ext cx="1717675" cy="1898650"/>
          </a:xfrm>
          <a:prstGeom prst="line">
            <a:avLst/>
          </a:prstGeom>
          <a:noFill/>
          <a:ln w="28575">
            <a:solidFill>
              <a:schemeClr val="accent1"/>
            </a:solidFill>
            <a:round/>
            <a:headEnd type="triangle" w="med" len="med"/>
            <a:tailEnd/>
          </a:ln>
          <a:effectLst/>
        </p:spPr>
        <p:txBody>
          <a:bodyPr wrap="none" anchor="ctr"/>
          <a:lstStyle/>
          <a:p>
            <a:endParaRPr lang="en-US"/>
          </a:p>
        </p:txBody>
      </p:sp>
      <p:sp>
        <p:nvSpPr>
          <p:cNvPr id="3337239" name="Line 23"/>
          <p:cNvSpPr>
            <a:spLocks noChangeShapeType="1"/>
          </p:cNvSpPr>
          <p:nvPr/>
        </p:nvSpPr>
        <p:spPr bwMode="auto">
          <a:xfrm>
            <a:off x="2387600" y="2120900"/>
            <a:ext cx="1963738" cy="1881188"/>
          </a:xfrm>
          <a:prstGeom prst="line">
            <a:avLst/>
          </a:prstGeom>
          <a:noFill/>
          <a:ln w="28575">
            <a:solidFill>
              <a:schemeClr val="accent1"/>
            </a:solidFill>
            <a:round/>
            <a:headEnd/>
            <a:tailEnd type="triangle" w="med" len="med"/>
          </a:ln>
          <a:effectLst/>
        </p:spPr>
        <p:txBody>
          <a:bodyPr wrap="none" anchor="ctr"/>
          <a:lstStyle/>
          <a:p>
            <a:endParaRPr lang="en-US"/>
          </a:p>
        </p:txBody>
      </p:sp>
      <p:sp>
        <p:nvSpPr>
          <p:cNvPr id="3337240" name="Text Box 24"/>
          <p:cNvSpPr txBox="1">
            <a:spLocks noChangeArrowheads="1"/>
          </p:cNvSpPr>
          <p:nvPr/>
        </p:nvSpPr>
        <p:spPr bwMode="auto">
          <a:xfrm>
            <a:off x="180975" y="1900238"/>
            <a:ext cx="2209800" cy="381000"/>
          </a:xfrm>
          <a:prstGeom prst="rect">
            <a:avLst/>
          </a:prstGeom>
          <a:noFill/>
          <a:ln w="9525">
            <a:noFill/>
            <a:miter lim="800000"/>
            <a:headEnd/>
            <a:tailEnd/>
          </a:ln>
          <a:effectLst/>
        </p:spPr>
        <p:txBody>
          <a:bodyPr lIns="101882" tIns="50941" rIns="101882" bIns="50941">
            <a:spAutoFit/>
          </a:bodyPr>
          <a:lstStyle/>
          <a:p>
            <a:pPr algn="r" defTabSz="1019175" eaLnBrk="0" hangingPunct="0">
              <a:buClrTx/>
              <a:buSzTx/>
              <a:buFontTx/>
              <a:buNone/>
            </a:pPr>
            <a:r>
              <a:rPr lang="en-GB" sz="1800">
                <a:solidFill>
                  <a:schemeClr val="accent1"/>
                </a:solidFill>
              </a:rPr>
              <a:t>Soft key 1 function</a:t>
            </a:r>
          </a:p>
        </p:txBody>
      </p:sp>
      <p:sp>
        <p:nvSpPr>
          <p:cNvPr id="3337241" name="Line 25"/>
          <p:cNvSpPr>
            <a:spLocks noChangeShapeType="1"/>
          </p:cNvSpPr>
          <p:nvPr/>
        </p:nvSpPr>
        <p:spPr bwMode="auto">
          <a:xfrm flipH="1">
            <a:off x="5016500" y="2397125"/>
            <a:ext cx="12700" cy="719138"/>
          </a:xfrm>
          <a:prstGeom prst="line">
            <a:avLst/>
          </a:prstGeom>
          <a:noFill/>
          <a:ln w="28575">
            <a:solidFill>
              <a:schemeClr val="accent1"/>
            </a:solidFill>
            <a:round/>
            <a:headEnd/>
            <a:tailEnd type="triangle" w="med" len="med"/>
          </a:ln>
          <a:effectLst/>
        </p:spPr>
        <p:txBody>
          <a:bodyPr/>
          <a:lstStyle/>
          <a:p>
            <a:endParaRPr lang="en-US"/>
          </a:p>
        </p:txBody>
      </p:sp>
      <p:pic>
        <p:nvPicPr>
          <p:cNvPr id="3337242" name="Picture 26"/>
          <p:cNvPicPr>
            <a:picLocks noChangeAspect="1" noChangeArrowheads="1"/>
          </p:cNvPicPr>
          <p:nvPr/>
        </p:nvPicPr>
        <p:blipFill>
          <a:blip r:embed="rId4" cstate="print">
            <a:lum bright="-26000" contrast="-26000"/>
          </a:blip>
          <a:srcRect l="38600" t="40526" r="36345" b="52412"/>
          <a:stretch>
            <a:fillRect/>
          </a:stretch>
        </p:blipFill>
        <p:spPr bwMode="auto">
          <a:xfrm>
            <a:off x="4806950" y="3970338"/>
            <a:ext cx="617538" cy="2492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65699E60-DCA6-4969-8447-3A0DE1E214C2}" type="slidenum">
              <a:rPr lang="en-US"/>
              <a:pPr/>
              <a:t>34</a:t>
            </a:fld>
            <a:endParaRPr lang="en-US"/>
          </a:p>
        </p:txBody>
      </p:sp>
      <p:sp>
        <p:nvSpPr>
          <p:cNvPr id="3339266" name="Rectangle 2"/>
          <p:cNvSpPr>
            <a:spLocks noGrp="1" noChangeArrowheads="1"/>
          </p:cNvSpPr>
          <p:nvPr>
            <p:ph type="title"/>
          </p:nvPr>
        </p:nvSpPr>
        <p:spPr/>
        <p:txBody>
          <a:bodyPr/>
          <a:lstStyle/>
          <a:p>
            <a:r>
              <a:rPr lang="en-US"/>
              <a:t>Control Panel (Advanced) - Assistants</a:t>
            </a:r>
            <a:r>
              <a:rPr lang="en-US" sz="2200">
                <a:solidFill>
                  <a:schemeClr val="accent1"/>
                </a:solidFill>
              </a:rPr>
              <a:t> </a:t>
            </a:r>
          </a:p>
        </p:txBody>
      </p:sp>
      <p:sp>
        <p:nvSpPr>
          <p:cNvPr id="3339267" name="Rectangle 3"/>
          <p:cNvSpPr>
            <a:spLocks noGrp="1" noChangeArrowheads="1"/>
          </p:cNvSpPr>
          <p:nvPr>
            <p:ph type="body" idx="1"/>
          </p:nvPr>
        </p:nvSpPr>
        <p:spPr>
          <a:xfrm>
            <a:off x="1051560" y="1554480"/>
            <a:ext cx="3854133" cy="5222875"/>
          </a:xfrm>
        </p:spPr>
        <p:txBody>
          <a:bodyPr/>
          <a:lstStyle/>
          <a:p>
            <a:pPr>
              <a:lnSpc>
                <a:spcPct val="80000"/>
              </a:lnSpc>
            </a:pPr>
            <a:r>
              <a:rPr lang="en-GB" dirty="0"/>
              <a:t>Assistants simplify all functions of Drive Operation</a:t>
            </a:r>
            <a:r>
              <a:rPr lang="en-GB" dirty="0">
                <a:effectLst>
                  <a:outerShdw blurRad="38100" dist="38100" dir="2700000" algn="tl">
                    <a:srgbClr val="C0C0C0"/>
                  </a:outerShdw>
                </a:effectLst>
              </a:rPr>
              <a:t> </a:t>
            </a:r>
            <a:endParaRPr lang="en-GB" baseline="30000" dirty="0">
              <a:solidFill>
                <a:schemeClr val="accent1"/>
              </a:solidFill>
              <a:effectLst>
                <a:outerShdw blurRad="38100" dist="38100" dir="2700000" algn="tl">
                  <a:srgbClr val="C0C0C0"/>
                </a:outerShdw>
              </a:effectLst>
            </a:endParaRPr>
          </a:p>
          <a:p>
            <a:pPr lvl="1">
              <a:spcBef>
                <a:spcPct val="20000"/>
              </a:spcBef>
            </a:pPr>
            <a:r>
              <a:rPr lang="en-GB" u="sng" dirty="0"/>
              <a:t>Start-Up Assistant</a:t>
            </a:r>
            <a:r>
              <a:rPr lang="en-GB" dirty="0"/>
              <a:t> - guides the user through all essential settings without going directly into the parameter list</a:t>
            </a:r>
          </a:p>
          <a:p>
            <a:pPr lvl="1">
              <a:spcBef>
                <a:spcPct val="20000"/>
              </a:spcBef>
            </a:pPr>
            <a:r>
              <a:rPr lang="en-GB" u="sng" dirty="0"/>
              <a:t>Maintenance Assistant</a:t>
            </a:r>
            <a:r>
              <a:rPr lang="en-GB" dirty="0"/>
              <a:t> - can be used to insert preventative maintenance functions using run time, motor revolutions or events</a:t>
            </a:r>
            <a:endParaRPr lang="en-GB" sz="2000" dirty="0"/>
          </a:p>
          <a:p>
            <a:pPr lvl="1">
              <a:spcBef>
                <a:spcPct val="20000"/>
              </a:spcBef>
            </a:pPr>
            <a:r>
              <a:rPr lang="en-GB" u="sng" dirty="0"/>
              <a:t>Diagnostic Assistant</a:t>
            </a:r>
            <a:r>
              <a:rPr lang="en-GB" dirty="0"/>
              <a:t> - activated with a fault and provides suggestions to correct fault based on the most common causes</a:t>
            </a:r>
          </a:p>
        </p:txBody>
      </p:sp>
      <p:pic>
        <p:nvPicPr>
          <p:cNvPr id="3339268" name="Picture 4"/>
          <p:cNvPicPr>
            <a:picLocks noChangeAspect="1" noChangeArrowheads="1"/>
          </p:cNvPicPr>
          <p:nvPr/>
        </p:nvPicPr>
        <p:blipFill>
          <a:blip r:embed="rId3" cstate="print"/>
          <a:srcRect l="4362" r="4799"/>
          <a:stretch>
            <a:fillRect/>
          </a:stretch>
        </p:blipFill>
        <p:spPr bwMode="auto">
          <a:xfrm>
            <a:off x="6467475" y="2212975"/>
            <a:ext cx="2867025" cy="4241800"/>
          </a:xfrm>
          <a:prstGeom prst="rect">
            <a:avLst/>
          </a:prstGeom>
          <a:noFill/>
          <a:ln w="9525">
            <a:noFill/>
            <a:miter lim="800000"/>
            <a:headEnd/>
            <a:tailEnd/>
          </a:ln>
          <a:effectLst/>
        </p:spPr>
      </p:pic>
      <p:sp>
        <p:nvSpPr>
          <p:cNvPr id="3339269" name="Text Box 5"/>
          <p:cNvSpPr txBox="1">
            <a:spLocks noChangeArrowheads="1"/>
          </p:cNvSpPr>
          <p:nvPr/>
        </p:nvSpPr>
        <p:spPr bwMode="auto">
          <a:xfrm>
            <a:off x="8435975" y="6608763"/>
            <a:ext cx="1155700" cy="344487"/>
          </a:xfrm>
          <a:prstGeom prst="rect">
            <a:avLst/>
          </a:prstGeom>
          <a:noFill/>
          <a:ln w="9525">
            <a:noFill/>
            <a:miter lim="800000"/>
            <a:headEnd/>
            <a:tailEnd/>
          </a:ln>
          <a:effectLst/>
        </p:spPr>
        <p:txBody>
          <a:bodyPr wrap="none" lIns="101882" tIns="50941" rIns="101882" bIns="50941">
            <a:spAutoFit/>
          </a:bodyPr>
          <a:lstStyle/>
          <a:p>
            <a:pPr algn="ctr" defTabSz="1019175" eaLnBrk="0" hangingPunct="0">
              <a:spcBef>
                <a:spcPct val="0"/>
              </a:spcBef>
              <a:buClrTx/>
              <a:buSzTx/>
              <a:buFontTx/>
              <a:buNone/>
            </a:pPr>
            <a:r>
              <a:rPr kumimoji="1" lang="en-US" sz="1600" b="1">
                <a:solidFill>
                  <a:schemeClr val="accent1"/>
                </a:solidFill>
              </a:rPr>
              <a:t>Soft Key 2</a:t>
            </a:r>
          </a:p>
        </p:txBody>
      </p:sp>
      <p:sp>
        <p:nvSpPr>
          <p:cNvPr id="3339270" name="Oval 6"/>
          <p:cNvSpPr>
            <a:spLocks noChangeArrowheads="1"/>
          </p:cNvSpPr>
          <p:nvPr/>
        </p:nvSpPr>
        <p:spPr bwMode="auto">
          <a:xfrm>
            <a:off x="8418513" y="4449763"/>
            <a:ext cx="671512" cy="604837"/>
          </a:xfrm>
          <a:prstGeom prst="ellipse">
            <a:avLst/>
          </a:prstGeom>
          <a:noFill/>
          <a:ln w="38100">
            <a:solidFill>
              <a:schemeClr val="accent1"/>
            </a:solidFill>
            <a:round/>
            <a:headEnd/>
            <a:tailEnd/>
          </a:ln>
          <a:effectLst/>
        </p:spPr>
        <p:txBody>
          <a:bodyPr wrap="none" anchor="ctr"/>
          <a:lstStyle/>
          <a:p>
            <a:endParaRPr lang="en-US"/>
          </a:p>
        </p:txBody>
      </p:sp>
      <p:sp>
        <p:nvSpPr>
          <p:cNvPr id="3339271" name="Line 7"/>
          <p:cNvSpPr>
            <a:spLocks noChangeShapeType="1"/>
          </p:cNvSpPr>
          <p:nvPr/>
        </p:nvSpPr>
        <p:spPr bwMode="auto">
          <a:xfrm flipH="1" flipV="1">
            <a:off x="9005888" y="5054600"/>
            <a:ext cx="334962" cy="1554163"/>
          </a:xfrm>
          <a:prstGeom prst="line">
            <a:avLst/>
          </a:prstGeom>
          <a:noFill/>
          <a:ln w="28575">
            <a:solidFill>
              <a:schemeClr val="accent1"/>
            </a:solidFill>
            <a:round/>
            <a:headEnd/>
            <a:tailEnd type="triangle" w="med" len="med"/>
          </a:ln>
          <a:effectLst/>
        </p:spPr>
        <p:txBody>
          <a:bodyPr/>
          <a:lstStyle/>
          <a:p>
            <a:endParaRPr lang="en-US"/>
          </a:p>
        </p:txBody>
      </p:sp>
      <p:sp>
        <p:nvSpPr>
          <p:cNvPr id="3339272" name="Text Box 8"/>
          <p:cNvSpPr txBox="1">
            <a:spLocks noChangeArrowheads="1"/>
          </p:cNvSpPr>
          <p:nvPr/>
        </p:nvSpPr>
        <p:spPr bwMode="auto">
          <a:xfrm>
            <a:off x="5881688" y="6559550"/>
            <a:ext cx="1155700" cy="346075"/>
          </a:xfrm>
          <a:prstGeom prst="rect">
            <a:avLst/>
          </a:prstGeom>
          <a:noFill/>
          <a:ln w="9525">
            <a:noFill/>
            <a:miter lim="800000"/>
            <a:headEnd/>
            <a:tailEnd/>
          </a:ln>
          <a:effectLst/>
        </p:spPr>
        <p:txBody>
          <a:bodyPr wrap="none" lIns="101882" tIns="50941" rIns="101882" bIns="50941">
            <a:spAutoFit/>
          </a:bodyPr>
          <a:lstStyle/>
          <a:p>
            <a:pPr algn="ctr" defTabSz="1019175" eaLnBrk="0" hangingPunct="0">
              <a:spcBef>
                <a:spcPct val="0"/>
              </a:spcBef>
              <a:buClrTx/>
              <a:buSzTx/>
              <a:buFontTx/>
              <a:buNone/>
            </a:pPr>
            <a:r>
              <a:rPr kumimoji="1" lang="en-US" sz="1600" b="1">
                <a:solidFill>
                  <a:schemeClr val="accent1"/>
                </a:solidFill>
              </a:rPr>
              <a:t>Soft Key 1</a:t>
            </a:r>
          </a:p>
        </p:txBody>
      </p:sp>
      <p:sp>
        <p:nvSpPr>
          <p:cNvPr id="3339273" name="Oval 9"/>
          <p:cNvSpPr>
            <a:spLocks noChangeArrowheads="1"/>
          </p:cNvSpPr>
          <p:nvPr/>
        </p:nvSpPr>
        <p:spPr bwMode="auto">
          <a:xfrm>
            <a:off x="6732588" y="4400550"/>
            <a:ext cx="669925" cy="604838"/>
          </a:xfrm>
          <a:prstGeom prst="ellipse">
            <a:avLst/>
          </a:prstGeom>
          <a:noFill/>
          <a:ln w="38100">
            <a:solidFill>
              <a:schemeClr val="accent1"/>
            </a:solidFill>
            <a:round/>
            <a:headEnd/>
            <a:tailEnd/>
          </a:ln>
          <a:effectLst/>
        </p:spPr>
        <p:txBody>
          <a:bodyPr wrap="none" anchor="ctr"/>
          <a:lstStyle/>
          <a:p>
            <a:endParaRPr lang="en-US"/>
          </a:p>
        </p:txBody>
      </p:sp>
      <p:sp>
        <p:nvSpPr>
          <p:cNvPr id="3339274" name="Line 10"/>
          <p:cNvSpPr>
            <a:spLocks noChangeShapeType="1"/>
          </p:cNvSpPr>
          <p:nvPr/>
        </p:nvSpPr>
        <p:spPr bwMode="auto">
          <a:xfrm flipV="1">
            <a:off x="6632575" y="5072063"/>
            <a:ext cx="415925" cy="1487487"/>
          </a:xfrm>
          <a:prstGeom prst="line">
            <a:avLst/>
          </a:prstGeom>
          <a:noFill/>
          <a:ln w="28575">
            <a:solidFill>
              <a:schemeClr val="accent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5652" name="Picture 4" descr="VXR Family"/>
          <p:cNvPicPr>
            <a:picLocks noChangeAspect="1" noChangeArrowheads="1"/>
          </p:cNvPicPr>
          <p:nvPr/>
        </p:nvPicPr>
        <p:blipFill>
          <a:blip r:embed="rId4" cstate="print"/>
          <a:srcRect/>
          <a:stretch>
            <a:fillRect/>
          </a:stretch>
        </p:blipFill>
        <p:spPr bwMode="auto">
          <a:xfrm>
            <a:off x="6309360" y="457200"/>
            <a:ext cx="4395476" cy="4602268"/>
          </a:xfrm>
          <a:prstGeom prst="rect">
            <a:avLst/>
          </a:prstGeom>
          <a:noFill/>
        </p:spPr>
      </p:pic>
      <p:sp>
        <p:nvSpPr>
          <p:cNvPr id="5" name="Footer Placeholder 3"/>
          <p:cNvSpPr>
            <a:spLocks noGrp="1"/>
          </p:cNvSpPr>
          <p:nvPr>
            <p:ph type="ftr" sz="quarter" idx="10"/>
          </p:nvPr>
        </p:nvSpPr>
        <p:spPr/>
        <p:txBody>
          <a:bodyPr/>
          <a:lstStyle/>
          <a:p>
            <a:endParaRPr lang="en-US"/>
          </a:p>
          <a:p>
            <a:r>
              <a:rPr lang="en-US"/>
              <a:t>© ABB Group </a:t>
            </a:r>
          </a:p>
          <a:p>
            <a:fld id="{359D30F8-826D-463D-8C4B-464A7ACE9C1A}" type="datetime4">
              <a:rPr lang="en-US"/>
              <a:pPr/>
              <a:t>October 26, 2012</a:t>
            </a:fld>
            <a:r>
              <a:rPr lang="en-US"/>
              <a:t> | Slide </a:t>
            </a:r>
            <a:fld id="{A58346B7-784B-4E67-A944-E98A02F9E6E4}" type="slidenum">
              <a:rPr lang="en-US"/>
              <a:pPr/>
              <a:t>35</a:t>
            </a:fld>
            <a:endParaRPr lang="en-US"/>
          </a:p>
        </p:txBody>
      </p:sp>
      <p:sp>
        <p:nvSpPr>
          <p:cNvPr id="2075650" name="Rectangle 2"/>
          <p:cNvSpPr>
            <a:spLocks noGrp="1" noChangeArrowheads="1"/>
          </p:cNvSpPr>
          <p:nvPr>
            <p:ph type="title"/>
          </p:nvPr>
        </p:nvSpPr>
        <p:spPr/>
        <p:txBody>
          <a:bodyPr/>
          <a:lstStyle/>
          <a:p>
            <a:r>
              <a:rPr lang="en-US" dirty="0" smtClean="0"/>
              <a:t>ACH550 </a:t>
            </a:r>
            <a:r>
              <a:rPr lang="en-US" dirty="0"/>
              <a:t>Specifications</a:t>
            </a:r>
          </a:p>
        </p:txBody>
      </p:sp>
      <p:sp>
        <p:nvSpPr>
          <p:cNvPr id="2075651" name="Rectangle 3"/>
          <p:cNvSpPr>
            <a:spLocks noGrp="1" noChangeArrowheads="1"/>
          </p:cNvSpPr>
          <p:nvPr>
            <p:ph type="body" idx="1"/>
          </p:nvPr>
        </p:nvSpPr>
        <p:spPr>
          <a:xfrm>
            <a:off x="1143000" y="1600200"/>
            <a:ext cx="6810375" cy="5222875"/>
          </a:xfrm>
        </p:spPr>
        <p:txBody>
          <a:bodyPr/>
          <a:lstStyle/>
          <a:p>
            <a:pPr>
              <a:lnSpc>
                <a:spcPct val="90000"/>
              </a:lnSpc>
            </a:pPr>
            <a:r>
              <a:rPr lang="en-US" dirty="0"/>
              <a:t>Internal Power Supply</a:t>
            </a:r>
          </a:p>
          <a:p>
            <a:pPr lvl="1">
              <a:lnSpc>
                <a:spcPct val="90000"/>
              </a:lnSpc>
            </a:pPr>
            <a:r>
              <a:rPr lang="en-US" dirty="0"/>
              <a:t>For Use with Digital </a:t>
            </a:r>
            <a:r>
              <a:rPr lang="en-US" dirty="0" smtClean="0"/>
              <a:t>Inputs &amp; Analog Sensors</a:t>
            </a:r>
            <a:endParaRPr lang="en-US" dirty="0"/>
          </a:p>
          <a:p>
            <a:pPr lvl="1">
              <a:lnSpc>
                <a:spcPct val="90000"/>
              </a:lnSpc>
            </a:pPr>
            <a:r>
              <a:rPr lang="en-US" dirty="0"/>
              <a:t>24VDC, Max. 250ma</a:t>
            </a:r>
          </a:p>
          <a:p>
            <a:pPr lvl="1">
              <a:lnSpc>
                <a:spcPct val="90000"/>
              </a:lnSpc>
            </a:pPr>
            <a:r>
              <a:rPr lang="en-US" dirty="0"/>
              <a:t>Short Circuit Protected</a:t>
            </a:r>
          </a:p>
          <a:p>
            <a:pPr>
              <a:lnSpc>
                <a:spcPct val="90000"/>
              </a:lnSpc>
            </a:pPr>
            <a:r>
              <a:rPr lang="en-US" dirty="0"/>
              <a:t>Digital Inputs</a:t>
            </a:r>
          </a:p>
          <a:p>
            <a:pPr lvl="1">
              <a:lnSpc>
                <a:spcPct val="90000"/>
              </a:lnSpc>
            </a:pPr>
            <a:r>
              <a:rPr lang="en-US" dirty="0"/>
              <a:t>6</a:t>
            </a:r>
            <a:r>
              <a:rPr lang="en-US" dirty="0" smtClean="0"/>
              <a:t> Selectable</a:t>
            </a:r>
            <a:endParaRPr lang="en-US" dirty="0"/>
          </a:p>
          <a:p>
            <a:pPr lvl="1">
              <a:lnSpc>
                <a:spcPct val="90000"/>
              </a:lnSpc>
            </a:pPr>
            <a:r>
              <a:rPr lang="en-US" dirty="0"/>
              <a:t>Optically Isolated</a:t>
            </a:r>
          </a:p>
          <a:p>
            <a:pPr lvl="1">
              <a:lnSpc>
                <a:spcPct val="90000"/>
              </a:lnSpc>
            </a:pPr>
            <a:r>
              <a:rPr lang="en-US" dirty="0"/>
              <a:t>Input Current Consumption 15ma @ 24VDC</a:t>
            </a:r>
          </a:p>
          <a:p>
            <a:pPr lvl="1">
              <a:lnSpc>
                <a:spcPct val="90000"/>
              </a:lnSpc>
            </a:pPr>
            <a:r>
              <a:rPr lang="en-US" dirty="0"/>
              <a:t>4ms Refresh Rate</a:t>
            </a:r>
          </a:p>
          <a:p>
            <a:pPr lvl="1">
              <a:lnSpc>
                <a:spcPct val="90000"/>
              </a:lnSpc>
            </a:pPr>
            <a:r>
              <a:rPr lang="en-US" dirty="0"/>
              <a:t>Maximum Input Voltage 30VDC</a:t>
            </a:r>
          </a:p>
          <a:p>
            <a:pPr lvl="1">
              <a:lnSpc>
                <a:spcPct val="90000"/>
              </a:lnSpc>
            </a:pPr>
            <a:r>
              <a:rPr lang="en-US" dirty="0"/>
              <a:t>Accepts AC or DC inputs</a:t>
            </a:r>
          </a:p>
          <a:p>
            <a:pPr lvl="1">
              <a:lnSpc>
                <a:spcPct val="90000"/>
              </a:lnSpc>
            </a:pPr>
            <a:r>
              <a:rPr lang="en-US" dirty="0"/>
              <a:t>Can Use with OHDI-01-KIT 115/230VAC Interface Adapter</a:t>
            </a:r>
          </a:p>
          <a:p>
            <a:pPr lvl="1">
              <a:lnSpc>
                <a:spcPct val="90000"/>
              </a:lnSpc>
            </a:pPr>
            <a:endParaRPr lang="en-US" dirty="0"/>
          </a:p>
        </p:txBody>
      </p:sp>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Group </a:t>
            </a:r>
          </a:p>
          <a:p>
            <a:fld id="{359D30F8-826D-463D-8C4B-464A7ACE9C1A}" type="datetime4">
              <a:rPr lang="en-US"/>
              <a:pPr/>
              <a:t>October 26, 2012</a:t>
            </a:fld>
            <a:r>
              <a:rPr lang="en-US"/>
              <a:t> | Slide </a:t>
            </a:r>
            <a:fld id="{6DD06804-1FF7-4C10-AD61-1B81B5DC861A}" type="slidenum">
              <a:rPr lang="en-US"/>
              <a:pPr/>
              <a:t>36</a:t>
            </a:fld>
            <a:endParaRPr lang="en-US"/>
          </a:p>
        </p:txBody>
      </p:sp>
      <p:sp>
        <p:nvSpPr>
          <p:cNvPr id="2077698" name="Rectangle 2"/>
          <p:cNvSpPr>
            <a:spLocks noGrp="1" noChangeArrowheads="1"/>
          </p:cNvSpPr>
          <p:nvPr>
            <p:ph type="title"/>
          </p:nvPr>
        </p:nvSpPr>
        <p:spPr/>
        <p:txBody>
          <a:bodyPr/>
          <a:lstStyle/>
          <a:p>
            <a:r>
              <a:rPr lang="en-US" dirty="0" smtClean="0"/>
              <a:t>ACH550 </a:t>
            </a:r>
            <a:r>
              <a:rPr lang="en-US" dirty="0"/>
              <a:t>Specifications</a:t>
            </a:r>
          </a:p>
        </p:txBody>
      </p:sp>
      <p:sp>
        <p:nvSpPr>
          <p:cNvPr id="2077700" name="Rectangle 4"/>
          <p:cNvSpPr>
            <a:spLocks noGrp="1" noChangeArrowheads="1"/>
          </p:cNvSpPr>
          <p:nvPr>
            <p:ph type="body" idx="1"/>
          </p:nvPr>
        </p:nvSpPr>
        <p:spPr/>
        <p:txBody>
          <a:bodyPr/>
          <a:lstStyle/>
          <a:p>
            <a:r>
              <a:rPr lang="en-US" dirty="0"/>
              <a:t>Relay Outputs</a:t>
            </a:r>
          </a:p>
          <a:p>
            <a:pPr lvl="1"/>
            <a:r>
              <a:rPr lang="en-US" dirty="0" smtClean="0"/>
              <a:t>3 </a:t>
            </a:r>
            <a:r>
              <a:rPr lang="en-US" dirty="0"/>
              <a:t>Programmable (Form C) </a:t>
            </a:r>
            <a:r>
              <a:rPr lang="en-US" dirty="0" smtClean="0"/>
              <a:t>Relays </a:t>
            </a:r>
            <a:r>
              <a:rPr lang="en-US" dirty="0" smtClean="0">
                <a:solidFill>
                  <a:schemeClr val="accent2">
                    <a:lumMod val="75000"/>
                  </a:schemeClr>
                </a:solidFill>
              </a:rPr>
              <a:t>(Standard)</a:t>
            </a:r>
          </a:p>
          <a:p>
            <a:pPr lvl="2"/>
            <a:r>
              <a:rPr lang="en-US" sz="1600" dirty="0" smtClean="0">
                <a:solidFill>
                  <a:schemeClr val="tx1"/>
                </a:solidFill>
              </a:rPr>
              <a:t>Option to Add An Additional 3 More</a:t>
            </a:r>
            <a:endParaRPr lang="en-US" sz="1600" dirty="0">
              <a:solidFill>
                <a:schemeClr val="tx1"/>
              </a:solidFill>
            </a:endParaRPr>
          </a:p>
          <a:p>
            <a:pPr lvl="1"/>
            <a:r>
              <a:rPr lang="en-US" dirty="0"/>
              <a:t>Max. Continuous Current 2 Amps RMS</a:t>
            </a:r>
          </a:p>
          <a:p>
            <a:pPr lvl="1"/>
            <a:r>
              <a:rPr lang="en-US" dirty="0"/>
              <a:t>4,000 VAC Isolated Relays</a:t>
            </a:r>
          </a:p>
          <a:p>
            <a:pPr lvl="1"/>
            <a:r>
              <a:rPr lang="en-US" dirty="0"/>
              <a:t>12ms Refresh Rate</a:t>
            </a:r>
          </a:p>
          <a:p>
            <a:pPr lvl="1"/>
            <a:r>
              <a:rPr lang="en-US" dirty="0"/>
              <a:t>Silver Cadmium Oxide Contacts</a:t>
            </a:r>
          </a:p>
          <a:p>
            <a:r>
              <a:rPr lang="en-US" dirty="0"/>
              <a:t>Keypad</a:t>
            </a:r>
          </a:p>
          <a:p>
            <a:pPr lvl="1"/>
            <a:r>
              <a:rPr lang="en-US" dirty="0" smtClean="0"/>
              <a:t>8 Button Removable Keypad</a:t>
            </a:r>
          </a:p>
          <a:p>
            <a:pPr lvl="1"/>
            <a:r>
              <a:rPr lang="en-US" dirty="0" smtClean="0"/>
              <a:t>Alpha-Numeric Backlit Display</a:t>
            </a:r>
          </a:p>
          <a:p>
            <a:pPr lvl="1"/>
            <a:r>
              <a:rPr lang="en-US" dirty="0" smtClean="0"/>
              <a:t>Dual-Color </a:t>
            </a:r>
            <a:r>
              <a:rPr lang="en-US" dirty="0"/>
              <a:t>LED </a:t>
            </a:r>
            <a:r>
              <a:rPr lang="en-US" dirty="0" smtClean="0"/>
              <a:t>Indicators</a:t>
            </a:r>
          </a:p>
          <a:p>
            <a:pPr lvl="1"/>
            <a:r>
              <a:rPr lang="en-US" dirty="0" smtClean="0"/>
              <a:t>Real Time Clock with Battery Backup</a:t>
            </a:r>
          </a:p>
          <a:p>
            <a:pPr lvl="1"/>
            <a:r>
              <a:rPr lang="en-US" dirty="0" smtClean="0"/>
              <a:t>Copy/Restore Capability</a:t>
            </a:r>
            <a:endParaRPr lang="en-US" dirty="0"/>
          </a:p>
        </p:txBody>
      </p:sp>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Group </a:t>
            </a:r>
          </a:p>
          <a:p>
            <a:fld id="{359D30F8-826D-463D-8C4B-464A7ACE9C1A}" type="datetime4">
              <a:rPr lang="en-US"/>
              <a:pPr/>
              <a:t>October 26, 2012</a:t>
            </a:fld>
            <a:r>
              <a:rPr lang="en-US"/>
              <a:t> | Slide </a:t>
            </a:r>
            <a:fld id="{6DD06804-1FF7-4C10-AD61-1B81B5DC861A}" type="slidenum">
              <a:rPr lang="en-US"/>
              <a:pPr/>
              <a:t>37</a:t>
            </a:fld>
            <a:endParaRPr lang="en-US"/>
          </a:p>
        </p:txBody>
      </p:sp>
      <p:sp>
        <p:nvSpPr>
          <p:cNvPr id="2077698" name="Rectangle 2"/>
          <p:cNvSpPr>
            <a:spLocks noGrp="1" noChangeArrowheads="1"/>
          </p:cNvSpPr>
          <p:nvPr>
            <p:ph type="title"/>
          </p:nvPr>
        </p:nvSpPr>
        <p:spPr/>
        <p:txBody>
          <a:bodyPr/>
          <a:lstStyle/>
          <a:p>
            <a:r>
              <a:rPr lang="en-US" dirty="0" smtClean="0"/>
              <a:t>ACH550 </a:t>
            </a:r>
            <a:r>
              <a:rPr lang="en-US" dirty="0"/>
              <a:t>Specifications</a:t>
            </a:r>
          </a:p>
        </p:txBody>
      </p:sp>
      <p:sp>
        <p:nvSpPr>
          <p:cNvPr id="2077700" name="Rectangle 4"/>
          <p:cNvSpPr>
            <a:spLocks noGrp="1" noChangeArrowheads="1"/>
          </p:cNvSpPr>
          <p:nvPr>
            <p:ph type="body" idx="1"/>
          </p:nvPr>
        </p:nvSpPr>
        <p:spPr/>
        <p:txBody>
          <a:bodyPr/>
          <a:lstStyle/>
          <a:p>
            <a:r>
              <a:rPr lang="en-US" dirty="0" smtClean="0"/>
              <a:t>5% Equivalent Impedance</a:t>
            </a:r>
          </a:p>
          <a:p>
            <a:pPr lvl="1"/>
            <a:r>
              <a:rPr lang="en-US" dirty="0" smtClean="0"/>
              <a:t>DC Swinging Bus Chokes on Drives 75HP and Lower</a:t>
            </a:r>
          </a:p>
          <a:p>
            <a:pPr lvl="1"/>
            <a:r>
              <a:rPr lang="en-US" dirty="0" smtClean="0"/>
              <a:t>Three Phase AC Swinging Chokes Above 75HP</a:t>
            </a:r>
          </a:p>
          <a:p>
            <a:r>
              <a:rPr lang="en-US" dirty="0" smtClean="0"/>
              <a:t>Conformal Coated Circuit Boards (Level 3)</a:t>
            </a:r>
          </a:p>
          <a:p>
            <a:pPr lvl="1"/>
            <a:r>
              <a:rPr lang="en-US" dirty="0" smtClean="0"/>
              <a:t>Increases ability to withstand airborne contaminants </a:t>
            </a:r>
          </a:p>
          <a:p>
            <a:r>
              <a:rPr lang="en-US" dirty="0" smtClean="0"/>
              <a:t>40° C Standard ambient operation at full load 24/7</a:t>
            </a:r>
          </a:p>
          <a:p>
            <a:pPr lvl="1"/>
            <a:r>
              <a:rPr lang="en-US" dirty="0" smtClean="0"/>
              <a:t>50° C Ambient with 10% </a:t>
            </a:r>
            <a:r>
              <a:rPr lang="en-US" dirty="0" err="1" smtClean="0"/>
              <a:t>derate</a:t>
            </a:r>
            <a:r>
              <a:rPr lang="en-US" dirty="0" smtClean="0"/>
              <a:t> from drives full load rating</a:t>
            </a:r>
          </a:p>
          <a:p>
            <a:pPr lvl="1"/>
            <a:r>
              <a:rPr lang="en-US" dirty="0" smtClean="0"/>
              <a:t>With new high efficiency motors need to increase drive size not always needed.</a:t>
            </a:r>
          </a:p>
          <a:p>
            <a:r>
              <a:rPr lang="en-US" dirty="0" smtClean="0"/>
              <a:t>110% Overload for 1 min with variable torque load</a:t>
            </a:r>
          </a:p>
          <a:p>
            <a:r>
              <a:rPr lang="en-US" dirty="0" smtClean="0"/>
              <a:t>135% Overload for 2 sec with variable torque load</a:t>
            </a:r>
            <a:endParaRPr lang="en-US" dirty="0"/>
          </a:p>
        </p:txBody>
      </p:sp>
    </p:spTree>
    <p:custDataLst>
      <p:tags r:id="rId1"/>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pContentSlideFooter"/>
          <p:cNvSpPr>
            <a:spLocks noGrp="1" noChangeArrowheads="1"/>
          </p:cNvSpPr>
          <p:nvPr>
            <p:ph type="ftr" sz="quarter" idx="3"/>
          </p:nvPr>
        </p:nvSpPr>
        <p:spPr/>
        <p:txBody>
          <a:bodyPr/>
          <a:lstStyle/>
          <a:p>
            <a:endParaRPr lang="en-US"/>
          </a:p>
          <a:p>
            <a:r>
              <a:rPr lang="en-US"/>
              <a:t>© ABB Group </a:t>
            </a:r>
          </a:p>
          <a:p>
            <a:fld id="{A670B688-4068-4BE6-9B8A-F80F7CA93AD4}" type="datetime4">
              <a:rPr lang="en-US"/>
              <a:pPr/>
              <a:t>October 26, 2012</a:t>
            </a:fld>
            <a:r>
              <a:rPr lang="en-US"/>
              <a:t> | Slide </a:t>
            </a:r>
            <a:fld id="{A591A521-CFBD-40F8-8B2C-1600F5578979}" type="slidenum">
              <a:rPr lang="en-US"/>
              <a:pPr/>
              <a:t>38</a:t>
            </a:fld>
            <a:endParaRPr lang="en-US"/>
          </a:p>
        </p:txBody>
      </p:sp>
      <p:sp>
        <p:nvSpPr>
          <p:cNvPr id="2070530" name="Rectangle 2"/>
          <p:cNvSpPr>
            <a:spLocks noGrp="1" noChangeArrowheads="1"/>
          </p:cNvSpPr>
          <p:nvPr>
            <p:ph type="ctrTitle"/>
          </p:nvPr>
        </p:nvSpPr>
        <p:spPr/>
        <p:txBody>
          <a:bodyPr/>
          <a:lstStyle/>
          <a:p>
            <a:r>
              <a:rPr lang="en-US" dirty="0"/>
              <a:t>E-</a:t>
            </a:r>
            <a:r>
              <a:rPr lang="en-US" dirty="0" err="1"/>
              <a:t>Clipse</a:t>
            </a:r>
            <a:r>
              <a:rPr lang="en-US" dirty="0"/>
              <a:t> </a:t>
            </a:r>
            <a:r>
              <a:rPr lang="en-US" dirty="0" smtClean="0"/>
              <a:t>Product Review</a:t>
            </a:r>
            <a:endParaRPr lang="de-DE" dirty="0">
              <a:solidFill>
                <a:schemeClr val="hlink"/>
              </a:solidFill>
            </a:endParaRPr>
          </a:p>
        </p:txBody>
      </p:sp>
      <p:pic>
        <p:nvPicPr>
          <p:cNvPr id="2070535" name="Picture 7"/>
          <p:cNvPicPr>
            <a:picLocks noChangeAspect="1" noChangeArrowheads="1"/>
          </p:cNvPicPr>
          <p:nvPr/>
        </p:nvPicPr>
        <p:blipFill>
          <a:blip r:embed="rId4" cstate="print"/>
          <a:srcRect/>
          <a:stretch>
            <a:fillRect/>
          </a:stretch>
        </p:blipFill>
        <p:spPr bwMode="auto">
          <a:xfrm>
            <a:off x="248776" y="295064"/>
            <a:ext cx="9560848" cy="4488921"/>
          </a:xfrm>
          <a:prstGeom prst="rect">
            <a:avLst/>
          </a:prstGeom>
          <a:noFill/>
          <a:ln w="9525" algn="ctr">
            <a:noFill/>
            <a:miter lim="800000"/>
            <a:headEnd/>
            <a:tailEnd/>
          </a:ln>
          <a:effectLst/>
        </p:spPr>
      </p:pic>
    </p:spTree>
    <p:custDataLst>
      <p:tags r:id="rId1"/>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Group </a:t>
            </a:r>
          </a:p>
          <a:p>
            <a:fld id="{359D30F8-826D-463D-8C4B-464A7ACE9C1A}" type="datetime4">
              <a:rPr lang="en-US"/>
              <a:pPr/>
              <a:t>October 26, 2012</a:t>
            </a:fld>
            <a:r>
              <a:rPr lang="en-US"/>
              <a:t> | Slide </a:t>
            </a:r>
            <a:fld id="{AF6B39B6-3AA5-4261-A272-81EC3C7901F6}" type="slidenum">
              <a:rPr lang="en-US"/>
              <a:pPr/>
              <a:t>39</a:t>
            </a:fld>
            <a:endParaRPr lang="en-US"/>
          </a:p>
        </p:txBody>
      </p:sp>
      <p:sp>
        <p:nvSpPr>
          <p:cNvPr id="2068482" name="Rectangle 2"/>
          <p:cNvSpPr>
            <a:spLocks noGrp="1" noChangeArrowheads="1"/>
          </p:cNvSpPr>
          <p:nvPr>
            <p:ph type="title"/>
          </p:nvPr>
        </p:nvSpPr>
        <p:spPr/>
        <p:txBody>
          <a:bodyPr/>
          <a:lstStyle/>
          <a:p>
            <a:r>
              <a:rPr lang="en-US"/>
              <a:t>E-Clipse Specifications</a:t>
            </a:r>
          </a:p>
        </p:txBody>
      </p:sp>
      <p:sp>
        <p:nvSpPr>
          <p:cNvPr id="2068483" name="Rectangle 3"/>
          <p:cNvSpPr>
            <a:spLocks noGrp="1" noChangeArrowheads="1"/>
          </p:cNvSpPr>
          <p:nvPr>
            <p:ph type="body" idx="1"/>
          </p:nvPr>
        </p:nvSpPr>
        <p:spPr/>
        <p:txBody>
          <a:bodyPr/>
          <a:lstStyle/>
          <a:p>
            <a:r>
              <a:rPr lang="en-US"/>
              <a:t>Agency Approval	</a:t>
            </a:r>
          </a:p>
          <a:p>
            <a:pPr lvl="1"/>
            <a:r>
              <a:rPr lang="en-US"/>
              <a:t>UL, cUL, CE, BTL, IBC-2006 (Seismic) &amp; IEC 61000-3-12</a:t>
            </a:r>
          </a:p>
          <a:p>
            <a:r>
              <a:rPr lang="en-US"/>
              <a:t>Ambient Operation &amp; Storage Conditions	</a:t>
            </a:r>
          </a:p>
          <a:p>
            <a:pPr lvl="1"/>
            <a:r>
              <a:rPr lang="en-US"/>
              <a:t>Identical to ACH550 </a:t>
            </a:r>
          </a:p>
          <a:p>
            <a:r>
              <a:rPr lang="en-US"/>
              <a:t>Protection</a:t>
            </a:r>
          </a:p>
          <a:p>
            <a:pPr lvl="1"/>
            <a:r>
              <a:rPr lang="en-US"/>
              <a:t>Reverse Input Phasing</a:t>
            </a:r>
          </a:p>
          <a:p>
            <a:pPr lvl="1"/>
            <a:r>
              <a:rPr lang="en-US"/>
              <a:t>Over/Under Voltage</a:t>
            </a:r>
          </a:p>
          <a:p>
            <a:pPr lvl="1"/>
            <a:r>
              <a:rPr lang="en-US"/>
              <a:t>Over Current</a:t>
            </a:r>
          </a:p>
          <a:p>
            <a:pPr lvl="1"/>
            <a:r>
              <a:rPr lang="en-US"/>
              <a:t>Ground Fault</a:t>
            </a:r>
          </a:p>
          <a:p>
            <a:pPr lvl="1"/>
            <a:r>
              <a:rPr lang="en-US"/>
              <a:t>Phase Loss</a:t>
            </a:r>
          </a:p>
          <a:p>
            <a:pPr lvl="1"/>
            <a:r>
              <a:rPr lang="en-US"/>
              <a:t>System Fault</a:t>
            </a:r>
          </a:p>
          <a:p>
            <a:pPr lvl="1"/>
            <a:endParaRPr lang="en-US"/>
          </a:p>
        </p:txBody>
      </p:sp>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4C93B15E-4EE1-4B96-A1BF-DACD58DBF257}" type="slidenum">
              <a:rPr lang="en-US"/>
              <a:pPr/>
              <a:t>4</a:t>
            </a:fld>
            <a:endParaRPr lang="en-US"/>
          </a:p>
        </p:txBody>
      </p:sp>
      <p:sp>
        <p:nvSpPr>
          <p:cNvPr id="2092034" name="Rectangle 2"/>
          <p:cNvSpPr>
            <a:spLocks noGrp="1" noChangeArrowheads="1"/>
          </p:cNvSpPr>
          <p:nvPr>
            <p:ph type="title"/>
          </p:nvPr>
        </p:nvSpPr>
        <p:spPr/>
        <p:txBody>
          <a:bodyPr/>
          <a:lstStyle/>
          <a:p>
            <a:r>
              <a:rPr lang="en-US" dirty="0" smtClean="0"/>
              <a:t>Instructor Introduction</a:t>
            </a:r>
            <a:endParaRPr lang="en-US" dirty="0"/>
          </a:p>
        </p:txBody>
      </p:sp>
      <p:sp>
        <p:nvSpPr>
          <p:cNvPr id="2092035" name="Rectangle 3"/>
          <p:cNvSpPr>
            <a:spLocks noGrp="1" noChangeArrowheads="1"/>
          </p:cNvSpPr>
          <p:nvPr>
            <p:ph type="body" idx="1"/>
          </p:nvPr>
        </p:nvSpPr>
        <p:spPr/>
        <p:txBody>
          <a:bodyPr/>
          <a:lstStyle/>
          <a:p>
            <a:r>
              <a:rPr lang="en-US" sz="1800" dirty="0" smtClean="0"/>
              <a:t>Drive Windows Light Software</a:t>
            </a:r>
          </a:p>
          <a:p>
            <a:endParaRPr lang="en-US" sz="1800" dirty="0" smtClean="0"/>
          </a:p>
          <a:p>
            <a:pPr lvl="1"/>
            <a:r>
              <a:rPr lang="en-US" sz="3200" dirty="0" smtClean="0"/>
              <a:t>www.vfdhelp.com</a:t>
            </a:r>
          </a:p>
          <a:p>
            <a:pPr lvl="1"/>
            <a:endParaRPr lang="en-US" sz="2000" dirty="0" smtClean="0"/>
          </a:p>
          <a:p>
            <a:pPr lvl="1"/>
            <a:r>
              <a:rPr lang="en-US" sz="2000" dirty="0" smtClean="0"/>
              <a:t>Download &amp; Install Software</a:t>
            </a:r>
          </a:p>
          <a:p>
            <a:pPr lvl="1"/>
            <a:r>
              <a:rPr lang="en-US" sz="2000" dirty="0" smtClean="0"/>
              <a:t>Free Software does not come with ABB technical support</a:t>
            </a:r>
            <a:endParaRPr lang="en-US" sz="2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5652" name="Picture 4" descr="VXR Family"/>
          <p:cNvPicPr>
            <a:picLocks noChangeAspect="1" noChangeArrowheads="1"/>
          </p:cNvPicPr>
          <p:nvPr/>
        </p:nvPicPr>
        <p:blipFill>
          <a:blip r:embed="rId4" cstate="print"/>
          <a:srcRect/>
          <a:stretch>
            <a:fillRect/>
          </a:stretch>
        </p:blipFill>
        <p:spPr bwMode="auto">
          <a:xfrm>
            <a:off x="6309360" y="457200"/>
            <a:ext cx="4395476" cy="4602268"/>
          </a:xfrm>
          <a:prstGeom prst="rect">
            <a:avLst/>
          </a:prstGeom>
          <a:noFill/>
        </p:spPr>
      </p:pic>
      <p:sp>
        <p:nvSpPr>
          <p:cNvPr id="5" name="Footer Placeholder 3"/>
          <p:cNvSpPr>
            <a:spLocks noGrp="1"/>
          </p:cNvSpPr>
          <p:nvPr>
            <p:ph type="ftr" sz="quarter" idx="10"/>
          </p:nvPr>
        </p:nvSpPr>
        <p:spPr/>
        <p:txBody>
          <a:bodyPr/>
          <a:lstStyle/>
          <a:p>
            <a:endParaRPr lang="en-US"/>
          </a:p>
          <a:p>
            <a:r>
              <a:rPr lang="en-US"/>
              <a:t>© ABB Group </a:t>
            </a:r>
          </a:p>
          <a:p>
            <a:fld id="{359D30F8-826D-463D-8C4B-464A7ACE9C1A}" type="datetime4">
              <a:rPr lang="en-US"/>
              <a:pPr/>
              <a:t>October 26, 2012</a:t>
            </a:fld>
            <a:r>
              <a:rPr lang="en-US"/>
              <a:t> | Slide </a:t>
            </a:r>
            <a:fld id="{A58346B7-784B-4E67-A944-E98A02F9E6E4}" type="slidenum">
              <a:rPr lang="en-US"/>
              <a:pPr/>
              <a:t>40</a:t>
            </a:fld>
            <a:endParaRPr lang="en-US"/>
          </a:p>
        </p:txBody>
      </p:sp>
      <p:sp>
        <p:nvSpPr>
          <p:cNvPr id="2075650" name="Rectangle 2"/>
          <p:cNvSpPr>
            <a:spLocks noGrp="1" noChangeArrowheads="1"/>
          </p:cNvSpPr>
          <p:nvPr>
            <p:ph type="title"/>
          </p:nvPr>
        </p:nvSpPr>
        <p:spPr/>
        <p:txBody>
          <a:bodyPr/>
          <a:lstStyle/>
          <a:p>
            <a:r>
              <a:rPr lang="en-US"/>
              <a:t>E-Clipse Specifications</a:t>
            </a:r>
          </a:p>
        </p:txBody>
      </p:sp>
      <p:sp>
        <p:nvSpPr>
          <p:cNvPr id="2075651" name="Rectangle 3"/>
          <p:cNvSpPr>
            <a:spLocks noGrp="1" noChangeArrowheads="1"/>
          </p:cNvSpPr>
          <p:nvPr>
            <p:ph type="body" idx="1"/>
          </p:nvPr>
        </p:nvSpPr>
        <p:spPr>
          <a:xfrm>
            <a:off x="1143000" y="1600200"/>
            <a:ext cx="6810375" cy="5222875"/>
          </a:xfrm>
        </p:spPr>
        <p:txBody>
          <a:bodyPr/>
          <a:lstStyle/>
          <a:p>
            <a:pPr>
              <a:lnSpc>
                <a:spcPct val="90000"/>
              </a:lnSpc>
            </a:pPr>
            <a:r>
              <a:rPr lang="en-US" dirty="0"/>
              <a:t>Internal Power Supply</a:t>
            </a:r>
          </a:p>
          <a:p>
            <a:pPr lvl="1">
              <a:lnSpc>
                <a:spcPct val="90000"/>
              </a:lnSpc>
            </a:pPr>
            <a:r>
              <a:rPr lang="en-US" dirty="0"/>
              <a:t>For Use with Digital Inputs</a:t>
            </a:r>
          </a:p>
          <a:p>
            <a:pPr lvl="1">
              <a:lnSpc>
                <a:spcPct val="90000"/>
              </a:lnSpc>
            </a:pPr>
            <a:r>
              <a:rPr lang="en-US" dirty="0"/>
              <a:t>24VDC, Max. 250ma</a:t>
            </a:r>
          </a:p>
          <a:p>
            <a:pPr lvl="1">
              <a:lnSpc>
                <a:spcPct val="90000"/>
              </a:lnSpc>
            </a:pPr>
            <a:r>
              <a:rPr lang="en-US" dirty="0"/>
              <a:t>Short Circuit Protected</a:t>
            </a:r>
          </a:p>
          <a:p>
            <a:pPr>
              <a:lnSpc>
                <a:spcPct val="90000"/>
              </a:lnSpc>
            </a:pPr>
            <a:r>
              <a:rPr lang="en-US" dirty="0"/>
              <a:t>Digital Inputs</a:t>
            </a:r>
          </a:p>
          <a:p>
            <a:pPr lvl="1">
              <a:lnSpc>
                <a:spcPct val="90000"/>
              </a:lnSpc>
            </a:pPr>
            <a:r>
              <a:rPr lang="en-US" dirty="0"/>
              <a:t>5 Selectable &amp; 1 Fixed Inputs (Fireman’s Override)</a:t>
            </a:r>
          </a:p>
          <a:p>
            <a:pPr lvl="1">
              <a:lnSpc>
                <a:spcPct val="90000"/>
              </a:lnSpc>
            </a:pPr>
            <a:r>
              <a:rPr lang="en-US" dirty="0"/>
              <a:t>Optically Isolated</a:t>
            </a:r>
          </a:p>
          <a:p>
            <a:pPr lvl="1">
              <a:lnSpc>
                <a:spcPct val="90000"/>
              </a:lnSpc>
            </a:pPr>
            <a:r>
              <a:rPr lang="en-US" dirty="0"/>
              <a:t>Input Current Consumption 15ma @ 24VDC</a:t>
            </a:r>
          </a:p>
          <a:p>
            <a:pPr lvl="1">
              <a:lnSpc>
                <a:spcPct val="90000"/>
              </a:lnSpc>
            </a:pPr>
            <a:r>
              <a:rPr lang="en-US" dirty="0"/>
              <a:t>4ms Refresh Rate</a:t>
            </a:r>
          </a:p>
          <a:p>
            <a:pPr lvl="1">
              <a:lnSpc>
                <a:spcPct val="90000"/>
              </a:lnSpc>
            </a:pPr>
            <a:r>
              <a:rPr lang="en-US" dirty="0"/>
              <a:t>Maximum Input Voltage 30VDC</a:t>
            </a:r>
          </a:p>
          <a:p>
            <a:pPr lvl="1">
              <a:lnSpc>
                <a:spcPct val="90000"/>
              </a:lnSpc>
            </a:pPr>
            <a:r>
              <a:rPr lang="en-US" dirty="0"/>
              <a:t>Accepts AC or DC inputs</a:t>
            </a:r>
          </a:p>
          <a:p>
            <a:pPr lvl="1">
              <a:lnSpc>
                <a:spcPct val="90000"/>
              </a:lnSpc>
            </a:pPr>
            <a:r>
              <a:rPr lang="en-US" dirty="0"/>
              <a:t>Can Use with OHDI-01-KIT 115/230VAC Interface Adapter</a:t>
            </a:r>
          </a:p>
          <a:p>
            <a:pPr lvl="1">
              <a:lnSpc>
                <a:spcPct val="90000"/>
              </a:lnSpc>
            </a:pPr>
            <a:endParaRPr lang="en-US" dirty="0"/>
          </a:p>
        </p:txBody>
      </p:sp>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Group </a:t>
            </a:r>
          </a:p>
          <a:p>
            <a:fld id="{359D30F8-826D-463D-8C4B-464A7ACE9C1A}" type="datetime4">
              <a:rPr lang="en-US"/>
              <a:pPr/>
              <a:t>October 26, 2012</a:t>
            </a:fld>
            <a:r>
              <a:rPr lang="en-US"/>
              <a:t> | Slide </a:t>
            </a:r>
            <a:fld id="{6DD06804-1FF7-4C10-AD61-1B81B5DC861A}" type="slidenum">
              <a:rPr lang="en-US"/>
              <a:pPr/>
              <a:t>41</a:t>
            </a:fld>
            <a:endParaRPr lang="en-US"/>
          </a:p>
        </p:txBody>
      </p:sp>
      <p:sp>
        <p:nvSpPr>
          <p:cNvPr id="2077698" name="Rectangle 2"/>
          <p:cNvSpPr>
            <a:spLocks noGrp="1" noChangeArrowheads="1"/>
          </p:cNvSpPr>
          <p:nvPr>
            <p:ph type="title"/>
          </p:nvPr>
        </p:nvSpPr>
        <p:spPr/>
        <p:txBody>
          <a:bodyPr/>
          <a:lstStyle/>
          <a:p>
            <a:r>
              <a:rPr lang="en-US"/>
              <a:t>E-Clipse Specifications</a:t>
            </a:r>
          </a:p>
        </p:txBody>
      </p:sp>
      <p:sp>
        <p:nvSpPr>
          <p:cNvPr id="2077700" name="Rectangle 4"/>
          <p:cNvSpPr>
            <a:spLocks noGrp="1" noChangeArrowheads="1"/>
          </p:cNvSpPr>
          <p:nvPr>
            <p:ph type="body" idx="1"/>
          </p:nvPr>
        </p:nvSpPr>
        <p:spPr/>
        <p:txBody>
          <a:bodyPr/>
          <a:lstStyle/>
          <a:p>
            <a:r>
              <a:rPr lang="en-US"/>
              <a:t>Relay Outputs</a:t>
            </a:r>
          </a:p>
          <a:p>
            <a:pPr lvl="1"/>
            <a:r>
              <a:rPr lang="en-US"/>
              <a:t>5 Programmable (Form C) Relays</a:t>
            </a:r>
          </a:p>
          <a:p>
            <a:pPr lvl="1"/>
            <a:r>
              <a:rPr lang="en-US"/>
              <a:t>Max. Continuous Current 2 Amps RMS</a:t>
            </a:r>
          </a:p>
          <a:p>
            <a:pPr lvl="1"/>
            <a:r>
              <a:rPr lang="en-US"/>
              <a:t>4,000 VAC Isolated Relays</a:t>
            </a:r>
          </a:p>
          <a:p>
            <a:pPr lvl="1"/>
            <a:r>
              <a:rPr lang="en-US"/>
              <a:t>12ms Refresh Rate</a:t>
            </a:r>
          </a:p>
          <a:p>
            <a:pPr lvl="1"/>
            <a:r>
              <a:rPr lang="en-US"/>
              <a:t>Silver Cadmium Oxide Contacts</a:t>
            </a:r>
          </a:p>
          <a:p>
            <a:r>
              <a:rPr lang="en-US"/>
              <a:t>Keypad</a:t>
            </a:r>
          </a:p>
          <a:p>
            <a:pPr lvl="1"/>
            <a:r>
              <a:rPr lang="en-US"/>
              <a:t>9 Button Keypad</a:t>
            </a:r>
          </a:p>
          <a:p>
            <a:pPr lvl="1"/>
            <a:r>
              <a:rPr lang="en-US"/>
              <a:t>32 Character 2 Line Alpha-Numeric Backlit Display</a:t>
            </a:r>
          </a:p>
          <a:p>
            <a:pPr lvl="1"/>
            <a:r>
              <a:rPr lang="en-US"/>
              <a:t>4 Dual-Color LED Indicators</a:t>
            </a:r>
          </a:p>
        </p:txBody>
      </p:sp>
    </p:spTree>
    <p:custDataLst>
      <p:tags r:id="rId1"/>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endParaRPr lang="en-US"/>
          </a:p>
          <a:p>
            <a:r>
              <a:rPr lang="en-US"/>
              <a:t>© ABB Group </a:t>
            </a:r>
          </a:p>
          <a:p>
            <a:fld id="{359D30F8-826D-463D-8C4B-464A7ACE9C1A}" type="datetime4">
              <a:rPr lang="en-US"/>
              <a:pPr/>
              <a:t>October 26, 2012</a:t>
            </a:fld>
            <a:r>
              <a:rPr lang="en-US"/>
              <a:t> | Slide </a:t>
            </a:r>
            <a:fld id="{E576AA68-244F-471D-B31D-2331005D51FF}" type="slidenum">
              <a:rPr lang="en-US"/>
              <a:pPr/>
              <a:t>42</a:t>
            </a:fld>
            <a:endParaRPr lang="en-US"/>
          </a:p>
        </p:txBody>
      </p:sp>
      <p:pic>
        <p:nvPicPr>
          <p:cNvPr id="2079748" name="Picture 4" descr="ACH550-VCR2_L2"/>
          <p:cNvPicPr>
            <a:picLocks noChangeAspect="1" noChangeArrowheads="1"/>
          </p:cNvPicPr>
          <p:nvPr/>
        </p:nvPicPr>
        <p:blipFill>
          <a:blip r:embed="rId4" cstate="print"/>
          <a:srcRect/>
          <a:stretch>
            <a:fillRect/>
          </a:stretch>
        </p:blipFill>
        <p:spPr bwMode="auto">
          <a:xfrm>
            <a:off x="6424964" y="255482"/>
            <a:ext cx="3296935" cy="7254240"/>
          </a:xfrm>
          <a:prstGeom prst="rect">
            <a:avLst/>
          </a:prstGeom>
          <a:noFill/>
        </p:spPr>
      </p:pic>
      <p:sp>
        <p:nvSpPr>
          <p:cNvPr id="2079746" name="Rectangle 2"/>
          <p:cNvSpPr>
            <a:spLocks noGrp="1" noChangeArrowheads="1"/>
          </p:cNvSpPr>
          <p:nvPr>
            <p:ph type="title"/>
          </p:nvPr>
        </p:nvSpPr>
        <p:spPr/>
        <p:txBody>
          <a:bodyPr/>
          <a:lstStyle/>
          <a:p>
            <a:r>
              <a:rPr lang="en-US"/>
              <a:t>E-Clipse Specifications</a:t>
            </a:r>
          </a:p>
        </p:txBody>
      </p:sp>
      <p:sp>
        <p:nvSpPr>
          <p:cNvPr id="2079747" name="Rectangle 3"/>
          <p:cNvSpPr>
            <a:spLocks noGrp="1" noChangeArrowheads="1"/>
          </p:cNvSpPr>
          <p:nvPr>
            <p:ph type="body" idx="1"/>
          </p:nvPr>
        </p:nvSpPr>
        <p:spPr/>
        <p:txBody>
          <a:bodyPr/>
          <a:lstStyle/>
          <a:p>
            <a:r>
              <a:rPr lang="en-US"/>
              <a:t>Bypass Configurations</a:t>
            </a:r>
          </a:p>
          <a:p>
            <a:pPr lvl="1"/>
            <a:r>
              <a:rPr lang="en-US"/>
              <a:t>2 Contactor Bypass</a:t>
            </a:r>
          </a:p>
          <a:p>
            <a:pPr lvl="1"/>
            <a:r>
              <a:rPr lang="en-US"/>
              <a:t>2 Contactor Bypass with Service Switch</a:t>
            </a:r>
          </a:p>
          <a:p>
            <a:pPr lvl="2"/>
            <a:r>
              <a:rPr lang="en-US"/>
              <a:t>3 Contactor Bypass Does Not Meet NEC 430.103</a:t>
            </a:r>
          </a:p>
          <a:p>
            <a:pPr lvl="3"/>
            <a:r>
              <a:rPr lang="en-US"/>
              <a:t>A disconnect device cannot be part of a motor control circuit.</a:t>
            </a:r>
          </a:p>
          <a:p>
            <a:r>
              <a:rPr lang="en-US"/>
              <a:t>Bypass Contactor Diagnostics</a:t>
            </a:r>
          </a:p>
          <a:p>
            <a:pPr lvl="1"/>
            <a:r>
              <a:rPr lang="en-US"/>
              <a:t>Open, Shorted  &amp; Stuck Indication for Each Contactor</a:t>
            </a:r>
          </a:p>
          <a:p>
            <a:pPr lvl="1"/>
            <a:r>
              <a:rPr lang="en-US"/>
              <a:t>Abnormal Current Usage of Contactors</a:t>
            </a:r>
          </a:p>
        </p:txBody>
      </p:sp>
    </p:spTree>
    <p:custDataLst>
      <p:tags r:id="rId1"/>
    </p:custData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Group </a:t>
            </a:r>
          </a:p>
          <a:p>
            <a:fld id="{359D30F8-826D-463D-8C4B-464A7ACE9C1A}" type="datetime4">
              <a:rPr lang="en-US"/>
              <a:pPr/>
              <a:t>October 26, 2012</a:t>
            </a:fld>
            <a:r>
              <a:rPr lang="en-US"/>
              <a:t> | Slide </a:t>
            </a:r>
            <a:fld id="{7DD56415-B8B0-4D25-8F83-3C24A5D4066A}" type="slidenum">
              <a:rPr lang="en-US"/>
              <a:pPr/>
              <a:t>43</a:t>
            </a:fld>
            <a:endParaRPr lang="en-US"/>
          </a:p>
        </p:txBody>
      </p:sp>
      <p:sp>
        <p:nvSpPr>
          <p:cNvPr id="2114562" name="Rectangle 2"/>
          <p:cNvSpPr>
            <a:spLocks noGrp="1" noChangeArrowheads="1"/>
          </p:cNvSpPr>
          <p:nvPr>
            <p:ph type="title"/>
          </p:nvPr>
        </p:nvSpPr>
        <p:spPr/>
        <p:txBody>
          <a:bodyPr/>
          <a:lstStyle/>
          <a:p>
            <a:r>
              <a:rPr lang="en-US"/>
              <a:t>E-Clipse Specifications</a:t>
            </a:r>
          </a:p>
        </p:txBody>
      </p:sp>
      <p:sp>
        <p:nvSpPr>
          <p:cNvPr id="2114563" name="Rectangle 3"/>
          <p:cNvSpPr>
            <a:spLocks noGrp="1" noChangeArrowheads="1"/>
          </p:cNvSpPr>
          <p:nvPr>
            <p:ph type="body" idx="1"/>
          </p:nvPr>
        </p:nvSpPr>
        <p:spPr/>
        <p:txBody>
          <a:bodyPr/>
          <a:lstStyle/>
          <a:p>
            <a:r>
              <a:rPr lang="en-US" dirty="0"/>
              <a:t>Custom Plain Text Indication</a:t>
            </a:r>
          </a:p>
          <a:p>
            <a:pPr lvl="1"/>
            <a:r>
              <a:rPr lang="en-US" dirty="0"/>
              <a:t>Up to four (4) safeties can be used, each with plain text display of effected device. IE… Smoke Detector, </a:t>
            </a:r>
            <a:r>
              <a:rPr lang="en-US" dirty="0" err="1"/>
              <a:t>FireStat</a:t>
            </a:r>
            <a:r>
              <a:rPr lang="en-US" dirty="0"/>
              <a:t>, </a:t>
            </a:r>
            <a:r>
              <a:rPr lang="en-US" dirty="0" err="1"/>
              <a:t>FreezeStat</a:t>
            </a:r>
            <a:r>
              <a:rPr lang="en-US" dirty="0"/>
              <a:t>…………</a:t>
            </a:r>
          </a:p>
          <a:p>
            <a:pPr lvl="1"/>
            <a:r>
              <a:rPr lang="en-US" dirty="0"/>
              <a:t>Run Enable can be programmed for plain text display of effected device. IE … Damper Switch</a:t>
            </a:r>
          </a:p>
          <a:p>
            <a:r>
              <a:rPr lang="en-US" dirty="0" smtClean="0"/>
              <a:t>Automatic Transfer to bypass	</a:t>
            </a:r>
          </a:p>
          <a:p>
            <a:pPr lvl="1"/>
            <a:r>
              <a:rPr lang="en-US" dirty="0" smtClean="0"/>
              <a:t>Enable/Disable based on fault type.</a:t>
            </a:r>
          </a:p>
          <a:p>
            <a:pPr lvl="1"/>
            <a:r>
              <a:rPr lang="en-US" dirty="0" smtClean="0"/>
              <a:t>Control of bypass through building automation system	</a:t>
            </a:r>
          </a:p>
          <a:p>
            <a:pPr lvl="2"/>
            <a:r>
              <a:rPr lang="en-US" dirty="0" smtClean="0"/>
              <a:t>Without drive installed</a:t>
            </a:r>
          </a:p>
          <a:p>
            <a:pPr lvl="2"/>
            <a:r>
              <a:rPr lang="en-US" dirty="0" smtClean="0"/>
              <a:t>Without drive keypad</a:t>
            </a:r>
          </a:p>
          <a:p>
            <a:pPr lvl="2"/>
            <a:r>
              <a:rPr lang="en-US" dirty="0" smtClean="0"/>
              <a:t>Without drive power supply</a:t>
            </a:r>
            <a:endParaRPr lang="en-US" dirty="0"/>
          </a:p>
          <a:p>
            <a:pPr lvl="1"/>
            <a:endParaRPr lang="en-US" dirty="0"/>
          </a:p>
        </p:txBody>
      </p:sp>
    </p:spTree>
    <p:custDataLst>
      <p:tags r:id="rId1"/>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pContentSlideFooter"/>
          <p:cNvSpPr>
            <a:spLocks noGrp="1" noChangeArrowheads="1"/>
          </p:cNvSpPr>
          <p:nvPr>
            <p:ph type="ftr" sz="quarter" idx="3"/>
          </p:nvPr>
        </p:nvSpPr>
        <p:spPr/>
        <p:txBody>
          <a:bodyPr/>
          <a:lstStyle/>
          <a:p>
            <a:endParaRPr lang="en-US"/>
          </a:p>
          <a:p>
            <a:r>
              <a:rPr lang="en-US"/>
              <a:t>© ABB Group </a:t>
            </a:r>
          </a:p>
          <a:p>
            <a:fld id="{A670B688-4068-4BE6-9B8A-F80F7CA93AD4}" type="datetime4">
              <a:rPr lang="en-US"/>
              <a:pPr/>
              <a:t>October 26, 2012</a:t>
            </a:fld>
            <a:r>
              <a:rPr lang="en-US"/>
              <a:t> | Slide </a:t>
            </a:r>
            <a:fld id="{28A2D998-84AF-45E3-AC56-70967C340D40}" type="slidenum">
              <a:rPr lang="en-US"/>
              <a:pPr/>
              <a:t>44</a:t>
            </a:fld>
            <a:endParaRPr lang="en-US"/>
          </a:p>
        </p:txBody>
      </p:sp>
      <p:sp>
        <p:nvSpPr>
          <p:cNvPr id="2082818" name="Rectangle 2"/>
          <p:cNvSpPr>
            <a:spLocks noGrp="1" noChangeArrowheads="1"/>
          </p:cNvSpPr>
          <p:nvPr>
            <p:ph type="ctrTitle"/>
          </p:nvPr>
        </p:nvSpPr>
        <p:spPr/>
        <p:txBody>
          <a:bodyPr/>
          <a:lstStyle/>
          <a:p>
            <a:r>
              <a:rPr lang="en-US"/>
              <a:t>E-Clipse Components</a:t>
            </a:r>
            <a:endParaRPr lang="de-DE">
              <a:solidFill>
                <a:schemeClr val="hlink"/>
              </a:solidFill>
            </a:endParaRPr>
          </a:p>
        </p:txBody>
      </p:sp>
      <p:pic>
        <p:nvPicPr>
          <p:cNvPr id="2082820" name="Picture 4"/>
          <p:cNvPicPr>
            <a:picLocks noChangeAspect="1" noChangeArrowheads="1"/>
          </p:cNvPicPr>
          <p:nvPr/>
        </p:nvPicPr>
        <p:blipFill>
          <a:blip r:embed="rId4" cstate="print"/>
          <a:srcRect/>
          <a:stretch>
            <a:fillRect/>
          </a:stretch>
        </p:blipFill>
        <p:spPr bwMode="auto">
          <a:xfrm>
            <a:off x="218661" y="295064"/>
            <a:ext cx="9621078" cy="4488921"/>
          </a:xfrm>
          <a:prstGeom prst="rect">
            <a:avLst/>
          </a:prstGeom>
          <a:noFill/>
          <a:ln w="9525" algn="ctr">
            <a:noFill/>
            <a:miter lim="800000"/>
            <a:headEnd/>
            <a:tailEnd/>
          </a:ln>
          <a:effectLst/>
        </p:spPr>
      </p:pic>
    </p:spTree>
    <p:custDataLst>
      <p:tags r:id="rId1"/>
    </p:custData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endParaRPr lang="en-US"/>
          </a:p>
          <a:p>
            <a:r>
              <a:rPr lang="en-US"/>
              <a:t>© ABB Group </a:t>
            </a:r>
          </a:p>
          <a:p>
            <a:fld id="{359D30F8-826D-463D-8C4B-464A7ACE9C1A}" type="datetime4">
              <a:rPr lang="en-US"/>
              <a:pPr/>
              <a:t>October 26, 2012</a:t>
            </a:fld>
            <a:r>
              <a:rPr lang="en-US"/>
              <a:t> | Slide </a:t>
            </a:r>
            <a:fld id="{B5E6C316-DCF1-4F92-A6A9-305E8081E1DF}" type="slidenum">
              <a:rPr lang="en-US"/>
              <a:pPr/>
              <a:t>45</a:t>
            </a:fld>
            <a:endParaRPr lang="en-US"/>
          </a:p>
        </p:txBody>
      </p:sp>
      <p:sp>
        <p:nvSpPr>
          <p:cNvPr id="2084866" name="Rectangle 2"/>
          <p:cNvSpPr>
            <a:spLocks noGrp="1" noChangeArrowheads="1"/>
          </p:cNvSpPr>
          <p:nvPr>
            <p:ph type="title"/>
          </p:nvPr>
        </p:nvSpPr>
        <p:spPr/>
        <p:txBody>
          <a:bodyPr/>
          <a:lstStyle/>
          <a:p>
            <a:r>
              <a:rPr lang="en-US"/>
              <a:t>E-Clipse Components</a:t>
            </a:r>
          </a:p>
        </p:txBody>
      </p:sp>
      <p:sp>
        <p:nvSpPr>
          <p:cNvPr id="2084867" name="Rectangle 3"/>
          <p:cNvSpPr>
            <a:spLocks noGrp="1" noChangeArrowheads="1"/>
          </p:cNvSpPr>
          <p:nvPr>
            <p:ph type="body" idx="1"/>
          </p:nvPr>
        </p:nvSpPr>
        <p:spPr>
          <a:xfrm>
            <a:off x="960120" y="1783080"/>
            <a:ext cx="6810375" cy="5222875"/>
          </a:xfrm>
        </p:spPr>
        <p:txBody>
          <a:bodyPr/>
          <a:lstStyle/>
          <a:p>
            <a:r>
              <a:rPr lang="en-US" dirty="0"/>
              <a:t>RBCU – Redwood Bypass Control Unit</a:t>
            </a:r>
          </a:p>
          <a:p>
            <a:pPr lvl="1"/>
            <a:r>
              <a:rPr lang="en-US" dirty="0"/>
              <a:t>Main Circuit Board (RBIO)</a:t>
            </a:r>
          </a:p>
          <a:p>
            <a:pPr lvl="2"/>
            <a:r>
              <a:rPr lang="en-US" dirty="0"/>
              <a:t>Power Supply</a:t>
            </a:r>
          </a:p>
          <a:p>
            <a:pPr lvl="2"/>
            <a:r>
              <a:rPr lang="en-US" dirty="0"/>
              <a:t>Terminal Strips</a:t>
            </a:r>
          </a:p>
          <a:p>
            <a:pPr lvl="2"/>
            <a:r>
              <a:rPr lang="en-US" dirty="0"/>
              <a:t>Keypad</a:t>
            </a:r>
          </a:p>
          <a:p>
            <a:pPr lvl="2"/>
            <a:r>
              <a:rPr lang="en-US" dirty="0"/>
              <a:t>Communications Port</a:t>
            </a:r>
          </a:p>
          <a:p>
            <a:pPr lvl="1"/>
            <a:r>
              <a:rPr lang="en-US" dirty="0"/>
              <a:t>Single Part For All Drive Sizes</a:t>
            </a:r>
          </a:p>
          <a:p>
            <a:pPr lvl="2"/>
            <a:r>
              <a:rPr lang="en-US" dirty="0"/>
              <a:t>3AUA0000014860 </a:t>
            </a:r>
          </a:p>
          <a:p>
            <a:pPr lvl="1"/>
            <a:r>
              <a:rPr lang="en-US" dirty="0"/>
              <a:t>Only For Connectors to Remove for Replacement.</a:t>
            </a:r>
          </a:p>
          <a:p>
            <a:pPr lvl="1"/>
            <a:r>
              <a:rPr lang="en-US" dirty="0"/>
              <a:t>No Removable Keypad</a:t>
            </a:r>
          </a:p>
          <a:p>
            <a:pPr lvl="2"/>
            <a:r>
              <a:rPr lang="en-US" dirty="0"/>
              <a:t>Can Not Perform Copy/Paste Function </a:t>
            </a:r>
          </a:p>
          <a:p>
            <a:pPr lvl="2"/>
            <a:endParaRPr lang="en-US" dirty="0"/>
          </a:p>
        </p:txBody>
      </p:sp>
      <p:pic>
        <p:nvPicPr>
          <p:cNvPr id="2084868" name="Picture 4" descr="IMG_8251"/>
          <p:cNvPicPr>
            <a:picLocks noChangeAspect="1" noChangeArrowheads="1"/>
          </p:cNvPicPr>
          <p:nvPr/>
        </p:nvPicPr>
        <p:blipFill>
          <a:blip r:embed="rId4" cstate="print"/>
          <a:srcRect/>
          <a:stretch>
            <a:fillRect/>
          </a:stretch>
        </p:blipFill>
        <p:spPr bwMode="auto">
          <a:xfrm>
            <a:off x="6633149" y="1723602"/>
            <a:ext cx="2562392" cy="4692227"/>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Group </a:t>
            </a:r>
          </a:p>
          <a:p>
            <a:fld id="{359D30F8-826D-463D-8C4B-464A7ACE9C1A}" type="datetime4">
              <a:rPr lang="en-US"/>
              <a:pPr/>
              <a:t>October 26, 2012</a:t>
            </a:fld>
            <a:r>
              <a:rPr lang="en-US"/>
              <a:t> | Slide </a:t>
            </a:r>
            <a:fld id="{8AE6A5C4-F05E-4B59-97AF-5F2D45777CBE}" type="slidenum">
              <a:rPr lang="en-US"/>
              <a:pPr/>
              <a:t>46</a:t>
            </a:fld>
            <a:endParaRPr lang="en-US"/>
          </a:p>
        </p:txBody>
      </p:sp>
      <p:sp>
        <p:nvSpPr>
          <p:cNvPr id="2086914" name="Rectangle 2"/>
          <p:cNvSpPr>
            <a:spLocks noGrp="1" noChangeArrowheads="1"/>
          </p:cNvSpPr>
          <p:nvPr>
            <p:ph type="title"/>
          </p:nvPr>
        </p:nvSpPr>
        <p:spPr/>
        <p:txBody>
          <a:bodyPr/>
          <a:lstStyle/>
          <a:p>
            <a:r>
              <a:rPr lang="en-US"/>
              <a:t>E-Clipse Components</a:t>
            </a:r>
          </a:p>
        </p:txBody>
      </p:sp>
      <p:sp>
        <p:nvSpPr>
          <p:cNvPr id="2086915" name="Rectangle 3"/>
          <p:cNvSpPr>
            <a:spLocks noGrp="1" noChangeArrowheads="1"/>
          </p:cNvSpPr>
          <p:nvPr>
            <p:ph type="body" idx="1"/>
          </p:nvPr>
        </p:nvSpPr>
        <p:spPr/>
        <p:txBody>
          <a:bodyPr/>
          <a:lstStyle/>
          <a:p>
            <a:r>
              <a:rPr lang="en-US"/>
              <a:t>RCSA – Redwood Contactor Sub Assembly</a:t>
            </a:r>
          </a:p>
          <a:p>
            <a:pPr lvl="1"/>
            <a:r>
              <a:rPr lang="en-US"/>
              <a:t>Bypass Contactors</a:t>
            </a:r>
          </a:p>
          <a:p>
            <a:pPr lvl="2"/>
            <a:r>
              <a:rPr lang="en-US"/>
              <a:t>Must Use Specified Contactor for Drive Size</a:t>
            </a:r>
          </a:p>
          <a:p>
            <a:pPr lvl="3"/>
            <a:r>
              <a:rPr lang="en-US"/>
              <a:t>Wrong Contactor Will Produce Faults</a:t>
            </a:r>
          </a:p>
          <a:p>
            <a:pPr lvl="2"/>
            <a:r>
              <a:rPr lang="en-US"/>
              <a:t>120 VAC Coil </a:t>
            </a:r>
          </a:p>
          <a:p>
            <a:pPr lvl="1"/>
            <a:r>
              <a:rPr lang="en-US"/>
              <a:t>RCTR – CT and Fuse Block Board (Drives 30 Amps and Smaller)</a:t>
            </a:r>
          </a:p>
          <a:p>
            <a:pPr lvl="1"/>
            <a:endParaRPr lang="en-US"/>
          </a:p>
          <a:p>
            <a:pPr lvl="1"/>
            <a:r>
              <a:rPr lang="en-US"/>
              <a:t>Drives Over 30 Amps</a:t>
            </a:r>
          </a:p>
          <a:p>
            <a:pPr lvl="2"/>
            <a:r>
              <a:rPr lang="en-US"/>
              <a:t>Fuse Block</a:t>
            </a:r>
          </a:p>
          <a:p>
            <a:pPr lvl="2"/>
            <a:r>
              <a:rPr lang="en-US"/>
              <a:t>CT’S – Current Transformers</a:t>
            </a:r>
          </a:p>
          <a:p>
            <a:pPr lvl="2"/>
            <a:r>
              <a:rPr lang="en-US"/>
              <a:t>Terminal Blocks</a:t>
            </a:r>
          </a:p>
          <a:p>
            <a:pPr lvl="1"/>
            <a:endParaRPr lang="en-US"/>
          </a:p>
          <a:p>
            <a:pPr lvl="2"/>
            <a:endParaRPr lang="en-US"/>
          </a:p>
        </p:txBody>
      </p:sp>
    </p:spTree>
    <p:custDataLst>
      <p:tags r:id="rId1"/>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64" name="Picture 4" descr="NEMA 3R"/>
          <p:cNvPicPr>
            <a:picLocks noChangeAspect="1" noChangeArrowheads="1"/>
          </p:cNvPicPr>
          <p:nvPr/>
        </p:nvPicPr>
        <p:blipFill>
          <a:blip r:embed="rId4" cstate="print"/>
          <a:srcRect/>
          <a:stretch>
            <a:fillRect/>
          </a:stretch>
        </p:blipFill>
        <p:spPr bwMode="auto">
          <a:xfrm>
            <a:off x="5029200" y="1325880"/>
            <a:ext cx="4525102" cy="4974695"/>
          </a:xfrm>
          <a:prstGeom prst="rect">
            <a:avLst/>
          </a:prstGeom>
          <a:noFill/>
        </p:spPr>
      </p:pic>
      <p:sp>
        <p:nvSpPr>
          <p:cNvPr id="5" name="Footer Placeholder 3"/>
          <p:cNvSpPr>
            <a:spLocks noGrp="1"/>
          </p:cNvSpPr>
          <p:nvPr>
            <p:ph type="ftr" sz="quarter" idx="10"/>
          </p:nvPr>
        </p:nvSpPr>
        <p:spPr/>
        <p:txBody>
          <a:bodyPr/>
          <a:lstStyle/>
          <a:p>
            <a:endParaRPr lang="en-US"/>
          </a:p>
          <a:p>
            <a:r>
              <a:rPr lang="en-US"/>
              <a:t>© ABB Group </a:t>
            </a:r>
          </a:p>
          <a:p>
            <a:fld id="{359D30F8-826D-463D-8C4B-464A7ACE9C1A}" type="datetime4">
              <a:rPr lang="en-US"/>
              <a:pPr/>
              <a:t>October 26, 2012</a:t>
            </a:fld>
            <a:r>
              <a:rPr lang="en-US"/>
              <a:t> | Slide </a:t>
            </a:r>
            <a:fld id="{728B7ED8-F6B4-48E7-928C-91C9293884C8}" type="slidenum">
              <a:rPr lang="en-US"/>
              <a:pPr/>
              <a:t>47</a:t>
            </a:fld>
            <a:endParaRPr lang="en-US"/>
          </a:p>
        </p:txBody>
      </p:sp>
      <p:sp>
        <p:nvSpPr>
          <p:cNvPr id="2088962" name="Rectangle 2"/>
          <p:cNvSpPr>
            <a:spLocks noGrp="1" noChangeArrowheads="1"/>
          </p:cNvSpPr>
          <p:nvPr>
            <p:ph type="title"/>
          </p:nvPr>
        </p:nvSpPr>
        <p:spPr/>
        <p:txBody>
          <a:bodyPr/>
          <a:lstStyle/>
          <a:p>
            <a:r>
              <a:rPr lang="en-US" dirty="0"/>
              <a:t>E-Clipse Components</a:t>
            </a:r>
          </a:p>
        </p:txBody>
      </p:sp>
      <p:sp>
        <p:nvSpPr>
          <p:cNvPr id="2088963" name="Rectangle 3"/>
          <p:cNvSpPr>
            <a:spLocks noGrp="1" noChangeArrowheads="1"/>
          </p:cNvSpPr>
          <p:nvPr>
            <p:ph type="body" idx="1"/>
          </p:nvPr>
        </p:nvSpPr>
        <p:spPr/>
        <p:txBody>
          <a:bodyPr/>
          <a:lstStyle/>
          <a:p>
            <a:r>
              <a:rPr lang="en-US" dirty="0"/>
              <a:t>RHTR – Redwood Heater Control Board</a:t>
            </a:r>
          </a:p>
          <a:p>
            <a:pPr lvl="1"/>
            <a:r>
              <a:rPr lang="en-US" dirty="0"/>
              <a:t>Used on NEMA 3R Only</a:t>
            </a:r>
          </a:p>
          <a:p>
            <a:pPr lvl="1"/>
            <a:r>
              <a:rPr lang="en-US" dirty="0"/>
              <a:t>Controls Cabinet Cooling Fan</a:t>
            </a:r>
          </a:p>
          <a:p>
            <a:pPr lvl="1"/>
            <a:r>
              <a:rPr lang="en-US" dirty="0"/>
              <a:t>Controls Cabinet Heater Element </a:t>
            </a:r>
          </a:p>
          <a:p>
            <a:pPr lvl="1"/>
            <a:r>
              <a:rPr lang="en-US" dirty="0"/>
              <a:t>Fed By Dedicated Power Supply</a:t>
            </a:r>
          </a:p>
          <a:p>
            <a:pPr lvl="2"/>
            <a:endParaRPr lang="en-US" dirty="0"/>
          </a:p>
          <a:p>
            <a:r>
              <a:rPr lang="en-US" dirty="0"/>
              <a:t>Cabinet &amp; Drive Fans</a:t>
            </a:r>
          </a:p>
          <a:p>
            <a:pPr>
              <a:buFont typeface="Wingdings" pitchFamily="2" charset="2"/>
              <a:buNone/>
            </a:pPr>
            <a:endParaRPr lang="en-US" dirty="0"/>
          </a:p>
          <a:p>
            <a:pPr lvl="2"/>
            <a:endParaRPr lang="en-US" dirty="0"/>
          </a:p>
        </p:txBody>
      </p:sp>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pContentSlideFooter"/>
          <p:cNvSpPr>
            <a:spLocks noGrp="1" noChangeArrowheads="1"/>
          </p:cNvSpPr>
          <p:nvPr>
            <p:ph type="ftr" sz="quarter" idx="3"/>
          </p:nvPr>
        </p:nvSpPr>
        <p:spPr/>
        <p:txBody>
          <a:bodyPr/>
          <a:lstStyle/>
          <a:p>
            <a:endParaRPr lang="en-US"/>
          </a:p>
          <a:p>
            <a:r>
              <a:rPr lang="en-US"/>
              <a:t>© ABB Group </a:t>
            </a:r>
          </a:p>
          <a:p>
            <a:fld id="{A670B688-4068-4BE6-9B8A-F80F7CA93AD4}" type="datetime4">
              <a:rPr lang="en-US"/>
              <a:pPr/>
              <a:t>October 26, 2012</a:t>
            </a:fld>
            <a:r>
              <a:rPr lang="en-US"/>
              <a:t> | Slide </a:t>
            </a:r>
            <a:fld id="{566F49A4-C908-40F4-9348-6AE70F360266}" type="slidenum">
              <a:rPr lang="en-US"/>
              <a:pPr/>
              <a:t>48</a:t>
            </a:fld>
            <a:endParaRPr lang="en-US"/>
          </a:p>
        </p:txBody>
      </p:sp>
      <p:sp>
        <p:nvSpPr>
          <p:cNvPr id="2104322" name="Rectangle 2"/>
          <p:cNvSpPr>
            <a:spLocks noGrp="1" noChangeArrowheads="1"/>
          </p:cNvSpPr>
          <p:nvPr>
            <p:ph type="ctrTitle"/>
          </p:nvPr>
        </p:nvSpPr>
        <p:spPr/>
        <p:txBody>
          <a:bodyPr/>
          <a:lstStyle/>
          <a:p>
            <a:r>
              <a:rPr lang="en-US"/>
              <a:t>E-Clipse Operation</a:t>
            </a:r>
            <a:endParaRPr lang="de-DE">
              <a:solidFill>
                <a:schemeClr val="hlink"/>
              </a:solidFill>
            </a:endParaRPr>
          </a:p>
        </p:txBody>
      </p:sp>
      <p:pic>
        <p:nvPicPr>
          <p:cNvPr id="2104323" name="Picture 3"/>
          <p:cNvPicPr>
            <a:picLocks noChangeAspect="1" noChangeArrowheads="1"/>
          </p:cNvPicPr>
          <p:nvPr/>
        </p:nvPicPr>
        <p:blipFill>
          <a:blip r:embed="rId4" cstate="print"/>
          <a:srcRect/>
          <a:stretch>
            <a:fillRect/>
          </a:stretch>
        </p:blipFill>
        <p:spPr bwMode="auto">
          <a:xfrm>
            <a:off x="218661" y="295064"/>
            <a:ext cx="9621078" cy="4488921"/>
          </a:xfrm>
          <a:prstGeom prst="rect">
            <a:avLst/>
          </a:prstGeom>
          <a:noFill/>
          <a:ln w="9525" algn="ctr">
            <a:noFill/>
            <a:miter lim="800000"/>
            <a:headEnd/>
            <a:tailEnd/>
          </a:ln>
          <a:effectLst/>
        </p:spPr>
      </p:pic>
    </p:spTree>
    <p:custDataLst>
      <p:tags r:id="rId1"/>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Group </a:t>
            </a:r>
          </a:p>
          <a:p>
            <a:fld id="{359D30F8-826D-463D-8C4B-464A7ACE9C1A}" type="datetime4">
              <a:rPr lang="en-US"/>
              <a:pPr/>
              <a:t>October 26, 2012</a:t>
            </a:fld>
            <a:r>
              <a:rPr lang="en-US"/>
              <a:t> | Slide </a:t>
            </a:r>
            <a:fld id="{2FB15ACC-5D26-4394-BBBA-F01687E31FB6}" type="slidenum">
              <a:rPr lang="en-US"/>
              <a:pPr/>
              <a:t>49</a:t>
            </a:fld>
            <a:endParaRPr lang="en-US"/>
          </a:p>
        </p:txBody>
      </p:sp>
      <p:sp>
        <p:nvSpPr>
          <p:cNvPr id="2106370" name="Rectangle 2"/>
          <p:cNvSpPr>
            <a:spLocks noGrp="1" noChangeArrowheads="1"/>
          </p:cNvSpPr>
          <p:nvPr>
            <p:ph type="title"/>
          </p:nvPr>
        </p:nvSpPr>
        <p:spPr/>
        <p:txBody>
          <a:bodyPr/>
          <a:lstStyle/>
          <a:p>
            <a:r>
              <a:rPr lang="en-US"/>
              <a:t>E-Clipse Operation</a:t>
            </a:r>
          </a:p>
        </p:txBody>
      </p:sp>
      <p:sp>
        <p:nvSpPr>
          <p:cNvPr id="2106371" name="Rectangle 3"/>
          <p:cNvSpPr>
            <a:spLocks noGrp="1" noChangeArrowheads="1"/>
          </p:cNvSpPr>
          <p:nvPr>
            <p:ph type="body" idx="1"/>
          </p:nvPr>
        </p:nvSpPr>
        <p:spPr/>
        <p:txBody>
          <a:bodyPr/>
          <a:lstStyle/>
          <a:p>
            <a:r>
              <a:rPr lang="en-US" dirty="0"/>
              <a:t>The E-</a:t>
            </a:r>
            <a:r>
              <a:rPr lang="en-US" dirty="0" err="1"/>
              <a:t>Clipse</a:t>
            </a:r>
            <a:r>
              <a:rPr lang="en-US" dirty="0"/>
              <a:t> bypass is a microprocessor controlled system that has </a:t>
            </a:r>
            <a:r>
              <a:rPr lang="en-US" dirty="0" smtClean="0"/>
              <a:t>the ability </a:t>
            </a:r>
            <a:r>
              <a:rPr lang="en-US" dirty="0"/>
              <a:t>to operate individually from the VFD. </a:t>
            </a:r>
          </a:p>
          <a:p>
            <a:r>
              <a:rPr lang="en-US" dirty="0"/>
              <a:t>The bypass communicates and shares information with the VFD through MODBUS communications. </a:t>
            </a:r>
          </a:p>
          <a:p>
            <a:r>
              <a:rPr lang="en-US" dirty="0"/>
              <a:t>The VFD is no longer the termination point for Building Automation Systems communications. The bypass will handle all BAS communications and route data between the drive and bypass.</a:t>
            </a:r>
          </a:p>
          <a:p>
            <a:r>
              <a:rPr lang="en-US" dirty="0"/>
              <a:t>When using the E-</a:t>
            </a:r>
            <a:r>
              <a:rPr lang="en-US" dirty="0" err="1"/>
              <a:t>Clipse</a:t>
            </a:r>
            <a:r>
              <a:rPr lang="en-US" dirty="0"/>
              <a:t> on a BAS, the user has the ability to create two devices on the network. The drive and bypass will have individual addresses and share detailed operation data.</a:t>
            </a:r>
          </a:p>
          <a:p>
            <a:r>
              <a:rPr lang="en-US" dirty="0"/>
              <a:t>When the bypass is powered up, it will read all motor data from the drive. This will program motor and voltage overload parameters for bypass mode.</a:t>
            </a:r>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4C93B15E-4EE1-4B96-A1BF-DACD58DBF257}" type="slidenum">
              <a:rPr lang="en-US"/>
              <a:pPr/>
              <a:t>5</a:t>
            </a:fld>
            <a:endParaRPr lang="en-US"/>
          </a:p>
        </p:txBody>
      </p:sp>
      <p:sp>
        <p:nvSpPr>
          <p:cNvPr id="2092034" name="Rectangle 2"/>
          <p:cNvSpPr>
            <a:spLocks noGrp="1" noChangeArrowheads="1"/>
          </p:cNvSpPr>
          <p:nvPr>
            <p:ph type="title"/>
          </p:nvPr>
        </p:nvSpPr>
        <p:spPr/>
        <p:txBody>
          <a:bodyPr/>
          <a:lstStyle/>
          <a:p>
            <a:r>
              <a:rPr lang="en-US" dirty="0" smtClean="0"/>
              <a:t>Class Introduction</a:t>
            </a:r>
            <a:endParaRPr lang="en-US" dirty="0"/>
          </a:p>
        </p:txBody>
      </p:sp>
      <p:sp>
        <p:nvSpPr>
          <p:cNvPr id="2092035" name="Rectangle 3"/>
          <p:cNvSpPr>
            <a:spLocks noGrp="1" noChangeArrowheads="1"/>
          </p:cNvSpPr>
          <p:nvPr>
            <p:ph type="body" idx="1"/>
          </p:nvPr>
        </p:nvSpPr>
        <p:spPr/>
        <p:txBody>
          <a:bodyPr/>
          <a:lstStyle/>
          <a:p>
            <a:r>
              <a:rPr lang="en-US" sz="1800" dirty="0" smtClean="0"/>
              <a:t>Name</a:t>
            </a:r>
          </a:p>
          <a:p>
            <a:r>
              <a:rPr lang="en-US" sz="1800" dirty="0" smtClean="0"/>
              <a:t>Job Title</a:t>
            </a:r>
          </a:p>
          <a:p>
            <a:r>
              <a:rPr lang="en-US" sz="1800" dirty="0" smtClean="0"/>
              <a:t>Experience with ABB Drives</a:t>
            </a:r>
          </a:p>
          <a:p>
            <a:pPr lvl="1"/>
            <a:r>
              <a:rPr lang="en-US" sz="1600" dirty="0" smtClean="0"/>
              <a:t>Have you used before.</a:t>
            </a:r>
          </a:p>
          <a:p>
            <a:pPr lvl="1"/>
            <a:r>
              <a:rPr lang="en-US" sz="1600" dirty="0" smtClean="0"/>
              <a:t>Are you familiar with Product line and use.</a:t>
            </a:r>
          </a:p>
          <a:p>
            <a:pPr lvl="1"/>
            <a:r>
              <a:rPr lang="en-US" sz="1600" dirty="0" smtClean="0"/>
              <a:t>Do you know what makes a VFD a VFD…</a:t>
            </a:r>
          </a:p>
          <a:p>
            <a:r>
              <a:rPr lang="en-US" dirty="0" smtClean="0"/>
              <a:t>What Do You Want To Walk Away From Here Knowing?</a:t>
            </a:r>
          </a:p>
          <a:p>
            <a:pPr lvl="1"/>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Group </a:t>
            </a:r>
          </a:p>
          <a:p>
            <a:fld id="{359D30F8-826D-463D-8C4B-464A7ACE9C1A}" type="datetime4">
              <a:rPr lang="en-US"/>
              <a:pPr/>
              <a:t>October 26, 2012</a:t>
            </a:fld>
            <a:r>
              <a:rPr lang="en-US"/>
              <a:t> | Slide </a:t>
            </a:r>
            <a:fld id="{B6F073FB-2A1E-4DC2-978C-83F7103A4F41}" type="slidenum">
              <a:rPr lang="en-US"/>
              <a:pPr/>
              <a:t>50</a:t>
            </a:fld>
            <a:endParaRPr lang="en-US"/>
          </a:p>
        </p:txBody>
      </p:sp>
      <p:sp>
        <p:nvSpPr>
          <p:cNvPr id="2110466" name="Rectangle 2"/>
          <p:cNvSpPr>
            <a:spLocks noGrp="1" noChangeArrowheads="1"/>
          </p:cNvSpPr>
          <p:nvPr>
            <p:ph type="title"/>
          </p:nvPr>
        </p:nvSpPr>
        <p:spPr/>
        <p:txBody>
          <a:bodyPr/>
          <a:lstStyle/>
          <a:p>
            <a:r>
              <a:rPr lang="en-US"/>
              <a:t>E-Clipse Operation</a:t>
            </a:r>
          </a:p>
        </p:txBody>
      </p:sp>
      <p:sp>
        <p:nvSpPr>
          <p:cNvPr id="2110467" name="Rectangle 3"/>
          <p:cNvSpPr>
            <a:spLocks noGrp="1" noChangeArrowheads="1"/>
          </p:cNvSpPr>
          <p:nvPr>
            <p:ph type="body" idx="1"/>
          </p:nvPr>
        </p:nvSpPr>
        <p:spPr/>
        <p:txBody>
          <a:bodyPr/>
          <a:lstStyle/>
          <a:p>
            <a:r>
              <a:rPr lang="en-US"/>
              <a:t>The E-Clipse bypass will not operate until the system has been run in drive mode first. The VFD will sense any ground faults and prevent irreparable damage from occurring to bypass components. </a:t>
            </a:r>
          </a:p>
          <a:p>
            <a:r>
              <a:rPr lang="en-US"/>
              <a:t>The E-Clipse bypass becomes the termination points for all digital inputs and relay outputs. Depending on mode of system (Drive or Bypass), the safeties, run enable and start/stop signals will be routed accordingly. </a:t>
            </a:r>
          </a:p>
          <a:p>
            <a:pPr lvl="1"/>
            <a:r>
              <a:rPr lang="en-US"/>
              <a:t>Start/Stop</a:t>
            </a:r>
          </a:p>
          <a:p>
            <a:pPr lvl="1"/>
            <a:r>
              <a:rPr lang="en-US"/>
              <a:t>Run Enable</a:t>
            </a:r>
          </a:p>
          <a:p>
            <a:pPr lvl="1"/>
            <a:r>
              <a:rPr lang="en-US"/>
              <a:t>Start Enable 1, 2, 3 &amp; 4</a:t>
            </a:r>
          </a:p>
          <a:p>
            <a:pPr lvl="1"/>
            <a:r>
              <a:rPr lang="en-US"/>
              <a:t>Override</a:t>
            </a:r>
          </a:p>
        </p:txBody>
      </p:sp>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Group </a:t>
            </a:r>
          </a:p>
          <a:p>
            <a:fld id="{359D30F8-826D-463D-8C4B-464A7ACE9C1A}" type="datetime4">
              <a:rPr lang="en-US"/>
              <a:pPr/>
              <a:t>October 26, 2012</a:t>
            </a:fld>
            <a:r>
              <a:rPr lang="en-US"/>
              <a:t> | Slide </a:t>
            </a:r>
            <a:fld id="{5B91B424-27BD-47B2-9EFC-AA51D4A3E9C7}" type="slidenum">
              <a:rPr lang="en-US"/>
              <a:pPr/>
              <a:t>51</a:t>
            </a:fld>
            <a:endParaRPr lang="en-US"/>
          </a:p>
        </p:txBody>
      </p:sp>
      <p:sp>
        <p:nvSpPr>
          <p:cNvPr id="2112514" name="Rectangle 2"/>
          <p:cNvSpPr>
            <a:spLocks noGrp="1" noChangeArrowheads="1"/>
          </p:cNvSpPr>
          <p:nvPr>
            <p:ph type="title"/>
          </p:nvPr>
        </p:nvSpPr>
        <p:spPr/>
        <p:txBody>
          <a:bodyPr/>
          <a:lstStyle/>
          <a:p>
            <a:r>
              <a:rPr lang="en-US"/>
              <a:t>E-Clipse Operation</a:t>
            </a:r>
          </a:p>
        </p:txBody>
      </p:sp>
      <p:sp>
        <p:nvSpPr>
          <p:cNvPr id="2112515" name="Rectangle 3"/>
          <p:cNvSpPr>
            <a:spLocks noGrp="1" noChangeArrowheads="1"/>
          </p:cNvSpPr>
          <p:nvPr>
            <p:ph type="body" idx="1"/>
          </p:nvPr>
        </p:nvSpPr>
        <p:spPr/>
        <p:txBody>
          <a:bodyPr/>
          <a:lstStyle/>
          <a:p>
            <a:r>
              <a:rPr lang="en-US"/>
              <a:t>The E-Clipse bypass has predefined macro’s that will perform an initial configuration of the bypass IO’S.</a:t>
            </a:r>
          </a:p>
          <a:p>
            <a:r>
              <a:rPr lang="en-US"/>
              <a:t>The VFD must remain at all times programmed with the E-Clipse Macro!</a:t>
            </a:r>
          </a:p>
          <a:p>
            <a:pPr lvl="1"/>
            <a:r>
              <a:rPr lang="en-US"/>
              <a:t>If programming on the VFD for Start/Stop, Run Enable or Start Interlocks have been altered, the bypass keypad will display “Drive Setup” </a:t>
            </a:r>
          </a:p>
          <a:p>
            <a:r>
              <a:rPr lang="en-US"/>
              <a:t>The VFD must remain at all times programmed as MODBUS Communications. </a:t>
            </a:r>
          </a:p>
          <a:p>
            <a:pPr lvl="1"/>
            <a:r>
              <a:rPr lang="en-US"/>
              <a:t>If the communications programming has been altered on the VFD, the bypass keypad will display “Drive Link Error”</a:t>
            </a:r>
          </a:p>
          <a:p>
            <a:pPr lvl="2"/>
            <a:endParaRPr lang="en-US"/>
          </a:p>
        </p:txBody>
      </p:sp>
    </p:spTree>
    <p:custDataLst>
      <p:tags r:id="rId1"/>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E6108C38-0312-487C-9805-A7E648D5B338}" type="slidenum">
              <a:rPr lang="en-US"/>
              <a:pPr/>
              <a:t>52</a:t>
            </a:fld>
            <a:endParaRPr lang="en-US"/>
          </a:p>
        </p:txBody>
      </p:sp>
      <p:sp>
        <p:nvSpPr>
          <p:cNvPr id="3300354" name="Rectangle 2"/>
          <p:cNvSpPr>
            <a:spLocks noGrp="1" noChangeArrowheads="1"/>
          </p:cNvSpPr>
          <p:nvPr>
            <p:ph type="title"/>
          </p:nvPr>
        </p:nvSpPr>
        <p:spPr/>
        <p:txBody>
          <a:bodyPr/>
          <a:lstStyle/>
          <a:p>
            <a:r>
              <a:rPr lang="en-US"/>
              <a:t>E-Clipse – Override 1 (Smoke Control)</a:t>
            </a:r>
          </a:p>
        </p:txBody>
      </p:sp>
      <p:sp>
        <p:nvSpPr>
          <p:cNvPr id="3300355" name="Rectangle 3"/>
          <p:cNvSpPr>
            <a:spLocks noChangeArrowheads="1"/>
          </p:cNvSpPr>
          <p:nvPr/>
        </p:nvSpPr>
        <p:spPr bwMode="auto">
          <a:xfrm>
            <a:off x="1624013" y="1808163"/>
            <a:ext cx="6810375" cy="4970462"/>
          </a:xfrm>
          <a:prstGeom prst="rect">
            <a:avLst/>
          </a:prstGeom>
          <a:noFill/>
          <a:ln w="9525">
            <a:noFill/>
            <a:miter lim="800000"/>
            <a:headEnd/>
            <a:tailEnd/>
          </a:ln>
          <a:effectLst/>
        </p:spPr>
        <p:txBody>
          <a:bodyPr lIns="101858" tIns="50929" rIns="101858" bIns="50929">
            <a:spAutoFit/>
          </a:bodyPr>
          <a:lstStyle/>
          <a:p>
            <a:pPr marL="228600" indent="-228600"/>
            <a:r>
              <a:rPr lang="en-US"/>
              <a:t>Override 1 (Smoke Control) – Source of the “Start” Command is internal, but engaged by DI6</a:t>
            </a:r>
          </a:p>
          <a:p>
            <a:pPr marL="819150" lvl="1" indent="-304800"/>
            <a:r>
              <a:rPr lang="en-US" sz="1600"/>
              <a:t>Unaffected by external stop commands</a:t>
            </a:r>
          </a:p>
          <a:p>
            <a:pPr marL="819150" lvl="1" indent="-304800"/>
            <a:r>
              <a:rPr lang="en-US" sz="1600"/>
              <a:t>Bypass ignores  all commands from either the drive or bypass control panels, Digital Inputs &amp; Communications</a:t>
            </a:r>
          </a:p>
          <a:p>
            <a:pPr marL="819150" lvl="1" indent="-304800"/>
            <a:r>
              <a:rPr lang="en-US" sz="1600"/>
              <a:t>Motor “RUN” LED flashes Green to signify Override</a:t>
            </a:r>
          </a:p>
          <a:p>
            <a:pPr marL="819150" lvl="1" indent="-304800"/>
            <a:r>
              <a:rPr lang="en-US" sz="1600"/>
              <a:t>System responds to “high priority” safeties </a:t>
            </a:r>
            <a:br>
              <a:rPr lang="en-US" sz="1600"/>
            </a:br>
            <a:r>
              <a:rPr lang="en-US" sz="1600"/>
              <a:t>(e.g. static pressure, damper end-switch)</a:t>
            </a:r>
          </a:p>
          <a:p>
            <a:pPr marL="819150" lvl="1" indent="-304800"/>
            <a:r>
              <a:rPr lang="en-US" sz="1600"/>
              <a:t>System will always respond to electronic OL protection in the Bypass</a:t>
            </a:r>
          </a:p>
          <a:p>
            <a:pPr marL="819150" lvl="1" indent="-304800"/>
            <a:r>
              <a:rPr lang="en-US" sz="1600"/>
              <a:t>When DI6 is open, the system returns to previous operating mode</a:t>
            </a:r>
          </a:p>
          <a:p>
            <a:pPr marL="819150" lvl="1" indent="-304800"/>
            <a:r>
              <a:rPr lang="en-US" sz="1800" u="sng"/>
              <a:t>Cannot</a:t>
            </a:r>
            <a:r>
              <a:rPr lang="en-US" sz="1800"/>
              <a:t> alter programming of this override!!!</a:t>
            </a:r>
          </a:p>
          <a:p>
            <a:pPr marL="228600" indent="-228600"/>
            <a:endParaRPr lang="en-US"/>
          </a:p>
          <a:p>
            <a:pPr marL="228600" indent="-228600">
              <a:buFont typeface="Wingdings" pitchFamily="2" charset="2"/>
              <a:buNone/>
            </a:pPr>
            <a:endParaRPr lang="en-US"/>
          </a:p>
        </p:txBody>
      </p:sp>
      <p:pic>
        <p:nvPicPr>
          <p:cNvPr id="3300356" name="Picture 4" descr="DCP_1565_edited-3"/>
          <p:cNvPicPr>
            <a:picLocks noChangeAspect="1" noChangeArrowheads="1"/>
          </p:cNvPicPr>
          <p:nvPr/>
        </p:nvPicPr>
        <p:blipFill>
          <a:blip r:embed="rId4" cstate="print"/>
          <a:srcRect/>
          <a:stretch>
            <a:fillRect/>
          </a:stretch>
        </p:blipFill>
        <p:spPr bwMode="auto">
          <a:xfrm>
            <a:off x="238125" y="1808163"/>
            <a:ext cx="1227138" cy="1547812"/>
          </a:xfrm>
          <a:prstGeom prst="rect">
            <a:avLst/>
          </a:prstGeom>
          <a:noFill/>
        </p:spPr>
      </p:pic>
      <p:sp>
        <p:nvSpPr>
          <p:cNvPr id="3300357" name="Line 5"/>
          <p:cNvSpPr>
            <a:spLocks noChangeShapeType="1"/>
          </p:cNvSpPr>
          <p:nvPr/>
        </p:nvSpPr>
        <p:spPr bwMode="auto">
          <a:xfrm flipH="1" flipV="1">
            <a:off x="852488" y="3122613"/>
            <a:ext cx="1397000" cy="490537"/>
          </a:xfrm>
          <a:prstGeom prst="line">
            <a:avLst/>
          </a:prstGeom>
          <a:noFill/>
          <a:ln w="38100">
            <a:solidFill>
              <a:schemeClr val="accent1"/>
            </a:solidFill>
            <a:round/>
            <a:headEnd/>
            <a:tailEnd type="triangle" w="med" len="med"/>
          </a:ln>
          <a:effectLst/>
        </p:spPr>
        <p:txBody>
          <a:bodyPr lIns="0" tIns="0" rIns="0" bIns="0"/>
          <a:lstStyle/>
          <a:p>
            <a:endParaRPr lang="en-US"/>
          </a:p>
        </p:txBody>
      </p:sp>
    </p:spTree>
    <p:custDataLst>
      <p:tags r:id="rId1"/>
    </p:custData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EBEE2BD6-6AC4-4F6E-ACA7-7C2A1F6440EC}" type="slidenum">
              <a:rPr lang="en-US"/>
              <a:pPr/>
              <a:t>53</a:t>
            </a:fld>
            <a:endParaRPr lang="en-US"/>
          </a:p>
        </p:txBody>
      </p:sp>
      <p:sp>
        <p:nvSpPr>
          <p:cNvPr id="3302402" name="Rectangle 2"/>
          <p:cNvSpPr>
            <a:spLocks noGrp="1" noChangeArrowheads="1"/>
          </p:cNvSpPr>
          <p:nvPr>
            <p:ph type="title"/>
          </p:nvPr>
        </p:nvSpPr>
        <p:spPr/>
        <p:txBody>
          <a:bodyPr/>
          <a:lstStyle/>
          <a:p>
            <a:r>
              <a:rPr lang="en-US"/>
              <a:t>E-Clipse – Override 2</a:t>
            </a:r>
          </a:p>
        </p:txBody>
      </p:sp>
      <p:sp>
        <p:nvSpPr>
          <p:cNvPr id="3302403" name="Rectangle 3"/>
          <p:cNvSpPr>
            <a:spLocks noChangeArrowheads="1"/>
          </p:cNvSpPr>
          <p:nvPr/>
        </p:nvSpPr>
        <p:spPr bwMode="auto">
          <a:xfrm>
            <a:off x="1624013" y="1808163"/>
            <a:ext cx="6810375" cy="5292725"/>
          </a:xfrm>
          <a:prstGeom prst="rect">
            <a:avLst/>
          </a:prstGeom>
          <a:noFill/>
          <a:ln w="9525">
            <a:noFill/>
            <a:miter lim="800000"/>
            <a:headEnd/>
            <a:tailEnd/>
          </a:ln>
          <a:effectLst/>
        </p:spPr>
        <p:txBody>
          <a:bodyPr lIns="101858" tIns="50929" rIns="101858" bIns="50929">
            <a:spAutoFit/>
          </a:bodyPr>
          <a:lstStyle/>
          <a:p>
            <a:pPr marL="228600" indent="-228600"/>
            <a:r>
              <a:rPr lang="en-US" sz="1800"/>
              <a:t>Override 2 (Bypass Override) – Motor is powered by AC line power through the bypass contactor – most commonly used</a:t>
            </a:r>
          </a:p>
          <a:p>
            <a:pPr marL="819150" lvl="1" indent="-304800"/>
            <a:r>
              <a:rPr lang="en-US" sz="1600"/>
              <a:t>Source of the start command is internal and unaffected by external Stop commands</a:t>
            </a:r>
          </a:p>
          <a:p>
            <a:pPr marL="819150" lvl="1" indent="-304800"/>
            <a:r>
              <a:rPr lang="en-US" sz="1600"/>
              <a:t>User can switch to Bypass Override mode by closing Bypass Override input contact (DI5 if programmed)</a:t>
            </a:r>
          </a:p>
          <a:p>
            <a:pPr marL="228600" indent="-228600"/>
            <a:r>
              <a:rPr lang="en-US" sz="1800"/>
              <a:t>When Bypass Override contact is closed:</a:t>
            </a:r>
          </a:p>
          <a:p>
            <a:pPr marL="819150" lvl="1" indent="-304800"/>
            <a:r>
              <a:rPr lang="en-US" sz="1600"/>
              <a:t>System is forced into bypass – does not respond to “Drive” and “Bypass” keys, Digital Inputs and Communications</a:t>
            </a:r>
          </a:p>
          <a:p>
            <a:pPr marL="819150" lvl="1" indent="-304800"/>
            <a:r>
              <a:rPr lang="en-US" sz="1600"/>
              <a:t>System responds to bypass overloads and programmed faults</a:t>
            </a:r>
          </a:p>
          <a:p>
            <a:pPr marL="819150" lvl="1" indent="-304800"/>
            <a:r>
              <a:rPr lang="en-US" sz="1600"/>
              <a:t>Motor Run LED flashes green when in override</a:t>
            </a:r>
          </a:p>
          <a:p>
            <a:pPr marL="819150" lvl="1" indent="-304800"/>
            <a:r>
              <a:rPr lang="en-US" sz="1600"/>
              <a:t>System can be custom programmed to acknowledge or disregard certain safeties, faults and enables (default is to ignore external safeties and run enables (Group 17 parameters)</a:t>
            </a:r>
          </a:p>
          <a:p>
            <a:pPr marL="819150" lvl="1" indent="-304800"/>
            <a:r>
              <a:rPr lang="en-US" sz="1600"/>
              <a:t>When “Bypass Override Contact” is open, system switches to “Drive” mode (Drive and Bypass Keys are operational)  Note:  System remains in “Smoke Control” (Override 1 if engaged)</a:t>
            </a:r>
            <a:endParaRPr lang="en-US" sz="1800"/>
          </a:p>
        </p:txBody>
      </p:sp>
      <p:pic>
        <p:nvPicPr>
          <p:cNvPr id="3302404" name="Picture 4" descr="DCP_1565_edited-3"/>
          <p:cNvPicPr>
            <a:picLocks noChangeAspect="1" noChangeArrowheads="1"/>
          </p:cNvPicPr>
          <p:nvPr/>
        </p:nvPicPr>
        <p:blipFill>
          <a:blip r:embed="rId4" cstate="print"/>
          <a:srcRect/>
          <a:stretch>
            <a:fillRect/>
          </a:stretch>
        </p:blipFill>
        <p:spPr bwMode="auto">
          <a:xfrm>
            <a:off x="238125" y="4497388"/>
            <a:ext cx="1227138" cy="1547812"/>
          </a:xfrm>
          <a:prstGeom prst="rect">
            <a:avLst/>
          </a:prstGeom>
          <a:noFill/>
        </p:spPr>
      </p:pic>
      <p:sp>
        <p:nvSpPr>
          <p:cNvPr id="3302405" name="Oval 5"/>
          <p:cNvSpPr>
            <a:spLocks noChangeArrowheads="1"/>
          </p:cNvSpPr>
          <p:nvPr/>
        </p:nvSpPr>
        <p:spPr bwMode="auto">
          <a:xfrm>
            <a:off x="238125" y="5454650"/>
            <a:ext cx="990600" cy="258763"/>
          </a:xfrm>
          <a:prstGeom prst="ellipse">
            <a:avLst/>
          </a:prstGeom>
          <a:noFill/>
          <a:ln w="38100" algn="ctr">
            <a:solidFill>
              <a:schemeClr val="accent1"/>
            </a:solidFill>
            <a:round/>
            <a:headEnd/>
            <a:tailEnd/>
          </a:ln>
          <a:effectLst/>
        </p:spPr>
        <p:txBody>
          <a:bodyPr wrap="none" lIns="0" tIns="0" rIns="0" bIns="0" anchor="ctr"/>
          <a:lstStyle/>
          <a:p>
            <a:endParaRPr lang="en-US"/>
          </a:p>
        </p:txBody>
      </p:sp>
      <p:sp>
        <p:nvSpPr>
          <p:cNvPr id="3302406" name="Line 6"/>
          <p:cNvSpPr>
            <a:spLocks noChangeShapeType="1"/>
          </p:cNvSpPr>
          <p:nvPr/>
        </p:nvSpPr>
        <p:spPr bwMode="auto">
          <a:xfrm flipH="1">
            <a:off x="879475" y="4497388"/>
            <a:ext cx="1370013" cy="914400"/>
          </a:xfrm>
          <a:prstGeom prst="line">
            <a:avLst/>
          </a:prstGeom>
          <a:noFill/>
          <a:ln w="38100">
            <a:solidFill>
              <a:schemeClr val="accent1"/>
            </a:solidFill>
            <a:round/>
            <a:headEnd/>
            <a:tailEnd type="triangle" w="med" len="med"/>
          </a:ln>
          <a:effectLst/>
        </p:spPr>
        <p:txBody>
          <a:bodyPr lIns="0" tIns="0" rIns="0" bIns="0"/>
          <a:lstStyle/>
          <a:p>
            <a:endParaRPr lang="en-US"/>
          </a:p>
        </p:txBody>
      </p:sp>
      <p:sp>
        <p:nvSpPr>
          <p:cNvPr id="3302407" name="Line 7"/>
          <p:cNvSpPr>
            <a:spLocks noChangeShapeType="1"/>
          </p:cNvSpPr>
          <p:nvPr/>
        </p:nvSpPr>
        <p:spPr bwMode="auto">
          <a:xfrm flipH="1">
            <a:off x="841375" y="5419725"/>
            <a:ext cx="1370013" cy="395288"/>
          </a:xfrm>
          <a:prstGeom prst="line">
            <a:avLst/>
          </a:prstGeom>
          <a:noFill/>
          <a:ln w="38100">
            <a:solidFill>
              <a:schemeClr val="accent1"/>
            </a:solidFill>
            <a:round/>
            <a:headEnd/>
            <a:tailEnd type="triangle" w="med" len="med"/>
          </a:ln>
          <a:effectLst/>
        </p:spPr>
        <p:txBody>
          <a:bodyPr lIns="0" tIns="0" rIns="0" bIns="0"/>
          <a:lstStyle/>
          <a:p>
            <a:endParaRPr lang="en-US"/>
          </a:p>
        </p:txBody>
      </p:sp>
    </p:spTree>
    <p:custDataLst>
      <p:tags r:id="rId1"/>
    </p:custData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674FC924-969F-4F17-8D0E-B380D2A3D7E9}" type="slidenum">
              <a:rPr lang="en-US"/>
              <a:pPr/>
              <a:t>54</a:t>
            </a:fld>
            <a:endParaRPr lang="en-US"/>
          </a:p>
        </p:txBody>
      </p:sp>
      <p:sp>
        <p:nvSpPr>
          <p:cNvPr id="3308546" name="Rectangle 2"/>
          <p:cNvSpPr>
            <a:spLocks noGrp="1" noChangeArrowheads="1"/>
          </p:cNvSpPr>
          <p:nvPr>
            <p:ph type="title"/>
          </p:nvPr>
        </p:nvSpPr>
        <p:spPr/>
        <p:txBody>
          <a:bodyPr/>
          <a:lstStyle/>
          <a:p>
            <a:r>
              <a:rPr lang="en-US"/>
              <a:t>E-Clipse Keypad Features – Display and Keys</a:t>
            </a:r>
          </a:p>
        </p:txBody>
      </p:sp>
      <p:sp>
        <p:nvSpPr>
          <p:cNvPr id="3308547" name="Rectangle 3"/>
          <p:cNvSpPr>
            <a:spLocks noChangeArrowheads="1"/>
          </p:cNvSpPr>
          <p:nvPr/>
        </p:nvSpPr>
        <p:spPr bwMode="auto">
          <a:xfrm>
            <a:off x="1624013" y="1808163"/>
            <a:ext cx="6810375" cy="1349375"/>
          </a:xfrm>
          <a:prstGeom prst="rect">
            <a:avLst/>
          </a:prstGeom>
          <a:noFill/>
          <a:ln w="9525">
            <a:noFill/>
            <a:miter lim="800000"/>
            <a:headEnd/>
            <a:tailEnd/>
          </a:ln>
          <a:effectLst/>
        </p:spPr>
        <p:txBody>
          <a:bodyPr lIns="101858" tIns="50929" rIns="101858" bIns="50929">
            <a:spAutoFit/>
          </a:bodyPr>
          <a:lstStyle/>
          <a:p>
            <a:pPr marL="228600" indent="-228600"/>
            <a:r>
              <a:rPr lang="en-US"/>
              <a:t>Bypass product has a display &amp; menu structure similar to the drive (programming is done through the keypad)</a:t>
            </a:r>
          </a:p>
          <a:p>
            <a:pPr marL="819150" lvl="1" indent="-304800"/>
            <a:r>
              <a:rPr lang="en-US" sz="1400"/>
              <a:t>Programmable relays, fault transfers, DIs, etc. </a:t>
            </a:r>
          </a:p>
          <a:p>
            <a:pPr marL="819150" lvl="1" indent="-304800"/>
            <a:r>
              <a:rPr lang="en-US" sz="1400"/>
              <a:t>Press “Escape” to cancel programming choice</a:t>
            </a:r>
          </a:p>
        </p:txBody>
      </p:sp>
      <p:grpSp>
        <p:nvGrpSpPr>
          <p:cNvPr id="2" name="Group 4"/>
          <p:cNvGrpSpPr>
            <a:grpSpLocks/>
          </p:cNvGrpSpPr>
          <p:nvPr/>
        </p:nvGrpSpPr>
        <p:grpSpPr bwMode="auto">
          <a:xfrm>
            <a:off x="1330325" y="3154363"/>
            <a:ext cx="7256463" cy="3835400"/>
            <a:chOff x="483" y="1558"/>
            <a:chExt cx="4557" cy="2564"/>
          </a:xfrm>
        </p:grpSpPr>
        <p:sp>
          <p:nvSpPr>
            <p:cNvPr id="3308549" name="AutoShape 5"/>
            <p:cNvSpPr>
              <a:spLocks noChangeAspect="1" noChangeArrowheads="1" noTextEdit="1"/>
            </p:cNvSpPr>
            <p:nvPr/>
          </p:nvSpPr>
          <p:spPr bwMode="auto">
            <a:xfrm>
              <a:off x="483" y="1562"/>
              <a:ext cx="4378" cy="2266"/>
            </a:xfrm>
            <a:prstGeom prst="rect">
              <a:avLst/>
            </a:prstGeom>
            <a:noFill/>
            <a:ln w="9525">
              <a:noFill/>
              <a:miter lim="800000"/>
              <a:headEnd/>
              <a:tailEnd/>
            </a:ln>
          </p:spPr>
          <p:txBody>
            <a:bodyPr/>
            <a:lstStyle/>
            <a:p>
              <a:endParaRPr lang="en-US"/>
            </a:p>
          </p:txBody>
        </p:sp>
        <p:pic>
          <p:nvPicPr>
            <p:cNvPr id="3308550" name="Picture 6" descr="DCP_1565_edited-3"/>
            <p:cNvPicPr>
              <a:picLocks noChangeAspect="1" noChangeArrowheads="1"/>
            </p:cNvPicPr>
            <p:nvPr/>
          </p:nvPicPr>
          <p:blipFill>
            <a:blip r:embed="rId4" cstate="print"/>
            <a:srcRect/>
            <a:stretch>
              <a:fillRect/>
            </a:stretch>
          </p:blipFill>
          <p:spPr bwMode="auto">
            <a:xfrm>
              <a:off x="1832" y="1558"/>
              <a:ext cx="2071" cy="2564"/>
            </a:xfrm>
            <a:prstGeom prst="rect">
              <a:avLst/>
            </a:prstGeom>
            <a:noFill/>
          </p:spPr>
        </p:pic>
        <p:sp>
          <p:nvSpPr>
            <p:cNvPr id="3308551" name="Text Box 7"/>
            <p:cNvSpPr txBox="1">
              <a:spLocks noChangeArrowheads="1"/>
            </p:cNvSpPr>
            <p:nvPr/>
          </p:nvSpPr>
          <p:spPr bwMode="auto">
            <a:xfrm>
              <a:off x="606" y="1633"/>
              <a:ext cx="924" cy="473"/>
            </a:xfrm>
            <a:prstGeom prst="rect">
              <a:avLst/>
            </a:prstGeom>
            <a:noFill/>
            <a:ln w="9525" algn="ctr">
              <a:noFill/>
              <a:miter lim="800000"/>
              <a:headEnd/>
              <a:tailEnd/>
            </a:ln>
            <a:effectLst/>
          </p:spPr>
          <p:txBody>
            <a:bodyPr lIns="101858" tIns="50929" rIns="101858" bIns="50929">
              <a:spAutoFit/>
            </a:bodyPr>
            <a:lstStyle/>
            <a:p>
              <a:pPr algn="ctr" defTabSz="1019175" eaLnBrk="0" hangingPunct="0">
                <a:buClrTx/>
                <a:buSzTx/>
                <a:buFontTx/>
                <a:buNone/>
              </a:pPr>
              <a:r>
                <a:rPr lang="en-US" sz="1100" b="1">
                  <a:solidFill>
                    <a:schemeClr val="tx1"/>
                  </a:solidFill>
                </a:rPr>
                <a:t>“Ready Indication”</a:t>
              </a:r>
            </a:p>
            <a:p>
              <a:pPr algn="ctr" defTabSz="1019175" eaLnBrk="0" hangingPunct="0">
                <a:buClrTx/>
                <a:buSzTx/>
                <a:buFontTx/>
                <a:buNone/>
              </a:pPr>
              <a:r>
                <a:rPr lang="en-US" sz="1100" b="1">
                  <a:solidFill>
                    <a:schemeClr val="tx1"/>
                  </a:solidFill>
                </a:rPr>
                <a:t>(Display Illuminated)</a:t>
              </a:r>
            </a:p>
          </p:txBody>
        </p:sp>
        <p:sp>
          <p:nvSpPr>
            <p:cNvPr id="3308552" name="Text Box 8"/>
            <p:cNvSpPr txBox="1">
              <a:spLocks noChangeArrowheads="1"/>
            </p:cNvSpPr>
            <p:nvPr/>
          </p:nvSpPr>
          <p:spPr bwMode="auto">
            <a:xfrm>
              <a:off x="907" y="2142"/>
              <a:ext cx="923" cy="186"/>
            </a:xfrm>
            <a:prstGeom prst="rect">
              <a:avLst/>
            </a:prstGeom>
            <a:noFill/>
            <a:ln w="9525" algn="ctr">
              <a:noFill/>
              <a:miter lim="800000"/>
              <a:headEnd/>
              <a:tailEnd/>
            </a:ln>
            <a:effectLst/>
          </p:spPr>
          <p:txBody>
            <a:bodyPr lIns="101858" tIns="50929" rIns="101858" bIns="50929">
              <a:spAutoFit/>
            </a:bodyPr>
            <a:lstStyle/>
            <a:p>
              <a:pPr algn="ctr" defTabSz="1019175" eaLnBrk="0" hangingPunct="0">
                <a:buClrTx/>
                <a:buSzTx/>
                <a:buFontTx/>
                <a:buNone/>
              </a:pPr>
              <a:r>
                <a:rPr lang="en-US" sz="1100" b="1">
                  <a:solidFill>
                    <a:schemeClr val="tx1"/>
                  </a:solidFill>
                </a:rPr>
                <a:t>Down</a:t>
              </a:r>
            </a:p>
          </p:txBody>
        </p:sp>
        <p:sp>
          <p:nvSpPr>
            <p:cNvPr id="3308553" name="Text Box 9"/>
            <p:cNvSpPr txBox="1">
              <a:spLocks noChangeArrowheads="1"/>
            </p:cNvSpPr>
            <p:nvPr/>
          </p:nvSpPr>
          <p:spPr bwMode="auto">
            <a:xfrm>
              <a:off x="828" y="2329"/>
              <a:ext cx="925" cy="185"/>
            </a:xfrm>
            <a:prstGeom prst="rect">
              <a:avLst/>
            </a:prstGeom>
            <a:noFill/>
            <a:ln w="9525" algn="ctr">
              <a:noFill/>
              <a:miter lim="800000"/>
              <a:headEnd/>
              <a:tailEnd/>
            </a:ln>
            <a:effectLst/>
          </p:spPr>
          <p:txBody>
            <a:bodyPr lIns="101858" tIns="50929" rIns="101858" bIns="50929">
              <a:spAutoFit/>
            </a:bodyPr>
            <a:lstStyle/>
            <a:p>
              <a:pPr algn="ctr" defTabSz="1019175" eaLnBrk="0" hangingPunct="0">
                <a:buClrTx/>
                <a:buSzTx/>
                <a:buFontTx/>
                <a:buNone/>
              </a:pPr>
              <a:r>
                <a:rPr lang="en-US" sz="1100" b="1">
                  <a:solidFill>
                    <a:schemeClr val="tx1"/>
                  </a:solidFill>
                </a:rPr>
                <a:t>Escape</a:t>
              </a:r>
            </a:p>
          </p:txBody>
        </p:sp>
        <p:sp>
          <p:nvSpPr>
            <p:cNvPr id="3308554" name="Text Box 10"/>
            <p:cNvSpPr txBox="1">
              <a:spLocks noChangeArrowheads="1"/>
            </p:cNvSpPr>
            <p:nvPr/>
          </p:nvSpPr>
          <p:spPr bwMode="auto">
            <a:xfrm>
              <a:off x="774" y="2604"/>
              <a:ext cx="924" cy="185"/>
            </a:xfrm>
            <a:prstGeom prst="rect">
              <a:avLst/>
            </a:prstGeom>
            <a:noFill/>
            <a:ln w="9525" algn="ctr">
              <a:noFill/>
              <a:miter lim="800000"/>
              <a:headEnd/>
              <a:tailEnd/>
            </a:ln>
            <a:effectLst/>
          </p:spPr>
          <p:txBody>
            <a:bodyPr lIns="101858" tIns="50929" rIns="101858" bIns="50929">
              <a:spAutoFit/>
            </a:bodyPr>
            <a:lstStyle/>
            <a:p>
              <a:pPr algn="ctr" defTabSz="1019175" eaLnBrk="0" hangingPunct="0">
                <a:buClrTx/>
                <a:buSzTx/>
                <a:buFontTx/>
                <a:buNone/>
              </a:pPr>
              <a:r>
                <a:rPr lang="en-US" sz="1100" b="1">
                  <a:solidFill>
                    <a:schemeClr val="tx1"/>
                  </a:solidFill>
                </a:rPr>
                <a:t>Enabled LED</a:t>
              </a:r>
            </a:p>
          </p:txBody>
        </p:sp>
        <p:sp>
          <p:nvSpPr>
            <p:cNvPr id="3308555" name="Text Box 11"/>
            <p:cNvSpPr txBox="1">
              <a:spLocks noChangeArrowheads="1"/>
            </p:cNvSpPr>
            <p:nvPr/>
          </p:nvSpPr>
          <p:spPr bwMode="auto">
            <a:xfrm>
              <a:off x="708" y="2832"/>
              <a:ext cx="1008" cy="416"/>
            </a:xfrm>
            <a:prstGeom prst="rect">
              <a:avLst/>
            </a:prstGeom>
            <a:noFill/>
            <a:ln w="9525" algn="ctr">
              <a:noFill/>
              <a:miter lim="800000"/>
              <a:headEnd/>
              <a:tailEnd/>
            </a:ln>
            <a:effectLst/>
          </p:spPr>
          <p:txBody>
            <a:bodyPr lIns="101858" tIns="50929" rIns="101858" bIns="50929">
              <a:spAutoFit/>
            </a:bodyPr>
            <a:lstStyle/>
            <a:p>
              <a:pPr algn="ctr" defTabSz="1019175" eaLnBrk="0" hangingPunct="0">
                <a:buClrTx/>
                <a:buSzTx/>
                <a:buFontTx/>
                <a:buNone/>
              </a:pPr>
              <a:r>
                <a:rPr lang="en-US" sz="1100" b="1">
                  <a:solidFill>
                    <a:schemeClr val="tx1"/>
                  </a:solidFill>
                </a:rPr>
                <a:t>Drive and Bypass Selected/Faulted LED’s</a:t>
              </a:r>
            </a:p>
          </p:txBody>
        </p:sp>
        <p:sp>
          <p:nvSpPr>
            <p:cNvPr id="3308556" name="Text Box 12"/>
            <p:cNvSpPr txBox="1">
              <a:spLocks noChangeArrowheads="1"/>
            </p:cNvSpPr>
            <p:nvPr/>
          </p:nvSpPr>
          <p:spPr bwMode="auto">
            <a:xfrm>
              <a:off x="642" y="3738"/>
              <a:ext cx="1092" cy="301"/>
            </a:xfrm>
            <a:prstGeom prst="rect">
              <a:avLst/>
            </a:prstGeom>
            <a:noFill/>
            <a:ln w="9525" algn="ctr">
              <a:noFill/>
              <a:miter lim="800000"/>
              <a:headEnd/>
              <a:tailEnd/>
            </a:ln>
            <a:effectLst/>
          </p:spPr>
          <p:txBody>
            <a:bodyPr lIns="101858" tIns="50929" rIns="101858" bIns="50929">
              <a:spAutoFit/>
            </a:bodyPr>
            <a:lstStyle/>
            <a:p>
              <a:pPr algn="ctr" defTabSz="1019175" eaLnBrk="0" hangingPunct="0">
                <a:buClrTx/>
                <a:buSzTx/>
                <a:buFontTx/>
                <a:buNone/>
              </a:pPr>
              <a:r>
                <a:rPr lang="en-US" sz="1100" b="1">
                  <a:solidFill>
                    <a:schemeClr val="tx1"/>
                  </a:solidFill>
                </a:rPr>
                <a:t>Drive/Bypass Select Keys</a:t>
              </a:r>
            </a:p>
          </p:txBody>
        </p:sp>
        <p:sp>
          <p:nvSpPr>
            <p:cNvPr id="3308557" name="Line 13"/>
            <p:cNvSpPr>
              <a:spLocks noChangeShapeType="1"/>
            </p:cNvSpPr>
            <p:nvPr/>
          </p:nvSpPr>
          <p:spPr bwMode="auto">
            <a:xfrm>
              <a:off x="1458" y="1776"/>
              <a:ext cx="696" cy="252"/>
            </a:xfrm>
            <a:prstGeom prst="line">
              <a:avLst/>
            </a:prstGeom>
            <a:noFill/>
            <a:ln w="9525">
              <a:solidFill>
                <a:schemeClr val="tx1"/>
              </a:solidFill>
              <a:round/>
              <a:headEnd/>
              <a:tailEnd type="triangle" w="med" len="med"/>
            </a:ln>
            <a:effectLst/>
          </p:spPr>
          <p:txBody>
            <a:bodyPr wrap="none" anchor="ctr"/>
            <a:lstStyle/>
            <a:p>
              <a:endParaRPr lang="en-US"/>
            </a:p>
          </p:txBody>
        </p:sp>
        <p:sp>
          <p:nvSpPr>
            <p:cNvPr id="3308558" name="Line 14"/>
            <p:cNvSpPr>
              <a:spLocks noChangeShapeType="1"/>
            </p:cNvSpPr>
            <p:nvPr/>
          </p:nvSpPr>
          <p:spPr bwMode="auto">
            <a:xfrm>
              <a:off x="1530" y="2232"/>
              <a:ext cx="978" cy="240"/>
            </a:xfrm>
            <a:prstGeom prst="line">
              <a:avLst/>
            </a:prstGeom>
            <a:noFill/>
            <a:ln w="9525">
              <a:solidFill>
                <a:schemeClr val="tx1"/>
              </a:solidFill>
              <a:round/>
              <a:headEnd/>
              <a:tailEnd type="triangle" w="med" len="med"/>
            </a:ln>
            <a:effectLst/>
          </p:spPr>
          <p:txBody>
            <a:bodyPr wrap="none" anchor="ctr"/>
            <a:lstStyle/>
            <a:p>
              <a:endParaRPr lang="en-US"/>
            </a:p>
          </p:txBody>
        </p:sp>
        <p:sp>
          <p:nvSpPr>
            <p:cNvPr id="3308559" name="Line 15"/>
            <p:cNvSpPr>
              <a:spLocks noChangeShapeType="1"/>
            </p:cNvSpPr>
            <p:nvPr/>
          </p:nvSpPr>
          <p:spPr bwMode="auto">
            <a:xfrm>
              <a:off x="1446" y="2436"/>
              <a:ext cx="636" cy="186"/>
            </a:xfrm>
            <a:prstGeom prst="line">
              <a:avLst/>
            </a:prstGeom>
            <a:noFill/>
            <a:ln w="9525">
              <a:solidFill>
                <a:schemeClr val="tx1"/>
              </a:solidFill>
              <a:round/>
              <a:headEnd/>
              <a:tailEnd type="triangle" w="med" len="med"/>
            </a:ln>
            <a:effectLst/>
          </p:spPr>
          <p:txBody>
            <a:bodyPr wrap="none" anchor="ctr"/>
            <a:lstStyle/>
            <a:p>
              <a:endParaRPr lang="en-US"/>
            </a:p>
          </p:txBody>
        </p:sp>
        <p:sp>
          <p:nvSpPr>
            <p:cNvPr id="3308560" name="Line 16"/>
            <p:cNvSpPr>
              <a:spLocks noChangeShapeType="1"/>
            </p:cNvSpPr>
            <p:nvPr/>
          </p:nvSpPr>
          <p:spPr bwMode="auto">
            <a:xfrm>
              <a:off x="1494" y="2694"/>
              <a:ext cx="1092" cy="252"/>
            </a:xfrm>
            <a:prstGeom prst="line">
              <a:avLst/>
            </a:prstGeom>
            <a:noFill/>
            <a:ln w="9525">
              <a:solidFill>
                <a:schemeClr val="tx1"/>
              </a:solidFill>
              <a:round/>
              <a:headEnd/>
              <a:tailEnd type="triangle" w="med" len="med"/>
            </a:ln>
            <a:effectLst/>
          </p:spPr>
          <p:txBody>
            <a:bodyPr wrap="none" anchor="ctr"/>
            <a:lstStyle/>
            <a:p>
              <a:endParaRPr lang="en-US"/>
            </a:p>
          </p:txBody>
        </p:sp>
        <p:sp>
          <p:nvSpPr>
            <p:cNvPr id="3308561" name="Line 17"/>
            <p:cNvSpPr>
              <a:spLocks noChangeShapeType="1"/>
            </p:cNvSpPr>
            <p:nvPr/>
          </p:nvSpPr>
          <p:spPr bwMode="auto">
            <a:xfrm>
              <a:off x="1602" y="2922"/>
              <a:ext cx="1368" cy="216"/>
            </a:xfrm>
            <a:prstGeom prst="line">
              <a:avLst/>
            </a:prstGeom>
            <a:noFill/>
            <a:ln w="9525">
              <a:solidFill>
                <a:schemeClr val="tx1"/>
              </a:solidFill>
              <a:round/>
              <a:headEnd/>
              <a:tailEnd type="triangle" w="med" len="med"/>
            </a:ln>
            <a:effectLst/>
          </p:spPr>
          <p:txBody>
            <a:bodyPr wrap="none" anchor="ctr"/>
            <a:lstStyle/>
            <a:p>
              <a:endParaRPr lang="en-US"/>
            </a:p>
          </p:txBody>
        </p:sp>
        <p:sp>
          <p:nvSpPr>
            <p:cNvPr id="3308562" name="Line 18"/>
            <p:cNvSpPr>
              <a:spLocks noChangeShapeType="1"/>
            </p:cNvSpPr>
            <p:nvPr/>
          </p:nvSpPr>
          <p:spPr bwMode="auto">
            <a:xfrm>
              <a:off x="1602" y="2922"/>
              <a:ext cx="672" cy="210"/>
            </a:xfrm>
            <a:prstGeom prst="line">
              <a:avLst/>
            </a:prstGeom>
            <a:noFill/>
            <a:ln w="9525">
              <a:solidFill>
                <a:schemeClr val="tx1"/>
              </a:solidFill>
              <a:round/>
              <a:headEnd/>
              <a:tailEnd type="triangle" w="med" len="med"/>
            </a:ln>
            <a:effectLst/>
          </p:spPr>
          <p:txBody>
            <a:bodyPr wrap="none" anchor="ctr"/>
            <a:lstStyle/>
            <a:p>
              <a:endParaRPr lang="en-US"/>
            </a:p>
          </p:txBody>
        </p:sp>
        <p:sp>
          <p:nvSpPr>
            <p:cNvPr id="3308563" name="Line 19"/>
            <p:cNvSpPr>
              <a:spLocks noChangeShapeType="1"/>
            </p:cNvSpPr>
            <p:nvPr/>
          </p:nvSpPr>
          <p:spPr bwMode="auto">
            <a:xfrm flipV="1">
              <a:off x="1698" y="3420"/>
              <a:ext cx="456" cy="390"/>
            </a:xfrm>
            <a:prstGeom prst="line">
              <a:avLst/>
            </a:prstGeom>
            <a:noFill/>
            <a:ln w="9525">
              <a:solidFill>
                <a:schemeClr val="tx1"/>
              </a:solidFill>
              <a:round/>
              <a:headEnd/>
              <a:tailEnd type="triangle" w="med" len="med"/>
            </a:ln>
            <a:effectLst/>
          </p:spPr>
          <p:txBody>
            <a:bodyPr wrap="none" anchor="ctr"/>
            <a:lstStyle/>
            <a:p>
              <a:endParaRPr lang="en-US"/>
            </a:p>
          </p:txBody>
        </p:sp>
        <p:sp>
          <p:nvSpPr>
            <p:cNvPr id="3308564" name="Line 20"/>
            <p:cNvSpPr>
              <a:spLocks noChangeShapeType="1"/>
            </p:cNvSpPr>
            <p:nvPr/>
          </p:nvSpPr>
          <p:spPr bwMode="auto">
            <a:xfrm flipV="1">
              <a:off x="1698" y="3450"/>
              <a:ext cx="1128" cy="348"/>
            </a:xfrm>
            <a:prstGeom prst="line">
              <a:avLst/>
            </a:prstGeom>
            <a:noFill/>
            <a:ln w="9525">
              <a:solidFill>
                <a:schemeClr val="tx1"/>
              </a:solidFill>
              <a:round/>
              <a:headEnd/>
              <a:tailEnd type="triangle" w="med" len="med"/>
            </a:ln>
            <a:effectLst/>
          </p:spPr>
          <p:txBody>
            <a:bodyPr wrap="none" anchor="ctr"/>
            <a:lstStyle/>
            <a:p>
              <a:endParaRPr lang="en-US"/>
            </a:p>
          </p:txBody>
        </p:sp>
        <p:sp>
          <p:nvSpPr>
            <p:cNvPr id="3308565" name="Text Box 21"/>
            <p:cNvSpPr txBox="1">
              <a:spLocks noChangeArrowheads="1"/>
            </p:cNvSpPr>
            <p:nvPr/>
          </p:nvSpPr>
          <p:spPr bwMode="auto">
            <a:xfrm>
              <a:off x="4015" y="1860"/>
              <a:ext cx="923" cy="185"/>
            </a:xfrm>
            <a:prstGeom prst="rect">
              <a:avLst/>
            </a:prstGeom>
            <a:noFill/>
            <a:ln w="9525" algn="ctr">
              <a:noFill/>
              <a:miter lim="800000"/>
              <a:headEnd/>
              <a:tailEnd/>
            </a:ln>
            <a:effectLst/>
          </p:spPr>
          <p:txBody>
            <a:bodyPr lIns="101858" tIns="50929" rIns="101858" bIns="50929">
              <a:spAutoFit/>
            </a:bodyPr>
            <a:lstStyle/>
            <a:p>
              <a:pPr algn="ctr" defTabSz="1019175" eaLnBrk="0" hangingPunct="0">
                <a:buClrTx/>
                <a:buSzTx/>
                <a:buFontTx/>
                <a:buNone/>
              </a:pPr>
              <a:r>
                <a:rPr lang="en-US" sz="1100" b="1">
                  <a:solidFill>
                    <a:schemeClr val="tx1"/>
                  </a:solidFill>
                </a:rPr>
                <a:t>LCD Display</a:t>
              </a:r>
            </a:p>
          </p:txBody>
        </p:sp>
        <p:sp>
          <p:nvSpPr>
            <p:cNvPr id="3308566" name="Text Box 22"/>
            <p:cNvSpPr txBox="1">
              <a:spLocks noChangeArrowheads="1"/>
            </p:cNvSpPr>
            <p:nvPr/>
          </p:nvSpPr>
          <p:spPr bwMode="auto">
            <a:xfrm>
              <a:off x="4002" y="2064"/>
              <a:ext cx="924" cy="186"/>
            </a:xfrm>
            <a:prstGeom prst="rect">
              <a:avLst/>
            </a:prstGeom>
            <a:noFill/>
            <a:ln w="9525" algn="ctr">
              <a:noFill/>
              <a:miter lim="800000"/>
              <a:headEnd/>
              <a:tailEnd/>
            </a:ln>
            <a:effectLst/>
          </p:spPr>
          <p:txBody>
            <a:bodyPr lIns="101858" tIns="50929" rIns="101858" bIns="50929">
              <a:spAutoFit/>
            </a:bodyPr>
            <a:lstStyle/>
            <a:p>
              <a:pPr algn="ctr" defTabSz="1019175" eaLnBrk="0" hangingPunct="0">
                <a:buClrTx/>
                <a:buSzTx/>
                <a:buFontTx/>
                <a:buNone/>
              </a:pPr>
              <a:r>
                <a:rPr lang="en-US" sz="1100" b="1">
                  <a:solidFill>
                    <a:schemeClr val="tx1"/>
                  </a:solidFill>
                </a:rPr>
                <a:t>Up</a:t>
              </a:r>
            </a:p>
          </p:txBody>
        </p:sp>
        <p:sp>
          <p:nvSpPr>
            <p:cNvPr id="3308567" name="Text Box 23"/>
            <p:cNvSpPr txBox="1">
              <a:spLocks noChangeArrowheads="1"/>
            </p:cNvSpPr>
            <p:nvPr/>
          </p:nvSpPr>
          <p:spPr bwMode="auto">
            <a:xfrm>
              <a:off x="4110" y="2250"/>
              <a:ext cx="925" cy="185"/>
            </a:xfrm>
            <a:prstGeom prst="rect">
              <a:avLst/>
            </a:prstGeom>
            <a:noFill/>
            <a:ln w="9525" algn="ctr">
              <a:noFill/>
              <a:miter lim="800000"/>
              <a:headEnd/>
              <a:tailEnd/>
            </a:ln>
            <a:effectLst/>
          </p:spPr>
          <p:txBody>
            <a:bodyPr lIns="101858" tIns="50929" rIns="101858" bIns="50929">
              <a:spAutoFit/>
            </a:bodyPr>
            <a:lstStyle/>
            <a:p>
              <a:pPr algn="ctr" defTabSz="1019175" eaLnBrk="0" hangingPunct="0">
                <a:buClrTx/>
                <a:buSzTx/>
                <a:buFontTx/>
                <a:buNone/>
              </a:pPr>
              <a:r>
                <a:rPr lang="en-US" sz="1100" b="1">
                  <a:solidFill>
                    <a:schemeClr val="tx1"/>
                  </a:solidFill>
                </a:rPr>
                <a:t>Enter</a:t>
              </a:r>
            </a:p>
          </p:txBody>
        </p:sp>
        <p:sp>
          <p:nvSpPr>
            <p:cNvPr id="3308568" name="Text Box 24"/>
            <p:cNvSpPr txBox="1">
              <a:spLocks noChangeArrowheads="1"/>
            </p:cNvSpPr>
            <p:nvPr/>
          </p:nvSpPr>
          <p:spPr bwMode="auto">
            <a:xfrm>
              <a:off x="4110" y="2796"/>
              <a:ext cx="925" cy="185"/>
            </a:xfrm>
            <a:prstGeom prst="rect">
              <a:avLst/>
            </a:prstGeom>
            <a:noFill/>
            <a:ln w="9525" algn="ctr">
              <a:noFill/>
              <a:miter lim="800000"/>
              <a:headEnd/>
              <a:tailEnd/>
            </a:ln>
            <a:effectLst/>
          </p:spPr>
          <p:txBody>
            <a:bodyPr lIns="101858" tIns="50929" rIns="101858" bIns="50929">
              <a:spAutoFit/>
            </a:bodyPr>
            <a:lstStyle/>
            <a:p>
              <a:pPr algn="ctr" defTabSz="1019175" eaLnBrk="0" hangingPunct="0">
                <a:buClrTx/>
                <a:buSzTx/>
                <a:buFontTx/>
                <a:buNone/>
              </a:pPr>
              <a:r>
                <a:rPr lang="en-US" sz="1100" b="1">
                  <a:solidFill>
                    <a:schemeClr val="tx1"/>
                  </a:solidFill>
                </a:rPr>
                <a:t>On/Hand Key</a:t>
              </a:r>
            </a:p>
          </p:txBody>
        </p:sp>
        <p:sp>
          <p:nvSpPr>
            <p:cNvPr id="3308569" name="Text Box 25"/>
            <p:cNvSpPr txBox="1">
              <a:spLocks noChangeArrowheads="1"/>
            </p:cNvSpPr>
            <p:nvPr/>
          </p:nvSpPr>
          <p:spPr bwMode="auto">
            <a:xfrm>
              <a:off x="4117" y="3216"/>
              <a:ext cx="923" cy="186"/>
            </a:xfrm>
            <a:prstGeom prst="rect">
              <a:avLst/>
            </a:prstGeom>
            <a:noFill/>
            <a:ln w="9525" algn="ctr">
              <a:noFill/>
              <a:miter lim="800000"/>
              <a:headEnd/>
              <a:tailEnd/>
            </a:ln>
            <a:effectLst/>
          </p:spPr>
          <p:txBody>
            <a:bodyPr lIns="101858" tIns="50929" rIns="101858" bIns="50929">
              <a:spAutoFit/>
            </a:bodyPr>
            <a:lstStyle/>
            <a:p>
              <a:pPr algn="ctr" defTabSz="1019175" eaLnBrk="0" hangingPunct="0">
                <a:buClrTx/>
                <a:buSzTx/>
                <a:buFontTx/>
                <a:buNone/>
              </a:pPr>
              <a:r>
                <a:rPr lang="en-US" sz="1100" b="1">
                  <a:solidFill>
                    <a:schemeClr val="tx1"/>
                  </a:solidFill>
                </a:rPr>
                <a:t>OFF/Reset Key</a:t>
              </a:r>
            </a:p>
          </p:txBody>
        </p:sp>
        <p:sp>
          <p:nvSpPr>
            <p:cNvPr id="3308570" name="Text Box 26"/>
            <p:cNvSpPr txBox="1">
              <a:spLocks noChangeArrowheads="1"/>
            </p:cNvSpPr>
            <p:nvPr/>
          </p:nvSpPr>
          <p:spPr bwMode="auto">
            <a:xfrm>
              <a:off x="4038" y="3606"/>
              <a:ext cx="924" cy="185"/>
            </a:xfrm>
            <a:prstGeom prst="rect">
              <a:avLst/>
            </a:prstGeom>
            <a:noFill/>
            <a:ln w="9525" algn="ctr">
              <a:noFill/>
              <a:miter lim="800000"/>
              <a:headEnd/>
              <a:tailEnd/>
            </a:ln>
            <a:effectLst/>
          </p:spPr>
          <p:txBody>
            <a:bodyPr lIns="101858" tIns="50929" rIns="101858" bIns="50929">
              <a:spAutoFit/>
            </a:bodyPr>
            <a:lstStyle/>
            <a:p>
              <a:pPr algn="ctr" defTabSz="1019175" eaLnBrk="0" hangingPunct="0">
                <a:buClrTx/>
                <a:buSzTx/>
                <a:buFontTx/>
                <a:buNone/>
              </a:pPr>
              <a:r>
                <a:rPr lang="en-US" sz="1100" b="1">
                  <a:solidFill>
                    <a:schemeClr val="tx1"/>
                  </a:solidFill>
                </a:rPr>
                <a:t>Auto Key</a:t>
              </a:r>
            </a:p>
          </p:txBody>
        </p:sp>
        <p:sp>
          <p:nvSpPr>
            <p:cNvPr id="3308571" name="Text Box 27"/>
            <p:cNvSpPr txBox="1">
              <a:spLocks noChangeArrowheads="1"/>
            </p:cNvSpPr>
            <p:nvPr/>
          </p:nvSpPr>
          <p:spPr bwMode="auto">
            <a:xfrm>
              <a:off x="3972" y="3869"/>
              <a:ext cx="924" cy="186"/>
            </a:xfrm>
            <a:prstGeom prst="rect">
              <a:avLst/>
            </a:prstGeom>
            <a:noFill/>
            <a:ln w="9525" algn="ctr">
              <a:noFill/>
              <a:miter lim="800000"/>
              <a:headEnd/>
              <a:tailEnd/>
            </a:ln>
            <a:effectLst/>
          </p:spPr>
          <p:txBody>
            <a:bodyPr lIns="101858" tIns="50929" rIns="101858" bIns="50929">
              <a:spAutoFit/>
            </a:bodyPr>
            <a:lstStyle/>
            <a:p>
              <a:pPr algn="ctr" defTabSz="1019175" eaLnBrk="0" hangingPunct="0">
                <a:buClrTx/>
                <a:buSzTx/>
                <a:buFontTx/>
                <a:buNone/>
              </a:pPr>
              <a:r>
                <a:rPr lang="en-US" sz="1100" b="1">
                  <a:solidFill>
                    <a:schemeClr val="tx1"/>
                  </a:solidFill>
                </a:rPr>
                <a:t>Motor Run LED</a:t>
              </a:r>
            </a:p>
          </p:txBody>
        </p:sp>
        <p:sp>
          <p:nvSpPr>
            <p:cNvPr id="3308572" name="Line 28"/>
            <p:cNvSpPr>
              <a:spLocks noChangeShapeType="1"/>
            </p:cNvSpPr>
            <p:nvPr/>
          </p:nvSpPr>
          <p:spPr bwMode="auto">
            <a:xfrm flipH="1">
              <a:off x="3480" y="1938"/>
              <a:ext cx="738" cy="120"/>
            </a:xfrm>
            <a:prstGeom prst="line">
              <a:avLst/>
            </a:prstGeom>
            <a:noFill/>
            <a:ln w="9525">
              <a:solidFill>
                <a:schemeClr val="tx1"/>
              </a:solidFill>
              <a:round/>
              <a:headEnd/>
              <a:tailEnd type="triangle" w="med" len="med"/>
            </a:ln>
            <a:effectLst/>
          </p:spPr>
          <p:txBody>
            <a:bodyPr wrap="none" anchor="ctr"/>
            <a:lstStyle/>
            <a:p>
              <a:endParaRPr lang="en-US"/>
            </a:p>
          </p:txBody>
        </p:sp>
        <p:sp>
          <p:nvSpPr>
            <p:cNvPr id="3308573" name="Line 29"/>
            <p:cNvSpPr>
              <a:spLocks noChangeShapeType="1"/>
            </p:cNvSpPr>
            <p:nvPr/>
          </p:nvSpPr>
          <p:spPr bwMode="auto">
            <a:xfrm flipH="1">
              <a:off x="3144" y="2154"/>
              <a:ext cx="1242" cy="336"/>
            </a:xfrm>
            <a:prstGeom prst="line">
              <a:avLst/>
            </a:prstGeom>
            <a:noFill/>
            <a:ln w="9525">
              <a:solidFill>
                <a:schemeClr val="tx1"/>
              </a:solidFill>
              <a:round/>
              <a:headEnd/>
              <a:tailEnd type="triangle" w="med" len="med"/>
            </a:ln>
            <a:effectLst/>
          </p:spPr>
          <p:txBody>
            <a:bodyPr wrap="none" anchor="ctr"/>
            <a:lstStyle/>
            <a:p>
              <a:endParaRPr lang="en-US"/>
            </a:p>
          </p:txBody>
        </p:sp>
        <p:sp>
          <p:nvSpPr>
            <p:cNvPr id="3308574" name="Line 30"/>
            <p:cNvSpPr>
              <a:spLocks noChangeShapeType="1"/>
            </p:cNvSpPr>
            <p:nvPr/>
          </p:nvSpPr>
          <p:spPr bwMode="auto">
            <a:xfrm flipH="1">
              <a:off x="3588" y="2322"/>
              <a:ext cx="840" cy="258"/>
            </a:xfrm>
            <a:prstGeom prst="line">
              <a:avLst/>
            </a:prstGeom>
            <a:noFill/>
            <a:ln w="9525">
              <a:solidFill>
                <a:schemeClr val="tx1"/>
              </a:solidFill>
              <a:round/>
              <a:headEnd/>
              <a:tailEnd type="triangle" w="med" len="med"/>
            </a:ln>
            <a:effectLst/>
          </p:spPr>
          <p:txBody>
            <a:bodyPr wrap="none" anchor="ctr"/>
            <a:lstStyle/>
            <a:p>
              <a:endParaRPr lang="en-US"/>
            </a:p>
          </p:txBody>
        </p:sp>
        <p:sp>
          <p:nvSpPr>
            <p:cNvPr id="3308575" name="Line 31"/>
            <p:cNvSpPr>
              <a:spLocks noChangeShapeType="1"/>
            </p:cNvSpPr>
            <p:nvPr/>
          </p:nvSpPr>
          <p:spPr bwMode="auto">
            <a:xfrm flipH="1">
              <a:off x="3642" y="2868"/>
              <a:ext cx="660" cy="66"/>
            </a:xfrm>
            <a:prstGeom prst="line">
              <a:avLst/>
            </a:prstGeom>
            <a:noFill/>
            <a:ln w="9525">
              <a:solidFill>
                <a:schemeClr val="tx1"/>
              </a:solidFill>
              <a:round/>
              <a:headEnd/>
              <a:tailEnd type="triangle" w="med" len="med"/>
            </a:ln>
            <a:effectLst/>
          </p:spPr>
          <p:txBody>
            <a:bodyPr wrap="none" anchor="ctr"/>
            <a:lstStyle/>
            <a:p>
              <a:endParaRPr lang="en-US"/>
            </a:p>
          </p:txBody>
        </p:sp>
        <p:sp>
          <p:nvSpPr>
            <p:cNvPr id="3308576" name="Line 32"/>
            <p:cNvSpPr>
              <a:spLocks noChangeShapeType="1"/>
            </p:cNvSpPr>
            <p:nvPr/>
          </p:nvSpPr>
          <p:spPr bwMode="auto">
            <a:xfrm flipH="1" flipV="1">
              <a:off x="3624" y="3288"/>
              <a:ext cx="630" cy="12"/>
            </a:xfrm>
            <a:prstGeom prst="line">
              <a:avLst/>
            </a:prstGeom>
            <a:noFill/>
            <a:ln w="9525">
              <a:solidFill>
                <a:schemeClr val="tx1"/>
              </a:solidFill>
              <a:round/>
              <a:headEnd/>
              <a:tailEnd type="triangle" w="med" len="med"/>
            </a:ln>
            <a:effectLst/>
          </p:spPr>
          <p:txBody>
            <a:bodyPr wrap="none" anchor="ctr"/>
            <a:lstStyle/>
            <a:p>
              <a:endParaRPr lang="en-US"/>
            </a:p>
          </p:txBody>
        </p:sp>
        <p:sp>
          <p:nvSpPr>
            <p:cNvPr id="3308577" name="Line 33"/>
            <p:cNvSpPr>
              <a:spLocks noChangeShapeType="1"/>
            </p:cNvSpPr>
            <p:nvPr/>
          </p:nvSpPr>
          <p:spPr bwMode="auto">
            <a:xfrm flipH="1" flipV="1">
              <a:off x="3600" y="3654"/>
              <a:ext cx="696" cy="24"/>
            </a:xfrm>
            <a:prstGeom prst="line">
              <a:avLst/>
            </a:prstGeom>
            <a:noFill/>
            <a:ln w="9525">
              <a:solidFill>
                <a:schemeClr val="tx1"/>
              </a:solidFill>
              <a:round/>
              <a:headEnd/>
              <a:tailEnd type="triangle" w="med" len="med"/>
            </a:ln>
            <a:effectLst/>
          </p:spPr>
          <p:txBody>
            <a:bodyPr wrap="none" anchor="ctr"/>
            <a:lstStyle/>
            <a:p>
              <a:endParaRPr lang="en-US"/>
            </a:p>
          </p:txBody>
        </p:sp>
        <p:sp>
          <p:nvSpPr>
            <p:cNvPr id="3308578" name="Line 34"/>
            <p:cNvSpPr>
              <a:spLocks noChangeShapeType="1"/>
            </p:cNvSpPr>
            <p:nvPr/>
          </p:nvSpPr>
          <p:spPr bwMode="auto">
            <a:xfrm flipH="1" flipV="1">
              <a:off x="2718" y="3696"/>
              <a:ext cx="1398" cy="240"/>
            </a:xfrm>
            <a:prstGeom prst="line">
              <a:avLst/>
            </a:prstGeom>
            <a:noFill/>
            <a:ln w="9525">
              <a:solidFill>
                <a:schemeClr val="tx1"/>
              </a:solidFill>
              <a:round/>
              <a:headEnd/>
              <a:tailEnd type="triangle" w="med" len="med"/>
            </a:ln>
            <a:effectLst/>
          </p:spPr>
          <p:txBody>
            <a:bodyPr wrap="none" anchor="ctr"/>
            <a:lstStyle/>
            <a:p>
              <a:endParaRPr lang="en-US"/>
            </a:p>
          </p:txBody>
        </p:sp>
      </p:grpSp>
    </p:spTree>
    <p:custDataLst>
      <p:tags r:id="rId1"/>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54956A7F-3886-449C-88DA-33BE4DF648E2}" type="slidenum">
              <a:rPr lang="en-US"/>
              <a:pPr/>
              <a:t>55</a:t>
            </a:fld>
            <a:endParaRPr lang="en-US"/>
          </a:p>
        </p:txBody>
      </p:sp>
      <p:sp>
        <p:nvSpPr>
          <p:cNvPr id="3310594" name="Rectangle 2"/>
          <p:cNvSpPr>
            <a:spLocks noGrp="1" noChangeArrowheads="1"/>
          </p:cNvSpPr>
          <p:nvPr>
            <p:ph type="title"/>
          </p:nvPr>
        </p:nvSpPr>
        <p:spPr/>
        <p:txBody>
          <a:bodyPr/>
          <a:lstStyle/>
          <a:p>
            <a:r>
              <a:rPr lang="en-US"/>
              <a:t>E-Clipse Keypad Features - Indicators</a:t>
            </a:r>
          </a:p>
        </p:txBody>
      </p:sp>
      <p:sp>
        <p:nvSpPr>
          <p:cNvPr id="3310595" name="Rectangle 3"/>
          <p:cNvSpPr>
            <a:spLocks noChangeArrowheads="1"/>
          </p:cNvSpPr>
          <p:nvPr/>
        </p:nvSpPr>
        <p:spPr bwMode="auto">
          <a:xfrm>
            <a:off x="1624013" y="1808163"/>
            <a:ext cx="6810375" cy="1138237"/>
          </a:xfrm>
          <a:prstGeom prst="rect">
            <a:avLst/>
          </a:prstGeom>
          <a:noFill/>
          <a:ln w="9525">
            <a:noFill/>
            <a:miter lim="800000"/>
            <a:headEnd/>
            <a:tailEnd/>
          </a:ln>
          <a:effectLst/>
        </p:spPr>
        <p:txBody>
          <a:bodyPr lIns="101858" tIns="50929" rIns="101858" bIns="50929">
            <a:spAutoFit/>
          </a:bodyPr>
          <a:lstStyle/>
          <a:p>
            <a:pPr marL="228600" indent="-228600"/>
            <a:r>
              <a:rPr lang="en-US"/>
              <a:t>E-Clipse Bypass keypad</a:t>
            </a:r>
          </a:p>
          <a:p>
            <a:pPr marL="819150" lvl="1" indent="-304800"/>
            <a:r>
              <a:rPr lang="en-US" sz="1600"/>
              <a:t>LCD illumination of Ready on E-Clipse Bypass</a:t>
            </a:r>
          </a:p>
          <a:p>
            <a:pPr marL="819150" lvl="1" indent="-304800"/>
            <a:r>
              <a:rPr lang="en-US" sz="1600"/>
              <a:t>“Automatic Transfer to Bypass” is LCD text message</a:t>
            </a:r>
          </a:p>
        </p:txBody>
      </p:sp>
      <p:grpSp>
        <p:nvGrpSpPr>
          <p:cNvPr id="2" name="Group 4"/>
          <p:cNvGrpSpPr>
            <a:grpSpLocks/>
          </p:cNvGrpSpPr>
          <p:nvPr/>
        </p:nvGrpSpPr>
        <p:grpSpPr bwMode="auto">
          <a:xfrm>
            <a:off x="1330325" y="3168650"/>
            <a:ext cx="7256463" cy="3835400"/>
            <a:chOff x="483" y="1558"/>
            <a:chExt cx="4557" cy="2564"/>
          </a:xfrm>
        </p:grpSpPr>
        <p:sp>
          <p:nvSpPr>
            <p:cNvPr id="3310597" name="AutoShape 5"/>
            <p:cNvSpPr>
              <a:spLocks noChangeAspect="1" noChangeArrowheads="1" noTextEdit="1"/>
            </p:cNvSpPr>
            <p:nvPr/>
          </p:nvSpPr>
          <p:spPr bwMode="auto">
            <a:xfrm>
              <a:off x="483" y="1562"/>
              <a:ext cx="4378" cy="2266"/>
            </a:xfrm>
            <a:prstGeom prst="rect">
              <a:avLst/>
            </a:prstGeom>
            <a:noFill/>
            <a:ln w="9525">
              <a:noFill/>
              <a:miter lim="800000"/>
              <a:headEnd/>
              <a:tailEnd/>
            </a:ln>
          </p:spPr>
          <p:txBody>
            <a:bodyPr/>
            <a:lstStyle/>
            <a:p>
              <a:endParaRPr lang="en-US"/>
            </a:p>
          </p:txBody>
        </p:sp>
        <p:pic>
          <p:nvPicPr>
            <p:cNvPr id="3310598" name="Picture 6" descr="DCP_1565_edited-3"/>
            <p:cNvPicPr>
              <a:picLocks noChangeAspect="1" noChangeArrowheads="1"/>
            </p:cNvPicPr>
            <p:nvPr/>
          </p:nvPicPr>
          <p:blipFill>
            <a:blip r:embed="rId4" cstate="print"/>
            <a:srcRect/>
            <a:stretch>
              <a:fillRect/>
            </a:stretch>
          </p:blipFill>
          <p:spPr bwMode="auto">
            <a:xfrm>
              <a:off x="1832" y="1558"/>
              <a:ext cx="2071" cy="2564"/>
            </a:xfrm>
            <a:prstGeom prst="rect">
              <a:avLst/>
            </a:prstGeom>
            <a:noFill/>
          </p:spPr>
        </p:pic>
        <p:sp>
          <p:nvSpPr>
            <p:cNvPr id="3310599" name="Text Box 7"/>
            <p:cNvSpPr txBox="1">
              <a:spLocks noChangeArrowheads="1"/>
            </p:cNvSpPr>
            <p:nvPr/>
          </p:nvSpPr>
          <p:spPr bwMode="auto">
            <a:xfrm>
              <a:off x="606" y="1633"/>
              <a:ext cx="924" cy="473"/>
            </a:xfrm>
            <a:prstGeom prst="rect">
              <a:avLst/>
            </a:prstGeom>
            <a:noFill/>
            <a:ln w="9525" algn="ctr">
              <a:noFill/>
              <a:miter lim="800000"/>
              <a:headEnd/>
              <a:tailEnd/>
            </a:ln>
            <a:effectLst/>
          </p:spPr>
          <p:txBody>
            <a:bodyPr lIns="101858" tIns="50929" rIns="101858" bIns="50929">
              <a:spAutoFit/>
            </a:bodyPr>
            <a:lstStyle/>
            <a:p>
              <a:pPr algn="ctr" defTabSz="1019175" eaLnBrk="0" hangingPunct="0">
                <a:buClrTx/>
                <a:buSzTx/>
                <a:buFontTx/>
                <a:buNone/>
              </a:pPr>
              <a:r>
                <a:rPr lang="en-US" sz="1100" b="1">
                  <a:solidFill>
                    <a:schemeClr val="tx1"/>
                  </a:solidFill>
                </a:rPr>
                <a:t>“Ready Indication”</a:t>
              </a:r>
            </a:p>
            <a:p>
              <a:pPr algn="ctr" defTabSz="1019175" eaLnBrk="0" hangingPunct="0">
                <a:buClrTx/>
                <a:buSzTx/>
                <a:buFontTx/>
                <a:buNone/>
              </a:pPr>
              <a:r>
                <a:rPr lang="en-US" sz="1100" b="1">
                  <a:solidFill>
                    <a:schemeClr val="tx1"/>
                  </a:solidFill>
                </a:rPr>
                <a:t>(Display Illuminated)</a:t>
              </a:r>
            </a:p>
          </p:txBody>
        </p:sp>
        <p:sp>
          <p:nvSpPr>
            <p:cNvPr id="3310600" name="Text Box 8"/>
            <p:cNvSpPr txBox="1">
              <a:spLocks noChangeArrowheads="1"/>
            </p:cNvSpPr>
            <p:nvPr/>
          </p:nvSpPr>
          <p:spPr bwMode="auto">
            <a:xfrm>
              <a:off x="907" y="2142"/>
              <a:ext cx="923" cy="186"/>
            </a:xfrm>
            <a:prstGeom prst="rect">
              <a:avLst/>
            </a:prstGeom>
            <a:noFill/>
            <a:ln w="9525" algn="ctr">
              <a:noFill/>
              <a:miter lim="800000"/>
              <a:headEnd/>
              <a:tailEnd/>
            </a:ln>
            <a:effectLst/>
          </p:spPr>
          <p:txBody>
            <a:bodyPr lIns="101858" tIns="50929" rIns="101858" bIns="50929">
              <a:spAutoFit/>
            </a:bodyPr>
            <a:lstStyle/>
            <a:p>
              <a:pPr algn="ctr" defTabSz="1019175" eaLnBrk="0" hangingPunct="0">
                <a:buClrTx/>
                <a:buSzTx/>
                <a:buFontTx/>
                <a:buNone/>
              </a:pPr>
              <a:r>
                <a:rPr lang="en-US" sz="1100" b="1">
                  <a:solidFill>
                    <a:schemeClr val="tx1"/>
                  </a:solidFill>
                </a:rPr>
                <a:t>Down</a:t>
              </a:r>
            </a:p>
          </p:txBody>
        </p:sp>
        <p:sp>
          <p:nvSpPr>
            <p:cNvPr id="3310601" name="Text Box 9"/>
            <p:cNvSpPr txBox="1">
              <a:spLocks noChangeArrowheads="1"/>
            </p:cNvSpPr>
            <p:nvPr/>
          </p:nvSpPr>
          <p:spPr bwMode="auto">
            <a:xfrm>
              <a:off x="828" y="2329"/>
              <a:ext cx="925" cy="185"/>
            </a:xfrm>
            <a:prstGeom prst="rect">
              <a:avLst/>
            </a:prstGeom>
            <a:noFill/>
            <a:ln w="9525" algn="ctr">
              <a:noFill/>
              <a:miter lim="800000"/>
              <a:headEnd/>
              <a:tailEnd/>
            </a:ln>
            <a:effectLst/>
          </p:spPr>
          <p:txBody>
            <a:bodyPr lIns="101858" tIns="50929" rIns="101858" bIns="50929">
              <a:spAutoFit/>
            </a:bodyPr>
            <a:lstStyle/>
            <a:p>
              <a:pPr algn="ctr" defTabSz="1019175" eaLnBrk="0" hangingPunct="0">
                <a:buClrTx/>
                <a:buSzTx/>
                <a:buFontTx/>
                <a:buNone/>
              </a:pPr>
              <a:r>
                <a:rPr lang="en-US" sz="1100" b="1">
                  <a:solidFill>
                    <a:schemeClr val="tx1"/>
                  </a:solidFill>
                </a:rPr>
                <a:t>Escape</a:t>
              </a:r>
            </a:p>
          </p:txBody>
        </p:sp>
        <p:sp>
          <p:nvSpPr>
            <p:cNvPr id="3310602" name="Text Box 10"/>
            <p:cNvSpPr txBox="1">
              <a:spLocks noChangeArrowheads="1"/>
            </p:cNvSpPr>
            <p:nvPr/>
          </p:nvSpPr>
          <p:spPr bwMode="auto">
            <a:xfrm>
              <a:off x="774" y="2604"/>
              <a:ext cx="924" cy="185"/>
            </a:xfrm>
            <a:prstGeom prst="rect">
              <a:avLst/>
            </a:prstGeom>
            <a:noFill/>
            <a:ln w="9525" algn="ctr">
              <a:noFill/>
              <a:miter lim="800000"/>
              <a:headEnd/>
              <a:tailEnd/>
            </a:ln>
            <a:effectLst/>
          </p:spPr>
          <p:txBody>
            <a:bodyPr lIns="101858" tIns="50929" rIns="101858" bIns="50929">
              <a:spAutoFit/>
            </a:bodyPr>
            <a:lstStyle/>
            <a:p>
              <a:pPr algn="ctr" defTabSz="1019175" eaLnBrk="0" hangingPunct="0">
                <a:buClrTx/>
                <a:buSzTx/>
                <a:buFontTx/>
                <a:buNone/>
              </a:pPr>
              <a:r>
                <a:rPr lang="en-US" sz="1100" b="1">
                  <a:solidFill>
                    <a:schemeClr val="tx1"/>
                  </a:solidFill>
                </a:rPr>
                <a:t>Enabled LED</a:t>
              </a:r>
            </a:p>
          </p:txBody>
        </p:sp>
        <p:sp>
          <p:nvSpPr>
            <p:cNvPr id="3310603" name="Text Box 11"/>
            <p:cNvSpPr txBox="1">
              <a:spLocks noChangeArrowheads="1"/>
            </p:cNvSpPr>
            <p:nvPr/>
          </p:nvSpPr>
          <p:spPr bwMode="auto">
            <a:xfrm>
              <a:off x="708" y="2832"/>
              <a:ext cx="1008" cy="416"/>
            </a:xfrm>
            <a:prstGeom prst="rect">
              <a:avLst/>
            </a:prstGeom>
            <a:noFill/>
            <a:ln w="9525" algn="ctr">
              <a:noFill/>
              <a:miter lim="800000"/>
              <a:headEnd/>
              <a:tailEnd/>
            </a:ln>
            <a:effectLst/>
          </p:spPr>
          <p:txBody>
            <a:bodyPr lIns="101858" tIns="50929" rIns="101858" bIns="50929">
              <a:spAutoFit/>
            </a:bodyPr>
            <a:lstStyle/>
            <a:p>
              <a:pPr algn="ctr" defTabSz="1019175" eaLnBrk="0" hangingPunct="0">
                <a:buClrTx/>
                <a:buSzTx/>
                <a:buFontTx/>
                <a:buNone/>
              </a:pPr>
              <a:r>
                <a:rPr lang="en-US" sz="1100" b="1">
                  <a:solidFill>
                    <a:schemeClr val="tx1"/>
                  </a:solidFill>
                </a:rPr>
                <a:t>Drive and Bypass Selected/Faulted LED’s</a:t>
              </a:r>
            </a:p>
          </p:txBody>
        </p:sp>
        <p:sp>
          <p:nvSpPr>
            <p:cNvPr id="3310604" name="Text Box 12"/>
            <p:cNvSpPr txBox="1">
              <a:spLocks noChangeArrowheads="1"/>
            </p:cNvSpPr>
            <p:nvPr/>
          </p:nvSpPr>
          <p:spPr bwMode="auto">
            <a:xfrm>
              <a:off x="642" y="3738"/>
              <a:ext cx="1092" cy="301"/>
            </a:xfrm>
            <a:prstGeom prst="rect">
              <a:avLst/>
            </a:prstGeom>
            <a:noFill/>
            <a:ln w="9525" algn="ctr">
              <a:noFill/>
              <a:miter lim="800000"/>
              <a:headEnd/>
              <a:tailEnd/>
            </a:ln>
            <a:effectLst/>
          </p:spPr>
          <p:txBody>
            <a:bodyPr lIns="101858" tIns="50929" rIns="101858" bIns="50929">
              <a:spAutoFit/>
            </a:bodyPr>
            <a:lstStyle/>
            <a:p>
              <a:pPr algn="ctr" defTabSz="1019175" eaLnBrk="0" hangingPunct="0">
                <a:buClrTx/>
                <a:buSzTx/>
                <a:buFontTx/>
                <a:buNone/>
              </a:pPr>
              <a:r>
                <a:rPr lang="en-US" sz="1100" b="1">
                  <a:solidFill>
                    <a:schemeClr val="tx1"/>
                  </a:solidFill>
                </a:rPr>
                <a:t>Drive/Bypass Select Keys</a:t>
              </a:r>
            </a:p>
          </p:txBody>
        </p:sp>
        <p:sp>
          <p:nvSpPr>
            <p:cNvPr id="3310605" name="Line 13"/>
            <p:cNvSpPr>
              <a:spLocks noChangeShapeType="1"/>
            </p:cNvSpPr>
            <p:nvPr/>
          </p:nvSpPr>
          <p:spPr bwMode="auto">
            <a:xfrm>
              <a:off x="1458" y="1776"/>
              <a:ext cx="696" cy="252"/>
            </a:xfrm>
            <a:prstGeom prst="line">
              <a:avLst/>
            </a:prstGeom>
            <a:noFill/>
            <a:ln w="9525">
              <a:solidFill>
                <a:schemeClr val="tx1"/>
              </a:solidFill>
              <a:round/>
              <a:headEnd/>
              <a:tailEnd type="triangle" w="med" len="med"/>
            </a:ln>
            <a:effectLst/>
          </p:spPr>
          <p:txBody>
            <a:bodyPr wrap="none" anchor="ctr"/>
            <a:lstStyle/>
            <a:p>
              <a:endParaRPr lang="en-US"/>
            </a:p>
          </p:txBody>
        </p:sp>
        <p:sp>
          <p:nvSpPr>
            <p:cNvPr id="3310606" name="Line 14"/>
            <p:cNvSpPr>
              <a:spLocks noChangeShapeType="1"/>
            </p:cNvSpPr>
            <p:nvPr/>
          </p:nvSpPr>
          <p:spPr bwMode="auto">
            <a:xfrm>
              <a:off x="1530" y="2232"/>
              <a:ext cx="978" cy="240"/>
            </a:xfrm>
            <a:prstGeom prst="line">
              <a:avLst/>
            </a:prstGeom>
            <a:noFill/>
            <a:ln w="9525">
              <a:solidFill>
                <a:schemeClr val="tx1"/>
              </a:solidFill>
              <a:round/>
              <a:headEnd/>
              <a:tailEnd type="triangle" w="med" len="med"/>
            </a:ln>
            <a:effectLst/>
          </p:spPr>
          <p:txBody>
            <a:bodyPr wrap="none" anchor="ctr"/>
            <a:lstStyle/>
            <a:p>
              <a:endParaRPr lang="en-US"/>
            </a:p>
          </p:txBody>
        </p:sp>
        <p:sp>
          <p:nvSpPr>
            <p:cNvPr id="3310607" name="Line 15"/>
            <p:cNvSpPr>
              <a:spLocks noChangeShapeType="1"/>
            </p:cNvSpPr>
            <p:nvPr/>
          </p:nvSpPr>
          <p:spPr bwMode="auto">
            <a:xfrm>
              <a:off x="1446" y="2436"/>
              <a:ext cx="636" cy="186"/>
            </a:xfrm>
            <a:prstGeom prst="line">
              <a:avLst/>
            </a:prstGeom>
            <a:noFill/>
            <a:ln w="9525">
              <a:solidFill>
                <a:schemeClr val="tx1"/>
              </a:solidFill>
              <a:round/>
              <a:headEnd/>
              <a:tailEnd type="triangle" w="med" len="med"/>
            </a:ln>
            <a:effectLst/>
          </p:spPr>
          <p:txBody>
            <a:bodyPr wrap="none" anchor="ctr"/>
            <a:lstStyle/>
            <a:p>
              <a:endParaRPr lang="en-US"/>
            </a:p>
          </p:txBody>
        </p:sp>
        <p:sp>
          <p:nvSpPr>
            <p:cNvPr id="3310608" name="Line 16"/>
            <p:cNvSpPr>
              <a:spLocks noChangeShapeType="1"/>
            </p:cNvSpPr>
            <p:nvPr/>
          </p:nvSpPr>
          <p:spPr bwMode="auto">
            <a:xfrm>
              <a:off x="1494" y="2694"/>
              <a:ext cx="1092" cy="252"/>
            </a:xfrm>
            <a:prstGeom prst="line">
              <a:avLst/>
            </a:prstGeom>
            <a:noFill/>
            <a:ln w="9525">
              <a:solidFill>
                <a:schemeClr val="tx1"/>
              </a:solidFill>
              <a:round/>
              <a:headEnd/>
              <a:tailEnd type="triangle" w="med" len="med"/>
            </a:ln>
            <a:effectLst/>
          </p:spPr>
          <p:txBody>
            <a:bodyPr wrap="none" anchor="ctr"/>
            <a:lstStyle/>
            <a:p>
              <a:endParaRPr lang="en-US"/>
            </a:p>
          </p:txBody>
        </p:sp>
        <p:sp>
          <p:nvSpPr>
            <p:cNvPr id="3310609" name="Line 17"/>
            <p:cNvSpPr>
              <a:spLocks noChangeShapeType="1"/>
            </p:cNvSpPr>
            <p:nvPr/>
          </p:nvSpPr>
          <p:spPr bwMode="auto">
            <a:xfrm>
              <a:off x="1602" y="2922"/>
              <a:ext cx="1368" cy="216"/>
            </a:xfrm>
            <a:prstGeom prst="line">
              <a:avLst/>
            </a:prstGeom>
            <a:noFill/>
            <a:ln w="9525">
              <a:solidFill>
                <a:schemeClr val="tx1"/>
              </a:solidFill>
              <a:round/>
              <a:headEnd/>
              <a:tailEnd type="triangle" w="med" len="med"/>
            </a:ln>
            <a:effectLst/>
          </p:spPr>
          <p:txBody>
            <a:bodyPr wrap="none" anchor="ctr"/>
            <a:lstStyle/>
            <a:p>
              <a:endParaRPr lang="en-US"/>
            </a:p>
          </p:txBody>
        </p:sp>
        <p:sp>
          <p:nvSpPr>
            <p:cNvPr id="3310610" name="Line 18"/>
            <p:cNvSpPr>
              <a:spLocks noChangeShapeType="1"/>
            </p:cNvSpPr>
            <p:nvPr/>
          </p:nvSpPr>
          <p:spPr bwMode="auto">
            <a:xfrm>
              <a:off x="1602" y="2922"/>
              <a:ext cx="672" cy="210"/>
            </a:xfrm>
            <a:prstGeom prst="line">
              <a:avLst/>
            </a:prstGeom>
            <a:noFill/>
            <a:ln w="9525">
              <a:solidFill>
                <a:schemeClr val="tx1"/>
              </a:solidFill>
              <a:round/>
              <a:headEnd/>
              <a:tailEnd type="triangle" w="med" len="med"/>
            </a:ln>
            <a:effectLst/>
          </p:spPr>
          <p:txBody>
            <a:bodyPr wrap="none" anchor="ctr"/>
            <a:lstStyle/>
            <a:p>
              <a:endParaRPr lang="en-US"/>
            </a:p>
          </p:txBody>
        </p:sp>
        <p:sp>
          <p:nvSpPr>
            <p:cNvPr id="3310611" name="Line 19"/>
            <p:cNvSpPr>
              <a:spLocks noChangeShapeType="1"/>
            </p:cNvSpPr>
            <p:nvPr/>
          </p:nvSpPr>
          <p:spPr bwMode="auto">
            <a:xfrm flipV="1">
              <a:off x="1698" y="3420"/>
              <a:ext cx="456" cy="390"/>
            </a:xfrm>
            <a:prstGeom prst="line">
              <a:avLst/>
            </a:prstGeom>
            <a:noFill/>
            <a:ln w="9525">
              <a:solidFill>
                <a:schemeClr val="tx1"/>
              </a:solidFill>
              <a:round/>
              <a:headEnd/>
              <a:tailEnd type="triangle" w="med" len="med"/>
            </a:ln>
            <a:effectLst/>
          </p:spPr>
          <p:txBody>
            <a:bodyPr wrap="none" anchor="ctr"/>
            <a:lstStyle/>
            <a:p>
              <a:endParaRPr lang="en-US"/>
            </a:p>
          </p:txBody>
        </p:sp>
        <p:sp>
          <p:nvSpPr>
            <p:cNvPr id="3310612" name="Line 20"/>
            <p:cNvSpPr>
              <a:spLocks noChangeShapeType="1"/>
            </p:cNvSpPr>
            <p:nvPr/>
          </p:nvSpPr>
          <p:spPr bwMode="auto">
            <a:xfrm flipV="1">
              <a:off x="1698" y="3450"/>
              <a:ext cx="1128" cy="348"/>
            </a:xfrm>
            <a:prstGeom prst="line">
              <a:avLst/>
            </a:prstGeom>
            <a:noFill/>
            <a:ln w="9525">
              <a:solidFill>
                <a:schemeClr val="tx1"/>
              </a:solidFill>
              <a:round/>
              <a:headEnd/>
              <a:tailEnd type="triangle" w="med" len="med"/>
            </a:ln>
            <a:effectLst/>
          </p:spPr>
          <p:txBody>
            <a:bodyPr wrap="none" anchor="ctr"/>
            <a:lstStyle/>
            <a:p>
              <a:endParaRPr lang="en-US"/>
            </a:p>
          </p:txBody>
        </p:sp>
        <p:sp>
          <p:nvSpPr>
            <p:cNvPr id="3310613" name="Text Box 21"/>
            <p:cNvSpPr txBox="1">
              <a:spLocks noChangeArrowheads="1"/>
            </p:cNvSpPr>
            <p:nvPr/>
          </p:nvSpPr>
          <p:spPr bwMode="auto">
            <a:xfrm>
              <a:off x="4015" y="1860"/>
              <a:ext cx="923" cy="185"/>
            </a:xfrm>
            <a:prstGeom prst="rect">
              <a:avLst/>
            </a:prstGeom>
            <a:noFill/>
            <a:ln w="9525" algn="ctr">
              <a:noFill/>
              <a:miter lim="800000"/>
              <a:headEnd/>
              <a:tailEnd/>
            </a:ln>
            <a:effectLst/>
          </p:spPr>
          <p:txBody>
            <a:bodyPr lIns="101858" tIns="50929" rIns="101858" bIns="50929">
              <a:spAutoFit/>
            </a:bodyPr>
            <a:lstStyle/>
            <a:p>
              <a:pPr algn="ctr" defTabSz="1019175" eaLnBrk="0" hangingPunct="0">
                <a:buClrTx/>
                <a:buSzTx/>
                <a:buFontTx/>
                <a:buNone/>
              </a:pPr>
              <a:r>
                <a:rPr lang="en-US" sz="1100" b="1">
                  <a:solidFill>
                    <a:schemeClr val="tx1"/>
                  </a:solidFill>
                </a:rPr>
                <a:t>LCD Display</a:t>
              </a:r>
            </a:p>
          </p:txBody>
        </p:sp>
        <p:sp>
          <p:nvSpPr>
            <p:cNvPr id="3310614" name="Text Box 22"/>
            <p:cNvSpPr txBox="1">
              <a:spLocks noChangeArrowheads="1"/>
            </p:cNvSpPr>
            <p:nvPr/>
          </p:nvSpPr>
          <p:spPr bwMode="auto">
            <a:xfrm>
              <a:off x="4002" y="2064"/>
              <a:ext cx="924" cy="186"/>
            </a:xfrm>
            <a:prstGeom prst="rect">
              <a:avLst/>
            </a:prstGeom>
            <a:noFill/>
            <a:ln w="9525" algn="ctr">
              <a:noFill/>
              <a:miter lim="800000"/>
              <a:headEnd/>
              <a:tailEnd/>
            </a:ln>
            <a:effectLst/>
          </p:spPr>
          <p:txBody>
            <a:bodyPr lIns="101858" tIns="50929" rIns="101858" bIns="50929">
              <a:spAutoFit/>
            </a:bodyPr>
            <a:lstStyle/>
            <a:p>
              <a:pPr algn="ctr" defTabSz="1019175" eaLnBrk="0" hangingPunct="0">
                <a:buClrTx/>
                <a:buSzTx/>
                <a:buFontTx/>
                <a:buNone/>
              </a:pPr>
              <a:r>
                <a:rPr lang="en-US" sz="1100" b="1">
                  <a:solidFill>
                    <a:schemeClr val="tx1"/>
                  </a:solidFill>
                </a:rPr>
                <a:t>Up</a:t>
              </a:r>
            </a:p>
          </p:txBody>
        </p:sp>
        <p:sp>
          <p:nvSpPr>
            <p:cNvPr id="3310615" name="Text Box 23"/>
            <p:cNvSpPr txBox="1">
              <a:spLocks noChangeArrowheads="1"/>
            </p:cNvSpPr>
            <p:nvPr/>
          </p:nvSpPr>
          <p:spPr bwMode="auto">
            <a:xfrm>
              <a:off x="4110" y="2250"/>
              <a:ext cx="925" cy="185"/>
            </a:xfrm>
            <a:prstGeom prst="rect">
              <a:avLst/>
            </a:prstGeom>
            <a:noFill/>
            <a:ln w="9525" algn="ctr">
              <a:noFill/>
              <a:miter lim="800000"/>
              <a:headEnd/>
              <a:tailEnd/>
            </a:ln>
            <a:effectLst/>
          </p:spPr>
          <p:txBody>
            <a:bodyPr lIns="101858" tIns="50929" rIns="101858" bIns="50929">
              <a:spAutoFit/>
            </a:bodyPr>
            <a:lstStyle/>
            <a:p>
              <a:pPr algn="ctr" defTabSz="1019175" eaLnBrk="0" hangingPunct="0">
                <a:buClrTx/>
                <a:buSzTx/>
                <a:buFontTx/>
                <a:buNone/>
              </a:pPr>
              <a:r>
                <a:rPr lang="en-US" sz="1100" b="1">
                  <a:solidFill>
                    <a:schemeClr val="tx1"/>
                  </a:solidFill>
                </a:rPr>
                <a:t>Enter</a:t>
              </a:r>
            </a:p>
          </p:txBody>
        </p:sp>
        <p:sp>
          <p:nvSpPr>
            <p:cNvPr id="3310616" name="Text Box 24"/>
            <p:cNvSpPr txBox="1">
              <a:spLocks noChangeArrowheads="1"/>
            </p:cNvSpPr>
            <p:nvPr/>
          </p:nvSpPr>
          <p:spPr bwMode="auto">
            <a:xfrm>
              <a:off x="4110" y="2796"/>
              <a:ext cx="925" cy="185"/>
            </a:xfrm>
            <a:prstGeom prst="rect">
              <a:avLst/>
            </a:prstGeom>
            <a:noFill/>
            <a:ln w="9525" algn="ctr">
              <a:noFill/>
              <a:miter lim="800000"/>
              <a:headEnd/>
              <a:tailEnd/>
            </a:ln>
            <a:effectLst/>
          </p:spPr>
          <p:txBody>
            <a:bodyPr lIns="101858" tIns="50929" rIns="101858" bIns="50929">
              <a:spAutoFit/>
            </a:bodyPr>
            <a:lstStyle/>
            <a:p>
              <a:pPr algn="ctr" defTabSz="1019175" eaLnBrk="0" hangingPunct="0">
                <a:buClrTx/>
                <a:buSzTx/>
                <a:buFontTx/>
                <a:buNone/>
              </a:pPr>
              <a:r>
                <a:rPr lang="en-US" sz="1100" b="1">
                  <a:solidFill>
                    <a:schemeClr val="tx1"/>
                  </a:solidFill>
                </a:rPr>
                <a:t>On/Hand Key</a:t>
              </a:r>
            </a:p>
          </p:txBody>
        </p:sp>
        <p:sp>
          <p:nvSpPr>
            <p:cNvPr id="3310617" name="Text Box 25"/>
            <p:cNvSpPr txBox="1">
              <a:spLocks noChangeArrowheads="1"/>
            </p:cNvSpPr>
            <p:nvPr/>
          </p:nvSpPr>
          <p:spPr bwMode="auto">
            <a:xfrm>
              <a:off x="4117" y="3216"/>
              <a:ext cx="923" cy="186"/>
            </a:xfrm>
            <a:prstGeom prst="rect">
              <a:avLst/>
            </a:prstGeom>
            <a:noFill/>
            <a:ln w="9525" algn="ctr">
              <a:noFill/>
              <a:miter lim="800000"/>
              <a:headEnd/>
              <a:tailEnd/>
            </a:ln>
            <a:effectLst/>
          </p:spPr>
          <p:txBody>
            <a:bodyPr lIns="101858" tIns="50929" rIns="101858" bIns="50929">
              <a:spAutoFit/>
            </a:bodyPr>
            <a:lstStyle/>
            <a:p>
              <a:pPr algn="ctr" defTabSz="1019175" eaLnBrk="0" hangingPunct="0">
                <a:buClrTx/>
                <a:buSzTx/>
                <a:buFontTx/>
                <a:buNone/>
              </a:pPr>
              <a:r>
                <a:rPr lang="en-US" sz="1100" b="1">
                  <a:solidFill>
                    <a:schemeClr val="tx1"/>
                  </a:solidFill>
                </a:rPr>
                <a:t>OFF/Reset Key</a:t>
              </a:r>
            </a:p>
          </p:txBody>
        </p:sp>
        <p:sp>
          <p:nvSpPr>
            <p:cNvPr id="3310618" name="Text Box 26"/>
            <p:cNvSpPr txBox="1">
              <a:spLocks noChangeArrowheads="1"/>
            </p:cNvSpPr>
            <p:nvPr/>
          </p:nvSpPr>
          <p:spPr bwMode="auto">
            <a:xfrm>
              <a:off x="4038" y="3606"/>
              <a:ext cx="924" cy="185"/>
            </a:xfrm>
            <a:prstGeom prst="rect">
              <a:avLst/>
            </a:prstGeom>
            <a:noFill/>
            <a:ln w="9525" algn="ctr">
              <a:noFill/>
              <a:miter lim="800000"/>
              <a:headEnd/>
              <a:tailEnd/>
            </a:ln>
            <a:effectLst/>
          </p:spPr>
          <p:txBody>
            <a:bodyPr lIns="101858" tIns="50929" rIns="101858" bIns="50929">
              <a:spAutoFit/>
            </a:bodyPr>
            <a:lstStyle/>
            <a:p>
              <a:pPr algn="ctr" defTabSz="1019175" eaLnBrk="0" hangingPunct="0">
                <a:buClrTx/>
                <a:buSzTx/>
                <a:buFontTx/>
                <a:buNone/>
              </a:pPr>
              <a:r>
                <a:rPr lang="en-US" sz="1100" b="1">
                  <a:solidFill>
                    <a:schemeClr val="tx1"/>
                  </a:solidFill>
                </a:rPr>
                <a:t>Auto Key</a:t>
              </a:r>
            </a:p>
          </p:txBody>
        </p:sp>
        <p:sp>
          <p:nvSpPr>
            <p:cNvPr id="3310619" name="Text Box 27"/>
            <p:cNvSpPr txBox="1">
              <a:spLocks noChangeArrowheads="1"/>
            </p:cNvSpPr>
            <p:nvPr/>
          </p:nvSpPr>
          <p:spPr bwMode="auto">
            <a:xfrm>
              <a:off x="3972" y="3869"/>
              <a:ext cx="924" cy="186"/>
            </a:xfrm>
            <a:prstGeom prst="rect">
              <a:avLst/>
            </a:prstGeom>
            <a:noFill/>
            <a:ln w="9525" algn="ctr">
              <a:noFill/>
              <a:miter lim="800000"/>
              <a:headEnd/>
              <a:tailEnd/>
            </a:ln>
            <a:effectLst/>
          </p:spPr>
          <p:txBody>
            <a:bodyPr lIns="101858" tIns="50929" rIns="101858" bIns="50929">
              <a:spAutoFit/>
            </a:bodyPr>
            <a:lstStyle/>
            <a:p>
              <a:pPr algn="ctr" defTabSz="1019175" eaLnBrk="0" hangingPunct="0">
                <a:buClrTx/>
                <a:buSzTx/>
                <a:buFontTx/>
                <a:buNone/>
              </a:pPr>
              <a:r>
                <a:rPr lang="en-US" sz="1100" b="1">
                  <a:solidFill>
                    <a:schemeClr val="tx1"/>
                  </a:solidFill>
                </a:rPr>
                <a:t>Motor Run LED</a:t>
              </a:r>
            </a:p>
          </p:txBody>
        </p:sp>
        <p:sp>
          <p:nvSpPr>
            <p:cNvPr id="3310620" name="Line 28"/>
            <p:cNvSpPr>
              <a:spLocks noChangeShapeType="1"/>
            </p:cNvSpPr>
            <p:nvPr/>
          </p:nvSpPr>
          <p:spPr bwMode="auto">
            <a:xfrm flipH="1">
              <a:off x="3480" y="1938"/>
              <a:ext cx="738" cy="120"/>
            </a:xfrm>
            <a:prstGeom prst="line">
              <a:avLst/>
            </a:prstGeom>
            <a:noFill/>
            <a:ln w="9525">
              <a:solidFill>
                <a:schemeClr val="tx1"/>
              </a:solidFill>
              <a:round/>
              <a:headEnd/>
              <a:tailEnd type="triangle" w="med" len="med"/>
            </a:ln>
            <a:effectLst/>
          </p:spPr>
          <p:txBody>
            <a:bodyPr wrap="none" anchor="ctr"/>
            <a:lstStyle/>
            <a:p>
              <a:endParaRPr lang="en-US"/>
            </a:p>
          </p:txBody>
        </p:sp>
        <p:sp>
          <p:nvSpPr>
            <p:cNvPr id="3310621" name="Line 29"/>
            <p:cNvSpPr>
              <a:spLocks noChangeShapeType="1"/>
            </p:cNvSpPr>
            <p:nvPr/>
          </p:nvSpPr>
          <p:spPr bwMode="auto">
            <a:xfrm flipH="1">
              <a:off x="3144" y="2154"/>
              <a:ext cx="1242" cy="336"/>
            </a:xfrm>
            <a:prstGeom prst="line">
              <a:avLst/>
            </a:prstGeom>
            <a:noFill/>
            <a:ln w="9525">
              <a:solidFill>
                <a:schemeClr val="tx1"/>
              </a:solidFill>
              <a:round/>
              <a:headEnd/>
              <a:tailEnd type="triangle" w="med" len="med"/>
            </a:ln>
            <a:effectLst/>
          </p:spPr>
          <p:txBody>
            <a:bodyPr wrap="none" anchor="ctr"/>
            <a:lstStyle/>
            <a:p>
              <a:endParaRPr lang="en-US"/>
            </a:p>
          </p:txBody>
        </p:sp>
        <p:sp>
          <p:nvSpPr>
            <p:cNvPr id="3310622" name="Line 30"/>
            <p:cNvSpPr>
              <a:spLocks noChangeShapeType="1"/>
            </p:cNvSpPr>
            <p:nvPr/>
          </p:nvSpPr>
          <p:spPr bwMode="auto">
            <a:xfrm flipH="1">
              <a:off x="3588" y="2322"/>
              <a:ext cx="840" cy="258"/>
            </a:xfrm>
            <a:prstGeom prst="line">
              <a:avLst/>
            </a:prstGeom>
            <a:noFill/>
            <a:ln w="9525">
              <a:solidFill>
                <a:schemeClr val="tx1"/>
              </a:solidFill>
              <a:round/>
              <a:headEnd/>
              <a:tailEnd type="triangle" w="med" len="med"/>
            </a:ln>
            <a:effectLst/>
          </p:spPr>
          <p:txBody>
            <a:bodyPr wrap="none" anchor="ctr"/>
            <a:lstStyle/>
            <a:p>
              <a:endParaRPr lang="en-US"/>
            </a:p>
          </p:txBody>
        </p:sp>
        <p:sp>
          <p:nvSpPr>
            <p:cNvPr id="3310623" name="Line 31"/>
            <p:cNvSpPr>
              <a:spLocks noChangeShapeType="1"/>
            </p:cNvSpPr>
            <p:nvPr/>
          </p:nvSpPr>
          <p:spPr bwMode="auto">
            <a:xfrm flipH="1">
              <a:off x="3642" y="2868"/>
              <a:ext cx="660" cy="66"/>
            </a:xfrm>
            <a:prstGeom prst="line">
              <a:avLst/>
            </a:prstGeom>
            <a:noFill/>
            <a:ln w="9525">
              <a:solidFill>
                <a:schemeClr val="tx1"/>
              </a:solidFill>
              <a:round/>
              <a:headEnd/>
              <a:tailEnd type="triangle" w="med" len="med"/>
            </a:ln>
            <a:effectLst/>
          </p:spPr>
          <p:txBody>
            <a:bodyPr wrap="none" anchor="ctr"/>
            <a:lstStyle/>
            <a:p>
              <a:endParaRPr lang="en-US"/>
            </a:p>
          </p:txBody>
        </p:sp>
        <p:sp>
          <p:nvSpPr>
            <p:cNvPr id="3310624" name="Line 32"/>
            <p:cNvSpPr>
              <a:spLocks noChangeShapeType="1"/>
            </p:cNvSpPr>
            <p:nvPr/>
          </p:nvSpPr>
          <p:spPr bwMode="auto">
            <a:xfrm flipH="1" flipV="1">
              <a:off x="3624" y="3288"/>
              <a:ext cx="630" cy="12"/>
            </a:xfrm>
            <a:prstGeom prst="line">
              <a:avLst/>
            </a:prstGeom>
            <a:noFill/>
            <a:ln w="9525">
              <a:solidFill>
                <a:schemeClr val="tx1"/>
              </a:solidFill>
              <a:round/>
              <a:headEnd/>
              <a:tailEnd type="triangle" w="med" len="med"/>
            </a:ln>
            <a:effectLst/>
          </p:spPr>
          <p:txBody>
            <a:bodyPr wrap="none" anchor="ctr"/>
            <a:lstStyle/>
            <a:p>
              <a:endParaRPr lang="en-US"/>
            </a:p>
          </p:txBody>
        </p:sp>
        <p:sp>
          <p:nvSpPr>
            <p:cNvPr id="3310625" name="Line 33"/>
            <p:cNvSpPr>
              <a:spLocks noChangeShapeType="1"/>
            </p:cNvSpPr>
            <p:nvPr/>
          </p:nvSpPr>
          <p:spPr bwMode="auto">
            <a:xfrm flipH="1" flipV="1">
              <a:off x="3600" y="3654"/>
              <a:ext cx="696" cy="24"/>
            </a:xfrm>
            <a:prstGeom prst="line">
              <a:avLst/>
            </a:prstGeom>
            <a:noFill/>
            <a:ln w="9525">
              <a:solidFill>
                <a:schemeClr val="tx1"/>
              </a:solidFill>
              <a:round/>
              <a:headEnd/>
              <a:tailEnd type="triangle" w="med" len="med"/>
            </a:ln>
            <a:effectLst/>
          </p:spPr>
          <p:txBody>
            <a:bodyPr wrap="none" anchor="ctr"/>
            <a:lstStyle/>
            <a:p>
              <a:endParaRPr lang="en-US"/>
            </a:p>
          </p:txBody>
        </p:sp>
        <p:sp>
          <p:nvSpPr>
            <p:cNvPr id="3310626" name="Line 34"/>
            <p:cNvSpPr>
              <a:spLocks noChangeShapeType="1"/>
            </p:cNvSpPr>
            <p:nvPr/>
          </p:nvSpPr>
          <p:spPr bwMode="auto">
            <a:xfrm flipH="1" flipV="1">
              <a:off x="2718" y="3696"/>
              <a:ext cx="1398" cy="240"/>
            </a:xfrm>
            <a:prstGeom prst="line">
              <a:avLst/>
            </a:prstGeom>
            <a:noFill/>
            <a:ln w="9525">
              <a:solidFill>
                <a:schemeClr val="tx1"/>
              </a:solidFill>
              <a:round/>
              <a:headEnd/>
              <a:tailEnd type="triangle" w="med" len="med"/>
            </a:ln>
            <a:effectLst/>
          </p:spPr>
          <p:txBody>
            <a:bodyPr wrap="none" anchor="ctr"/>
            <a:lstStyle/>
            <a:p>
              <a:endParaRPr lang="en-US"/>
            </a:p>
          </p:txBody>
        </p:sp>
      </p:grpSp>
    </p:spTree>
    <p:custDataLst>
      <p:tags r:id="rId1"/>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BF68AEB3-3A6F-4370-A460-97C1D31973DB}" type="slidenum">
              <a:rPr lang="en-US"/>
              <a:pPr/>
              <a:t>56</a:t>
            </a:fld>
            <a:endParaRPr lang="en-US"/>
          </a:p>
        </p:txBody>
      </p:sp>
      <p:sp>
        <p:nvSpPr>
          <p:cNvPr id="3314690" name="Rectangle 2"/>
          <p:cNvSpPr>
            <a:spLocks noGrp="1" noChangeArrowheads="1"/>
          </p:cNvSpPr>
          <p:nvPr>
            <p:ph type="title"/>
          </p:nvPr>
        </p:nvSpPr>
        <p:spPr/>
        <p:txBody>
          <a:bodyPr/>
          <a:lstStyle/>
          <a:p>
            <a:r>
              <a:rPr lang="en-US"/>
              <a:t>E-Clipse Features – Auto Transfer &amp; Pass-Through I/O</a:t>
            </a:r>
          </a:p>
        </p:txBody>
      </p:sp>
      <p:sp>
        <p:nvSpPr>
          <p:cNvPr id="3314691" name="Rectangle 3"/>
          <p:cNvSpPr>
            <a:spLocks noChangeArrowheads="1"/>
          </p:cNvSpPr>
          <p:nvPr/>
        </p:nvSpPr>
        <p:spPr bwMode="auto">
          <a:xfrm>
            <a:off x="1624013" y="1808163"/>
            <a:ext cx="6810375" cy="5297487"/>
          </a:xfrm>
          <a:prstGeom prst="rect">
            <a:avLst/>
          </a:prstGeom>
          <a:noFill/>
          <a:ln w="9525">
            <a:noFill/>
            <a:miter lim="800000"/>
            <a:headEnd/>
            <a:tailEnd/>
          </a:ln>
          <a:effectLst/>
        </p:spPr>
        <p:txBody>
          <a:bodyPr lIns="101858" tIns="50929" rIns="101858" bIns="50929">
            <a:spAutoFit/>
          </a:bodyPr>
          <a:lstStyle/>
          <a:p>
            <a:pPr marL="228600" indent="-228600"/>
            <a:r>
              <a:rPr lang="en-US"/>
              <a:t>Conditional Auto-Transfer to Bypass Capability</a:t>
            </a:r>
          </a:p>
          <a:p>
            <a:pPr marL="819150" lvl="1" indent="-304800"/>
            <a:r>
              <a:rPr lang="en-US" sz="1800"/>
              <a:t>Faults that can cause auto-transfer:</a:t>
            </a:r>
          </a:p>
          <a:p>
            <a:pPr marL="1162050" lvl="2" indent="-228600"/>
            <a:r>
              <a:rPr lang="en-US" sz="1400"/>
              <a:t>Overcurrent (P1609)</a:t>
            </a:r>
          </a:p>
          <a:p>
            <a:pPr marL="1162050" lvl="2" indent="-228600"/>
            <a:r>
              <a:rPr lang="en-US" sz="1400"/>
              <a:t>Overvoltage (P1610)</a:t>
            </a:r>
          </a:p>
          <a:p>
            <a:pPr marL="1162050" lvl="2" indent="-228600"/>
            <a:r>
              <a:rPr lang="en-US" sz="1400"/>
              <a:t>Undervoltage (P1611)</a:t>
            </a:r>
          </a:p>
          <a:p>
            <a:pPr marL="1162050" lvl="2" indent="-228600"/>
            <a:r>
              <a:rPr lang="en-US" sz="1400"/>
              <a:t>Loss of analog input (P1612)</a:t>
            </a:r>
          </a:p>
          <a:p>
            <a:pPr marL="228600" indent="-228600"/>
            <a:r>
              <a:rPr lang="en-US"/>
              <a:t>System Pass-Through I/O</a:t>
            </a:r>
          </a:p>
          <a:p>
            <a:pPr marL="819150" lvl="1" indent="-304800"/>
            <a:r>
              <a:rPr lang="en-US" sz="1600"/>
              <a:t>Bypass &amp; Drive I/O controlled by communications (Group 50)</a:t>
            </a:r>
          </a:p>
          <a:p>
            <a:pPr marL="819150" lvl="1" indent="-304800"/>
            <a:r>
              <a:rPr lang="en-US" sz="1600"/>
              <a:t>2 additional relays available (5 total) </a:t>
            </a:r>
            <a:br>
              <a:rPr lang="en-US" sz="1600"/>
            </a:br>
            <a:r>
              <a:rPr lang="en-US" sz="1600"/>
              <a:t>(compared to a “drive only” capability of 3-relay outputs)</a:t>
            </a:r>
          </a:p>
          <a:p>
            <a:pPr marL="819150" lvl="1" indent="-304800"/>
            <a:r>
              <a:rPr lang="en-US" sz="1600"/>
              <a:t>Controlling of the Relay Outputs is set-up through Group 14 parameters and mapped by the Building Automation Controller</a:t>
            </a:r>
          </a:p>
          <a:p>
            <a:pPr marL="819150" lvl="1" indent="-304800"/>
            <a:r>
              <a:rPr lang="en-US" sz="1600"/>
              <a:t>Pass-Through I/O:</a:t>
            </a:r>
          </a:p>
          <a:p>
            <a:pPr marL="1162050" lvl="2" indent="-228600"/>
            <a:r>
              <a:rPr lang="en-US" sz="1300"/>
              <a:t>5 Relay Outputs can be controlled in the E-Clipse</a:t>
            </a:r>
          </a:p>
          <a:p>
            <a:pPr marL="1162050" lvl="2" indent="-228600"/>
            <a:r>
              <a:rPr lang="en-US" sz="1300"/>
              <a:t>6 Relay Outputs can be controlled in the Drive (3 plus 3 optional OREL)</a:t>
            </a:r>
          </a:p>
        </p:txBody>
      </p:sp>
      <p:pic>
        <p:nvPicPr>
          <p:cNvPr id="3314692" name="Picture 4" descr="DCP_1565_edited-3"/>
          <p:cNvPicPr>
            <a:picLocks noChangeAspect="1" noChangeArrowheads="1"/>
          </p:cNvPicPr>
          <p:nvPr/>
        </p:nvPicPr>
        <p:blipFill>
          <a:blip r:embed="rId4" cstate="print"/>
          <a:srcRect/>
          <a:stretch>
            <a:fillRect/>
          </a:stretch>
        </p:blipFill>
        <p:spPr bwMode="auto">
          <a:xfrm>
            <a:off x="238125" y="4497388"/>
            <a:ext cx="1227138" cy="1547812"/>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8E8A9FD1-C89B-469E-9731-D4EFB8BA71E9}" type="slidenum">
              <a:rPr lang="en-US"/>
              <a:pPr/>
              <a:t>57</a:t>
            </a:fld>
            <a:endParaRPr lang="en-US"/>
          </a:p>
        </p:txBody>
      </p:sp>
      <p:sp>
        <p:nvSpPr>
          <p:cNvPr id="3316738" name="Rectangle 2"/>
          <p:cNvSpPr>
            <a:spLocks noGrp="1" noChangeArrowheads="1"/>
          </p:cNvSpPr>
          <p:nvPr>
            <p:ph type="title"/>
          </p:nvPr>
        </p:nvSpPr>
        <p:spPr/>
        <p:txBody>
          <a:bodyPr/>
          <a:lstStyle/>
          <a:p>
            <a:r>
              <a:rPr lang="en-US"/>
              <a:t>E-Clipse Features – Safeties, Interlocks &amp; Alarms</a:t>
            </a:r>
          </a:p>
        </p:txBody>
      </p:sp>
      <p:sp>
        <p:nvSpPr>
          <p:cNvPr id="3316739" name="Rectangle 3"/>
          <p:cNvSpPr>
            <a:spLocks noChangeArrowheads="1"/>
          </p:cNvSpPr>
          <p:nvPr/>
        </p:nvSpPr>
        <p:spPr bwMode="auto">
          <a:xfrm>
            <a:off x="1624013" y="1808163"/>
            <a:ext cx="6810375" cy="4583112"/>
          </a:xfrm>
          <a:prstGeom prst="rect">
            <a:avLst/>
          </a:prstGeom>
          <a:noFill/>
          <a:ln w="9525">
            <a:noFill/>
            <a:miter lim="800000"/>
            <a:headEnd/>
            <a:tailEnd/>
          </a:ln>
          <a:effectLst/>
        </p:spPr>
        <p:txBody>
          <a:bodyPr lIns="101858" tIns="50929" rIns="101858" bIns="50929">
            <a:spAutoFit/>
          </a:bodyPr>
          <a:lstStyle/>
          <a:p>
            <a:pPr marL="228600" indent="-228600"/>
            <a:r>
              <a:rPr lang="en-US"/>
              <a:t>Distinct Annunciation of Safety Interlocks</a:t>
            </a:r>
          </a:p>
          <a:p>
            <a:pPr marL="819150" lvl="1" indent="-304800"/>
            <a:r>
              <a:rPr lang="en-US" sz="1600"/>
              <a:t>Up to four (4) independent safeties (P1603 through P1606)</a:t>
            </a:r>
          </a:p>
          <a:p>
            <a:pPr marL="819150" lvl="1" indent="-304800"/>
            <a:r>
              <a:rPr lang="en-US" sz="1600"/>
              <a:t>Selectable annunciation: Firestat; Freezestat; Damper end-switch; Over pressure; Vibration trip; Low suction; Safety open </a:t>
            </a:r>
            <a:br>
              <a:rPr lang="en-US" sz="1600"/>
            </a:br>
            <a:r>
              <a:rPr lang="en-US" sz="1600"/>
              <a:t>(P1620 through P1624)</a:t>
            </a:r>
          </a:p>
          <a:p>
            <a:pPr marL="228600" indent="-228600"/>
            <a:r>
              <a:rPr lang="en-US"/>
              <a:t>Note:</a:t>
            </a:r>
            <a:r>
              <a:rPr lang="en-US" b="1"/>
              <a:t> </a:t>
            </a:r>
            <a:r>
              <a:rPr lang="en-US"/>
              <a:t>Parameter 1613 BP DISABLE (Bypass Disable) will disable bypass operation in any mode</a:t>
            </a:r>
          </a:p>
          <a:p>
            <a:pPr marL="228600" indent="-228600"/>
            <a:r>
              <a:rPr lang="en-US"/>
              <a:t>Note: Parameter 1616  DISP ALRMS (Display Alarms) will keep several alarms silenced</a:t>
            </a:r>
          </a:p>
          <a:p>
            <a:pPr marL="819150" lvl="1" indent="-304800">
              <a:buFont typeface="Wingdings" pitchFamily="2" charset="2"/>
              <a:buNone/>
            </a:pPr>
            <a:endParaRPr lang="en-US"/>
          </a:p>
          <a:p>
            <a:pPr marL="228600" indent="-228600"/>
            <a:endParaRPr lang="en-US"/>
          </a:p>
          <a:p>
            <a:pPr marL="228600" indent="-228600">
              <a:buFont typeface="Wingdings" pitchFamily="2" charset="2"/>
              <a:buNone/>
            </a:pPr>
            <a:endParaRPr lang="en-US"/>
          </a:p>
        </p:txBody>
      </p:sp>
      <p:pic>
        <p:nvPicPr>
          <p:cNvPr id="3316740" name="Picture 4" descr="DCP_1565_edited-3"/>
          <p:cNvPicPr>
            <a:picLocks noChangeAspect="1" noChangeArrowheads="1"/>
          </p:cNvPicPr>
          <p:nvPr/>
        </p:nvPicPr>
        <p:blipFill>
          <a:blip r:embed="rId4" cstate="print"/>
          <a:srcRect/>
          <a:stretch>
            <a:fillRect/>
          </a:stretch>
        </p:blipFill>
        <p:spPr bwMode="auto">
          <a:xfrm>
            <a:off x="238125" y="4497388"/>
            <a:ext cx="1227138" cy="1547812"/>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pContentSlideFooter"/>
          <p:cNvSpPr>
            <a:spLocks noGrp="1" noChangeArrowheads="1"/>
          </p:cNvSpPr>
          <p:nvPr>
            <p:ph type="ftr" sz="quarter" idx="3"/>
          </p:nvPr>
        </p:nvSpPr>
        <p:spPr/>
        <p:txBody>
          <a:bodyPr/>
          <a:lstStyle/>
          <a:p>
            <a:endParaRPr lang="en-US"/>
          </a:p>
          <a:p>
            <a:r>
              <a:rPr lang="en-US"/>
              <a:t>© ABB LV Drives</a:t>
            </a:r>
          </a:p>
          <a:p>
            <a:r>
              <a:rPr lang="en-US"/>
              <a:t>Property of ABB LV Drives, Do Not Copy</a:t>
            </a:r>
          </a:p>
        </p:txBody>
      </p:sp>
      <p:sp>
        <p:nvSpPr>
          <p:cNvPr id="1878027" name="Rectangle 11"/>
          <p:cNvSpPr>
            <a:spLocks noGrp="1" noChangeArrowheads="1"/>
          </p:cNvSpPr>
          <p:nvPr>
            <p:ph type="ctrTitle"/>
          </p:nvPr>
        </p:nvSpPr>
        <p:spPr/>
        <p:txBody>
          <a:bodyPr/>
          <a:lstStyle/>
          <a:p>
            <a:r>
              <a:rPr lang="en-US">
                <a:solidFill>
                  <a:schemeClr val="bg1"/>
                </a:solidFill>
              </a:rPr>
              <a:t>Installed Base, StartUp Registration</a:t>
            </a:r>
            <a:br>
              <a:rPr lang="en-US">
                <a:solidFill>
                  <a:schemeClr val="bg1"/>
                </a:solidFill>
              </a:rPr>
            </a:br>
            <a:r>
              <a:rPr lang="en-US" sz="3100">
                <a:solidFill>
                  <a:schemeClr val="bg1"/>
                </a:solidFill>
              </a:rPr>
              <a:t>Forms &amp; Requirements</a:t>
            </a:r>
            <a:r>
              <a:rPr lang="en-US">
                <a:solidFill>
                  <a:schemeClr val="bg1"/>
                </a:solidFill>
              </a:rPr>
              <a:t/>
            </a:r>
            <a:br>
              <a:rPr lang="en-US">
                <a:solidFill>
                  <a:schemeClr val="bg1"/>
                </a:solidFill>
              </a:rPr>
            </a:br>
            <a:endParaRPr lang="de-DE">
              <a:solidFill>
                <a:schemeClr val="bg1"/>
              </a:solidFill>
            </a:endParaRPr>
          </a:p>
        </p:txBody>
      </p:sp>
      <p:sp>
        <p:nvSpPr>
          <p:cNvPr id="1878028" name="Rectangle 12"/>
          <p:cNvSpPr>
            <a:spLocks noGrp="1" noChangeArrowheads="1"/>
          </p:cNvSpPr>
          <p:nvPr>
            <p:ph type="subTitle" idx="1"/>
          </p:nvPr>
        </p:nvSpPr>
        <p:spPr/>
        <p:txBody>
          <a:bodyPr/>
          <a:lstStyle/>
          <a:p>
            <a:r>
              <a:rPr lang="de-DE"/>
              <a:t>US1027p_InstallBaseRegis_B</a:t>
            </a:r>
            <a:r>
              <a:rPr lang="de-DE">
                <a:solidFill>
                  <a:srgbClr val="FFFFFF"/>
                </a:solidFill>
              </a:rPr>
              <a:t>, Aug 2009</a:t>
            </a:r>
          </a:p>
        </p:txBody>
      </p:sp>
      <p:pic>
        <p:nvPicPr>
          <p:cNvPr id="1878043" name="Picture 27" descr="ABB_training_REV"/>
          <p:cNvPicPr>
            <a:picLocks noChangeAspect="1" noChangeArrowheads="1"/>
          </p:cNvPicPr>
          <p:nvPr/>
        </p:nvPicPr>
        <p:blipFill>
          <a:blip r:embed="rId4" cstate="print"/>
          <a:srcRect/>
          <a:stretch>
            <a:fillRect/>
          </a:stretch>
        </p:blipFill>
        <p:spPr bwMode="auto">
          <a:xfrm>
            <a:off x="238125" y="255588"/>
            <a:ext cx="9582150" cy="4078287"/>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073AA29E-AD94-4070-90A7-8202F9897528}" type="slidenum">
              <a:rPr lang="en-US"/>
              <a:pPr/>
              <a:t>59</a:t>
            </a:fld>
            <a:endParaRPr lang="en-US"/>
          </a:p>
        </p:txBody>
      </p:sp>
      <p:sp>
        <p:nvSpPr>
          <p:cNvPr id="2084866" name="Rectangle 2"/>
          <p:cNvSpPr>
            <a:spLocks noGrp="1" noChangeArrowheads="1"/>
          </p:cNvSpPr>
          <p:nvPr>
            <p:ph type="title"/>
          </p:nvPr>
        </p:nvSpPr>
        <p:spPr/>
        <p:txBody>
          <a:bodyPr/>
          <a:lstStyle/>
          <a:p>
            <a:r>
              <a:rPr lang="en-US"/>
              <a:t>Certified StartUp Registration</a:t>
            </a:r>
          </a:p>
        </p:txBody>
      </p:sp>
      <p:sp>
        <p:nvSpPr>
          <p:cNvPr id="2084867" name="Rectangle 3"/>
          <p:cNvSpPr>
            <a:spLocks noGrp="1" noChangeArrowheads="1"/>
          </p:cNvSpPr>
          <p:nvPr>
            <p:ph type="body" idx="1"/>
          </p:nvPr>
        </p:nvSpPr>
        <p:spPr/>
        <p:txBody>
          <a:bodyPr/>
          <a:lstStyle/>
          <a:p>
            <a:pPr marL="382588" indent="-382588"/>
            <a:r>
              <a:rPr lang="en-US" dirty="0"/>
              <a:t>Certified </a:t>
            </a:r>
            <a:r>
              <a:rPr lang="en-US" dirty="0" err="1"/>
              <a:t>StartUp</a:t>
            </a:r>
            <a:r>
              <a:rPr lang="en-US" dirty="0"/>
              <a:t> is available for drives purchased and installed in the US and Canada only, drives installed outside the US or Canada do not qualify for Certified </a:t>
            </a:r>
            <a:r>
              <a:rPr lang="en-US" dirty="0" err="1"/>
              <a:t>StartUp</a:t>
            </a:r>
            <a:r>
              <a:rPr lang="en-US" dirty="0"/>
              <a:t> or Certified </a:t>
            </a:r>
            <a:r>
              <a:rPr lang="en-US" dirty="0" err="1"/>
              <a:t>StartUp</a:t>
            </a:r>
            <a:r>
              <a:rPr lang="en-US" dirty="0"/>
              <a:t> warranty extension</a:t>
            </a:r>
          </a:p>
          <a:p>
            <a:pPr marL="382588" indent="-382588"/>
            <a:r>
              <a:rPr lang="en-US" dirty="0"/>
              <a:t>Certified </a:t>
            </a:r>
            <a:r>
              <a:rPr lang="en-US" dirty="0" err="1"/>
              <a:t>StartUp</a:t>
            </a:r>
            <a:r>
              <a:rPr lang="en-US" dirty="0"/>
              <a:t> registration of LV Drives is performed through one of two methods</a:t>
            </a:r>
          </a:p>
          <a:p>
            <a:pPr marL="742950" lvl="1" indent="-339725">
              <a:buFont typeface="Wingdings" pitchFamily="2" charset="2"/>
              <a:buAutoNum type="arabicPeriod"/>
            </a:pPr>
            <a:r>
              <a:rPr lang="en-US" dirty="0"/>
              <a:t>On-Line: </a:t>
            </a:r>
            <a:r>
              <a:rPr lang="en-US" dirty="0" smtClean="0"/>
              <a:t>Just Released to new registered users!!!</a:t>
            </a:r>
          </a:p>
          <a:p>
            <a:pPr marL="742950" lvl="1" indent="-339725">
              <a:buNone/>
            </a:pPr>
            <a:r>
              <a:rPr lang="en-US" b="1" u="sng" dirty="0" smtClean="0">
                <a:solidFill>
                  <a:srgbClr val="FF0000"/>
                </a:solidFill>
              </a:rPr>
              <a:t>Http://installedbase.it.abb.com/drivesregistration</a:t>
            </a:r>
            <a:endParaRPr lang="en-US" dirty="0"/>
          </a:p>
          <a:p>
            <a:pPr marL="742950" lvl="1" indent="-339725">
              <a:buFont typeface="Wingdings" pitchFamily="2" charset="2"/>
              <a:buAutoNum type="arabicPeriod"/>
            </a:pPr>
            <a:r>
              <a:rPr lang="en-US" dirty="0" smtClean="0"/>
              <a:t>Electronic – Email Registration to Drivesupportline@us.abb.com with Excel Sheet as an attachment.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pContentSlideFooter"/>
          <p:cNvSpPr>
            <a:spLocks noGrp="1" noChangeArrowheads="1"/>
          </p:cNvSpPr>
          <p:nvPr>
            <p:ph type="ftr" sz="quarter" idx="3"/>
          </p:nvPr>
        </p:nvSpPr>
        <p:spPr/>
        <p:txBody>
          <a:bodyPr/>
          <a:lstStyle/>
          <a:p>
            <a:endParaRPr lang="en-US"/>
          </a:p>
          <a:p>
            <a:r>
              <a:rPr lang="en-US"/>
              <a:t>© ABB Group </a:t>
            </a:r>
          </a:p>
          <a:p>
            <a:fld id="{A670B688-4068-4BE6-9B8A-F80F7CA93AD4}" type="datetime4">
              <a:rPr lang="en-US"/>
              <a:pPr/>
              <a:t>October 26, 2012</a:t>
            </a:fld>
            <a:r>
              <a:rPr lang="en-US"/>
              <a:t> | Slide </a:t>
            </a:r>
            <a:fld id="{28A2D998-84AF-45E3-AC56-70967C340D40}" type="slidenum">
              <a:rPr lang="en-US"/>
              <a:pPr/>
              <a:t>6</a:t>
            </a:fld>
            <a:endParaRPr lang="en-US"/>
          </a:p>
        </p:txBody>
      </p:sp>
      <p:sp>
        <p:nvSpPr>
          <p:cNvPr id="2082818" name="Rectangle 2"/>
          <p:cNvSpPr>
            <a:spLocks noGrp="1" noChangeArrowheads="1"/>
          </p:cNvSpPr>
          <p:nvPr>
            <p:ph type="ctrTitle"/>
          </p:nvPr>
        </p:nvSpPr>
        <p:spPr/>
        <p:txBody>
          <a:bodyPr/>
          <a:lstStyle/>
          <a:p>
            <a:r>
              <a:rPr lang="en-US" dirty="0" smtClean="0"/>
              <a:t>Drive Basics</a:t>
            </a:r>
            <a:endParaRPr lang="de-DE" dirty="0">
              <a:solidFill>
                <a:schemeClr val="hlink"/>
              </a:solidFill>
            </a:endParaRPr>
          </a:p>
        </p:txBody>
      </p:sp>
      <p:pic>
        <p:nvPicPr>
          <p:cNvPr id="2082820" name="Picture 4"/>
          <p:cNvPicPr>
            <a:picLocks noChangeAspect="1" noChangeArrowheads="1"/>
          </p:cNvPicPr>
          <p:nvPr/>
        </p:nvPicPr>
        <p:blipFill>
          <a:blip r:embed="rId4" cstate="print"/>
          <a:srcRect/>
          <a:stretch>
            <a:fillRect/>
          </a:stretch>
        </p:blipFill>
        <p:spPr bwMode="auto">
          <a:xfrm>
            <a:off x="218661" y="295064"/>
            <a:ext cx="9621078" cy="4488921"/>
          </a:xfrm>
          <a:prstGeom prst="rect">
            <a:avLst/>
          </a:prstGeom>
          <a:noFill/>
          <a:ln w="9525" algn="ctr">
            <a:noFill/>
            <a:miter lim="800000"/>
            <a:headEnd/>
            <a:tailEnd/>
          </a:ln>
          <a:effectLst/>
        </p:spPr>
      </p:pic>
    </p:spTree>
    <p:custDataLst>
      <p:tags r:id="rId1"/>
    </p:custData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4C93B15E-4EE1-4B96-A1BF-DACD58DBF257}" type="slidenum">
              <a:rPr lang="en-US"/>
              <a:pPr/>
              <a:t>60</a:t>
            </a:fld>
            <a:endParaRPr lang="en-US"/>
          </a:p>
        </p:txBody>
      </p:sp>
      <p:sp>
        <p:nvSpPr>
          <p:cNvPr id="2092034" name="Rectangle 2"/>
          <p:cNvSpPr>
            <a:spLocks noGrp="1" noChangeArrowheads="1"/>
          </p:cNvSpPr>
          <p:nvPr>
            <p:ph type="title"/>
          </p:nvPr>
        </p:nvSpPr>
        <p:spPr/>
        <p:txBody>
          <a:bodyPr/>
          <a:lstStyle/>
          <a:p>
            <a:r>
              <a:rPr lang="en-US"/>
              <a:t>Certified StartUp Registration</a:t>
            </a:r>
          </a:p>
        </p:txBody>
      </p:sp>
      <p:sp>
        <p:nvSpPr>
          <p:cNvPr id="2092035" name="Rectangle 3"/>
          <p:cNvSpPr>
            <a:spLocks noGrp="1" noChangeArrowheads="1"/>
          </p:cNvSpPr>
          <p:nvPr>
            <p:ph type="body" idx="1"/>
          </p:nvPr>
        </p:nvSpPr>
        <p:spPr/>
        <p:txBody>
          <a:bodyPr/>
          <a:lstStyle/>
          <a:p>
            <a:r>
              <a:rPr lang="en-US" sz="1800"/>
              <a:t>Complete the Certified StartUp registration form while performing the certified startup.  The form is in excel so it is easy to complete and repeat for multiple drives commissioned during the same site visit</a:t>
            </a:r>
          </a:p>
          <a:p>
            <a:r>
              <a:rPr lang="en-US" sz="1800"/>
              <a:t>Complete all information in the YELLOW sections to the best of your ability (plus check boxes)</a:t>
            </a:r>
          </a:p>
          <a:p>
            <a:r>
              <a:rPr lang="en-US" sz="1800"/>
              <a:t>The form is “locked” so the non-yellow areas cannot be edited, for the check boxes - simply point and click</a:t>
            </a:r>
          </a:p>
          <a:p>
            <a:r>
              <a:rPr lang="en-US" sz="1800"/>
              <a:t>As the authorized Certified StartUp agent for ABB, it is your responsibility to:</a:t>
            </a:r>
          </a:p>
          <a:p>
            <a:pPr lvl="1"/>
            <a:r>
              <a:rPr lang="en-US" sz="1600"/>
              <a:t>perform the start-up to the best of  your ability</a:t>
            </a:r>
          </a:p>
          <a:p>
            <a:pPr lvl="1"/>
            <a:r>
              <a:rPr lang="en-US" sz="1600"/>
              <a:t>notify the user of any installation or environmental issues that must be corrected</a:t>
            </a:r>
          </a:p>
          <a:p>
            <a:pPr lvl="1"/>
            <a:r>
              <a:rPr lang="en-US" sz="1600"/>
              <a:t>document issues not corrected / compliant with requirements</a:t>
            </a:r>
          </a:p>
          <a:p>
            <a:pPr lvl="1"/>
            <a:r>
              <a:rPr lang="en-US" sz="1600"/>
              <a:t>Be responsible and act in the best interest of ABB and the user</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61BDE0E5-8DC0-42C1-87EA-772EF51FE4FC}" type="slidenum">
              <a:rPr lang="en-US"/>
              <a:pPr/>
              <a:t>61</a:t>
            </a:fld>
            <a:endParaRPr lang="en-US"/>
          </a:p>
        </p:txBody>
      </p:sp>
      <p:sp>
        <p:nvSpPr>
          <p:cNvPr id="2089986" name="Rectangle 2"/>
          <p:cNvSpPr>
            <a:spLocks noGrp="1" noChangeArrowheads="1"/>
          </p:cNvSpPr>
          <p:nvPr>
            <p:ph type="title"/>
          </p:nvPr>
        </p:nvSpPr>
        <p:spPr/>
        <p:txBody>
          <a:bodyPr/>
          <a:lstStyle/>
          <a:p>
            <a:r>
              <a:rPr lang="en-US"/>
              <a:t>Certified StartUp Registration</a:t>
            </a:r>
          </a:p>
        </p:txBody>
      </p:sp>
      <p:sp>
        <p:nvSpPr>
          <p:cNvPr id="2089989" name="Rectangle 5"/>
          <p:cNvSpPr>
            <a:spLocks noChangeArrowheads="1"/>
          </p:cNvSpPr>
          <p:nvPr/>
        </p:nvSpPr>
        <p:spPr bwMode="auto">
          <a:xfrm>
            <a:off x="238125" y="1804988"/>
            <a:ext cx="1227138" cy="3065462"/>
          </a:xfrm>
          <a:prstGeom prst="rect">
            <a:avLst/>
          </a:prstGeom>
          <a:noFill/>
          <a:ln w="9525">
            <a:noFill/>
            <a:miter lim="800000"/>
            <a:headEnd/>
            <a:tailEnd/>
          </a:ln>
          <a:effectLst/>
        </p:spPr>
        <p:txBody>
          <a:bodyPr lIns="0" tIns="0" rIns="0" bIns="0"/>
          <a:lstStyle/>
          <a:p>
            <a:pPr defTabSz="1019175">
              <a:spcBef>
                <a:spcPct val="0"/>
              </a:spcBef>
              <a:buFont typeface="Wingdings" pitchFamily="2" charset="2"/>
              <a:buNone/>
            </a:pPr>
            <a:r>
              <a:rPr lang="en-US" sz="1800"/>
              <a:t>Complete all areas shaded in yellow</a:t>
            </a:r>
          </a:p>
          <a:p>
            <a:pPr defTabSz="1019175">
              <a:spcBef>
                <a:spcPct val="0"/>
              </a:spcBef>
              <a:buFont typeface="Wingdings" pitchFamily="2" charset="2"/>
              <a:buNone/>
            </a:pPr>
            <a:endParaRPr lang="en-US" sz="1800"/>
          </a:p>
          <a:p>
            <a:pPr defTabSz="1019175">
              <a:spcBef>
                <a:spcPct val="0"/>
              </a:spcBef>
              <a:buFont typeface="Wingdings" pitchFamily="2" charset="2"/>
              <a:buNone/>
            </a:pPr>
            <a:r>
              <a:rPr lang="en-US" sz="1800"/>
              <a:t>Incomplete forms will be rejected and returned</a:t>
            </a:r>
          </a:p>
        </p:txBody>
      </p:sp>
      <p:sp>
        <p:nvSpPr>
          <p:cNvPr id="2089990" name="Rectangle 6"/>
          <p:cNvSpPr>
            <a:spLocks noChangeArrowheads="1"/>
          </p:cNvSpPr>
          <p:nvPr/>
        </p:nvSpPr>
        <p:spPr bwMode="auto">
          <a:xfrm>
            <a:off x="8434388" y="2901950"/>
            <a:ext cx="1385887" cy="2954338"/>
          </a:xfrm>
          <a:prstGeom prst="rect">
            <a:avLst/>
          </a:prstGeom>
          <a:noFill/>
          <a:ln w="9525">
            <a:noFill/>
            <a:miter lim="800000"/>
            <a:headEnd/>
            <a:tailEnd/>
          </a:ln>
          <a:effectLst/>
        </p:spPr>
        <p:txBody>
          <a:bodyPr lIns="0" tIns="0" rIns="0" bIns="0"/>
          <a:lstStyle/>
          <a:p>
            <a:pPr defTabSz="1019175">
              <a:spcBef>
                <a:spcPct val="0"/>
              </a:spcBef>
              <a:buFont typeface="Wingdings" pitchFamily="2" charset="2"/>
              <a:buNone/>
            </a:pPr>
            <a:r>
              <a:rPr lang="en-US" sz="1800"/>
              <a:t>Do not forget the start-up date</a:t>
            </a:r>
          </a:p>
          <a:p>
            <a:pPr defTabSz="1019175">
              <a:spcBef>
                <a:spcPct val="0"/>
              </a:spcBef>
              <a:buFont typeface="Wingdings" pitchFamily="2" charset="2"/>
              <a:buNone/>
            </a:pPr>
            <a:endParaRPr lang="en-US" sz="1800"/>
          </a:p>
          <a:p>
            <a:pPr defTabSz="1019175">
              <a:spcBef>
                <a:spcPct val="0"/>
              </a:spcBef>
              <a:buFont typeface="Wingdings" pitchFamily="2" charset="2"/>
              <a:buNone/>
            </a:pPr>
            <a:r>
              <a:rPr lang="en-US" sz="1800"/>
              <a:t>Note: some areas are controlled with drop down boxes</a:t>
            </a:r>
          </a:p>
        </p:txBody>
      </p:sp>
      <p:pic>
        <p:nvPicPr>
          <p:cNvPr id="2089991" name="Picture 7"/>
          <p:cNvPicPr>
            <a:picLocks noChangeAspect="1" noChangeArrowheads="1"/>
          </p:cNvPicPr>
          <p:nvPr/>
        </p:nvPicPr>
        <p:blipFill>
          <a:blip r:embed="rId3" cstate="print"/>
          <a:srcRect/>
          <a:stretch>
            <a:fillRect/>
          </a:stretch>
        </p:blipFill>
        <p:spPr bwMode="auto">
          <a:xfrm>
            <a:off x="1811338" y="1804988"/>
            <a:ext cx="6583362" cy="5189537"/>
          </a:xfrm>
          <a:prstGeom prst="rect">
            <a:avLst/>
          </a:prstGeom>
          <a:noFill/>
          <a:ln w="9525" algn="ctr">
            <a:noFill/>
            <a:miter lim="800000"/>
            <a:headEnd/>
            <a:tailEnd/>
          </a:ln>
          <a:effectLst/>
        </p:spPr>
      </p:pic>
      <p:sp>
        <p:nvSpPr>
          <p:cNvPr id="2089992" name="Line 8"/>
          <p:cNvSpPr>
            <a:spLocks noChangeShapeType="1"/>
          </p:cNvSpPr>
          <p:nvPr/>
        </p:nvSpPr>
        <p:spPr bwMode="auto">
          <a:xfrm flipH="1">
            <a:off x="8434388" y="5440363"/>
            <a:ext cx="617537" cy="569912"/>
          </a:xfrm>
          <a:prstGeom prst="line">
            <a:avLst/>
          </a:prstGeom>
          <a:noFill/>
          <a:ln w="28575">
            <a:solidFill>
              <a:schemeClr val="accent1"/>
            </a:solidFill>
            <a:round/>
            <a:headEnd/>
            <a:tailEnd type="triangle" w="med" len="med"/>
          </a:ln>
          <a:effectLst/>
        </p:spPr>
        <p:txBody>
          <a:bodyPr lIns="0" tIns="0" rIns="0" bIns="0"/>
          <a:lstStyle/>
          <a:p>
            <a:endParaRPr lang="en-US"/>
          </a:p>
        </p:txBody>
      </p:sp>
      <p:sp>
        <p:nvSpPr>
          <p:cNvPr id="2089993" name="Oval 9"/>
          <p:cNvSpPr>
            <a:spLocks noChangeArrowheads="1"/>
          </p:cNvSpPr>
          <p:nvPr/>
        </p:nvSpPr>
        <p:spPr bwMode="auto">
          <a:xfrm>
            <a:off x="8097838" y="6008688"/>
            <a:ext cx="352425" cy="363537"/>
          </a:xfrm>
          <a:prstGeom prst="ellipse">
            <a:avLst/>
          </a:prstGeom>
          <a:noFill/>
          <a:ln w="28575" algn="ctr">
            <a:solidFill>
              <a:schemeClr val="accent1"/>
            </a:solidFill>
            <a:round/>
            <a:headEnd/>
            <a:tailEnd/>
          </a:ln>
          <a:effectLst/>
        </p:spPr>
        <p:txBody>
          <a:bodyPr wrap="none" lIns="0" tIns="0" rIns="0" bIns="0" anchor="ctr"/>
          <a:lstStyle/>
          <a:p>
            <a:endParaRPr lang="en-US"/>
          </a:p>
        </p:txBody>
      </p:sp>
      <p:sp>
        <p:nvSpPr>
          <p:cNvPr id="2089994" name="AutoShape 10"/>
          <p:cNvSpPr>
            <a:spLocks noChangeArrowheads="1"/>
          </p:cNvSpPr>
          <p:nvPr/>
        </p:nvSpPr>
        <p:spPr bwMode="auto">
          <a:xfrm>
            <a:off x="6388100" y="6270625"/>
            <a:ext cx="2046288" cy="757238"/>
          </a:xfrm>
          <a:prstGeom prst="roundRect">
            <a:avLst>
              <a:gd name="adj" fmla="val 16667"/>
            </a:avLst>
          </a:prstGeom>
          <a:noFill/>
          <a:ln w="28575" algn="ctr">
            <a:solidFill>
              <a:schemeClr val="accent1"/>
            </a:solidFill>
            <a:round/>
            <a:headEnd/>
            <a:tailEnd/>
          </a:ln>
          <a:effectLst/>
        </p:spPr>
        <p:txBody>
          <a:bodyPr wrap="none" lIns="0" tIns="0" rIns="0" bIns="0" anchor="ctr"/>
          <a:lstStyle/>
          <a:p>
            <a:endParaRPr lang="en-US"/>
          </a:p>
        </p:txBody>
      </p:sp>
      <p:sp>
        <p:nvSpPr>
          <p:cNvPr id="2089995" name="AutoShape 11"/>
          <p:cNvSpPr>
            <a:spLocks noChangeArrowheads="1"/>
          </p:cNvSpPr>
          <p:nvPr/>
        </p:nvSpPr>
        <p:spPr bwMode="auto">
          <a:xfrm>
            <a:off x="7343775" y="3368675"/>
            <a:ext cx="938213" cy="311150"/>
          </a:xfrm>
          <a:prstGeom prst="roundRect">
            <a:avLst>
              <a:gd name="adj" fmla="val 16667"/>
            </a:avLst>
          </a:prstGeom>
          <a:noFill/>
          <a:ln w="28575" algn="ctr">
            <a:solidFill>
              <a:schemeClr val="accent1"/>
            </a:solidFill>
            <a:round/>
            <a:headEnd/>
            <a:tailEnd/>
          </a:ln>
          <a:effectLst/>
        </p:spPr>
        <p:txBody>
          <a:bodyPr wrap="none" lIns="0" tIns="0" rIns="0" bIns="0" anchor="ctr"/>
          <a:lstStyle/>
          <a:p>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C6F9478A-564C-4BA7-987B-57D39A0BFFB1}" type="slidenum">
              <a:rPr lang="en-US"/>
              <a:pPr/>
              <a:t>62</a:t>
            </a:fld>
            <a:endParaRPr lang="en-US"/>
          </a:p>
        </p:txBody>
      </p:sp>
      <p:sp>
        <p:nvSpPr>
          <p:cNvPr id="2091010" name="Rectangle 2"/>
          <p:cNvSpPr>
            <a:spLocks noGrp="1" noChangeArrowheads="1"/>
          </p:cNvSpPr>
          <p:nvPr>
            <p:ph type="title"/>
          </p:nvPr>
        </p:nvSpPr>
        <p:spPr/>
        <p:txBody>
          <a:bodyPr/>
          <a:lstStyle/>
          <a:p>
            <a:r>
              <a:rPr lang="en-US"/>
              <a:t>Certified StartUp Registration</a:t>
            </a:r>
          </a:p>
        </p:txBody>
      </p:sp>
      <p:pic>
        <p:nvPicPr>
          <p:cNvPr id="2091012" name="Picture 4"/>
          <p:cNvPicPr>
            <a:picLocks noChangeAspect="1" noChangeArrowheads="1"/>
          </p:cNvPicPr>
          <p:nvPr/>
        </p:nvPicPr>
        <p:blipFill>
          <a:blip r:embed="rId3" cstate="print"/>
          <a:srcRect/>
          <a:stretch>
            <a:fillRect/>
          </a:stretch>
        </p:blipFill>
        <p:spPr bwMode="auto">
          <a:xfrm>
            <a:off x="1624013" y="1871663"/>
            <a:ext cx="6810375" cy="4897437"/>
          </a:xfrm>
          <a:prstGeom prst="rect">
            <a:avLst/>
          </a:prstGeom>
          <a:noFill/>
          <a:ln w="9525" algn="ctr">
            <a:noFill/>
            <a:miter lim="800000"/>
            <a:headEnd/>
            <a:tailEnd/>
          </a:ln>
          <a:effectLst/>
        </p:spPr>
      </p:pic>
      <p:sp>
        <p:nvSpPr>
          <p:cNvPr id="2091013" name="Rectangle 5"/>
          <p:cNvSpPr>
            <a:spLocks noChangeArrowheads="1"/>
          </p:cNvSpPr>
          <p:nvPr/>
        </p:nvSpPr>
        <p:spPr bwMode="auto">
          <a:xfrm>
            <a:off x="238125" y="1804988"/>
            <a:ext cx="1227138" cy="5222875"/>
          </a:xfrm>
          <a:prstGeom prst="rect">
            <a:avLst/>
          </a:prstGeom>
          <a:noFill/>
          <a:ln w="9525">
            <a:noFill/>
            <a:miter lim="800000"/>
            <a:headEnd/>
            <a:tailEnd/>
          </a:ln>
          <a:effectLst/>
        </p:spPr>
        <p:txBody>
          <a:bodyPr lIns="0" tIns="0" rIns="0" bIns="0"/>
          <a:lstStyle/>
          <a:p>
            <a:pPr defTabSz="1019175">
              <a:spcBef>
                <a:spcPct val="0"/>
              </a:spcBef>
              <a:buFont typeface="Wingdings" pitchFamily="2" charset="2"/>
              <a:buNone/>
            </a:pPr>
            <a:r>
              <a:rPr lang="en-US" sz="1600" dirty="0"/>
              <a:t>Click on check boxes to select</a:t>
            </a:r>
          </a:p>
          <a:p>
            <a:pPr defTabSz="1019175">
              <a:spcBef>
                <a:spcPct val="0"/>
              </a:spcBef>
              <a:buFont typeface="Wingdings" pitchFamily="2" charset="2"/>
              <a:buNone/>
            </a:pPr>
            <a:endParaRPr lang="en-US" sz="1600" dirty="0"/>
          </a:p>
          <a:p>
            <a:pPr defTabSz="1019175">
              <a:spcBef>
                <a:spcPct val="0"/>
              </a:spcBef>
              <a:buFont typeface="Wingdings" pitchFamily="2" charset="2"/>
              <a:buNone/>
            </a:pPr>
            <a:r>
              <a:rPr lang="en-US" sz="1400" dirty="0" err="1"/>
              <a:t>Megger</a:t>
            </a:r>
            <a:r>
              <a:rPr lang="en-US" sz="1400" dirty="0"/>
              <a:t> measurement – drive motor leads </a:t>
            </a:r>
            <a:r>
              <a:rPr lang="en-US" sz="1400" dirty="0">
                <a:solidFill>
                  <a:schemeClr val="tx2"/>
                </a:solidFill>
              </a:rPr>
              <a:t>must be disconnected</a:t>
            </a:r>
          </a:p>
          <a:p>
            <a:pPr defTabSz="1019175">
              <a:spcBef>
                <a:spcPct val="0"/>
              </a:spcBef>
              <a:buFont typeface="Wingdings" pitchFamily="2" charset="2"/>
              <a:buNone/>
            </a:pPr>
            <a:r>
              <a:rPr lang="en-US" sz="1400" dirty="0" err="1"/>
              <a:t>Meggering</a:t>
            </a:r>
            <a:r>
              <a:rPr lang="en-US" sz="1400" dirty="0"/>
              <a:t> the drive </a:t>
            </a:r>
            <a:r>
              <a:rPr lang="en-US" sz="1400" dirty="0">
                <a:solidFill>
                  <a:schemeClr val="tx2"/>
                </a:solidFill>
              </a:rPr>
              <a:t>will damage the drive</a:t>
            </a:r>
          </a:p>
          <a:p>
            <a:pPr defTabSz="1019175">
              <a:spcBef>
                <a:spcPct val="0"/>
              </a:spcBef>
              <a:buFont typeface="Wingdings" pitchFamily="2" charset="2"/>
              <a:buNone/>
            </a:pPr>
            <a:endParaRPr lang="en-US" sz="1400" dirty="0">
              <a:solidFill>
                <a:schemeClr val="tx2"/>
              </a:solidFill>
            </a:endParaRPr>
          </a:p>
          <a:p>
            <a:pPr defTabSz="1019175">
              <a:spcBef>
                <a:spcPct val="0"/>
              </a:spcBef>
              <a:buFont typeface="Wingdings" pitchFamily="2" charset="2"/>
              <a:buNone/>
            </a:pPr>
            <a:r>
              <a:rPr lang="en-US" sz="1400" dirty="0" err="1">
                <a:solidFill>
                  <a:schemeClr val="tx2"/>
                </a:solidFill>
              </a:rPr>
              <a:t>Meggering</a:t>
            </a:r>
            <a:r>
              <a:rPr lang="en-US" sz="1400" dirty="0">
                <a:solidFill>
                  <a:schemeClr val="tx2"/>
                </a:solidFill>
              </a:rPr>
              <a:t> is no longer required – field may be left blank</a:t>
            </a:r>
          </a:p>
        </p:txBody>
      </p:sp>
      <p:sp>
        <p:nvSpPr>
          <p:cNvPr id="2091014" name="AutoShape 6"/>
          <p:cNvSpPr>
            <a:spLocks noChangeArrowheads="1"/>
          </p:cNvSpPr>
          <p:nvPr/>
        </p:nvSpPr>
        <p:spPr bwMode="auto">
          <a:xfrm>
            <a:off x="3419475" y="2279650"/>
            <a:ext cx="454025" cy="1295400"/>
          </a:xfrm>
          <a:prstGeom prst="roundRect">
            <a:avLst>
              <a:gd name="adj" fmla="val 16667"/>
            </a:avLst>
          </a:prstGeom>
          <a:noFill/>
          <a:ln w="28575" algn="ctr">
            <a:solidFill>
              <a:schemeClr val="accent1"/>
            </a:solidFill>
            <a:round/>
            <a:headEnd/>
            <a:tailEnd/>
          </a:ln>
          <a:effectLst/>
        </p:spPr>
        <p:txBody>
          <a:bodyPr wrap="none" lIns="0" tIns="0" rIns="0" bIns="0" anchor="ctr"/>
          <a:lstStyle/>
          <a:p>
            <a:endParaRPr lang="en-US"/>
          </a:p>
        </p:txBody>
      </p:sp>
      <p:sp>
        <p:nvSpPr>
          <p:cNvPr id="2091015" name="AutoShape 7"/>
          <p:cNvSpPr>
            <a:spLocks noChangeArrowheads="1"/>
          </p:cNvSpPr>
          <p:nvPr/>
        </p:nvSpPr>
        <p:spPr bwMode="auto">
          <a:xfrm>
            <a:off x="6388100" y="2279650"/>
            <a:ext cx="454025" cy="1295400"/>
          </a:xfrm>
          <a:prstGeom prst="roundRect">
            <a:avLst>
              <a:gd name="adj" fmla="val 16667"/>
            </a:avLst>
          </a:prstGeom>
          <a:noFill/>
          <a:ln w="28575" algn="ctr">
            <a:solidFill>
              <a:schemeClr val="accent1"/>
            </a:solidFill>
            <a:round/>
            <a:headEnd/>
            <a:tailEnd/>
          </a:ln>
          <a:effectLst/>
        </p:spPr>
        <p:txBody>
          <a:bodyPr wrap="none" lIns="0" tIns="0" rIns="0" bIns="0" anchor="ctr"/>
          <a:lstStyle/>
          <a:p>
            <a:endParaRPr lang="en-US"/>
          </a:p>
        </p:txBody>
      </p:sp>
      <p:sp>
        <p:nvSpPr>
          <p:cNvPr id="2091016" name="AutoShape 8"/>
          <p:cNvSpPr>
            <a:spLocks noChangeArrowheads="1"/>
          </p:cNvSpPr>
          <p:nvPr/>
        </p:nvSpPr>
        <p:spPr bwMode="auto">
          <a:xfrm>
            <a:off x="1862138" y="3575050"/>
            <a:ext cx="5280025" cy="622300"/>
          </a:xfrm>
          <a:prstGeom prst="roundRect">
            <a:avLst>
              <a:gd name="adj" fmla="val 16667"/>
            </a:avLst>
          </a:prstGeom>
          <a:noFill/>
          <a:ln w="28575" algn="ctr">
            <a:solidFill>
              <a:schemeClr val="accent1"/>
            </a:solidFill>
            <a:round/>
            <a:headEnd/>
            <a:tailEnd/>
          </a:ln>
          <a:effectLst/>
        </p:spPr>
        <p:txBody>
          <a:bodyPr wrap="none" lIns="0" tIns="0" rIns="0" bIns="0" anchor="ctr"/>
          <a:lstStyle/>
          <a:p>
            <a:endParaRPr lang="en-US"/>
          </a:p>
        </p:txBody>
      </p:sp>
      <p:sp>
        <p:nvSpPr>
          <p:cNvPr id="2091017" name="Rectangle 9"/>
          <p:cNvSpPr>
            <a:spLocks noChangeArrowheads="1"/>
          </p:cNvSpPr>
          <p:nvPr/>
        </p:nvSpPr>
        <p:spPr bwMode="auto">
          <a:xfrm>
            <a:off x="8434388" y="2925763"/>
            <a:ext cx="1385887" cy="4102100"/>
          </a:xfrm>
          <a:prstGeom prst="rect">
            <a:avLst/>
          </a:prstGeom>
          <a:noFill/>
          <a:ln w="9525">
            <a:noFill/>
            <a:miter lim="800000"/>
            <a:headEnd/>
            <a:tailEnd/>
          </a:ln>
          <a:effectLst/>
        </p:spPr>
        <p:txBody>
          <a:bodyPr lIns="0" tIns="0" rIns="0" bIns="0"/>
          <a:lstStyle/>
          <a:p>
            <a:pPr defTabSz="1019175">
              <a:spcBef>
                <a:spcPct val="0"/>
              </a:spcBef>
              <a:buFont typeface="Wingdings" pitchFamily="2" charset="2"/>
              <a:buNone/>
            </a:pPr>
            <a:r>
              <a:rPr lang="en-US" sz="1800"/>
              <a:t>Complete all voltage and current </a:t>
            </a:r>
            <a:r>
              <a:rPr lang="en-US" sz="1600"/>
              <a:t>measurements</a:t>
            </a:r>
          </a:p>
          <a:p>
            <a:pPr defTabSz="1019175">
              <a:spcBef>
                <a:spcPct val="0"/>
              </a:spcBef>
              <a:buFont typeface="Wingdings" pitchFamily="2" charset="2"/>
              <a:buNone/>
            </a:pPr>
            <a:endParaRPr lang="en-US" sz="1600"/>
          </a:p>
          <a:p>
            <a:pPr defTabSz="1019175">
              <a:spcBef>
                <a:spcPct val="0"/>
              </a:spcBef>
              <a:buFont typeface="Wingdings" pitchFamily="2" charset="2"/>
              <a:buNone/>
            </a:pPr>
            <a:r>
              <a:rPr lang="en-US" sz="1800"/>
              <a:t>Note any issues to be addressed;</a:t>
            </a:r>
          </a:p>
          <a:p>
            <a:pPr defTabSz="1019175">
              <a:spcBef>
                <a:spcPct val="0"/>
              </a:spcBef>
            </a:pPr>
            <a:r>
              <a:rPr lang="en-US" sz="1800"/>
              <a:t>Installation</a:t>
            </a:r>
          </a:p>
          <a:p>
            <a:pPr defTabSz="1019175">
              <a:spcBef>
                <a:spcPct val="0"/>
              </a:spcBef>
            </a:pPr>
            <a:r>
              <a:rPr lang="en-US" sz="1800"/>
              <a:t>Cooling</a:t>
            </a:r>
          </a:p>
          <a:p>
            <a:pPr defTabSz="1019175">
              <a:spcBef>
                <a:spcPct val="0"/>
              </a:spcBef>
            </a:pPr>
            <a:r>
              <a:rPr lang="en-US" sz="1800"/>
              <a:t>Moisture</a:t>
            </a:r>
          </a:p>
          <a:p>
            <a:pPr defTabSz="1019175">
              <a:spcBef>
                <a:spcPct val="0"/>
              </a:spcBef>
            </a:pPr>
            <a:r>
              <a:rPr lang="en-US" sz="1800"/>
              <a:t>Wiring</a:t>
            </a:r>
          </a:p>
          <a:p>
            <a:pPr defTabSz="1019175">
              <a:spcBef>
                <a:spcPct val="0"/>
              </a:spcBef>
            </a:pPr>
            <a:r>
              <a:rPr lang="en-US" sz="1800"/>
              <a:t>Grounding</a:t>
            </a:r>
          </a:p>
          <a:p>
            <a:pPr defTabSz="1019175">
              <a:spcBef>
                <a:spcPct val="0"/>
              </a:spcBef>
            </a:pPr>
            <a:r>
              <a:rPr lang="en-US" sz="1800"/>
              <a:t>etc</a:t>
            </a:r>
          </a:p>
          <a:p>
            <a:pPr defTabSz="1019175">
              <a:spcBef>
                <a:spcPct val="0"/>
              </a:spcBef>
              <a:buFont typeface="Wingdings" pitchFamily="2" charset="2"/>
              <a:buNone/>
            </a:pPr>
            <a:endParaRPr lang="en-US" sz="1600">
              <a:solidFill>
                <a:schemeClr val="tx2"/>
              </a:solidFill>
            </a:endParaRPr>
          </a:p>
        </p:txBody>
      </p:sp>
      <p:sp>
        <p:nvSpPr>
          <p:cNvPr id="2091018" name="Line 10"/>
          <p:cNvSpPr>
            <a:spLocks noChangeShapeType="1"/>
          </p:cNvSpPr>
          <p:nvPr/>
        </p:nvSpPr>
        <p:spPr bwMode="auto">
          <a:xfrm flipH="1">
            <a:off x="7996238" y="3419475"/>
            <a:ext cx="438150" cy="1077913"/>
          </a:xfrm>
          <a:prstGeom prst="line">
            <a:avLst/>
          </a:prstGeom>
          <a:noFill/>
          <a:ln w="28575">
            <a:solidFill>
              <a:schemeClr val="accent1"/>
            </a:solidFill>
            <a:round/>
            <a:headEnd/>
            <a:tailEnd type="triangle" w="med" len="med"/>
          </a:ln>
          <a:effectLst/>
        </p:spPr>
        <p:txBody>
          <a:bodyPr lIns="0" tIns="0" rIns="0" bIns="0"/>
          <a:lstStyle/>
          <a:p>
            <a:endParaRPr lang="en-US"/>
          </a:p>
        </p:txBody>
      </p:sp>
      <p:sp>
        <p:nvSpPr>
          <p:cNvPr id="2091019" name="Line 11"/>
          <p:cNvSpPr>
            <a:spLocks noChangeShapeType="1"/>
          </p:cNvSpPr>
          <p:nvPr/>
        </p:nvSpPr>
        <p:spPr bwMode="auto">
          <a:xfrm flipH="1">
            <a:off x="5108575" y="3419475"/>
            <a:ext cx="3325813" cy="1244600"/>
          </a:xfrm>
          <a:prstGeom prst="line">
            <a:avLst/>
          </a:prstGeom>
          <a:noFill/>
          <a:ln w="28575">
            <a:solidFill>
              <a:schemeClr val="accent1"/>
            </a:solidFill>
            <a:round/>
            <a:headEnd/>
            <a:tailEnd type="triangle" w="med" len="med"/>
          </a:ln>
          <a:effectLst/>
        </p:spPr>
        <p:txBody>
          <a:bodyPr lIns="0" tIns="0" rIns="0" bIns="0"/>
          <a:lstStyle/>
          <a:p>
            <a:endParaRPr lang="en-US"/>
          </a:p>
        </p:txBody>
      </p:sp>
      <p:sp>
        <p:nvSpPr>
          <p:cNvPr id="2091020" name="Line 12"/>
          <p:cNvSpPr>
            <a:spLocks noChangeShapeType="1"/>
          </p:cNvSpPr>
          <p:nvPr/>
        </p:nvSpPr>
        <p:spPr bwMode="auto">
          <a:xfrm flipH="1">
            <a:off x="6286500" y="5129213"/>
            <a:ext cx="2147888" cy="674687"/>
          </a:xfrm>
          <a:prstGeom prst="line">
            <a:avLst/>
          </a:prstGeom>
          <a:noFill/>
          <a:ln w="28575">
            <a:solidFill>
              <a:schemeClr val="accent1"/>
            </a:solidFill>
            <a:round/>
            <a:headEnd/>
            <a:tailEnd type="triangle" w="med" len="med"/>
          </a:ln>
          <a:effectLst/>
        </p:spPr>
        <p:txBody>
          <a:bodyPr lIns="0" tIns="0" rIns="0" bIns="0"/>
          <a:lstStyle/>
          <a:p>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D28B6B7A-43AC-4BFF-9461-48BB63C9653A}" type="slidenum">
              <a:rPr lang="en-US"/>
              <a:pPr/>
              <a:t>63</a:t>
            </a:fld>
            <a:endParaRPr lang="en-US"/>
          </a:p>
        </p:txBody>
      </p:sp>
      <p:sp>
        <p:nvSpPr>
          <p:cNvPr id="2095106" name="Rectangle 2"/>
          <p:cNvSpPr>
            <a:spLocks noGrp="1" noChangeArrowheads="1"/>
          </p:cNvSpPr>
          <p:nvPr>
            <p:ph type="title"/>
          </p:nvPr>
        </p:nvSpPr>
        <p:spPr/>
        <p:txBody>
          <a:bodyPr/>
          <a:lstStyle/>
          <a:p>
            <a:r>
              <a:rPr lang="en-US"/>
              <a:t>StartUp Registration – Paper</a:t>
            </a:r>
          </a:p>
        </p:txBody>
      </p:sp>
      <p:sp>
        <p:nvSpPr>
          <p:cNvPr id="2095107" name="Rectangle 3"/>
          <p:cNvSpPr>
            <a:spLocks noGrp="1" noChangeArrowheads="1"/>
          </p:cNvSpPr>
          <p:nvPr>
            <p:ph type="body" idx="1"/>
          </p:nvPr>
        </p:nvSpPr>
        <p:spPr/>
        <p:txBody>
          <a:bodyPr/>
          <a:lstStyle/>
          <a:p>
            <a:r>
              <a:rPr lang="en-US" dirty="0"/>
              <a:t>If you are not an ABB authorized channel partner you will be required to submit certified start-up product serial number registration via </a:t>
            </a:r>
            <a:r>
              <a:rPr lang="en-US" dirty="0" smtClean="0"/>
              <a:t>email</a:t>
            </a:r>
            <a:endParaRPr lang="en-US" dirty="0"/>
          </a:p>
          <a:p>
            <a:pPr lvl="1"/>
            <a:r>
              <a:rPr lang="en-US" dirty="0"/>
              <a:t>This “paper” format functionally allows for product registration and Certified Start-Up warranty extension </a:t>
            </a:r>
          </a:p>
          <a:p>
            <a:pPr lvl="1"/>
            <a:r>
              <a:rPr lang="en-US" dirty="0"/>
              <a:t>The serial number registration will take significantly more time to be processed through the system</a:t>
            </a:r>
          </a:p>
          <a:p>
            <a:pPr lvl="1"/>
            <a:r>
              <a:rPr lang="en-US" dirty="0"/>
              <a:t>Track-ability is limited in the “paper” system and installed base reports are not available</a:t>
            </a:r>
          </a:p>
          <a:p>
            <a:pPr lvl="1"/>
            <a:r>
              <a:rPr lang="en-US" dirty="0"/>
              <a:t>Parameter settings are not backed up or available for future reference or for use during technical support </a:t>
            </a:r>
            <a:r>
              <a:rPr lang="en-US" dirty="0" smtClean="0"/>
              <a:t>calls</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19A373FD-A41D-42CE-AA5A-F43F22E0630E}" type="slidenum">
              <a:rPr lang="en-US"/>
              <a:pPr/>
              <a:t>64</a:t>
            </a:fld>
            <a:endParaRPr lang="en-US"/>
          </a:p>
        </p:txBody>
      </p:sp>
      <p:sp>
        <p:nvSpPr>
          <p:cNvPr id="2096130" name="Rectangle 2"/>
          <p:cNvSpPr>
            <a:spLocks noGrp="1" noChangeArrowheads="1"/>
          </p:cNvSpPr>
          <p:nvPr>
            <p:ph type="title"/>
          </p:nvPr>
        </p:nvSpPr>
        <p:spPr/>
        <p:txBody>
          <a:bodyPr/>
          <a:lstStyle/>
          <a:p>
            <a:r>
              <a:rPr lang="en-US"/>
              <a:t>StartUp Registration – Paper</a:t>
            </a:r>
          </a:p>
        </p:txBody>
      </p:sp>
      <p:sp>
        <p:nvSpPr>
          <p:cNvPr id="2096131" name="Rectangle 3"/>
          <p:cNvSpPr>
            <a:spLocks noGrp="1" noChangeArrowheads="1"/>
          </p:cNvSpPr>
          <p:nvPr>
            <p:ph type="body" idx="1"/>
          </p:nvPr>
        </p:nvSpPr>
        <p:spPr/>
        <p:txBody>
          <a:bodyPr/>
          <a:lstStyle/>
          <a:p>
            <a:r>
              <a:rPr lang="en-US" dirty="0"/>
              <a:t>Complete the start-up registration form as detailed at the beginning of this presentation (electronic completion)</a:t>
            </a:r>
          </a:p>
          <a:p>
            <a:r>
              <a:rPr lang="en-US" dirty="0"/>
              <a:t>Email the electronic file to </a:t>
            </a:r>
            <a:r>
              <a:rPr lang="en-US" dirty="0">
                <a:solidFill>
                  <a:srgbClr val="0070C0"/>
                </a:solidFill>
              </a:rPr>
              <a:t>DrivesSupportLine@us.abb.com</a:t>
            </a:r>
            <a:r>
              <a:rPr lang="en-US" dirty="0"/>
              <a:t> with the subject line of “</a:t>
            </a:r>
            <a:r>
              <a:rPr lang="en-US" dirty="0">
                <a:solidFill>
                  <a:schemeClr val="tx2"/>
                </a:solidFill>
              </a:rPr>
              <a:t>Certified Start-Up</a:t>
            </a:r>
            <a:r>
              <a:rPr lang="en-US" dirty="0"/>
              <a:t>”</a:t>
            </a:r>
          </a:p>
          <a:p>
            <a:r>
              <a:rPr lang="en-US" dirty="0"/>
              <a:t>Include the start-up registration form as an attachment </a:t>
            </a:r>
            <a:br>
              <a:rPr lang="en-US" dirty="0"/>
            </a:br>
            <a:r>
              <a:rPr lang="en-US" dirty="0"/>
              <a:t>(not an image)</a:t>
            </a:r>
          </a:p>
          <a:p>
            <a:r>
              <a:rPr lang="en-US" dirty="0"/>
              <a:t>Include your complete contact information in the email:</a:t>
            </a:r>
          </a:p>
          <a:p>
            <a:pPr lvl="1"/>
            <a:r>
              <a:rPr lang="en-US" dirty="0"/>
              <a:t>Name</a:t>
            </a:r>
          </a:p>
          <a:p>
            <a:pPr lvl="1"/>
            <a:r>
              <a:rPr lang="en-US" dirty="0"/>
              <a:t>Phone Number</a:t>
            </a:r>
          </a:p>
          <a:p>
            <a:pPr lvl="1"/>
            <a:r>
              <a:rPr lang="en-US" dirty="0"/>
              <a:t>email</a:t>
            </a:r>
          </a:p>
          <a:p>
            <a:pPr lvl="1"/>
            <a:r>
              <a:rPr lang="en-US" dirty="0"/>
              <a:t>Your company name</a:t>
            </a:r>
          </a:p>
          <a:p>
            <a:pPr lvl="1"/>
            <a:r>
              <a:rPr lang="en-US" dirty="0"/>
              <a:t>Your company address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Installed Base Website</a:t>
            </a:r>
            <a:endParaRPr lang="en-US" dirty="0"/>
          </a:p>
        </p:txBody>
      </p:sp>
      <p:sp>
        <p:nvSpPr>
          <p:cNvPr id="3" name="Content Placeholder 2"/>
          <p:cNvSpPr>
            <a:spLocks noGrp="1"/>
          </p:cNvSpPr>
          <p:nvPr>
            <p:ph idx="1"/>
          </p:nvPr>
        </p:nvSpPr>
        <p:spPr/>
        <p:txBody>
          <a:bodyPr/>
          <a:lstStyle/>
          <a:p>
            <a:r>
              <a:rPr lang="en-US" dirty="0" smtClean="0"/>
              <a:t>Available to registered individuals ONLY!!</a:t>
            </a:r>
          </a:p>
          <a:p>
            <a:endParaRPr lang="en-US" dirty="0" smtClean="0"/>
          </a:p>
          <a:p>
            <a:r>
              <a:rPr lang="en-US" dirty="0" smtClean="0"/>
              <a:t>Just  Released!!!– </a:t>
            </a:r>
          </a:p>
          <a:p>
            <a:r>
              <a:rPr lang="en-US" b="1" u="sng" dirty="0" smtClean="0">
                <a:solidFill>
                  <a:srgbClr val="FF0000"/>
                </a:solidFill>
              </a:rPr>
              <a:t>Http://installedbase.it.abb.com/drivesregistration</a:t>
            </a:r>
            <a:endParaRPr lang="en-US" dirty="0" smtClean="0"/>
          </a:p>
          <a:p>
            <a:r>
              <a:rPr lang="en-US" dirty="0" smtClean="0"/>
              <a:t>Multiple Uses:</a:t>
            </a:r>
          </a:p>
          <a:p>
            <a:pPr lvl="1"/>
            <a:r>
              <a:rPr lang="en-US" dirty="0" smtClean="0"/>
              <a:t>Drive Registration</a:t>
            </a:r>
          </a:p>
          <a:p>
            <a:pPr lvl="1"/>
            <a:r>
              <a:rPr lang="en-US" dirty="0" smtClean="0"/>
              <a:t>Customer Documentation</a:t>
            </a:r>
          </a:p>
          <a:p>
            <a:pPr lvl="1"/>
            <a:r>
              <a:rPr lang="en-US" dirty="0" smtClean="0"/>
              <a:t>Customer by Area Reports</a:t>
            </a:r>
          </a:p>
          <a:p>
            <a:pPr lvl="1"/>
            <a:r>
              <a:rPr lang="en-US" dirty="0" smtClean="0"/>
              <a:t>Database for existing equipments parameter files.</a:t>
            </a:r>
            <a:endParaRPr lang="en-US" dirty="0"/>
          </a:p>
        </p:txBody>
      </p:sp>
      <p:sp>
        <p:nvSpPr>
          <p:cNvPr id="4" name="Footer Placeholder 3"/>
          <p:cNvSpPr>
            <a:spLocks noGrp="1"/>
          </p:cNvSpPr>
          <p:nvPr>
            <p:ph type="ftr" sz="quarter" idx="10"/>
          </p:nvPr>
        </p:nvSpPr>
        <p:spPr/>
        <p:txBody>
          <a:bodyPr/>
          <a:lstStyle/>
          <a:p>
            <a:endParaRPr lang="en-US" smtClean="0"/>
          </a:p>
          <a:p>
            <a:r>
              <a:rPr lang="en-US" smtClean="0"/>
              <a:t>© ABB LV Drives</a:t>
            </a:r>
          </a:p>
          <a:p>
            <a:r>
              <a:rPr lang="en-US" smtClean="0"/>
              <a:t>Property of ABB LV Drives, Do Not Copy</a:t>
            </a:r>
          </a:p>
          <a:p>
            <a:r>
              <a:rPr lang="en-US" smtClean="0"/>
              <a:t>Slide </a:t>
            </a:r>
            <a:fld id="{709330EA-1C9E-4DED-B91F-B03869CB4E7D}" type="slidenum">
              <a:rPr lang="en-US" smtClean="0"/>
              <a:pPr/>
              <a:t>65</a:t>
            </a:fld>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Installed Base Navigation</a:t>
            </a:r>
            <a:endParaRPr lang="en-US" dirty="0"/>
          </a:p>
        </p:txBody>
      </p:sp>
      <p:sp>
        <p:nvSpPr>
          <p:cNvPr id="4" name="Footer Placeholder 3"/>
          <p:cNvSpPr>
            <a:spLocks noGrp="1"/>
          </p:cNvSpPr>
          <p:nvPr>
            <p:ph type="ftr" sz="quarter" idx="10"/>
          </p:nvPr>
        </p:nvSpPr>
        <p:spPr/>
        <p:txBody>
          <a:bodyPr/>
          <a:lstStyle/>
          <a:p>
            <a:endParaRPr lang="en-US" smtClean="0"/>
          </a:p>
          <a:p>
            <a:r>
              <a:rPr lang="en-US" smtClean="0"/>
              <a:t>© ABB LV Drives</a:t>
            </a:r>
          </a:p>
          <a:p>
            <a:r>
              <a:rPr lang="en-US" smtClean="0"/>
              <a:t>Property of ABB LV Drives, Do Not Copy</a:t>
            </a:r>
          </a:p>
          <a:p>
            <a:r>
              <a:rPr lang="en-US" smtClean="0"/>
              <a:t>Slide </a:t>
            </a:r>
            <a:fld id="{709330EA-1C9E-4DED-B91F-B03869CB4E7D}" type="slidenum">
              <a:rPr lang="en-US" smtClean="0"/>
              <a:pPr/>
              <a:t>66</a:t>
            </a:fld>
            <a:endParaRPr lang="en-US"/>
          </a:p>
        </p:txBody>
      </p:sp>
      <p:pic>
        <p:nvPicPr>
          <p:cNvPr id="3339266" name="Picture 2"/>
          <p:cNvPicPr>
            <a:picLocks noGrp="1" noChangeAspect="1" noChangeArrowheads="1"/>
          </p:cNvPicPr>
          <p:nvPr>
            <p:ph idx="1"/>
          </p:nvPr>
        </p:nvPicPr>
        <p:blipFill>
          <a:blip r:embed="rId3" cstate="print"/>
          <a:srcRect/>
          <a:stretch>
            <a:fillRect/>
          </a:stretch>
        </p:blipFill>
        <p:spPr bwMode="auto">
          <a:xfrm>
            <a:off x="137159" y="1463040"/>
            <a:ext cx="9610887" cy="4709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Drive Registration</a:t>
            </a:r>
            <a:endParaRPr lang="en-US" dirty="0"/>
          </a:p>
        </p:txBody>
      </p:sp>
      <p:sp>
        <p:nvSpPr>
          <p:cNvPr id="4" name="Footer Placeholder 3"/>
          <p:cNvSpPr>
            <a:spLocks noGrp="1"/>
          </p:cNvSpPr>
          <p:nvPr>
            <p:ph type="ftr" sz="quarter" idx="10"/>
          </p:nvPr>
        </p:nvSpPr>
        <p:spPr/>
        <p:txBody>
          <a:bodyPr/>
          <a:lstStyle/>
          <a:p>
            <a:endParaRPr lang="en-US" smtClean="0"/>
          </a:p>
          <a:p>
            <a:r>
              <a:rPr lang="en-US" smtClean="0"/>
              <a:t>© ABB LV Drives</a:t>
            </a:r>
          </a:p>
          <a:p>
            <a:r>
              <a:rPr lang="en-US" smtClean="0"/>
              <a:t>Property of ABB LV Drives, Do Not Copy</a:t>
            </a:r>
          </a:p>
          <a:p>
            <a:r>
              <a:rPr lang="en-US" smtClean="0"/>
              <a:t>Slide </a:t>
            </a:r>
            <a:fld id="{709330EA-1C9E-4DED-B91F-B03869CB4E7D}" type="slidenum">
              <a:rPr lang="en-US" smtClean="0"/>
              <a:pPr/>
              <a:t>67</a:t>
            </a:fld>
            <a:endParaRPr lang="en-US"/>
          </a:p>
        </p:txBody>
      </p:sp>
      <p:sp>
        <p:nvSpPr>
          <p:cNvPr id="8" name="Content Placeholder 7"/>
          <p:cNvSpPr>
            <a:spLocks noGrp="1"/>
          </p:cNvSpPr>
          <p:nvPr>
            <p:ph idx="1"/>
          </p:nvPr>
        </p:nvSpPr>
        <p:spPr/>
        <p:txBody>
          <a:bodyPr/>
          <a:lstStyle/>
          <a:p>
            <a:endParaRPr lang="en-US"/>
          </a:p>
        </p:txBody>
      </p:sp>
      <p:pic>
        <p:nvPicPr>
          <p:cNvPr id="3340291" name="Picture 3"/>
          <p:cNvPicPr>
            <a:picLocks noChangeAspect="1" noChangeArrowheads="1"/>
          </p:cNvPicPr>
          <p:nvPr/>
        </p:nvPicPr>
        <p:blipFill>
          <a:blip r:embed="rId3" cstate="print"/>
          <a:srcRect/>
          <a:stretch>
            <a:fillRect/>
          </a:stretch>
        </p:blipFill>
        <p:spPr bwMode="auto">
          <a:xfrm>
            <a:off x="182880" y="1508760"/>
            <a:ext cx="9389888" cy="49463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Reports to Locate Customers in Territory</a:t>
            </a:r>
            <a:endParaRPr lang="en-US" dirty="0"/>
          </a:p>
        </p:txBody>
      </p:sp>
      <p:sp>
        <p:nvSpPr>
          <p:cNvPr id="4" name="Footer Placeholder 3"/>
          <p:cNvSpPr>
            <a:spLocks noGrp="1"/>
          </p:cNvSpPr>
          <p:nvPr>
            <p:ph type="ftr" sz="quarter" idx="10"/>
          </p:nvPr>
        </p:nvSpPr>
        <p:spPr/>
        <p:txBody>
          <a:bodyPr/>
          <a:lstStyle/>
          <a:p>
            <a:endParaRPr lang="en-US" smtClean="0"/>
          </a:p>
          <a:p>
            <a:r>
              <a:rPr lang="en-US" smtClean="0"/>
              <a:t>© ABB LV Drives</a:t>
            </a:r>
          </a:p>
          <a:p>
            <a:r>
              <a:rPr lang="en-US" smtClean="0"/>
              <a:t>Property of ABB LV Drives, Do Not Copy</a:t>
            </a:r>
          </a:p>
          <a:p>
            <a:r>
              <a:rPr lang="en-US" smtClean="0"/>
              <a:t>Slide </a:t>
            </a:r>
            <a:fld id="{709330EA-1C9E-4DED-B91F-B03869CB4E7D}" type="slidenum">
              <a:rPr lang="en-US" smtClean="0"/>
              <a:pPr/>
              <a:t>68</a:t>
            </a:fld>
            <a:endParaRPr lang="en-US"/>
          </a:p>
        </p:txBody>
      </p:sp>
      <p:pic>
        <p:nvPicPr>
          <p:cNvPr id="3341314" name="Picture 2"/>
          <p:cNvPicPr>
            <a:picLocks noGrp="1" noChangeAspect="1" noChangeArrowheads="1"/>
          </p:cNvPicPr>
          <p:nvPr>
            <p:ph idx="1"/>
          </p:nvPr>
        </p:nvPicPr>
        <p:blipFill>
          <a:blip r:embed="rId3" cstate="print"/>
          <a:srcRect/>
          <a:stretch>
            <a:fillRect/>
          </a:stretch>
        </p:blipFill>
        <p:spPr bwMode="auto">
          <a:xfrm>
            <a:off x="2468880" y="1691640"/>
            <a:ext cx="4972792" cy="5184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 Search Queries</a:t>
            </a:r>
            <a:endParaRPr lang="en-US" dirty="0"/>
          </a:p>
        </p:txBody>
      </p:sp>
      <p:sp>
        <p:nvSpPr>
          <p:cNvPr id="4" name="Footer Placeholder 3"/>
          <p:cNvSpPr>
            <a:spLocks noGrp="1"/>
          </p:cNvSpPr>
          <p:nvPr>
            <p:ph type="ftr" sz="quarter" idx="10"/>
          </p:nvPr>
        </p:nvSpPr>
        <p:spPr/>
        <p:txBody>
          <a:bodyPr/>
          <a:lstStyle/>
          <a:p>
            <a:endParaRPr lang="en-US" smtClean="0"/>
          </a:p>
          <a:p>
            <a:r>
              <a:rPr lang="en-US" smtClean="0"/>
              <a:t>© ABB LV Drives</a:t>
            </a:r>
          </a:p>
          <a:p>
            <a:r>
              <a:rPr lang="en-US" smtClean="0"/>
              <a:t>Property of ABB LV Drives, Do Not Copy</a:t>
            </a:r>
          </a:p>
          <a:p>
            <a:r>
              <a:rPr lang="en-US" smtClean="0"/>
              <a:t>Slide </a:t>
            </a:r>
            <a:fld id="{709330EA-1C9E-4DED-B91F-B03869CB4E7D}" type="slidenum">
              <a:rPr lang="en-US" smtClean="0"/>
              <a:pPr/>
              <a:t>69</a:t>
            </a:fld>
            <a:endParaRPr lang="en-US"/>
          </a:p>
        </p:txBody>
      </p:sp>
      <p:pic>
        <p:nvPicPr>
          <p:cNvPr id="3342338" name="Picture 2"/>
          <p:cNvPicPr>
            <a:picLocks noGrp="1" noChangeAspect="1" noChangeArrowheads="1"/>
          </p:cNvPicPr>
          <p:nvPr>
            <p:ph idx="1"/>
          </p:nvPr>
        </p:nvPicPr>
        <p:blipFill>
          <a:blip r:embed="rId3" cstate="print"/>
          <a:srcRect/>
          <a:stretch>
            <a:fillRect/>
          </a:stretch>
        </p:blipFill>
        <p:spPr bwMode="auto">
          <a:xfrm>
            <a:off x="182880" y="1508760"/>
            <a:ext cx="9725609" cy="4846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Variable Torque Drive</a:t>
            </a:r>
            <a:endParaRPr lang="en-US" dirty="0"/>
          </a:p>
        </p:txBody>
      </p:sp>
      <p:sp>
        <p:nvSpPr>
          <p:cNvPr id="4" name="Footer Placeholder 3"/>
          <p:cNvSpPr>
            <a:spLocks noGrp="1"/>
          </p:cNvSpPr>
          <p:nvPr>
            <p:ph type="ftr" sz="quarter" idx="10"/>
          </p:nvPr>
        </p:nvSpPr>
        <p:spPr/>
        <p:txBody>
          <a:bodyPr/>
          <a:lstStyle/>
          <a:p>
            <a:endParaRPr lang="en-US" smtClean="0"/>
          </a:p>
          <a:p>
            <a:r>
              <a:rPr lang="en-US" smtClean="0"/>
              <a:t>© ABB LV Drives</a:t>
            </a:r>
          </a:p>
          <a:p>
            <a:r>
              <a:rPr lang="en-US" smtClean="0"/>
              <a:t>Property of ABB LV Drives, Do Not Copy</a:t>
            </a:r>
          </a:p>
          <a:p>
            <a:r>
              <a:rPr lang="en-US" smtClean="0"/>
              <a:t>Slide </a:t>
            </a:r>
            <a:fld id="{709330EA-1C9E-4DED-B91F-B03869CB4E7D}" type="slidenum">
              <a:rPr lang="en-US" smtClean="0"/>
              <a:pPr/>
              <a:t>7</a:t>
            </a:fld>
            <a:endParaRPr lang="en-US"/>
          </a:p>
        </p:txBody>
      </p:sp>
      <p:pic>
        <p:nvPicPr>
          <p:cNvPr id="5" name="Picture 1026"/>
          <p:cNvPicPr>
            <a:picLocks noChangeAspect="1" noChangeArrowheads="1"/>
          </p:cNvPicPr>
          <p:nvPr/>
        </p:nvPicPr>
        <p:blipFill>
          <a:blip r:embed="rId3" cstate="print"/>
          <a:srcRect/>
          <a:stretch>
            <a:fillRect/>
          </a:stretch>
        </p:blipFill>
        <p:spPr bwMode="auto">
          <a:xfrm>
            <a:off x="2651760" y="2834640"/>
            <a:ext cx="3757613" cy="4054475"/>
          </a:xfrm>
          <a:prstGeom prst="rect">
            <a:avLst/>
          </a:prstGeom>
          <a:noFill/>
          <a:ln w="25400">
            <a:noFill/>
            <a:miter lim="800000"/>
            <a:headEnd/>
            <a:tailEnd/>
          </a:ln>
        </p:spPr>
      </p:pic>
      <p:sp>
        <p:nvSpPr>
          <p:cNvPr id="6" name="Text Box 1027"/>
          <p:cNvSpPr txBox="1">
            <a:spLocks noChangeArrowheads="1"/>
          </p:cNvSpPr>
          <p:nvPr/>
        </p:nvSpPr>
        <p:spPr bwMode="auto">
          <a:xfrm>
            <a:off x="4440873" y="2534602"/>
            <a:ext cx="2238375" cy="392113"/>
          </a:xfrm>
          <a:prstGeom prst="rect">
            <a:avLst/>
          </a:prstGeom>
          <a:noFill/>
          <a:ln w="25400">
            <a:noFill/>
            <a:miter lim="800000"/>
            <a:headEnd/>
            <a:tailEnd/>
          </a:ln>
        </p:spPr>
        <p:txBody>
          <a:bodyPr lIns="75749" tIns="37874" rIns="75749" bIns="37874">
            <a:spAutoFit/>
          </a:bodyPr>
          <a:lstStyle/>
          <a:p>
            <a:pPr defTabSz="757238">
              <a:spcBef>
                <a:spcPct val="50000"/>
              </a:spcBef>
            </a:pPr>
            <a:r>
              <a:rPr lang="en-US" sz="2000" b="1">
                <a:latin typeface="Arial" pitchFamily="34" charset="0"/>
              </a:rPr>
              <a:t>Variable Torque</a:t>
            </a:r>
            <a:endParaRPr lang="en-US" sz="2000"/>
          </a:p>
        </p:txBody>
      </p:sp>
      <p:sp>
        <p:nvSpPr>
          <p:cNvPr id="7" name="Text Box 1028"/>
          <p:cNvSpPr txBox="1">
            <a:spLocks noChangeArrowheads="1"/>
          </p:cNvSpPr>
          <p:nvPr/>
        </p:nvSpPr>
        <p:spPr bwMode="auto">
          <a:xfrm>
            <a:off x="3208973" y="3944302"/>
            <a:ext cx="2000250" cy="649288"/>
          </a:xfrm>
          <a:prstGeom prst="rect">
            <a:avLst/>
          </a:prstGeom>
          <a:solidFill>
            <a:schemeClr val="bg1"/>
          </a:solidFill>
          <a:ln w="25400">
            <a:solidFill>
              <a:schemeClr val="tx1"/>
            </a:solidFill>
            <a:miter lim="800000"/>
            <a:headEnd/>
            <a:tailEnd/>
          </a:ln>
        </p:spPr>
        <p:txBody>
          <a:bodyPr lIns="75749" tIns="37874" rIns="75749" bIns="37874">
            <a:spAutoFit/>
          </a:bodyPr>
          <a:lstStyle/>
          <a:p>
            <a:pPr defTabSz="757238"/>
            <a:r>
              <a:rPr lang="en-US" sz="1200" b="1">
                <a:solidFill>
                  <a:srgbClr val="003399"/>
                </a:solidFill>
                <a:latin typeface="Arial" pitchFamily="34" charset="0"/>
              </a:rPr>
              <a:t>Torque requirement varies</a:t>
            </a:r>
          </a:p>
          <a:p>
            <a:pPr defTabSz="757238"/>
            <a:r>
              <a:rPr lang="en-US" sz="1200" b="1">
                <a:solidFill>
                  <a:srgbClr val="003399"/>
                </a:solidFill>
                <a:latin typeface="Arial" pitchFamily="34" charset="0"/>
              </a:rPr>
              <a:t>as the square of speed</a:t>
            </a:r>
            <a:endParaRPr lang="en-US" sz="1500" b="1">
              <a:solidFill>
                <a:srgbClr val="003399"/>
              </a:solidFill>
              <a:latin typeface="Arial" pitchFamily="34" charset="0"/>
            </a:endParaRPr>
          </a:p>
        </p:txBody>
      </p:sp>
      <p:sp>
        <p:nvSpPr>
          <p:cNvPr id="8" name="Line 1029"/>
          <p:cNvSpPr>
            <a:spLocks noChangeShapeType="1"/>
          </p:cNvSpPr>
          <p:nvPr/>
        </p:nvSpPr>
        <p:spPr bwMode="auto">
          <a:xfrm>
            <a:off x="5240973" y="3356927"/>
            <a:ext cx="338137" cy="382588"/>
          </a:xfrm>
          <a:prstGeom prst="line">
            <a:avLst/>
          </a:prstGeom>
          <a:noFill/>
          <a:ln w="12700">
            <a:solidFill>
              <a:schemeClr val="tx1"/>
            </a:solidFill>
            <a:round/>
            <a:headEnd/>
            <a:tailEnd type="triangle" w="med" len="med"/>
          </a:ln>
        </p:spPr>
        <p:txBody>
          <a:bodyPr wrap="none" anchor="ctr"/>
          <a:lstStyle/>
          <a:p>
            <a:endParaRPr lang="en-US"/>
          </a:p>
        </p:txBody>
      </p:sp>
      <p:sp>
        <p:nvSpPr>
          <p:cNvPr id="9" name="Text Box 1030"/>
          <p:cNvSpPr txBox="1">
            <a:spLocks noChangeArrowheads="1"/>
          </p:cNvSpPr>
          <p:nvPr/>
        </p:nvSpPr>
        <p:spPr bwMode="auto">
          <a:xfrm>
            <a:off x="5240973" y="5511165"/>
            <a:ext cx="1963737" cy="649287"/>
          </a:xfrm>
          <a:prstGeom prst="rect">
            <a:avLst/>
          </a:prstGeom>
          <a:solidFill>
            <a:schemeClr val="bg1"/>
          </a:solidFill>
          <a:ln w="25400">
            <a:solidFill>
              <a:schemeClr val="tx1"/>
            </a:solidFill>
            <a:miter lim="800000"/>
            <a:headEnd/>
            <a:tailEnd/>
          </a:ln>
        </p:spPr>
        <p:txBody>
          <a:bodyPr lIns="75749" tIns="37874" rIns="75749" bIns="37874">
            <a:spAutoFit/>
          </a:bodyPr>
          <a:lstStyle/>
          <a:p>
            <a:pPr defTabSz="757238"/>
            <a:r>
              <a:rPr lang="en-US" sz="1200" b="1">
                <a:solidFill>
                  <a:srgbClr val="003399"/>
                </a:solidFill>
                <a:latin typeface="Arial" pitchFamily="34" charset="0"/>
              </a:rPr>
              <a:t>Power requirement varies as the cube of speed</a:t>
            </a:r>
            <a:endParaRPr lang="en-US" sz="1500" b="1">
              <a:solidFill>
                <a:srgbClr val="003399"/>
              </a:solidFill>
              <a:latin typeface="Arial" pitchFamily="34" charset="0"/>
            </a:endParaRPr>
          </a:p>
        </p:txBody>
      </p:sp>
      <p:sp>
        <p:nvSpPr>
          <p:cNvPr id="10" name="Line 1031"/>
          <p:cNvSpPr>
            <a:spLocks noChangeShapeType="1"/>
          </p:cNvSpPr>
          <p:nvPr/>
        </p:nvSpPr>
        <p:spPr bwMode="auto">
          <a:xfrm flipH="1" flipV="1">
            <a:off x="5485448" y="4923790"/>
            <a:ext cx="393700" cy="579437"/>
          </a:xfrm>
          <a:prstGeom prst="line">
            <a:avLst/>
          </a:prstGeom>
          <a:noFill/>
          <a:ln w="12700">
            <a:solidFill>
              <a:schemeClr val="tx1"/>
            </a:solidFill>
            <a:round/>
            <a:headEnd/>
            <a:tailEnd type="triangle" w="med" len="med"/>
          </a:ln>
        </p:spPr>
        <p:txBody>
          <a:bodyPr wrap="none" anchor="ctr"/>
          <a:lstStyle/>
          <a:p>
            <a:endParaRPr lang="en-US"/>
          </a:p>
        </p:txBody>
      </p:sp>
      <p:sp>
        <p:nvSpPr>
          <p:cNvPr id="11" name="Line 1032"/>
          <p:cNvSpPr>
            <a:spLocks noChangeShapeType="1"/>
          </p:cNvSpPr>
          <p:nvPr/>
        </p:nvSpPr>
        <p:spPr bwMode="auto">
          <a:xfrm>
            <a:off x="3883660" y="4466590"/>
            <a:ext cx="877888" cy="882650"/>
          </a:xfrm>
          <a:prstGeom prst="line">
            <a:avLst/>
          </a:prstGeom>
          <a:noFill/>
          <a:ln w="12700">
            <a:solidFill>
              <a:schemeClr val="tx1"/>
            </a:solidFill>
            <a:round/>
            <a:headEnd/>
            <a:tailEnd type="triangle" w="med" len="med"/>
          </a:ln>
        </p:spPr>
        <p:txBody>
          <a:bodyPr wrap="none" anchor="ctr"/>
          <a:lstStyle/>
          <a:p>
            <a:endParaRPr lang="en-US"/>
          </a:p>
        </p:txBody>
      </p:sp>
      <p:sp>
        <p:nvSpPr>
          <p:cNvPr id="12" name="Rectangle 1033"/>
          <p:cNvSpPr>
            <a:spLocks noChangeArrowheads="1"/>
          </p:cNvSpPr>
          <p:nvPr/>
        </p:nvSpPr>
        <p:spPr bwMode="auto">
          <a:xfrm>
            <a:off x="1729423" y="1353502"/>
            <a:ext cx="6369050" cy="533400"/>
          </a:xfrm>
          <a:prstGeom prst="rect">
            <a:avLst/>
          </a:prstGeom>
          <a:noFill/>
          <a:ln w="12700">
            <a:noFill/>
            <a:miter lim="800000"/>
            <a:headEnd/>
            <a:tailEnd/>
          </a:ln>
        </p:spPr>
        <p:txBody>
          <a:bodyPr lIns="62097" tIns="30503" rIns="62097" bIns="30503" anchor="b"/>
          <a:lstStyle/>
          <a:p>
            <a:pPr algn="l" defTabSz="757238"/>
            <a:r>
              <a:rPr lang="en-US" sz="3200" i="1">
                <a:solidFill>
                  <a:schemeClr val="accent1"/>
                </a:solidFill>
                <a:latin typeface="Arial" pitchFamily="34" charset="0"/>
              </a:rPr>
              <a:t>Applications -  Types</a:t>
            </a:r>
            <a:endParaRPr lang="en-US" sz="3200">
              <a:solidFill>
                <a:schemeClr val="accent1"/>
              </a:solidFill>
              <a:latin typeface="Arial" pitchFamily="34" charset="0"/>
            </a:endParaRPr>
          </a:p>
        </p:txBody>
      </p:sp>
      <p:sp>
        <p:nvSpPr>
          <p:cNvPr id="13" name="Text Box 1034"/>
          <p:cNvSpPr txBox="1">
            <a:spLocks noChangeArrowheads="1"/>
          </p:cNvSpPr>
          <p:nvPr/>
        </p:nvSpPr>
        <p:spPr bwMode="auto">
          <a:xfrm>
            <a:off x="3699510" y="3094990"/>
            <a:ext cx="1503363" cy="649287"/>
          </a:xfrm>
          <a:prstGeom prst="rect">
            <a:avLst/>
          </a:prstGeom>
          <a:solidFill>
            <a:schemeClr val="bg1"/>
          </a:solidFill>
          <a:ln w="25400">
            <a:solidFill>
              <a:schemeClr val="tx1"/>
            </a:solidFill>
            <a:miter lim="800000"/>
            <a:headEnd/>
            <a:tailEnd/>
          </a:ln>
        </p:spPr>
        <p:txBody>
          <a:bodyPr lIns="75749" tIns="37874" rIns="75749" bIns="37874">
            <a:spAutoFit/>
          </a:bodyPr>
          <a:lstStyle/>
          <a:p>
            <a:pPr defTabSz="757238"/>
            <a:r>
              <a:rPr lang="en-US" sz="1200" b="1">
                <a:solidFill>
                  <a:srgbClr val="003399"/>
                </a:solidFill>
                <a:latin typeface="Arial" pitchFamily="34" charset="0"/>
              </a:rPr>
              <a:t>Flow varies linearly</a:t>
            </a:r>
          </a:p>
          <a:p>
            <a:pPr defTabSz="757238"/>
            <a:r>
              <a:rPr lang="en-US" sz="1200" b="1">
                <a:solidFill>
                  <a:srgbClr val="003399"/>
                </a:solidFill>
                <a:latin typeface="Arial" pitchFamily="34" charset="0"/>
              </a:rPr>
              <a:t>with speed</a:t>
            </a:r>
            <a:endParaRPr lang="en-US" sz="1500" b="1">
              <a:solidFill>
                <a:srgbClr val="003399"/>
              </a:solidFill>
              <a:latin typeface="Arial"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443EB890-AA4B-4CFD-AB61-D065990D1BF0}" type="slidenum">
              <a:rPr lang="en-US"/>
              <a:pPr/>
              <a:t>70</a:t>
            </a:fld>
            <a:endParaRPr lang="en-US"/>
          </a:p>
        </p:txBody>
      </p:sp>
      <p:sp>
        <p:nvSpPr>
          <p:cNvPr id="2075650" name="Rectangle 2"/>
          <p:cNvSpPr>
            <a:spLocks noGrp="1" noChangeArrowheads="1"/>
          </p:cNvSpPr>
          <p:nvPr>
            <p:ph type="title"/>
          </p:nvPr>
        </p:nvSpPr>
        <p:spPr/>
        <p:txBody>
          <a:bodyPr/>
          <a:lstStyle/>
          <a:p>
            <a:r>
              <a:rPr lang="en-US"/>
              <a:t>StartUp Registration – Paper</a:t>
            </a:r>
            <a:endParaRPr lang="en-US" sz="2200">
              <a:solidFill>
                <a:schemeClr val="accent1"/>
              </a:solidFill>
            </a:endParaRPr>
          </a:p>
        </p:txBody>
      </p:sp>
      <p:sp>
        <p:nvSpPr>
          <p:cNvPr id="2075651" name="Rectangle 3"/>
          <p:cNvSpPr>
            <a:spLocks noGrp="1" noChangeArrowheads="1"/>
          </p:cNvSpPr>
          <p:nvPr>
            <p:ph type="body" idx="1"/>
          </p:nvPr>
        </p:nvSpPr>
        <p:spPr/>
        <p:txBody>
          <a:bodyPr/>
          <a:lstStyle/>
          <a:p>
            <a:pPr>
              <a:buNone/>
            </a:pPr>
            <a:endParaRPr lang="en-US" dirty="0"/>
          </a:p>
          <a:p>
            <a:r>
              <a:rPr lang="en-US" dirty="0"/>
              <a:t>Questions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pContentSlideFooter"/>
          <p:cNvSpPr>
            <a:spLocks noGrp="1" noChangeArrowheads="1"/>
          </p:cNvSpPr>
          <p:nvPr>
            <p:ph type="ftr" sz="quarter" idx="3"/>
          </p:nvPr>
        </p:nvSpPr>
        <p:spPr/>
        <p:txBody>
          <a:bodyPr/>
          <a:lstStyle/>
          <a:p>
            <a:endParaRPr lang="en-US"/>
          </a:p>
          <a:p>
            <a:r>
              <a:rPr lang="en-US"/>
              <a:t>© ABB LV Drives</a:t>
            </a:r>
          </a:p>
          <a:p>
            <a:r>
              <a:rPr lang="en-US"/>
              <a:t>Property of ABB LV Drives, Do Not Copy</a:t>
            </a:r>
          </a:p>
        </p:txBody>
      </p:sp>
      <p:sp>
        <p:nvSpPr>
          <p:cNvPr id="3062786" name="Rectangle 2"/>
          <p:cNvSpPr>
            <a:spLocks noGrp="1" noChangeArrowheads="1"/>
          </p:cNvSpPr>
          <p:nvPr>
            <p:ph type="ctrTitle"/>
          </p:nvPr>
        </p:nvSpPr>
        <p:spPr/>
        <p:txBody>
          <a:bodyPr/>
          <a:lstStyle/>
          <a:p>
            <a:r>
              <a:rPr lang="en-US">
                <a:solidFill>
                  <a:schemeClr val="bg1"/>
                </a:solidFill>
              </a:rPr>
              <a:t>ACH550 Installation &amp; Wiring</a:t>
            </a:r>
            <a:r>
              <a:rPr lang="en-US"/>
              <a:t> </a:t>
            </a:r>
            <a:br>
              <a:rPr lang="en-US"/>
            </a:br>
            <a:r>
              <a:rPr lang="en-US">
                <a:solidFill>
                  <a:schemeClr val="hlink"/>
                </a:solidFill>
              </a:rPr>
              <a:t/>
            </a:r>
            <a:br>
              <a:rPr lang="en-US">
                <a:solidFill>
                  <a:schemeClr val="hlink"/>
                </a:solidFill>
              </a:rPr>
            </a:br>
            <a:endParaRPr lang="de-DE">
              <a:solidFill>
                <a:schemeClr val="hlink"/>
              </a:solidFill>
            </a:endParaRPr>
          </a:p>
        </p:txBody>
      </p:sp>
      <p:sp>
        <p:nvSpPr>
          <p:cNvPr id="3062787" name="Rectangle 3"/>
          <p:cNvSpPr>
            <a:spLocks noGrp="1" noChangeArrowheads="1"/>
          </p:cNvSpPr>
          <p:nvPr>
            <p:ph type="subTitle" idx="1"/>
          </p:nvPr>
        </p:nvSpPr>
        <p:spPr/>
        <p:txBody>
          <a:bodyPr/>
          <a:lstStyle/>
          <a:p>
            <a:r>
              <a:rPr lang="de-DE">
                <a:solidFill>
                  <a:srgbClr val="FFFFFF"/>
                </a:solidFill>
              </a:rPr>
              <a:t>US1011p_ACH550InstWiring-F_D, December, 2010</a:t>
            </a:r>
          </a:p>
        </p:txBody>
      </p:sp>
      <p:pic>
        <p:nvPicPr>
          <p:cNvPr id="3062788" name="Picture 4"/>
          <p:cNvPicPr>
            <a:picLocks noChangeAspect="1" noChangeArrowheads="1"/>
          </p:cNvPicPr>
          <p:nvPr/>
        </p:nvPicPr>
        <p:blipFill>
          <a:blip r:embed="rId4" cstate="print"/>
          <a:srcRect/>
          <a:stretch>
            <a:fillRect/>
          </a:stretch>
        </p:blipFill>
        <p:spPr bwMode="auto">
          <a:xfrm>
            <a:off x="236538" y="255588"/>
            <a:ext cx="9583737" cy="4081462"/>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133D23B9-5367-4373-8D82-CA26106668DE}" type="slidenum">
              <a:rPr lang="en-US"/>
              <a:pPr/>
              <a:t>72</a:t>
            </a:fld>
            <a:endParaRPr lang="en-US"/>
          </a:p>
        </p:txBody>
      </p:sp>
      <p:sp>
        <p:nvSpPr>
          <p:cNvPr id="3064834" name="Rectangle 2"/>
          <p:cNvSpPr>
            <a:spLocks noGrp="1" noChangeArrowheads="1"/>
          </p:cNvSpPr>
          <p:nvPr>
            <p:ph type="title"/>
          </p:nvPr>
        </p:nvSpPr>
        <p:spPr/>
        <p:txBody>
          <a:bodyPr/>
          <a:lstStyle/>
          <a:p>
            <a:r>
              <a:rPr lang="en-US"/>
              <a:t>Objectives</a:t>
            </a:r>
          </a:p>
        </p:txBody>
      </p:sp>
      <p:sp>
        <p:nvSpPr>
          <p:cNvPr id="3064835" name="Rectangle 3"/>
          <p:cNvSpPr>
            <a:spLocks noGrp="1" noChangeArrowheads="1"/>
          </p:cNvSpPr>
          <p:nvPr>
            <p:ph type="body" idx="1"/>
          </p:nvPr>
        </p:nvSpPr>
        <p:spPr>
          <a:xfrm>
            <a:off x="1624013" y="1808163"/>
            <a:ext cx="6810375" cy="4802187"/>
          </a:xfrm>
        </p:spPr>
        <p:txBody>
          <a:bodyPr/>
          <a:lstStyle/>
          <a:p>
            <a:pPr>
              <a:buFont typeface="Wingdings" pitchFamily="2" charset="2"/>
              <a:buNone/>
            </a:pPr>
            <a:r>
              <a:rPr lang="en-US" sz="2800" b="1"/>
              <a:t>After completing this module, you will be able to</a:t>
            </a:r>
          </a:p>
          <a:p>
            <a:pPr lvl="1"/>
            <a:r>
              <a:rPr lang="en-US"/>
              <a:t>List the main steps of the installation</a:t>
            </a:r>
          </a:p>
          <a:p>
            <a:pPr lvl="1"/>
            <a:r>
              <a:rPr lang="en-US"/>
              <a:t>Describe different installation methods</a:t>
            </a:r>
          </a:p>
          <a:p>
            <a:pPr lvl="1"/>
            <a:r>
              <a:rPr lang="en-US"/>
              <a:t>Read and explain power and control cable connection diagrams</a:t>
            </a:r>
          </a:p>
          <a:p>
            <a:pPr lvl="1"/>
            <a:r>
              <a:rPr lang="en-US"/>
              <a:t>Describe the right methods for grounding the cables</a:t>
            </a:r>
          </a:p>
          <a:p>
            <a:pPr lvl="1"/>
            <a:r>
              <a:rPr lang="en-US"/>
              <a:t>Perform the insulation resistance measurement for the motor cable</a:t>
            </a:r>
          </a:p>
          <a:p>
            <a:pPr lvl="1"/>
            <a:r>
              <a:rPr lang="en-US"/>
              <a:t>Use the installation checklist</a:t>
            </a:r>
          </a:p>
          <a:p>
            <a:pPr lvl="1"/>
            <a:r>
              <a:rPr lang="en-US"/>
              <a:t>Find technical data for fuse and cable ratings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648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6483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6483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6483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6483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6483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6483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648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4835" grpId="0" build="p"/>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87E5716F-3530-4091-98A2-2425DEECD4D8}" type="slidenum">
              <a:rPr lang="en-US"/>
              <a:pPr/>
              <a:t>73</a:t>
            </a:fld>
            <a:endParaRPr lang="en-US"/>
          </a:p>
        </p:txBody>
      </p:sp>
      <p:sp>
        <p:nvSpPr>
          <p:cNvPr id="3066882" name="Rectangle 2"/>
          <p:cNvSpPr>
            <a:spLocks noGrp="1" noChangeArrowheads="1"/>
          </p:cNvSpPr>
          <p:nvPr>
            <p:ph type="title"/>
          </p:nvPr>
        </p:nvSpPr>
        <p:spPr/>
        <p:txBody>
          <a:bodyPr/>
          <a:lstStyle/>
          <a:p>
            <a:r>
              <a:rPr lang="en-US"/>
              <a:t>Drive Identification</a:t>
            </a:r>
          </a:p>
        </p:txBody>
      </p:sp>
      <p:sp>
        <p:nvSpPr>
          <p:cNvPr id="3066883" name="Rectangle 3"/>
          <p:cNvSpPr>
            <a:spLocks noGrp="1" noChangeArrowheads="1"/>
          </p:cNvSpPr>
          <p:nvPr>
            <p:ph type="body" idx="1"/>
          </p:nvPr>
        </p:nvSpPr>
        <p:spPr/>
        <p:txBody>
          <a:bodyPr/>
          <a:lstStyle/>
          <a:p>
            <a:r>
              <a:rPr lang="en-US"/>
              <a:t>To determine the type of drive you are installing, refer to:</a:t>
            </a:r>
          </a:p>
          <a:p>
            <a:pPr lvl="1"/>
            <a:r>
              <a:rPr lang="en-US"/>
              <a:t>Serial number label attached on upper part of the chokeplate between the mounting holes</a:t>
            </a:r>
          </a:p>
          <a:p>
            <a:pPr lvl="1"/>
            <a:r>
              <a:rPr lang="en-US"/>
              <a:t>Type code label attached on the heat sink – on the right side of the unit cover (Note:  On an E-Clipse drive, find the nameplate of the entire unit, not “Base Drive”)</a:t>
            </a:r>
          </a:p>
          <a:p>
            <a:pPr lvl="1"/>
            <a:r>
              <a:rPr lang="en-US"/>
              <a:t>Base Drive serial number and Catalog number are listed on a sticker under the keypad</a:t>
            </a:r>
          </a:p>
        </p:txBody>
      </p:sp>
      <p:pic>
        <p:nvPicPr>
          <p:cNvPr id="3066884" name="Picture 4" descr="Drive Label"/>
          <p:cNvPicPr>
            <a:picLocks noChangeAspect="1" noChangeArrowheads="1"/>
          </p:cNvPicPr>
          <p:nvPr/>
        </p:nvPicPr>
        <p:blipFill>
          <a:blip r:embed="rId4" cstate="print"/>
          <a:srcRect/>
          <a:stretch>
            <a:fillRect/>
          </a:stretch>
        </p:blipFill>
        <p:spPr bwMode="auto">
          <a:xfrm>
            <a:off x="1624013" y="4881563"/>
            <a:ext cx="6092825" cy="2112962"/>
          </a:xfrm>
          <a:prstGeom prst="rect">
            <a:avLst/>
          </a:prstGeom>
          <a:noFill/>
        </p:spPr>
      </p:pic>
      <p:pic>
        <p:nvPicPr>
          <p:cNvPr id="3066885" name="Picture 5" descr="R5"/>
          <p:cNvPicPr>
            <a:picLocks noChangeAspect="1" noChangeArrowheads="1"/>
          </p:cNvPicPr>
          <p:nvPr/>
        </p:nvPicPr>
        <p:blipFill>
          <a:blip r:embed="rId5" cstate="print"/>
          <a:srcRect/>
          <a:stretch>
            <a:fillRect/>
          </a:stretch>
        </p:blipFill>
        <p:spPr bwMode="auto">
          <a:xfrm>
            <a:off x="8434388" y="4044950"/>
            <a:ext cx="1347787" cy="2982913"/>
          </a:xfrm>
          <a:prstGeom prst="rect">
            <a:avLst/>
          </a:prstGeom>
          <a:noFill/>
        </p:spPr>
      </p:pic>
      <p:sp>
        <p:nvSpPr>
          <p:cNvPr id="3066886" name="Line 6"/>
          <p:cNvSpPr>
            <a:spLocks noChangeShapeType="1"/>
          </p:cNvSpPr>
          <p:nvPr/>
        </p:nvSpPr>
        <p:spPr bwMode="auto">
          <a:xfrm flipV="1">
            <a:off x="6273800" y="4497388"/>
            <a:ext cx="2708275" cy="173037"/>
          </a:xfrm>
          <a:prstGeom prst="line">
            <a:avLst/>
          </a:prstGeom>
          <a:noFill/>
          <a:ln w="38100">
            <a:solidFill>
              <a:schemeClr val="accent1"/>
            </a:solidFill>
            <a:round/>
            <a:headEnd/>
            <a:tailEnd type="triangle" w="med" len="med"/>
          </a:ln>
          <a:effectLst/>
        </p:spPr>
        <p:txBody>
          <a:bodyPr lIns="0" tIns="0" rIns="0" bIns="0"/>
          <a:lstStyle/>
          <a:p>
            <a:endParaRPr lang="en-US"/>
          </a:p>
        </p:txBody>
      </p:sp>
      <p:sp>
        <p:nvSpPr>
          <p:cNvPr id="3066887" name="Oval 7"/>
          <p:cNvSpPr>
            <a:spLocks noChangeArrowheads="1"/>
          </p:cNvSpPr>
          <p:nvPr/>
        </p:nvSpPr>
        <p:spPr bwMode="auto">
          <a:xfrm>
            <a:off x="1685925" y="6692900"/>
            <a:ext cx="1603375" cy="485775"/>
          </a:xfrm>
          <a:prstGeom prst="ellipse">
            <a:avLst/>
          </a:prstGeom>
          <a:noFill/>
          <a:ln w="38100" algn="ctr">
            <a:solidFill>
              <a:schemeClr val="accent1"/>
            </a:solidFill>
            <a:round/>
            <a:headEnd/>
            <a:tailEnd/>
          </a:ln>
          <a:effectLst/>
        </p:spPr>
        <p:txBody>
          <a:bodyPr wrap="none" lIns="0" tIns="0" rIns="0" bIns="0" anchor="ctr"/>
          <a:lstStyle/>
          <a:p>
            <a:endParaRPr lang="en-US"/>
          </a:p>
        </p:txBody>
      </p:sp>
      <p:sp>
        <p:nvSpPr>
          <p:cNvPr id="3066888" name="Oval 8"/>
          <p:cNvSpPr>
            <a:spLocks noChangeArrowheads="1"/>
          </p:cNvSpPr>
          <p:nvPr/>
        </p:nvSpPr>
        <p:spPr bwMode="auto">
          <a:xfrm>
            <a:off x="5202238" y="6053138"/>
            <a:ext cx="1060450" cy="355600"/>
          </a:xfrm>
          <a:prstGeom prst="ellipse">
            <a:avLst/>
          </a:prstGeom>
          <a:noFill/>
          <a:ln w="38100" algn="ctr">
            <a:solidFill>
              <a:schemeClr val="accent1"/>
            </a:solidFill>
            <a:round/>
            <a:headEnd/>
            <a:tailEnd/>
          </a:ln>
          <a:effectLst/>
        </p:spPr>
        <p:txBody>
          <a:bodyPr wrap="none" lIns="0" tIns="0" rIns="0" bIns="0" anchor="ctr"/>
          <a:lstStyle/>
          <a:p>
            <a:endParaRPr lang="en-US"/>
          </a:p>
        </p:txBody>
      </p:sp>
    </p:spTree>
    <p:custDataLst>
      <p:tags r:id="rId1"/>
    </p:custData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12345E15-7EE7-4B10-AD2B-55151FA5B352}" type="slidenum">
              <a:rPr lang="en-US"/>
              <a:pPr/>
              <a:t>74</a:t>
            </a:fld>
            <a:endParaRPr lang="en-US"/>
          </a:p>
        </p:txBody>
      </p:sp>
      <p:sp>
        <p:nvSpPr>
          <p:cNvPr id="3068930" name="Rectangle 2"/>
          <p:cNvSpPr>
            <a:spLocks noGrp="1" noChangeArrowheads="1"/>
          </p:cNvSpPr>
          <p:nvPr>
            <p:ph type="title"/>
          </p:nvPr>
        </p:nvSpPr>
        <p:spPr/>
        <p:txBody>
          <a:bodyPr/>
          <a:lstStyle/>
          <a:p>
            <a:r>
              <a:rPr lang="en-US"/>
              <a:t>Drive/Motor Compatibility</a:t>
            </a:r>
            <a:endParaRPr lang="en-US" sz="2200">
              <a:solidFill>
                <a:schemeClr val="accent1"/>
              </a:solidFill>
            </a:endParaRPr>
          </a:p>
        </p:txBody>
      </p:sp>
      <p:sp>
        <p:nvSpPr>
          <p:cNvPr id="3068931" name="Rectangle 3"/>
          <p:cNvSpPr>
            <a:spLocks noGrp="1" noChangeArrowheads="1"/>
          </p:cNvSpPr>
          <p:nvPr>
            <p:ph type="body" idx="1"/>
          </p:nvPr>
        </p:nvSpPr>
        <p:spPr>
          <a:xfrm>
            <a:off x="1624013" y="4835525"/>
            <a:ext cx="6810375" cy="2192338"/>
          </a:xfrm>
        </p:spPr>
        <p:txBody>
          <a:bodyPr/>
          <a:lstStyle/>
          <a:p>
            <a:pPr>
              <a:lnSpc>
                <a:spcPct val="90000"/>
              </a:lnSpc>
            </a:pPr>
            <a:endParaRPr lang="en-US"/>
          </a:p>
          <a:p>
            <a:pPr>
              <a:lnSpc>
                <a:spcPct val="90000"/>
              </a:lnSpc>
            </a:pPr>
            <a:endParaRPr lang="en-US"/>
          </a:p>
          <a:p>
            <a:pPr>
              <a:lnSpc>
                <a:spcPct val="90000"/>
              </a:lnSpc>
            </a:pPr>
            <a:r>
              <a:rPr lang="en-US"/>
              <a:t>The motor, drive, and supply power must be compatible</a:t>
            </a:r>
          </a:p>
          <a:p>
            <a:pPr>
              <a:lnSpc>
                <a:spcPct val="90000"/>
              </a:lnSpc>
            </a:pPr>
            <a:r>
              <a:rPr lang="en-US"/>
              <a:t>Ratings and Frame Size - Lists technical specifications, and identifies the drive’s frame size – significant, since some instructions vary depending on the drive’s frame size. </a:t>
            </a:r>
          </a:p>
        </p:txBody>
      </p:sp>
      <p:pic>
        <p:nvPicPr>
          <p:cNvPr id="3068932" name="Picture 4"/>
          <p:cNvPicPr>
            <a:picLocks noChangeAspect="1" noChangeArrowheads="1"/>
          </p:cNvPicPr>
          <p:nvPr/>
        </p:nvPicPr>
        <p:blipFill>
          <a:blip r:embed="rId4" cstate="print"/>
          <a:srcRect/>
          <a:stretch>
            <a:fillRect/>
          </a:stretch>
        </p:blipFill>
        <p:spPr bwMode="auto">
          <a:xfrm>
            <a:off x="1392238" y="1804988"/>
            <a:ext cx="7199312" cy="3657600"/>
          </a:xfrm>
          <a:prstGeom prst="rect">
            <a:avLst/>
          </a:prstGeom>
          <a:noFill/>
          <a:ln w="9525" algn="ctr">
            <a:noFill/>
            <a:miter lim="800000"/>
            <a:headEnd/>
            <a:tailEnd/>
          </a:ln>
          <a:effectLst/>
        </p:spPr>
      </p:pic>
    </p:spTree>
    <p:custDataLst>
      <p:tags r:id="rId1"/>
    </p:custData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275777" name="Picture 1"/>
          <p:cNvPicPr>
            <a:picLocks noChangeAspect="1" noChangeArrowheads="1"/>
          </p:cNvPicPr>
          <p:nvPr/>
        </p:nvPicPr>
        <p:blipFill>
          <a:blip r:embed="rId4" cstate="print"/>
          <a:srcRect/>
          <a:stretch>
            <a:fillRect/>
          </a:stretch>
        </p:blipFill>
        <p:spPr bwMode="auto">
          <a:xfrm>
            <a:off x="2194560" y="3063240"/>
            <a:ext cx="5669280" cy="4137768"/>
          </a:xfrm>
          <a:prstGeom prst="rect">
            <a:avLst/>
          </a:prstGeom>
          <a:noFill/>
          <a:ln w="9525">
            <a:noFill/>
            <a:miter lim="800000"/>
            <a:headEnd/>
            <a:tailEnd/>
          </a:ln>
        </p:spPr>
      </p:pic>
      <p:sp>
        <p:nvSpPr>
          <p:cNvPr id="7"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584F4746-5388-465E-892F-FE61C8BA5E49}" type="slidenum">
              <a:rPr lang="en-US"/>
              <a:pPr/>
              <a:t>75</a:t>
            </a:fld>
            <a:endParaRPr lang="en-US"/>
          </a:p>
        </p:txBody>
      </p:sp>
      <p:sp>
        <p:nvSpPr>
          <p:cNvPr id="3070978" name="Rectangle 2"/>
          <p:cNvSpPr>
            <a:spLocks noGrp="1" noChangeArrowheads="1"/>
          </p:cNvSpPr>
          <p:nvPr>
            <p:ph type="title"/>
          </p:nvPr>
        </p:nvSpPr>
        <p:spPr/>
        <p:txBody>
          <a:bodyPr/>
          <a:lstStyle/>
          <a:p>
            <a:r>
              <a:rPr lang="en-US"/>
              <a:t>Drive/Motor Compatibility</a:t>
            </a:r>
            <a:endParaRPr lang="en-US" sz="2200">
              <a:solidFill>
                <a:schemeClr val="accent1"/>
              </a:solidFill>
            </a:endParaRPr>
          </a:p>
        </p:txBody>
      </p:sp>
      <p:sp>
        <p:nvSpPr>
          <p:cNvPr id="3070979" name="Rectangle 3"/>
          <p:cNvSpPr>
            <a:spLocks noGrp="1" noChangeArrowheads="1"/>
          </p:cNvSpPr>
          <p:nvPr>
            <p:ph type="body" idx="1"/>
          </p:nvPr>
        </p:nvSpPr>
        <p:spPr>
          <a:xfrm>
            <a:off x="1624013" y="1808163"/>
            <a:ext cx="6810375" cy="2525712"/>
          </a:xfrm>
        </p:spPr>
        <p:txBody>
          <a:bodyPr/>
          <a:lstStyle/>
          <a:p>
            <a:r>
              <a:rPr lang="en-US"/>
              <a:t>The motor should be of voltage insulation strength to comply with MG1-Part 31 standards, or use a DV/DT Filter</a:t>
            </a:r>
          </a:p>
          <a:p>
            <a:r>
              <a:rPr lang="en-US"/>
              <a:t>The table below indicates suggested motor cable distances</a:t>
            </a:r>
          </a:p>
        </p:txBody>
      </p:sp>
    </p:spTree>
    <p:custDataLst>
      <p:tags r:id="rId1"/>
    </p:custData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584F4746-5388-465E-892F-FE61C8BA5E49}" type="slidenum">
              <a:rPr lang="en-US"/>
              <a:pPr/>
              <a:t>76</a:t>
            </a:fld>
            <a:endParaRPr lang="en-US"/>
          </a:p>
        </p:txBody>
      </p:sp>
      <p:sp>
        <p:nvSpPr>
          <p:cNvPr id="3070978" name="Rectangle 2"/>
          <p:cNvSpPr>
            <a:spLocks noGrp="1" noChangeArrowheads="1"/>
          </p:cNvSpPr>
          <p:nvPr>
            <p:ph type="title"/>
          </p:nvPr>
        </p:nvSpPr>
        <p:spPr/>
        <p:txBody>
          <a:bodyPr/>
          <a:lstStyle/>
          <a:p>
            <a:r>
              <a:rPr lang="en-US" dirty="0" smtClean="0"/>
              <a:t>Bearing Currents</a:t>
            </a:r>
            <a:endParaRPr lang="en-US" sz="2200" dirty="0">
              <a:solidFill>
                <a:schemeClr val="accent1"/>
              </a:solidFill>
            </a:endParaRPr>
          </a:p>
        </p:txBody>
      </p:sp>
      <p:sp>
        <p:nvSpPr>
          <p:cNvPr id="6" name="Content Placeholder 5"/>
          <p:cNvSpPr>
            <a:spLocks noGrp="1"/>
          </p:cNvSpPr>
          <p:nvPr>
            <p:ph idx="1"/>
          </p:nvPr>
        </p:nvSpPr>
        <p:spPr/>
        <p:txBody>
          <a:bodyPr/>
          <a:lstStyle/>
          <a:p>
            <a:pPr>
              <a:spcBef>
                <a:spcPct val="0"/>
              </a:spcBef>
            </a:pPr>
            <a:r>
              <a:rPr lang="en-US" dirty="0" smtClean="0"/>
              <a:t>Rotor charge builds up until it exceeds the insulation level of the bearing’s oil film .</a:t>
            </a:r>
          </a:p>
          <a:p>
            <a:pPr lvl="1">
              <a:lnSpc>
                <a:spcPct val="90000"/>
              </a:lnSpc>
              <a:spcBef>
                <a:spcPct val="20000"/>
              </a:spcBef>
            </a:pPr>
            <a:r>
              <a:rPr lang="en-US" sz="2200" dirty="0" smtClean="0"/>
              <a:t>Oil film is 1 micron thick: Cannot support much voltage; (3 - 4 Volts)</a:t>
            </a:r>
          </a:p>
          <a:p>
            <a:r>
              <a:rPr lang="en-US" dirty="0" smtClean="0"/>
              <a:t>The stored energy produces an arc as the rotor voltage collapses</a:t>
            </a:r>
          </a:p>
          <a:p>
            <a:pPr lvl="1">
              <a:lnSpc>
                <a:spcPct val="90000"/>
              </a:lnSpc>
              <a:spcBef>
                <a:spcPct val="20000"/>
              </a:spcBef>
            </a:pPr>
            <a:r>
              <a:rPr lang="en-US" sz="2200" dirty="0" smtClean="0"/>
              <a:t>It arcs from the inner race through the rolling elements to the outer race, then to ground.</a:t>
            </a:r>
          </a:p>
          <a:p>
            <a:r>
              <a:rPr lang="en-US" dirty="0" smtClean="0"/>
              <a:t>Current flow is concentrated in a pinpoint-sized  area where the ball meets the races.</a:t>
            </a:r>
          </a:p>
          <a:p>
            <a:r>
              <a:rPr lang="en-US" dirty="0" smtClean="0"/>
              <a:t>Such high energy concentration melts the bearing metal, creating microscopic pits.</a:t>
            </a:r>
          </a:p>
          <a:p>
            <a:endParaRPr lang="en-US" dirty="0"/>
          </a:p>
        </p:txBody>
      </p:sp>
    </p:spTree>
    <p:custDataLst>
      <p:tags r:id="rId1"/>
    </p:custData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Bearing Currents</a:t>
            </a:r>
            <a:endParaRPr lang="en-US" dirty="0"/>
          </a:p>
        </p:txBody>
      </p:sp>
      <p:sp>
        <p:nvSpPr>
          <p:cNvPr id="4" name="Footer Placeholder 3"/>
          <p:cNvSpPr>
            <a:spLocks noGrp="1"/>
          </p:cNvSpPr>
          <p:nvPr>
            <p:ph type="ftr" sz="quarter" idx="10"/>
          </p:nvPr>
        </p:nvSpPr>
        <p:spPr/>
        <p:txBody>
          <a:bodyPr/>
          <a:lstStyle/>
          <a:p>
            <a:endParaRPr lang="en-US" smtClean="0"/>
          </a:p>
          <a:p>
            <a:r>
              <a:rPr lang="en-US" smtClean="0"/>
              <a:t>© ABB LV Drives</a:t>
            </a:r>
          </a:p>
          <a:p>
            <a:r>
              <a:rPr lang="en-US" smtClean="0"/>
              <a:t>Property of ABB LV Drives, Do Not Copy</a:t>
            </a:r>
          </a:p>
          <a:p>
            <a:r>
              <a:rPr lang="en-US" smtClean="0"/>
              <a:t>Slide </a:t>
            </a:r>
            <a:fld id="{709330EA-1C9E-4DED-B91F-B03869CB4E7D}" type="slidenum">
              <a:rPr lang="en-US" smtClean="0"/>
              <a:pPr/>
              <a:t>77</a:t>
            </a:fld>
            <a:endParaRPr lang="en-US"/>
          </a:p>
        </p:txBody>
      </p:sp>
      <p:sp>
        <p:nvSpPr>
          <p:cNvPr id="5" name="Rectangle 3"/>
          <p:cNvSpPr txBox="1">
            <a:spLocks noChangeArrowheads="1"/>
          </p:cNvSpPr>
          <p:nvPr/>
        </p:nvSpPr>
        <p:spPr bwMode="auto">
          <a:xfrm>
            <a:off x="777240" y="2148840"/>
            <a:ext cx="4434840" cy="41148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203200" marR="0" lvl="0" indent="-203200" algn="l" defTabSz="1019175" rtl="0" eaLnBrk="1" fontAlgn="base" latinLnBrk="0" hangingPunct="1">
              <a:lnSpc>
                <a:spcPct val="90000"/>
              </a:lnSpc>
              <a:spcBef>
                <a:spcPct val="50000"/>
              </a:spcBef>
              <a:spcAft>
                <a:spcPct val="0"/>
              </a:spcAft>
              <a:buClr>
                <a:schemeClr val="tx2"/>
              </a:buClr>
              <a:buSzPct val="70000"/>
              <a:buFont typeface="Wingdings" pitchFamily="2" charset="2"/>
              <a:buChar char="§"/>
              <a:tabLst/>
              <a:defRPr/>
            </a:pPr>
            <a:r>
              <a:rPr kumimoji="0" lang="en-US" sz="2200" b="0" i="0" u="none" strike="noStrike" kern="0" cap="none" spc="0" normalizeH="0" baseline="0" noProof="0" dirty="0" smtClean="0">
                <a:ln>
                  <a:noFill/>
                </a:ln>
                <a:solidFill>
                  <a:srgbClr val="000000"/>
                </a:solidFill>
                <a:effectLst/>
                <a:uLnTx/>
                <a:uFillTx/>
                <a:latin typeface="+mn-lt"/>
                <a:ea typeface="+mn-ea"/>
                <a:cs typeface="+mn-cs"/>
              </a:rPr>
              <a:t>Adjacent  bearing mass cools the blast area quickly</a:t>
            </a:r>
          </a:p>
          <a:p>
            <a:pPr marL="601663" marR="0" lvl="1" indent="-198438" algn="l" defTabSz="1019175" rtl="0" eaLnBrk="1" fontAlgn="base" latinLnBrk="0" hangingPunct="1">
              <a:lnSpc>
                <a:spcPct val="90000"/>
              </a:lnSpc>
              <a:spcBef>
                <a:spcPct val="20000"/>
              </a:spcBef>
              <a:spcAft>
                <a:spcPct val="0"/>
              </a:spcAft>
              <a:buClr>
                <a:schemeClr val="tx2"/>
              </a:buClr>
              <a:buSzPct val="70000"/>
              <a:buFont typeface="Wingdings" pitchFamily="2" charset="2"/>
              <a:buChar char="§"/>
              <a:tabLst/>
              <a:defRPr/>
            </a:pPr>
            <a:r>
              <a:rPr kumimoji="0" lang="en-US" sz="1800" b="0" i="0" u="none" strike="noStrike" kern="0" cap="none" spc="0" normalizeH="0" baseline="0" noProof="0" dirty="0" smtClean="0">
                <a:ln>
                  <a:noFill/>
                </a:ln>
                <a:solidFill>
                  <a:srgbClr val="000000"/>
                </a:solidFill>
                <a:effectLst/>
                <a:uLnTx/>
                <a:uFillTx/>
                <a:latin typeface="+mn-lt"/>
              </a:rPr>
              <a:t>Edges of pit  become brittle &amp; hardened</a:t>
            </a:r>
          </a:p>
          <a:p>
            <a:pPr marL="203200" marR="0" lvl="0" indent="-203200" algn="l" defTabSz="1019175" rtl="0" eaLnBrk="1" fontAlgn="base" latinLnBrk="0" hangingPunct="1">
              <a:lnSpc>
                <a:spcPct val="90000"/>
              </a:lnSpc>
              <a:spcBef>
                <a:spcPct val="50000"/>
              </a:spcBef>
              <a:spcAft>
                <a:spcPct val="0"/>
              </a:spcAft>
              <a:buClr>
                <a:schemeClr val="tx2"/>
              </a:buClr>
              <a:buSzPct val="70000"/>
              <a:buFont typeface="Wingdings" pitchFamily="2" charset="2"/>
              <a:buChar char="§"/>
              <a:tabLst/>
              <a:defRPr/>
            </a:pPr>
            <a:r>
              <a:rPr kumimoji="0" lang="en-US" sz="2200" b="0" i="0" u="none" strike="noStrike" kern="0" cap="none" spc="0" normalizeH="0" baseline="0" noProof="0" dirty="0" smtClean="0">
                <a:ln>
                  <a:noFill/>
                </a:ln>
                <a:solidFill>
                  <a:srgbClr val="000000"/>
                </a:solidFill>
                <a:effectLst/>
                <a:uLnTx/>
                <a:uFillTx/>
                <a:latin typeface="+mn-lt"/>
                <a:ea typeface="+mn-ea"/>
                <a:cs typeface="+mn-cs"/>
              </a:rPr>
              <a:t>Metal behind the pit edge cools slower</a:t>
            </a:r>
          </a:p>
          <a:p>
            <a:pPr marL="601663" marR="0" lvl="1" indent="-198438" algn="l" defTabSz="1019175" rtl="0" eaLnBrk="1" fontAlgn="base" latinLnBrk="0" hangingPunct="1">
              <a:lnSpc>
                <a:spcPct val="90000"/>
              </a:lnSpc>
              <a:spcBef>
                <a:spcPct val="20000"/>
              </a:spcBef>
              <a:spcAft>
                <a:spcPct val="0"/>
              </a:spcAft>
              <a:buClr>
                <a:schemeClr val="tx2"/>
              </a:buClr>
              <a:buSzPct val="70000"/>
              <a:buFont typeface="Wingdings" pitchFamily="2" charset="2"/>
              <a:buChar char="§"/>
              <a:tabLst/>
              <a:defRPr/>
            </a:pPr>
            <a:r>
              <a:rPr kumimoji="0" lang="en-US" sz="1800" b="0" i="0" u="none" strike="noStrike" kern="0" cap="none" spc="0" normalizeH="0" baseline="0" noProof="0" dirty="0" smtClean="0">
                <a:ln>
                  <a:noFill/>
                </a:ln>
                <a:solidFill>
                  <a:srgbClr val="000000"/>
                </a:solidFill>
                <a:effectLst/>
                <a:uLnTx/>
                <a:uFillTx/>
                <a:latin typeface="+mn-lt"/>
              </a:rPr>
              <a:t>Becomes annealed &amp; softened</a:t>
            </a:r>
            <a:endParaRPr kumimoji="0" lang="en-US" sz="1800" b="0" i="0" u="none" strike="noStrike" kern="0" cap="none" spc="0" normalizeH="0" baseline="0" noProof="0" dirty="0">
              <a:ln>
                <a:noFill/>
              </a:ln>
              <a:solidFill>
                <a:srgbClr val="000000"/>
              </a:solidFill>
              <a:effectLst/>
              <a:uLnTx/>
              <a:uFillTx/>
              <a:latin typeface="+mn-lt"/>
            </a:endParaRPr>
          </a:p>
        </p:txBody>
      </p:sp>
      <p:graphicFrame>
        <p:nvGraphicFramePr>
          <p:cNvPr id="6" name="Object 4"/>
          <p:cNvGraphicFramePr>
            <a:graphicFrameLocks noChangeAspect="1"/>
          </p:cNvGraphicFramePr>
          <p:nvPr/>
        </p:nvGraphicFramePr>
        <p:xfrm>
          <a:off x="4983480" y="2423160"/>
          <a:ext cx="4108450" cy="4257675"/>
        </p:xfrm>
        <a:graphic>
          <a:graphicData uri="http://schemas.openxmlformats.org/presentationml/2006/ole">
            <mc:AlternateContent xmlns:mc="http://schemas.openxmlformats.org/markup-compatibility/2006">
              <mc:Choice xmlns:v="urn:schemas-microsoft-com:vml" Requires="v">
                <p:oleObj spid="_x0000_s3360775" name="Bitmap Image" r:id="rId4" imgW="2127915" imgH="2202725" progId="PBrush">
                  <p:embed/>
                </p:oleObj>
              </mc:Choice>
              <mc:Fallback>
                <p:oleObj name="Bitmap Image" r:id="rId4" imgW="2127915" imgH="2202725" progId="PBrus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3480" y="2423160"/>
                        <a:ext cx="4108450"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Bearing Currents</a:t>
            </a:r>
            <a:endParaRPr lang="en-US" dirty="0"/>
          </a:p>
        </p:txBody>
      </p:sp>
      <p:sp>
        <p:nvSpPr>
          <p:cNvPr id="4" name="Footer Placeholder 3"/>
          <p:cNvSpPr>
            <a:spLocks noGrp="1"/>
          </p:cNvSpPr>
          <p:nvPr>
            <p:ph type="ftr" sz="quarter" idx="10"/>
          </p:nvPr>
        </p:nvSpPr>
        <p:spPr/>
        <p:txBody>
          <a:bodyPr/>
          <a:lstStyle/>
          <a:p>
            <a:endParaRPr lang="en-US" smtClean="0"/>
          </a:p>
          <a:p>
            <a:r>
              <a:rPr lang="en-US" smtClean="0"/>
              <a:t>© ABB LV Drives</a:t>
            </a:r>
          </a:p>
          <a:p>
            <a:r>
              <a:rPr lang="en-US" smtClean="0"/>
              <a:t>Property of ABB LV Drives, Do Not Copy</a:t>
            </a:r>
          </a:p>
          <a:p>
            <a:r>
              <a:rPr lang="en-US" smtClean="0"/>
              <a:t>Slide </a:t>
            </a:r>
            <a:fld id="{709330EA-1C9E-4DED-B91F-B03869CB4E7D}" type="slidenum">
              <a:rPr lang="en-US" smtClean="0"/>
              <a:pPr/>
              <a:t>78</a:t>
            </a:fld>
            <a:endParaRPr lang="en-US"/>
          </a:p>
        </p:txBody>
      </p:sp>
      <p:sp>
        <p:nvSpPr>
          <p:cNvPr id="5" name="Rectangle 3"/>
          <p:cNvSpPr>
            <a:spLocks noGrp="1" noChangeArrowheads="1"/>
          </p:cNvSpPr>
          <p:nvPr>
            <p:ph idx="1"/>
          </p:nvPr>
        </p:nvSpPr>
        <p:spPr/>
        <p:txBody>
          <a:bodyPr/>
          <a:lstStyle/>
          <a:p>
            <a:pPr>
              <a:lnSpc>
                <a:spcPct val="90000"/>
              </a:lnSpc>
            </a:pPr>
            <a:r>
              <a:rPr lang="en-US" sz="2400" dirty="0">
                <a:latin typeface="Times New Roman" pitchFamily="18" charset="0"/>
              </a:rPr>
              <a:t>Switch open: Oil insulates, voltage builds up </a:t>
            </a:r>
          </a:p>
          <a:p>
            <a:pPr lvl="1">
              <a:lnSpc>
                <a:spcPct val="90000"/>
              </a:lnSpc>
              <a:spcBef>
                <a:spcPct val="20000"/>
              </a:spcBef>
            </a:pPr>
            <a:r>
              <a:rPr lang="en-US" sz="2400" dirty="0">
                <a:latin typeface="Times New Roman" pitchFamily="18" charset="0"/>
              </a:rPr>
              <a:t>Switch closed: Oil breaks down &amp; arc occurs</a:t>
            </a:r>
          </a:p>
          <a:p>
            <a:pPr>
              <a:lnSpc>
                <a:spcPct val="90000"/>
              </a:lnSpc>
            </a:pPr>
            <a:r>
              <a:rPr lang="en-US" dirty="0">
                <a:latin typeface="Times New Roman" pitchFamily="18" charset="0"/>
              </a:rPr>
              <a:t>Very difficult to predict when these switches will open or close</a:t>
            </a:r>
          </a:p>
          <a:p>
            <a:pPr lvl="1">
              <a:lnSpc>
                <a:spcPct val="90000"/>
              </a:lnSpc>
              <a:spcBef>
                <a:spcPct val="20000"/>
              </a:spcBef>
            </a:pPr>
            <a:r>
              <a:rPr lang="en-US" sz="2400" dirty="0">
                <a:latin typeface="Times New Roman" pitchFamily="18" charset="0"/>
              </a:rPr>
              <a:t>Bearing impedance changes with load, speed, &amp; wear of races &amp; balls</a:t>
            </a:r>
          </a:p>
          <a:p>
            <a:pPr>
              <a:lnSpc>
                <a:spcPct val="90000"/>
              </a:lnSpc>
            </a:pPr>
            <a:r>
              <a:rPr lang="en-US" dirty="0">
                <a:latin typeface="Times New Roman" pitchFamily="18" charset="0"/>
              </a:rPr>
              <a:t>At low speeds (~ 150 RPM) oil film is very thin or non-existent: switches remain closed</a:t>
            </a:r>
          </a:p>
          <a:p>
            <a:pPr lvl="1">
              <a:lnSpc>
                <a:spcPct val="90000"/>
              </a:lnSpc>
              <a:spcBef>
                <a:spcPct val="20000"/>
              </a:spcBef>
            </a:pPr>
            <a:r>
              <a:rPr lang="en-US" sz="2400" dirty="0">
                <a:latin typeface="Times New Roman" pitchFamily="18" charset="0"/>
              </a:rPr>
              <a:t>Current will flow through bearing with out arcing</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Fluting</a:t>
            </a:r>
            <a:endParaRPr lang="en-US" dirty="0"/>
          </a:p>
        </p:txBody>
      </p:sp>
      <p:sp>
        <p:nvSpPr>
          <p:cNvPr id="4" name="Footer Placeholder 3"/>
          <p:cNvSpPr>
            <a:spLocks noGrp="1"/>
          </p:cNvSpPr>
          <p:nvPr>
            <p:ph type="ftr" sz="quarter" idx="10"/>
          </p:nvPr>
        </p:nvSpPr>
        <p:spPr/>
        <p:txBody>
          <a:bodyPr/>
          <a:lstStyle/>
          <a:p>
            <a:endParaRPr lang="en-US" smtClean="0"/>
          </a:p>
          <a:p>
            <a:r>
              <a:rPr lang="en-US" smtClean="0"/>
              <a:t>© ABB LV Drives</a:t>
            </a:r>
          </a:p>
          <a:p>
            <a:r>
              <a:rPr lang="en-US" smtClean="0"/>
              <a:t>Property of ABB LV Drives, Do Not Copy</a:t>
            </a:r>
          </a:p>
          <a:p>
            <a:r>
              <a:rPr lang="en-US" smtClean="0"/>
              <a:t>Slide </a:t>
            </a:r>
            <a:fld id="{709330EA-1C9E-4DED-B91F-B03869CB4E7D}" type="slidenum">
              <a:rPr lang="en-US" smtClean="0"/>
              <a:pPr/>
              <a:t>79</a:t>
            </a:fld>
            <a:endParaRPr lang="en-US"/>
          </a:p>
        </p:txBody>
      </p:sp>
      <p:sp>
        <p:nvSpPr>
          <p:cNvPr id="5" name="Rectangle 3"/>
          <p:cNvSpPr txBox="1">
            <a:spLocks noChangeArrowheads="1"/>
          </p:cNvSpPr>
          <p:nvPr/>
        </p:nvSpPr>
        <p:spPr bwMode="auto">
          <a:xfrm>
            <a:off x="685800" y="1447800"/>
            <a:ext cx="7772400" cy="6096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203200" marR="0" lvl="0" indent="-203200" algn="l" defTabSz="1019175" rtl="0" eaLnBrk="1" fontAlgn="base" latinLnBrk="0" hangingPunct="1">
              <a:lnSpc>
                <a:spcPct val="100000"/>
              </a:lnSpc>
              <a:spcBef>
                <a:spcPct val="50000"/>
              </a:spcBef>
              <a:spcAft>
                <a:spcPct val="0"/>
              </a:spcAft>
              <a:buClr>
                <a:schemeClr val="tx2"/>
              </a:buClr>
              <a:buSzPct val="70000"/>
              <a:buFont typeface="Wingdings" pitchFamily="2" charset="2"/>
              <a:buChar char="§"/>
              <a:tabLst/>
              <a:defRPr/>
            </a:pPr>
            <a:r>
              <a:rPr kumimoji="0" lang="en-US" sz="2200" b="0" i="0" u="none" strike="noStrike" kern="0" cap="none" spc="0" normalizeH="0" baseline="0" noProof="0" smtClean="0">
                <a:ln>
                  <a:noFill/>
                </a:ln>
                <a:solidFill>
                  <a:srgbClr val="000000"/>
                </a:solidFill>
                <a:effectLst/>
                <a:uLnTx/>
                <a:uFillTx/>
                <a:latin typeface="+mn-lt"/>
                <a:ea typeface="+mn-ea"/>
                <a:cs typeface="+mn-cs"/>
              </a:rPr>
              <a:t>Steady-state operation creates this pattern</a:t>
            </a:r>
            <a:endParaRPr kumimoji="0" lang="en-US" sz="2000" b="0" i="0" u="none" strike="noStrike" kern="0" cap="none" spc="0" normalizeH="0" baseline="0" noProof="0">
              <a:ln>
                <a:noFill/>
              </a:ln>
              <a:solidFill>
                <a:srgbClr val="000000"/>
              </a:solidFill>
              <a:effectLst/>
              <a:uLnTx/>
              <a:uFillTx/>
              <a:latin typeface="+mn-lt"/>
              <a:ea typeface="+mn-ea"/>
              <a:cs typeface="+mn-cs"/>
            </a:endParaRPr>
          </a:p>
        </p:txBody>
      </p:sp>
      <p:pic>
        <p:nvPicPr>
          <p:cNvPr id="6" name="Picture 4" descr="fluting"/>
          <p:cNvPicPr>
            <a:picLocks noChangeAspect="1" noChangeArrowheads="1"/>
          </p:cNvPicPr>
          <p:nvPr/>
        </p:nvPicPr>
        <p:blipFill>
          <a:blip r:embed="rId3" cstate="print"/>
          <a:srcRect/>
          <a:stretch>
            <a:fillRect/>
          </a:stretch>
        </p:blipFill>
        <p:spPr bwMode="auto">
          <a:xfrm>
            <a:off x="1676400" y="2057400"/>
            <a:ext cx="5410200" cy="4057650"/>
          </a:xfrm>
          <a:prstGeom prst="rect">
            <a:avLst/>
          </a:prstGeom>
          <a:noFill/>
        </p:spPr>
      </p:pic>
      <p:sp>
        <p:nvSpPr>
          <p:cNvPr id="7" name="Freeform 5"/>
          <p:cNvSpPr>
            <a:spLocks/>
          </p:cNvSpPr>
          <p:nvPr/>
        </p:nvSpPr>
        <p:spPr bwMode="auto">
          <a:xfrm>
            <a:off x="6362700" y="1676400"/>
            <a:ext cx="1549400" cy="1828800"/>
          </a:xfrm>
          <a:custGeom>
            <a:avLst/>
            <a:gdLst/>
            <a:ahLst/>
            <a:cxnLst>
              <a:cxn ang="0">
                <a:pos x="120" y="0"/>
              </a:cxn>
              <a:cxn ang="0">
                <a:pos x="976" y="0"/>
              </a:cxn>
              <a:cxn ang="0">
                <a:pos x="976" y="928"/>
              </a:cxn>
              <a:cxn ang="0">
                <a:pos x="0" y="912"/>
              </a:cxn>
            </a:cxnLst>
            <a:rect l="0" t="0" r="r" b="b"/>
            <a:pathLst>
              <a:path w="976" h="928">
                <a:moveTo>
                  <a:pt x="120" y="0"/>
                </a:moveTo>
                <a:lnTo>
                  <a:pt x="976" y="0"/>
                </a:lnTo>
                <a:lnTo>
                  <a:pt x="976" y="928"/>
                </a:lnTo>
                <a:lnTo>
                  <a:pt x="0" y="912"/>
                </a:lnTo>
              </a:path>
            </a:pathLst>
          </a:custGeom>
          <a:noFill/>
          <a:ln w="31750">
            <a:solidFill>
              <a:srgbClr val="800080"/>
            </a:solidFill>
            <a:round/>
            <a:headEnd type="diamond" w="lg" len="lg"/>
            <a:tailEnd type="triangle" w="lg" len="lg"/>
          </a:ln>
          <a:effectLst/>
        </p:spPr>
        <p:txBody>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smtClean="0"/>
          </a:p>
          <a:p>
            <a:r>
              <a:rPr lang="en-US" smtClean="0"/>
              <a:t>© ABB LV Drives</a:t>
            </a:r>
          </a:p>
          <a:p>
            <a:r>
              <a:rPr lang="en-US" smtClean="0"/>
              <a:t>Property of ABB LV Drives, Do Not Copy</a:t>
            </a:r>
          </a:p>
          <a:p>
            <a:r>
              <a:rPr lang="en-US" smtClean="0"/>
              <a:t>Slide </a:t>
            </a:r>
            <a:fld id="{709330EA-1C9E-4DED-B91F-B03869CB4E7D}" type="slidenum">
              <a:rPr lang="en-US" smtClean="0"/>
              <a:pPr/>
              <a:t>8</a:t>
            </a:fld>
            <a:endParaRPr lang="en-US"/>
          </a:p>
        </p:txBody>
      </p:sp>
      <p:sp>
        <p:nvSpPr>
          <p:cNvPr id="5" name="Rectangle 2"/>
          <p:cNvSpPr txBox="1">
            <a:spLocks noChangeArrowheads="1"/>
          </p:cNvSpPr>
          <p:nvPr/>
        </p:nvSpPr>
        <p:spPr bwMode="auto">
          <a:xfrm>
            <a:off x="228600" y="411480"/>
            <a:ext cx="7772400" cy="533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1019175" rtl="0" eaLnBrk="1" fontAlgn="base" latinLnBrk="0" hangingPunct="1">
              <a:lnSpc>
                <a:spcPct val="90000"/>
              </a:lnSpc>
              <a:spcBef>
                <a:spcPct val="0"/>
              </a:spcBef>
              <a:spcAft>
                <a:spcPct val="0"/>
              </a:spcAft>
              <a:buClrTx/>
              <a:buSzTx/>
              <a:buFontTx/>
              <a:buNone/>
              <a:tabLst/>
              <a:defRPr/>
            </a:pPr>
            <a:r>
              <a:rPr kumimoji="0" lang="en-US" sz="3100" b="0" i="0" u="none" strike="noStrike" kern="0" cap="none" spc="0" normalizeH="0" baseline="0" noProof="0" dirty="0" smtClean="0">
                <a:ln>
                  <a:noFill/>
                </a:ln>
                <a:solidFill>
                  <a:schemeClr val="tx2"/>
                </a:solidFill>
                <a:effectLst/>
                <a:uLnTx/>
                <a:uFillTx/>
                <a:latin typeface="+mj-lt"/>
                <a:ea typeface="+mj-ea"/>
                <a:cs typeface="+mj-cs"/>
              </a:rPr>
              <a:t>How Drives change motor speed</a:t>
            </a:r>
          </a:p>
        </p:txBody>
      </p:sp>
      <p:pic>
        <p:nvPicPr>
          <p:cNvPr id="6" name="Picture 4"/>
          <p:cNvPicPr>
            <a:picLocks noChangeAspect="1" noChangeArrowheads="1"/>
          </p:cNvPicPr>
          <p:nvPr/>
        </p:nvPicPr>
        <p:blipFill>
          <a:blip r:embed="rId3" cstate="print"/>
          <a:srcRect/>
          <a:stretch>
            <a:fillRect/>
          </a:stretch>
        </p:blipFill>
        <p:spPr bwMode="auto">
          <a:xfrm>
            <a:off x="1484630" y="2861310"/>
            <a:ext cx="7808913" cy="2551113"/>
          </a:xfrm>
          <a:prstGeom prst="rect">
            <a:avLst/>
          </a:prstGeom>
          <a:noFill/>
          <a:ln w="9525">
            <a:noFill/>
            <a:miter lim="800000"/>
            <a:headEnd/>
            <a:tailEnd/>
          </a:ln>
          <a:effectLst/>
        </p:spPr>
      </p:pic>
      <p:sp>
        <p:nvSpPr>
          <p:cNvPr id="7" name="Text Box 5"/>
          <p:cNvSpPr txBox="1">
            <a:spLocks noChangeArrowheads="1"/>
          </p:cNvSpPr>
          <p:nvPr/>
        </p:nvSpPr>
        <p:spPr bwMode="auto">
          <a:xfrm>
            <a:off x="2630805" y="5471160"/>
            <a:ext cx="1155700" cy="1004888"/>
          </a:xfrm>
          <a:prstGeom prst="rect">
            <a:avLst/>
          </a:prstGeom>
          <a:noFill/>
          <a:ln w="12700" algn="ctr">
            <a:noFill/>
            <a:miter lim="800000"/>
            <a:headEnd/>
            <a:tailEnd/>
          </a:ln>
        </p:spPr>
        <p:txBody>
          <a:bodyPr>
            <a:spAutoFit/>
          </a:bodyPr>
          <a:lstStyle/>
          <a:p>
            <a:r>
              <a:rPr lang="en-US" sz="1200"/>
              <a:t>Input Converter</a:t>
            </a:r>
          </a:p>
          <a:p>
            <a:r>
              <a:rPr lang="en-US" sz="1200"/>
              <a:t>Diode Bidge</a:t>
            </a:r>
          </a:p>
          <a:p>
            <a:r>
              <a:rPr lang="en-US" sz="1200"/>
              <a:t>AC to DC</a:t>
            </a:r>
          </a:p>
          <a:p>
            <a:r>
              <a:rPr lang="en-US" sz="1200"/>
              <a:t>Reconstruct the Sinewave</a:t>
            </a:r>
          </a:p>
        </p:txBody>
      </p:sp>
      <p:sp>
        <p:nvSpPr>
          <p:cNvPr id="8" name="Text Box 6"/>
          <p:cNvSpPr txBox="1">
            <a:spLocks noChangeArrowheads="1"/>
          </p:cNvSpPr>
          <p:nvPr/>
        </p:nvSpPr>
        <p:spPr bwMode="auto">
          <a:xfrm>
            <a:off x="4272280" y="5394960"/>
            <a:ext cx="1066800" cy="822325"/>
          </a:xfrm>
          <a:prstGeom prst="rect">
            <a:avLst/>
          </a:prstGeom>
          <a:noFill/>
          <a:ln w="12700" algn="ctr">
            <a:noFill/>
            <a:miter lim="800000"/>
            <a:headEnd/>
            <a:tailEnd/>
          </a:ln>
        </p:spPr>
        <p:txBody>
          <a:bodyPr>
            <a:spAutoFit/>
          </a:bodyPr>
          <a:lstStyle/>
          <a:p>
            <a:r>
              <a:rPr lang="en-US" sz="1200"/>
              <a:t>DC Bus</a:t>
            </a:r>
          </a:p>
          <a:p>
            <a:r>
              <a:rPr lang="en-US" sz="1200"/>
              <a:t>Filters and smooths waveform</a:t>
            </a:r>
          </a:p>
        </p:txBody>
      </p:sp>
      <p:sp>
        <p:nvSpPr>
          <p:cNvPr id="9" name="Text Box 7"/>
          <p:cNvSpPr txBox="1">
            <a:spLocks noChangeArrowheads="1"/>
          </p:cNvSpPr>
          <p:nvPr/>
        </p:nvSpPr>
        <p:spPr bwMode="auto">
          <a:xfrm>
            <a:off x="5948680" y="5471160"/>
            <a:ext cx="2697163" cy="639763"/>
          </a:xfrm>
          <a:prstGeom prst="rect">
            <a:avLst/>
          </a:prstGeom>
          <a:noFill/>
          <a:ln w="12700" algn="ctr">
            <a:noFill/>
            <a:miter lim="800000"/>
            <a:headEnd/>
            <a:tailEnd/>
          </a:ln>
        </p:spPr>
        <p:txBody>
          <a:bodyPr>
            <a:spAutoFit/>
          </a:bodyPr>
          <a:lstStyle/>
          <a:p>
            <a:r>
              <a:rPr lang="en-US" sz="1200"/>
              <a:t>Inverter output-IGBT’s</a:t>
            </a:r>
          </a:p>
          <a:p>
            <a:r>
              <a:rPr lang="en-US" sz="1200"/>
              <a:t>Switch DC Bus on and off at different intervals</a:t>
            </a:r>
          </a:p>
        </p:txBody>
      </p:sp>
      <p:sp>
        <p:nvSpPr>
          <p:cNvPr id="10" name="Rectangle 10"/>
          <p:cNvSpPr>
            <a:spLocks noChangeArrowheads="1"/>
          </p:cNvSpPr>
          <p:nvPr/>
        </p:nvSpPr>
        <p:spPr bwMode="auto">
          <a:xfrm>
            <a:off x="594360" y="1661160"/>
            <a:ext cx="1925320" cy="1815882"/>
          </a:xfrm>
          <a:prstGeom prst="rect">
            <a:avLst/>
          </a:prstGeom>
          <a:noFill/>
          <a:ln w="12700" algn="ctr">
            <a:noFill/>
            <a:miter lim="800000"/>
            <a:headEnd/>
            <a:tailEnd/>
          </a:ln>
        </p:spPr>
        <p:txBody>
          <a:bodyPr wrap="square">
            <a:spAutoFit/>
          </a:bodyPr>
          <a:lstStyle/>
          <a:p>
            <a:r>
              <a:rPr lang="en-US" sz="1600" b="1" u="sng" dirty="0">
                <a:solidFill>
                  <a:srgbClr val="003399"/>
                </a:solidFill>
              </a:rPr>
              <a:t>Input</a:t>
            </a:r>
            <a:endParaRPr lang="en-US" sz="1600" b="1" dirty="0">
              <a:solidFill>
                <a:srgbClr val="003399"/>
              </a:solidFill>
            </a:endParaRPr>
          </a:p>
          <a:p>
            <a:r>
              <a:rPr lang="en-US" sz="1600" b="1" dirty="0">
                <a:solidFill>
                  <a:srgbClr val="003399"/>
                </a:solidFill>
              </a:rPr>
              <a:t>Fixed Voltage</a:t>
            </a:r>
          </a:p>
          <a:p>
            <a:r>
              <a:rPr lang="en-US" sz="1600" b="1" dirty="0">
                <a:solidFill>
                  <a:srgbClr val="003399"/>
                </a:solidFill>
              </a:rPr>
              <a:t>Fixed Frequency</a:t>
            </a:r>
          </a:p>
          <a:p>
            <a:r>
              <a:rPr lang="en-US" sz="1600" b="1" dirty="0">
                <a:solidFill>
                  <a:srgbClr val="003399"/>
                </a:solidFill>
              </a:rPr>
              <a:t>60hz</a:t>
            </a:r>
          </a:p>
          <a:p>
            <a:r>
              <a:rPr lang="en-US" sz="1600" b="1" dirty="0">
                <a:solidFill>
                  <a:srgbClr val="003399"/>
                </a:solidFill>
              </a:rPr>
              <a:t>230/460V</a:t>
            </a:r>
          </a:p>
        </p:txBody>
      </p:sp>
      <p:sp>
        <p:nvSpPr>
          <p:cNvPr id="11" name="Line 11"/>
          <p:cNvSpPr>
            <a:spLocks noChangeShapeType="1"/>
          </p:cNvSpPr>
          <p:nvPr/>
        </p:nvSpPr>
        <p:spPr bwMode="auto">
          <a:xfrm>
            <a:off x="2595880" y="2194560"/>
            <a:ext cx="0" cy="3429000"/>
          </a:xfrm>
          <a:prstGeom prst="line">
            <a:avLst/>
          </a:prstGeom>
          <a:noFill/>
          <a:ln w="12700">
            <a:solidFill>
              <a:schemeClr val="tx1"/>
            </a:solidFill>
            <a:prstDash val="dash"/>
            <a:round/>
            <a:headEnd/>
            <a:tailEnd/>
          </a:ln>
        </p:spPr>
        <p:txBody>
          <a:bodyPr wrap="none" anchor="ctr"/>
          <a:lstStyle/>
          <a:p>
            <a:endParaRPr lang="en-US"/>
          </a:p>
        </p:txBody>
      </p:sp>
      <p:sp>
        <p:nvSpPr>
          <p:cNvPr id="12" name="Line 12"/>
          <p:cNvSpPr>
            <a:spLocks noChangeShapeType="1"/>
          </p:cNvSpPr>
          <p:nvPr/>
        </p:nvSpPr>
        <p:spPr bwMode="auto">
          <a:xfrm>
            <a:off x="2595880" y="2575560"/>
            <a:ext cx="0" cy="3048000"/>
          </a:xfrm>
          <a:prstGeom prst="line">
            <a:avLst/>
          </a:prstGeom>
          <a:noFill/>
          <a:ln w="12700">
            <a:solidFill>
              <a:schemeClr val="tx1"/>
            </a:solidFill>
            <a:prstDash val="dash"/>
            <a:round/>
            <a:headEnd/>
            <a:tailEnd/>
          </a:ln>
        </p:spPr>
        <p:txBody>
          <a:bodyPr wrap="none" anchor="ctr"/>
          <a:lstStyle/>
          <a:p>
            <a:endParaRPr lang="en-US"/>
          </a:p>
        </p:txBody>
      </p:sp>
      <p:sp>
        <p:nvSpPr>
          <p:cNvPr id="13" name="Line 13"/>
          <p:cNvSpPr>
            <a:spLocks noChangeShapeType="1"/>
          </p:cNvSpPr>
          <p:nvPr/>
        </p:nvSpPr>
        <p:spPr bwMode="auto">
          <a:xfrm>
            <a:off x="4272280" y="2194560"/>
            <a:ext cx="0" cy="2971800"/>
          </a:xfrm>
          <a:prstGeom prst="line">
            <a:avLst/>
          </a:prstGeom>
          <a:noFill/>
          <a:ln w="12700">
            <a:solidFill>
              <a:schemeClr val="tx1"/>
            </a:solidFill>
            <a:prstDash val="dash"/>
            <a:round/>
            <a:headEnd/>
            <a:tailEnd/>
          </a:ln>
        </p:spPr>
        <p:txBody>
          <a:bodyPr wrap="none" anchor="ctr"/>
          <a:lstStyle/>
          <a:p>
            <a:endParaRPr lang="en-US"/>
          </a:p>
        </p:txBody>
      </p:sp>
      <p:sp>
        <p:nvSpPr>
          <p:cNvPr id="14" name="Line 14"/>
          <p:cNvSpPr>
            <a:spLocks noChangeShapeType="1"/>
          </p:cNvSpPr>
          <p:nvPr/>
        </p:nvSpPr>
        <p:spPr bwMode="auto">
          <a:xfrm>
            <a:off x="5567680" y="2194560"/>
            <a:ext cx="0" cy="2819400"/>
          </a:xfrm>
          <a:prstGeom prst="line">
            <a:avLst/>
          </a:prstGeom>
          <a:noFill/>
          <a:ln w="12700">
            <a:solidFill>
              <a:schemeClr val="tx1"/>
            </a:solidFill>
            <a:prstDash val="dash"/>
            <a:round/>
            <a:headEnd/>
            <a:tailEnd/>
          </a:ln>
        </p:spPr>
        <p:txBody>
          <a:bodyPr wrap="none" anchor="ctr"/>
          <a:lstStyle/>
          <a:p>
            <a:endParaRPr lang="en-US"/>
          </a:p>
        </p:txBody>
      </p:sp>
      <p:sp>
        <p:nvSpPr>
          <p:cNvPr id="15" name="Line 15"/>
          <p:cNvSpPr>
            <a:spLocks noChangeShapeType="1"/>
          </p:cNvSpPr>
          <p:nvPr/>
        </p:nvSpPr>
        <p:spPr bwMode="auto">
          <a:xfrm flipH="1">
            <a:off x="8691880" y="2880360"/>
            <a:ext cx="0" cy="2133600"/>
          </a:xfrm>
          <a:prstGeom prst="line">
            <a:avLst/>
          </a:prstGeom>
          <a:noFill/>
          <a:ln w="12700">
            <a:solidFill>
              <a:schemeClr val="tx1"/>
            </a:solidFill>
            <a:prstDash val="dash"/>
            <a:round/>
            <a:headEnd/>
            <a:tailEnd/>
          </a:ln>
        </p:spPr>
        <p:txBody>
          <a:bodyPr wrap="none" anchor="ctr"/>
          <a:lstStyle/>
          <a:p>
            <a:endParaRPr lang="en-US"/>
          </a:p>
        </p:txBody>
      </p:sp>
      <p:sp>
        <p:nvSpPr>
          <p:cNvPr id="16" name="Rectangle 16"/>
          <p:cNvSpPr>
            <a:spLocks noChangeArrowheads="1"/>
          </p:cNvSpPr>
          <p:nvPr/>
        </p:nvSpPr>
        <p:spPr bwMode="auto">
          <a:xfrm>
            <a:off x="2672080" y="1737360"/>
            <a:ext cx="1579880" cy="1200329"/>
          </a:xfrm>
          <a:prstGeom prst="rect">
            <a:avLst/>
          </a:prstGeom>
          <a:noFill/>
          <a:ln w="12700" algn="ctr">
            <a:noFill/>
            <a:miter lim="800000"/>
            <a:headEnd/>
            <a:tailEnd/>
          </a:ln>
        </p:spPr>
        <p:txBody>
          <a:bodyPr wrap="square">
            <a:spAutoFit/>
          </a:bodyPr>
          <a:lstStyle/>
          <a:p>
            <a:r>
              <a:rPr lang="en-US" sz="1600" b="1" dirty="0">
                <a:solidFill>
                  <a:srgbClr val="003399"/>
                </a:solidFill>
              </a:rPr>
              <a:t>Converter/AC to DC</a:t>
            </a:r>
          </a:p>
          <a:p>
            <a:r>
              <a:rPr lang="en-US" sz="1600" b="1" dirty="0">
                <a:solidFill>
                  <a:srgbClr val="003399"/>
                </a:solidFill>
              </a:rPr>
              <a:t>6 pulse Diode Bridge</a:t>
            </a:r>
          </a:p>
        </p:txBody>
      </p:sp>
      <p:sp>
        <p:nvSpPr>
          <p:cNvPr id="17" name="Rectangle 17"/>
          <p:cNvSpPr>
            <a:spLocks noChangeArrowheads="1"/>
          </p:cNvSpPr>
          <p:nvPr/>
        </p:nvSpPr>
        <p:spPr bwMode="auto">
          <a:xfrm>
            <a:off x="4272280" y="1661160"/>
            <a:ext cx="1259840" cy="1523494"/>
          </a:xfrm>
          <a:prstGeom prst="rect">
            <a:avLst/>
          </a:prstGeom>
          <a:noFill/>
          <a:ln w="12700" algn="ctr">
            <a:noFill/>
            <a:miter lim="800000"/>
            <a:headEnd/>
            <a:tailEnd/>
          </a:ln>
        </p:spPr>
        <p:txBody>
          <a:bodyPr wrap="square">
            <a:spAutoFit/>
          </a:bodyPr>
          <a:lstStyle/>
          <a:p>
            <a:r>
              <a:rPr lang="en-US" sz="1600" b="1" dirty="0">
                <a:solidFill>
                  <a:srgbClr val="003399"/>
                </a:solidFill>
              </a:rPr>
              <a:t>DC Bus</a:t>
            </a:r>
          </a:p>
          <a:p>
            <a:r>
              <a:rPr lang="en-US" sz="1600" dirty="0">
                <a:solidFill>
                  <a:srgbClr val="003399"/>
                </a:solidFill>
              </a:rPr>
              <a:t>Single or Dual DC Link Choke</a:t>
            </a:r>
          </a:p>
          <a:p>
            <a:pPr>
              <a:spcBef>
                <a:spcPct val="50000"/>
              </a:spcBef>
            </a:pPr>
            <a:endParaRPr lang="en-US" sz="1400" b="1" dirty="0">
              <a:solidFill>
                <a:srgbClr val="003399"/>
              </a:solidFill>
              <a:latin typeface="Futura Md BT" pitchFamily="34" charset="0"/>
            </a:endParaRPr>
          </a:p>
        </p:txBody>
      </p:sp>
      <p:sp>
        <p:nvSpPr>
          <p:cNvPr id="18" name="Rectangle 19"/>
          <p:cNvSpPr>
            <a:spLocks noChangeArrowheads="1"/>
          </p:cNvSpPr>
          <p:nvPr/>
        </p:nvSpPr>
        <p:spPr bwMode="auto">
          <a:xfrm>
            <a:off x="6405880" y="2194560"/>
            <a:ext cx="1371600" cy="947738"/>
          </a:xfrm>
          <a:prstGeom prst="rect">
            <a:avLst/>
          </a:prstGeom>
          <a:noFill/>
          <a:ln w="12700" algn="ctr">
            <a:noFill/>
            <a:miter lim="800000"/>
            <a:headEnd/>
            <a:tailEnd/>
          </a:ln>
        </p:spPr>
        <p:txBody>
          <a:bodyPr>
            <a:spAutoFit/>
          </a:bodyPr>
          <a:lstStyle/>
          <a:p>
            <a:r>
              <a:rPr lang="en-US" sz="1600" b="1">
                <a:solidFill>
                  <a:srgbClr val="003399"/>
                </a:solidFill>
              </a:rPr>
              <a:t>Inverter</a:t>
            </a:r>
          </a:p>
          <a:p>
            <a:r>
              <a:rPr lang="en-US" sz="1600" b="1">
                <a:solidFill>
                  <a:srgbClr val="003399"/>
                </a:solidFill>
              </a:rPr>
              <a:t>IGBT’s</a:t>
            </a:r>
          </a:p>
          <a:p>
            <a:pPr>
              <a:spcBef>
                <a:spcPct val="50000"/>
              </a:spcBef>
            </a:pPr>
            <a:endParaRPr lang="en-US" sz="1600">
              <a:solidFill>
                <a:srgbClr val="003399"/>
              </a:solidFill>
              <a:latin typeface="Futura Md BT"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Prevention</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smtClean="0"/>
          </a:p>
          <a:p>
            <a:r>
              <a:rPr lang="en-US" smtClean="0"/>
              <a:t>© ABB LV Drives</a:t>
            </a:r>
          </a:p>
          <a:p>
            <a:r>
              <a:rPr lang="en-US" smtClean="0"/>
              <a:t>Property of ABB LV Drives, Do Not Copy</a:t>
            </a:r>
          </a:p>
          <a:p>
            <a:r>
              <a:rPr lang="en-US" smtClean="0"/>
              <a:t>Slide </a:t>
            </a:r>
            <a:fld id="{709330EA-1C9E-4DED-B91F-B03869CB4E7D}" type="slidenum">
              <a:rPr lang="en-US" smtClean="0"/>
              <a:pPr/>
              <a:t>80</a:t>
            </a:fld>
            <a:endParaRPr lang="en-US"/>
          </a:p>
        </p:txBody>
      </p:sp>
      <p:pic>
        <p:nvPicPr>
          <p:cNvPr id="5" name="Picture 4"/>
          <p:cNvPicPr>
            <a:picLocks noChangeAspect="1" noChangeArrowheads="1"/>
          </p:cNvPicPr>
          <p:nvPr/>
        </p:nvPicPr>
        <p:blipFill>
          <a:blip r:embed="rId3" cstate="print"/>
          <a:srcRect l="1421" t="14232" r="1909" b="4825"/>
          <a:stretch>
            <a:fillRect/>
          </a:stretch>
        </p:blipFill>
        <p:spPr bwMode="auto">
          <a:xfrm>
            <a:off x="868680" y="1737360"/>
            <a:ext cx="8229600" cy="3575050"/>
          </a:xfrm>
          <a:prstGeom prst="rect">
            <a:avLst/>
          </a:prstGeom>
          <a:noFill/>
          <a:ln w="9525">
            <a:noFill/>
            <a:miter lim="800000"/>
            <a:headEnd/>
            <a:tailEnd/>
          </a:ln>
          <a:effectLst/>
        </p:spPr>
      </p:pic>
      <p:sp>
        <p:nvSpPr>
          <p:cNvPr id="6" name="Rectangle 9"/>
          <p:cNvSpPr>
            <a:spLocks noChangeArrowheads="1"/>
          </p:cNvSpPr>
          <p:nvPr/>
        </p:nvSpPr>
        <p:spPr bwMode="auto">
          <a:xfrm>
            <a:off x="868680" y="5547360"/>
            <a:ext cx="8229600" cy="1066800"/>
          </a:xfrm>
          <a:prstGeom prst="rect">
            <a:avLst/>
          </a:prstGeom>
          <a:noFill/>
          <a:ln w="9525">
            <a:noFill/>
            <a:miter lim="800000"/>
            <a:headEnd/>
            <a:tailEnd/>
          </a:ln>
          <a:effectLst/>
        </p:spPr>
        <p:txBody>
          <a:bodyPr>
            <a:spAutoFit/>
          </a:bodyPr>
          <a:lstStyle/>
          <a:p>
            <a:r>
              <a:rPr lang="en-US" sz="2000">
                <a:solidFill>
                  <a:schemeClr val="accent1"/>
                </a:solidFill>
              </a:rPr>
              <a:t>Proper motor cabling should provide a significantly lower impedance, ground return path for high frequency;</a:t>
            </a:r>
            <a:r>
              <a:rPr lang="en-US">
                <a:solidFill>
                  <a:schemeClr val="accent1"/>
                </a:solidFill>
              </a:rPr>
              <a:t> </a:t>
            </a:r>
            <a:r>
              <a:rPr lang="en-US" sz="2000">
                <a:solidFill>
                  <a:schemeClr val="accent1"/>
                </a:solidFill>
              </a:rPr>
              <a:t>through direct paths rather than through indirect paths.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Insulated and Ceramic Bearing</a:t>
            </a:r>
            <a:endParaRPr lang="en-US" dirty="0"/>
          </a:p>
        </p:txBody>
      </p:sp>
      <p:sp>
        <p:nvSpPr>
          <p:cNvPr id="4" name="Footer Placeholder 3"/>
          <p:cNvSpPr>
            <a:spLocks noGrp="1"/>
          </p:cNvSpPr>
          <p:nvPr>
            <p:ph type="ftr" sz="quarter" idx="10"/>
          </p:nvPr>
        </p:nvSpPr>
        <p:spPr/>
        <p:txBody>
          <a:bodyPr/>
          <a:lstStyle/>
          <a:p>
            <a:endParaRPr lang="en-US" dirty="0" smtClean="0"/>
          </a:p>
          <a:p>
            <a:r>
              <a:rPr lang="en-US" dirty="0" smtClean="0"/>
              <a:t>© ABB LV Drives</a:t>
            </a:r>
          </a:p>
          <a:p>
            <a:r>
              <a:rPr lang="en-US" dirty="0" smtClean="0"/>
              <a:t>Property of ABB LV Drives, Do Not Copy</a:t>
            </a:r>
          </a:p>
          <a:p>
            <a:r>
              <a:rPr lang="en-US" dirty="0" smtClean="0"/>
              <a:t>Slide </a:t>
            </a:r>
            <a:fld id="{709330EA-1C9E-4DED-B91F-B03869CB4E7D}" type="slidenum">
              <a:rPr lang="en-US" smtClean="0"/>
              <a:pPr/>
              <a:t>81</a:t>
            </a:fld>
            <a:endParaRPr lang="en-US" dirty="0"/>
          </a:p>
        </p:txBody>
      </p:sp>
      <p:sp>
        <p:nvSpPr>
          <p:cNvPr id="9" name="Rectangle 3"/>
          <p:cNvSpPr>
            <a:spLocks noGrp="1" noChangeArrowheads="1"/>
          </p:cNvSpPr>
          <p:nvPr>
            <p:ph idx="1"/>
          </p:nvPr>
        </p:nvSpPr>
        <p:spPr/>
        <p:txBody>
          <a:bodyPr/>
          <a:lstStyle/>
          <a:p>
            <a:r>
              <a:rPr lang="en-US" sz="2000" dirty="0"/>
              <a:t>They will block ~ 90-98% of currents, but will still pass high frequency (2 MHz) capacitive currents</a:t>
            </a:r>
          </a:p>
          <a:p>
            <a:r>
              <a:rPr lang="en-US" sz="2000" dirty="0"/>
              <a:t>Very expensive</a:t>
            </a:r>
          </a:p>
          <a:p>
            <a:pPr lvl="1">
              <a:spcBef>
                <a:spcPct val="20000"/>
              </a:spcBef>
            </a:pPr>
            <a:r>
              <a:rPr lang="en-US" dirty="0"/>
              <a:t>Standard 6218 ball bearing =~$35</a:t>
            </a:r>
          </a:p>
          <a:p>
            <a:pPr lvl="1">
              <a:spcBef>
                <a:spcPct val="20000"/>
              </a:spcBef>
            </a:pPr>
            <a:r>
              <a:rPr lang="en-US" dirty="0"/>
              <a:t>Insulated-race 6218 ball bearing = ~$550</a:t>
            </a:r>
          </a:p>
          <a:p>
            <a:pPr lvl="1">
              <a:spcBef>
                <a:spcPct val="20000"/>
              </a:spcBef>
            </a:pPr>
            <a:r>
              <a:rPr lang="en-US" dirty="0"/>
              <a:t>Ceramic ball 6218 bearing = ~$1200 ea.</a:t>
            </a:r>
          </a:p>
          <a:p>
            <a:pPr lvl="2">
              <a:spcBef>
                <a:spcPct val="20000"/>
              </a:spcBef>
            </a:pPr>
            <a:r>
              <a:rPr lang="en-US" sz="2000" dirty="0"/>
              <a:t>In ‘Machine tool OEM market’ volume, standard 6203 = ~ $0.75</a:t>
            </a:r>
          </a:p>
          <a:p>
            <a:pPr lvl="2">
              <a:spcBef>
                <a:spcPct val="20000"/>
              </a:spcBef>
            </a:pPr>
            <a:r>
              <a:rPr lang="en-US" sz="2000" dirty="0"/>
              <a:t>Ceramic ball 6203 = ~$10 in same market</a:t>
            </a:r>
          </a:p>
          <a:p>
            <a:pPr>
              <a:buFont typeface="Wingdings" pitchFamily="2" charset="2"/>
              <a:buNone/>
            </a:pP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linds(horizontal)">
                                      <p:cBhvr>
                                        <p:cTn id="7" dur="1000"/>
                                        <p:tgtEl>
                                          <p:spTgt spid="9">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blinds(horizontal)">
                                      <p:cBhvr>
                                        <p:cTn id="10" dur="1000"/>
                                        <p:tgtEl>
                                          <p:spTgt spid="9">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animEffect transition="in" filter="blinds(horizontal)">
                                      <p:cBhvr>
                                        <p:cTn id="13" dur="1000"/>
                                        <p:tgtEl>
                                          <p:spTgt spid="9">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9">
                                            <p:txEl>
                                              <p:pRg st="4" end="4"/>
                                            </p:txEl>
                                          </p:spTgt>
                                        </p:tgtEl>
                                        <p:attrNameLst>
                                          <p:attrName>style.visibility</p:attrName>
                                        </p:attrNameLst>
                                      </p:cBhvr>
                                      <p:to>
                                        <p:strVal val="visible"/>
                                      </p:to>
                                    </p:set>
                                    <p:animEffect transition="in" filter="blinds(horizontal)">
                                      <p:cBhvr>
                                        <p:cTn id="16" dur="1000"/>
                                        <p:tgtEl>
                                          <p:spTgt spid="9">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animEffect transition="in" filter="blinds(horizontal)">
                                      <p:cBhvr>
                                        <p:cTn id="19" dur="1000"/>
                                        <p:tgtEl>
                                          <p:spTgt spid="9">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blinds(horizontal)">
                                      <p:cBhvr>
                                        <p:cTn id="22" dur="10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Prevention Methods</a:t>
            </a:r>
            <a:endParaRPr lang="en-US" dirty="0"/>
          </a:p>
        </p:txBody>
      </p:sp>
      <p:sp>
        <p:nvSpPr>
          <p:cNvPr id="4" name="Footer Placeholder 3"/>
          <p:cNvSpPr>
            <a:spLocks noGrp="1"/>
          </p:cNvSpPr>
          <p:nvPr>
            <p:ph type="ftr" sz="quarter" idx="10"/>
          </p:nvPr>
        </p:nvSpPr>
        <p:spPr/>
        <p:txBody>
          <a:bodyPr/>
          <a:lstStyle/>
          <a:p>
            <a:endParaRPr lang="en-US" smtClean="0"/>
          </a:p>
          <a:p>
            <a:r>
              <a:rPr lang="en-US" smtClean="0"/>
              <a:t>© ABB LV Drives</a:t>
            </a:r>
          </a:p>
          <a:p>
            <a:r>
              <a:rPr lang="en-US" smtClean="0"/>
              <a:t>Property of ABB LV Drives, Do Not Copy</a:t>
            </a:r>
          </a:p>
          <a:p>
            <a:r>
              <a:rPr lang="en-US" smtClean="0"/>
              <a:t>Slide </a:t>
            </a:r>
            <a:fld id="{709330EA-1C9E-4DED-B91F-B03869CB4E7D}" type="slidenum">
              <a:rPr lang="en-US" smtClean="0"/>
              <a:pPr/>
              <a:t>82</a:t>
            </a:fld>
            <a:endParaRPr lang="en-US"/>
          </a:p>
        </p:txBody>
      </p:sp>
      <p:sp>
        <p:nvSpPr>
          <p:cNvPr id="5" name="Rectangle 3"/>
          <p:cNvSpPr>
            <a:spLocks noGrp="1" noChangeArrowheads="1"/>
          </p:cNvSpPr>
          <p:nvPr>
            <p:ph idx="1"/>
          </p:nvPr>
        </p:nvSpPr>
        <p:spPr/>
        <p:txBody>
          <a:bodyPr/>
          <a:lstStyle/>
          <a:p>
            <a:r>
              <a:rPr lang="en-US" dirty="0"/>
              <a:t>Reduce / cancel the common mode voltage at the source</a:t>
            </a:r>
          </a:p>
          <a:p>
            <a:pPr lvl="1">
              <a:lnSpc>
                <a:spcPct val="90000"/>
              </a:lnSpc>
              <a:spcBef>
                <a:spcPct val="30000"/>
              </a:spcBef>
            </a:pPr>
            <a:r>
              <a:rPr lang="en-US" sz="2200" dirty="0"/>
              <a:t>Output Filter (Output Reactor, </a:t>
            </a:r>
            <a:r>
              <a:rPr lang="en-US" sz="2200" dirty="0">
                <a:latin typeface="Symbol" pitchFamily="18" charset="2"/>
              </a:rPr>
              <a:t>D</a:t>
            </a:r>
            <a:r>
              <a:rPr lang="en-US" sz="2200" dirty="0"/>
              <a:t>V/</a:t>
            </a:r>
            <a:r>
              <a:rPr lang="en-US" sz="2200" dirty="0">
                <a:latin typeface="Symbol" pitchFamily="18" charset="2"/>
              </a:rPr>
              <a:t>D</a:t>
            </a:r>
            <a:r>
              <a:rPr lang="en-US" sz="2200" dirty="0"/>
              <a:t>T filter, sine filter)</a:t>
            </a:r>
          </a:p>
          <a:p>
            <a:pPr lvl="1">
              <a:lnSpc>
                <a:spcPct val="90000"/>
              </a:lnSpc>
              <a:spcBef>
                <a:spcPct val="30000"/>
              </a:spcBef>
            </a:pPr>
            <a:r>
              <a:rPr lang="en-US" sz="2200" dirty="0"/>
              <a:t>Costly, especially when installed in VFD enclosure</a:t>
            </a:r>
          </a:p>
          <a:p>
            <a:r>
              <a:rPr lang="en-US" dirty="0"/>
              <a:t>They reduce CM voltage by sloping the rise time of the individual phase voltages.</a:t>
            </a:r>
          </a:p>
          <a:p>
            <a:r>
              <a:rPr lang="en-US" dirty="0"/>
              <a:t>Use of just a reactor can make problem worse by changing tuning of output circuit.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1000"/>
                                        <p:tgtEl>
                                          <p:spTgt spid="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linds(horizontal)">
                                      <p:cBhvr>
                                        <p:cTn id="10" dur="1000"/>
                                        <p:tgtEl>
                                          <p:spTgt spid="5">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linds(horizontal)">
                                      <p:cBhvr>
                                        <p:cTn id="13" dur="10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blinds(horizontal)">
                                      <p:cBhvr>
                                        <p:cTn id="18" dur="10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blinds(horizontal)">
                                      <p:cBhvr>
                                        <p:cTn id="23"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Aegis Grounding Ring</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smtClean="0"/>
          </a:p>
          <a:p>
            <a:r>
              <a:rPr lang="en-US" smtClean="0"/>
              <a:t>© ABB LV Drives</a:t>
            </a:r>
          </a:p>
          <a:p>
            <a:r>
              <a:rPr lang="en-US" smtClean="0"/>
              <a:t>Property of ABB LV Drives, Do Not Copy</a:t>
            </a:r>
          </a:p>
          <a:p>
            <a:r>
              <a:rPr lang="en-US" smtClean="0"/>
              <a:t>Slide </a:t>
            </a:r>
            <a:fld id="{709330EA-1C9E-4DED-B91F-B03869CB4E7D}" type="slidenum">
              <a:rPr lang="en-US" smtClean="0"/>
              <a:pPr/>
              <a:t>83</a:t>
            </a:fld>
            <a:endParaRPr lang="en-US"/>
          </a:p>
        </p:txBody>
      </p:sp>
      <p:sp>
        <p:nvSpPr>
          <p:cNvPr id="5" name="Rectangle 3"/>
          <p:cNvSpPr txBox="1">
            <a:spLocks noChangeArrowheads="1"/>
          </p:cNvSpPr>
          <p:nvPr/>
        </p:nvSpPr>
        <p:spPr bwMode="auto">
          <a:xfrm>
            <a:off x="960120" y="1188720"/>
            <a:ext cx="3937000" cy="4648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203200" marR="0" lvl="0" indent="-203200" algn="l" defTabSz="1019175" rtl="0" eaLnBrk="1" fontAlgn="base" latinLnBrk="0" hangingPunct="1">
              <a:lnSpc>
                <a:spcPct val="100000"/>
              </a:lnSpc>
              <a:spcBef>
                <a:spcPct val="50000"/>
              </a:spcBef>
              <a:spcAft>
                <a:spcPct val="0"/>
              </a:spcAft>
              <a:buClr>
                <a:schemeClr val="tx2"/>
              </a:buClr>
              <a:buSzPct val="70000"/>
              <a:buFont typeface="Wingdings" pitchFamily="2" charset="2"/>
              <a:buNone/>
              <a:tabLst/>
              <a:defRPr/>
            </a:pPr>
            <a:r>
              <a:rPr kumimoji="0" lang="en-US" sz="2200" b="0" i="0" u="none" strike="noStrike" kern="0" cap="none" spc="0" normalizeH="0" baseline="0" noProof="0" dirty="0" smtClean="0">
                <a:ln>
                  <a:noFill/>
                </a:ln>
                <a:solidFill>
                  <a:srgbClr val="000000"/>
                </a:solidFill>
                <a:effectLst/>
                <a:uLnTx/>
                <a:uFillTx/>
                <a:latin typeface="+mn-lt"/>
                <a:ea typeface="+mn-ea"/>
                <a:cs typeface="+mn-cs"/>
              </a:rPr>
              <a:t>Shaft Grounding Ring:</a:t>
            </a:r>
            <a:endParaRPr kumimoji="0" lang="en-US" sz="2200" b="0" i="0" u="none" strike="noStrike" kern="0" cap="none" spc="0" normalizeH="0" baseline="0" noProof="0" dirty="0">
              <a:ln>
                <a:noFill/>
              </a:ln>
              <a:solidFill>
                <a:srgbClr val="000000"/>
              </a:solidFill>
              <a:effectLst/>
              <a:uLnTx/>
              <a:uFillTx/>
              <a:latin typeface="+mn-lt"/>
              <a:ea typeface="+mn-ea"/>
              <a:cs typeface="+mn-cs"/>
            </a:endParaRPr>
          </a:p>
        </p:txBody>
      </p:sp>
      <p:sp>
        <p:nvSpPr>
          <p:cNvPr id="6" name="Rectangle 4"/>
          <p:cNvSpPr txBox="1">
            <a:spLocks noChangeArrowheads="1"/>
          </p:cNvSpPr>
          <p:nvPr/>
        </p:nvSpPr>
        <p:spPr>
          <a:xfrm>
            <a:off x="4617720" y="1554480"/>
            <a:ext cx="3911600" cy="3810000"/>
          </a:xfrm>
          <a:prstGeom prst="rect">
            <a:avLst/>
          </a:prstGeom>
        </p:spPr>
        <p:txBody>
          <a:bodyPr/>
          <a:lstStyle/>
          <a:p>
            <a:pPr marL="203200" marR="0" lvl="0" indent="-203200" algn="l" defTabSz="1019175" rtl="0" eaLnBrk="1" fontAlgn="base" latinLnBrk="0" hangingPunct="1">
              <a:lnSpc>
                <a:spcPct val="100000"/>
              </a:lnSpc>
              <a:spcBef>
                <a:spcPct val="50000"/>
              </a:spcBef>
              <a:spcAft>
                <a:spcPct val="0"/>
              </a:spcAft>
              <a:buClr>
                <a:schemeClr val="tx2"/>
              </a:buClr>
              <a:buSzPct val="70000"/>
              <a:buFont typeface="Wingdings" pitchFamily="2" charset="2"/>
              <a:buChar char="§"/>
              <a:tabLst/>
              <a:defRPr/>
            </a:pPr>
            <a:r>
              <a:rPr kumimoji="0" lang="en-US" sz="2200" b="0" i="0" u="none" strike="noStrike" kern="0" cap="none" spc="0" normalizeH="0" baseline="0" noProof="0" dirty="0" smtClean="0">
                <a:ln>
                  <a:noFill/>
                </a:ln>
                <a:solidFill>
                  <a:srgbClr val="000000"/>
                </a:solidFill>
                <a:effectLst/>
                <a:uLnTx/>
                <a:uFillTx/>
                <a:latin typeface="+mn-lt"/>
                <a:ea typeface="+mn-ea"/>
                <a:cs typeface="+mn-cs"/>
              </a:rPr>
              <a:t>Installs easily on drive end or opposite drive end</a:t>
            </a:r>
          </a:p>
          <a:p>
            <a:pPr marL="203200" marR="0" lvl="0" indent="-203200" algn="l" defTabSz="1019175" rtl="0" eaLnBrk="1" fontAlgn="base" latinLnBrk="0" hangingPunct="1">
              <a:lnSpc>
                <a:spcPct val="100000"/>
              </a:lnSpc>
              <a:spcBef>
                <a:spcPct val="50000"/>
              </a:spcBef>
              <a:spcAft>
                <a:spcPct val="0"/>
              </a:spcAft>
              <a:buClr>
                <a:schemeClr val="tx2"/>
              </a:buClr>
              <a:buSzPct val="70000"/>
              <a:buFont typeface="Wingdings" pitchFamily="2" charset="2"/>
              <a:buChar char="§"/>
              <a:tabLst/>
              <a:defRPr/>
            </a:pPr>
            <a:r>
              <a:rPr kumimoji="0" lang="en-US" sz="2200" b="0" i="0" u="none" strike="noStrike" kern="0" cap="none" spc="0" normalizeH="0" baseline="0" noProof="0" dirty="0" smtClean="0">
                <a:ln>
                  <a:noFill/>
                </a:ln>
                <a:solidFill>
                  <a:srgbClr val="000000"/>
                </a:solidFill>
                <a:effectLst/>
                <a:uLnTx/>
                <a:uFillTx/>
                <a:latin typeface="+mn-lt"/>
                <a:ea typeface="+mn-ea"/>
                <a:cs typeface="+mn-cs"/>
              </a:rPr>
              <a:t>100,000 plus micro fibers make contact on shaft and provide a pathway to ground</a:t>
            </a:r>
          </a:p>
          <a:p>
            <a:pPr marL="203200" marR="0" lvl="0" indent="-203200" algn="l" defTabSz="1019175" rtl="0" eaLnBrk="1" fontAlgn="base" latinLnBrk="0" hangingPunct="1">
              <a:lnSpc>
                <a:spcPct val="100000"/>
              </a:lnSpc>
              <a:spcBef>
                <a:spcPct val="50000"/>
              </a:spcBef>
              <a:spcAft>
                <a:spcPct val="0"/>
              </a:spcAft>
              <a:buClr>
                <a:schemeClr val="tx2"/>
              </a:buClr>
              <a:buSzPct val="70000"/>
              <a:buFont typeface="Wingdings" pitchFamily="2" charset="2"/>
              <a:buChar char="§"/>
              <a:tabLst/>
              <a:defRPr/>
            </a:pPr>
            <a:r>
              <a:rPr kumimoji="0" lang="en-US" sz="2200" b="0" i="0" u="none" strike="noStrike" kern="0" cap="none" spc="0" normalizeH="0" baseline="0" noProof="0" dirty="0" smtClean="0">
                <a:ln>
                  <a:noFill/>
                </a:ln>
                <a:solidFill>
                  <a:srgbClr val="000000"/>
                </a:solidFill>
                <a:effectLst/>
                <a:uLnTx/>
                <a:uFillTx/>
                <a:latin typeface="+mn-lt"/>
                <a:ea typeface="+mn-ea"/>
                <a:cs typeface="+mn-cs"/>
              </a:rPr>
              <a:t>Guaranteed for Life of the Motor</a:t>
            </a:r>
          </a:p>
          <a:p>
            <a:pPr marL="203200" marR="0" lvl="0" indent="-203200" algn="l" defTabSz="1019175" rtl="0" eaLnBrk="1" fontAlgn="base" latinLnBrk="0" hangingPunct="1">
              <a:lnSpc>
                <a:spcPct val="100000"/>
              </a:lnSpc>
              <a:spcBef>
                <a:spcPct val="50000"/>
              </a:spcBef>
              <a:spcAft>
                <a:spcPct val="0"/>
              </a:spcAft>
              <a:buClr>
                <a:schemeClr val="tx2"/>
              </a:buClr>
              <a:buSzPct val="70000"/>
              <a:buFont typeface="Wingdings" pitchFamily="2" charset="2"/>
              <a:buChar char="§"/>
              <a:tabLst/>
              <a:defRPr/>
            </a:pPr>
            <a:r>
              <a:rPr kumimoji="0" lang="en-US" sz="2200" b="0" i="0" u="none" strike="noStrike" kern="0" cap="none" spc="0" normalizeH="0" baseline="0" noProof="0" dirty="0" smtClean="0">
                <a:ln>
                  <a:noFill/>
                </a:ln>
                <a:solidFill>
                  <a:srgbClr val="000000"/>
                </a:solidFill>
                <a:effectLst/>
                <a:uLnTx/>
                <a:uFillTx/>
                <a:latin typeface="+mn-lt"/>
                <a:ea typeface="+mn-ea"/>
                <a:cs typeface="+mn-cs"/>
              </a:rPr>
              <a:t>No Maintenance Required</a:t>
            </a:r>
            <a:endParaRPr kumimoji="0" lang="en-US" sz="2200" b="0" i="0" u="none" strike="noStrike" kern="0" cap="none" spc="0" normalizeH="0" baseline="0" noProof="0" dirty="0">
              <a:ln>
                <a:noFill/>
              </a:ln>
              <a:solidFill>
                <a:srgbClr val="000000"/>
              </a:solidFill>
              <a:effectLst/>
              <a:uLnTx/>
              <a:uFillTx/>
              <a:latin typeface="+mn-lt"/>
              <a:ea typeface="+mn-ea"/>
              <a:cs typeface="+mn-cs"/>
            </a:endParaRPr>
          </a:p>
        </p:txBody>
      </p:sp>
      <p:pic>
        <p:nvPicPr>
          <p:cNvPr id="7" name="Picture 5" descr="AEGIS SGR Photo">
            <a:hlinkClick r:id="rId3"/>
          </p:cNvPr>
          <p:cNvPicPr>
            <a:picLocks noChangeAspect="1" noChangeArrowheads="1"/>
          </p:cNvPicPr>
          <p:nvPr/>
        </p:nvPicPr>
        <p:blipFill>
          <a:blip r:embed="rId4" cstate="print"/>
          <a:srcRect/>
          <a:stretch>
            <a:fillRect/>
          </a:stretch>
        </p:blipFill>
        <p:spPr bwMode="auto">
          <a:xfrm>
            <a:off x="822960" y="1737360"/>
            <a:ext cx="3200400" cy="3505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amond(in)">
                                      <p:cBhvr>
                                        <p:cTn id="7" dur="500"/>
                                        <p:tgtEl>
                                          <p:spTgt spid="6">
                                            <p:txEl>
                                              <p:pRg st="0" end="0"/>
                                            </p:txEl>
                                          </p:spTgt>
                                        </p:tgtEl>
                                      </p:cBhvr>
                                    </p:animEffect>
                                  </p:childTnLst>
                                </p:cTn>
                              </p:par>
                            </p:childTnLst>
                          </p:cTn>
                        </p:par>
                        <p:par>
                          <p:cTn id="8" fill="hold">
                            <p:stCondLst>
                              <p:cond delay="500"/>
                            </p:stCondLst>
                            <p:childTnLst>
                              <p:par>
                                <p:cTn id="9" presetID="8" presetClass="entr" presetSubtype="16"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diamond(in)">
                                      <p:cBhvr>
                                        <p:cTn id="11" dur="500"/>
                                        <p:tgtEl>
                                          <p:spTgt spid="6">
                                            <p:txEl>
                                              <p:pRg st="1" end="1"/>
                                            </p:txEl>
                                          </p:spTgt>
                                        </p:tgtEl>
                                      </p:cBhvr>
                                    </p:animEffect>
                                  </p:childTnLst>
                                </p:cTn>
                              </p:par>
                            </p:childTnLst>
                          </p:cTn>
                        </p:par>
                        <p:par>
                          <p:cTn id="12" fill="hold">
                            <p:stCondLst>
                              <p:cond delay="1000"/>
                            </p:stCondLst>
                            <p:childTnLst>
                              <p:par>
                                <p:cTn id="13" presetID="8" presetClass="entr" presetSubtype="16"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diamond(in)">
                                      <p:cBhvr>
                                        <p:cTn id="15" dur="500"/>
                                        <p:tgtEl>
                                          <p:spTgt spid="6">
                                            <p:txEl>
                                              <p:pRg st="2" end="2"/>
                                            </p:txEl>
                                          </p:spTgt>
                                        </p:tgtEl>
                                      </p:cBhvr>
                                    </p:animEffect>
                                  </p:childTnLst>
                                </p:cTn>
                              </p:par>
                            </p:childTnLst>
                          </p:cTn>
                        </p:par>
                        <p:par>
                          <p:cTn id="16" fill="hold">
                            <p:stCondLst>
                              <p:cond delay="1500"/>
                            </p:stCondLst>
                            <p:childTnLst>
                              <p:par>
                                <p:cTn id="17" presetID="8" presetClass="entr" presetSubtype="16"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diamond(in)">
                                      <p:cBhvr>
                                        <p:cTn id="19"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Scope Measurements with Ring Installed</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smtClean="0"/>
          </a:p>
          <a:p>
            <a:r>
              <a:rPr lang="en-US" smtClean="0"/>
              <a:t>© ABB LV Drives</a:t>
            </a:r>
          </a:p>
          <a:p>
            <a:r>
              <a:rPr lang="en-US" smtClean="0"/>
              <a:t>Property of ABB LV Drives, Do Not Copy</a:t>
            </a:r>
          </a:p>
          <a:p>
            <a:r>
              <a:rPr lang="en-US" smtClean="0"/>
              <a:t>Slide </a:t>
            </a:r>
            <a:fld id="{709330EA-1C9E-4DED-B91F-B03869CB4E7D}" type="slidenum">
              <a:rPr lang="en-US" smtClean="0"/>
              <a:pPr/>
              <a:t>84</a:t>
            </a:fld>
            <a:endParaRPr lang="en-US"/>
          </a:p>
        </p:txBody>
      </p:sp>
      <p:pic>
        <p:nvPicPr>
          <p:cNvPr id="5" name="Picture 5" descr="shaft with aegis 2"/>
          <p:cNvPicPr>
            <a:picLocks noChangeAspect="1" noChangeArrowheads="1"/>
          </p:cNvPicPr>
          <p:nvPr/>
        </p:nvPicPr>
        <p:blipFill>
          <a:blip r:embed="rId3" cstate="print"/>
          <a:srcRect r="37500"/>
          <a:stretch>
            <a:fillRect/>
          </a:stretch>
        </p:blipFill>
        <p:spPr bwMode="auto">
          <a:xfrm>
            <a:off x="5562600" y="2011680"/>
            <a:ext cx="3429000" cy="3379788"/>
          </a:xfrm>
          <a:prstGeom prst="rect">
            <a:avLst/>
          </a:prstGeom>
          <a:noFill/>
          <a:ln w="25400">
            <a:solidFill>
              <a:srgbClr val="0000FF"/>
            </a:solidFill>
            <a:miter lim="800000"/>
            <a:headEnd/>
            <a:tailEnd/>
          </a:ln>
        </p:spPr>
      </p:pic>
      <p:pic>
        <p:nvPicPr>
          <p:cNvPr id="6" name="Picture 6" descr="shaft NO Aegis 1"/>
          <p:cNvPicPr>
            <a:picLocks noChangeAspect="1" noChangeArrowheads="1"/>
          </p:cNvPicPr>
          <p:nvPr/>
        </p:nvPicPr>
        <p:blipFill>
          <a:blip r:embed="rId4" cstate="print"/>
          <a:srcRect r="37500"/>
          <a:stretch>
            <a:fillRect/>
          </a:stretch>
        </p:blipFill>
        <p:spPr bwMode="auto">
          <a:xfrm>
            <a:off x="1143000" y="2011680"/>
            <a:ext cx="3429000" cy="3378200"/>
          </a:xfrm>
          <a:prstGeom prst="rect">
            <a:avLst/>
          </a:prstGeom>
          <a:noFill/>
          <a:ln w="25400">
            <a:solidFill>
              <a:srgbClr val="0000FF"/>
            </a:solidFill>
            <a:miter lim="800000"/>
            <a:headEnd/>
            <a:tailEnd/>
          </a:ln>
        </p:spPr>
      </p:pic>
      <p:sp>
        <p:nvSpPr>
          <p:cNvPr id="7" name="Text Box 9"/>
          <p:cNvSpPr txBox="1">
            <a:spLocks noChangeArrowheads="1"/>
          </p:cNvSpPr>
          <p:nvPr/>
        </p:nvSpPr>
        <p:spPr bwMode="auto">
          <a:xfrm>
            <a:off x="1371600" y="5593080"/>
            <a:ext cx="2514600" cy="811213"/>
          </a:xfrm>
          <a:prstGeom prst="rect">
            <a:avLst/>
          </a:prstGeom>
          <a:solidFill>
            <a:srgbClr val="99CCFF"/>
          </a:solidFill>
          <a:ln w="25400">
            <a:solidFill>
              <a:srgbClr val="800080"/>
            </a:solidFill>
            <a:miter lim="800000"/>
            <a:headEnd/>
            <a:tailEnd/>
          </a:ln>
          <a:effectLst/>
        </p:spPr>
        <p:txBody>
          <a:bodyPr>
            <a:spAutoFit/>
          </a:bodyPr>
          <a:lstStyle/>
          <a:p>
            <a:pPr algn="ctr">
              <a:lnSpc>
                <a:spcPct val="90000"/>
              </a:lnSpc>
              <a:spcBef>
                <a:spcPct val="10000"/>
              </a:spcBef>
            </a:pPr>
            <a:r>
              <a:rPr lang="en-US" b="1">
                <a:solidFill>
                  <a:srgbClr val="FF0000"/>
                </a:solidFill>
              </a:rPr>
              <a:t>20 Volt Peak:</a:t>
            </a:r>
            <a:r>
              <a:rPr lang="en-US"/>
              <a:t> </a:t>
            </a:r>
          </a:p>
          <a:p>
            <a:pPr algn="ctr">
              <a:lnSpc>
                <a:spcPct val="90000"/>
              </a:lnSpc>
              <a:spcBef>
                <a:spcPct val="10000"/>
              </a:spcBef>
            </a:pPr>
            <a:r>
              <a:rPr lang="en-US"/>
              <a:t>Shaft to GND</a:t>
            </a:r>
          </a:p>
        </p:txBody>
      </p:sp>
      <p:sp>
        <p:nvSpPr>
          <p:cNvPr id="8" name="Freeform 11"/>
          <p:cNvSpPr>
            <a:spLocks/>
          </p:cNvSpPr>
          <p:nvPr/>
        </p:nvSpPr>
        <p:spPr bwMode="auto">
          <a:xfrm>
            <a:off x="2908300" y="3078480"/>
            <a:ext cx="1397000" cy="2895600"/>
          </a:xfrm>
          <a:custGeom>
            <a:avLst/>
            <a:gdLst/>
            <a:ahLst/>
            <a:cxnLst>
              <a:cxn ang="0">
                <a:pos x="616" y="1968"/>
              </a:cxn>
              <a:cxn ang="0">
                <a:pos x="880" y="1962"/>
              </a:cxn>
              <a:cxn ang="0">
                <a:pos x="868" y="0"/>
              </a:cxn>
              <a:cxn ang="0">
                <a:pos x="0" y="8"/>
              </a:cxn>
            </a:cxnLst>
            <a:rect l="0" t="0" r="r" b="b"/>
            <a:pathLst>
              <a:path w="880" h="1968">
                <a:moveTo>
                  <a:pt x="616" y="1968"/>
                </a:moveTo>
                <a:lnTo>
                  <a:pt x="880" y="1962"/>
                </a:lnTo>
                <a:lnTo>
                  <a:pt x="868" y="0"/>
                </a:lnTo>
                <a:lnTo>
                  <a:pt x="0" y="8"/>
                </a:lnTo>
              </a:path>
            </a:pathLst>
          </a:custGeom>
          <a:noFill/>
          <a:ln w="31750">
            <a:solidFill>
              <a:srgbClr val="800080"/>
            </a:solidFill>
            <a:round/>
            <a:headEnd type="none" w="med" len="med"/>
            <a:tailEnd type="triangle" w="lg" len="lg"/>
          </a:ln>
          <a:effectLst/>
        </p:spPr>
        <p:txBody>
          <a:bodyPr/>
          <a:lstStyle/>
          <a:p>
            <a:endParaRPr lang="en-US"/>
          </a:p>
        </p:txBody>
      </p:sp>
      <p:sp>
        <p:nvSpPr>
          <p:cNvPr id="9" name="Text Box 12"/>
          <p:cNvSpPr txBox="1">
            <a:spLocks noChangeArrowheads="1"/>
          </p:cNvSpPr>
          <p:nvPr/>
        </p:nvSpPr>
        <p:spPr bwMode="auto">
          <a:xfrm>
            <a:off x="5715000" y="5669280"/>
            <a:ext cx="2514600" cy="811213"/>
          </a:xfrm>
          <a:prstGeom prst="rect">
            <a:avLst/>
          </a:prstGeom>
          <a:solidFill>
            <a:srgbClr val="CCFFCC"/>
          </a:solidFill>
          <a:ln w="25400">
            <a:solidFill>
              <a:srgbClr val="008000"/>
            </a:solidFill>
            <a:miter lim="800000"/>
            <a:headEnd/>
            <a:tailEnd/>
          </a:ln>
          <a:effectLst/>
        </p:spPr>
        <p:txBody>
          <a:bodyPr>
            <a:spAutoFit/>
          </a:bodyPr>
          <a:lstStyle/>
          <a:p>
            <a:pPr algn="ctr">
              <a:lnSpc>
                <a:spcPct val="90000"/>
              </a:lnSpc>
              <a:spcBef>
                <a:spcPct val="10000"/>
              </a:spcBef>
            </a:pPr>
            <a:r>
              <a:rPr lang="en-US" b="1">
                <a:solidFill>
                  <a:srgbClr val="008000"/>
                </a:solidFill>
              </a:rPr>
              <a:t>1.32 Volt Peak:</a:t>
            </a:r>
          </a:p>
          <a:p>
            <a:pPr algn="ctr">
              <a:lnSpc>
                <a:spcPct val="90000"/>
              </a:lnSpc>
              <a:spcBef>
                <a:spcPct val="10000"/>
              </a:spcBef>
            </a:pPr>
            <a:r>
              <a:rPr lang="en-US"/>
              <a:t>Shaft to GND</a:t>
            </a:r>
          </a:p>
        </p:txBody>
      </p:sp>
      <p:sp>
        <p:nvSpPr>
          <p:cNvPr id="10" name="Freeform 13"/>
          <p:cNvSpPr>
            <a:spLocks/>
          </p:cNvSpPr>
          <p:nvPr/>
        </p:nvSpPr>
        <p:spPr bwMode="auto">
          <a:xfrm>
            <a:off x="7239000" y="3002280"/>
            <a:ext cx="1397000" cy="2895600"/>
          </a:xfrm>
          <a:custGeom>
            <a:avLst/>
            <a:gdLst/>
            <a:ahLst/>
            <a:cxnLst>
              <a:cxn ang="0">
                <a:pos x="624" y="1824"/>
              </a:cxn>
              <a:cxn ang="0">
                <a:pos x="880" y="1824"/>
              </a:cxn>
              <a:cxn ang="0">
                <a:pos x="868" y="0"/>
              </a:cxn>
              <a:cxn ang="0">
                <a:pos x="0" y="7"/>
              </a:cxn>
            </a:cxnLst>
            <a:rect l="0" t="0" r="r" b="b"/>
            <a:pathLst>
              <a:path w="880" h="1824">
                <a:moveTo>
                  <a:pt x="624" y="1824"/>
                </a:moveTo>
                <a:lnTo>
                  <a:pt x="880" y="1824"/>
                </a:lnTo>
                <a:lnTo>
                  <a:pt x="868" y="0"/>
                </a:lnTo>
                <a:lnTo>
                  <a:pt x="0" y="7"/>
                </a:lnTo>
              </a:path>
            </a:pathLst>
          </a:custGeom>
          <a:noFill/>
          <a:ln w="31750">
            <a:solidFill>
              <a:srgbClr val="008000"/>
            </a:solidFill>
            <a:round/>
            <a:headEnd type="none" w="med" len="med"/>
            <a:tailEnd type="triangle" w="lg" len="lg"/>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BB7DED23-E21F-4CAC-8FE1-6028E0E3671E}" type="slidenum">
              <a:rPr lang="en-US"/>
              <a:pPr/>
              <a:t>85</a:t>
            </a:fld>
            <a:endParaRPr lang="en-US"/>
          </a:p>
        </p:txBody>
      </p:sp>
      <p:sp>
        <p:nvSpPr>
          <p:cNvPr id="3073026" name="Rectangle 2"/>
          <p:cNvSpPr>
            <a:spLocks noGrp="1" noChangeArrowheads="1"/>
          </p:cNvSpPr>
          <p:nvPr>
            <p:ph type="title"/>
          </p:nvPr>
        </p:nvSpPr>
        <p:spPr/>
        <p:txBody>
          <a:bodyPr/>
          <a:lstStyle/>
          <a:p>
            <a:r>
              <a:rPr lang="en-US"/>
              <a:t>Motor Cable Length - Recommendations</a:t>
            </a:r>
            <a:endParaRPr lang="en-US" sz="2200">
              <a:solidFill>
                <a:schemeClr val="accent1"/>
              </a:solidFill>
            </a:endParaRPr>
          </a:p>
        </p:txBody>
      </p:sp>
      <p:sp>
        <p:nvSpPr>
          <p:cNvPr id="3073027" name="Rectangle 3"/>
          <p:cNvSpPr>
            <a:spLocks noGrp="1" noChangeArrowheads="1"/>
          </p:cNvSpPr>
          <p:nvPr>
            <p:ph type="body" idx="1"/>
          </p:nvPr>
        </p:nvSpPr>
        <p:spPr>
          <a:xfrm>
            <a:off x="1624013" y="1808163"/>
            <a:ext cx="6810375" cy="5219700"/>
          </a:xfrm>
        </p:spPr>
        <p:txBody>
          <a:bodyPr/>
          <a:lstStyle/>
          <a:p>
            <a:r>
              <a:rPr lang="en-US"/>
              <a:t>The distance between the motor and the drive is limited by the maximum motor cable length. See "Motor Connection Specifications,” back of the User Manual</a:t>
            </a:r>
          </a:p>
        </p:txBody>
      </p:sp>
      <p:pic>
        <p:nvPicPr>
          <p:cNvPr id="3073028" name="Picture 4"/>
          <p:cNvPicPr>
            <a:picLocks noChangeAspect="1" noChangeArrowheads="1"/>
          </p:cNvPicPr>
          <p:nvPr/>
        </p:nvPicPr>
        <p:blipFill>
          <a:blip r:embed="rId4" cstate="print"/>
          <a:srcRect/>
          <a:stretch>
            <a:fillRect/>
          </a:stretch>
        </p:blipFill>
        <p:spPr bwMode="auto">
          <a:xfrm>
            <a:off x="1619250" y="4333875"/>
            <a:ext cx="6797675" cy="2654300"/>
          </a:xfrm>
          <a:prstGeom prst="rect">
            <a:avLst/>
          </a:prstGeom>
          <a:noFill/>
          <a:ln w="9525" algn="ctr">
            <a:noFill/>
            <a:miter lim="800000"/>
            <a:headEnd/>
            <a:tailEnd/>
          </a:ln>
          <a:effectLst/>
        </p:spPr>
      </p:pic>
    </p:spTree>
    <p:custDataLst>
      <p:tags r:id="rId1"/>
    </p:custData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51D0F547-A24E-4C3B-A5D7-25FD43E8E7A5}" type="slidenum">
              <a:rPr lang="en-US"/>
              <a:pPr/>
              <a:t>86</a:t>
            </a:fld>
            <a:endParaRPr lang="en-US"/>
          </a:p>
        </p:txBody>
      </p:sp>
      <p:sp>
        <p:nvSpPr>
          <p:cNvPr id="3075074" name="Rectangle 2"/>
          <p:cNvSpPr>
            <a:spLocks noGrp="1" noChangeArrowheads="1"/>
          </p:cNvSpPr>
          <p:nvPr>
            <p:ph type="title"/>
          </p:nvPr>
        </p:nvSpPr>
        <p:spPr/>
        <p:txBody>
          <a:bodyPr/>
          <a:lstStyle/>
          <a:p>
            <a:r>
              <a:rPr lang="en-US"/>
              <a:t>Drive (Output) Disconnects / Power Factor Capacitors</a:t>
            </a:r>
          </a:p>
        </p:txBody>
      </p:sp>
      <p:sp>
        <p:nvSpPr>
          <p:cNvPr id="3075075" name="Rectangle 3"/>
          <p:cNvSpPr>
            <a:spLocks noGrp="1" noChangeArrowheads="1"/>
          </p:cNvSpPr>
          <p:nvPr>
            <p:ph type="body" idx="1"/>
          </p:nvPr>
        </p:nvSpPr>
        <p:spPr>
          <a:xfrm>
            <a:off x="1624013" y="1808163"/>
            <a:ext cx="3484562" cy="5222875"/>
          </a:xfrm>
        </p:spPr>
        <p:txBody>
          <a:bodyPr/>
          <a:lstStyle/>
          <a:p>
            <a:r>
              <a:rPr lang="en-US"/>
              <a:t>Output Disconnect allows a technician to service HVAC equipment</a:t>
            </a:r>
          </a:p>
          <a:p>
            <a:r>
              <a:rPr lang="en-US"/>
              <a:t>Confirm that the Output Disconnect is correctly wired to the VFD Run Enable circuit (drive shuts down when motor disconnect is open)</a:t>
            </a:r>
          </a:p>
          <a:p>
            <a:r>
              <a:rPr lang="en-US"/>
              <a:t>Verify that no Power Factor Correction Capacitors are located between the drive and motor</a:t>
            </a:r>
          </a:p>
        </p:txBody>
      </p:sp>
      <p:graphicFrame>
        <p:nvGraphicFramePr>
          <p:cNvPr id="3075076" name="Object 4"/>
          <p:cNvGraphicFramePr>
            <a:graphicFrameLocks noChangeAspect="1"/>
          </p:cNvGraphicFramePr>
          <p:nvPr/>
        </p:nvGraphicFramePr>
        <p:xfrm>
          <a:off x="6313488" y="1719263"/>
          <a:ext cx="1949450" cy="5319712"/>
        </p:xfrm>
        <a:graphic>
          <a:graphicData uri="http://schemas.openxmlformats.org/presentationml/2006/ole">
            <mc:AlternateContent xmlns:mc="http://schemas.openxmlformats.org/markup-compatibility/2006">
              <mc:Choice xmlns:v="urn:schemas-microsoft-com:vml" Requires="v">
                <p:oleObj spid="_x0000_s3075081" name="Visio" r:id="rId5" imgW="2043379" imgH="5576011" progId="Visio.Drawing.11">
                  <p:embed/>
                </p:oleObj>
              </mc:Choice>
              <mc:Fallback>
                <p:oleObj name="Visio" r:id="rId5" imgW="2043379" imgH="5576011" progId="Visio.Drawing.11">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3488" y="1719263"/>
                        <a:ext cx="1949450" cy="531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5077" name="Text Box 5"/>
          <p:cNvSpPr txBox="1">
            <a:spLocks noChangeArrowheads="1"/>
          </p:cNvSpPr>
          <p:nvPr/>
        </p:nvSpPr>
        <p:spPr bwMode="auto">
          <a:xfrm>
            <a:off x="6648450" y="3022600"/>
            <a:ext cx="754063" cy="406400"/>
          </a:xfrm>
          <a:prstGeom prst="rect">
            <a:avLst/>
          </a:prstGeom>
          <a:noFill/>
          <a:ln w="9525">
            <a:noFill/>
            <a:miter lim="800000"/>
            <a:headEnd/>
            <a:tailEnd/>
          </a:ln>
          <a:effectLst/>
        </p:spPr>
        <p:txBody>
          <a:bodyPr lIns="101846" tIns="50923" rIns="101846" bIns="50923">
            <a:spAutoFit/>
          </a:bodyPr>
          <a:lstStyle/>
          <a:p>
            <a:pPr defTabSz="1019175">
              <a:buClrTx/>
              <a:buSzTx/>
              <a:buFontTx/>
              <a:buNone/>
            </a:pPr>
            <a:r>
              <a:rPr lang="en-US">
                <a:solidFill>
                  <a:schemeClr val="tx1"/>
                </a:solidFill>
                <a:cs typeface="Arial" charset="0"/>
              </a:rPr>
              <a:t>VFD</a:t>
            </a:r>
          </a:p>
        </p:txBody>
      </p:sp>
      <p:sp>
        <p:nvSpPr>
          <p:cNvPr id="3075078" name="Text Box 6"/>
          <p:cNvSpPr txBox="1">
            <a:spLocks noChangeArrowheads="1"/>
          </p:cNvSpPr>
          <p:nvPr/>
        </p:nvSpPr>
        <p:spPr bwMode="auto">
          <a:xfrm>
            <a:off x="8629650" y="5173663"/>
            <a:ext cx="1204913" cy="1322387"/>
          </a:xfrm>
          <a:prstGeom prst="rect">
            <a:avLst/>
          </a:prstGeom>
          <a:noFill/>
          <a:ln w="9525">
            <a:noFill/>
            <a:miter lim="800000"/>
            <a:headEnd/>
            <a:tailEnd/>
          </a:ln>
          <a:effectLst/>
        </p:spPr>
        <p:txBody>
          <a:bodyPr lIns="101846" tIns="50923" rIns="101846" bIns="50923">
            <a:spAutoFit/>
          </a:bodyPr>
          <a:lstStyle/>
          <a:p>
            <a:pPr defTabSz="1019175">
              <a:spcBef>
                <a:spcPct val="0"/>
              </a:spcBef>
              <a:buClrTx/>
              <a:buSzTx/>
              <a:buFontTx/>
              <a:buNone/>
            </a:pPr>
            <a:r>
              <a:rPr lang="en-US" sz="1600">
                <a:solidFill>
                  <a:schemeClr val="tx1"/>
                </a:solidFill>
                <a:cs typeface="Arial" charset="0"/>
              </a:rPr>
              <a:t>Late Make/Early Break Aux Contact </a:t>
            </a:r>
          </a:p>
        </p:txBody>
      </p:sp>
      <p:sp>
        <p:nvSpPr>
          <p:cNvPr id="3075079" name="Text Box 7"/>
          <p:cNvSpPr txBox="1">
            <a:spLocks noChangeArrowheads="1"/>
          </p:cNvSpPr>
          <p:nvPr/>
        </p:nvSpPr>
        <p:spPr bwMode="auto">
          <a:xfrm>
            <a:off x="6505575" y="6151563"/>
            <a:ext cx="1004888" cy="344487"/>
          </a:xfrm>
          <a:prstGeom prst="rect">
            <a:avLst/>
          </a:prstGeom>
          <a:noFill/>
          <a:ln w="9525">
            <a:noFill/>
            <a:miter lim="800000"/>
            <a:headEnd/>
            <a:tailEnd/>
          </a:ln>
          <a:effectLst/>
        </p:spPr>
        <p:txBody>
          <a:bodyPr lIns="101846" tIns="50923" rIns="101846" bIns="50923">
            <a:spAutoFit/>
          </a:bodyPr>
          <a:lstStyle/>
          <a:p>
            <a:pPr algn="ctr" defTabSz="1019175">
              <a:buClrTx/>
              <a:buSzTx/>
              <a:buFontTx/>
              <a:buNone/>
            </a:pPr>
            <a:r>
              <a:rPr lang="en-US" sz="1600">
                <a:solidFill>
                  <a:schemeClr val="tx1"/>
                </a:solidFill>
                <a:cs typeface="Arial" charset="0"/>
              </a:rPr>
              <a:t>Motor</a:t>
            </a:r>
          </a:p>
        </p:txBody>
      </p:sp>
      <p:sp>
        <p:nvSpPr>
          <p:cNvPr id="3075080" name="Text Box 8"/>
          <p:cNvSpPr txBox="1">
            <a:spLocks noChangeArrowheads="1"/>
          </p:cNvSpPr>
          <p:nvPr/>
        </p:nvSpPr>
        <p:spPr bwMode="auto">
          <a:xfrm>
            <a:off x="8434388" y="1808163"/>
            <a:ext cx="1201737" cy="835025"/>
          </a:xfrm>
          <a:prstGeom prst="rect">
            <a:avLst/>
          </a:prstGeom>
          <a:noFill/>
          <a:ln w="9525">
            <a:noFill/>
            <a:miter lim="800000"/>
            <a:headEnd/>
            <a:tailEnd/>
          </a:ln>
          <a:effectLst/>
        </p:spPr>
        <p:txBody>
          <a:bodyPr lIns="101846" tIns="50923" rIns="101846" bIns="50923">
            <a:spAutoFit/>
          </a:bodyPr>
          <a:lstStyle/>
          <a:p>
            <a:pPr defTabSz="1019175">
              <a:buClrTx/>
              <a:buSzTx/>
              <a:buFontTx/>
              <a:buNone/>
            </a:pPr>
            <a:r>
              <a:rPr lang="en-US" sz="1600">
                <a:solidFill>
                  <a:schemeClr val="tx1"/>
                </a:solidFill>
                <a:cs typeface="Arial" charset="0"/>
              </a:rPr>
              <a:t>Upstream Circuit Breaker</a:t>
            </a:r>
          </a:p>
        </p:txBody>
      </p:sp>
      <p:sp>
        <p:nvSpPr>
          <p:cNvPr id="3075081" name="Text Box 9"/>
          <p:cNvSpPr txBox="1">
            <a:spLocks noChangeArrowheads="1"/>
          </p:cNvSpPr>
          <p:nvPr/>
        </p:nvSpPr>
        <p:spPr bwMode="auto">
          <a:xfrm>
            <a:off x="4981575" y="5638800"/>
            <a:ext cx="1319213" cy="590550"/>
          </a:xfrm>
          <a:prstGeom prst="rect">
            <a:avLst/>
          </a:prstGeom>
          <a:noFill/>
          <a:ln w="9525">
            <a:noFill/>
            <a:miter lim="800000"/>
            <a:headEnd/>
            <a:tailEnd/>
          </a:ln>
          <a:effectLst/>
        </p:spPr>
        <p:txBody>
          <a:bodyPr lIns="101846" tIns="50923" rIns="101846" bIns="50923">
            <a:spAutoFit/>
          </a:bodyPr>
          <a:lstStyle/>
          <a:p>
            <a:pPr algn="ctr" defTabSz="1019175">
              <a:buClrTx/>
              <a:buSzTx/>
              <a:buFontTx/>
              <a:buNone/>
            </a:pPr>
            <a:r>
              <a:rPr lang="en-US" sz="1600">
                <a:solidFill>
                  <a:schemeClr val="tx1"/>
                </a:solidFill>
                <a:cs typeface="Arial" charset="0"/>
              </a:rPr>
              <a:t>Motor Disconnect</a:t>
            </a:r>
          </a:p>
        </p:txBody>
      </p:sp>
      <p:sp>
        <p:nvSpPr>
          <p:cNvPr id="3075082" name="Line 10"/>
          <p:cNvSpPr>
            <a:spLocks noChangeShapeType="1"/>
          </p:cNvSpPr>
          <p:nvPr/>
        </p:nvSpPr>
        <p:spPr bwMode="auto">
          <a:xfrm flipV="1">
            <a:off x="5641975" y="5186363"/>
            <a:ext cx="642938" cy="490537"/>
          </a:xfrm>
          <a:prstGeom prst="line">
            <a:avLst/>
          </a:prstGeom>
          <a:noFill/>
          <a:ln w="9525">
            <a:solidFill>
              <a:schemeClr val="tx1"/>
            </a:solidFill>
            <a:round/>
            <a:headEnd/>
            <a:tailEnd type="triangle" w="med" len="med"/>
          </a:ln>
          <a:effectLst/>
        </p:spPr>
        <p:txBody>
          <a:bodyPr/>
          <a:lstStyle/>
          <a:p>
            <a:endParaRPr lang="en-US"/>
          </a:p>
        </p:txBody>
      </p:sp>
      <p:sp>
        <p:nvSpPr>
          <p:cNvPr id="3075083" name="Line 11"/>
          <p:cNvSpPr>
            <a:spLocks noChangeShapeType="1"/>
          </p:cNvSpPr>
          <p:nvPr/>
        </p:nvSpPr>
        <p:spPr bwMode="auto">
          <a:xfrm flipH="1" flipV="1">
            <a:off x="8086725" y="5138738"/>
            <a:ext cx="560388" cy="374650"/>
          </a:xfrm>
          <a:prstGeom prst="line">
            <a:avLst/>
          </a:prstGeom>
          <a:noFill/>
          <a:ln w="9525">
            <a:solidFill>
              <a:schemeClr val="tx1"/>
            </a:solidFill>
            <a:round/>
            <a:headEnd/>
            <a:tailEnd type="triangle" w="med" len="med"/>
          </a:ln>
          <a:effectLst/>
        </p:spPr>
        <p:txBody>
          <a:bodyPr/>
          <a:lstStyle/>
          <a:p>
            <a:endParaRPr lang="en-US"/>
          </a:p>
        </p:txBody>
      </p:sp>
      <p:sp>
        <p:nvSpPr>
          <p:cNvPr id="3075084" name="Line 12"/>
          <p:cNvSpPr>
            <a:spLocks noChangeShapeType="1"/>
          </p:cNvSpPr>
          <p:nvPr/>
        </p:nvSpPr>
        <p:spPr bwMode="auto">
          <a:xfrm flipH="1" flipV="1">
            <a:off x="7540625" y="1952625"/>
            <a:ext cx="893763" cy="225425"/>
          </a:xfrm>
          <a:prstGeom prst="line">
            <a:avLst/>
          </a:prstGeom>
          <a:noFill/>
          <a:ln w="9525">
            <a:solidFill>
              <a:schemeClr val="tx1"/>
            </a:solidFill>
            <a:round/>
            <a:headEnd/>
            <a:tailEnd type="triangle" w="med" len="med"/>
          </a:ln>
          <a:effectLst/>
        </p:spPr>
        <p:txBody>
          <a:bodyPr/>
          <a:lstStyle/>
          <a:p>
            <a:endParaRPr lang="en-US"/>
          </a:p>
        </p:txBody>
      </p:sp>
      <p:sp>
        <p:nvSpPr>
          <p:cNvPr id="3075085" name="Text Box 13"/>
          <p:cNvSpPr txBox="1">
            <a:spLocks noChangeArrowheads="1"/>
          </p:cNvSpPr>
          <p:nvPr/>
        </p:nvSpPr>
        <p:spPr bwMode="auto">
          <a:xfrm>
            <a:off x="8434388" y="3506788"/>
            <a:ext cx="1201737" cy="835025"/>
          </a:xfrm>
          <a:prstGeom prst="rect">
            <a:avLst/>
          </a:prstGeom>
          <a:noFill/>
          <a:ln w="9525">
            <a:noFill/>
            <a:miter lim="800000"/>
            <a:headEnd/>
            <a:tailEnd/>
          </a:ln>
          <a:effectLst/>
        </p:spPr>
        <p:txBody>
          <a:bodyPr lIns="101846" tIns="50923" rIns="101846" bIns="50923">
            <a:spAutoFit/>
          </a:bodyPr>
          <a:lstStyle/>
          <a:p>
            <a:pPr defTabSz="1019175">
              <a:buClrTx/>
              <a:buSzTx/>
              <a:buFontTx/>
              <a:buNone/>
            </a:pPr>
            <a:r>
              <a:rPr lang="en-US" sz="1600">
                <a:solidFill>
                  <a:schemeClr val="tx1"/>
                </a:solidFill>
                <a:cs typeface="Arial" charset="0"/>
              </a:rPr>
              <a:t>VFD Run Enable (P1601)</a:t>
            </a:r>
          </a:p>
        </p:txBody>
      </p:sp>
      <p:sp>
        <p:nvSpPr>
          <p:cNvPr id="3075086" name="Line 14"/>
          <p:cNvSpPr>
            <a:spLocks noChangeShapeType="1"/>
          </p:cNvSpPr>
          <p:nvPr/>
        </p:nvSpPr>
        <p:spPr bwMode="auto">
          <a:xfrm rot="-1486652" flipH="1" flipV="1">
            <a:off x="8335963" y="3290888"/>
            <a:ext cx="258762" cy="284162"/>
          </a:xfrm>
          <a:prstGeom prst="line">
            <a:avLst/>
          </a:prstGeom>
          <a:noFill/>
          <a:ln w="9525">
            <a:solidFill>
              <a:schemeClr val="tx1"/>
            </a:solidFill>
            <a:round/>
            <a:headEnd/>
            <a:tailEnd type="triangle" w="med" len="med"/>
          </a:ln>
          <a:effectLst/>
        </p:spPr>
        <p:txBody>
          <a:bodyPr/>
          <a:lstStyle/>
          <a:p>
            <a:endParaRPr lang="en-US"/>
          </a:p>
        </p:txBody>
      </p:sp>
    </p:spTree>
    <p:custDataLst>
      <p:tags r:id="rId2"/>
    </p:custData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A0B14CE0-F305-4C3F-A520-3B4FF1C75028}" type="slidenum">
              <a:rPr lang="en-US"/>
              <a:pPr/>
              <a:t>87</a:t>
            </a:fld>
            <a:endParaRPr lang="en-US"/>
          </a:p>
        </p:txBody>
      </p:sp>
      <p:sp>
        <p:nvSpPr>
          <p:cNvPr id="3077122" name="Rectangle 2"/>
          <p:cNvSpPr>
            <a:spLocks noGrp="1" noChangeArrowheads="1"/>
          </p:cNvSpPr>
          <p:nvPr>
            <p:ph type="title"/>
          </p:nvPr>
        </p:nvSpPr>
        <p:spPr/>
        <p:txBody>
          <a:bodyPr/>
          <a:lstStyle/>
          <a:p>
            <a:r>
              <a:rPr lang="en-US"/>
              <a:t>Suitable environment &amp; enclosure</a:t>
            </a:r>
          </a:p>
        </p:txBody>
      </p:sp>
      <p:sp>
        <p:nvSpPr>
          <p:cNvPr id="3077123" name="Rectangle 3"/>
          <p:cNvSpPr>
            <a:spLocks noGrp="1" noChangeArrowheads="1"/>
          </p:cNvSpPr>
          <p:nvPr>
            <p:ph type="body" idx="1"/>
          </p:nvPr>
        </p:nvSpPr>
        <p:spPr>
          <a:xfrm>
            <a:off x="1624013" y="1808163"/>
            <a:ext cx="6811962" cy="5222875"/>
          </a:xfrm>
        </p:spPr>
        <p:txBody>
          <a:bodyPr/>
          <a:lstStyle/>
          <a:p>
            <a:r>
              <a:rPr lang="en-US" dirty="0"/>
              <a:t>Confirm that the site meets the environmental requirements.</a:t>
            </a:r>
          </a:p>
          <a:p>
            <a:pPr lvl="1"/>
            <a:r>
              <a:rPr lang="en-US" dirty="0"/>
              <a:t>No dripping water (liquid)</a:t>
            </a:r>
          </a:p>
          <a:p>
            <a:pPr lvl="1"/>
            <a:r>
              <a:rPr lang="en-US" dirty="0"/>
              <a:t>Proper clearances around the drive per manual</a:t>
            </a:r>
          </a:p>
          <a:p>
            <a:pPr lvl="1"/>
            <a:r>
              <a:rPr lang="en-US" dirty="0"/>
              <a:t>Follow the guidelines in the User Manual</a:t>
            </a:r>
          </a:p>
          <a:p>
            <a:r>
              <a:rPr lang="en-US" dirty="0" smtClean="0"/>
              <a:t>IP </a:t>
            </a:r>
            <a:r>
              <a:rPr lang="en-US" dirty="0"/>
              <a:t>21 / UL type 1 enclosure: The site must be clean and have minimal to no airborne dust, corrosive gases or liquids, and conductive contaminants</a:t>
            </a:r>
          </a:p>
          <a:p>
            <a:r>
              <a:rPr lang="en-US" dirty="0"/>
              <a:t>IP 54 / UL type 12 enclosure: This enclosure provide a degree of protection from airborne dust, falling dirt and dripping non-corrosive </a:t>
            </a:r>
            <a:r>
              <a:rPr lang="en-US" dirty="0" smtClean="0"/>
              <a:t>liquids</a:t>
            </a:r>
            <a:endParaRPr lang="en-US" dirty="0"/>
          </a:p>
          <a:p>
            <a:r>
              <a:rPr lang="en-US" dirty="0" smtClean="0"/>
              <a:t>UL type 3R enclosure: </a:t>
            </a:r>
          </a:p>
        </p:txBody>
      </p:sp>
    </p:spTree>
    <p:custDataLst>
      <p:tags r:id="rId1"/>
    </p:custData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414F7982-947C-4C3B-B90A-7AB68E87BDBB}" type="slidenum">
              <a:rPr lang="en-US"/>
              <a:pPr/>
              <a:t>88</a:t>
            </a:fld>
            <a:endParaRPr lang="en-US"/>
          </a:p>
        </p:txBody>
      </p:sp>
      <p:sp>
        <p:nvSpPr>
          <p:cNvPr id="3079170" name="Rectangle 2"/>
          <p:cNvSpPr>
            <a:spLocks noChangeArrowheads="1"/>
          </p:cNvSpPr>
          <p:nvPr/>
        </p:nvSpPr>
        <p:spPr bwMode="auto">
          <a:xfrm>
            <a:off x="0" y="0"/>
            <a:ext cx="10058400" cy="1438275"/>
          </a:xfrm>
          <a:prstGeom prst="rect">
            <a:avLst/>
          </a:prstGeom>
          <a:noFill/>
          <a:ln w="9525">
            <a:noFill/>
            <a:miter lim="800000"/>
            <a:headEnd/>
            <a:tailEnd/>
          </a:ln>
          <a:effectLst/>
        </p:spPr>
        <p:txBody>
          <a:bodyPr lIns="208505" tIns="348844" rIns="240581" bIns="0"/>
          <a:lstStyle/>
          <a:p>
            <a:pPr defTabSz="1019175">
              <a:lnSpc>
                <a:spcPct val="90000"/>
              </a:lnSpc>
              <a:spcBef>
                <a:spcPct val="0"/>
              </a:spcBef>
              <a:buClrTx/>
              <a:buSzTx/>
              <a:buFontTx/>
              <a:buNone/>
            </a:pPr>
            <a:r>
              <a:rPr lang="en-US" sz="3100">
                <a:solidFill>
                  <a:schemeClr val="tx2"/>
                </a:solidFill>
              </a:rPr>
              <a:t>Suitable mounting location</a:t>
            </a:r>
            <a:br>
              <a:rPr lang="en-US" sz="3100">
                <a:solidFill>
                  <a:schemeClr val="tx2"/>
                </a:solidFill>
              </a:rPr>
            </a:br>
            <a:endParaRPr lang="en-US" sz="2200">
              <a:solidFill>
                <a:schemeClr val="accent1"/>
              </a:solidFill>
            </a:endParaRPr>
          </a:p>
        </p:txBody>
      </p:sp>
      <p:sp>
        <p:nvSpPr>
          <p:cNvPr id="3079171" name="Rectangle 3"/>
          <p:cNvSpPr>
            <a:spLocks noGrp="1" noChangeArrowheads="1"/>
          </p:cNvSpPr>
          <p:nvPr>
            <p:ph type="body" idx="1"/>
          </p:nvPr>
        </p:nvSpPr>
        <p:spPr>
          <a:xfrm>
            <a:off x="1624013" y="1808163"/>
            <a:ext cx="6810375" cy="5219700"/>
          </a:xfrm>
          <a:noFill/>
          <a:ln/>
        </p:spPr>
        <p:txBody>
          <a:bodyPr/>
          <a:lstStyle/>
          <a:p>
            <a:r>
              <a:rPr lang="en-US" dirty="0"/>
              <a:t>Confirm that the mounting location meets the following constraints:</a:t>
            </a:r>
          </a:p>
          <a:p>
            <a:pPr lvl="1"/>
            <a:r>
              <a:rPr lang="en-US" sz="1600" dirty="0"/>
              <a:t>The drive must be mounted vertically on a smooth, solid surface, and in a suitable environment as defined in the suitable environment and enclosure section.</a:t>
            </a:r>
          </a:p>
          <a:p>
            <a:pPr lvl="1"/>
            <a:r>
              <a:rPr lang="en-US" sz="1600" dirty="0"/>
              <a:t>The floor or wall location must be strong enough to support the weight of the unit and made of a non-flammable material</a:t>
            </a:r>
          </a:p>
          <a:p>
            <a:pPr lvl="1"/>
            <a:r>
              <a:rPr lang="en-US" sz="1600" dirty="0"/>
              <a:t>The minimum space requirements for the drive are the outside dimensions (see "Outside Dimensions"), plus air flow space around the unit (see "Cooling").</a:t>
            </a:r>
          </a:p>
          <a:p>
            <a:pPr lvl="1"/>
            <a:r>
              <a:rPr lang="en-US" sz="1600" dirty="0"/>
              <a:t>Cooling (adequate ventilation)</a:t>
            </a:r>
          </a:p>
          <a:p>
            <a:pPr lvl="2"/>
            <a:r>
              <a:rPr lang="en-US" sz="1400" dirty="0"/>
              <a:t>Standard temperature rating is 32 – 104</a:t>
            </a:r>
            <a:r>
              <a:rPr lang="en-US" sz="1400" baseline="30000" dirty="0"/>
              <a:t>o</a:t>
            </a:r>
            <a:r>
              <a:rPr lang="en-US" sz="1400" dirty="0"/>
              <a:t>F (0 – 40</a:t>
            </a:r>
            <a:r>
              <a:rPr lang="en-US" sz="1400" baseline="30000" dirty="0"/>
              <a:t>o</a:t>
            </a:r>
            <a:r>
              <a:rPr lang="en-US" sz="1400" dirty="0"/>
              <a:t>C)</a:t>
            </a:r>
          </a:p>
          <a:p>
            <a:pPr lvl="2"/>
            <a:r>
              <a:rPr lang="en-US" sz="1400" dirty="0"/>
              <a:t>Temperature de-rating is 1% Amps for every 330Ft above 3300 Ft ASL</a:t>
            </a:r>
          </a:p>
        </p:txBody>
      </p:sp>
    </p:spTree>
    <p:custDataLst>
      <p:tags r:id="rId1"/>
    </p:custData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72DE9CD8-F5FA-4A4A-892A-AA264708A3D3}" type="slidenum">
              <a:rPr lang="en-US"/>
              <a:pPr/>
              <a:t>89</a:t>
            </a:fld>
            <a:endParaRPr lang="en-US"/>
          </a:p>
        </p:txBody>
      </p:sp>
      <p:sp>
        <p:nvSpPr>
          <p:cNvPr id="3081218" name="Rectangle 2"/>
          <p:cNvSpPr>
            <a:spLocks noChangeArrowheads="1"/>
          </p:cNvSpPr>
          <p:nvPr/>
        </p:nvSpPr>
        <p:spPr bwMode="auto">
          <a:xfrm>
            <a:off x="0" y="0"/>
            <a:ext cx="10058400" cy="1438275"/>
          </a:xfrm>
          <a:prstGeom prst="rect">
            <a:avLst/>
          </a:prstGeom>
          <a:noFill/>
          <a:ln w="9525">
            <a:noFill/>
            <a:miter lim="800000"/>
            <a:headEnd/>
            <a:tailEnd/>
          </a:ln>
          <a:effectLst/>
        </p:spPr>
        <p:txBody>
          <a:bodyPr lIns="208505" tIns="348844" rIns="240581" bIns="0"/>
          <a:lstStyle/>
          <a:p>
            <a:pPr defTabSz="1019175">
              <a:lnSpc>
                <a:spcPct val="90000"/>
              </a:lnSpc>
              <a:spcBef>
                <a:spcPct val="0"/>
              </a:spcBef>
              <a:buClrTx/>
              <a:buSzTx/>
              <a:buFontTx/>
              <a:buNone/>
            </a:pPr>
            <a:r>
              <a:rPr lang="en-US" sz="3100">
                <a:solidFill>
                  <a:schemeClr val="tx2"/>
                </a:solidFill>
              </a:rPr>
              <a:t>Drive Input Protection Devices</a:t>
            </a:r>
            <a:endParaRPr lang="en-US" sz="2200">
              <a:solidFill>
                <a:schemeClr val="accent1"/>
              </a:solidFill>
            </a:endParaRPr>
          </a:p>
        </p:txBody>
      </p:sp>
      <p:sp>
        <p:nvSpPr>
          <p:cNvPr id="3081219" name="Rectangle 3"/>
          <p:cNvSpPr>
            <a:spLocks noGrp="1" noChangeArrowheads="1"/>
          </p:cNvSpPr>
          <p:nvPr>
            <p:ph type="body" idx="1"/>
          </p:nvPr>
        </p:nvSpPr>
        <p:spPr>
          <a:xfrm>
            <a:off x="1624013" y="1808163"/>
            <a:ext cx="6810375" cy="5219700"/>
          </a:xfrm>
          <a:noFill/>
          <a:ln/>
        </p:spPr>
        <p:txBody>
          <a:bodyPr/>
          <a:lstStyle/>
          <a:p>
            <a:r>
              <a:rPr lang="en-US"/>
              <a:t>An input disconnect device must be installed between AC input power and the VFD</a:t>
            </a:r>
          </a:p>
          <a:p>
            <a:r>
              <a:rPr lang="en-US"/>
              <a:t>It is best practice for </a:t>
            </a:r>
            <a:r>
              <a:rPr lang="en-US" u="sng"/>
              <a:t>all</a:t>
            </a:r>
            <a:r>
              <a:rPr lang="en-US"/>
              <a:t> VFDs to be installed with input fuse protection  (strongly recommended for VFDs 75HP and above)</a:t>
            </a:r>
          </a:p>
          <a:p>
            <a:r>
              <a:rPr lang="en-US"/>
              <a:t>Fast-acting fuses provide rapid protection compared to circuit breakers (limits collateral damage due to a: ground fault, output short, or DC Bus short)</a:t>
            </a:r>
          </a:p>
          <a:p>
            <a:r>
              <a:rPr lang="en-US"/>
              <a:t>Consult “Input Power Connections” section of User Manual</a:t>
            </a:r>
          </a:p>
        </p:txBody>
      </p:sp>
      <p:grpSp>
        <p:nvGrpSpPr>
          <p:cNvPr id="3081220" name="Group 4"/>
          <p:cNvGrpSpPr>
            <a:grpSpLocks/>
          </p:cNvGrpSpPr>
          <p:nvPr/>
        </p:nvGrpSpPr>
        <p:grpSpPr bwMode="auto">
          <a:xfrm>
            <a:off x="1530312" y="5589606"/>
            <a:ext cx="6926263" cy="1382713"/>
            <a:chOff x="880" y="2500"/>
            <a:chExt cx="3966" cy="769"/>
          </a:xfrm>
        </p:grpSpPr>
        <p:pic>
          <p:nvPicPr>
            <p:cNvPr id="3081221" name="Picture 5"/>
            <p:cNvPicPr>
              <a:picLocks noChangeAspect="1" noChangeArrowheads="1"/>
            </p:cNvPicPr>
            <p:nvPr/>
          </p:nvPicPr>
          <p:blipFill>
            <a:blip r:embed="rId4" cstate="print"/>
            <a:srcRect/>
            <a:stretch>
              <a:fillRect/>
            </a:stretch>
          </p:blipFill>
          <p:spPr bwMode="auto">
            <a:xfrm>
              <a:off x="880" y="2500"/>
              <a:ext cx="3950" cy="351"/>
            </a:xfrm>
            <a:prstGeom prst="rect">
              <a:avLst/>
            </a:prstGeom>
            <a:noFill/>
            <a:ln w="9525" algn="ctr">
              <a:noFill/>
              <a:miter lim="800000"/>
              <a:headEnd/>
              <a:tailEnd/>
            </a:ln>
            <a:effectLst/>
          </p:spPr>
        </p:pic>
        <p:pic>
          <p:nvPicPr>
            <p:cNvPr id="3081222" name="Picture 6"/>
            <p:cNvPicPr>
              <a:picLocks noChangeAspect="1" noChangeArrowheads="1"/>
            </p:cNvPicPr>
            <p:nvPr/>
          </p:nvPicPr>
          <p:blipFill>
            <a:blip r:embed="rId5" cstate="print"/>
            <a:srcRect/>
            <a:stretch>
              <a:fillRect/>
            </a:stretch>
          </p:blipFill>
          <p:spPr bwMode="auto">
            <a:xfrm>
              <a:off x="1092" y="2952"/>
              <a:ext cx="3754" cy="317"/>
            </a:xfrm>
            <a:prstGeom prst="rect">
              <a:avLst/>
            </a:prstGeom>
            <a:noFill/>
            <a:ln w="9525" algn="ctr">
              <a:noFill/>
              <a:miter lim="800000"/>
              <a:headEnd/>
              <a:tailEnd/>
            </a:ln>
            <a:effectLst/>
          </p:spPr>
        </p:pic>
      </p:grpSp>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smtClean="0"/>
          </a:p>
          <a:p>
            <a:r>
              <a:rPr lang="en-US" smtClean="0"/>
              <a:t>© ABB LV Drives</a:t>
            </a:r>
          </a:p>
          <a:p>
            <a:r>
              <a:rPr lang="en-US" smtClean="0"/>
              <a:t>Property of ABB LV Drives, Do Not Copy</a:t>
            </a:r>
          </a:p>
          <a:p>
            <a:r>
              <a:rPr lang="en-US" smtClean="0"/>
              <a:t>Slide </a:t>
            </a:r>
            <a:fld id="{709330EA-1C9E-4DED-B91F-B03869CB4E7D}" type="slidenum">
              <a:rPr lang="en-US" smtClean="0"/>
              <a:pPr/>
              <a:t>9</a:t>
            </a:fld>
            <a:endParaRPr lang="en-US"/>
          </a:p>
        </p:txBody>
      </p:sp>
      <p:pic>
        <p:nvPicPr>
          <p:cNvPr id="5" name="Picture 2"/>
          <p:cNvPicPr>
            <a:picLocks noChangeAspect="1" noChangeArrowheads="1"/>
          </p:cNvPicPr>
          <p:nvPr/>
        </p:nvPicPr>
        <p:blipFill>
          <a:blip r:embed="rId3" cstate="print"/>
          <a:srcRect/>
          <a:stretch>
            <a:fillRect/>
          </a:stretch>
        </p:blipFill>
        <p:spPr bwMode="auto">
          <a:xfrm>
            <a:off x="1234440" y="2377440"/>
            <a:ext cx="6472238" cy="4437063"/>
          </a:xfrm>
          <a:prstGeom prst="rect">
            <a:avLst/>
          </a:prstGeom>
          <a:noFill/>
          <a:ln w="25400">
            <a:noFill/>
            <a:miter lim="800000"/>
            <a:headEnd/>
            <a:tailEnd/>
          </a:ln>
        </p:spPr>
      </p:pic>
      <p:sp>
        <p:nvSpPr>
          <p:cNvPr id="6" name="Rectangle 3"/>
          <p:cNvSpPr txBox="1">
            <a:spLocks noChangeArrowheads="1"/>
          </p:cNvSpPr>
          <p:nvPr/>
        </p:nvSpPr>
        <p:spPr bwMode="auto">
          <a:xfrm>
            <a:off x="609600" y="152400"/>
            <a:ext cx="7010400" cy="533400"/>
          </a:xfrm>
          <a:prstGeom prst="rect">
            <a:avLst/>
          </a:prstGeom>
          <a:noFill/>
          <a:ln w="9525">
            <a:noFill/>
            <a:miter lim="800000"/>
            <a:headEnd/>
            <a:tailEnd/>
          </a:ln>
          <a:effectLst/>
        </p:spPr>
        <p:txBody>
          <a:bodyPr vert="horz" wrap="square" lIns="74960" tIns="36822" rIns="74960" bIns="36822" numCol="1" anchor="b" anchorCtr="0" compatLnSpc="1">
            <a:prstTxWarp prst="textNoShape">
              <a:avLst/>
            </a:prstTxWarp>
          </a:bodyPr>
          <a:lstStyle/>
          <a:p>
            <a:pPr marL="0" marR="0" lvl="0" indent="0" algn="l" defTabSz="1019175" rtl="0"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smtClean="0">
                <a:ln>
                  <a:noFill/>
                </a:ln>
                <a:solidFill>
                  <a:schemeClr val="tx1"/>
                </a:solidFill>
                <a:effectLst/>
                <a:uLnTx/>
                <a:uFillTx/>
                <a:latin typeface="Futura Md BT" pitchFamily="34" charset="0"/>
                <a:ea typeface="+mj-ea"/>
                <a:cs typeface="+mj-cs"/>
              </a:rPr>
              <a:t>PWM Drive, Motor Flux</a:t>
            </a:r>
            <a:endParaRPr kumimoji="0" lang="en-US" sz="3100" b="0" i="0" u="none" strike="noStrike" kern="0" cap="none" spc="0" normalizeH="0" baseline="0" noProof="0" smtClean="0">
              <a:ln>
                <a:noFill/>
              </a:ln>
              <a:solidFill>
                <a:schemeClr val="tx2"/>
              </a:solidFill>
              <a:effectLst/>
              <a:uLnTx/>
              <a:uFillTx/>
              <a:latin typeface="Futura Md BT" pitchFamily="34" charset="0"/>
              <a:ea typeface="+mj-ea"/>
              <a:cs typeface="+mj-cs"/>
            </a:endParaRPr>
          </a:p>
        </p:txBody>
      </p:sp>
      <p:sp>
        <p:nvSpPr>
          <p:cNvPr id="7" name="Text Box 4"/>
          <p:cNvSpPr txBox="1">
            <a:spLocks noChangeArrowheads="1"/>
          </p:cNvSpPr>
          <p:nvPr/>
        </p:nvSpPr>
        <p:spPr bwMode="auto">
          <a:xfrm>
            <a:off x="4764088" y="3873500"/>
            <a:ext cx="2962592" cy="1277273"/>
          </a:xfrm>
          <a:prstGeom prst="rect">
            <a:avLst/>
          </a:prstGeom>
          <a:noFill/>
          <a:ln w="25400">
            <a:solidFill>
              <a:schemeClr val="tx1"/>
            </a:solidFill>
            <a:miter lim="800000"/>
            <a:headEnd/>
            <a:tailEnd/>
          </a:ln>
        </p:spPr>
        <p:txBody>
          <a:bodyPr wrap="square">
            <a:spAutoFit/>
          </a:bodyPr>
          <a:lstStyle/>
          <a:p>
            <a:r>
              <a:rPr lang="en-US" sz="1400" b="1" u="sng" dirty="0">
                <a:solidFill>
                  <a:srgbClr val="003399"/>
                </a:solidFill>
                <a:latin typeface="Futura Md BT" pitchFamily="34" charset="0"/>
              </a:rPr>
              <a:t>Constant Volts per Hertz</a:t>
            </a:r>
          </a:p>
          <a:p>
            <a:r>
              <a:rPr lang="en-US" sz="1400" b="1" dirty="0">
                <a:solidFill>
                  <a:srgbClr val="003399"/>
                </a:solidFill>
                <a:latin typeface="Futura Md BT" pitchFamily="34" charset="0"/>
              </a:rPr>
              <a:t>(up to 60 Hz)</a:t>
            </a:r>
          </a:p>
          <a:p>
            <a:r>
              <a:rPr lang="en-US" sz="1400" b="1" dirty="0">
                <a:solidFill>
                  <a:srgbClr val="003399"/>
                </a:solidFill>
                <a:latin typeface="Futura Md BT" pitchFamily="34" charset="0"/>
              </a:rPr>
              <a:t>3.83 V per Hz @ 230 VAC</a:t>
            </a:r>
          </a:p>
          <a:p>
            <a:r>
              <a:rPr lang="en-US" sz="1400" b="1" dirty="0">
                <a:solidFill>
                  <a:srgbClr val="003399"/>
                </a:solidFill>
                <a:latin typeface="Futura Md BT" pitchFamily="34" charset="0"/>
              </a:rPr>
              <a:t>7.67 V per Hz @ 460 VAC</a:t>
            </a:r>
          </a:p>
        </p:txBody>
      </p:sp>
      <p:sp>
        <p:nvSpPr>
          <p:cNvPr id="8" name="Text Box 5"/>
          <p:cNvSpPr txBox="1">
            <a:spLocks noChangeArrowheads="1"/>
          </p:cNvSpPr>
          <p:nvPr/>
        </p:nvSpPr>
        <p:spPr bwMode="auto">
          <a:xfrm>
            <a:off x="1965960" y="1325880"/>
            <a:ext cx="6275387" cy="731837"/>
          </a:xfrm>
          <a:prstGeom prst="rect">
            <a:avLst/>
          </a:prstGeom>
          <a:noFill/>
          <a:ln w="25400">
            <a:noFill/>
            <a:miter lim="800000"/>
            <a:headEnd/>
            <a:tailEnd/>
          </a:ln>
        </p:spPr>
        <p:txBody>
          <a:bodyPr wrap="none">
            <a:spAutoFit/>
          </a:bodyPr>
          <a:lstStyle/>
          <a:p>
            <a:r>
              <a:rPr lang="en-US" b="1">
                <a:solidFill>
                  <a:srgbClr val="003399"/>
                </a:solidFill>
                <a:latin typeface="Futura Md BT" pitchFamily="34" charset="0"/>
              </a:rPr>
              <a:t>Applied Voltage vs. Frequency of Operation</a:t>
            </a:r>
          </a:p>
          <a:p>
            <a:r>
              <a:rPr lang="en-US" sz="1800">
                <a:solidFill>
                  <a:srgbClr val="003399"/>
                </a:solidFill>
                <a:latin typeface="Futura Md BT" pitchFamily="34" charset="0"/>
              </a:rPr>
              <a:t>60 Hz Motor</a:t>
            </a:r>
            <a:endParaRPr lang="en-US" b="1">
              <a:solidFill>
                <a:srgbClr val="003399"/>
              </a:solidFill>
              <a:latin typeface="Futura Md BT" pitchFamily="34" charset="0"/>
            </a:endParaRPr>
          </a:p>
        </p:txBody>
      </p:sp>
      <p:sp>
        <p:nvSpPr>
          <p:cNvPr id="9" name="Line 6"/>
          <p:cNvSpPr>
            <a:spLocks noChangeShapeType="1"/>
          </p:cNvSpPr>
          <p:nvPr/>
        </p:nvSpPr>
        <p:spPr bwMode="auto">
          <a:xfrm flipH="1" flipV="1">
            <a:off x="4038600" y="3657600"/>
            <a:ext cx="620713" cy="660400"/>
          </a:xfrm>
          <a:prstGeom prst="line">
            <a:avLst/>
          </a:prstGeom>
          <a:noFill/>
          <a:ln w="12700">
            <a:solidFill>
              <a:schemeClr val="tx1"/>
            </a:solidFill>
            <a:round/>
            <a:headEnd/>
            <a:tailEnd type="triangle" w="med" len="med"/>
          </a:ln>
        </p:spPr>
        <p:txBody>
          <a:bodyPr wrap="none" anchor="ctr"/>
          <a:lstStyle/>
          <a:p>
            <a:endParaRPr lang="en-US"/>
          </a:p>
        </p:txBody>
      </p:sp>
      <p:sp>
        <p:nvSpPr>
          <p:cNvPr id="10" name="Text Box 7"/>
          <p:cNvSpPr txBox="1">
            <a:spLocks noChangeArrowheads="1"/>
          </p:cNvSpPr>
          <p:nvPr/>
        </p:nvSpPr>
        <p:spPr bwMode="auto">
          <a:xfrm>
            <a:off x="3248660" y="2187892"/>
            <a:ext cx="2324100" cy="304800"/>
          </a:xfrm>
          <a:prstGeom prst="rect">
            <a:avLst/>
          </a:prstGeom>
          <a:noFill/>
          <a:ln w="25400">
            <a:noFill/>
            <a:miter lim="800000"/>
            <a:headEnd/>
            <a:tailEnd/>
          </a:ln>
        </p:spPr>
        <p:txBody>
          <a:bodyPr wrap="none">
            <a:spAutoFit/>
          </a:bodyPr>
          <a:lstStyle/>
          <a:p>
            <a:pPr algn="l"/>
            <a:r>
              <a:rPr lang="en-US" sz="1400">
                <a:latin typeface="Futura Md BT" pitchFamily="34" charset="0"/>
              </a:rPr>
              <a:t>Flux constant below 60 Hz</a:t>
            </a:r>
            <a:endParaRPr lang="en-US" sz="1800" b="1">
              <a:latin typeface="Futura Md BT" pitchFamily="34" charset="0"/>
            </a:endParaRPr>
          </a:p>
        </p:txBody>
      </p:sp>
      <p:sp>
        <p:nvSpPr>
          <p:cNvPr id="11" name="Text Box 8"/>
          <p:cNvSpPr txBox="1">
            <a:spLocks noChangeArrowheads="1"/>
          </p:cNvSpPr>
          <p:nvPr/>
        </p:nvSpPr>
        <p:spPr bwMode="auto">
          <a:xfrm>
            <a:off x="4724400" y="2971800"/>
            <a:ext cx="804863" cy="304800"/>
          </a:xfrm>
          <a:prstGeom prst="rect">
            <a:avLst/>
          </a:prstGeom>
          <a:noFill/>
          <a:ln w="25400">
            <a:noFill/>
            <a:miter lim="800000"/>
            <a:headEnd/>
            <a:tailEnd/>
          </a:ln>
        </p:spPr>
        <p:txBody>
          <a:bodyPr wrap="none">
            <a:spAutoFit/>
          </a:bodyPr>
          <a:lstStyle/>
          <a:p>
            <a:pPr algn="l"/>
            <a:r>
              <a:rPr lang="en-US" sz="1400">
                <a:latin typeface="Futura Md BT" pitchFamily="34" charset="0"/>
              </a:rPr>
              <a:t>Voltage</a:t>
            </a:r>
            <a:endParaRPr lang="en-US" sz="1800" b="1">
              <a:latin typeface="Futura Md BT" pitchFamily="34" charset="0"/>
            </a:endParaRPr>
          </a:p>
        </p:txBody>
      </p:sp>
      <p:sp>
        <p:nvSpPr>
          <p:cNvPr id="12" name="Text Box 9"/>
          <p:cNvSpPr txBox="1">
            <a:spLocks noChangeArrowheads="1"/>
          </p:cNvSpPr>
          <p:nvPr/>
        </p:nvSpPr>
        <p:spPr bwMode="auto">
          <a:xfrm>
            <a:off x="5715000" y="2194560"/>
            <a:ext cx="3154680" cy="307777"/>
          </a:xfrm>
          <a:prstGeom prst="rect">
            <a:avLst/>
          </a:prstGeom>
          <a:noFill/>
          <a:ln w="25400">
            <a:noFill/>
            <a:miter lim="800000"/>
            <a:headEnd/>
            <a:tailEnd/>
          </a:ln>
        </p:spPr>
        <p:txBody>
          <a:bodyPr wrap="square">
            <a:spAutoFit/>
          </a:bodyPr>
          <a:lstStyle/>
          <a:p>
            <a:r>
              <a:rPr lang="en-US" sz="1400" dirty="0">
                <a:latin typeface="Futura Md BT" pitchFamily="34" charset="0"/>
              </a:rPr>
              <a:t>Reduced </a:t>
            </a:r>
            <a:r>
              <a:rPr lang="en-US" sz="1400" dirty="0" smtClean="0">
                <a:latin typeface="Futura Md BT" pitchFamily="34" charset="0"/>
              </a:rPr>
              <a:t>flux above </a:t>
            </a:r>
            <a:r>
              <a:rPr lang="en-US" sz="1400" dirty="0">
                <a:latin typeface="Futura Md BT" pitchFamily="34" charset="0"/>
              </a:rPr>
              <a:t>60 Hz</a:t>
            </a:r>
            <a:endParaRPr lang="en-US" sz="1800" b="1" dirty="0">
              <a:latin typeface="Futura Md BT"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4360901F-DDE2-4C05-BF06-4EF1B2AA5DE9}" type="slidenum">
              <a:rPr lang="en-US"/>
              <a:pPr/>
              <a:t>90</a:t>
            </a:fld>
            <a:endParaRPr lang="en-US"/>
          </a:p>
        </p:txBody>
      </p:sp>
      <p:sp>
        <p:nvSpPr>
          <p:cNvPr id="3087362" name="Rectangle 2"/>
          <p:cNvSpPr>
            <a:spLocks noGrp="1" noChangeArrowheads="1"/>
          </p:cNvSpPr>
          <p:nvPr>
            <p:ph type="title"/>
          </p:nvPr>
        </p:nvSpPr>
        <p:spPr/>
        <p:txBody>
          <a:bodyPr/>
          <a:lstStyle/>
          <a:p>
            <a:r>
              <a:rPr lang="en-US"/>
              <a:t>Control cables</a:t>
            </a:r>
            <a:br>
              <a:rPr lang="en-US"/>
            </a:br>
            <a:r>
              <a:rPr lang="en-US" sz="2200">
                <a:solidFill>
                  <a:schemeClr val="accent1"/>
                </a:solidFill>
              </a:rPr>
              <a:t>General recommendations</a:t>
            </a:r>
          </a:p>
        </p:txBody>
      </p:sp>
      <p:sp>
        <p:nvSpPr>
          <p:cNvPr id="3087363" name="Rectangle 3"/>
          <p:cNvSpPr>
            <a:spLocks noGrp="1" noChangeArrowheads="1"/>
          </p:cNvSpPr>
          <p:nvPr>
            <p:ph type="body" idx="1"/>
          </p:nvPr>
        </p:nvSpPr>
        <p:spPr>
          <a:xfrm>
            <a:off x="1624013" y="1808163"/>
            <a:ext cx="6810375" cy="5219700"/>
          </a:xfrm>
        </p:spPr>
        <p:txBody>
          <a:bodyPr/>
          <a:lstStyle/>
          <a:p>
            <a:pPr>
              <a:lnSpc>
                <a:spcPct val="80000"/>
              </a:lnSpc>
              <a:buFont typeface="Wingdings" pitchFamily="2" charset="2"/>
              <a:buNone/>
            </a:pPr>
            <a:r>
              <a:rPr lang="en-US" sz="1600"/>
              <a:t>Use multi-core cables with a braided copper wire screen, temperature rated at 60 °C (140 °F) or above:</a:t>
            </a:r>
          </a:p>
          <a:p>
            <a:pPr>
              <a:lnSpc>
                <a:spcPct val="80000"/>
              </a:lnSpc>
              <a:buFont typeface="Wingdings" pitchFamily="2" charset="2"/>
              <a:buNone/>
            </a:pPr>
            <a:r>
              <a:rPr lang="en-US" sz="1600"/>
              <a:t>At the drive end, twist the screen together into a bundle not longer than five times its width and   connected to terminal X1-1 (for digital and analog I/O cables) or to either X1-28 or X1-32 (for RS485 cables).</a:t>
            </a:r>
          </a:p>
          <a:p>
            <a:pPr>
              <a:lnSpc>
                <a:spcPct val="80000"/>
              </a:lnSpc>
            </a:pPr>
            <a:endParaRPr lang="en-US" sz="1600"/>
          </a:p>
          <a:p>
            <a:pPr>
              <a:lnSpc>
                <a:spcPct val="80000"/>
              </a:lnSpc>
            </a:pPr>
            <a:endParaRPr lang="en-US" sz="1600"/>
          </a:p>
          <a:p>
            <a:pPr>
              <a:lnSpc>
                <a:spcPct val="80000"/>
              </a:lnSpc>
              <a:buFont typeface="Wingdings" pitchFamily="2" charset="2"/>
              <a:buNone/>
            </a:pPr>
            <a:endParaRPr lang="en-US" sz="1600"/>
          </a:p>
          <a:p>
            <a:pPr>
              <a:lnSpc>
                <a:spcPct val="80000"/>
              </a:lnSpc>
              <a:buFont typeface="Wingdings" pitchFamily="2" charset="2"/>
              <a:buNone/>
            </a:pPr>
            <a:r>
              <a:rPr lang="en-US" sz="1600"/>
              <a:t>Route control cables to minimize radiation to the cable:</a:t>
            </a:r>
          </a:p>
          <a:p>
            <a:pPr>
              <a:lnSpc>
                <a:spcPct val="80000"/>
              </a:lnSpc>
            </a:pPr>
            <a:r>
              <a:rPr lang="en-US" sz="1600"/>
              <a:t>Route as far away as possible from the input power cables, motor cables and the sides of the drive </a:t>
            </a:r>
            <a:r>
              <a:rPr lang="en-US" sz="1600" b="1"/>
              <a:t>(at least 20 cm (8 in))</a:t>
            </a:r>
            <a:r>
              <a:rPr lang="en-US" sz="1600"/>
              <a:t>.</a:t>
            </a:r>
          </a:p>
          <a:p>
            <a:pPr>
              <a:lnSpc>
                <a:spcPct val="80000"/>
              </a:lnSpc>
            </a:pPr>
            <a:r>
              <a:rPr lang="en-US" sz="1600"/>
              <a:t>Where control cables must cross power cables make sure they are at an angle as near 90° as possible.</a:t>
            </a:r>
          </a:p>
          <a:p>
            <a:pPr>
              <a:lnSpc>
                <a:spcPct val="80000"/>
              </a:lnSpc>
              <a:buFont typeface="Wingdings" pitchFamily="2" charset="2"/>
              <a:buNone/>
            </a:pPr>
            <a:r>
              <a:rPr lang="en-US" sz="1600"/>
              <a:t>Use care in mixing signal types on the same cable:</a:t>
            </a:r>
          </a:p>
          <a:p>
            <a:pPr>
              <a:lnSpc>
                <a:spcPct val="80000"/>
              </a:lnSpc>
            </a:pPr>
            <a:r>
              <a:rPr lang="en-US" sz="1600" b="1"/>
              <a:t>Do not</a:t>
            </a:r>
            <a:r>
              <a:rPr lang="en-US" sz="1600"/>
              <a:t> mix analog or digital signals with 120V control wiring, input power cables or motor power cables.</a:t>
            </a:r>
          </a:p>
          <a:p>
            <a:pPr>
              <a:lnSpc>
                <a:spcPct val="80000"/>
              </a:lnSpc>
            </a:pPr>
            <a:r>
              <a:rPr lang="en-US" sz="1600"/>
              <a:t>Run relay-controlled signals as twisted pairs (especially if voltage &gt; 48 V). Relay-controlled signals using less than 48 V can be run in the same cables as digital input signals.</a:t>
            </a:r>
          </a:p>
        </p:txBody>
      </p:sp>
      <p:sp>
        <p:nvSpPr>
          <p:cNvPr id="3087364" name="Text Box 4"/>
          <p:cNvSpPr txBox="1">
            <a:spLocks noChangeArrowheads="1"/>
          </p:cNvSpPr>
          <p:nvPr/>
        </p:nvSpPr>
        <p:spPr bwMode="auto">
          <a:xfrm>
            <a:off x="284163" y="1808163"/>
            <a:ext cx="1181100" cy="2743200"/>
          </a:xfrm>
          <a:prstGeom prst="rect">
            <a:avLst/>
          </a:prstGeom>
          <a:solidFill>
            <a:schemeClr val="accent1"/>
          </a:solidFill>
          <a:ln w="9525" algn="ctr">
            <a:noFill/>
            <a:miter lim="800000"/>
            <a:headEnd/>
            <a:tailEnd/>
          </a:ln>
          <a:effectLst/>
        </p:spPr>
        <p:txBody>
          <a:bodyPr lIns="0" tIns="0" rIns="0" bIns="0">
            <a:spAutoFit/>
          </a:bodyPr>
          <a:lstStyle/>
          <a:p>
            <a:pPr defTabSz="1019175">
              <a:buFont typeface="Wingdings" pitchFamily="2" charset="2"/>
              <a:buNone/>
            </a:pPr>
            <a:r>
              <a:rPr lang="en-US" b="1">
                <a:solidFill>
                  <a:schemeClr val="bg1"/>
                </a:solidFill>
              </a:rPr>
              <a:t>Note! </a:t>
            </a:r>
            <a:r>
              <a:rPr lang="en-US">
                <a:solidFill>
                  <a:schemeClr val="bg1"/>
                </a:solidFill>
              </a:rPr>
              <a:t>Never mix 24 VDC and 115/230 VAC signals in the same cable.</a:t>
            </a:r>
          </a:p>
        </p:txBody>
      </p:sp>
      <p:pic>
        <p:nvPicPr>
          <p:cNvPr id="3087365" name="Picture 5"/>
          <p:cNvPicPr>
            <a:picLocks noChangeAspect="1" noChangeArrowheads="1"/>
          </p:cNvPicPr>
          <p:nvPr/>
        </p:nvPicPr>
        <p:blipFill>
          <a:blip r:embed="rId3" cstate="print"/>
          <a:srcRect/>
          <a:stretch>
            <a:fillRect/>
          </a:stretch>
        </p:blipFill>
        <p:spPr bwMode="auto">
          <a:xfrm>
            <a:off x="2725738" y="2938463"/>
            <a:ext cx="4589462" cy="866775"/>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020AE923-560C-419C-A820-250BF797DB8F}" type="slidenum">
              <a:rPr lang="en-US"/>
              <a:pPr/>
              <a:t>91</a:t>
            </a:fld>
            <a:endParaRPr lang="en-US"/>
          </a:p>
        </p:txBody>
      </p:sp>
      <p:sp>
        <p:nvSpPr>
          <p:cNvPr id="3089410" name="Rectangle 2"/>
          <p:cNvSpPr>
            <a:spLocks noGrp="1" noChangeArrowheads="1"/>
          </p:cNvSpPr>
          <p:nvPr>
            <p:ph type="title"/>
          </p:nvPr>
        </p:nvSpPr>
        <p:spPr/>
        <p:txBody>
          <a:bodyPr/>
          <a:lstStyle/>
          <a:p>
            <a:r>
              <a:rPr lang="en-US"/>
              <a:t>Control cables</a:t>
            </a:r>
          </a:p>
        </p:txBody>
      </p:sp>
      <p:sp>
        <p:nvSpPr>
          <p:cNvPr id="3089411" name="Rectangle 3"/>
          <p:cNvSpPr>
            <a:spLocks noGrp="1" noChangeArrowheads="1"/>
          </p:cNvSpPr>
          <p:nvPr>
            <p:ph type="body" idx="1"/>
          </p:nvPr>
        </p:nvSpPr>
        <p:spPr>
          <a:xfrm>
            <a:off x="1624013" y="1808163"/>
            <a:ext cx="6810375" cy="5219700"/>
          </a:xfrm>
        </p:spPr>
        <p:txBody>
          <a:bodyPr/>
          <a:lstStyle/>
          <a:p>
            <a:pPr>
              <a:lnSpc>
                <a:spcPct val="90000"/>
              </a:lnSpc>
              <a:buFont typeface="Wingdings" pitchFamily="2" charset="2"/>
              <a:buNone/>
            </a:pPr>
            <a:r>
              <a:rPr lang="en-US" sz="1800"/>
              <a:t>Analog Cables</a:t>
            </a:r>
          </a:p>
          <a:p>
            <a:pPr>
              <a:lnSpc>
                <a:spcPct val="90000"/>
              </a:lnSpc>
              <a:buFont typeface="Wingdings" pitchFamily="2" charset="2"/>
              <a:buNone/>
            </a:pPr>
            <a:r>
              <a:rPr lang="en-US" sz="1800"/>
              <a:t>Recommendations for analog signal runs:</a:t>
            </a:r>
          </a:p>
          <a:p>
            <a:pPr>
              <a:lnSpc>
                <a:spcPct val="90000"/>
              </a:lnSpc>
            </a:pPr>
            <a:r>
              <a:rPr lang="en-US" sz="1800"/>
              <a:t>Use shielded, twisted pair cable</a:t>
            </a:r>
          </a:p>
          <a:p>
            <a:pPr>
              <a:lnSpc>
                <a:spcPct val="90000"/>
              </a:lnSpc>
            </a:pPr>
            <a:r>
              <a:rPr lang="en-US" sz="1800"/>
              <a:t>Use one individually shielded pair for each signal</a:t>
            </a:r>
          </a:p>
          <a:p>
            <a:pPr>
              <a:lnSpc>
                <a:spcPct val="90000"/>
              </a:lnSpc>
            </a:pPr>
            <a:r>
              <a:rPr lang="en-US" sz="1800"/>
              <a:t>Do not use a common return for different analog signals</a:t>
            </a:r>
          </a:p>
          <a:p>
            <a:pPr>
              <a:lnSpc>
                <a:spcPct val="90000"/>
              </a:lnSpc>
            </a:pPr>
            <a:endParaRPr lang="en-US" sz="1800"/>
          </a:p>
          <a:p>
            <a:pPr>
              <a:lnSpc>
                <a:spcPct val="90000"/>
              </a:lnSpc>
              <a:buFont typeface="Wingdings" pitchFamily="2" charset="2"/>
              <a:buNone/>
            </a:pPr>
            <a:r>
              <a:rPr lang="en-US" sz="1800"/>
              <a:t>Digital Cables</a:t>
            </a:r>
          </a:p>
          <a:p>
            <a:pPr>
              <a:lnSpc>
                <a:spcPct val="90000"/>
              </a:lnSpc>
              <a:buFont typeface="Wingdings" pitchFamily="2" charset="2"/>
              <a:buNone/>
            </a:pPr>
            <a:r>
              <a:rPr lang="en-US" sz="1800"/>
              <a:t>Recommendations for digital signal runs:</a:t>
            </a:r>
          </a:p>
          <a:p>
            <a:pPr>
              <a:lnSpc>
                <a:spcPct val="90000"/>
              </a:lnSpc>
            </a:pPr>
            <a:r>
              <a:rPr lang="en-US" sz="1800"/>
              <a:t>A double shielded cable is the best alternative, but single-shielded, twisted, multi-pair cable is also usable</a:t>
            </a:r>
          </a:p>
          <a:p>
            <a:pPr>
              <a:lnSpc>
                <a:spcPct val="90000"/>
              </a:lnSpc>
            </a:pPr>
            <a:endParaRPr lang="en-US" sz="1800"/>
          </a:p>
          <a:p>
            <a:pPr>
              <a:lnSpc>
                <a:spcPct val="90000"/>
              </a:lnSpc>
              <a:buFont typeface="Wingdings" pitchFamily="2" charset="2"/>
              <a:buNone/>
            </a:pPr>
            <a:r>
              <a:rPr lang="en-US" sz="1800"/>
              <a:t>Control Panel Cable</a:t>
            </a:r>
          </a:p>
          <a:p>
            <a:pPr>
              <a:lnSpc>
                <a:spcPct val="90000"/>
              </a:lnSpc>
            </a:pPr>
            <a:r>
              <a:rPr lang="en-US" sz="1800"/>
              <a:t>If the control panel is connected to the drive with a cable, use only Category 5 Patch ethernet cable</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9C92CF44-D332-4A37-8692-0762E06E3FB5}" type="slidenum">
              <a:rPr lang="en-US"/>
              <a:pPr/>
              <a:t>92</a:t>
            </a:fld>
            <a:endParaRPr lang="en-US"/>
          </a:p>
        </p:txBody>
      </p:sp>
      <p:sp>
        <p:nvSpPr>
          <p:cNvPr id="3091458" name="Rectangle 2"/>
          <p:cNvSpPr>
            <a:spLocks noGrp="1" noChangeArrowheads="1"/>
          </p:cNvSpPr>
          <p:nvPr>
            <p:ph type="title"/>
          </p:nvPr>
        </p:nvSpPr>
        <p:spPr/>
        <p:txBody>
          <a:bodyPr/>
          <a:lstStyle/>
          <a:p>
            <a:r>
              <a:rPr lang="en-US"/>
              <a:t>Control cables</a:t>
            </a:r>
          </a:p>
        </p:txBody>
      </p:sp>
      <p:sp>
        <p:nvSpPr>
          <p:cNvPr id="3091459" name="Rectangle 3"/>
          <p:cNvSpPr>
            <a:spLocks noGrp="1" noChangeArrowheads="1"/>
          </p:cNvSpPr>
          <p:nvPr>
            <p:ph type="body" idx="1"/>
          </p:nvPr>
        </p:nvSpPr>
        <p:spPr>
          <a:xfrm>
            <a:off x="1624013" y="1808163"/>
            <a:ext cx="6810375" cy="5219700"/>
          </a:xfrm>
        </p:spPr>
        <p:txBody>
          <a:bodyPr/>
          <a:lstStyle/>
          <a:p>
            <a:pPr>
              <a:buFont typeface="Wingdings" pitchFamily="2" charset="2"/>
              <a:buNone/>
            </a:pPr>
            <a:r>
              <a:rPr lang="en-US"/>
              <a:t>Drive’s Control Connection Terminals</a:t>
            </a:r>
          </a:p>
          <a:p>
            <a:pPr>
              <a:buFont typeface="Wingdings" pitchFamily="2" charset="2"/>
              <a:buNone/>
            </a:pPr>
            <a:r>
              <a:rPr lang="en-US"/>
              <a:t>The following table provides specifications for the drive’s control terminals</a:t>
            </a:r>
          </a:p>
          <a:p>
            <a:pPr>
              <a:buFont typeface="Wingdings" pitchFamily="2" charset="2"/>
              <a:buNone/>
            </a:pPr>
            <a:endParaRPr lang="en-US"/>
          </a:p>
          <a:p>
            <a:pPr>
              <a:buFont typeface="Wingdings" pitchFamily="2" charset="2"/>
              <a:buNone/>
            </a:pPr>
            <a:endParaRPr lang="en-US"/>
          </a:p>
          <a:p>
            <a:pPr>
              <a:buFont typeface="Wingdings" pitchFamily="2" charset="2"/>
              <a:buNone/>
            </a:pPr>
            <a:endParaRPr lang="en-US"/>
          </a:p>
          <a:p>
            <a:pPr>
              <a:buFont typeface="Wingdings" pitchFamily="2" charset="2"/>
              <a:buNone/>
            </a:pPr>
            <a:endParaRPr lang="en-US"/>
          </a:p>
          <a:p>
            <a:pPr>
              <a:buFont typeface="Wingdings" pitchFamily="2" charset="2"/>
              <a:buNone/>
            </a:pPr>
            <a:r>
              <a:rPr lang="en-US"/>
              <a:t>Serial Communications</a:t>
            </a:r>
          </a:p>
          <a:p>
            <a:pPr>
              <a:buFont typeface="Wingdings" pitchFamily="2" charset="2"/>
              <a:buNone/>
            </a:pPr>
            <a:r>
              <a:rPr lang="en-US"/>
              <a:t>Terminals 28…32 provide RS485 serial communication connections used to control or monitor the drive from a fieldbus controller. (This topic will be covered in greater detail later in this module)</a:t>
            </a:r>
          </a:p>
        </p:txBody>
      </p:sp>
      <p:pic>
        <p:nvPicPr>
          <p:cNvPr id="3091460" name="Picture 4"/>
          <p:cNvPicPr>
            <a:picLocks noChangeAspect="1" noChangeArrowheads="1"/>
          </p:cNvPicPr>
          <p:nvPr/>
        </p:nvPicPr>
        <p:blipFill>
          <a:blip r:embed="rId3" cstate="print"/>
          <a:srcRect/>
          <a:stretch>
            <a:fillRect/>
          </a:stretch>
        </p:blipFill>
        <p:spPr bwMode="auto">
          <a:xfrm>
            <a:off x="1624013" y="2873375"/>
            <a:ext cx="6810375" cy="1493838"/>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A8C70666-9234-4D17-A4C5-D45F623A3B6C}" type="slidenum">
              <a:rPr lang="en-US"/>
              <a:pPr/>
              <a:t>93</a:t>
            </a:fld>
            <a:endParaRPr lang="en-US"/>
          </a:p>
        </p:txBody>
      </p:sp>
      <p:sp>
        <p:nvSpPr>
          <p:cNvPr id="3093506" name="Rectangle 2"/>
          <p:cNvSpPr>
            <a:spLocks noGrp="1" noChangeArrowheads="1"/>
          </p:cNvSpPr>
          <p:nvPr>
            <p:ph type="title"/>
          </p:nvPr>
        </p:nvSpPr>
        <p:spPr/>
        <p:txBody>
          <a:bodyPr/>
          <a:lstStyle/>
          <a:p>
            <a:r>
              <a:rPr lang="en-US"/>
              <a:t>Power and control wiring</a:t>
            </a:r>
          </a:p>
        </p:txBody>
      </p:sp>
      <p:sp>
        <p:nvSpPr>
          <p:cNvPr id="3093507" name="Rectangle 3"/>
          <p:cNvSpPr>
            <a:spLocks noGrp="1" noChangeArrowheads="1"/>
          </p:cNvSpPr>
          <p:nvPr>
            <p:ph type="body" idx="1"/>
          </p:nvPr>
        </p:nvSpPr>
        <p:spPr>
          <a:xfrm>
            <a:off x="1624013" y="1808163"/>
            <a:ext cx="6810375" cy="5219700"/>
          </a:xfrm>
        </p:spPr>
        <p:txBody>
          <a:bodyPr/>
          <a:lstStyle/>
          <a:p>
            <a:pPr marL="342900" indent="-342900" defTabSz="914400">
              <a:lnSpc>
                <a:spcPct val="80000"/>
              </a:lnSpc>
              <a:buFont typeface="Wingdings" pitchFamily="2" charset="2"/>
              <a:buAutoNum type="arabicPeriod"/>
            </a:pPr>
            <a:r>
              <a:rPr lang="en-US"/>
              <a:t>Open the appropriate knockouts in the conduit box</a:t>
            </a:r>
          </a:p>
          <a:p>
            <a:pPr marL="342900" indent="-342900" defTabSz="914400">
              <a:lnSpc>
                <a:spcPct val="80000"/>
              </a:lnSpc>
              <a:buFont typeface="Wingdings" pitchFamily="2" charset="2"/>
              <a:buAutoNum type="arabicPeriod"/>
            </a:pPr>
            <a:r>
              <a:rPr lang="en-US"/>
              <a:t>Install thin-wall conduit clamps (not supplied)</a:t>
            </a:r>
          </a:p>
          <a:p>
            <a:pPr marL="342900" indent="-342900" defTabSz="914400">
              <a:lnSpc>
                <a:spcPct val="80000"/>
              </a:lnSpc>
              <a:buFont typeface="Wingdings" pitchFamily="2" charset="2"/>
              <a:buAutoNum type="arabicPeriod"/>
            </a:pPr>
            <a:r>
              <a:rPr lang="en-US"/>
              <a:t>Install conduit box</a:t>
            </a:r>
          </a:p>
          <a:p>
            <a:pPr marL="342900" indent="-342900" defTabSz="914400">
              <a:lnSpc>
                <a:spcPct val="80000"/>
              </a:lnSpc>
              <a:buFont typeface="Wingdings" pitchFamily="2" charset="2"/>
              <a:buAutoNum type="arabicPeriod"/>
            </a:pPr>
            <a:r>
              <a:rPr lang="en-US"/>
              <a:t>Connect conduit runs for input power, motor and control cables to the box</a:t>
            </a:r>
          </a:p>
          <a:p>
            <a:pPr marL="342900" indent="-342900" defTabSz="914400">
              <a:lnSpc>
                <a:spcPct val="80000"/>
              </a:lnSpc>
              <a:buFont typeface="Wingdings" pitchFamily="2" charset="2"/>
              <a:buAutoNum type="arabicPeriod"/>
            </a:pPr>
            <a:r>
              <a:rPr lang="en-US"/>
              <a:t>Route input power and motor wiring through separate conduits</a:t>
            </a:r>
          </a:p>
          <a:p>
            <a:pPr marL="342900" indent="-342900" defTabSz="914400">
              <a:lnSpc>
                <a:spcPct val="80000"/>
              </a:lnSpc>
              <a:buFont typeface="Wingdings" pitchFamily="2" charset="2"/>
              <a:buAutoNum type="arabicPeriod"/>
            </a:pPr>
            <a:r>
              <a:rPr lang="en-US"/>
              <a:t>Strip wires</a:t>
            </a:r>
          </a:p>
          <a:p>
            <a:pPr marL="342900" indent="-342900" defTabSz="914400">
              <a:lnSpc>
                <a:spcPct val="80000"/>
              </a:lnSpc>
              <a:buFont typeface="Wingdings" pitchFamily="2" charset="2"/>
              <a:buAutoNum type="arabicPeriod"/>
            </a:pPr>
            <a:r>
              <a:rPr lang="en-US"/>
              <a:t>Connect power, motor, and ground wires to the drive terminals</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3FDA2455-CEE2-4D01-8D6A-18ECE6D7A3E5}" type="slidenum">
              <a:rPr lang="en-US"/>
              <a:pPr/>
              <a:t>94</a:t>
            </a:fld>
            <a:endParaRPr lang="en-US"/>
          </a:p>
        </p:txBody>
      </p:sp>
      <p:sp>
        <p:nvSpPr>
          <p:cNvPr id="3095554" name="Rectangle 2"/>
          <p:cNvSpPr>
            <a:spLocks noGrp="1" noChangeArrowheads="1"/>
          </p:cNvSpPr>
          <p:nvPr>
            <p:ph type="title"/>
          </p:nvPr>
        </p:nvSpPr>
        <p:spPr/>
        <p:txBody>
          <a:bodyPr/>
          <a:lstStyle/>
          <a:p>
            <a:r>
              <a:rPr lang="en-US"/>
              <a:t>Power and control wiring</a:t>
            </a:r>
          </a:p>
        </p:txBody>
      </p:sp>
      <p:sp>
        <p:nvSpPr>
          <p:cNvPr id="3095555" name="Rectangle 3"/>
          <p:cNvSpPr>
            <a:spLocks noGrp="1" noChangeArrowheads="1"/>
          </p:cNvSpPr>
          <p:nvPr>
            <p:ph type="body" idx="1"/>
          </p:nvPr>
        </p:nvSpPr>
        <p:spPr>
          <a:xfrm>
            <a:off x="1624013" y="1808163"/>
            <a:ext cx="6810375" cy="5219700"/>
          </a:xfrm>
        </p:spPr>
        <p:txBody>
          <a:bodyPr/>
          <a:lstStyle/>
          <a:p>
            <a:pPr marL="342900" indent="-342900" defTabSz="914400">
              <a:lnSpc>
                <a:spcPct val="80000"/>
              </a:lnSpc>
              <a:buFont typeface="Wingdings" pitchFamily="2" charset="2"/>
              <a:buAutoNum type="arabicPeriod" startAt="8"/>
            </a:pPr>
            <a:r>
              <a:rPr lang="en-US"/>
              <a:t>Route the control cables through the conduit (not the same conduit as either input power or motor wiring).</a:t>
            </a:r>
          </a:p>
          <a:p>
            <a:pPr marL="342900" indent="-342900" defTabSz="914400">
              <a:lnSpc>
                <a:spcPct val="80000"/>
              </a:lnSpc>
              <a:buFont typeface="Wingdings" pitchFamily="2" charset="2"/>
              <a:buAutoNum type="arabicPeriod" startAt="8"/>
            </a:pPr>
            <a:r>
              <a:rPr lang="en-US"/>
              <a:t>Use available secure points and tie strap landings to permanently secure control wiring at a minimum distance of ¼” from power wiring.</a:t>
            </a:r>
          </a:p>
          <a:p>
            <a:pPr marL="342900" indent="-342900" defTabSz="914400">
              <a:lnSpc>
                <a:spcPct val="80000"/>
              </a:lnSpc>
              <a:buFont typeface="Wingdings" pitchFamily="2" charset="2"/>
              <a:buAutoNum type="arabicPeriod" startAt="8"/>
            </a:pPr>
            <a:r>
              <a:rPr lang="en-US"/>
              <a:t>Strip the control cable sheathing and twist the copper screen into a pig-tail.</a:t>
            </a:r>
          </a:p>
          <a:p>
            <a:pPr marL="342900" indent="-342900" defTabSz="914400">
              <a:lnSpc>
                <a:spcPct val="80000"/>
              </a:lnSpc>
              <a:buFont typeface="Wingdings" pitchFamily="2" charset="2"/>
              <a:buAutoNum type="arabicPeriod" startAt="8"/>
            </a:pPr>
            <a:r>
              <a:rPr lang="en-US"/>
              <a:t>Connect the ground screen pig-tail for digital and analog I/O cables at X1-1. (Ground only at drive end.)</a:t>
            </a:r>
          </a:p>
          <a:p>
            <a:pPr marL="342900" indent="-342900" defTabSz="914400">
              <a:lnSpc>
                <a:spcPct val="80000"/>
              </a:lnSpc>
              <a:buFont typeface="Wingdings" pitchFamily="2" charset="2"/>
              <a:buAutoNum type="arabicPeriod" startAt="8"/>
            </a:pPr>
            <a:r>
              <a:rPr lang="en-US"/>
              <a:t>Wire tie together the RS-485 in and out shield (screen) conductors (Do not ground at the drive terminal block)</a:t>
            </a:r>
          </a:p>
          <a:p>
            <a:pPr marL="342900" indent="-342900" defTabSz="914400">
              <a:lnSpc>
                <a:spcPct val="80000"/>
              </a:lnSpc>
              <a:buFont typeface="Wingdings" pitchFamily="2" charset="2"/>
              <a:buAutoNum type="arabicPeriod" startAt="8"/>
            </a:pPr>
            <a:r>
              <a:rPr lang="en-US"/>
              <a:t>Strip and connect the individual control wires to the drive terminals.</a:t>
            </a:r>
          </a:p>
          <a:p>
            <a:pPr marL="342900" indent="-342900" defTabSz="914400">
              <a:lnSpc>
                <a:spcPct val="80000"/>
              </a:lnSpc>
              <a:buFont typeface="Wingdings" pitchFamily="2" charset="2"/>
              <a:buAutoNum type="arabicPeriod" startAt="8"/>
            </a:pPr>
            <a:r>
              <a:rPr lang="en-US"/>
              <a:t>Install the conduit box cover (1 screw).</a:t>
            </a:r>
          </a:p>
        </p:txBody>
      </p:sp>
      <p:pic>
        <p:nvPicPr>
          <p:cNvPr id="3095556" name="Picture 4"/>
          <p:cNvPicPr>
            <a:picLocks noChangeAspect="1" noChangeArrowheads="1"/>
          </p:cNvPicPr>
          <p:nvPr/>
        </p:nvPicPr>
        <p:blipFill>
          <a:blip r:embed="rId3" cstate="print"/>
          <a:srcRect/>
          <a:stretch>
            <a:fillRect/>
          </a:stretch>
        </p:blipFill>
        <p:spPr bwMode="auto">
          <a:xfrm>
            <a:off x="8439150" y="1808163"/>
            <a:ext cx="1395413" cy="2386012"/>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E1BC15D2-1109-4D95-986F-ACE8BB560FD2}" type="slidenum">
              <a:rPr lang="en-US"/>
              <a:pPr/>
              <a:t>95</a:t>
            </a:fld>
            <a:endParaRPr lang="en-US"/>
          </a:p>
        </p:txBody>
      </p:sp>
      <p:pic>
        <p:nvPicPr>
          <p:cNvPr id="3097602" name="Picture 2"/>
          <p:cNvPicPr>
            <a:picLocks noChangeAspect="1" noChangeArrowheads="1"/>
          </p:cNvPicPr>
          <p:nvPr/>
        </p:nvPicPr>
        <p:blipFill>
          <a:blip r:embed="rId3" cstate="print"/>
          <a:srcRect/>
          <a:stretch>
            <a:fillRect/>
          </a:stretch>
        </p:blipFill>
        <p:spPr bwMode="auto">
          <a:xfrm>
            <a:off x="1968500" y="4602163"/>
            <a:ext cx="6278563" cy="2425700"/>
          </a:xfrm>
          <a:prstGeom prst="rect">
            <a:avLst/>
          </a:prstGeom>
          <a:noFill/>
          <a:ln w="12700">
            <a:noFill/>
            <a:miter lim="800000"/>
            <a:headEnd type="none" w="sm" len="sm"/>
            <a:tailEnd type="none" w="sm" len="sm"/>
          </a:ln>
          <a:effectLst/>
        </p:spPr>
      </p:pic>
      <p:pic>
        <p:nvPicPr>
          <p:cNvPr id="3097603" name="Picture 3"/>
          <p:cNvPicPr>
            <a:picLocks noChangeAspect="1" noChangeArrowheads="1"/>
          </p:cNvPicPr>
          <p:nvPr/>
        </p:nvPicPr>
        <p:blipFill>
          <a:blip r:embed="rId4" cstate="print"/>
          <a:srcRect/>
          <a:stretch>
            <a:fillRect/>
          </a:stretch>
        </p:blipFill>
        <p:spPr bwMode="auto">
          <a:xfrm>
            <a:off x="1943100" y="1550988"/>
            <a:ext cx="2379663" cy="2946400"/>
          </a:xfrm>
          <a:prstGeom prst="rect">
            <a:avLst/>
          </a:prstGeom>
          <a:noFill/>
          <a:ln w="12700">
            <a:noFill/>
            <a:miter lim="800000"/>
            <a:headEnd type="none" w="sm" len="sm"/>
            <a:tailEnd type="none" w="sm" len="sm"/>
          </a:ln>
          <a:effectLst/>
        </p:spPr>
      </p:pic>
      <p:sp>
        <p:nvSpPr>
          <p:cNvPr id="3097604" name="Rectangle 4"/>
          <p:cNvSpPr>
            <a:spLocks noGrp="1" noChangeArrowheads="1"/>
          </p:cNvSpPr>
          <p:nvPr>
            <p:ph type="title"/>
          </p:nvPr>
        </p:nvSpPr>
        <p:spPr/>
        <p:txBody>
          <a:bodyPr/>
          <a:lstStyle/>
          <a:p>
            <a:r>
              <a:rPr lang="en-US"/>
              <a:t>Input Configurations</a:t>
            </a:r>
          </a:p>
        </p:txBody>
      </p:sp>
      <p:sp>
        <p:nvSpPr>
          <p:cNvPr id="3097605" name="Rectangle 5"/>
          <p:cNvSpPr>
            <a:spLocks noGrp="1" noChangeArrowheads="1"/>
          </p:cNvSpPr>
          <p:nvPr>
            <p:ph type="body" idx="1"/>
          </p:nvPr>
        </p:nvSpPr>
        <p:spPr>
          <a:xfrm>
            <a:off x="284163" y="1808163"/>
            <a:ext cx="1181100" cy="2689225"/>
          </a:xfrm>
        </p:spPr>
        <p:txBody>
          <a:bodyPr/>
          <a:lstStyle/>
          <a:p>
            <a:pPr marL="0" indent="0" defTabSz="914400">
              <a:buFont typeface="Wingdings" pitchFamily="2" charset="2"/>
              <a:buNone/>
            </a:pPr>
            <a:r>
              <a:rPr lang="en-US" sz="1600"/>
              <a:t>You can wire the digital input terminals in either a PNP or NPN configuration</a:t>
            </a:r>
          </a:p>
        </p:txBody>
      </p:sp>
      <p:sp>
        <p:nvSpPr>
          <p:cNvPr id="3097606" name="Rectangle 6"/>
          <p:cNvSpPr>
            <a:spLocks noChangeArrowheads="1"/>
          </p:cNvSpPr>
          <p:nvPr/>
        </p:nvSpPr>
        <p:spPr bwMode="auto">
          <a:xfrm>
            <a:off x="8434388" y="4497388"/>
            <a:ext cx="1400175" cy="2530475"/>
          </a:xfrm>
          <a:prstGeom prst="rect">
            <a:avLst/>
          </a:prstGeom>
          <a:noFill/>
          <a:ln w="9525">
            <a:noFill/>
            <a:miter lim="800000"/>
            <a:headEnd/>
            <a:tailEnd/>
          </a:ln>
          <a:effectLst/>
        </p:spPr>
        <p:txBody>
          <a:bodyPr lIns="0" tIns="0" rIns="0" bIns="0"/>
          <a:lstStyle/>
          <a:p>
            <a:pPr algn="r">
              <a:buFont typeface="Wingdings" pitchFamily="2" charset="2"/>
              <a:buNone/>
            </a:pPr>
            <a:r>
              <a:rPr lang="en-US" sz="1800"/>
              <a:t>Input Selection type</a:t>
            </a:r>
          </a:p>
        </p:txBody>
      </p:sp>
      <p:sp>
        <p:nvSpPr>
          <p:cNvPr id="3097607" name="Line 7"/>
          <p:cNvSpPr>
            <a:spLocks noChangeShapeType="1"/>
          </p:cNvSpPr>
          <p:nvPr/>
        </p:nvSpPr>
        <p:spPr bwMode="auto">
          <a:xfrm flipV="1">
            <a:off x="1465263" y="3305175"/>
            <a:ext cx="633412" cy="249238"/>
          </a:xfrm>
          <a:prstGeom prst="line">
            <a:avLst/>
          </a:prstGeom>
          <a:noFill/>
          <a:ln w="38100">
            <a:solidFill>
              <a:schemeClr val="accent1"/>
            </a:solidFill>
            <a:round/>
            <a:headEnd/>
            <a:tailEnd type="triangle" w="med" len="med"/>
          </a:ln>
          <a:effectLst/>
        </p:spPr>
        <p:txBody>
          <a:bodyPr lIns="0" tIns="0" rIns="0" bIns="0"/>
          <a:lstStyle/>
          <a:p>
            <a:endParaRPr lang="en-US"/>
          </a:p>
        </p:txBody>
      </p:sp>
      <p:sp>
        <p:nvSpPr>
          <p:cNvPr id="3097608" name="Line 8"/>
          <p:cNvSpPr>
            <a:spLocks noChangeShapeType="1"/>
          </p:cNvSpPr>
          <p:nvPr/>
        </p:nvSpPr>
        <p:spPr bwMode="auto">
          <a:xfrm flipH="1">
            <a:off x="7562850" y="4676775"/>
            <a:ext cx="1533525" cy="504825"/>
          </a:xfrm>
          <a:prstGeom prst="line">
            <a:avLst/>
          </a:prstGeom>
          <a:noFill/>
          <a:ln w="38100">
            <a:solidFill>
              <a:schemeClr val="accent1"/>
            </a:solidFill>
            <a:round/>
            <a:headEnd/>
            <a:tailEnd type="triangle" w="med" len="med"/>
          </a:ln>
          <a:effectLst/>
        </p:spPr>
        <p:txBody>
          <a:bodyPr lIns="0" tIns="0" rIns="0" bIns="0"/>
          <a:lstStyle/>
          <a:p>
            <a:endParaRPr lang="en-US"/>
          </a:p>
        </p:txBody>
      </p:sp>
      <p:pic>
        <p:nvPicPr>
          <p:cNvPr id="3097609" name="Picture 9"/>
          <p:cNvPicPr>
            <a:picLocks noChangeAspect="1" noChangeArrowheads="1"/>
          </p:cNvPicPr>
          <p:nvPr/>
        </p:nvPicPr>
        <p:blipFill>
          <a:blip r:embed="rId5" cstate="print"/>
          <a:srcRect/>
          <a:stretch>
            <a:fillRect/>
          </a:stretch>
        </p:blipFill>
        <p:spPr bwMode="auto">
          <a:xfrm>
            <a:off x="5435600" y="1550988"/>
            <a:ext cx="2293938" cy="2946400"/>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875AF1FE-B40C-42C0-BBBB-D77DE2696A10}" type="slidenum">
              <a:rPr lang="en-US"/>
              <a:pPr/>
              <a:t>96</a:t>
            </a:fld>
            <a:endParaRPr lang="en-US"/>
          </a:p>
        </p:txBody>
      </p:sp>
      <p:sp>
        <p:nvSpPr>
          <p:cNvPr id="3099650" name="Rectangle 2"/>
          <p:cNvSpPr>
            <a:spLocks noGrp="1" noChangeArrowheads="1"/>
          </p:cNvSpPr>
          <p:nvPr>
            <p:ph type="title"/>
          </p:nvPr>
        </p:nvSpPr>
        <p:spPr/>
        <p:txBody>
          <a:bodyPr/>
          <a:lstStyle/>
          <a:p>
            <a:r>
              <a:rPr lang="en-US"/>
              <a:t>Analog Inputs/Outputs</a:t>
            </a:r>
          </a:p>
        </p:txBody>
      </p:sp>
      <p:sp>
        <p:nvSpPr>
          <p:cNvPr id="3099651" name="Rectangle 3"/>
          <p:cNvSpPr>
            <a:spLocks noGrp="1" noChangeAspect="1" noChangeArrowheads="1"/>
          </p:cNvSpPr>
          <p:nvPr>
            <p:ph type="body" idx="1"/>
          </p:nvPr>
        </p:nvSpPr>
        <p:spPr/>
        <p:txBody>
          <a:bodyPr/>
          <a:lstStyle/>
          <a:p>
            <a:endParaRPr lang="en-US"/>
          </a:p>
        </p:txBody>
      </p:sp>
      <p:pic>
        <p:nvPicPr>
          <p:cNvPr id="3099652" name="Picture 4"/>
          <p:cNvPicPr>
            <a:picLocks noChangeAspect="1" noChangeArrowheads="1"/>
          </p:cNvPicPr>
          <p:nvPr/>
        </p:nvPicPr>
        <p:blipFill>
          <a:blip r:embed="rId3" cstate="print"/>
          <a:srcRect/>
          <a:stretch>
            <a:fillRect/>
          </a:stretch>
        </p:blipFill>
        <p:spPr bwMode="auto">
          <a:xfrm>
            <a:off x="750888" y="1803400"/>
            <a:ext cx="8566150" cy="5224463"/>
          </a:xfrm>
          <a:prstGeom prst="rect">
            <a:avLst/>
          </a:prstGeom>
          <a:noFill/>
          <a:ln w="9525" algn="ctr">
            <a:noFill/>
            <a:miter lim="800000"/>
            <a:headEnd/>
            <a:tailEnd/>
          </a:ln>
          <a:effectLst/>
        </p:spPr>
      </p:pic>
      <p:sp>
        <p:nvSpPr>
          <p:cNvPr id="3099653" name="Rectangle 5"/>
          <p:cNvSpPr>
            <a:spLocks noChangeArrowheads="1"/>
          </p:cNvSpPr>
          <p:nvPr/>
        </p:nvSpPr>
        <p:spPr bwMode="auto">
          <a:xfrm>
            <a:off x="6397625" y="3081338"/>
            <a:ext cx="2843213" cy="650875"/>
          </a:xfrm>
          <a:prstGeom prst="rect">
            <a:avLst/>
          </a:prstGeom>
          <a:solidFill>
            <a:schemeClr val="bg1"/>
          </a:solidFill>
          <a:ln w="9525" algn="ctr">
            <a:noFill/>
            <a:miter lim="800000"/>
            <a:headEnd/>
            <a:tailEnd/>
          </a:ln>
          <a:effectLst/>
        </p:spPr>
        <p:txBody>
          <a:bodyPr wrap="none" lIns="0" tIns="0" rIns="0" bIns="0" anchor="ctr"/>
          <a:lstStyle/>
          <a:p>
            <a:endParaRPr lang="en-US"/>
          </a:p>
        </p:txBody>
      </p:sp>
      <p:sp>
        <p:nvSpPr>
          <p:cNvPr id="3099654" name="Rectangle 6"/>
          <p:cNvSpPr>
            <a:spLocks noChangeArrowheads="1"/>
          </p:cNvSpPr>
          <p:nvPr/>
        </p:nvSpPr>
        <p:spPr bwMode="auto">
          <a:xfrm>
            <a:off x="6403975" y="5000625"/>
            <a:ext cx="2843213" cy="649288"/>
          </a:xfrm>
          <a:prstGeom prst="rect">
            <a:avLst/>
          </a:prstGeom>
          <a:solidFill>
            <a:schemeClr val="bg1"/>
          </a:solidFill>
          <a:ln w="9525" algn="ctr">
            <a:noFill/>
            <a:miter lim="800000"/>
            <a:headEnd/>
            <a:tailEnd/>
          </a:ln>
          <a:effectLst/>
        </p:spPr>
        <p:txBody>
          <a:bodyPr wrap="none" lIns="0" tIns="0" rIns="0" bIns="0" anchor="ctr"/>
          <a:lstStyle/>
          <a:p>
            <a:endParaRPr lang="en-US"/>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48C6AC50-3553-432D-ABEB-9506F1B4DEDC}" type="slidenum">
              <a:rPr lang="en-US"/>
              <a:pPr/>
              <a:t>97</a:t>
            </a:fld>
            <a:endParaRPr lang="en-US"/>
          </a:p>
        </p:txBody>
      </p:sp>
      <p:sp>
        <p:nvSpPr>
          <p:cNvPr id="3101698" name="Rectangle 2"/>
          <p:cNvSpPr>
            <a:spLocks noGrp="1" noChangeArrowheads="1"/>
          </p:cNvSpPr>
          <p:nvPr>
            <p:ph type="title"/>
          </p:nvPr>
        </p:nvSpPr>
        <p:spPr/>
        <p:txBody>
          <a:bodyPr/>
          <a:lstStyle/>
          <a:p>
            <a:r>
              <a:rPr lang="en-US"/>
              <a:t>Analog Inputs/Outputs</a:t>
            </a:r>
            <a:br>
              <a:rPr lang="en-US"/>
            </a:br>
            <a:r>
              <a:rPr lang="en-US" sz="2200">
                <a:solidFill>
                  <a:schemeClr val="accent1"/>
                </a:solidFill>
              </a:rPr>
              <a:t>R1-R6</a:t>
            </a:r>
          </a:p>
        </p:txBody>
      </p:sp>
      <p:sp>
        <p:nvSpPr>
          <p:cNvPr id="3101699" name="Rectangle 3"/>
          <p:cNvSpPr>
            <a:spLocks noGrp="1" noChangeArrowheads="1"/>
          </p:cNvSpPr>
          <p:nvPr>
            <p:ph type="body" idx="1"/>
          </p:nvPr>
        </p:nvSpPr>
        <p:spPr/>
        <p:txBody>
          <a:bodyPr/>
          <a:lstStyle/>
          <a:p>
            <a:endParaRPr lang="en-US"/>
          </a:p>
        </p:txBody>
      </p:sp>
      <p:pic>
        <p:nvPicPr>
          <p:cNvPr id="3101700" name="Picture 4"/>
          <p:cNvPicPr>
            <a:picLocks noChangeAspect="1" noChangeArrowheads="1"/>
          </p:cNvPicPr>
          <p:nvPr/>
        </p:nvPicPr>
        <p:blipFill>
          <a:blip r:embed="rId3" cstate="print"/>
          <a:srcRect/>
          <a:stretch>
            <a:fillRect/>
          </a:stretch>
        </p:blipFill>
        <p:spPr bwMode="auto">
          <a:xfrm>
            <a:off x="2117725" y="1912938"/>
            <a:ext cx="2990850" cy="2420937"/>
          </a:xfrm>
          <a:prstGeom prst="rect">
            <a:avLst/>
          </a:prstGeom>
          <a:noFill/>
          <a:ln w="9525" algn="ctr">
            <a:noFill/>
            <a:miter lim="800000"/>
            <a:headEnd/>
            <a:tailEnd/>
          </a:ln>
          <a:effectLst/>
        </p:spPr>
      </p:pic>
      <p:pic>
        <p:nvPicPr>
          <p:cNvPr id="3101701" name="Picture 5"/>
          <p:cNvPicPr>
            <a:picLocks noChangeAspect="1" noChangeArrowheads="1"/>
          </p:cNvPicPr>
          <p:nvPr/>
        </p:nvPicPr>
        <p:blipFill>
          <a:blip r:embed="rId4" cstate="print"/>
          <a:srcRect/>
          <a:stretch>
            <a:fillRect/>
          </a:stretch>
        </p:blipFill>
        <p:spPr bwMode="auto">
          <a:xfrm>
            <a:off x="7493000" y="1387475"/>
            <a:ext cx="2341563" cy="5640388"/>
          </a:xfrm>
          <a:prstGeom prst="rect">
            <a:avLst/>
          </a:prstGeom>
          <a:noFill/>
          <a:ln w="9525" algn="ctr">
            <a:noFill/>
            <a:miter lim="800000"/>
            <a:headEnd/>
            <a:tailEnd/>
          </a:ln>
          <a:effectLst/>
        </p:spPr>
      </p:pic>
      <p:sp>
        <p:nvSpPr>
          <p:cNvPr id="3101702" name="Line 6"/>
          <p:cNvSpPr>
            <a:spLocks noChangeShapeType="1"/>
          </p:cNvSpPr>
          <p:nvPr/>
        </p:nvSpPr>
        <p:spPr bwMode="auto">
          <a:xfrm flipV="1">
            <a:off x="4938713" y="2466975"/>
            <a:ext cx="2936875" cy="838200"/>
          </a:xfrm>
          <a:prstGeom prst="line">
            <a:avLst/>
          </a:prstGeom>
          <a:noFill/>
          <a:ln w="38100">
            <a:solidFill>
              <a:schemeClr val="accent1"/>
            </a:solidFill>
            <a:round/>
            <a:headEnd/>
            <a:tailEnd type="triangle" w="med" len="med"/>
          </a:ln>
          <a:effectLst/>
        </p:spPr>
        <p:txBody>
          <a:bodyPr lIns="0" tIns="0" rIns="0" bIns="0"/>
          <a:lstStyle/>
          <a:p>
            <a:endParaRPr lang="en-US"/>
          </a:p>
        </p:txBody>
      </p:sp>
      <p:grpSp>
        <p:nvGrpSpPr>
          <p:cNvPr id="3101703" name="Group 7"/>
          <p:cNvGrpSpPr>
            <a:grpSpLocks/>
          </p:cNvGrpSpPr>
          <p:nvPr/>
        </p:nvGrpSpPr>
        <p:grpSpPr bwMode="auto">
          <a:xfrm>
            <a:off x="1624013" y="4960938"/>
            <a:ext cx="5854700" cy="2066925"/>
            <a:chOff x="930" y="2757"/>
            <a:chExt cx="3353" cy="1149"/>
          </a:xfrm>
        </p:grpSpPr>
        <p:pic>
          <p:nvPicPr>
            <p:cNvPr id="3101704" name="Picture 8"/>
            <p:cNvPicPr>
              <a:picLocks noChangeAspect="1" noChangeArrowheads="1"/>
            </p:cNvPicPr>
            <p:nvPr/>
          </p:nvPicPr>
          <p:blipFill>
            <a:blip r:embed="rId5" cstate="print"/>
            <a:srcRect/>
            <a:stretch>
              <a:fillRect/>
            </a:stretch>
          </p:blipFill>
          <p:spPr bwMode="auto">
            <a:xfrm>
              <a:off x="930" y="2757"/>
              <a:ext cx="3353" cy="1149"/>
            </a:xfrm>
            <a:prstGeom prst="rect">
              <a:avLst/>
            </a:prstGeom>
            <a:solidFill>
              <a:schemeClr val="bg1"/>
            </a:solidFill>
            <a:ln w="9525" algn="ctr">
              <a:noFill/>
              <a:miter lim="800000"/>
              <a:headEnd/>
              <a:tailEnd/>
            </a:ln>
            <a:effectLst/>
          </p:spPr>
        </p:pic>
        <p:sp>
          <p:nvSpPr>
            <p:cNvPr id="3101705" name="Rectangle 9"/>
            <p:cNvSpPr>
              <a:spLocks noChangeArrowheads="1"/>
            </p:cNvSpPr>
            <p:nvPr/>
          </p:nvSpPr>
          <p:spPr bwMode="auto">
            <a:xfrm>
              <a:off x="3726" y="3426"/>
              <a:ext cx="552" cy="480"/>
            </a:xfrm>
            <a:prstGeom prst="rect">
              <a:avLst/>
            </a:prstGeom>
            <a:solidFill>
              <a:schemeClr val="bg1"/>
            </a:solidFill>
            <a:ln w="9525" algn="ctr">
              <a:solidFill>
                <a:schemeClr val="bg1"/>
              </a:solidFill>
              <a:miter lim="800000"/>
              <a:headEnd/>
              <a:tailEnd/>
            </a:ln>
            <a:effectLst/>
          </p:spPr>
          <p:txBody>
            <a:bodyPr wrap="none" lIns="0" tIns="0" rIns="0" bIns="0" anchor="ctr"/>
            <a:lstStyle/>
            <a:p>
              <a:endParaRPr lang="en-US"/>
            </a:p>
          </p:txBody>
        </p:sp>
      </p:gr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45EA29EC-ADDA-4851-BDCE-78D0E1B8C865}" type="slidenum">
              <a:rPr lang="en-US"/>
              <a:pPr/>
              <a:t>98</a:t>
            </a:fld>
            <a:endParaRPr lang="en-US"/>
          </a:p>
        </p:txBody>
      </p:sp>
      <p:sp>
        <p:nvSpPr>
          <p:cNvPr id="3103746" name="Rectangle 2"/>
          <p:cNvSpPr>
            <a:spLocks noGrp="1" noChangeArrowheads="1"/>
          </p:cNvSpPr>
          <p:nvPr>
            <p:ph type="title"/>
          </p:nvPr>
        </p:nvSpPr>
        <p:spPr/>
        <p:txBody>
          <a:bodyPr/>
          <a:lstStyle/>
          <a:p>
            <a:r>
              <a:rPr lang="en-US"/>
              <a:t>Digital Inputs</a:t>
            </a:r>
          </a:p>
        </p:txBody>
      </p:sp>
      <p:sp>
        <p:nvSpPr>
          <p:cNvPr id="3103747" name="Rectangle 3"/>
          <p:cNvSpPr>
            <a:spLocks noGrp="1" noChangeAspect="1" noChangeArrowheads="1"/>
          </p:cNvSpPr>
          <p:nvPr>
            <p:ph type="body" idx="1"/>
          </p:nvPr>
        </p:nvSpPr>
        <p:spPr/>
        <p:txBody>
          <a:bodyPr/>
          <a:lstStyle/>
          <a:p>
            <a:endParaRPr lang="en-US"/>
          </a:p>
        </p:txBody>
      </p:sp>
      <p:pic>
        <p:nvPicPr>
          <p:cNvPr id="3103748" name="Picture 4"/>
          <p:cNvPicPr>
            <a:picLocks noChangeAspect="1" noChangeArrowheads="1"/>
          </p:cNvPicPr>
          <p:nvPr/>
        </p:nvPicPr>
        <p:blipFill>
          <a:blip r:embed="rId3" cstate="print"/>
          <a:srcRect/>
          <a:stretch>
            <a:fillRect/>
          </a:stretch>
        </p:blipFill>
        <p:spPr bwMode="auto">
          <a:xfrm>
            <a:off x="331788" y="2247900"/>
            <a:ext cx="9550400" cy="4171950"/>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endParaRPr lang="en-US"/>
          </a:p>
          <a:p>
            <a:r>
              <a:rPr lang="en-US"/>
              <a:t>© ABB LV Drives</a:t>
            </a:r>
          </a:p>
          <a:p>
            <a:r>
              <a:rPr lang="en-US"/>
              <a:t>Property of ABB LV Drives, Do Not Copy</a:t>
            </a:r>
          </a:p>
          <a:p>
            <a:r>
              <a:rPr lang="en-US"/>
              <a:t>Slide </a:t>
            </a:r>
            <a:fld id="{6A0ECDE7-87D8-4D50-9292-3D7FFB69838C}" type="slidenum">
              <a:rPr lang="en-US"/>
              <a:pPr/>
              <a:t>99</a:t>
            </a:fld>
            <a:endParaRPr lang="en-US"/>
          </a:p>
        </p:txBody>
      </p:sp>
      <p:sp>
        <p:nvSpPr>
          <p:cNvPr id="3105794" name="Rectangle 2"/>
          <p:cNvSpPr>
            <a:spLocks noGrp="1" noChangeArrowheads="1"/>
          </p:cNvSpPr>
          <p:nvPr>
            <p:ph type="title"/>
          </p:nvPr>
        </p:nvSpPr>
        <p:spPr/>
        <p:txBody>
          <a:bodyPr/>
          <a:lstStyle/>
          <a:p>
            <a:r>
              <a:rPr lang="en-US"/>
              <a:t>Digital Inputs</a:t>
            </a:r>
            <a:br>
              <a:rPr lang="en-US"/>
            </a:br>
            <a:r>
              <a:rPr lang="en-US" sz="2200">
                <a:solidFill>
                  <a:schemeClr val="accent1"/>
                </a:solidFill>
              </a:rPr>
              <a:t>R1-R6</a:t>
            </a:r>
          </a:p>
        </p:txBody>
      </p:sp>
      <p:sp>
        <p:nvSpPr>
          <p:cNvPr id="3105795" name="Rectangle 3"/>
          <p:cNvSpPr>
            <a:spLocks noGrp="1" noChangeArrowheads="1"/>
          </p:cNvSpPr>
          <p:nvPr>
            <p:ph type="body" idx="1"/>
          </p:nvPr>
        </p:nvSpPr>
        <p:spPr/>
        <p:txBody>
          <a:bodyPr/>
          <a:lstStyle/>
          <a:p>
            <a:endParaRPr lang="en-US"/>
          </a:p>
        </p:txBody>
      </p:sp>
      <p:pic>
        <p:nvPicPr>
          <p:cNvPr id="3105796" name="Picture 4"/>
          <p:cNvPicPr>
            <a:picLocks noChangeAspect="1" noChangeArrowheads="1"/>
          </p:cNvPicPr>
          <p:nvPr/>
        </p:nvPicPr>
        <p:blipFill>
          <a:blip r:embed="rId3" cstate="print"/>
          <a:srcRect t="21912"/>
          <a:stretch>
            <a:fillRect/>
          </a:stretch>
        </p:blipFill>
        <p:spPr bwMode="auto">
          <a:xfrm>
            <a:off x="1949450" y="1808163"/>
            <a:ext cx="2960688" cy="2616200"/>
          </a:xfrm>
          <a:prstGeom prst="rect">
            <a:avLst/>
          </a:prstGeom>
          <a:noFill/>
          <a:ln w="9525" algn="ctr">
            <a:noFill/>
            <a:miter lim="800000"/>
            <a:headEnd/>
            <a:tailEnd/>
          </a:ln>
          <a:effectLst/>
        </p:spPr>
      </p:pic>
      <p:pic>
        <p:nvPicPr>
          <p:cNvPr id="3105797" name="Picture 5"/>
          <p:cNvPicPr>
            <a:picLocks noChangeAspect="1" noChangeArrowheads="1"/>
          </p:cNvPicPr>
          <p:nvPr/>
        </p:nvPicPr>
        <p:blipFill>
          <a:blip r:embed="rId4" cstate="print"/>
          <a:srcRect/>
          <a:stretch>
            <a:fillRect/>
          </a:stretch>
        </p:blipFill>
        <p:spPr bwMode="auto">
          <a:xfrm>
            <a:off x="7493000" y="1387475"/>
            <a:ext cx="2341563" cy="5640388"/>
          </a:xfrm>
          <a:prstGeom prst="rect">
            <a:avLst/>
          </a:prstGeom>
          <a:noFill/>
          <a:ln w="9525" algn="ctr">
            <a:noFill/>
            <a:miter lim="800000"/>
            <a:headEnd/>
            <a:tailEnd/>
          </a:ln>
          <a:effectLst/>
        </p:spPr>
      </p:pic>
      <p:sp>
        <p:nvSpPr>
          <p:cNvPr id="3105798" name="Text Box 6"/>
          <p:cNvSpPr txBox="1">
            <a:spLocks noChangeArrowheads="1"/>
          </p:cNvSpPr>
          <p:nvPr/>
        </p:nvSpPr>
        <p:spPr bwMode="auto">
          <a:xfrm>
            <a:off x="238125" y="2674938"/>
            <a:ext cx="1227138" cy="1711325"/>
          </a:xfrm>
          <a:prstGeom prst="rect">
            <a:avLst/>
          </a:prstGeom>
          <a:solidFill>
            <a:schemeClr val="accent1"/>
          </a:solidFill>
          <a:ln w="9525" algn="ctr">
            <a:noFill/>
            <a:miter lim="800000"/>
            <a:headEnd/>
            <a:tailEnd/>
          </a:ln>
          <a:effectLst/>
        </p:spPr>
        <p:txBody>
          <a:bodyPr lIns="0" tIns="0" rIns="0" bIns="0">
            <a:spAutoFit/>
          </a:bodyPr>
          <a:lstStyle/>
          <a:p>
            <a:pPr defTabSz="1019175">
              <a:buFont typeface="Wingdings" pitchFamily="2" charset="2"/>
              <a:buNone/>
            </a:pPr>
            <a:r>
              <a:rPr lang="en-US" sz="1600">
                <a:solidFill>
                  <a:schemeClr val="bg1"/>
                </a:solidFill>
              </a:rPr>
              <a:t>Digital input impedance 1.5 kΩ. Maximum voltage for digital inputs is 30 V.</a:t>
            </a:r>
          </a:p>
        </p:txBody>
      </p:sp>
      <p:sp>
        <p:nvSpPr>
          <p:cNvPr id="3105799" name="Line 7"/>
          <p:cNvSpPr>
            <a:spLocks noChangeShapeType="1"/>
          </p:cNvSpPr>
          <p:nvPr/>
        </p:nvSpPr>
        <p:spPr bwMode="auto">
          <a:xfrm>
            <a:off x="4764088" y="2871788"/>
            <a:ext cx="3265487" cy="73025"/>
          </a:xfrm>
          <a:prstGeom prst="line">
            <a:avLst/>
          </a:prstGeom>
          <a:noFill/>
          <a:ln w="38100">
            <a:solidFill>
              <a:schemeClr val="accent1"/>
            </a:solidFill>
            <a:round/>
            <a:headEnd/>
            <a:tailEnd type="triangle" w="med" len="med"/>
          </a:ln>
          <a:effectLst/>
        </p:spPr>
        <p:txBody>
          <a:bodyPr lIns="0" tIns="0" rIns="0" bIns="0"/>
          <a:lstStyle/>
          <a:p>
            <a:endParaRPr lang="en-US"/>
          </a:p>
        </p:txBody>
      </p:sp>
      <p:pic>
        <p:nvPicPr>
          <p:cNvPr id="3105800" name="Picture 8"/>
          <p:cNvPicPr>
            <a:picLocks noChangeAspect="1" noChangeArrowheads="1"/>
          </p:cNvPicPr>
          <p:nvPr/>
        </p:nvPicPr>
        <p:blipFill>
          <a:blip r:embed="rId5" cstate="print"/>
          <a:srcRect/>
          <a:stretch>
            <a:fillRect/>
          </a:stretch>
        </p:blipFill>
        <p:spPr bwMode="auto">
          <a:xfrm>
            <a:off x="1571625" y="4741863"/>
            <a:ext cx="5810250" cy="2058987"/>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VARCOLOR" val="SPREcolor_red"/>
  <p:tag name="VARPPTTYPE" val="SPREpotSPRE"/>
  <p:tag name="VARPPTLANGSEL" val="SPREEnglish"/>
  <p:tag name="VARGRIDMODE" val="SPREgrid_none_value"/>
  <p:tag name="VARPOTVERSION" val="SPRE1.53"/>
  <p:tag name="VARLOGOSCHINDLER" val="SPRE-1"/>
  <p:tag name="VARLOGOATLAS" val="SPRE0"/>
  <p:tag name="VARLOGOASIA" val="SPRE"/>
  <p:tag name="VARPPTLANG" val="SPREEnglish"/>
  <p:tag name="VARPPTEDITORS_NAME" val="SPREStephanie Graf"/>
  <p:tag name="VARPPTKG" val="SPREMAN"/>
  <p:tag name="VARPPTDIVISION" val="SPRECorporate Communications"/>
  <p:tag name="VARPPTPLACE" val="SPREEbikon"/>
  <p:tag name="VARPPTDATE_CREATION" val="SPREMarch 11, 2008"/>
  <p:tag name="VARPPTPRESENTATION_ID" val="SPRE"/>
  <p:tag name="VARPPTSHOWPAGE_NUMBER" val="SPRE-1"/>
  <p:tag name="VARPPTCLOSING_TEXT" val="SPREThank you for your attention."/>
  <p:tag name="VARPPTSETUPPERFORMED" val="SPRETRUE"/>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GUID" val="1771564a-c2c9-46c8-92de-a341944abc3f"/>
</p:tagLst>
</file>

<file path=ppt/tags/tag11.xml><?xml version="1.0" encoding="utf-8"?>
<p:tagLst xmlns:a="http://schemas.openxmlformats.org/drawingml/2006/main" xmlns:r="http://schemas.openxmlformats.org/officeDocument/2006/relationships" xmlns:p="http://schemas.openxmlformats.org/presentationml/2006/main">
  <p:tag name="ARTICULATE_SLIDE_GUID" val="1771564a-c2c9-46c8-92de-a341944abc3f"/>
</p:tagLst>
</file>

<file path=ppt/tags/tag12.xml><?xml version="1.0" encoding="utf-8"?>
<p:tagLst xmlns:a="http://schemas.openxmlformats.org/drawingml/2006/main" xmlns:r="http://schemas.openxmlformats.org/officeDocument/2006/relationships" xmlns:p="http://schemas.openxmlformats.org/presentationml/2006/main">
  <p:tag name="ARTICULATE_SLIDE_GUID" val="1771564a-c2c9-46c8-92de-a341944abc3f"/>
</p:tagLst>
</file>

<file path=ppt/tags/tag13.xml><?xml version="1.0" encoding="utf-8"?>
<p:tagLst xmlns:a="http://schemas.openxmlformats.org/drawingml/2006/main" xmlns:r="http://schemas.openxmlformats.org/officeDocument/2006/relationships" xmlns:p="http://schemas.openxmlformats.org/presentationml/2006/main">
  <p:tag name="ARTICULATE_SLIDE_GUID" val="1771564a-c2c9-46c8-92de-a341944abc3f"/>
</p:tagLst>
</file>

<file path=ppt/tags/tag14.xml><?xml version="1.0" encoding="utf-8"?>
<p:tagLst xmlns:a="http://schemas.openxmlformats.org/drawingml/2006/main" xmlns:r="http://schemas.openxmlformats.org/officeDocument/2006/relationships" xmlns:p="http://schemas.openxmlformats.org/presentationml/2006/main">
  <p:tag name="VARTITLEIMAGE" val="SPREhorizontal"/>
  <p:tag name="VARSLIDECATEGORYID" val="SPREtitle"/>
  <p:tag name="VARSLIDEID" val="SPREtitle_slide_horizontal_picture"/>
</p:tagLst>
</file>

<file path=ppt/tags/tag15.xml><?xml version="1.0" encoding="utf-8"?>
<p:tagLst xmlns:a="http://schemas.openxmlformats.org/drawingml/2006/main" xmlns:r="http://schemas.openxmlformats.org/officeDocument/2006/relationships" xmlns:p="http://schemas.openxmlformats.org/presentationml/2006/main">
  <p:tag name="ARTICULATE_SLIDE_GUID" val="1771564a-c2c9-46c8-92de-a341944abc3f"/>
</p:tagLst>
</file>

<file path=ppt/tags/tag16.xml><?xml version="1.0" encoding="utf-8"?>
<p:tagLst xmlns:a="http://schemas.openxmlformats.org/drawingml/2006/main" xmlns:r="http://schemas.openxmlformats.org/officeDocument/2006/relationships" xmlns:p="http://schemas.openxmlformats.org/presentationml/2006/main">
  <p:tag name="ARTICULATE_SLIDE_GUID" val="1771564a-c2c9-46c8-92de-a341944abc3f"/>
</p:tagLst>
</file>

<file path=ppt/tags/tag17.xml><?xml version="1.0" encoding="utf-8"?>
<p:tagLst xmlns:a="http://schemas.openxmlformats.org/drawingml/2006/main" xmlns:r="http://schemas.openxmlformats.org/officeDocument/2006/relationships" xmlns:p="http://schemas.openxmlformats.org/presentationml/2006/main">
  <p:tag name="ARTICULATE_SLIDE_GUID" val="1771564a-c2c9-46c8-92de-a341944abc3f"/>
</p:tagLst>
</file>

<file path=ppt/tags/tag18.xml><?xml version="1.0" encoding="utf-8"?>
<p:tagLst xmlns:a="http://schemas.openxmlformats.org/drawingml/2006/main" xmlns:r="http://schemas.openxmlformats.org/officeDocument/2006/relationships" xmlns:p="http://schemas.openxmlformats.org/presentationml/2006/main">
  <p:tag name="VARTITLEIMAGE" val="SPREhorizontal"/>
  <p:tag name="VARSLIDECATEGORYID" val="SPREtitle"/>
  <p:tag name="VARSLIDEID" val="SPREtitle_slide_horizontal_picture"/>
</p:tagLst>
</file>

<file path=ppt/tags/tag19.xml><?xml version="1.0" encoding="utf-8"?>
<p:tagLst xmlns:a="http://schemas.openxmlformats.org/drawingml/2006/main" xmlns:r="http://schemas.openxmlformats.org/officeDocument/2006/relationships" xmlns:p="http://schemas.openxmlformats.org/presentationml/2006/main">
  <p:tag name="ARTICULATE_SLIDE_GUID" val="1771564a-c2c9-46c8-92de-a341944abc3f"/>
</p:tagLst>
</file>

<file path=ppt/tags/tag2.xml><?xml version="1.0" encoding="utf-8"?>
<p:tagLst xmlns:a="http://schemas.openxmlformats.org/drawingml/2006/main" xmlns:r="http://schemas.openxmlformats.org/officeDocument/2006/relationships" xmlns:p="http://schemas.openxmlformats.org/presentationml/2006/main">
  <p:tag name="VARTITLEIMAGE" val="SPREhorizontal"/>
  <p:tag name="VARSLIDECATEGORYID" val="SPREtitle"/>
  <p:tag name="VARSLIDEID" val="SPREtitle_slide_horizontal_picture"/>
</p:tagLst>
</file>

<file path=ppt/tags/tag20.xml><?xml version="1.0" encoding="utf-8"?>
<p:tagLst xmlns:a="http://schemas.openxmlformats.org/drawingml/2006/main" xmlns:r="http://schemas.openxmlformats.org/officeDocument/2006/relationships" xmlns:p="http://schemas.openxmlformats.org/presentationml/2006/main">
  <p:tag name="ARTICULATE_SLIDE_GUID" val="1771564a-c2c9-46c8-92de-a341944abc3f"/>
</p:tagLst>
</file>

<file path=ppt/tags/tag21.xml><?xml version="1.0" encoding="utf-8"?>
<p:tagLst xmlns:a="http://schemas.openxmlformats.org/drawingml/2006/main" xmlns:r="http://schemas.openxmlformats.org/officeDocument/2006/relationships" xmlns:p="http://schemas.openxmlformats.org/presentationml/2006/main">
  <p:tag name="ARTICULATE_SLIDE_GUID" val="1771564a-c2c9-46c8-92de-a341944abc3f"/>
</p:tagLst>
</file>

<file path=ppt/tags/tag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28.xml><?xml version="1.0" encoding="utf-8"?>
<p:tagLst xmlns:a="http://schemas.openxmlformats.org/drawingml/2006/main" xmlns:r="http://schemas.openxmlformats.org/officeDocument/2006/relationships" xmlns:p="http://schemas.openxmlformats.org/presentationml/2006/main">
  <p:tag name="VARTITLEIMAGE" val="SPREhorizontal"/>
  <p:tag name="VARSLIDECATEGORYID" val="SPREtitle"/>
  <p:tag name="VARSLIDEID" val="SPREtitle_slide_horizontal_picture"/>
</p:tagLst>
</file>

<file path=ppt/tags/tag29.xml><?xml version="1.0" encoding="utf-8"?>
<p:tagLst xmlns:a="http://schemas.openxmlformats.org/drawingml/2006/main" xmlns:r="http://schemas.openxmlformats.org/officeDocument/2006/relationships" xmlns:p="http://schemas.openxmlformats.org/presentationml/2006/main">
  <p:tag name="VARTITLEIMAGE" val="SPREhorizontal"/>
  <p:tag name="VARSLIDECATEGORYID" val="SPREtitle"/>
  <p:tag name="VARSLIDEID" val="SPREtitle_slide_horizontal_picture"/>
</p:tagLst>
</file>

<file path=ppt/tags/tag3.xml><?xml version="1.0" encoding="utf-8"?>
<p:tagLst xmlns:a="http://schemas.openxmlformats.org/drawingml/2006/main" xmlns:r="http://schemas.openxmlformats.org/officeDocument/2006/relationships" xmlns:p="http://schemas.openxmlformats.org/presentationml/2006/main">
  <p:tag name="VARTITLEIMAGE" val="SPREhorizontal"/>
  <p:tag name="VARSLIDECATEGORYID" val="SPREtitle"/>
  <p:tag name="VARSLIDEID" val="SPREtitle_slide_horizontal_picture"/>
</p:tagLst>
</file>

<file path=ppt/tags/tag30.xml><?xml version="1.0" encoding="utf-8"?>
<p:tagLst xmlns:a="http://schemas.openxmlformats.org/drawingml/2006/main" xmlns:r="http://schemas.openxmlformats.org/officeDocument/2006/relationships" xmlns:p="http://schemas.openxmlformats.org/presentationml/2006/main">
  <p:tag name="ELAPSEDTIME" val="26,338"/>
  <p:tag name="AUDIO_ID" val="307"/>
  <p:tag name="ARTICULATE_SLIDE_PAUSE" val="1"/>
  <p:tag name="ARTICULATE_NAV_LEVEL" val="1"/>
  <p:tag name="ARTICULATE_PLAYLIST_ID" val="-1"/>
  <p:tag name="TIMELINE" val="3,0/5,0/7,5/10,8/13,7/17,6/20,0"/>
</p:tagLst>
</file>

<file path=ppt/tags/tag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3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ELAPSEDTIME" val="4,937"/>
  <p:tag name="AUDIO_ID" val="333"/>
  <p:tag name="TIMELINE" val="21,8/30,6"/>
</p:tagLst>
</file>

<file path=ppt/tags/tag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ELAPSEDTIME" val="4,937"/>
  <p:tag name="AUDIO_ID" val="333"/>
  <p:tag name="TIMELINE" val="21,8/30,6"/>
</p:tagLst>
</file>

<file path=ppt/tags/tag4.xml><?xml version="1.0" encoding="utf-8"?>
<p:tagLst xmlns:a="http://schemas.openxmlformats.org/drawingml/2006/main" xmlns:r="http://schemas.openxmlformats.org/officeDocument/2006/relationships" xmlns:p="http://schemas.openxmlformats.org/presentationml/2006/main">
  <p:tag name="VARTITLEIMAGE" val="SPREhorizontal"/>
  <p:tag name="VARSLIDECATEGORYID" val="SPREtitle"/>
  <p:tag name="VARSLIDEID" val="SPREtitle_slide_horizontal_picture"/>
</p:tagLst>
</file>

<file path=ppt/tags/tag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ELAPSEDTIME" val="32,203"/>
  <p:tag name="AUDIO_ID" val="327"/>
</p:tagLst>
</file>

<file path=ppt/tags/tag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54"/>
  <p:tag name="ELAPSEDTIME" val="20,593"/>
  <p:tag name="TIMELINE" val="10,9/16,2"/>
</p:tagLst>
</file>

<file path=ppt/tags/tag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37"/>
  <p:tag name="ELAPSEDTIME" val="10,141"/>
  <p:tag name="TIMELINE" val="3,5/6,4"/>
</p:tagLst>
</file>

<file path=ppt/tags/tag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37"/>
  <p:tag name="ELAPSEDTIME" val="10,141"/>
  <p:tag name="TIMELINE" val="3,5/6,4"/>
</p:tagLst>
</file>

<file path=ppt/tags/tag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ELAPSEDTIME" val="17,61"/>
  <p:tag name="AUDIO_ID" val="338"/>
  <p:tag name="TIMELINE" val="3,7/10,0/13,7"/>
</p:tagLst>
</file>

<file path=ppt/tags/tag4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51"/>
  <p:tag name="ELAPSEDTIME" val="57,5"/>
  <p:tag name="TIMELINE" val="18,8/28,2/31,0"/>
</p:tagLst>
</file>

<file path=ppt/tags/tag4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43"/>
  <p:tag name="ELAPSEDTIME" val="20,25"/>
  <p:tag name="TIMELINE" val="6,1/9,1/12,4/16,3"/>
</p:tagLst>
</file>

<file path=ppt/tags/tag47.xml><?xml version="1.0" encoding="utf-8"?>
<p:tagLst xmlns:a="http://schemas.openxmlformats.org/drawingml/2006/main" xmlns:r="http://schemas.openxmlformats.org/officeDocument/2006/relationships" xmlns:p="http://schemas.openxmlformats.org/presentationml/2006/main">
  <p:tag name="ELAPSEDTIME" val="13,67"/>
  <p:tag name="AUDIO_ID" val="328"/>
  <p:tag name="ARTICULATE_SLIDE_PAUSE" val="1"/>
  <p:tag name="ARTICULATE_NAV_LEVEL" val="1"/>
  <p:tag name="ARTICULATE_PLAYLIST_ID" val="-1"/>
</p:tagLst>
</file>

<file path=ppt/tags/tag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ELAPSEDTIME" val="27,328"/>
  <p:tag name="AUDIO_ID" val="345"/>
  <p:tag name="TIMELINE" val="13,5"/>
</p:tagLst>
</file>

<file path=ppt/tags/tag49.xml><?xml version="1.0" encoding="utf-8"?>
<p:tagLst xmlns:a="http://schemas.openxmlformats.org/drawingml/2006/main" xmlns:r="http://schemas.openxmlformats.org/officeDocument/2006/relationships" xmlns:p="http://schemas.openxmlformats.org/presentationml/2006/main">
  <p:tag name="VARTITLEIMAGE" val="SPREhorizontal"/>
  <p:tag name="VARSLIDECATEGORYID" val="SPREtitle"/>
  <p:tag name="VARSLIDEID" val="SPREtitle_slide_horizontal_picture"/>
</p:tagLst>
</file>

<file path=ppt/tags/tag5.xml><?xml version="1.0" encoding="utf-8"?>
<p:tagLst xmlns:a="http://schemas.openxmlformats.org/drawingml/2006/main" xmlns:r="http://schemas.openxmlformats.org/officeDocument/2006/relationships" xmlns:p="http://schemas.openxmlformats.org/presentationml/2006/main">
  <p:tag name="ARTICULATE_SLIDE_GUID" val="1771564a-c2c9-46c8-92de-a341944abc3f"/>
</p:tagLst>
</file>

<file path=ppt/tags/tag50.xml><?xml version="1.0" encoding="utf-8"?>
<p:tagLst xmlns:a="http://schemas.openxmlformats.org/drawingml/2006/main" xmlns:r="http://schemas.openxmlformats.org/officeDocument/2006/relationships" xmlns:p="http://schemas.openxmlformats.org/presentationml/2006/main">
  <p:tag name="ELAPSEDTIME" val="26,338"/>
  <p:tag name="AUDIO_ID" val="307"/>
  <p:tag name="ARTICULATE_SLIDE_PAUSE" val="1"/>
  <p:tag name="ARTICULATE_NAV_LEVEL" val="1"/>
  <p:tag name="ARTICULATE_PLAYLIST_ID" val="-1"/>
  <p:tag name="TIMELINE" val="3,0/5,0/7,5/10,8/13,7/17,6/20,0"/>
</p:tagLst>
</file>

<file path=ppt/tags/tag51.xml><?xml version="1.0" encoding="utf-8"?>
<p:tagLst xmlns:a="http://schemas.openxmlformats.org/drawingml/2006/main" xmlns:r="http://schemas.openxmlformats.org/officeDocument/2006/relationships" xmlns:p="http://schemas.openxmlformats.org/presentationml/2006/main">
  <p:tag name="ELAPSEDTIME" val="5,137"/>
  <p:tag name="AUDIO_ID" val="308"/>
  <p:tag name="ARTICULATE_SLIDE_PAUSE" val="1"/>
  <p:tag name="ARTICULATE_NAV_LEVEL" val="1"/>
  <p:tag name="ARTICULATE_PLAYLIST_ID" val="-1"/>
</p:tagLst>
</file>

<file path=ppt/tags/tag52.xml><?xml version="1.0" encoding="utf-8"?>
<p:tagLst xmlns:a="http://schemas.openxmlformats.org/drawingml/2006/main" xmlns:r="http://schemas.openxmlformats.org/officeDocument/2006/relationships" xmlns:p="http://schemas.openxmlformats.org/presentationml/2006/main">
  <p:tag name="AUDIO_ID" val="347"/>
  <p:tag name="ARTICULATE_SLIDE_PAUSE" val="1"/>
  <p:tag name="ARTICULATE_NAV_LEVEL" val="1"/>
  <p:tag name="ARTICULATE_PLAYLIST_ID" val="-1"/>
  <p:tag name="ELAPSEDTIME" val="16,202"/>
  <p:tag name="TIMELINE" val="3,5/8,0/27,3/33,6"/>
</p:tagLst>
</file>

<file path=ppt/tags/tag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46"/>
  <p:tag name="ELAPSEDTIME" val="8,155001"/>
  <p:tag name="TIMELINE" val="1,1/5,1/17,3"/>
</p:tagLst>
</file>

<file path=ppt/tags/tag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6.xml><?xml version="1.0" encoding="utf-8"?>
<p:tagLst xmlns:a="http://schemas.openxmlformats.org/drawingml/2006/main" xmlns:r="http://schemas.openxmlformats.org/officeDocument/2006/relationships" xmlns:p="http://schemas.openxmlformats.org/presentationml/2006/main">
  <p:tag name="ARTICULATE_SLIDE_GUID" val="1771564a-c2c9-46c8-92de-a341944abc3f"/>
</p:tagLst>
</file>

<file path=ppt/tags/tag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69.xml><?xml version="1.0" encoding="utf-8"?>
<p:tagLst xmlns:a="http://schemas.openxmlformats.org/drawingml/2006/main" xmlns:r="http://schemas.openxmlformats.org/officeDocument/2006/relationships" xmlns:p="http://schemas.openxmlformats.org/presentationml/2006/main">
  <p:tag name="VARTITLEIMAGE" val="SPREhorizontal"/>
  <p:tag name="VARSLIDECATEGORYID" val="SPREtitle"/>
  <p:tag name="VARSLIDEID" val="SPREtitle_slide_horizontal_picture"/>
</p:tagLst>
</file>

<file path=ppt/tags/tag7.xml><?xml version="1.0" encoding="utf-8"?>
<p:tagLst xmlns:a="http://schemas.openxmlformats.org/drawingml/2006/main" xmlns:r="http://schemas.openxmlformats.org/officeDocument/2006/relationships" xmlns:p="http://schemas.openxmlformats.org/presentationml/2006/main">
  <p:tag name="ARTICULATE_SLIDE_GUID" val="1771564a-c2c9-46c8-92de-a341944abc3f"/>
</p:tagLst>
</file>

<file path=ppt/tags/tag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8.xml><?xml version="1.0" encoding="utf-8"?>
<p:tagLst xmlns:a="http://schemas.openxmlformats.org/drawingml/2006/main" xmlns:r="http://schemas.openxmlformats.org/officeDocument/2006/relationships" xmlns:p="http://schemas.openxmlformats.org/presentationml/2006/main">
  <p:tag name="VARTITLEIMAGE" val="SPREhorizontal"/>
  <p:tag name="VARSLIDECATEGORYID" val="SPREtitle"/>
  <p:tag name="VARSLIDEID" val="SPREtitle_slide_horizontal_picture"/>
</p:tagLst>
</file>

<file path=ppt/tags/tag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8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8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8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8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8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8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8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8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8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9.xml><?xml version="1.0" encoding="utf-8"?>
<p:tagLst xmlns:a="http://schemas.openxmlformats.org/drawingml/2006/main" xmlns:r="http://schemas.openxmlformats.org/officeDocument/2006/relationships" xmlns:p="http://schemas.openxmlformats.org/presentationml/2006/main">
  <p:tag name="ARTICULATE_SLIDE_GUID" val="1771564a-c2c9-46c8-92de-a341944abc3f"/>
</p:tagLst>
</file>

<file path=ppt/tags/tag9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9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9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UDIO_ID" val="309"/>
  <p:tag name="ELAPSEDTIME" val="25,094"/>
  <p:tag name="TIMELINE" val="15,5"/>
</p:tagLst>
</file>

<file path=ppt/tags/tag93.xml><?xml version="1.0" encoding="utf-8"?>
<p:tagLst xmlns:a="http://schemas.openxmlformats.org/drawingml/2006/main" xmlns:r="http://schemas.openxmlformats.org/officeDocument/2006/relationships" xmlns:p="http://schemas.openxmlformats.org/presentationml/2006/main">
  <p:tag name="VARTITLEIMAGE" val="SPREhorizontal"/>
  <p:tag name="VARSLIDECATEGORYID" val="SPREtitle"/>
  <p:tag name="VARSLIDEID" val="SPREtitle_slide_horizontal_picture"/>
</p:tagLst>
</file>

<file path=ppt/tags/tag94.xml><?xml version="1.0" encoding="utf-8"?>
<p:tagLst xmlns:a="http://schemas.openxmlformats.org/drawingml/2006/main" xmlns:r="http://schemas.openxmlformats.org/officeDocument/2006/relationships" xmlns:p="http://schemas.openxmlformats.org/presentationml/2006/main">
  <p:tag name="VARSLIDECATEGORYID" val="SPREtext"/>
  <p:tag name="VARSLIDEID" val="SPREcontent_text"/>
</p:tagLst>
</file>

<file path=ppt/theme/theme1.xml><?xml version="1.0" encoding="utf-8"?>
<a:theme xmlns:a="http://schemas.openxmlformats.org/drawingml/2006/main" name="ABB+PowerPoint+template 09">
  <a:themeElements>
    <a:clrScheme name="ABB+PowerPoint+template 09 3">
      <a:dk1>
        <a:srgbClr val="000000"/>
      </a:dk1>
      <a:lt1>
        <a:srgbClr val="FFFFFF"/>
      </a:lt1>
      <a:dk2>
        <a:srgbClr val="601F69"/>
      </a:dk2>
      <a:lt2>
        <a:srgbClr val="666666"/>
      </a:lt2>
      <a:accent1>
        <a:srgbClr val="904AB0"/>
      </a:accent1>
      <a:accent2>
        <a:srgbClr val="9868EF"/>
      </a:accent2>
      <a:accent3>
        <a:srgbClr val="FFFFFF"/>
      </a:accent3>
      <a:accent4>
        <a:srgbClr val="000000"/>
      </a:accent4>
      <a:accent5>
        <a:srgbClr val="C6B1D4"/>
      </a:accent5>
      <a:accent6>
        <a:srgbClr val="895ED9"/>
      </a:accent6>
      <a:hlink>
        <a:srgbClr val="B4A0E8"/>
      </a:hlink>
      <a:folHlink>
        <a:srgbClr val="999999"/>
      </a:folHlink>
    </a:clrScheme>
    <a:fontScheme name="ABB+PowerPoint+template 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folHlink"/>
        </a:solidFill>
        <a:ln w="9525" cap="flat" cmpd="sng" algn="ctr">
          <a:solidFill>
            <a:schemeClr val="accent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203200" marR="0" indent="-203200" algn="l" defTabSz="1019175" rtl="0" eaLnBrk="1" fontAlgn="base" latinLnBrk="0" hangingPunct="1">
          <a:lnSpc>
            <a:spcPct val="100000"/>
          </a:lnSpc>
          <a:spcBef>
            <a:spcPct val="50000"/>
          </a:spcBef>
          <a:spcAft>
            <a:spcPct val="0"/>
          </a:spcAft>
          <a:buClr>
            <a:schemeClr val="tx2"/>
          </a:buClr>
          <a:buSzPct val="70000"/>
          <a:buFont typeface="Wingdings" pitchFamily="2" charset="2"/>
          <a:buChar char="§"/>
          <a:tabLst/>
          <a:defRPr kumimoji="0" lang="de-CH" sz="20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folHlink"/>
        </a:solidFill>
        <a:ln w="9525" cap="flat" cmpd="sng" algn="ctr">
          <a:solidFill>
            <a:schemeClr val="accent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203200" marR="0" indent="-203200" algn="l" defTabSz="1019175" rtl="0" eaLnBrk="1" fontAlgn="base" latinLnBrk="0" hangingPunct="1">
          <a:lnSpc>
            <a:spcPct val="100000"/>
          </a:lnSpc>
          <a:spcBef>
            <a:spcPct val="50000"/>
          </a:spcBef>
          <a:spcAft>
            <a:spcPct val="0"/>
          </a:spcAft>
          <a:buClr>
            <a:schemeClr val="tx2"/>
          </a:buClr>
          <a:buSzPct val="70000"/>
          <a:buFont typeface="Wingdings" pitchFamily="2" charset="2"/>
          <a:buChar char="§"/>
          <a:tabLst/>
          <a:defRPr kumimoji="0" lang="de-CH" sz="2000" b="0" i="0" u="none" strike="noStrike" cap="none" normalizeH="0" baseline="0" smtClean="0">
            <a:ln>
              <a:noFill/>
            </a:ln>
            <a:solidFill>
              <a:srgbClr val="000000"/>
            </a:solidFill>
            <a:effectLst/>
            <a:latin typeface="Arial" charset="0"/>
          </a:defRPr>
        </a:defPPr>
      </a:lstStyle>
    </a:lnDef>
  </a:objectDefaults>
  <a:extraClrSchemeLst>
    <a:extraClrScheme>
      <a:clrScheme name="ABB+PowerPoint+template 09 1">
        <a:dk1>
          <a:srgbClr val="000000"/>
        </a:dk1>
        <a:lt1>
          <a:srgbClr val="FFFFFF"/>
        </a:lt1>
        <a:dk2>
          <a:srgbClr val="002897"/>
        </a:dk2>
        <a:lt2>
          <a:srgbClr val="666666"/>
        </a:lt2>
        <a:accent1>
          <a:srgbClr val="005ADE"/>
        </a:accent1>
        <a:accent2>
          <a:srgbClr val="0096EA"/>
        </a:accent2>
        <a:accent3>
          <a:srgbClr val="FFFFFF"/>
        </a:accent3>
        <a:accent4>
          <a:srgbClr val="000000"/>
        </a:accent4>
        <a:accent5>
          <a:srgbClr val="AAB5EC"/>
        </a:accent5>
        <a:accent6>
          <a:srgbClr val="0087D4"/>
        </a:accent6>
        <a:hlink>
          <a:srgbClr val="5BD8FF"/>
        </a:hlink>
        <a:folHlink>
          <a:srgbClr val="999999"/>
        </a:folHlink>
      </a:clrScheme>
      <a:clrMap bg1="lt1" tx1="dk1" bg2="lt2" tx2="dk2" accent1="accent1" accent2="accent2" accent3="accent3" accent4="accent4" accent5="accent5" accent6="accent6" hlink="hlink" folHlink="folHlink"/>
    </a:extraClrScheme>
    <a:extraClrScheme>
      <a:clrScheme name="ABB+PowerPoint+template 09 2">
        <a:dk1>
          <a:srgbClr val="000000"/>
        </a:dk1>
        <a:lt1>
          <a:srgbClr val="FFFFFF"/>
        </a:lt1>
        <a:dk2>
          <a:srgbClr val="084C07"/>
        </a:dk2>
        <a:lt2>
          <a:srgbClr val="666666"/>
        </a:lt2>
        <a:accent1>
          <a:srgbClr val="028208"/>
        </a:accent1>
        <a:accent2>
          <a:srgbClr val="3AB200"/>
        </a:accent2>
        <a:accent3>
          <a:srgbClr val="FFFFFF"/>
        </a:accent3>
        <a:accent4>
          <a:srgbClr val="000000"/>
        </a:accent4>
        <a:accent5>
          <a:srgbClr val="AAC1AA"/>
        </a:accent5>
        <a:accent6>
          <a:srgbClr val="34A100"/>
        </a:accent6>
        <a:hlink>
          <a:srgbClr val="98DB38"/>
        </a:hlink>
        <a:folHlink>
          <a:srgbClr val="999999"/>
        </a:folHlink>
      </a:clrScheme>
      <a:clrMap bg1="lt1" tx1="dk1" bg2="lt2" tx2="dk2" accent1="accent1" accent2="accent2" accent3="accent3" accent4="accent4" accent5="accent5" accent6="accent6" hlink="hlink" folHlink="folHlink"/>
    </a:extraClrScheme>
    <a:extraClrScheme>
      <a:clrScheme name="ABB+PowerPoint+template 09 3">
        <a:dk1>
          <a:srgbClr val="000000"/>
        </a:dk1>
        <a:lt1>
          <a:srgbClr val="FFFFFF"/>
        </a:lt1>
        <a:dk2>
          <a:srgbClr val="601F69"/>
        </a:dk2>
        <a:lt2>
          <a:srgbClr val="666666"/>
        </a:lt2>
        <a:accent1>
          <a:srgbClr val="904AB0"/>
        </a:accent1>
        <a:accent2>
          <a:srgbClr val="9868EF"/>
        </a:accent2>
        <a:accent3>
          <a:srgbClr val="FFFFFF"/>
        </a:accent3>
        <a:accent4>
          <a:srgbClr val="000000"/>
        </a:accent4>
        <a:accent5>
          <a:srgbClr val="C6B1D4"/>
        </a:accent5>
        <a:accent6>
          <a:srgbClr val="895ED9"/>
        </a:accent6>
        <a:hlink>
          <a:srgbClr val="B4A0E8"/>
        </a:hlink>
        <a:folHlink>
          <a:srgbClr val="999999"/>
        </a:folHlink>
      </a:clrScheme>
      <a:clrMap bg1="lt1" tx1="dk1" bg2="lt2" tx2="dk2" accent1="accent1" accent2="accent2" accent3="accent3" accent4="accent4" accent5="accent5" accent6="accent6" hlink="hlink" folHlink="folHlink"/>
    </a:extraClrScheme>
    <a:extraClrScheme>
      <a:clrScheme name="ABB+PowerPoint+template 09 4">
        <a:dk1>
          <a:srgbClr val="000000"/>
        </a:dk1>
        <a:lt1>
          <a:srgbClr val="FFFFFF"/>
        </a:lt1>
        <a:dk2>
          <a:srgbClr val="9A2801"/>
        </a:dk2>
        <a:lt2>
          <a:srgbClr val="666666"/>
        </a:lt2>
        <a:accent1>
          <a:srgbClr val="BF4500"/>
        </a:accent1>
        <a:accent2>
          <a:srgbClr val="FF6C00"/>
        </a:accent2>
        <a:accent3>
          <a:srgbClr val="FFFFFF"/>
        </a:accent3>
        <a:accent4>
          <a:srgbClr val="000000"/>
        </a:accent4>
        <a:accent5>
          <a:srgbClr val="DCB0AA"/>
        </a:accent5>
        <a:accent6>
          <a:srgbClr val="E76100"/>
        </a:accent6>
        <a:hlink>
          <a:srgbClr val="FDAC25"/>
        </a:hlink>
        <a:folHlink>
          <a:srgbClr val="9999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ABB+PowerPoint+template 09</Template>
  <TotalTime>3862</TotalTime>
  <Words>30111</Words>
  <Application>Microsoft Office PowerPoint</Application>
  <PresentationFormat>Custom</PresentationFormat>
  <Paragraphs>3262</Paragraphs>
  <Slides>208</Slides>
  <Notes>207</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208</vt:i4>
      </vt:variant>
    </vt:vector>
  </HeadingPairs>
  <TitlesOfParts>
    <vt:vector size="213" baseType="lpstr">
      <vt:lpstr>ABB+PowerPoint+template 09</vt:lpstr>
      <vt:lpstr>Chart</vt:lpstr>
      <vt:lpstr>Bitmap Image</vt:lpstr>
      <vt:lpstr>Visio</vt:lpstr>
      <vt:lpstr>Photo Editor Photo</vt:lpstr>
      <vt:lpstr>Introductions &amp; Housekeeping Wesley W. Wilcox II  </vt:lpstr>
      <vt:lpstr>PowerPoint Presentation</vt:lpstr>
      <vt:lpstr>Instructor Introduction</vt:lpstr>
      <vt:lpstr>Instructor Introduction</vt:lpstr>
      <vt:lpstr>Class Introduction</vt:lpstr>
      <vt:lpstr>Drive Basics</vt:lpstr>
      <vt:lpstr>Variable Torque Drive</vt:lpstr>
      <vt:lpstr>PowerPoint Presentation</vt:lpstr>
      <vt:lpstr>PowerPoint Presentation</vt:lpstr>
      <vt:lpstr>PWM Output to Motor</vt:lpstr>
      <vt:lpstr>PWM Output to Motor</vt:lpstr>
      <vt:lpstr>ABB   ACH550</vt:lpstr>
      <vt:lpstr>Front End (Converter of VFD)-What to look for</vt:lpstr>
      <vt:lpstr>VFD must have Reactors</vt:lpstr>
      <vt:lpstr>Reactors, AC Line or DC Link</vt:lpstr>
      <vt:lpstr>Reactors (Chokes)</vt:lpstr>
      <vt:lpstr>Input Current Rating of VFD’s</vt:lpstr>
      <vt:lpstr>Reactors</vt:lpstr>
      <vt:lpstr>Swinging DC Link Choke</vt:lpstr>
      <vt:lpstr>Swinging Choke Vs. Fixed Choke</vt:lpstr>
      <vt:lpstr>Mid Section of the Drive-DC Bus</vt:lpstr>
      <vt:lpstr>Harmonic Reduction Summary</vt:lpstr>
      <vt:lpstr>Summary – Practical Advice</vt:lpstr>
      <vt:lpstr>Output of VFD</vt:lpstr>
      <vt:lpstr>ACH550 Product Review</vt:lpstr>
      <vt:lpstr>Family Frame Sizes </vt:lpstr>
      <vt:lpstr>Product Features </vt:lpstr>
      <vt:lpstr>Product Certifications</vt:lpstr>
      <vt:lpstr>Human Interface </vt:lpstr>
      <vt:lpstr>Fieldbus Interfaces – Standard Embedded </vt:lpstr>
      <vt:lpstr>Fieldbus Interfaces – Option Modules </vt:lpstr>
      <vt:lpstr>Control Panel (Advanced) - Features  </vt:lpstr>
      <vt:lpstr>Control Panel (Advanced) – Button Functions  </vt:lpstr>
      <vt:lpstr>Control Panel (Advanced) - Assistants </vt:lpstr>
      <vt:lpstr>ACH550 Specifications</vt:lpstr>
      <vt:lpstr>ACH550 Specifications</vt:lpstr>
      <vt:lpstr>ACH550 Specifications</vt:lpstr>
      <vt:lpstr>E-Clipse Product Review</vt:lpstr>
      <vt:lpstr>E-Clipse Specifications</vt:lpstr>
      <vt:lpstr>E-Clipse Specifications</vt:lpstr>
      <vt:lpstr>E-Clipse Specifications</vt:lpstr>
      <vt:lpstr>E-Clipse Specifications</vt:lpstr>
      <vt:lpstr>E-Clipse Specifications</vt:lpstr>
      <vt:lpstr>E-Clipse Components</vt:lpstr>
      <vt:lpstr>E-Clipse Components</vt:lpstr>
      <vt:lpstr>E-Clipse Components</vt:lpstr>
      <vt:lpstr>E-Clipse Components</vt:lpstr>
      <vt:lpstr>E-Clipse Operation</vt:lpstr>
      <vt:lpstr>E-Clipse Operation</vt:lpstr>
      <vt:lpstr>E-Clipse Operation</vt:lpstr>
      <vt:lpstr>E-Clipse Operation</vt:lpstr>
      <vt:lpstr>E-Clipse – Override 1 (Smoke Control)</vt:lpstr>
      <vt:lpstr>E-Clipse – Override 2</vt:lpstr>
      <vt:lpstr>E-Clipse Keypad Features – Display and Keys</vt:lpstr>
      <vt:lpstr>E-Clipse Keypad Features - Indicators</vt:lpstr>
      <vt:lpstr>E-Clipse Features – Auto Transfer &amp; Pass-Through I/O</vt:lpstr>
      <vt:lpstr>E-Clipse Features – Safeties, Interlocks &amp; Alarms</vt:lpstr>
      <vt:lpstr>Installed Base, StartUp Registration Forms &amp; Requirements </vt:lpstr>
      <vt:lpstr>Certified StartUp Registration</vt:lpstr>
      <vt:lpstr>Certified StartUp Registration</vt:lpstr>
      <vt:lpstr>Certified StartUp Registration</vt:lpstr>
      <vt:lpstr>Certified StartUp Registration</vt:lpstr>
      <vt:lpstr>StartUp Registration – Paper</vt:lpstr>
      <vt:lpstr>StartUp Registration – Paper</vt:lpstr>
      <vt:lpstr>Installed Base Website</vt:lpstr>
      <vt:lpstr>Installed Base Navigation</vt:lpstr>
      <vt:lpstr>Drive Registration</vt:lpstr>
      <vt:lpstr>Run Reports to Locate Customers in Territory</vt:lpstr>
      <vt:lpstr>Product Search Queries</vt:lpstr>
      <vt:lpstr>StartUp Registration – Paper</vt:lpstr>
      <vt:lpstr>ACH550 Installation &amp; Wiring   </vt:lpstr>
      <vt:lpstr>Objectives</vt:lpstr>
      <vt:lpstr>Drive Identification</vt:lpstr>
      <vt:lpstr>Drive/Motor Compatibility</vt:lpstr>
      <vt:lpstr>Drive/Motor Compatibility</vt:lpstr>
      <vt:lpstr>Bearing Currents</vt:lpstr>
      <vt:lpstr>Bearing Currents</vt:lpstr>
      <vt:lpstr>Bearing Currents</vt:lpstr>
      <vt:lpstr>Fluting</vt:lpstr>
      <vt:lpstr>Prevention</vt:lpstr>
      <vt:lpstr>Insulated and Ceramic Bearing</vt:lpstr>
      <vt:lpstr>Prevention Methods</vt:lpstr>
      <vt:lpstr>Aegis Grounding Ring</vt:lpstr>
      <vt:lpstr>Scope Measurements with Ring Installed</vt:lpstr>
      <vt:lpstr>Motor Cable Length - Recommendations</vt:lpstr>
      <vt:lpstr>Drive (Output) Disconnects / Power Factor Capacitors</vt:lpstr>
      <vt:lpstr>Suitable environment &amp; enclosure</vt:lpstr>
      <vt:lpstr>PowerPoint Presentation</vt:lpstr>
      <vt:lpstr>PowerPoint Presentation</vt:lpstr>
      <vt:lpstr>Control cables General recommendations</vt:lpstr>
      <vt:lpstr>Control cables</vt:lpstr>
      <vt:lpstr>Control cables</vt:lpstr>
      <vt:lpstr>Power and control wiring</vt:lpstr>
      <vt:lpstr>Power and control wiring</vt:lpstr>
      <vt:lpstr>Input Configurations</vt:lpstr>
      <vt:lpstr>Analog Inputs/Outputs</vt:lpstr>
      <vt:lpstr>Analog Inputs/Outputs R1-R6</vt:lpstr>
      <vt:lpstr>Digital Inputs</vt:lpstr>
      <vt:lpstr>Digital Inputs R1-R6</vt:lpstr>
      <vt:lpstr>Relays Outputs</vt:lpstr>
      <vt:lpstr>Relays Outputs</vt:lpstr>
      <vt:lpstr>Relays Outputs R1-R6</vt:lpstr>
      <vt:lpstr>Control Cables I/O Screen</vt:lpstr>
      <vt:lpstr>Control Cables  Screen RS-485 – Embedded Fieldbus (EFB) </vt:lpstr>
      <vt:lpstr>Overview wiring - power </vt:lpstr>
      <vt:lpstr>Cable Connections</vt:lpstr>
      <vt:lpstr>Cable connections </vt:lpstr>
      <vt:lpstr>Network Identification</vt:lpstr>
      <vt:lpstr>RFI filter</vt:lpstr>
      <vt:lpstr>Preparation of Gland box and clamps  IP21/UL Type 1 (NEMA 1)</vt:lpstr>
      <vt:lpstr>Preparation of Gland box and clamps  IP54/UL Type 12 (NEMA 12)</vt:lpstr>
      <vt:lpstr>Supply cable connection</vt:lpstr>
      <vt:lpstr>Motor cable connection</vt:lpstr>
      <vt:lpstr>Installing Options</vt:lpstr>
      <vt:lpstr>Installation Checklist</vt:lpstr>
      <vt:lpstr>Applying Power</vt:lpstr>
      <vt:lpstr>Vertical E-Clipse Bypass V1/V2, V3/V4</vt:lpstr>
      <vt:lpstr>Control Cables E-Clipse and Base Drive</vt:lpstr>
      <vt:lpstr>Communication Cables  Screen RS-485 – Embedded Fieldbus (EFB)</vt:lpstr>
      <vt:lpstr>Communication Cables  Fieldbus Adapters (FBA)</vt:lpstr>
      <vt:lpstr>Vertical E-Clipse Bypass Input power connection V1/V2, V3/V4</vt:lpstr>
      <vt:lpstr>Vertical E-Clipse Bypass Motor connection V1/V2, V3/V4</vt:lpstr>
      <vt:lpstr>Standard E-Clipse Bypass (wall mounted) B1 (Component Locations)</vt:lpstr>
      <vt:lpstr>Standard E-Clipse Bypass (wall mounted) B2 (Component Locations)</vt:lpstr>
      <vt:lpstr>Standard E-Clipse Bypass (wall mounted) B3 (Component Locations)</vt:lpstr>
      <vt:lpstr>Standard E-Clipse Bypass (wall mounted) Input connection B1/B2/B3 (wire routing)</vt:lpstr>
      <vt:lpstr>Standard E-Clipse Bypass (wall mounted) Motor connection B1/B2/B3 (wire routing)</vt:lpstr>
      <vt:lpstr>Standard E-Clipse Bypass (floor mounted) B4</vt:lpstr>
      <vt:lpstr>Commissioning the ACH550</vt:lpstr>
      <vt:lpstr>Objectives</vt:lpstr>
      <vt:lpstr>Prerequisites</vt:lpstr>
      <vt:lpstr>Drive Parameters </vt:lpstr>
      <vt:lpstr>PowerPoint Presentation</vt:lpstr>
      <vt:lpstr>Check the Start-up Parameters  </vt:lpstr>
      <vt:lpstr>Set the Start-up Parameters</vt:lpstr>
      <vt:lpstr>Start-up Assistant</vt:lpstr>
      <vt:lpstr>Setting parameters with the HVAC Control Panel</vt:lpstr>
      <vt:lpstr>Initial power up and data entry</vt:lpstr>
      <vt:lpstr>Verify motor rotation</vt:lpstr>
      <vt:lpstr>Verify motor rotation</vt:lpstr>
      <vt:lpstr>Check motor current</vt:lpstr>
      <vt:lpstr>Enable / Set Up Communication (if used)</vt:lpstr>
      <vt:lpstr>Enable / Set Up Communication (if used)</vt:lpstr>
      <vt:lpstr>Enable / Set Up Communication (if used)</vt:lpstr>
      <vt:lpstr>Enable and Set Up PID Control (if used)</vt:lpstr>
      <vt:lpstr>Enable and Set Up PID Control (if used)</vt:lpstr>
      <vt:lpstr>Enable and Set Up PID Control (if used)</vt:lpstr>
      <vt:lpstr>Enable and Set Up PID Control (if used)</vt:lpstr>
      <vt:lpstr>Confirm Auto mode operation </vt:lpstr>
      <vt:lpstr>Set other needed parameter values</vt:lpstr>
      <vt:lpstr>Commissioning the E-Clipse</vt:lpstr>
      <vt:lpstr>Eclipse Bypass Parameters </vt:lpstr>
      <vt:lpstr>ACH550 E-Clipse Bypass startup</vt:lpstr>
      <vt:lpstr>Verify input power phase sequence</vt:lpstr>
      <vt:lpstr>Enter motor data and verify motor rotation</vt:lpstr>
      <vt:lpstr>Enter motor data and verify motor rotation</vt:lpstr>
      <vt:lpstr>Enter motor data and verify motor rotation</vt:lpstr>
      <vt:lpstr>Check motor current</vt:lpstr>
      <vt:lpstr>Verify motor operation in bypass mode</vt:lpstr>
      <vt:lpstr>Enable and Set Up Communication (if used)</vt:lpstr>
      <vt:lpstr>Enable and Set Up Communication (if used)</vt:lpstr>
      <vt:lpstr>Enable / Set Up Communication (if used)</vt:lpstr>
      <vt:lpstr>Enable and Set Up Communication (if used)</vt:lpstr>
      <vt:lpstr>Enable and Set Up Communication (if used)</vt:lpstr>
      <vt:lpstr>Enable and Set Up PID Control (if used)</vt:lpstr>
      <vt:lpstr>Enable and Set Up PID Control (if used)</vt:lpstr>
      <vt:lpstr>Confirm ACH550 Drive Auto mode operation </vt:lpstr>
      <vt:lpstr>Set other needed parameter values</vt:lpstr>
      <vt:lpstr>Manual errata / gotchas</vt:lpstr>
      <vt:lpstr>Manual errata / gotchas</vt:lpstr>
      <vt:lpstr>Manual errata / gotchas</vt:lpstr>
      <vt:lpstr>Manual errata / gotchas Using other ACH550 macros with E-Clipse Bypass</vt:lpstr>
      <vt:lpstr>Summary checklist</vt:lpstr>
      <vt:lpstr>Summary checklist</vt:lpstr>
      <vt:lpstr>Summary checklist</vt:lpstr>
      <vt:lpstr>PowerPoint Presentation</vt:lpstr>
      <vt:lpstr>ACH550 Startup Faults &amp; Troubleshooting Basics </vt:lpstr>
      <vt:lpstr>Objectives</vt:lpstr>
      <vt:lpstr>Startup/Commissioning Issues General Overview</vt:lpstr>
      <vt:lpstr>Issue #1 – Core Drive Programming  without E-Clipse bypass</vt:lpstr>
      <vt:lpstr>Issue #1 – Core Drive Programming  without E-Clipse bypass</vt:lpstr>
      <vt:lpstr>Issue #1 – Core Drive Programming  without E-Clipse bypass</vt:lpstr>
      <vt:lpstr>Issue #1 – Core Drive Programming  without E-Clipse bypass</vt:lpstr>
      <vt:lpstr>Issue #2 – E-Clipse macro default settings  Drive parameters with E-Clipse bypass</vt:lpstr>
      <vt:lpstr>Issue #3 – Programming the E-Clipse bypass  Parameters in the E-Clipse bypass</vt:lpstr>
      <vt:lpstr>Issue #3 – Programming the E-Clipse bypass  Parameters in the E-Clipse bypass</vt:lpstr>
      <vt:lpstr>Issue #4 – Wiring mistakes and issues Most of the control wiring is connected to the E-Clipse bypass</vt:lpstr>
      <vt:lpstr>Issue #4 – Wiring mistakes and issues  Correct wiring for serial communications to the drive</vt:lpstr>
      <vt:lpstr>Issue #4 – Wiring mistakes and issues  Correct wiring for serial communications to the E-Clipse bypass</vt:lpstr>
      <vt:lpstr>Issue #5 – Common mistakes / issues Changing parameters in the Drive with E-Clipse</vt:lpstr>
      <vt:lpstr>Issue #5 – Common mistakes / issues Changing Drive parameters to work with E-Clipse bypass</vt:lpstr>
      <vt:lpstr>Issue #5 – Common mistakes / issues Changing parameters in the E-Clipse</vt:lpstr>
      <vt:lpstr>Issue #6 – PID Assistant in the drive control panel</vt:lpstr>
      <vt:lpstr>Issue #6 – PID Assistant in the drive control panel</vt:lpstr>
      <vt:lpstr>Issue #6 – PID Assistant in the drive control panel</vt:lpstr>
      <vt:lpstr>Issue #7 – PID Setup Wizard (Base Drive Only)  DrivesWindow Light – Screen 1</vt:lpstr>
      <vt:lpstr>Issue #7 – PID Setup Wizard (Base Drive Only)  DrivesWindow Light – Screen 2</vt:lpstr>
      <vt:lpstr>Issue #7 – PID Setup Wizard (Base Drive Only)  DrivesWindow Light – Screen 3</vt:lpstr>
      <vt:lpstr>Issue #7 – PID Setup Wizard (Base Drive Only)  DrivesWindow Light – Screen 4</vt:lpstr>
      <vt:lpstr>Issue #8 – Faults and Warnings  Faults and Warnings in the Drive</vt:lpstr>
      <vt:lpstr>Issue #9 – Faults and Warnings  Faults and Warnings in the E-Clipse bypass</vt:lpstr>
      <vt:lpstr>Issue #9 – Faults and Warnings  Faults and Warnings in the E-Clipse bypass</vt:lpstr>
      <vt:lpstr>Issue #9 – Faults and Warnings  Faults and Warnings in the E-Clipse bypass</vt:lpstr>
      <vt:lpstr>Issue #9 – Faults and Warnings  Faults and Warnings in the E-Clipse bypass</vt:lpstr>
      <vt:lpstr>Issue #10 – General issues and questions </vt:lpstr>
      <vt:lpstr>Issue #10 – General issues and questions</vt:lpstr>
      <vt:lpstr>Startup/Commissioning Issues Summary</vt:lpstr>
      <vt:lpstr>PowerPoint Presentation</vt:lpstr>
    </vt:vector>
  </TitlesOfParts>
  <Company>PowerPraesentationen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Subtitle</dc:title>
  <dc:subject>Power and productivity for a new world</dc:subject>
  <dc:creator>Sven Hager</dc:creator>
  <cp:lastModifiedBy>Wes Wilcox</cp:lastModifiedBy>
  <cp:revision>125</cp:revision>
  <cp:lastPrinted>2008-04-24T12:01:34Z</cp:lastPrinted>
  <dcterms:created xsi:type="dcterms:W3CDTF">2009-01-30T18:10:24Z</dcterms:created>
  <dcterms:modified xsi:type="dcterms:W3CDTF">2012-10-26T23:18:15Z</dcterms:modified>
</cp:coreProperties>
</file>