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57" r:id="rId3"/>
    <p:sldId id="264" r:id="rId4"/>
    <p:sldId id="265" r:id="rId5"/>
    <p:sldId id="272" r:id="rId6"/>
    <p:sldId id="263" r:id="rId7"/>
    <p:sldId id="268" r:id="rId8"/>
    <p:sldId id="262" r:id="rId9"/>
    <p:sldId id="266"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3" autoAdjust="0"/>
  </p:normalViewPr>
  <p:slideViewPr>
    <p:cSldViewPr>
      <p:cViewPr varScale="1">
        <p:scale>
          <a:sx n="63" d="100"/>
          <a:sy n="63" d="100"/>
        </p:scale>
        <p:origin x="-13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t>3/2/2011</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FBAB36-63CF-4C16-8CA6-17D277CDF086}"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t>3/2/2011</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0FBEC1-9B2F-493C-9993-06205DEB8B25}"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r>
              <a:rPr lang="en-US" dirty="0" smtClean="0"/>
              <a:t>3/2/2011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r>
              <a:rPr lang="en-US" dirty="0" smtClean="0"/>
              <a:t>3/2/2011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r>
              <a:rPr lang="en-US" dirty="0" smtClean="0"/>
              <a:t>3/2/2011</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63D7E4-1D85-433C-9111-80DC0335A4F0}" type="datetime1">
              <a:rPr lang="en-US" smtClean="0"/>
              <a:pPr/>
              <a:t>3/27/2011</a:t>
            </a:fld>
            <a:endParaRPr lang="en-US" dirty="0"/>
          </a:p>
        </p:txBody>
      </p:sp>
      <p:sp>
        <p:nvSpPr>
          <p:cNvPr id="5" name="Footer Placeholder 4"/>
          <p:cNvSpPr>
            <a:spLocks noGrp="1"/>
          </p:cNvSpPr>
          <p:nvPr>
            <p:ph type="ftr" sz="quarter" idx="11"/>
          </p:nvPr>
        </p:nvSpPr>
        <p:spPr/>
        <p:txBody>
          <a:bodyPr/>
          <a:lstStyle/>
          <a:p>
            <a:r>
              <a:rPr lang="en-US" dirty="0" smtClean="0"/>
              <a:t>Johnson Controls Repair Center</a:t>
            </a:r>
            <a:endParaRPr lang="en-US" dirty="0"/>
          </a:p>
        </p:txBody>
      </p:sp>
      <p:sp>
        <p:nvSpPr>
          <p:cNvPr id="6" name="Slide Number Placeholder 5"/>
          <p:cNvSpPr>
            <a:spLocks noGrp="1"/>
          </p:cNvSpPr>
          <p:nvPr>
            <p:ph type="sldNum" sz="quarter" idx="12"/>
          </p:nvPr>
        </p:nvSpPr>
        <p:spPr/>
        <p:txBody>
          <a:bodyPr/>
          <a:lstStyle/>
          <a:p>
            <a:fld id="{C3D02902-E6A4-453B-BB87-E1B69CB9D92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D7B0D-CE8A-4264-B1A0-50B1B262946A}" type="datetime1">
              <a:rPr lang="en-US" smtClean="0"/>
              <a:pPr/>
              <a:t>3/27/2011</a:t>
            </a:fld>
            <a:endParaRPr lang="en-US" dirty="0"/>
          </a:p>
        </p:txBody>
      </p:sp>
      <p:sp>
        <p:nvSpPr>
          <p:cNvPr id="5" name="Footer Placeholder 4"/>
          <p:cNvSpPr>
            <a:spLocks noGrp="1"/>
          </p:cNvSpPr>
          <p:nvPr>
            <p:ph type="ftr" sz="quarter" idx="11"/>
          </p:nvPr>
        </p:nvSpPr>
        <p:spPr/>
        <p:txBody>
          <a:bodyPr/>
          <a:lstStyle/>
          <a:p>
            <a:r>
              <a:rPr lang="en-US" dirty="0" smtClean="0"/>
              <a:t>Johnson Controls Repair Center</a:t>
            </a:r>
            <a:endParaRPr lang="en-US" dirty="0"/>
          </a:p>
        </p:txBody>
      </p:sp>
      <p:sp>
        <p:nvSpPr>
          <p:cNvPr id="6" name="Slide Number Placeholder 5"/>
          <p:cNvSpPr>
            <a:spLocks noGrp="1"/>
          </p:cNvSpPr>
          <p:nvPr>
            <p:ph type="sldNum" sz="quarter" idx="12"/>
          </p:nvPr>
        </p:nvSpPr>
        <p:spPr/>
        <p:txBody>
          <a:bodyPr/>
          <a:lstStyle/>
          <a:p>
            <a:fld id="{C3D02902-E6A4-453B-BB87-E1B69CB9D92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B7206-3EFF-44E8-A373-21B5F6079D30}" type="datetime1">
              <a:rPr lang="en-US" smtClean="0"/>
              <a:pPr/>
              <a:t>3/27/2011</a:t>
            </a:fld>
            <a:endParaRPr lang="en-US" dirty="0"/>
          </a:p>
        </p:txBody>
      </p:sp>
      <p:sp>
        <p:nvSpPr>
          <p:cNvPr id="5" name="Footer Placeholder 4"/>
          <p:cNvSpPr>
            <a:spLocks noGrp="1"/>
          </p:cNvSpPr>
          <p:nvPr>
            <p:ph type="ftr" sz="quarter" idx="11"/>
          </p:nvPr>
        </p:nvSpPr>
        <p:spPr/>
        <p:txBody>
          <a:bodyPr/>
          <a:lstStyle/>
          <a:p>
            <a:r>
              <a:rPr lang="en-US" dirty="0" smtClean="0"/>
              <a:t>Johnson Controls Repair Center</a:t>
            </a:r>
            <a:endParaRPr lang="en-US" dirty="0"/>
          </a:p>
        </p:txBody>
      </p:sp>
      <p:sp>
        <p:nvSpPr>
          <p:cNvPr id="6" name="Slide Number Placeholder 5"/>
          <p:cNvSpPr>
            <a:spLocks noGrp="1"/>
          </p:cNvSpPr>
          <p:nvPr>
            <p:ph type="sldNum" sz="quarter" idx="12"/>
          </p:nvPr>
        </p:nvSpPr>
        <p:spPr/>
        <p:txBody>
          <a:bodyPr/>
          <a:lstStyle/>
          <a:p>
            <a:fld id="{C3D02902-E6A4-453B-BB87-E1B69CB9D92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2D6CA-3EBB-417A-AE6C-A47317A62526}" type="datetime1">
              <a:rPr lang="en-US" smtClean="0"/>
              <a:pPr/>
              <a:t>3/27/2011</a:t>
            </a:fld>
            <a:endParaRPr lang="en-US" dirty="0"/>
          </a:p>
        </p:txBody>
      </p:sp>
      <p:sp>
        <p:nvSpPr>
          <p:cNvPr id="5" name="Footer Placeholder 4"/>
          <p:cNvSpPr>
            <a:spLocks noGrp="1"/>
          </p:cNvSpPr>
          <p:nvPr>
            <p:ph type="ftr" sz="quarter" idx="11"/>
          </p:nvPr>
        </p:nvSpPr>
        <p:spPr/>
        <p:txBody>
          <a:bodyPr/>
          <a:lstStyle/>
          <a:p>
            <a:r>
              <a:rPr lang="en-US" dirty="0" smtClean="0"/>
              <a:t>Johnson Controls Repair Center</a:t>
            </a:r>
            <a:endParaRPr lang="en-US" dirty="0"/>
          </a:p>
        </p:txBody>
      </p:sp>
      <p:sp>
        <p:nvSpPr>
          <p:cNvPr id="6" name="Slide Number Placeholder 5"/>
          <p:cNvSpPr>
            <a:spLocks noGrp="1"/>
          </p:cNvSpPr>
          <p:nvPr>
            <p:ph type="sldNum" sz="quarter" idx="12"/>
          </p:nvPr>
        </p:nvSpPr>
        <p:spPr/>
        <p:txBody>
          <a:bodyPr/>
          <a:lstStyle/>
          <a:p>
            <a:fld id="{C3D02902-E6A4-453B-BB87-E1B69CB9D92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10D697-654E-4287-9337-D949C572B24B}" type="datetime1">
              <a:rPr lang="en-US" smtClean="0"/>
              <a:pPr/>
              <a:t>3/27/2011</a:t>
            </a:fld>
            <a:endParaRPr lang="en-US" dirty="0"/>
          </a:p>
        </p:txBody>
      </p:sp>
      <p:sp>
        <p:nvSpPr>
          <p:cNvPr id="5" name="Footer Placeholder 4"/>
          <p:cNvSpPr>
            <a:spLocks noGrp="1"/>
          </p:cNvSpPr>
          <p:nvPr>
            <p:ph type="ftr" sz="quarter" idx="11"/>
          </p:nvPr>
        </p:nvSpPr>
        <p:spPr/>
        <p:txBody>
          <a:bodyPr/>
          <a:lstStyle/>
          <a:p>
            <a:r>
              <a:rPr lang="en-US" dirty="0" smtClean="0"/>
              <a:t>Johnson Controls Repair Center</a:t>
            </a:r>
            <a:endParaRPr lang="en-US" dirty="0"/>
          </a:p>
        </p:txBody>
      </p:sp>
      <p:sp>
        <p:nvSpPr>
          <p:cNvPr id="6" name="Slide Number Placeholder 5"/>
          <p:cNvSpPr>
            <a:spLocks noGrp="1"/>
          </p:cNvSpPr>
          <p:nvPr>
            <p:ph type="sldNum" sz="quarter" idx="12"/>
          </p:nvPr>
        </p:nvSpPr>
        <p:spPr/>
        <p:txBody>
          <a:bodyPr/>
          <a:lstStyle/>
          <a:p>
            <a:fld id="{C3D02902-E6A4-453B-BB87-E1B69CB9D9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82AE02-9DB5-4D27-8D75-625E0AC70375}" type="datetime1">
              <a:rPr lang="en-US" smtClean="0"/>
              <a:pPr/>
              <a:t>3/27/2011</a:t>
            </a:fld>
            <a:endParaRPr lang="en-US" dirty="0"/>
          </a:p>
        </p:txBody>
      </p:sp>
      <p:sp>
        <p:nvSpPr>
          <p:cNvPr id="6" name="Footer Placeholder 5"/>
          <p:cNvSpPr>
            <a:spLocks noGrp="1"/>
          </p:cNvSpPr>
          <p:nvPr>
            <p:ph type="ftr" sz="quarter" idx="11"/>
          </p:nvPr>
        </p:nvSpPr>
        <p:spPr/>
        <p:txBody>
          <a:bodyPr/>
          <a:lstStyle/>
          <a:p>
            <a:r>
              <a:rPr lang="en-US" dirty="0" smtClean="0"/>
              <a:t>Johnson Controls Repair Center</a:t>
            </a:r>
            <a:endParaRPr lang="en-US" dirty="0"/>
          </a:p>
        </p:txBody>
      </p:sp>
      <p:sp>
        <p:nvSpPr>
          <p:cNvPr id="7" name="Slide Number Placeholder 6"/>
          <p:cNvSpPr>
            <a:spLocks noGrp="1"/>
          </p:cNvSpPr>
          <p:nvPr>
            <p:ph type="sldNum" sz="quarter" idx="12"/>
          </p:nvPr>
        </p:nvSpPr>
        <p:spPr/>
        <p:txBody>
          <a:bodyPr/>
          <a:lstStyle/>
          <a:p>
            <a:fld id="{C3D02902-E6A4-453B-BB87-E1B69CB9D92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4F2DE0-26BE-49F1-98EB-0F6D79EA1617}" type="datetime1">
              <a:rPr lang="en-US" smtClean="0"/>
              <a:pPr/>
              <a:t>3/27/2011</a:t>
            </a:fld>
            <a:endParaRPr lang="en-US" dirty="0"/>
          </a:p>
        </p:txBody>
      </p:sp>
      <p:sp>
        <p:nvSpPr>
          <p:cNvPr id="8" name="Footer Placeholder 7"/>
          <p:cNvSpPr>
            <a:spLocks noGrp="1"/>
          </p:cNvSpPr>
          <p:nvPr>
            <p:ph type="ftr" sz="quarter" idx="11"/>
          </p:nvPr>
        </p:nvSpPr>
        <p:spPr/>
        <p:txBody>
          <a:bodyPr/>
          <a:lstStyle/>
          <a:p>
            <a:r>
              <a:rPr lang="en-US" dirty="0" smtClean="0"/>
              <a:t>Johnson Controls Repair Center</a:t>
            </a:r>
            <a:endParaRPr lang="en-US" dirty="0"/>
          </a:p>
        </p:txBody>
      </p:sp>
      <p:sp>
        <p:nvSpPr>
          <p:cNvPr id="9" name="Slide Number Placeholder 8"/>
          <p:cNvSpPr>
            <a:spLocks noGrp="1"/>
          </p:cNvSpPr>
          <p:nvPr>
            <p:ph type="sldNum" sz="quarter" idx="12"/>
          </p:nvPr>
        </p:nvSpPr>
        <p:spPr/>
        <p:txBody>
          <a:bodyPr/>
          <a:lstStyle/>
          <a:p>
            <a:fld id="{C3D02902-E6A4-453B-BB87-E1B69CB9D92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3AF686-341B-4F56-9CE1-03ACA435D48A}" type="datetime1">
              <a:rPr lang="en-US" smtClean="0"/>
              <a:pPr/>
              <a:t>3/27/2011</a:t>
            </a:fld>
            <a:endParaRPr lang="en-US" dirty="0"/>
          </a:p>
        </p:txBody>
      </p:sp>
      <p:sp>
        <p:nvSpPr>
          <p:cNvPr id="4" name="Footer Placeholder 3"/>
          <p:cNvSpPr>
            <a:spLocks noGrp="1"/>
          </p:cNvSpPr>
          <p:nvPr>
            <p:ph type="ftr" sz="quarter" idx="11"/>
          </p:nvPr>
        </p:nvSpPr>
        <p:spPr/>
        <p:txBody>
          <a:bodyPr/>
          <a:lstStyle/>
          <a:p>
            <a:r>
              <a:rPr lang="en-US" dirty="0" smtClean="0"/>
              <a:t>Johnson Controls Repair Center</a:t>
            </a:r>
            <a:endParaRPr lang="en-US" dirty="0"/>
          </a:p>
        </p:txBody>
      </p:sp>
      <p:sp>
        <p:nvSpPr>
          <p:cNvPr id="5" name="Slide Number Placeholder 4"/>
          <p:cNvSpPr>
            <a:spLocks noGrp="1"/>
          </p:cNvSpPr>
          <p:nvPr>
            <p:ph type="sldNum" sz="quarter" idx="12"/>
          </p:nvPr>
        </p:nvSpPr>
        <p:spPr/>
        <p:txBody>
          <a:bodyPr/>
          <a:lstStyle/>
          <a:p>
            <a:fld id="{C3D02902-E6A4-453B-BB87-E1B69CB9D92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E830E-83D6-4386-B2D3-D68FD1346D18}" type="datetime1">
              <a:rPr lang="en-US" smtClean="0"/>
              <a:pPr/>
              <a:t>3/27/2011</a:t>
            </a:fld>
            <a:endParaRPr lang="en-US" dirty="0"/>
          </a:p>
        </p:txBody>
      </p:sp>
      <p:sp>
        <p:nvSpPr>
          <p:cNvPr id="3" name="Footer Placeholder 2"/>
          <p:cNvSpPr>
            <a:spLocks noGrp="1"/>
          </p:cNvSpPr>
          <p:nvPr>
            <p:ph type="ftr" sz="quarter" idx="11"/>
          </p:nvPr>
        </p:nvSpPr>
        <p:spPr/>
        <p:txBody>
          <a:bodyPr/>
          <a:lstStyle/>
          <a:p>
            <a:r>
              <a:rPr lang="en-US" dirty="0" smtClean="0"/>
              <a:t>Johnson Controls Repair Center</a:t>
            </a:r>
            <a:endParaRPr lang="en-US" dirty="0"/>
          </a:p>
        </p:txBody>
      </p:sp>
      <p:sp>
        <p:nvSpPr>
          <p:cNvPr id="4" name="Slide Number Placeholder 3"/>
          <p:cNvSpPr>
            <a:spLocks noGrp="1"/>
          </p:cNvSpPr>
          <p:nvPr>
            <p:ph type="sldNum" sz="quarter" idx="12"/>
          </p:nvPr>
        </p:nvSpPr>
        <p:spPr/>
        <p:txBody>
          <a:bodyPr/>
          <a:lstStyle/>
          <a:p>
            <a:fld id="{C3D02902-E6A4-453B-BB87-E1B69CB9D92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546C6-EB63-49D0-BE0F-56CD953510B0}" type="datetime1">
              <a:rPr lang="en-US" smtClean="0"/>
              <a:pPr/>
              <a:t>3/27/2011</a:t>
            </a:fld>
            <a:endParaRPr lang="en-US" dirty="0"/>
          </a:p>
        </p:txBody>
      </p:sp>
      <p:sp>
        <p:nvSpPr>
          <p:cNvPr id="6" name="Footer Placeholder 5"/>
          <p:cNvSpPr>
            <a:spLocks noGrp="1"/>
          </p:cNvSpPr>
          <p:nvPr>
            <p:ph type="ftr" sz="quarter" idx="11"/>
          </p:nvPr>
        </p:nvSpPr>
        <p:spPr/>
        <p:txBody>
          <a:bodyPr/>
          <a:lstStyle/>
          <a:p>
            <a:r>
              <a:rPr lang="en-US" dirty="0" smtClean="0"/>
              <a:t>Johnson Controls Repair Center</a:t>
            </a:r>
            <a:endParaRPr lang="en-US" dirty="0"/>
          </a:p>
        </p:txBody>
      </p:sp>
      <p:sp>
        <p:nvSpPr>
          <p:cNvPr id="7" name="Slide Number Placeholder 6"/>
          <p:cNvSpPr>
            <a:spLocks noGrp="1"/>
          </p:cNvSpPr>
          <p:nvPr>
            <p:ph type="sldNum" sz="quarter" idx="12"/>
          </p:nvPr>
        </p:nvSpPr>
        <p:spPr/>
        <p:txBody>
          <a:bodyPr/>
          <a:lstStyle/>
          <a:p>
            <a:fld id="{C3D02902-E6A4-453B-BB87-E1B69CB9D92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4F91C-8882-4F72-8401-2B475715AE04}" type="datetime1">
              <a:rPr lang="en-US" smtClean="0"/>
              <a:pPr/>
              <a:t>3/27/2011</a:t>
            </a:fld>
            <a:endParaRPr lang="en-US" dirty="0"/>
          </a:p>
        </p:txBody>
      </p:sp>
      <p:sp>
        <p:nvSpPr>
          <p:cNvPr id="6" name="Footer Placeholder 5"/>
          <p:cNvSpPr>
            <a:spLocks noGrp="1"/>
          </p:cNvSpPr>
          <p:nvPr>
            <p:ph type="ftr" sz="quarter" idx="11"/>
          </p:nvPr>
        </p:nvSpPr>
        <p:spPr/>
        <p:txBody>
          <a:bodyPr/>
          <a:lstStyle/>
          <a:p>
            <a:r>
              <a:rPr lang="en-US" dirty="0" smtClean="0"/>
              <a:t>Johnson Controls Repair Center</a:t>
            </a:r>
            <a:endParaRPr lang="en-US" dirty="0"/>
          </a:p>
        </p:txBody>
      </p:sp>
      <p:sp>
        <p:nvSpPr>
          <p:cNvPr id="7" name="Slide Number Placeholder 6"/>
          <p:cNvSpPr>
            <a:spLocks noGrp="1"/>
          </p:cNvSpPr>
          <p:nvPr>
            <p:ph type="sldNum" sz="quarter" idx="12"/>
          </p:nvPr>
        </p:nvSpPr>
        <p:spPr/>
        <p:txBody>
          <a:bodyPr/>
          <a:lstStyle/>
          <a:p>
            <a:fld id="{C3D02902-E6A4-453B-BB87-E1B69CB9D92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1A703-E57D-4D93-88DC-7E7BFC41F29C}" type="datetime1">
              <a:rPr lang="en-US" smtClean="0"/>
              <a:pPr/>
              <a:t>3/27/2011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Johnson Controls Repair Center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02902-E6A4-453B-BB87-E1B69CB9D92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14401"/>
            <a:ext cx="7772400" cy="2209799"/>
          </a:xfrm>
        </p:spPr>
        <p:txBody>
          <a:bodyPr/>
          <a:lstStyle/>
          <a:p>
            <a:r>
              <a:rPr lang="en-US" b="1" dirty="0" smtClean="0">
                <a:solidFill>
                  <a:srgbClr val="0070C0"/>
                </a:solidFill>
                <a:effectLst>
                  <a:outerShdw blurRad="38100" dist="38100" dir="2700000" algn="tl">
                    <a:srgbClr val="000000">
                      <a:alpha val="43137"/>
                    </a:srgbClr>
                  </a:outerShdw>
                </a:effectLst>
              </a:rPr>
              <a:t>Johnson Controls Repair Center</a:t>
            </a:r>
            <a:br>
              <a:rPr lang="en-US" b="1" dirty="0" smtClean="0">
                <a:solidFill>
                  <a:srgbClr val="0070C0"/>
                </a:solidFill>
                <a:effectLst>
                  <a:outerShdw blurRad="38100" dist="38100" dir="2700000" algn="tl">
                    <a:srgbClr val="000000">
                      <a:alpha val="43137"/>
                    </a:srgbClr>
                  </a:outerShdw>
                </a:effectLst>
              </a:rPr>
            </a:br>
            <a:r>
              <a:rPr lang="en-US" b="1" dirty="0" smtClean="0">
                <a:solidFill>
                  <a:srgbClr val="0070C0"/>
                </a:solidFill>
                <a:effectLst>
                  <a:outerShdw blurRad="38100" dist="38100" dir="2700000" algn="tl">
                    <a:srgbClr val="000000">
                      <a:alpha val="43137"/>
                    </a:srgbClr>
                  </a:outerShdw>
                </a:effectLst>
              </a:rPr>
              <a:t>Louisville, KY</a:t>
            </a:r>
            <a:endParaRPr lang="en-US" b="1" dirty="0">
              <a:solidFill>
                <a:srgbClr val="0070C0"/>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r>
              <a:rPr lang="en-US" b="1" dirty="0" smtClean="0">
                <a:solidFill>
                  <a:srgbClr val="0070C0"/>
                </a:solidFill>
                <a:effectLst>
                  <a:outerShdw blurRad="38100" dist="38100" dir="2700000" algn="tl">
                    <a:srgbClr val="000000">
                      <a:alpha val="43137"/>
                    </a:srgbClr>
                  </a:outerShdw>
                </a:effectLst>
                <a:latin typeface="+mj-lt"/>
              </a:rPr>
              <a:t>Helping the Service Organization increase EBIT </a:t>
            </a:r>
            <a:endParaRPr lang="en-US" b="1" dirty="0">
              <a:solidFill>
                <a:srgbClr val="0070C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normAutofit/>
          </a:bodyPr>
          <a:lstStyle/>
          <a:p>
            <a:pPr algn="ctr"/>
            <a:r>
              <a:rPr lang="en-US" b="1" dirty="0" smtClean="0">
                <a:solidFill>
                  <a:srgbClr val="0070C0"/>
                </a:solidFill>
                <a:effectLst>
                  <a:outerShdw blurRad="38100" dist="38100" dir="2700000" algn="tl">
                    <a:srgbClr val="000000">
                      <a:alpha val="43137"/>
                    </a:srgbClr>
                  </a:outerShdw>
                </a:effectLst>
                <a:ea typeface="ＭＳ Ｐゴシック" pitchFamily="34" charset="-128"/>
              </a:rPr>
              <a:t>Repair Center Contacts</a:t>
            </a:r>
          </a:p>
        </p:txBody>
      </p:sp>
      <p:sp>
        <p:nvSpPr>
          <p:cNvPr id="7171" name="Content Placeholder 5"/>
          <p:cNvSpPr>
            <a:spLocks noGrp="1"/>
          </p:cNvSpPr>
          <p:nvPr>
            <p:ph idx="1"/>
          </p:nvPr>
        </p:nvSpPr>
        <p:spPr>
          <a:xfrm>
            <a:off x="457200" y="1447800"/>
            <a:ext cx="8229600" cy="4678363"/>
          </a:xfrm>
        </p:spPr>
        <p:txBody>
          <a:bodyPr/>
          <a:lstStyle/>
          <a:p>
            <a:endParaRPr lang="en-US" sz="2000" dirty="0" smtClean="0">
              <a:ea typeface="ＭＳ Ｐゴシック" pitchFamily="34" charset="-128"/>
            </a:endParaRPr>
          </a:p>
          <a:p>
            <a:r>
              <a:rPr lang="en-US" sz="2000" dirty="0" smtClean="0">
                <a:ea typeface="ＭＳ Ｐゴシック" pitchFamily="34" charset="-128"/>
              </a:rPr>
              <a:t>James Brown – Operations Supervisor		(502) 671-7444</a:t>
            </a:r>
          </a:p>
          <a:p>
            <a:r>
              <a:rPr lang="en-US" sz="2000" dirty="0" smtClean="0">
                <a:ea typeface="ＭＳ Ｐゴシック" pitchFamily="34" charset="-128"/>
              </a:rPr>
              <a:t>Teresa Kiersznowski – Repair Center Manager 	(502) 671-7398</a:t>
            </a:r>
          </a:p>
          <a:p>
            <a:r>
              <a:rPr lang="en-US" sz="2000" dirty="0" smtClean="0">
                <a:ea typeface="ＭＳ Ｐゴシック" pitchFamily="34" charset="-128"/>
              </a:rPr>
              <a:t>Kenneth “JR” Ranes – Field Liaison		(502) 671-7312</a:t>
            </a:r>
          </a:p>
          <a:p>
            <a:pPr>
              <a:buNone/>
            </a:pPr>
            <a:endParaRPr lang="en-US" sz="2000" dirty="0" smtClean="0">
              <a:ea typeface="ＭＳ Ｐゴシック" pitchFamily="34" charset="-128"/>
            </a:endParaRPr>
          </a:p>
          <a:p>
            <a:pPr>
              <a:buNone/>
            </a:pPr>
            <a:endParaRPr lang="en-US" dirty="0" smtClean="0">
              <a:ea typeface="ＭＳ Ｐゴシック" pitchFamily="34" charset="-128"/>
            </a:endParaRPr>
          </a:p>
          <a:p>
            <a:pPr>
              <a:buNone/>
            </a:pPr>
            <a:endParaRPr lang="en-US" dirty="0" smtClean="0">
              <a:ea typeface="ＭＳ Ｐゴシック" pitchFamily="34" charset="-128"/>
            </a:endParaRPr>
          </a:p>
          <a:p>
            <a:pPr lvl="1">
              <a:buFont typeface="Wingdings" pitchFamily="-106" charset="2"/>
              <a:buNone/>
            </a:pPr>
            <a:endParaRPr lang="en-US" dirty="0" smtClean="0">
              <a:ea typeface="ＭＳ Ｐゴシック" pitchFamily="34" charset="-128"/>
            </a:endParaRPr>
          </a:p>
        </p:txBody>
      </p:sp>
      <p:pic>
        <p:nvPicPr>
          <p:cNvPr id="6" name="Picture 4" descr="IMG_1207.JPG"/>
          <p:cNvPicPr>
            <a:picLocks noChangeAspect="1"/>
          </p:cNvPicPr>
          <p:nvPr/>
        </p:nvPicPr>
        <p:blipFill>
          <a:blip r:embed="rId3" cstate="print"/>
          <a:srcRect l="2888" t="16000" b="25333"/>
          <a:stretch>
            <a:fillRect/>
          </a:stretch>
        </p:blipFill>
        <p:spPr bwMode="auto">
          <a:xfrm>
            <a:off x="1752600" y="3429000"/>
            <a:ext cx="5360988" cy="242887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782E0FCE-D889-4BA4-AB7A-5F393A9FD7D6}" type="datetime1">
              <a:rPr lang="en-US" smtClean="0"/>
              <a:pPr/>
              <a:t>3/27/2011</a:t>
            </a:fld>
            <a:endParaRPr lang="en-US" dirty="0"/>
          </a:p>
        </p:txBody>
      </p:sp>
      <p:sp>
        <p:nvSpPr>
          <p:cNvPr id="8" name="Footer Placeholder 7"/>
          <p:cNvSpPr>
            <a:spLocks noGrp="1"/>
          </p:cNvSpPr>
          <p:nvPr>
            <p:ph type="ftr" sz="quarter" idx="11"/>
          </p:nvPr>
        </p:nvSpPr>
        <p:spPr/>
        <p:txBody>
          <a:bodyPr/>
          <a:lstStyle/>
          <a:p>
            <a:r>
              <a:rPr lang="en-US" dirty="0" smtClean="0"/>
              <a:t>Johnson Controls Repair Center</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bwMode="auto">
          <a:xfrm>
            <a:off x="6553200" y="6440488"/>
            <a:ext cx="2433638" cy="280987"/>
          </a:xfrm>
          <a:prstGeom prst="rect">
            <a:avLst/>
          </a:prstGeom>
          <a:noFill/>
          <a:ln w="9525">
            <a:noFill/>
            <a:miter lim="800000"/>
            <a:headEnd/>
            <a:tailEnd/>
          </a:ln>
          <a:effectLst/>
        </p:spPr>
        <p:txBody>
          <a:bodyPr/>
          <a:lstStyle/>
          <a:p>
            <a:pPr algn="l">
              <a:spcBef>
                <a:spcPct val="0"/>
              </a:spcBef>
              <a:buFontTx/>
              <a:buNone/>
              <a:defRPr/>
            </a:pPr>
            <a:endParaRPr lang="en-US" sz="1000" b="0" u="none" dirty="0">
              <a:solidFill>
                <a:schemeClr val="accent2">
                  <a:lumMod val="75000"/>
                </a:schemeClr>
              </a:solidFill>
            </a:endParaRPr>
          </a:p>
        </p:txBody>
      </p:sp>
      <p:sp>
        <p:nvSpPr>
          <p:cNvPr id="3075" name="Line 43"/>
          <p:cNvSpPr>
            <a:spLocks noChangeShapeType="1"/>
          </p:cNvSpPr>
          <p:nvPr/>
        </p:nvSpPr>
        <p:spPr bwMode="auto">
          <a:xfrm flipH="1">
            <a:off x="15149513" y="6600825"/>
            <a:ext cx="247650" cy="0"/>
          </a:xfrm>
          <a:prstGeom prst="line">
            <a:avLst/>
          </a:prstGeom>
          <a:noFill/>
          <a:ln w="9525">
            <a:solidFill>
              <a:srgbClr val="000000"/>
            </a:solidFill>
            <a:round/>
            <a:headEnd/>
            <a:tailEnd/>
          </a:ln>
        </p:spPr>
        <p:txBody>
          <a:bodyPr/>
          <a:lstStyle/>
          <a:p>
            <a:endParaRPr lang="en-US" dirty="0"/>
          </a:p>
        </p:txBody>
      </p:sp>
      <p:sp>
        <p:nvSpPr>
          <p:cNvPr id="13" name="Slide Number Placeholder 1"/>
          <p:cNvSpPr txBox="1">
            <a:spLocks/>
          </p:cNvSpPr>
          <p:nvPr/>
        </p:nvSpPr>
        <p:spPr bwMode="auto">
          <a:xfrm>
            <a:off x="6553200" y="6440488"/>
            <a:ext cx="2433638" cy="280987"/>
          </a:xfrm>
          <a:prstGeom prst="rect">
            <a:avLst/>
          </a:prstGeom>
          <a:noFill/>
          <a:ln w="9525">
            <a:noFill/>
            <a:miter lim="800000"/>
            <a:headEnd/>
            <a:tailEnd/>
          </a:ln>
          <a:effectLst/>
        </p:spPr>
        <p:txBody>
          <a:bodyPr/>
          <a:lstStyle/>
          <a:p>
            <a:pPr algn="l">
              <a:spcBef>
                <a:spcPct val="0"/>
              </a:spcBef>
              <a:buFontTx/>
              <a:buNone/>
              <a:defRPr/>
            </a:pPr>
            <a:endParaRPr lang="en-US" sz="1000" b="0" u="none" dirty="0">
              <a:solidFill>
                <a:schemeClr val="accent2">
                  <a:lumMod val="75000"/>
                </a:schemeClr>
              </a:solidFill>
            </a:endParaRPr>
          </a:p>
        </p:txBody>
      </p:sp>
      <p:sp>
        <p:nvSpPr>
          <p:cNvPr id="14" name="TextBox 13"/>
          <p:cNvSpPr txBox="1"/>
          <p:nvPr/>
        </p:nvSpPr>
        <p:spPr>
          <a:xfrm>
            <a:off x="1066800" y="152400"/>
            <a:ext cx="8077200" cy="523220"/>
          </a:xfrm>
          <a:prstGeom prst="rect">
            <a:avLst/>
          </a:prstGeom>
          <a:noFill/>
          <a:effectLst/>
        </p:spPr>
        <p:txBody>
          <a:bodyPr wrap="square">
            <a:spAutoFit/>
          </a:bodyPr>
          <a:lstStyle/>
          <a:p>
            <a:pPr algn="l">
              <a:buFontTx/>
              <a:buNone/>
              <a:defRPr/>
            </a:pPr>
            <a:r>
              <a:rPr lang="en-US" sz="2800" b="1" u="none" dirty="0" smtClean="0">
                <a:solidFill>
                  <a:srgbClr val="0070C0"/>
                </a:solidFill>
                <a:effectLst>
                  <a:outerShdw blurRad="38100" dist="38100" dir="2700000" algn="tl">
                    <a:srgbClr val="000000">
                      <a:alpha val="43137"/>
                    </a:srgbClr>
                  </a:outerShdw>
                </a:effectLst>
                <a:latin typeface="+mj-lt"/>
              </a:rPr>
              <a:t>Johnson Controls Repair Center Louisville, KY</a:t>
            </a:r>
            <a:endParaRPr lang="en-US" sz="2400" b="1" i="1" u="none" dirty="0">
              <a:solidFill>
                <a:srgbClr val="0070C0"/>
              </a:solidFill>
              <a:effectLst>
                <a:outerShdw blurRad="38100" dist="38100" dir="2700000" algn="tl">
                  <a:srgbClr val="000000">
                    <a:alpha val="43137"/>
                  </a:srgbClr>
                </a:outerShdw>
              </a:effectLst>
              <a:latin typeface="+mj-lt"/>
            </a:endParaRPr>
          </a:p>
        </p:txBody>
      </p:sp>
      <p:pic>
        <p:nvPicPr>
          <p:cNvPr id="3078" name="Picture 6" descr="9410 Building.JPG"/>
          <p:cNvPicPr>
            <a:picLocks noChangeAspect="1"/>
          </p:cNvPicPr>
          <p:nvPr/>
        </p:nvPicPr>
        <p:blipFill>
          <a:blip r:embed="rId3"/>
          <a:srcRect l="3125" t="48824" r="2397" b="4823"/>
          <a:stretch>
            <a:fillRect/>
          </a:stretch>
        </p:blipFill>
        <p:spPr bwMode="auto">
          <a:xfrm>
            <a:off x="247650" y="933450"/>
            <a:ext cx="8639175" cy="1876425"/>
          </a:xfrm>
          <a:prstGeom prst="rect">
            <a:avLst/>
          </a:prstGeom>
          <a:noFill/>
          <a:ln w="9525">
            <a:noFill/>
            <a:miter lim="800000"/>
            <a:headEnd/>
            <a:tailEnd/>
          </a:ln>
        </p:spPr>
      </p:pic>
      <p:pic>
        <p:nvPicPr>
          <p:cNvPr id="3079" name="Picture 7" descr="IMG_1215.JPG"/>
          <p:cNvPicPr>
            <a:picLocks noChangeAspect="1"/>
          </p:cNvPicPr>
          <p:nvPr/>
        </p:nvPicPr>
        <p:blipFill>
          <a:blip r:embed="rId4"/>
          <a:srcRect/>
          <a:stretch>
            <a:fillRect/>
          </a:stretch>
        </p:blipFill>
        <p:spPr bwMode="auto">
          <a:xfrm>
            <a:off x="249238" y="2663825"/>
            <a:ext cx="4702175" cy="3525838"/>
          </a:xfrm>
          <a:prstGeom prst="rect">
            <a:avLst/>
          </a:prstGeom>
          <a:noFill/>
          <a:ln w="9525">
            <a:noFill/>
            <a:miter lim="800000"/>
            <a:headEnd/>
            <a:tailEnd/>
          </a:ln>
        </p:spPr>
      </p:pic>
      <p:pic>
        <p:nvPicPr>
          <p:cNvPr id="3080" name="Picture 8" descr="IMG_1216.JPG"/>
          <p:cNvPicPr>
            <a:picLocks noChangeAspect="1"/>
          </p:cNvPicPr>
          <p:nvPr/>
        </p:nvPicPr>
        <p:blipFill>
          <a:blip r:embed="rId5"/>
          <a:srcRect/>
          <a:stretch>
            <a:fillRect/>
          </a:stretch>
        </p:blipFill>
        <p:spPr bwMode="auto">
          <a:xfrm>
            <a:off x="4176713" y="2660650"/>
            <a:ext cx="4710112" cy="3532188"/>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429DB00F-EBD6-4164-98A2-673B595639C3}" type="datetime1">
              <a:rPr lang="en-US" smtClean="0"/>
              <a:pPr/>
              <a:t>3/27/2011</a:t>
            </a:fld>
            <a:endParaRPr lang="en-US" dirty="0"/>
          </a:p>
        </p:txBody>
      </p:sp>
      <p:sp>
        <p:nvSpPr>
          <p:cNvPr id="10" name="Footer Placeholder 9"/>
          <p:cNvSpPr>
            <a:spLocks noGrp="1"/>
          </p:cNvSpPr>
          <p:nvPr>
            <p:ph type="ftr" sz="quarter" idx="11"/>
          </p:nvPr>
        </p:nvSpPr>
        <p:spPr/>
        <p:txBody>
          <a:bodyPr/>
          <a:lstStyle/>
          <a:p>
            <a:r>
              <a:rPr lang="en-US" dirty="0" smtClean="0"/>
              <a:t>Johnson Controls Repair Center</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effectLst>
                  <a:outerShdw blurRad="38100" dist="38100" dir="2700000" algn="tl">
                    <a:srgbClr val="000000">
                      <a:alpha val="43137"/>
                    </a:srgbClr>
                  </a:outerShdw>
                </a:effectLst>
              </a:rPr>
              <a:t>What do we do?</a:t>
            </a:r>
            <a:endParaRPr lang="en-US" sz="32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4572000"/>
          </a:xfrm>
        </p:spPr>
        <p:txBody>
          <a:bodyPr>
            <a:normAutofit/>
          </a:bodyPr>
          <a:lstStyle/>
          <a:p>
            <a:r>
              <a:rPr lang="en-US" sz="2400" dirty="0" smtClean="0"/>
              <a:t>Repair and Return of Customer Product, both JCI and other manufacturers (Honeywell, Siemens, Simplex, etc.)</a:t>
            </a:r>
          </a:p>
          <a:p>
            <a:r>
              <a:rPr lang="en-US" sz="2400" dirty="0" smtClean="0"/>
              <a:t>Sale of reconditioned parts to branches </a:t>
            </a:r>
          </a:p>
          <a:p>
            <a:r>
              <a:rPr lang="en-US" sz="2400" dirty="0" smtClean="0"/>
              <a:t>Manufacture and sale of JCI new parts, normally small volumes </a:t>
            </a:r>
          </a:p>
          <a:p>
            <a:pPr lvl="1"/>
            <a:r>
              <a:rPr lang="en-US" sz="2000" dirty="0" smtClean="0"/>
              <a:t>JCI legacy (integration products)</a:t>
            </a:r>
          </a:p>
          <a:p>
            <a:pPr lvl="1"/>
            <a:r>
              <a:rPr lang="en-US" sz="2000" dirty="0" smtClean="0"/>
              <a:t>Server platforms (MS-NIE8500-0, MS-LCS8520-0)</a:t>
            </a:r>
          </a:p>
          <a:p>
            <a:pPr lvl="1"/>
            <a:r>
              <a:rPr lang="en-US" sz="2000" dirty="0" smtClean="0"/>
              <a:t>Digital Video Network (DVR)</a:t>
            </a:r>
          </a:p>
          <a:p>
            <a:pPr lvl="1"/>
            <a:r>
              <a:rPr lang="en-US" sz="2000" dirty="0" smtClean="0"/>
              <a:t>Some custom panel assembly</a:t>
            </a:r>
          </a:p>
          <a:p>
            <a:pPr>
              <a:buNone/>
            </a:pPr>
            <a:endParaRPr lang="en-US" sz="2400" dirty="0" smtClean="0"/>
          </a:p>
          <a:p>
            <a:pPr>
              <a:buNone/>
            </a:pPr>
            <a:endParaRPr lang="en-US" sz="2400" dirty="0" smtClean="0"/>
          </a:p>
          <a:p>
            <a:pPr>
              <a:buNone/>
            </a:pPr>
            <a:endParaRPr lang="en-US" sz="2400" dirty="0" smtClean="0"/>
          </a:p>
          <a:p>
            <a:endParaRPr lang="en-US" sz="2400" dirty="0"/>
          </a:p>
        </p:txBody>
      </p:sp>
      <p:sp>
        <p:nvSpPr>
          <p:cNvPr id="4" name="Date Placeholder 3"/>
          <p:cNvSpPr>
            <a:spLocks noGrp="1"/>
          </p:cNvSpPr>
          <p:nvPr>
            <p:ph type="dt" sz="half" idx="10"/>
          </p:nvPr>
        </p:nvSpPr>
        <p:spPr/>
        <p:txBody>
          <a:bodyPr/>
          <a:lstStyle/>
          <a:p>
            <a:fld id="{BCF9D5D6-1CF5-45BD-92EE-6C6CF0664C2C}" type="datetime1">
              <a:rPr lang="en-US" smtClean="0"/>
              <a:pPr/>
              <a:t>3/27/2011</a:t>
            </a:fld>
            <a:endParaRPr lang="en-US" dirty="0"/>
          </a:p>
        </p:txBody>
      </p:sp>
      <p:sp>
        <p:nvSpPr>
          <p:cNvPr id="5" name="Footer Placeholder 4"/>
          <p:cNvSpPr>
            <a:spLocks noGrp="1"/>
          </p:cNvSpPr>
          <p:nvPr>
            <p:ph type="ftr" sz="quarter" idx="11"/>
          </p:nvPr>
        </p:nvSpPr>
        <p:spPr/>
        <p:txBody>
          <a:bodyPr/>
          <a:lstStyle/>
          <a:p>
            <a:r>
              <a:rPr lang="en-US" dirty="0" smtClean="0"/>
              <a:t>Johnson Controls Repair Center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981200"/>
          </a:xfrm>
        </p:spPr>
        <p:txBody>
          <a:bodyPr>
            <a:normAutofit fontScale="90000"/>
          </a:bodyPr>
          <a:lstStyle/>
          <a:p>
            <a:r>
              <a:rPr lang="en-US" sz="3000" b="1" dirty="0" smtClean="0">
                <a:solidFill>
                  <a:srgbClr val="0070C0"/>
                </a:solidFill>
                <a:effectLst>
                  <a:outerShdw blurRad="38100" dist="38100" dir="2700000" algn="tl">
                    <a:srgbClr val="000000">
                      <a:alpha val="43137"/>
                    </a:srgbClr>
                  </a:outerShdw>
                </a:effectLst>
              </a:rPr>
              <a:t>How can the Repair Center help the Service </a:t>
            </a:r>
            <a:r>
              <a:rPr lang="en-US" sz="3000" b="1" dirty="0" smtClean="0">
                <a:solidFill>
                  <a:srgbClr val="0070C0"/>
                </a:solidFill>
                <a:effectLst>
                  <a:outerShdw blurRad="38100" dist="38100" dir="2700000" algn="tl">
                    <a:srgbClr val="000000">
                      <a:alpha val="43137"/>
                    </a:srgbClr>
                  </a:outerShdw>
                </a:effectLst>
              </a:rPr>
              <a:t>Branches</a:t>
            </a:r>
            <a:r>
              <a:rPr lang="en-US" sz="3000" b="1" dirty="0" smtClean="0">
                <a:solidFill>
                  <a:srgbClr val="0070C0"/>
                </a:solidFill>
                <a:effectLst>
                  <a:outerShdw blurRad="38100" dist="38100" dir="2700000" algn="tl">
                    <a:srgbClr val="000000">
                      <a:alpha val="43137"/>
                    </a:srgbClr>
                  </a:outerShdw>
                </a:effectLst>
              </a:rPr>
              <a:t> </a:t>
            </a:r>
            <a:r>
              <a:rPr lang="en-US" sz="3000" b="1" dirty="0" smtClean="0">
                <a:solidFill>
                  <a:srgbClr val="0070C0"/>
                </a:solidFill>
                <a:effectLst>
                  <a:outerShdw blurRad="38100" dist="38100" dir="2700000" algn="tl">
                    <a:srgbClr val="000000">
                      <a:alpha val="43137"/>
                    </a:srgbClr>
                  </a:outerShdw>
                </a:effectLst>
              </a:rPr>
              <a:t>?</a:t>
            </a:r>
            <a:r>
              <a:rPr lang="en-US" sz="3000" b="1" dirty="0" smtClean="0">
                <a:solidFill>
                  <a:srgbClr val="0070C0"/>
                </a:solidFill>
                <a:effectLst>
                  <a:outerShdw blurRad="38100" dist="38100" dir="2700000" algn="tl">
                    <a:srgbClr val="000000">
                      <a:alpha val="43137"/>
                    </a:srgbClr>
                  </a:outerShdw>
                </a:effectLst>
              </a:rPr>
              <a:t/>
            </a:r>
            <a:br>
              <a:rPr lang="en-US" sz="3000" b="1" dirty="0" smtClean="0">
                <a:solidFill>
                  <a:srgbClr val="0070C0"/>
                </a:solidFill>
                <a:effectLst>
                  <a:outerShdw blurRad="38100" dist="38100" dir="2700000" algn="tl">
                    <a:srgbClr val="000000">
                      <a:alpha val="43137"/>
                    </a:srgbClr>
                  </a:outerShdw>
                </a:effectLst>
              </a:rPr>
            </a:br>
            <a:r>
              <a:rPr lang="en-US" sz="3000" b="1" dirty="0" smtClean="0">
                <a:solidFill>
                  <a:srgbClr val="0070C0"/>
                </a:solidFill>
                <a:effectLst>
                  <a:outerShdw blurRad="38100" dist="38100" dir="2700000" algn="tl">
                    <a:srgbClr val="000000">
                      <a:alpha val="43137"/>
                    </a:srgbClr>
                  </a:outerShdw>
                </a:effectLst>
              </a:rPr>
              <a:t/>
            </a:r>
            <a:br>
              <a:rPr lang="en-US" sz="3000" b="1" dirty="0" smtClean="0">
                <a:solidFill>
                  <a:srgbClr val="0070C0"/>
                </a:solidFill>
                <a:effectLst>
                  <a:outerShdw blurRad="38100" dist="38100" dir="2700000" algn="tl">
                    <a:srgbClr val="000000">
                      <a:alpha val="43137"/>
                    </a:srgbClr>
                  </a:outerShdw>
                </a:effectLst>
              </a:rPr>
            </a:br>
            <a:r>
              <a:rPr lang="en-US" sz="3000" b="1" dirty="0" smtClean="0">
                <a:solidFill>
                  <a:srgbClr val="0070C0"/>
                </a:solidFill>
                <a:effectLst>
                  <a:outerShdw blurRad="38100" dist="38100" dir="2700000" algn="tl">
                    <a:srgbClr val="000000">
                      <a:alpha val="43137"/>
                    </a:srgbClr>
                  </a:outerShdw>
                </a:effectLst>
              </a:rPr>
              <a:t>We offer MSEA parts at a 20% discount, with  a three year warranty,  in a like new condition.</a:t>
            </a:r>
            <a:br>
              <a:rPr lang="en-US" sz="3000" b="1" dirty="0" smtClean="0">
                <a:solidFill>
                  <a:srgbClr val="0070C0"/>
                </a:solidFill>
                <a:effectLst>
                  <a:outerShdw blurRad="38100" dist="38100" dir="2700000" algn="tl">
                    <a:srgbClr val="000000">
                      <a:alpha val="43137"/>
                    </a:srgbClr>
                  </a:outerShdw>
                </a:effectLst>
              </a:rPr>
            </a:br>
            <a:endParaRPr lang="en-US" sz="30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590800"/>
            <a:ext cx="8229600" cy="3154363"/>
          </a:xfrm>
        </p:spPr>
        <p:txBody>
          <a:bodyPr>
            <a:normAutofit/>
          </a:bodyPr>
          <a:lstStyle/>
          <a:p>
            <a:r>
              <a:rPr lang="en-US" sz="2200" dirty="0" smtClean="0"/>
              <a:t>On PREMIUM coverage contracts, reduce PSA Spend by ordering discounted MSEA </a:t>
            </a:r>
            <a:r>
              <a:rPr lang="en-US" sz="2200" dirty="0" smtClean="0"/>
              <a:t>parts.</a:t>
            </a:r>
            <a:endParaRPr lang="en-US" sz="2200" dirty="0" smtClean="0"/>
          </a:p>
          <a:p>
            <a:r>
              <a:rPr lang="en-US" sz="2200" dirty="0" smtClean="0"/>
              <a:t>Use discounted parts to introduce the JCI Metasys product to new customers.  For example, offer parts to the potential customer at a 10% discount and the Service branch keep 10% savings. </a:t>
            </a:r>
          </a:p>
          <a:p>
            <a:r>
              <a:rPr lang="en-US" sz="2200" dirty="0" smtClean="0"/>
              <a:t>Use discounted parts to increase your Service + Rewards payout.</a:t>
            </a:r>
          </a:p>
          <a:p>
            <a:r>
              <a:rPr lang="en-US" sz="2200" dirty="0" smtClean="0"/>
              <a:t>Get MSEA parts quickly by ordering discounted reconditioned parts.</a:t>
            </a:r>
          </a:p>
          <a:p>
            <a:pPr>
              <a:buNone/>
            </a:pPr>
            <a:endParaRPr lang="en-US" sz="2200" b="1" dirty="0">
              <a:solidFill>
                <a:srgbClr val="00B050"/>
              </a:solidFill>
            </a:endParaRPr>
          </a:p>
        </p:txBody>
      </p:sp>
      <p:sp>
        <p:nvSpPr>
          <p:cNvPr id="4" name="Date Placeholder 3"/>
          <p:cNvSpPr>
            <a:spLocks noGrp="1"/>
          </p:cNvSpPr>
          <p:nvPr>
            <p:ph type="dt" sz="half" idx="10"/>
          </p:nvPr>
        </p:nvSpPr>
        <p:spPr/>
        <p:txBody>
          <a:bodyPr/>
          <a:lstStyle/>
          <a:p>
            <a:fld id="{0A6739B0-4349-4D9B-A0CD-64CAD15D7785}" type="datetime1">
              <a:rPr lang="en-US" smtClean="0"/>
              <a:pPr/>
              <a:t>3/27/2011</a:t>
            </a:fld>
            <a:endParaRPr lang="en-US" dirty="0"/>
          </a:p>
        </p:txBody>
      </p:sp>
      <p:sp>
        <p:nvSpPr>
          <p:cNvPr id="5" name="Footer Placeholder 4"/>
          <p:cNvSpPr>
            <a:spLocks noGrp="1"/>
          </p:cNvSpPr>
          <p:nvPr>
            <p:ph type="ftr" sz="quarter" idx="11"/>
          </p:nvPr>
        </p:nvSpPr>
        <p:spPr/>
        <p:txBody>
          <a:bodyPr/>
          <a:lstStyle/>
          <a:p>
            <a:r>
              <a:rPr lang="en-US" dirty="0" smtClean="0"/>
              <a:t>Johnson Controls Repair Center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solidFill>
                  <a:srgbClr val="0070C0"/>
                </a:solidFill>
                <a:effectLst>
                  <a:outerShdw blurRad="38100" dist="38100" dir="2700000" algn="tl">
                    <a:srgbClr val="000000">
                      <a:alpha val="43137"/>
                    </a:srgbClr>
                  </a:outerShdw>
                </a:effectLst>
              </a:rPr>
              <a:t>Recycling parts and systems: Keeping the program going</a:t>
            </a:r>
            <a:endParaRPr lang="en-US" sz="3000" b="1" dirty="0"/>
          </a:p>
        </p:txBody>
      </p:sp>
      <p:sp>
        <p:nvSpPr>
          <p:cNvPr id="3" name="Content Placeholder 2"/>
          <p:cNvSpPr>
            <a:spLocks noGrp="1"/>
          </p:cNvSpPr>
          <p:nvPr>
            <p:ph idx="1"/>
          </p:nvPr>
        </p:nvSpPr>
        <p:spPr>
          <a:xfrm>
            <a:off x="457200" y="1981200"/>
            <a:ext cx="8229600" cy="4144963"/>
          </a:xfrm>
        </p:spPr>
        <p:txBody>
          <a:bodyPr>
            <a:normAutofit/>
          </a:bodyPr>
          <a:lstStyle/>
          <a:p>
            <a:pPr lvl="1">
              <a:buFont typeface="Arial" pitchFamily="34" charset="0"/>
              <a:buChar char="•"/>
            </a:pPr>
            <a:r>
              <a:rPr lang="en-US" sz="2000" dirty="0" smtClean="0"/>
              <a:t>Collect out of warranty defective parts at branch and periodically return to Repair Center. This includes N2 products like the UNTs, and VMAs which will be discontinued at the end of 2012.</a:t>
            </a:r>
          </a:p>
          <a:p>
            <a:pPr lvl="1">
              <a:buFont typeface="Arial" pitchFamily="34" charset="0"/>
              <a:buChar char="•"/>
            </a:pPr>
            <a:r>
              <a:rPr lang="en-US" sz="2000" dirty="0" smtClean="0"/>
              <a:t>When you remove a system, call the Repair Center at 502-671-7398 or 502-671-7312 to see if there is a need for the parts.</a:t>
            </a:r>
          </a:p>
          <a:p>
            <a:pPr lvl="1">
              <a:buFont typeface="Arial" pitchFamily="34" charset="0"/>
              <a:buChar char="•"/>
            </a:pPr>
            <a:r>
              <a:rPr lang="en-US" sz="2000" dirty="0" smtClean="0"/>
              <a:t>Make sure you return in warranty defective parts on an RMA.</a:t>
            </a:r>
          </a:p>
          <a:p>
            <a:pPr lvl="1">
              <a:buFont typeface="Arial" pitchFamily="34" charset="0"/>
              <a:buChar char="•"/>
            </a:pPr>
            <a:r>
              <a:rPr lang="en-US" sz="2000" dirty="0" smtClean="0"/>
              <a:t>Help move forward the Sustainability goals of our company by purchasing reconditioned parts instead of new.  </a:t>
            </a:r>
            <a:r>
              <a:rPr lang="en-US" sz="2000" b="1" dirty="0" smtClean="0">
                <a:solidFill>
                  <a:srgbClr val="00B050"/>
                </a:solidFill>
              </a:rPr>
              <a:t>GO GREEN </a:t>
            </a:r>
            <a:r>
              <a:rPr lang="en-US" sz="2000" dirty="0" smtClean="0"/>
              <a:t>and keep bad parts out of the landfill.</a:t>
            </a:r>
          </a:p>
          <a:p>
            <a:endParaRPr lang="en-US" sz="2000" dirty="0"/>
          </a:p>
        </p:txBody>
      </p:sp>
      <p:sp>
        <p:nvSpPr>
          <p:cNvPr id="4" name="Date Placeholder 3"/>
          <p:cNvSpPr>
            <a:spLocks noGrp="1"/>
          </p:cNvSpPr>
          <p:nvPr>
            <p:ph type="dt" sz="half" idx="10"/>
          </p:nvPr>
        </p:nvSpPr>
        <p:spPr/>
        <p:txBody>
          <a:bodyPr/>
          <a:lstStyle/>
          <a:p>
            <a:fld id="{EE32D6CA-3EBB-417A-AE6C-A47317A62526}" type="datetime1">
              <a:rPr lang="en-US" smtClean="0"/>
              <a:pPr/>
              <a:t>3/27/2011</a:t>
            </a:fld>
            <a:endParaRPr lang="en-US" dirty="0"/>
          </a:p>
        </p:txBody>
      </p:sp>
      <p:sp>
        <p:nvSpPr>
          <p:cNvPr id="5" name="Footer Placeholder 4"/>
          <p:cNvSpPr>
            <a:spLocks noGrp="1"/>
          </p:cNvSpPr>
          <p:nvPr>
            <p:ph type="ftr" sz="quarter" idx="11"/>
          </p:nvPr>
        </p:nvSpPr>
        <p:spPr/>
        <p:txBody>
          <a:bodyPr/>
          <a:lstStyle/>
          <a:p>
            <a:r>
              <a:rPr lang="en-US" dirty="0" smtClean="0"/>
              <a:t>Johnson Controls Repair Center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solidFill>
                  <a:srgbClr val="0070C0"/>
                </a:solidFill>
                <a:effectLst>
                  <a:outerShdw blurRad="38100" dist="38100" dir="2700000" algn="tl">
                    <a:srgbClr val="000000">
                      <a:alpha val="43137"/>
                    </a:srgbClr>
                  </a:outerShdw>
                </a:effectLst>
              </a:rPr>
              <a:t>List available on the Repair Center Homepage </a:t>
            </a:r>
            <a:endParaRPr lang="en-US" sz="3000" b="1" dirty="0">
              <a:solidFill>
                <a:srgbClr val="0070C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nvGraphicFramePr>
        <p:xfrm>
          <a:off x="1371600" y="1371609"/>
          <a:ext cx="6248398" cy="4648190"/>
        </p:xfrm>
        <a:graphic>
          <a:graphicData uri="http://schemas.openxmlformats.org/drawingml/2006/table">
            <a:tbl>
              <a:tblPr/>
              <a:tblGrid>
                <a:gridCol w="1337106"/>
                <a:gridCol w="1195681"/>
                <a:gridCol w="257136"/>
                <a:gridCol w="1337106"/>
                <a:gridCol w="1195681"/>
                <a:gridCol w="257136"/>
                <a:gridCol w="668552"/>
              </a:tblGrid>
              <a:tr h="177882">
                <a:tc gridSpan="7">
                  <a:txBody>
                    <a:bodyPr/>
                    <a:lstStyle/>
                    <a:p>
                      <a:pPr algn="ctr" fontAlgn="b"/>
                      <a:r>
                        <a:rPr lang="en-US" sz="1000" b="1" i="0" u="none" strike="noStrike" dirty="0">
                          <a:latin typeface="Arial"/>
                        </a:rPr>
                        <a:t>SAME THREE YEAR WARRANTY, LIKE-NEW CONDITION</a:t>
                      </a:r>
                    </a:p>
                  </a:txBody>
                  <a:tcPr marL="9133" marR="9133" marT="913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1140">
                <a:tc>
                  <a:txBody>
                    <a:bodyPr/>
                    <a:lstStyle/>
                    <a:p>
                      <a:pPr algn="ctr" fontAlgn="b"/>
                      <a:r>
                        <a:rPr lang="en-US" sz="1000" b="1" i="0" u="none" strike="noStrike" dirty="0">
                          <a:latin typeface="Arial"/>
                        </a:rPr>
                        <a:t>Jan. 2011</a:t>
                      </a:r>
                    </a:p>
                  </a:txBody>
                  <a:tcPr marL="9133" marR="9133" marT="9133" marB="0" anchor="b">
                    <a:lnL>
                      <a:noFill/>
                    </a:lnL>
                    <a:lnR>
                      <a:noFill/>
                    </a:lnR>
                    <a:lnT>
                      <a:noFill/>
                    </a:lnT>
                    <a:lnB>
                      <a:noFill/>
                    </a:lnB>
                  </a:tcPr>
                </a:tc>
                <a:tc>
                  <a:txBody>
                    <a:bodyPr/>
                    <a:lstStyle/>
                    <a:p>
                      <a:pPr algn="ctr" fontAlgn="b"/>
                      <a:endParaRPr lang="en-US" sz="1000" b="1" i="0" u="none" strike="noStrike" dirty="0">
                        <a:latin typeface="Arial"/>
                      </a:endParaRPr>
                    </a:p>
                  </a:txBody>
                  <a:tcPr marL="9133" marR="9133" marT="9133" marB="0" anchor="b">
                    <a:lnL>
                      <a:noFill/>
                    </a:lnL>
                    <a:lnR>
                      <a:noFill/>
                    </a:lnR>
                    <a:lnT>
                      <a:noFill/>
                    </a:lnT>
                    <a:lnB>
                      <a:noFill/>
                    </a:lnB>
                  </a:tcPr>
                </a:tc>
                <a:tc>
                  <a:txBody>
                    <a:bodyPr/>
                    <a:lstStyle/>
                    <a:p>
                      <a:pPr algn="ctr" fontAlgn="b"/>
                      <a:endParaRPr lang="en-US" sz="1000" b="1" i="0" u="none" strike="noStrike" dirty="0">
                        <a:latin typeface="Arial"/>
                      </a:endParaRPr>
                    </a:p>
                  </a:txBody>
                  <a:tcPr marL="9133" marR="9133" marT="9133" marB="0" anchor="b">
                    <a:lnL>
                      <a:noFill/>
                    </a:lnL>
                    <a:lnR>
                      <a:noFill/>
                    </a:lnR>
                    <a:lnT>
                      <a:noFill/>
                    </a:lnT>
                    <a:lnB>
                      <a:noFill/>
                    </a:lnB>
                  </a:tcPr>
                </a:tc>
                <a:tc>
                  <a:txBody>
                    <a:bodyPr/>
                    <a:lstStyle/>
                    <a:p>
                      <a:pPr algn="ctr" fontAlgn="b"/>
                      <a:endParaRPr lang="en-US" sz="1000" b="1" i="0" u="none" strike="noStrike" dirty="0">
                        <a:latin typeface="Arial"/>
                      </a:endParaRPr>
                    </a:p>
                  </a:txBody>
                  <a:tcPr marL="9133" marR="9133" marT="9133" marB="0" anchor="b">
                    <a:lnL>
                      <a:noFill/>
                    </a:lnL>
                    <a:lnR>
                      <a:noFill/>
                    </a:lnR>
                    <a:lnT>
                      <a:noFill/>
                    </a:lnT>
                    <a:lnB>
                      <a:noFill/>
                    </a:lnB>
                  </a:tcPr>
                </a:tc>
                <a:tc>
                  <a:txBody>
                    <a:bodyPr/>
                    <a:lstStyle/>
                    <a:p>
                      <a:pPr algn="ctr" fontAlgn="b"/>
                      <a:endParaRPr lang="en-US" sz="1000" b="1" i="0" u="none" strike="noStrike" dirty="0">
                        <a:latin typeface="Arial"/>
                      </a:endParaRPr>
                    </a:p>
                  </a:txBody>
                  <a:tcPr marL="9133" marR="9133" marT="9133" marB="0" anchor="b">
                    <a:lnL>
                      <a:noFill/>
                    </a:lnL>
                    <a:lnR>
                      <a:noFill/>
                    </a:lnR>
                    <a:lnT>
                      <a:noFill/>
                    </a:lnT>
                    <a:lnB>
                      <a:noFill/>
                    </a:lnB>
                  </a:tcPr>
                </a:tc>
                <a:tc>
                  <a:txBody>
                    <a:bodyPr/>
                    <a:lstStyle/>
                    <a:p>
                      <a:pPr algn="ctr" fontAlgn="b"/>
                      <a:endParaRPr lang="en-US" sz="1000" b="1" i="0" u="none" strike="noStrike" dirty="0">
                        <a:latin typeface="Arial"/>
                      </a:endParaRPr>
                    </a:p>
                  </a:txBody>
                  <a:tcPr marL="9133" marR="9133" marT="9133" marB="0" anchor="b">
                    <a:lnL>
                      <a:noFill/>
                    </a:lnL>
                    <a:lnR>
                      <a:noFill/>
                    </a:lnR>
                    <a:lnT>
                      <a:noFill/>
                    </a:lnT>
                    <a:lnB>
                      <a:noFill/>
                    </a:lnB>
                  </a:tcPr>
                </a:tc>
                <a:tc>
                  <a:txBody>
                    <a:bodyPr/>
                    <a:lstStyle/>
                    <a:p>
                      <a:pPr algn="ctr" fontAlgn="b"/>
                      <a:endParaRPr lang="en-US" sz="1000" b="1" i="0" u="none" strike="noStrike" dirty="0">
                        <a:latin typeface="Arial"/>
                      </a:endParaRPr>
                    </a:p>
                  </a:txBody>
                  <a:tcPr marL="9133" marR="9133" marT="9133" marB="0" anchor="b">
                    <a:lnL>
                      <a:noFill/>
                    </a:lnL>
                    <a:lnR>
                      <a:noFill/>
                    </a:lnR>
                    <a:lnT>
                      <a:noFill/>
                    </a:lnT>
                    <a:lnB>
                      <a:noFill/>
                    </a:lnB>
                  </a:tcPr>
                </a:tc>
              </a:tr>
              <a:tr h="177882">
                <a:tc>
                  <a:txBody>
                    <a:bodyPr/>
                    <a:lstStyle/>
                    <a:p>
                      <a:pPr algn="ctr" fontAlgn="b"/>
                      <a:endParaRPr lang="en-US" sz="1000" b="1" i="0" u="none" strike="noStrike" dirty="0">
                        <a:latin typeface="Arial"/>
                      </a:endParaRPr>
                    </a:p>
                  </a:txBody>
                  <a:tcPr marL="9133" marR="9133" marT="9133" marB="0" anchor="b">
                    <a:lnL>
                      <a:noFill/>
                    </a:lnL>
                    <a:lnR>
                      <a:noFill/>
                    </a:lnR>
                    <a:lnT>
                      <a:noFill/>
                    </a:lnT>
                    <a:lnB>
                      <a:noFill/>
                    </a:lnB>
                  </a:tcPr>
                </a:tc>
                <a:tc>
                  <a:txBody>
                    <a:bodyPr/>
                    <a:lstStyle/>
                    <a:p>
                      <a:pPr algn="ctr" fontAlgn="b"/>
                      <a:endParaRPr lang="en-US" sz="1000" b="1" i="0" u="none" strike="noStrike" dirty="0">
                        <a:latin typeface="Arial"/>
                      </a:endParaRPr>
                    </a:p>
                  </a:txBody>
                  <a:tcPr marL="9133" marR="9133" marT="9133" marB="0" anchor="b">
                    <a:lnL>
                      <a:noFill/>
                    </a:lnL>
                    <a:lnR>
                      <a:noFill/>
                    </a:lnR>
                    <a:lnT>
                      <a:noFill/>
                    </a:lnT>
                    <a:lnB>
                      <a:noFill/>
                    </a:lnB>
                  </a:tcPr>
                </a:tc>
                <a:tc>
                  <a:txBody>
                    <a:bodyPr/>
                    <a:lstStyle/>
                    <a:p>
                      <a:pPr algn="ctr" fontAlgn="b"/>
                      <a:endParaRPr lang="en-US" sz="1000" b="1" i="0" u="none" strike="noStrike" dirty="0">
                        <a:latin typeface="Arial"/>
                      </a:endParaRPr>
                    </a:p>
                  </a:txBody>
                  <a:tcPr marL="9133" marR="9133" marT="9133" marB="0" anchor="b">
                    <a:lnL>
                      <a:noFill/>
                    </a:lnL>
                    <a:lnR>
                      <a:noFill/>
                    </a:lnR>
                    <a:lnT>
                      <a:noFill/>
                    </a:lnT>
                    <a:lnB>
                      <a:noFill/>
                    </a:lnB>
                  </a:tcPr>
                </a:tc>
                <a:tc>
                  <a:txBody>
                    <a:bodyPr/>
                    <a:lstStyle/>
                    <a:p>
                      <a:pPr algn="ctr" fontAlgn="b"/>
                      <a:endParaRPr lang="en-US" sz="1000" b="1" i="0" u="none" strike="noStrike" dirty="0">
                        <a:latin typeface="Arial"/>
                      </a:endParaRPr>
                    </a:p>
                  </a:txBody>
                  <a:tcPr marL="9133" marR="9133" marT="9133" marB="0" anchor="b">
                    <a:lnL>
                      <a:noFill/>
                    </a:lnL>
                    <a:lnR>
                      <a:noFill/>
                    </a:lnR>
                    <a:lnT>
                      <a:noFill/>
                    </a:lnT>
                    <a:lnB>
                      <a:noFill/>
                    </a:lnB>
                  </a:tcPr>
                </a:tc>
                <a:tc>
                  <a:txBody>
                    <a:bodyPr/>
                    <a:lstStyle/>
                    <a:p>
                      <a:pPr algn="ctr" fontAlgn="b"/>
                      <a:endParaRPr lang="en-US" sz="1000" b="1" i="0" u="none" strike="noStrike" dirty="0">
                        <a:latin typeface="Arial"/>
                      </a:endParaRPr>
                    </a:p>
                  </a:txBody>
                  <a:tcPr marL="9133" marR="9133" marT="9133" marB="0" anchor="b">
                    <a:lnL>
                      <a:noFill/>
                    </a:lnL>
                    <a:lnR>
                      <a:noFill/>
                    </a:lnR>
                    <a:lnT>
                      <a:noFill/>
                    </a:lnT>
                    <a:lnB>
                      <a:noFill/>
                    </a:lnB>
                  </a:tcPr>
                </a:tc>
                <a:tc>
                  <a:txBody>
                    <a:bodyPr/>
                    <a:lstStyle/>
                    <a:p>
                      <a:pPr algn="ctr" fontAlgn="b"/>
                      <a:endParaRPr lang="en-US" sz="1000" b="1" i="0" u="none" strike="noStrike" dirty="0">
                        <a:latin typeface="Arial"/>
                      </a:endParaRPr>
                    </a:p>
                  </a:txBody>
                  <a:tcPr marL="9133" marR="9133" marT="9133" marB="0" anchor="b">
                    <a:lnL>
                      <a:noFill/>
                    </a:lnL>
                    <a:lnR>
                      <a:noFill/>
                    </a:lnR>
                    <a:lnT>
                      <a:noFill/>
                    </a:lnT>
                    <a:lnB>
                      <a:noFill/>
                    </a:lnB>
                  </a:tcPr>
                </a:tc>
                <a:tc>
                  <a:txBody>
                    <a:bodyPr/>
                    <a:lstStyle/>
                    <a:p>
                      <a:pPr algn="ctr" fontAlgn="b"/>
                      <a:endParaRPr lang="en-US" sz="1000" b="1" i="0" u="none" strike="noStrike" dirty="0">
                        <a:latin typeface="Arial"/>
                      </a:endParaRPr>
                    </a:p>
                  </a:txBody>
                  <a:tcPr marL="9133" marR="9133" marT="9133" marB="0" anchor="b">
                    <a:lnL>
                      <a:noFill/>
                    </a:lnL>
                    <a:lnR>
                      <a:noFill/>
                    </a:lnR>
                    <a:lnT>
                      <a:noFill/>
                    </a:lnT>
                    <a:lnB>
                      <a:noFill/>
                    </a:lnB>
                  </a:tcPr>
                </a:tc>
              </a:tr>
              <a:tr h="177882">
                <a:tc>
                  <a:txBody>
                    <a:bodyPr/>
                    <a:lstStyle/>
                    <a:p>
                      <a:pPr algn="ctr" fontAlgn="b"/>
                      <a:r>
                        <a:rPr lang="en-US" sz="1000" b="1" i="0" u="none" strike="noStrike" dirty="0">
                          <a:latin typeface="Arial"/>
                        </a:rPr>
                        <a:t>NEW PART</a:t>
                      </a:r>
                    </a:p>
                  </a:txBody>
                  <a:tcPr marL="9133" marR="9133" marT="9133" marB="0" anchor="b">
                    <a:lnL>
                      <a:noFill/>
                    </a:lnL>
                    <a:lnR>
                      <a:noFill/>
                    </a:lnR>
                    <a:lnT>
                      <a:noFill/>
                    </a:lnT>
                    <a:lnB>
                      <a:noFill/>
                    </a:lnB>
                  </a:tcPr>
                </a:tc>
                <a:tc>
                  <a:txBody>
                    <a:bodyPr/>
                    <a:lstStyle/>
                    <a:p>
                      <a:pPr algn="ctr" fontAlgn="b"/>
                      <a:r>
                        <a:rPr lang="en-US" sz="1000" b="1" i="0" u="none" strike="noStrike" dirty="0">
                          <a:latin typeface="Arial"/>
                        </a:rPr>
                        <a:t>NEW PART COST</a:t>
                      </a:r>
                    </a:p>
                  </a:txBody>
                  <a:tcPr marL="9133" marR="9133" marT="9133" marB="0" anchor="b">
                    <a:lnL>
                      <a:noFill/>
                    </a:lnL>
                    <a:lnR>
                      <a:noFill/>
                    </a:lnR>
                    <a:lnT>
                      <a:noFill/>
                    </a:lnT>
                    <a:lnB>
                      <a:noFill/>
                    </a:lnB>
                  </a:tcPr>
                </a:tc>
                <a:tc>
                  <a:txBody>
                    <a:bodyPr/>
                    <a:lstStyle/>
                    <a:p>
                      <a:pPr algn="ctr" fontAlgn="b"/>
                      <a:endParaRPr lang="en-US" sz="1000" b="1" i="0" u="none" strike="noStrike" dirty="0">
                        <a:latin typeface="Arial"/>
                      </a:endParaRPr>
                    </a:p>
                  </a:txBody>
                  <a:tcPr marL="9133" marR="9133" marT="9133" marB="0" anchor="b">
                    <a:lnL>
                      <a:noFill/>
                    </a:lnL>
                    <a:lnR>
                      <a:noFill/>
                    </a:lnR>
                    <a:lnT>
                      <a:noFill/>
                    </a:lnT>
                    <a:lnB>
                      <a:noFill/>
                    </a:lnB>
                  </a:tcPr>
                </a:tc>
                <a:tc>
                  <a:txBody>
                    <a:bodyPr/>
                    <a:lstStyle/>
                    <a:p>
                      <a:pPr algn="ctr" fontAlgn="b"/>
                      <a:r>
                        <a:rPr lang="en-US" sz="1000" b="1" i="0" u="none" strike="noStrike" dirty="0">
                          <a:latin typeface="Arial"/>
                        </a:rPr>
                        <a:t>RECOND PART</a:t>
                      </a:r>
                    </a:p>
                  </a:txBody>
                  <a:tcPr marL="9133" marR="9133" marT="9133" marB="0" anchor="b">
                    <a:lnL>
                      <a:noFill/>
                    </a:lnL>
                    <a:lnR>
                      <a:noFill/>
                    </a:lnR>
                    <a:lnT>
                      <a:noFill/>
                    </a:lnT>
                    <a:lnB>
                      <a:noFill/>
                    </a:lnB>
                  </a:tcPr>
                </a:tc>
                <a:tc>
                  <a:txBody>
                    <a:bodyPr/>
                    <a:lstStyle/>
                    <a:p>
                      <a:pPr algn="ctr" fontAlgn="b"/>
                      <a:r>
                        <a:rPr lang="en-US" sz="1000" b="1" i="0" u="none" strike="noStrike" dirty="0">
                          <a:latin typeface="Arial"/>
                        </a:rPr>
                        <a:t>RECOND COST</a:t>
                      </a:r>
                    </a:p>
                  </a:txBody>
                  <a:tcPr marL="9133" marR="9133" marT="9133" marB="0" anchor="b">
                    <a:lnL>
                      <a:noFill/>
                    </a:lnL>
                    <a:lnR>
                      <a:noFill/>
                    </a:lnR>
                    <a:lnT>
                      <a:noFill/>
                    </a:lnT>
                    <a:lnB>
                      <a:noFill/>
                    </a:lnB>
                  </a:tcPr>
                </a:tc>
                <a:tc>
                  <a:txBody>
                    <a:bodyPr/>
                    <a:lstStyle/>
                    <a:p>
                      <a:pPr algn="ctr" fontAlgn="b"/>
                      <a:endParaRPr lang="en-US" sz="1000" b="1" i="0" u="none" strike="noStrike" dirty="0">
                        <a:latin typeface="Arial"/>
                      </a:endParaRPr>
                    </a:p>
                  </a:txBody>
                  <a:tcPr marL="9133" marR="9133" marT="9133" marB="0" anchor="b">
                    <a:lnL>
                      <a:noFill/>
                    </a:lnL>
                    <a:lnR>
                      <a:noFill/>
                    </a:lnR>
                    <a:lnT>
                      <a:noFill/>
                    </a:lnT>
                    <a:lnB>
                      <a:noFill/>
                    </a:lnB>
                  </a:tcPr>
                </a:tc>
                <a:tc>
                  <a:txBody>
                    <a:bodyPr/>
                    <a:lstStyle/>
                    <a:p>
                      <a:pPr algn="ctr" fontAlgn="b"/>
                      <a:r>
                        <a:rPr lang="en-US" sz="1000" b="1" i="0" u="none" strike="noStrike" dirty="0">
                          <a:latin typeface="Arial"/>
                        </a:rPr>
                        <a:t>SAVINGS</a:t>
                      </a:r>
                    </a:p>
                  </a:txBody>
                  <a:tcPr marL="9133" marR="9133" marT="9133" marB="0" anchor="b">
                    <a:lnL>
                      <a:noFill/>
                    </a:lnL>
                    <a:lnR>
                      <a:noFill/>
                    </a:lnR>
                    <a:lnT>
                      <a:noFill/>
                    </a:lnT>
                    <a:lnB>
                      <a:noFill/>
                    </a:lnB>
                  </a:tcPr>
                </a:tc>
              </a:tr>
              <a:tr h="177882">
                <a:tc>
                  <a:txBody>
                    <a:bodyPr/>
                    <a:lstStyle/>
                    <a:p>
                      <a:pPr algn="ctr" fontAlgn="b"/>
                      <a:endParaRPr lang="en-US" sz="1000" b="1" i="0" u="sng" strike="noStrike" dirty="0">
                        <a:latin typeface="Arial"/>
                      </a:endParaRPr>
                    </a:p>
                  </a:txBody>
                  <a:tcPr marL="9133" marR="9133" marT="9133" marB="0" anchor="b">
                    <a:lnL>
                      <a:noFill/>
                    </a:lnL>
                    <a:lnR>
                      <a:noFill/>
                    </a:lnR>
                    <a:lnT>
                      <a:noFill/>
                    </a:lnT>
                    <a:lnB>
                      <a:noFill/>
                    </a:lnB>
                  </a:tcPr>
                </a:tc>
                <a:tc>
                  <a:txBody>
                    <a:bodyPr/>
                    <a:lstStyle/>
                    <a:p>
                      <a:pPr algn="ctr" fontAlgn="b"/>
                      <a:endParaRPr lang="en-US" sz="1000" b="1" i="0" u="sng" strike="noStrike" dirty="0">
                        <a:latin typeface="Arial"/>
                      </a:endParaRPr>
                    </a:p>
                  </a:txBody>
                  <a:tcPr marL="9133" marR="9133" marT="9133" marB="0" anchor="b">
                    <a:lnL>
                      <a:noFill/>
                    </a:lnL>
                    <a:lnR>
                      <a:noFill/>
                    </a:lnR>
                    <a:lnT>
                      <a:noFill/>
                    </a:lnT>
                    <a:lnB>
                      <a:noFill/>
                    </a:lnB>
                  </a:tcPr>
                </a:tc>
                <a:tc>
                  <a:txBody>
                    <a:bodyPr/>
                    <a:lstStyle/>
                    <a:p>
                      <a:pPr algn="ctr" fontAlgn="b"/>
                      <a:endParaRPr lang="en-US" sz="1000" b="1" i="0" u="sng" strike="noStrike" dirty="0">
                        <a:latin typeface="Arial"/>
                      </a:endParaRPr>
                    </a:p>
                  </a:txBody>
                  <a:tcPr marL="9133" marR="9133" marT="9133" marB="0" anchor="b">
                    <a:lnL>
                      <a:noFill/>
                    </a:lnL>
                    <a:lnR>
                      <a:noFill/>
                    </a:lnR>
                    <a:lnT>
                      <a:noFill/>
                    </a:lnT>
                    <a:lnB>
                      <a:noFill/>
                    </a:lnB>
                  </a:tcPr>
                </a:tc>
                <a:tc>
                  <a:txBody>
                    <a:bodyPr/>
                    <a:lstStyle/>
                    <a:p>
                      <a:pPr algn="ctr" fontAlgn="b"/>
                      <a:endParaRPr lang="en-US" sz="1000" b="1" i="0" u="sng" strike="noStrike" dirty="0">
                        <a:latin typeface="Arial"/>
                      </a:endParaRPr>
                    </a:p>
                  </a:txBody>
                  <a:tcPr marL="9133" marR="9133" marT="9133" marB="0" anchor="b">
                    <a:lnL>
                      <a:noFill/>
                    </a:lnL>
                    <a:lnR>
                      <a:noFill/>
                    </a:lnR>
                    <a:lnT>
                      <a:noFill/>
                    </a:lnT>
                    <a:lnB>
                      <a:noFill/>
                    </a:lnB>
                  </a:tcPr>
                </a:tc>
                <a:tc>
                  <a:txBody>
                    <a:bodyPr/>
                    <a:lstStyle/>
                    <a:p>
                      <a:pPr algn="ctr" fontAlgn="b"/>
                      <a:endParaRPr lang="en-US" sz="1000" b="1" i="0" u="sng" strike="noStrike" dirty="0">
                        <a:latin typeface="Arial"/>
                      </a:endParaRPr>
                    </a:p>
                  </a:txBody>
                  <a:tcPr marL="9133" marR="9133" marT="9133" marB="0" anchor="b">
                    <a:lnL>
                      <a:noFill/>
                    </a:lnL>
                    <a:lnR>
                      <a:noFill/>
                    </a:lnR>
                    <a:lnT>
                      <a:noFill/>
                    </a:lnT>
                    <a:lnB>
                      <a:noFill/>
                    </a:lnB>
                  </a:tcPr>
                </a:tc>
                <a:tc>
                  <a:txBody>
                    <a:bodyPr/>
                    <a:lstStyle/>
                    <a:p>
                      <a:pPr algn="ctr" fontAlgn="b"/>
                      <a:endParaRPr lang="en-US" sz="1000" b="1" i="0" u="sng" strike="noStrike" dirty="0">
                        <a:latin typeface="Arial"/>
                      </a:endParaRPr>
                    </a:p>
                  </a:txBody>
                  <a:tcPr marL="9133" marR="9133" marT="9133" marB="0" anchor="b">
                    <a:lnL>
                      <a:noFill/>
                    </a:lnL>
                    <a:lnR>
                      <a:noFill/>
                    </a:lnR>
                    <a:lnT>
                      <a:noFill/>
                    </a:lnT>
                    <a:lnB>
                      <a:noFill/>
                    </a:lnB>
                  </a:tcPr>
                </a:tc>
                <a:tc>
                  <a:txBody>
                    <a:bodyPr/>
                    <a:lstStyle/>
                    <a:p>
                      <a:pPr algn="ctr" fontAlgn="b"/>
                      <a:endParaRPr lang="en-US" sz="1000" b="1" i="0" u="sng" strike="noStrike" dirty="0">
                        <a:latin typeface="Arial"/>
                      </a:endParaRP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DX-9100-8454</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1061.98</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DX-9100-7454</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828.20</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233.78</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MS-NAE3510-2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1332.24</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MS-NAE3510-702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1045.35</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286.89</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MS-NAE3511-2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1405.45</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MS-NAE3511-702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1102.92</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302.53</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MS-NAE3514-2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911.51</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MS-NAE3514-702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717.10</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194.41</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MS-NAE3515-2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981.63</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MS-NAE3515-702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772.65</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208.98</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MS-NAE4510-2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2582.74</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MS-NAE4510-702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2030.10</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552.64</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MS-NAE4511-2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2694.22</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MS-NAE4511-702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2121.00</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573.22</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MS-NAE4520-2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2299.82</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MS-NAE4520-702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1807.90</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491.92</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MS-NAE4521-2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2412.01</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MS-NAE4521-702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1893.75</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518.26</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MS-NAE5510-1</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3906.12</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MS-NAE5510-701</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3070.40</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835.72</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MS-NAE5511-1</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4059.22</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MS-NAE5511-701</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3186.55</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872.67</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MS-NAE5520-1</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4342.47</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MS-NAE5520-701</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3408.75</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933.72</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MS-NAE5521-1</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4495.58</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MS-NAE5521-701</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3535.00</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960.58</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MS-NIE5510-1</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3906.12</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MS-NIE5510-701</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3065.35</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840.77</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MS-NIE5511-1</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4059.22</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MS-NIE5511-701</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3186.55</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872.67</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MS-NCE2510-0</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807.61</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MS-NCE2510-700</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636.30</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171.31</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MS-NCE2516-0</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896.73</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MS-NCE2516-700</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707.00</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189.73</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MS-NCE2560-0</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807.61</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MS-NCE2560-700</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636.30</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171.31</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MS-NCE2566-0</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896.73</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MS-NCE2566-700</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707.00</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189.73</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MS-NCM4510-2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3326.91</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MS-NCM4510-702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2585.60</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741.31</a:t>
                      </a:r>
                    </a:p>
                  </a:txBody>
                  <a:tcPr marL="9133" marR="9133" marT="9133" marB="0" anchor="b">
                    <a:lnL>
                      <a:noFill/>
                    </a:lnL>
                    <a:lnR>
                      <a:noFill/>
                    </a:lnR>
                    <a:lnT>
                      <a:noFill/>
                    </a:lnT>
                    <a:lnB>
                      <a:noFill/>
                    </a:lnB>
                  </a:tcPr>
                </a:tc>
              </a:tr>
              <a:tr h="177882">
                <a:tc>
                  <a:txBody>
                    <a:bodyPr/>
                    <a:lstStyle/>
                    <a:p>
                      <a:pPr algn="l" fontAlgn="b"/>
                      <a:r>
                        <a:rPr lang="en-US" sz="1000" b="0" i="0" u="none" strike="noStrike" dirty="0">
                          <a:latin typeface="Arial"/>
                        </a:rPr>
                        <a:t>MS-NCM4520-2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4400.68</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l" fontAlgn="b"/>
                      <a:r>
                        <a:rPr lang="en-US" sz="1000" b="0" i="0" u="none" strike="noStrike" dirty="0">
                          <a:latin typeface="Arial"/>
                        </a:rPr>
                        <a:t>MS-NCM4520-702</a:t>
                      </a: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3232.00</a:t>
                      </a:r>
                    </a:p>
                  </a:txBody>
                  <a:tcPr marL="9133" marR="9133" marT="9133" marB="0" anchor="b">
                    <a:lnL>
                      <a:noFill/>
                    </a:lnL>
                    <a:lnR>
                      <a:noFill/>
                    </a:lnR>
                    <a:lnT>
                      <a:noFill/>
                    </a:lnT>
                    <a:lnB>
                      <a:noFill/>
                    </a:lnB>
                  </a:tcPr>
                </a:tc>
                <a:tc>
                  <a:txBody>
                    <a:bodyPr/>
                    <a:lstStyle/>
                    <a:p>
                      <a:pPr algn="l" fontAlgn="b"/>
                      <a:endParaRPr lang="en-US" sz="1000" b="0" i="0" u="none" strike="noStrike" dirty="0">
                        <a:latin typeface="Arial"/>
                      </a:endParaRPr>
                    </a:p>
                  </a:txBody>
                  <a:tcPr marL="9133" marR="9133" marT="9133" marB="0" anchor="b">
                    <a:lnL>
                      <a:noFill/>
                    </a:lnL>
                    <a:lnR>
                      <a:noFill/>
                    </a:lnR>
                    <a:lnT>
                      <a:noFill/>
                    </a:lnT>
                    <a:lnB>
                      <a:noFill/>
                    </a:lnB>
                  </a:tcPr>
                </a:tc>
                <a:tc>
                  <a:txBody>
                    <a:bodyPr/>
                    <a:lstStyle/>
                    <a:p>
                      <a:pPr algn="r" fontAlgn="b"/>
                      <a:r>
                        <a:rPr lang="en-US" sz="1000" b="0" i="0" u="none" strike="noStrike" dirty="0">
                          <a:latin typeface="Arial"/>
                        </a:rPr>
                        <a:t>1168.68</a:t>
                      </a:r>
                    </a:p>
                  </a:txBody>
                  <a:tcPr marL="9133" marR="9133" marT="9133" marB="0" anchor="b">
                    <a:lnL>
                      <a:noFill/>
                    </a:lnL>
                    <a:lnR>
                      <a:noFill/>
                    </a:lnR>
                    <a:lnT>
                      <a:noFill/>
                    </a:lnT>
                    <a:lnB>
                      <a:noFill/>
                    </a:lnB>
                  </a:tcPr>
                </a:tc>
              </a:tr>
            </a:tbl>
          </a:graphicData>
        </a:graphic>
      </p:graphicFrame>
      <p:sp>
        <p:nvSpPr>
          <p:cNvPr id="4" name="Date Placeholder 3"/>
          <p:cNvSpPr>
            <a:spLocks noGrp="1"/>
          </p:cNvSpPr>
          <p:nvPr>
            <p:ph type="dt" sz="half" idx="10"/>
          </p:nvPr>
        </p:nvSpPr>
        <p:spPr/>
        <p:txBody>
          <a:bodyPr/>
          <a:lstStyle/>
          <a:p>
            <a:fld id="{9154AC42-13BA-411B-BE4A-4F8E8A7C65B2}" type="datetime1">
              <a:rPr lang="en-US" smtClean="0"/>
              <a:pPr/>
              <a:t>3/27/2011</a:t>
            </a:fld>
            <a:endParaRPr lang="en-US" dirty="0"/>
          </a:p>
        </p:txBody>
      </p:sp>
      <p:sp>
        <p:nvSpPr>
          <p:cNvPr id="5" name="Footer Placeholder 4"/>
          <p:cNvSpPr>
            <a:spLocks noGrp="1"/>
          </p:cNvSpPr>
          <p:nvPr>
            <p:ph type="ftr" sz="quarter" idx="11"/>
          </p:nvPr>
        </p:nvSpPr>
        <p:spPr/>
        <p:txBody>
          <a:bodyPr/>
          <a:lstStyle/>
          <a:p>
            <a:r>
              <a:rPr lang="en-US" dirty="0" smtClean="0"/>
              <a:t>Johnson Controls Repair Center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b="1" dirty="0" smtClean="0">
                <a:solidFill>
                  <a:srgbClr val="0070C0"/>
                </a:solidFill>
                <a:effectLst>
                  <a:outerShdw blurRad="38100" dist="38100" dir="2700000" algn="tl">
                    <a:srgbClr val="000000">
                      <a:alpha val="43137"/>
                    </a:srgbClr>
                  </a:outerShdw>
                </a:effectLst>
              </a:rPr>
              <a:t>Repair Center Homepage</a:t>
            </a:r>
            <a:br>
              <a:rPr lang="en-US" sz="2400" b="1" dirty="0" smtClean="0">
                <a:solidFill>
                  <a:srgbClr val="0070C0"/>
                </a:solidFill>
                <a:effectLst>
                  <a:outerShdw blurRad="38100" dist="38100" dir="2700000" algn="tl">
                    <a:srgbClr val="000000">
                      <a:alpha val="43137"/>
                    </a:srgbClr>
                  </a:outerShdw>
                </a:effectLst>
              </a:rPr>
            </a:br>
            <a:r>
              <a:rPr lang="en-US" sz="2400" b="1" dirty="0" smtClean="0">
                <a:solidFill>
                  <a:srgbClr val="0070C0"/>
                </a:solidFill>
                <a:effectLst>
                  <a:outerShdw blurRad="38100" dist="38100" dir="2700000" algn="tl">
                    <a:srgbClr val="000000">
                      <a:alpha val="43137"/>
                    </a:srgbClr>
                  </a:outerShdw>
                </a:effectLst>
              </a:rPr>
              <a:t>Type “Repair Center” into Portal Search Engine</a:t>
            </a:r>
            <a:endParaRPr lang="en-US" sz="2400" b="1" dirty="0">
              <a:solidFill>
                <a:srgbClr val="0070C0"/>
              </a:solidFill>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2"/>
          <a:srcRect/>
          <a:stretch>
            <a:fillRect/>
          </a:stretch>
        </p:blipFill>
        <p:spPr bwMode="auto">
          <a:xfrm>
            <a:off x="457200" y="1143000"/>
            <a:ext cx="8229600" cy="51816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A41CA393-7CD8-48F1-B243-7EAA88CE0208}" type="datetime1">
              <a:rPr lang="en-US" smtClean="0"/>
              <a:pPr/>
              <a:t>3/27/2011</a:t>
            </a:fld>
            <a:endParaRPr lang="en-US" dirty="0"/>
          </a:p>
        </p:txBody>
      </p:sp>
      <p:sp>
        <p:nvSpPr>
          <p:cNvPr id="6" name="Footer Placeholder 5"/>
          <p:cNvSpPr>
            <a:spLocks noGrp="1"/>
          </p:cNvSpPr>
          <p:nvPr>
            <p:ph type="ftr" sz="quarter" idx="11"/>
          </p:nvPr>
        </p:nvSpPr>
        <p:spPr/>
        <p:txBody>
          <a:bodyPr/>
          <a:lstStyle/>
          <a:p>
            <a:r>
              <a:rPr lang="en-US" dirty="0" smtClean="0"/>
              <a:t>Johnson Controls Repair Center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457200" y="533400"/>
            <a:ext cx="8229600" cy="990600"/>
          </a:xfrm>
          <a:noFill/>
          <a:ln>
            <a:miter lim="800000"/>
            <a:headEnd/>
            <a:tailEnd/>
          </a:ln>
        </p:spPr>
        <p:txBody>
          <a:bodyPr vert="horz" wrap="square" lIns="91440" tIns="45720" rIns="91440" bIns="45720" numCol="1" anchor="t" anchorCtr="0" compatLnSpc="1">
            <a:prstTxWarp prst="textNoShape">
              <a:avLst/>
            </a:prstTxWarp>
            <a:noAutofit/>
          </a:bodyPr>
          <a:lstStyle/>
          <a:p>
            <a:r>
              <a:rPr lang="en-US" sz="3200" b="1" dirty="0" smtClean="0">
                <a:solidFill>
                  <a:srgbClr val="0070C0"/>
                </a:solidFill>
                <a:effectLst>
                  <a:outerShdw blurRad="38100" dist="38100" dir="2700000" algn="tl">
                    <a:srgbClr val="000000">
                      <a:alpha val="43137"/>
                    </a:srgbClr>
                  </a:outerShdw>
                </a:effectLst>
              </a:rPr>
              <a:t>How do we change the culture of parts ordering?</a:t>
            </a:r>
          </a:p>
        </p:txBody>
      </p:sp>
      <p:sp>
        <p:nvSpPr>
          <p:cNvPr id="6" name="Content Placeholder 5"/>
          <p:cNvSpPr>
            <a:spLocks noGrp="1"/>
          </p:cNvSpPr>
          <p:nvPr>
            <p:ph idx="1"/>
          </p:nvPr>
        </p:nvSpPr>
        <p:spPr>
          <a:xfrm>
            <a:off x="457200" y="2362200"/>
            <a:ext cx="8229600" cy="3810000"/>
          </a:xfrm>
        </p:spPr>
        <p:txBody>
          <a:bodyPr>
            <a:normAutofit/>
          </a:bodyPr>
          <a:lstStyle/>
          <a:p>
            <a:r>
              <a:rPr lang="en-US" sz="3000" dirty="0" smtClean="0"/>
              <a:t>Remind team of discounted parts at monthly safety meetings </a:t>
            </a:r>
          </a:p>
          <a:p>
            <a:r>
              <a:rPr lang="en-US" sz="3000" dirty="0" smtClean="0"/>
              <a:t>Send out weekly text messages to the field</a:t>
            </a:r>
          </a:p>
          <a:p>
            <a:r>
              <a:rPr lang="en-US" sz="3000" dirty="0" smtClean="0"/>
              <a:t>Keep an updated list of discounted parts readily available (anyone who orders parts)</a:t>
            </a:r>
          </a:p>
          <a:p>
            <a:pPr>
              <a:buNone/>
            </a:pPr>
            <a:endParaRPr lang="en-US" dirty="0"/>
          </a:p>
        </p:txBody>
      </p:sp>
      <p:sp>
        <p:nvSpPr>
          <p:cNvPr id="8196" name="TextBox 8"/>
          <p:cNvSpPr txBox="1">
            <a:spLocks noChangeArrowheads="1"/>
          </p:cNvSpPr>
          <p:nvPr/>
        </p:nvSpPr>
        <p:spPr bwMode="auto">
          <a:xfrm>
            <a:off x="392113" y="1057275"/>
            <a:ext cx="8324850" cy="338138"/>
          </a:xfrm>
          <a:prstGeom prst="rect">
            <a:avLst/>
          </a:prstGeom>
          <a:noFill/>
          <a:ln w="9525">
            <a:noFill/>
            <a:miter lim="800000"/>
            <a:headEnd/>
            <a:tailEnd/>
          </a:ln>
        </p:spPr>
        <p:txBody>
          <a:bodyPr>
            <a:spAutoFit/>
          </a:bodyPr>
          <a:lstStyle/>
          <a:p>
            <a:pPr algn="l"/>
            <a:endParaRPr lang="en-US" sz="1600" b="0" u="none" dirty="0"/>
          </a:p>
        </p:txBody>
      </p:sp>
      <p:sp>
        <p:nvSpPr>
          <p:cNvPr id="7" name="Date Placeholder 6"/>
          <p:cNvSpPr>
            <a:spLocks noGrp="1"/>
          </p:cNvSpPr>
          <p:nvPr>
            <p:ph type="dt" sz="half" idx="10"/>
          </p:nvPr>
        </p:nvSpPr>
        <p:spPr/>
        <p:txBody>
          <a:bodyPr/>
          <a:lstStyle/>
          <a:p>
            <a:fld id="{C30DD2BE-3B8B-424C-9A51-542F57CBCCC0}" type="datetime1">
              <a:rPr lang="en-US" smtClean="0"/>
              <a:pPr/>
              <a:t>3/27/2011</a:t>
            </a:fld>
            <a:endParaRPr lang="en-US" dirty="0"/>
          </a:p>
        </p:txBody>
      </p:sp>
      <p:sp>
        <p:nvSpPr>
          <p:cNvPr id="8" name="Footer Placeholder 7"/>
          <p:cNvSpPr>
            <a:spLocks noGrp="1"/>
          </p:cNvSpPr>
          <p:nvPr>
            <p:ph type="ftr" sz="quarter" idx="11"/>
          </p:nvPr>
        </p:nvSpPr>
        <p:spPr/>
        <p:txBody>
          <a:bodyPr/>
          <a:lstStyle/>
          <a:p>
            <a:r>
              <a:rPr lang="en-US" dirty="0" smtClean="0"/>
              <a:t>Johnson Controls Repair Center</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r>
              <a:rPr lang="en-US" sz="2800" b="1" dirty="0" smtClean="0">
                <a:solidFill>
                  <a:srgbClr val="0070C0"/>
                </a:solidFill>
                <a:effectLst>
                  <a:outerShdw blurRad="38100" dist="38100" dir="2700000" algn="tl">
                    <a:srgbClr val="000000">
                      <a:alpha val="43137"/>
                    </a:srgbClr>
                  </a:outerShdw>
                </a:effectLst>
              </a:rPr>
              <a:t>When should Service order reconditioned parts instead of new?</a:t>
            </a:r>
            <a:endParaRPr lang="en-US" sz="2800"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4114799"/>
          </a:xfrm>
        </p:spPr>
        <p:txBody>
          <a:bodyPr>
            <a:normAutofit fontScale="92500"/>
          </a:bodyPr>
          <a:lstStyle/>
          <a:p>
            <a:pPr>
              <a:buNone/>
            </a:pPr>
            <a:r>
              <a:rPr lang="en-US" dirty="0" smtClean="0"/>
              <a:t> </a:t>
            </a:r>
          </a:p>
          <a:p>
            <a:pPr>
              <a:lnSpc>
                <a:spcPct val="150000"/>
              </a:lnSpc>
            </a:pPr>
            <a:r>
              <a:rPr lang="en-US" sz="2800" dirty="0" smtClean="0"/>
              <a:t>Replacing defective units in field:		Always!</a:t>
            </a:r>
          </a:p>
          <a:p>
            <a:pPr>
              <a:lnSpc>
                <a:spcPct val="150000"/>
              </a:lnSpc>
            </a:pPr>
            <a:r>
              <a:rPr lang="en-US" sz="2800" dirty="0" smtClean="0"/>
              <a:t>PREMIUM Coverage PSA:			Always!</a:t>
            </a:r>
          </a:p>
          <a:p>
            <a:pPr>
              <a:lnSpc>
                <a:spcPct val="150000"/>
              </a:lnSpc>
            </a:pPr>
            <a:r>
              <a:rPr lang="en-US" sz="2800" dirty="0" smtClean="0"/>
              <a:t>BASIC Coverage PSA:  When customer does not spec new</a:t>
            </a:r>
          </a:p>
          <a:p>
            <a:pPr>
              <a:lnSpc>
                <a:spcPct val="150000"/>
              </a:lnSpc>
            </a:pPr>
            <a:r>
              <a:rPr lang="en-US" sz="2800" dirty="0" smtClean="0"/>
              <a:t>L&amp;M: 		       When customer does not spec new</a:t>
            </a:r>
          </a:p>
          <a:p>
            <a:pPr>
              <a:lnSpc>
                <a:spcPct val="150000"/>
              </a:lnSpc>
            </a:pPr>
            <a:r>
              <a:rPr lang="en-US" sz="2800" dirty="0" smtClean="0"/>
              <a:t>Projects:		       When customer does not spec new</a:t>
            </a:r>
          </a:p>
          <a:p>
            <a:endParaRPr lang="en-US" dirty="0"/>
          </a:p>
        </p:txBody>
      </p:sp>
      <p:sp>
        <p:nvSpPr>
          <p:cNvPr id="4" name="Date Placeholder 3"/>
          <p:cNvSpPr>
            <a:spLocks noGrp="1"/>
          </p:cNvSpPr>
          <p:nvPr>
            <p:ph type="dt" sz="half" idx="10"/>
          </p:nvPr>
        </p:nvSpPr>
        <p:spPr/>
        <p:txBody>
          <a:bodyPr/>
          <a:lstStyle/>
          <a:p>
            <a:fld id="{4909F7EB-6BFA-499D-99FC-A2B795A161D0}" type="datetime1">
              <a:rPr lang="en-US" smtClean="0"/>
              <a:pPr/>
              <a:t>3/27/2011</a:t>
            </a:fld>
            <a:endParaRPr lang="en-US" dirty="0"/>
          </a:p>
        </p:txBody>
      </p:sp>
      <p:sp>
        <p:nvSpPr>
          <p:cNvPr id="5" name="Footer Placeholder 4"/>
          <p:cNvSpPr>
            <a:spLocks noGrp="1"/>
          </p:cNvSpPr>
          <p:nvPr>
            <p:ph type="ftr" sz="quarter" idx="11"/>
          </p:nvPr>
        </p:nvSpPr>
        <p:spPr/>
        <p:txBody>
          <a:bodyPr/>
          <a:lstStyle/>
          <a:p>
            <a:r>
              <a:rPr lang="en-US" dirty="0" smtClean="0"/>
              <a:t>Johnson Controls Repair Center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516</Words>
  <Application>Microsoft Office PowerPoint</Application>
  <PresentationFormat>On-screen Show (4:3)</PresentationFormat>
  <Paragraphs>176</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Johnson Controls Repair Center Louisville, KY</vt:lpstr>
      <vt:lpstr>Slide 2</vt:lpstr>
      <vt:lpstr>What do we do?</vt:lpstr>
      <vt:lpstr>How can the Repair Center help the Service Branches ?  We offer MSEA parts at a 20% discount, with  a three year warranty,  in a like new condition. </vt:lpstr>
      <vt:lpstr>Recycling parts and systems: Keeping the program going</vt:lpstr>
      <vt:lpstr>List available on the Repair Center Homepage </vt:lpstr>
      <vt:lpstr>Repair Center Homepage Type “Repair Center” into Portal Search Engine</vt:lpstr>
      <vt:lpstr>How do we change the culture of parts ordering?</vt:lpstr>
      <vt:lpstr>When should Service order reconditioned parts instead of new?</vt:lpstr>
      <vt:lpstr>Repair Center Contacts</vt:lpstr>
    </vt:vector>
  </TitlesOfParts>
  <Company>Johnson Controls,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Teresa Kiersznowski</dc:creator>
  <cp:lastModifiedBy>Teresa Kiersznowski</cp:lastModifiedBy>
  <cp:revision>70</cp:revision>
  <dcterms:created xsi:type="dcterms:W3CDTF">2011-03-01T14:42:37Z</dcterms:created>
  <dcterms:modified xsi:type="dcterms:W3CDTF">2011-03-28T01:34:15Z</dcterms:modified>
</cp:coreProperties>
</file>