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4" r:id="rId4"/>
    <p:sldMasterId id="2147483704" r:id="rId5"/>
    <p:sldMasterId id="2147483714" r:id="rId6"/>
    <p:sldMasterId id="2147483724" r:id="rId7"/>
    <p:sldMasterId id="2147483736" r:id="rId8"/>
    <p:sldMasterId id="2147483748" r:id="rId9"/>
  </p:sldMasterIdLst>
  <p:notesMasterIdLst>
    <p:notesMasterId r:id="rId27"/>
  </p:notes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A646B-3B89-442F-AB9A-C8ACFEF07106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AC8CB-F760-4A8C-A9B8-8649C8163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1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091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091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091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0913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DEADA5-B74B-4A48-9400-9911C36F71C5}" type="slidenum">
              <a:rPr lang="ja-JP" altLang="en-US" sz="1200">
                <a:latin typeface="Helvetica" panose="020B0604020202020204" pitchFamily="34" charset="0"/>
              </a:rPr>
              <a:pPr/>
              <a:t>1</a:t>
            </a:fld>
            <a:endParaRPr lang="en-US" altLang="ja-JP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6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20285" y="1844676"/>
            <a:ext cx="10003367" cy="1331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80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0285" y="3176588"/>
            <a:ext cx="10003367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420285" y="5524501"/>
            <a:ext cx="10003367" cy="684213"/>
          </a:xfrm>
        </p:spPr>
        <p:txBody>
          <a:bodyPr lIns="0" tIns="0" rIns="0" bIns="0" anchor="t"/>
          <a:lstStyle>
            <a:lvl1pPr algn="l">
              <a:lnSpc>
                <a:spcPts val="2113"/>
              </a:lnSpc>
              <a:defRPr sz="1900" b="1" smtClean="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558753AB-3512-46BE-9B30-60227F8B6772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4434" y="6350001"/>
            <a:ext cx="11546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1" i="1" dirty="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  <a:cs typeface="Times New Roman" panose="02020603050405020304" pitchFamily="18" charset="0"/>
              </a:rPr>
              <a:t>Copyright 2018©, Toshiba Corporation. </a:t>
            </a:r>
            <a:r>
              <a:rPr lang="en-US" altLang="en-US" sz="900" i="1" dirty="0" smtClean="0">
                <a:latin typeface="Toshiba Sans" panose="020B0503030403020204" pitchFamily="34" charset="0"/>
                <a:ea typeface="Toshiba Sans" panose="020B0503030403020204" pitchFamily="34" charset="0"/>
              </a:rPr>
              <a:t>All rights reserved. No part of this publication may be reproduced, stored in a retrieval system, or transmitted in any form or by any means, electronic, mechanical, photocopying, recording or otherwise, without the express written permission of the Training Department at Toshiba International Corporation</a:t>
            </a:r>
            <a:r>
              <a:rPr lang="en-US" altLang="en-US" sz="900" dirty="0" smtClean="0">
                <a:latin typeface="Toshiba Sans" panose="020B0503030403020204" pitchFamily="34" charset="0"/>
                <a:ea typeface="Toshiba Sans" panose="020B0503030403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07944"/>
            <a:ext cx="11785600" cy="10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1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753AB-3512-46BE-9B30-60227F8B6772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274638"/>
            <a:ext cx="2794000" cy="58975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74638"/>
            <a:ext cx="81788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753AB-3512-46BE-9B30-60227F8B6772}" type="datetimeFigureOut">
              <a:rPr lang="en-US" smtClean="0"/>
              <a:t>1/24/2019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20285" y="1844676"/>
            <a:ext cx="10003367" cy="1331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80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0285" y="3176588"/>
            <a:ext cx="10003367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420285" y="5524501"/>
            <a:ext cx="10003367" cy="684213"/>
          </a:xfrm>
        </p:spPr>
        <p:txBody>
          <a:bodyPr lIns="0" tIns="0" rIns="0" bIns="0" anchor="t"/>
          <a:lstStyle>
            <a:lvl1pPr algn="l">
              <a:lnSpc>
                <a:spcPts val="2113"/>
              </a:lnSpc>
              <a:defRPr sz="19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F9F5D35E-7784-4FE9-AAB5-A90C94013E72}" type="datetime1">
              <a:rPr lang="en-US" altLang="ja-JP" smtClean="0"/>
              <a:pPr/>
              <a:t>1/24/2019</a:t>
            </a:fld>
            <a:endParaRPr lang="en-US" altLang="ja-JP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 bwMode="hidden">
          <a:xfrm>
            <a:off x="0" y="6477000"/>
            <a:ext cx="14224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0">
                <a:solidFill>
                  <a:srgbClr val="CCCCCC"/>
                </a:solidFill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56C23CF3-10EF-4494-94F9-B1FD01C1AC6F}" type="slidenum">
              <a:rPr lang="ja-JP" altLang="en-US" smtClean="0"/>
              <a:pPr/>
              <a:t>‹#›</a:t>
            </a:fld>
            <a:endParaRPr lang="en-US" altLang="ja-JP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80175"/>
            <a:ext cx="11785601" cy="1024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52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  <a:lvl2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2pPr>
            <a:lvl3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3pPr>
            <a:lvl4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4pPr>
            <a:lvl5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26564-0DBA-4162-BCBD-DEE130FA6FFB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890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6E8A4-0991-4482-84DD-68415AE4C8C7}" type="datetime1">
              <a:rPr lang="en-US" altLang="ja-JP"/>
              <a:pPr/>
              <a:t>1/24/2019</a:t>
            </a:fld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80175"/>
            <a:ext cx="11785601" cy="10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6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6614"/>
            <a:ext cx="5486400" cy="5335587"/>
          </a:xfrm>
        </p:spPr>
        <p:txBody>
          <a:bodyPr/>
          <a:lstStyle>
            <a:lvl1pPr>
              <a:defRPr sz="280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  <a:lvl2pPr>
              <a:defRPr sz="2400">
                <a:latin typeface="Toshiba Sans" panose="020B0503030403020204" pitchFamily="34" charset="0"/>
                <a:ea typeface="Toshiba Sans" panose="020B0503030403020204" pitchFamily="34" charset="0"/>
              </a:defRPr>
            </a:lvl2pPr>
            <a:lvl3pPr>
              <a:defRPr sz="2000">
                <a:latin typeface="Toshiba Sans" panose="020B0503030403020204" pitchFamily="34" charset="0"/>
                <a:ea typeface="Toshiba Sans" panose="020B0503030403020204" pitchFamily="34" charset="0"/>
              </a:defRPr>
            </a:lvl3pPr>
            <a:lvl4pPr>
              <a:defRPr sz="1800">
                <a:latin typeface="Toshiba Sans" panose="020B0503030403020204" pitchFamily="34" charset="0"/>
                <a:ea typeface="Toshiba Sans" panose="020B0503030403020204" pitchFamily="34" charset="0"/>
              </a:defRPr>
            </a:lvl4pPr>
            <a:lvl5pPr>
              <a:defRPr sz="1800">
                <a:latin typeface="Toshiba Sans" panose="020B0503030403020204" pitchFamily="34" charset="0"/>
                <a:ea typeface="Toshiba Sans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6614"/>
            <a:ext cx="5486400" cy="5335587"/>
          </a:xfrm>
        </p:spPr>
        <p:txBody>
          <a:bodyPr/>
          <a:lstStyle>
            <a:lvl1pPr>
              <a:defRPr sz="280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  <a:lvl2pPr>
              <a:defRPr sz="2400">
                <a:latin typeface="Toshiba Sans" panose="020B0503030403020204" pitchFamily="34" charset="0"/>
                <a:ea typeface="Toshiba Sans" panose="020B0503030403020204" pitchFamily="34" charset="0"/>
              </a:defRPr>
            </a:lvl2pPr>
            <a:lvl3pPr>
              <a:defRPr sz="2000">
                <a:latin typeface="Toshiba Sans" panose="020B0503030403020204" pitchFamily="34" charset="0"/>
                <a:ea typeface="Toshiba Sans" panose="020B0503030403020204" pitchFamily="34" charset="0"/>
              </a:defRPr>
            </a:lvl3pPr>
            <a:lvl4pPr>
              <a:defRPr sz="1800">
                <a:latin typeface="Toshiba Sans" panose="020B0503030403020204" pitchFamily="34" charset="0"/>
                <a:ea typeface="Toshiba Sans" panose="020B0503030403020204" pitchFamily="34" charset="0"/>
              </a:defRPr>
            </a:lvl4pPr>
            <a:lvl5pPr>
              <a:defRPr sz="1800">
                <a:latin typeface="Toshiba Sans" panose="020B0503030403020204" pitchFamily="34" charset="0"/>
                <a:ea typeface="Toshiba Sans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3FA08-E998-4C02-97C0-352E50693CFC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968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F3D51-2EDD-4D73-80D4-8EBBDE8471B7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91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6C363-12EC-4D76-AF00-BC363E5D562A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186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CF9FB-21BA-46C1-8228-1B56B614A889}" type="datetime1">
              <a:rPr lang="en-US" altLang="ja-JP"/>
              <a:pPr/>
              <a:t>1/24/2019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F8EFC-4895-4CA8-BF3E-BA235BA0F69E}" type="datetime1">
              <a:rPr lang="en-US" altLang="ja-JP"/>
              <a:pPr/>
              <a:t>1/24/2019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069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753AB-3512-46BE-9B30-60227F8B6772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81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02AE-C081-488B-AC75-7BFCDD01CB1D}" type="datetime1">
              <a:rPr lang="en-US" altLang="ja-JP"/>
              <a:pPr/>
              <a:t>1/24/2019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2949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F03F7-3DD4-4302-A78E-D6D23FBF2AD8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936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274638"/>
            <a:ext cx="2794000" cy="589756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74638"/>
            <a:ext cx="81788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393EB-C66F-430B-B0A4-85576617850C}" type="datetime1">
              <a:rPr lang="en-US" altLang="ja-JP"/>
              <a:pPr/>
              <a:t>1/24/2019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4030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74AB9-E235-47D9-97E7-2997D651CE3C}" type="datetimeFigureOut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1" lang="en-US" sz="1800" b="0" dirty="0" smtClean="0">
              <a:solidFill>
                <a:srgbClr val="000000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1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pPr>
              <a:defRPr/>
            </a:pPr>
            <a:fld id="{F3CBAFAF-5B27-46EF-BB14-059918540E15}" type="datetimeFigureOut">
              <a:rPr lang="ja-JP" altLang="en-US" smtClean="0"/>
              <a:pPr>
                <a:defRPr/>
              </a:pPr>
              <a:t>2019/1/24</a:t>
            </a:fld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80175"/>
            <a:ext cx="11785601" cy="10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3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pPr>
              <a:defRPr/>
            </a:pPr>
            <a:fld id="{18285F1B-EE8A-48E1-8F32-79255AD9DCFD}" type="datetimeFigureOut">
              <a:rPr lang="ja-JP" altLang="en-US" smtClean="0"/>
              <a:pPr>
                <a:defRPr/>
              </a:pPr>
              <a:t>2019/1/24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1696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pPr>
              <a:defRPr/>
            </a:pPr>
            <a:fld id="{1BEB620B-CDE1-4629-B929-C1A0CF15ABD6}" type="datetimeFigureOut">
              <a:rPr lang="ja-JP" altLang="en-US" smtClean="0"/>
              <a:pPr>
                <a:defRPr/>
              </a:pPr>
              <a:t>2019/1/24</a:t>
            </a:fld>
            <a:endParaRPr lang="en-US" altLang="ja-JP" dirty="0"/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1" lang="en-US" sz="1800" b="0" dirty="0" smtClean="0">
              <a:solidFill>
                <a:srgbClr val="000000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52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pPr>
              <a:defRPr/>
            </a:pPr>
            <a:fld id="{2F73D0E6-4CD6-45F6-B2B8-B95AB854CD29}" type="datetimeFigureOut">
              <a:rPr lang="ja-JP" altLang="en-US" smtClean="0"/>
              <a:pPr>
                <a:defRPr/>
              </a:pPr>
              <a:t>2019/1/24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0251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pPr>
              <a:defRPr/>
            </a:pPr>
            <a:fld id="{9D808736-F2E3-40A5-810C-F6EB3A3F88CC}" type="datetimeFigureOut">
              <a:rPr lang="ja-JP" altLang="en-US" smtClean="0"/>
              <a:pPr>
                <a:defRPr/>
              </a:pPr>
              <a:t>2019/1/24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34233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pPr>
              <a:defRPr/>
            </a:pPr>
            <a:fld id="{2947443F-3118-4BE4-97FA-B37ED89639BF}" type="datetimeFigureOut">
              <a:rPr lang="ja-JP" altLang="en-US" smtClean="0"/>
              <a:pPr>
                <a:defRPr/>
              </a:pPr>
              <a:t>2019/1/24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772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753AB-3512-46BE-9B30-60227F8B6772}" type="datetimeFigureOut">
              <a:rPr lang="en-US" smtClean="0"/>
              <a:t>1/24/2019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07944"/>
            <a:ext cx="11785600" cy="10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02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 bwMode="hidden">
          <a:xfrm>
            <a:off x="0" y="6477000"/>
            <a:ext cx="14224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0">
                <a:solidFill>
                  <a:srgbClr val="CCCCCC"/>
                </a:solidFill>
                <a:latin typeface="Helvetica"/>
                <a:ea typeface="MS PGothic" pitchFamily="34" charset="-128"/>
              </a:defRPr>
            </a:lvl1pPr>
          </a:lstStyle>
          <a:p>
            <a:pPr>
              <a:defRPr/>
            </a:pPr>
            <a:fld id="{7321BC72-1712-45FC-AF11-86A128380EB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3657600" y="6477000"/>
            <a:ext cx="315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Copyright </a:t>
            </a:r>
            <a:r>
              <a:rPr lang="en-US" altLang="ja-JP" sz="1100" b="0" dirty="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2019, </a:t>
            </a: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Toshiba Corporation.</a:t>
            </a:r>
          </a:p>
        </p:txBody>
      </p:sp>
    </p:spTree>
    <p:extLst>
      <p:ext uri="{BB962C8B-B14F-4D97-AF65-F5344CB8AC3E}">
        <p14:creationId xmlns:p14="http://schemas.microsoft.com/office/powerpoint/2010/main" val="28484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657600" y="6477000"/>
            <a:ext cx="315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Copyright </a:t>
            </a:r>
            <a:r>
              <a:rPr lang="en-US" altLang="ja-JP" sz="1100" b="0" dirty="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2019, </a:t>
            </a: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Toshiba Corporation.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20285" y="1844676"/>
            <a:ext cx="10003367" cy="1331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800">
                <a:latin typeface="Arial Black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0285" y="3176588"/>
            <a:ext cx="10003367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/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420285" y="5524501"/>
            <a:ext cx="10003367" cy="684213"/>
          </a:xfrm>
        </p:spPr>
        <p:txBody>
          <a:bodyPr lIns="0" tIns="0" rIns="0" bIns="0" anchor="t"/>
          <a:lstStyle>
            <a:lvl1pPr algn="l">
              <a:lnSpc>
                <a:spcPts val="2113"/>
              </a:lnSpc>
              <a:defRPr sz="19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B56C8B2E-A773-4DEF-8817-144E9C473768}" type="datetime1">
              <a:rPr lang="en-US" altLang="ja-JP" smtClean="0"/>
              <a:pPr/>
              <a:t>1/24/2019</a:t>
            </a:fld>
            <a:endParaRPr lang="en-US" altLang="ja-JP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 bwMode="hidden">
          <a:xfrm>
            <a:off x="0" y="6477000"/>
            <a:ext cx="14224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0">
                <a:solidFill>
                  <a:srgbClr val="CCCCCC"/>
                </a:solidFill>
                <a:latin typeface="Helvetica" pitchFamily="34" charset="0"/>
              </a:defRPr>
            </a:lvl1pPr>
          </a:lstStyle>
          <a:p>
            <a:fld id="{75BE0257-0EFB-4A1D-BAB7-F6E3BD3C8094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6" y="90355"/>
            <a:ext cx="11787888" cy="102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2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61455123-0608-4B40-A98A-2CBFB5E47E99}" type="datetime1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0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B87E8BB9-C7E0-4BC3-AC2A-D372CC815615}" type="datetime1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33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3EB0B42E-97BB-4241-A326-7154052A4A4B}" type="datetime1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1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F9FA6A35-0B98-4FDA-9681-6A8FC4B049C6}" type="datetime1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41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4B90C9BE-9FCA-471D-AB10-A38C18AA2ED9}" type="datetime1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15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E1A6F4C4-001F-41F7-819B-6C4716486071}" type="datetime1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6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76D1709A-7960-463A-9241-4E749DA17A6A}" type="datetime1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52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 bwMode="hidden">
          <a:xfrm>
            <a:off x="0" y="6477000"/>
            <a:ext cx="14224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/>
          <a:lstStyle>
            <a:lvl1pPr algn="ctr" eaLnBrk="0" hangingPunct="0">
              <a:defRPr sz="1100" smtClean="0">
                <a:solidFill>
                  <a:srgbClr val="CCCCCC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FB429288-9545-4E54-AD12-6C3556AF2AD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3657600" y="6477000"/>
            <a:ext cx="315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Copyright </a:t>
            </a:r>
            <a:r>
              <a:rPr lang="en-US" altLang="ja-JP" sz="1100" b="0" dirty="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2019, </a:t>
            </a: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Toshiba Corporation.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6614"/>
            <a:ext cx="54864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6614"/>
            <a:ext cx="54864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753AB-3512-46BE-9B30-60227F8B6772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62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20285" y="1844676"/>
            <a:ext cx="10003367" cy="1331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3800">
                <a:latin typeface="Arial Black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0285" y="3176588"/>
            <a:ext cx="10003367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/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420285" y="5524501"/>
            <a:ext cx="10003367" cy="684213"/>
          </a:xfrm>
        </p:spPr>
        <p:txBody>
          <a:bodyPr lIns="0" tIns="0" rIns="0" bIns="0" anchor="t"/>
          <a:lstStyle>
            <a:lvl1pPr algn="l">
              <a:lnSpc>
                <a:spcPts val="2113"/>
              </a:lnSpc>
              <a:defRPr sz="1900" b="1" smtClean="0">
                <a:latin typeface="Arial" pitchFamily="34" charset="0"/>
              </a:defRPr>
            </a:lvl1pPr>
          </a:lstStyle>
          <a:p>
            <a:pPr>
              <a:defRPr/>
            </a:pPr>
            <a:fld id="{4968075E-8135-45AB-A093-325061FB2B02}" type="datetime1">
              <a:rPr lang="en-US" altLang="ja-JP"/>
              <a:pPr>
                <a:defRPr/>
              </a:pPr>
              <a:t>1/24/2019</a:t>
            </a:fld>
            <a:endParaRPr lang="en-US" altLang="ja-JP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1" y="143720"/>
            <a:ext cx="10351580" cy="899410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657600" y="6477000"/>
            <a:ext cx="315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Copyright </a:t>
            </a:r>
            <a:r>
              <a:rPr lang="en-US" altLang="ja-JP" sz="1100" b="0" dirty="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2019, </a:t>
            </a: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Toshiba Corporation.</a:t>
            </a:r>
          </a:p>
        </p:txBody>
      </p:sp>
    </p:spTree>
    <p:extLst>
      <p:ext uri="{BB962C8B-B14F-4D97-AF65-F5344CB8AC3E}">
        <p14:creationId xmlns:p14="http://schemas.microsoft.com/office/powerpoint/2010/main" val="2121524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D20FC0-07D3-4316-9B78-18F8582D3A1D}" type="datetimeFigureOut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71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F4E90-B360-486A-9012-88E92B9A0463}" type="datetimeFigureOut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6200"/>
            <a:ext cx="11950272" cy="10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09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7915C1-1B2D-423A-9E52-D6087149C07A}" type="datetimeFigureOut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26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886623-EAA9-4C05-9267-3501789EF424}" type="datetimeFigureOut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74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17B1BB-4D2C-496D-9805-A57BF0E9D2AC}" type="datetimeFigureOut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CC623C-9F5E-44E5-B13B-C9B264AA4633}" type="datetimeFigureOut">
              <a:rPr lang="ja-JP" altLang="en-US"/>
              <a:pPr>
                <a:defRPr/>
              </a:pPr>
              <a:t>2019/1/24</a:t>
            </a:fld>
            <a:endParaRPr lang="en-US" altLang="ja-JP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88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3E8EBC-5A67-4DD6-90E8-EFB56BEDF019}" type="datetimeFigureOut">
              <a:rPr lang="ja-JP" altLang="en-US"/>
              <a:pPr>
                <a:defRPr/>
              </a:pPr>
              <a:t>2019/1/24</a:t>
            </a:fld>
            <a:endParaRPr lang="en-US" altLang="ja-JP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1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3657600" y="6477000"/>
            <a:ext cx="315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Copyright </a:t>
            </a:r>
            <a:r>
              <a:rPr lang="en-US" altLang="ja-JP" sz="1100" b="0" dirty="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2019, </a:t>
            </a: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Toshiba Corporation.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984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20285" y="1844676"/>
            <a:ext cx="10003367" cy="1331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3800">
                <a:latin typeface="Arial Black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0285" y="3176588"/>
            <a:ext cx="10003367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/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420285" y="5524501"/>
            <a:ext cx="10003367" cy="684213"/>
          </a:xfrm>
        </p:spPr>
        <p:txBody>
          <a:bodyPr lIns="0" tIns="0" rIns="0" bIns="0" anchor="t"/>
          <a:lstStyle>
            <a:lvl1pPr algn="l">
              <a:lnSpc>
                <a:spcPts val="2113"/>
              </a:lnSpc>
              <a:defRPr sz="1900" b="1" smtClean="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pPr>
              <a:defRPr/>
            </a:pPr>
            <a:fld id="{9A1DB093-3CB4-4441-8CC8-6D6DF879FEA4}" type="datetime1">
              <a:rPr lang="en-US" altLang="ja-JP" smtClean="0"/>
              <a:pPr>
                <a:defRPr/>
              </a:pPr>
              <a:t>1/24/2019</a:t>
            </a:fld>
            <a:endParaRPr lang="en-US" altLang="ja-JP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657600" y="6477000"/>
            <a:ext cx="315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Copyright </a:t>
            </a:r>
            <a:r>
              <a:rPr lang="en-US" altLang="ja-JP" sz="1100" b="0" dirty="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2019, </a:t>
            </a: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Toshiba Corporation.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6200"/>
            <a:ext cx="11950272" cy="10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0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753AB-3512-46BE-9B30-60227F8B6772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785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7B4E0C6-D19B-480D-97EC-5A28130BC9F7}" type="datetime1">
              <a:rPr lang="ja-JP" altLang="en-US"/>
              <a:pPr/>
              <a:t>2019/1/24</a:t>
            </a:fld>
            <a:endParaRPr lang="en-US" altLang="ja-JP" dirty="0"/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84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C72FDA2-43D6-41F4-838A-7F6BC3345C40}" type="datetime1">
              <a:rPr lang="ja-JP" altLang="en-US"/>
              <a:pPr/>
              <a:t>2019/1/24</a:t>
            </a:fld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6200"/>
            <a:ext cx="11950272" cy="10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08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3C47D97-1AC5-4DA0-BCF6-A9C5C1E63751}" type="datetime1">
              <a:rPr lang="ja-JP" altLang="en-US"/>
              <a:pPr/>
              <a:t>2019/1/24</a:t>
            </a:fld>
            <a:endParaRPr lang="en-US" altLang="ja-JP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01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0B3419A-D5EF-40D7-BB8E-C998467D637E}" type="datetime1">
              <a:rPr lang="ja-JP" altLang="en-US"/>
              <a:pPr/>
              <a:t>2019/1/24</a:t>
            </a:fld>
            <a:endParaRPr lang="en-US" altLang="ja-JP"/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70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F59586C-1D77-4A00-BDE5-2A90069C1C96}" type="datetime1">
              <a:rPr lang="ja-JP" altLang="en-US"/>
              <a:pPr/>
              <a:t>2019/1/24</a:t>
            </a:fld>
            <a:endParaRPr lang="en-US" altLang="ja-JP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78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0D00C458-B2AF-496E-8D0B-811FF991F7A2}" type="datetime1">
              <a:rPr lang="ja-JP" altLang="en-US"/>
              <a:pPr/>
              <a:t>2019/1/24</a:t>
            </a:fld>
            <a:endParaRPr lang="en-US" altLang="ja-JP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59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7BE56CB-5EFA-44B0-B943-137B0565888A}" type="datetime1">
              <a:rPr lang="ja-JP" altLang="en-US"/>
              <a:pPr/>
              <a:t>2019/1/24</a:t>
            </a:fld>
            <a:endParaRPr lang="en-US" altLang="ja-JP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61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3657600" y="6477000"/>
            <a:ext cx="315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Copyright </a:t>
            </a:r>
            <a:r>
              <a:rPr lang="en-US" altLang="ja-JP" sz="1100" b="0" dirty="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2019, </a:t>
            </a: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Toshiba Corporation.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387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20285" y="1844676"/>
            <a:ext cx="10003367" cy="1331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3800">
                <a:latin typeface="Arial Black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0285" y="3176588"/>
            <a:ext cx="10003367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/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420285" y="5524501"/>
            <a:ext cx="10003367" cy="684213"/>
          </a:xfrm>
        </p:spPr>
        <p:txBody>
          <a:bodyPr lIns="0" tIns="0" rIns="0" bIns="0" anchor="t"/>
          <a:lstStyle>
            <a:lvl1pPr algn="l">
              <a:lnSpc>
                <a:spcPts val="2113"/>
              </a:lnSpc>
              <a:defRPr sz="19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8160A042-2B78-4F21-958F-1417E6708179}" type="datetime1">
              <a:rPr lang="en-US" altLang="ja-JP" smtClean="0"/>
              <a:pPr/>
              <a:t>1/24/2019</a:t>
            </a:fld>
            <a:endParaRPr lang="en-US" altLang="ja-JP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657600" y="6477000"/>
            <a:ext cx="315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Copyright </a:t>
            </a:r>
            <a:r>
              <a:rPr lang="en-US" altLang="ja-JP" sz="1100" b="0" dirty="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2019, </a:t>
            </a: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Toshiba Corporation.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6200"/>
            <a:ext cx="11950272" cy="10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06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20285" y="1844676"/>
            <a:ext cx="10003367" cy="1331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80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0285" y="3176588"/>
            <a:ext cx="10003367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/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420285" y="5524501"/>
            <a:ext cx="10003367" cy="684213"/>
          </a:xfrm>
        </p:spPr>
        <p:txBody>
          <a:bodyPr lIns="0" tIns="0" rIns="0" bIns="0" anchor="t"/>
          <a:lstStyle>
            <a:lvl1pPr algn="l">
              <a:lnSpc>
                <a:spcPts val="2113"/>
              </a:lnSpc>
              <a:defRPr sz="19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19633798-2990-4630-A4C0-B9BDF72CA342}" type="datetime1">
              <a:rPr lang="en-US" altLang="ja-JP" smtClean="0"/>
              <a:pPr/>
              <a:t>1/24/2019</a:t>
            </a:fld>
            <a:endParaRPr lang="en-US" altLang="ja-JP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657600" y="6477000"/>
            <a:ext cx="315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Copyright </a:t>
            </a:r>
            <a:r>
              <a:rPr lang="en-US" altLang="ja-JP" sz="1100" b="0" dirty="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2019, </a:t>
            </a: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Toshiba Corporation.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1436"/>
            <a:ext cx="11887201" cy="103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753AB-3512-46BE-9B30-60227F8B6772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67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89A40-5C30-4D6D-B4D0-242704DA4108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693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9A22B-0CA2-42E7-9149-D4F8EAD5D49E}" type="datetime1">
              <a:rPr lang="en-US" altLang="ja-JP"/>
              <a:pPr/>
              <a:t>1/24/2019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76250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6614"/>
            <a:ext cx="54864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6614"/>
            <a:ext cx="54864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A1EE3-D7BA-4851-8D4C-D8C28F0D29F8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71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7FB6B-1A9D-41FD-87A5-A33C9BFBA1BE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66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A5739-5353-4981-ACA7-27588D2FF5F7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9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66348-9A10-45DE-AFF1-C95B7FD749B5}" type="datetime1">
              <a:rPr lang="en-US" altLang="ja-JP"/>
              <a:pPr/>
              <a:t>1/24/2019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08395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BAA14-1370-4EFA-A82E-BF9C5F93BEEC}" type="datetime1">
              <a:rPr lang="en-US" altLang="ja-JP"/>
              <a:pPr/>
              <a:t>1/24/2019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19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E701A-78DE-4ED2-8415-C657D790DA4D}" type="datetime1">
              <a:rPr lang="en-US" altLang="ja-JP"/>
              <a:pPr/>
              <a:t>1/24/2019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75341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E19E4-8004-4191-ADAE-C26638071A11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337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274638"/>
            <a:ext cx="2794000" cy="589756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74638"/>
            <a:ext cx="81788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F681F-E838-480A-979A-D37178389EC8}" type="datetime1">
              <a:rPr lang="en-US" altLang="ja-JP"/>
              <a:pPr/>
              <a:t>1/24/2019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508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753AB-3512-46BE-9B30-60227F8B6772}" type="datetimeFigureOut">
              <a:rPr lang="en-US" smtClean="0"/>
              <a:t>1/24/2019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52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20285" y="1844676"/>
            <a:ext cx="10003367" cy="1331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80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0285" y="3176588"/>
            <a:ext cx="10003367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/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420285" y="5524501"/>
            <a:ext cx="10003367" cy="684213"/>
          </a:xfrm>
        </p:spPr>
        <p:txBody>
          <a:bodyPr lIns="0" tIns="0" rIns="0" bIns="0" anchor="t"/>
          <a:lstStyle>
            <a:lvl1pPr algn="l">
              <a:lnSpc>
                <a:spcPts val="2113"/>
              </a:lnSpc>
              <a:defRPr sz="19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D8ACFC13-AB3C-489E-9CA6-3A7F839F36A8}" type="datetime1">
              <a:rPr lang="en-US" altLang="ja-JP" smtClean="0"/>
              <a:pPr/>
              <a:t>1/24/2019</a:t>
            </a:fld>
            <a:endParaRPr lang="en-US" altLang="ja-JP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8" y="118796"/>
            <a:ext cx="11910831" cy="1034887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657600" y="6477000"/>
            <a:ext cx="315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Copyright </a:t>
            </a:r>
            <a:r>
              <a:rPr lang="en-US" altLang="ja-JP" sz="1100" b="0" dirty="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2019, </a:t>
            </a: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Toshiba Corporation.</a:t>
            </a:r>
          </a:p>
        </p:txBody>
      </p:sp>
    </p:spTree>
    <p:extLst>
      <p:ext uri="{BB962C8B-B14F-4D97-AF65-F5344CB8AC3E}">
        <p14:creationId xmlns:p14="http://schemas.microsoft.com/office/powerpoint/2010/main" val="27952031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FE12A-ED13-469F-93A4-251142799512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604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BE5F7-849F-4D2B-8964-9A8D90477EAC}" type="datetime1">
              <a:rPr lang="en-US" altLang="ja-JP"/>
              <a:pPr/>
              <a:t>1/24/2019</a:t>
            </a:fld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80175"/>
            <a:ext cx="11785601" cy="10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78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6614"/>
            <a:ext cx="54864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6614"/>
            <a:ext cx="54864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ED36F-72E2-4FE7-9C7C-8330BD835B0A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40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E93B5-460D-4EF7-B0DD-A121A82CEF4E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06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D4E68-572B-44E8-A76A-F23AE7D40FE8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136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863A0-9309-4196-A689-0EB3AEEC2661}" type="datetime1">
              <a:rPr lang="en-US" altLang="ja-JP"/>
              <a:pPr/>
              <a:t>1/24/2019</a:t>
            </a:fld>
            <a:endParaRPr lang="en-US" altLang="ja-JP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28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EB556-3AF3-42B0-BFA8-01DD673937DE}" type="datetime1">
              <a:rPr lang="en-US" altLang="ja-JP"/>
              <a:pPr/>
              <a:t>1/24/2019</a:t>
            </a:fld>
            <a:endParaRPr lang="en-US" altLang="ja-JP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363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DC187-101F-493D-B58E-24C1915CCC8F}" type="datetime1">
              <a:rPr lang="en-US" altLang="ja-JP"/>
              <a:pPr/>
              <a:t>1/24/2019</a:t>
            </a:fld>
            <a:endParaRPr lang="en-US" altLang="ja-JP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59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07A2B-A80E-4FD9-B918-E84CBAE7C4D7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5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753AB-3512-46BE-9B30-60227F8B6772}" type="datetimeFigureOut">
              <a:rPr lang="en-US" smtClean="0"/>
              <a:t>1/24/2019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114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274638"/>
            <a:ext cx="2794000" cy="589756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74638"/>
            <a:ext cx="81788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49EB4-6AB1-4123-B65E-B03BA35C14CD}" type="datetime1">
              <a:rPr lang="en-US" altLang="ja-JP"/>
              <a:pPr/>
              <a:t>1/24/2019</a:t>
            </a:fld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463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20285" y="1844676"/>
            <a:ext cx="10003367" cy="13319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80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0285" y="3176588"/>
            <a:ext cx="10003367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/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420285" y="5524501"/>
            <a:ext cx="10003367" cy="684213"/>
          </a:xfrm>
        </p:spPr>
        <p:txBody>
          <a:bodyPr lIns="0" tIns="0" rIns="0" bIns="0" anchor="t"/>
          <a:lstStyle>
            <a:lvl1pPr algn="l">
              <a:lnSpc>
                <a:spcPts val="2113"/>
              </a:lnSpc>
              <a:defRPr sz="19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A62C6D7D-F5C4-4885-A878-8199AD908485}" type="datetime1">
              <a:rPr lang="en-US" altLang="ja-JP" smtClean="0"/>
              <a:pPr/>
              <a:t>1/24/2019</a:t>
            </a:fld>
            <a:endParaRPr lang="en-US" altLang="ja-JP" dirty="0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657600" y="6477000"/>
            <a:ext cx="31593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Copyright </a:t>
            </a:r>
            <a:r>
              <a:rPr lang="en-US" altLang="ja-JP" sz="1100" b="0" dirty="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2019, </a:t>
            </a:r>
            <a:r>
              <a:rPr lang="en-US" altLang="ja-JP" sz="1100" b="0" dirty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rPr>
              <a:t>Toshiba Corporation.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07944"/>
            <a:ext cx="11785600" cy="10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815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06E01-B334-43BA-91F7-ED8612B95F19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60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475CB-F87E-4B1C-8093-7CD94D0B82ED}" type="datetime1">
              <a:rPr lang="en-US" altLang="ja-JP"/>
              <a:pPr/>
              <a:t>1/24/2019</a:t>
            </a:fld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07944"/>
            <a:ext cx="11785600" cy="10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361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6614"/>
            <a:ext cx="54864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6614"/>
            <a:ext cx="54864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3552D-57B2-4534-80EE-83095136A273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94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2FFA6-2514-412D-A27B-862887DB5BFE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508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0AFA6-C730-4197-A7D1-B876E8033F06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224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F3597-976A-49E6-B40D-282221C95F16}" type="datetime1">
              <a:rPr lang="en-US" altLang="ja-JP"/>
              <a:pPr/>
              <a:t>1/24/2019</a:t>
            </a:fld>
            <a:endParaRPr lang="en-US" altLang="ja-JP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5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0BFAA-45CE-4996-B1B0-E12B22D7D8FB}" type="datetime1">
              <a:rPr lang="en-US" altLang="ja-JP"/>
              <a:pPr/>
              <a:t>1/24/2019</a:t>
            </a:fld>
            <a:endParaRPr lang="en-US" altLang="ja-JP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2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DFA7F-2B84-4DEA-85C3-EAEBF72BFD36}" type="datetime1">
              <a:rPr lang="en-US" altLang="ja-JP"/>
              <a:pPr/>
              <a:t>1/24/2019</a:t>
            </a:fld>
            <a:endParaRPr lang="en-US" altLang="ja-JP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8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753AB-3512-46BE-9B30-60227F8B6772}" type="datetimeFigureOut">
              <a:rPr lang="en-US" smtClean="0"/>
              <a:t>1/24/2019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32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A3033-831E-45B8-98DC-71E029D57DA8}" type="datetime1">
              <a:rPr lang="en-US" altLang="ja-JP"/>
              <a:pPr/>
              <a:t>1/24/2019</a:t>
            </a:fld>
            <a:endParaRPr lang="en-US" altLang="ja-JP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1180064" cy="62179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508000" y="692150"/>
            <a:ext cx="1117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5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274638"/>
            <a:ext cx="2794000" cy="589756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74638"/>
            <a:ext cx="81788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05C36-9A55-46C2-9355-8737C4F4E5CA}" type="datetime1">
              <a:rPr lang="en-US" altLang="ja-JP"/>
              <a:pPr/>
              <a:t>1/24/2019</a:t>
            </a:fld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5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6614"/>
            <a:ext cx="11176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38167" y="6477001"/>
            <a:ext cx="1763184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558753AB-3512-46BE-9B30-60227F8B6772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7" name="Rectangle 61"/>
          <p:cNvSpPr>
            <a:spLocks noChangeArrowheads="1"/>
          </p:cNvSpPr>
          <p:nvPr/>
        </p:nvSpPr>
        <p:spPr bwMode="auto">
          <a:xfrm>
            <a:off x="11245851" y="6546851"/>
            <a:ext cx="768349" cy="3032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5B106534-C31F-4B0F-8DD2-BAA554A649E5}" type="slidenum">
              <a:rPr kumimoji="0" lang="ja-JP" altLang="en-US" sz="1400" b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>
                <a:defRPr/>
              </a:pPr>
              <a:t>‹#›</a:t>
            </a:fld>
            <a:endParaRPr kumimoji="0" lang="en-US" altLang="ja-JP" sz="1400" b="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89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HGP創英角ｺﾞｼｯｸUB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sz="2400" b="1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itchFamily="34" charset="0"/>
        <a:buChar char="•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6614"/>
            <a:ext cx="11176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38167" y="6477001"/>
            <a:ext cx="1763184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0"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44900933-0629-4569-9C27-61E5EF5DC308}" type="datetime1">
              <a:rPr lang="en-US" altLang="ja-JP" smtClean="0"/>
              <a:pPr/>
              <a:t>1/24/2019</a:t>
            </a:fld>
            <a:endParaRPr lang="en-US" altLang="ja-JP" dirty="0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dirty="0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10896600" y="6477001"/>
            <a:ext cx="51011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/>
            <a:fld id="{B68DB316-0301-4936-A531-0E39AEB7C748}" type="slidenum">
              <a:rPr lang="ja-JP" altLang="en-US" sz="1400">
                <a:latin typeface="Toshiba Sans" panose="020B0503030403020204" pitchFamily="34" charset="0"/>
              </a:rPr>
              <a:pPr algn="r"/>
              <a:t>‹#›</a:t>
            </a:fld>
            <a:endParaRPr lang="en-US" altLang="ja-JP" sz="1400" dirty="0">
              <a:latin typeface="Toshiba Sans" panose="020B0503030403020204" pitchFamily="34" charset="0"/>
              <a:ea typeface="Toshiba Sans" panose="020B05030304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7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HGP創英角ｺﾞｼｯｸUB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sz="2400" b="1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itchFamily="34" charset="0"/>
        <a:buChar char="•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5885" y="1"/>
            <a:ext cx="11178116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6614"/>
            <a:ext cx="11176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32433" y="6477001"/>
            <a:ext cx="1763184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100" b="1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  <a:cs typeface="+mn-cs"/>
              </a:defRPr>
            </a:lvl1pPr>
          </a:lstStyle>
          <a:p>
            <a:pPr>
              <a:defRPr/>
            </a:pPr>
            <a:fld id="{C17F6E56-45E6-468D-BF86-4350A075CBD9}" type="datetimeFigureOut">
              <a:rPr lang="ja-JP" altLang="en-US" smtClean="0">
                <a:ea typeface="ＭＳ Ｐゴシック"/>
              </a:rPr>
              <a:pPr>
                <a:defRPr/>
              </a:pPr>
              <a:t>2019/1/24</a:t>
            </a:fld>
            <a:endParaRPr lang="en-US" altLang="ja-JP" dirty="0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1" lang="en-US" sz="1800" b="0" dirty="0" smtClean="0">
              <a:solidFill>
                <a:srgbClr val="000000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16393" name="Rectangle 61"/>
          <p:cNvSpPr>
            <a:spLocks noChangeArrowheads="1"/>
          </p:cNvSpPr>
          <p:nvPr/>
        </p:nvSpPr>
        <p:spPr bwMode="auto">
          <a:xfrm>
            <a:off x="11245851" y="6546851"/>
            <a:ext cx="768349" cy="3032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62F33514-780F-4D91-8425-5DEE90736CF6}" type="slidenum">
              <a:rPr kumimoji="0" lang="ja-JP" altLang="en-US" sz="1400" b="0" smtClean="0">
                <a:solidFill>
                  <a:srgbClr val="000000"/>
                </a:solidFill>
                <a:latin typeface="Toshiba Sans" panose="020B0503030403020204" pitchFamily="34" charset="0"/>
                <a:ea typeface="HGP創英角ｺﾞｼｯｸUB" pitchFamily="50" charset="-128"/>
              </a:rPr>
              <a:pPr algn="r">
                <a:defRPr/>
              </a:pPr>
              <a:t>‹#›</a:t>
            </a:fld>
            <a:endParaRPr kumimoji="0" lang="en-US" altLang="ja-JP" sz="1400" b="0" dirty="0" smtClean="0">
              <a:solidFill>
                <a:srgbClr val="000000"/>
              </a:solidFill>
              <a:latin typeface="Toshiba Sans" panose="020B0503030403020204" pitchFamily="34" charset="0"/>
              <a:ea typeface="Toshiba Sans" panose="020B0503030403020204" pitchFamily="34" charset="0"/>
            </a:endParaRPr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kumimoji="1" lang="en-US" sz="1800" b="0" dirty="0" smtClean="0">
              <a:solidFill>
                <a:srgbClr val="000000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16398" name="Rectangle 61"/>
          <p:cNvSpPr>
            <a:spLocks noChangeArrowheads="1"/>
          </p:cNvSpPr>
          <p:nvPr/>
        </p:nvSpPr>
        <p:spPr bwMode="auto">
          <a:xfrm>
            <a:off x="11245851" y="6546851"/>
            <a:ext cx="768349" cy="3032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82D6F214-3F84-44E0-B9DA-35B74029625C}" type="slidenum">
              <a:rPr kumimoji="0" lang="ja-JP" altLang="en-US" sz="1400" b="0" smtClean="0">
                <a:solidFill>
                  <a:srgbClr val="000000"/>
                </a:solidFill>
                <a:latin typeface="Toshiba Sans" panose="020B0503030403020204" pitchFamily="34" charset="0"/>
                <a:ea typeface="HGP創英角ｺﾞｼｯｸUB" pitchFamily="50" charset="-128"/>
              </a:rPr>
              <a:pPr algn="r">
                <a:defRPr/>
              </a:pPr>
              <a:t>‹#›</a:t>
            </a:fld>
            <a:endParaRPr kumimoji="0" lang="en-US" altLang="ja-JP" sz="1400" b="0" dirty="0" smtClean="0">
              <a:solidFill>
                <a:srgbClr val="000000"/>
              </a:solidFill>
              <a:latin typeface="Toshiba Sans" panose="020B0503030403020204" pitchFamily="34" charset="0"/>
              <a:ea typeface="Toshiba Sans" panose="020B05030304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2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itchFamily="34" charset="0"/>
        <a:buChar char="•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5885" y="1"/>
            <a:ext cx="11178116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6614"/>
            <a:ext cx="11176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32433" y="6477001"/>
            <a:ext cx="1763184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pPr>
              <a:defRPr/>
            </a:pPr>
            <a:fld id="{9F81E388-92FA-4651-BDC9-899C5AFAD97A}" type="datetime1">
              <a:rPr lang="ja-JP" altLang="en-US" smtClean="0"/>
              <a:pPr>
                <a:defRPr/>
              </a:pPr>
              <a:t>2019/1/24</a:t>
            </a:fld>
            <a:endParaRPr lang="en-US" altLang="ja-JP" dirty="0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6393" name="Rectangle 61"/>
          <p:cNvSpPr>
            <a:spLocks noChangeArrowheads="1"/>
          </p:cNvSpPr>
          <p:nvPr/>
        </p:nvSpPr>
        <p:spPr bwMode="auto">
          <a:xfrm>
            <a:off x="11245851" y="6546851"/>
            <a:ext cx="768349" cy="3032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fld id="{5B106534-C31F-4B0F-8DD2-BAA554A649E5}" type="slidenum">
              <a:rPr kumimoji="0" lang="ja-JP" altLang="en-US" sz="1400" b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>
                <a:defRPr/>
              </a:pPr>
              <a:t>‹#›</a:t>
            </a:fld>
            <a:endParaRPr kumimoji="0" lang="en-US" altLang="ja-JP" sz="1400" b="0" dirty="0" smtClean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7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itchFamily="34" charset="0"/>
        <a:buChar char="•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5885" y="1"/>
            <a:ext cx="11178116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6614"/>
            <a:ext cx="11176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32433" y="6477001"/>
            <a:ext cx="1763184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smtClean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83430E-9D3A-4BCA-99E1-0948777905C6}" type="datetimeFigureOut">
              <a:rPr lang="ja-JP" altLang="en-US" b="0" smtClean="0"/>
              <a:pPr>
                <a:defRPr/>
              </a:pPr>
              <a:t>2019/1/24</a:t>
            </a:fld>
            <a:endParaRPr lang="en-US" altLang="ja-JP" b="0" dirty="0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93" name="Rectangle 61"/>
          <p:cNvSpPr>
            <a:spLocks noChangeArrowheads="1"/>
          </p:cNvSpPr>
          <p:nvPr/>
        </p:nvSpPr>
        <p:spPr bwMode="auto">
          <a:xfrm>
            <a:off x="11245851" y="6546851"/>
            <a:ext cx="768349" cy="3032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>
              <a:tabLst>
                <a:tab pos="568325" algn="ctr"/>
                <a:tab pos="857250" algn="l"/>
                <a:tab pos="10890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tabLst>
                <a:tab pos="568325" algn="ctr"/>
                <a:tab pos="857250" algn="l"/>
                <a:tab pos="10890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tabLst>
                <a:tab pos="568325" algn="ctr"/>
                <a:tab pos="857250" algn="l"/>
                <a:tab pos="10890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tabLst>
                <a:tab pos="568325" algn="ctr"/>
                <a:tab pos="857250" algn="l"/>
                <a:tab pos="10890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tabLst>
                <a:tab pos="568325" algn="ctr"/>
                <a:tab pos="857250" algn="l"/>
                <a:tab pos="10890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0" hangingPunct="0">
              <a:defRPr/>
            </a:pPr>
            <a:fld id="{1F1DB0A0-79F5-423F-A6C0-DB29376DB769}" type="slidenum">
              <a:rPr lang="ja-JP" altLang="en-US" sz="1400" b="0" smtClean="0">
                <a:solidFill>
                  <a:srgbClr val="000000"/>
                </a:solidFill>
                <a:latin typeface="Toshiba Sans" panose="020B0503030403020204" pitchFamily="34" charset="0"/>
                <a:ea typeface="HGP創英角ｺﾞｼｯｸUB"/>
                <a:cs typeface="HGP創英角ｺﾞｼｯｸUB"/>
              </a:rPr>
              <a:pPr algn="r" eaLnBrk="0" hangingPunct="0">
                <a:defRPr/>
              </a:pPr>
              <a:t>‹#›</a:t>
            </a:fld>
            <a:endParaRPr lang="en-US" altLang="ja-JP" sz="1400" b="0" dirty="0" smtClean="0">
              <a:solidFill>
                <a:srgbClr val="000000"/>
              </a:solidFill>
              <a:latin typeface="Toshiba Sans" panose="020B0503030403020204" pitchFamily="34" charset="0"/>
              <a:ea typeface="Toshiba Sans" panose="020B0503030403020204" pitchFamily="34" charset="0"/>
              <a:cs typeface="HGP創英角ｺﾞｼｯｸUB"/>
            </a:endParaRPr>
          </a:p>
        </p:txBody>
      </p:sp>
      <p:sp>
        <p:nvSpPr>
          <p:cNvPr id="1035" name="Line 12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800" b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8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itchFamily="34" charset="0"/>
        <a:buChar char="•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5885" y="1"/>
            <a:ext cx="11178116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6614"/>
            <a:ext cx="11176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32433" y="6477001"/>
            <a:ext cx="1763184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E92C14F5-E74E-40E0-A901-CEC8B47F9CB2}" type="datetime1">
              <a:rPr lang="ja-JP" altLang="en-US" smtClean="0"/>
              <a:pPr/>
              <a:t>2019/1/24</a:t>
            </a:fld>
            <a:endParaRPr lang="en-US" altLang="ja-JP" dirty="0" smtClean="0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6393" name="Rectangle 61"/>
          <p:cNvSpPr>
            <a:spLocks noChangeArrowheads="1"/>
          </p:cNvSpPr>
          <p:nvPr/>
        </p:nvSpPr>
        <p:spPr bwMode="auto">
          <a:xfrm>
            <a:off x="11245851" y="6546851"/>
            <a:ext cx="768349" cy="3032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fld id="{292AE3AF-FFA9-49D3-A495-98C83F59528D}" type="slidenum">
              <a:rPr lang="ja-JP" altLang="en-US" sz="1400" b="0" smtClean="0">
                <a:solidFill>
                  <a:srgbClr val="000000"/>
                </a:solidFill>
                <a:latin typeface="HGP創英角ｺﾞｼｯｸUB"/>
                <a:ea typeface="HGP創英角ｺﾞｼｯｸUB"/>
                <a:cs typeface="HGP創英角ｺﾞｼｯｸUB"/>
              </a:rPr>
              <a:pPr algn="r">
                <a:defRPr/>
              </a:pPr>
              <a:t>‹#›</a:t>
            </a:fld>
            <a:endParaRPr lang="en-US" altLang="ja-JP" sz="1400" b="0" smtClean="0">
              <a:solidFill>
                <a:srgbClr val="000000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083" name="Line 12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2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itchFamily="34" charset="0"/>
        <a:buChar char="•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6614"/>
            <a:ext cx="11176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38167" y="6477001"/>
            <a:ext cx="1763184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D6CF053B-7734-4030-A003-8461EAFE9193}" type="datetime1">
              <a:rPr lang="en-US" altLang="ja-JP" smtClean="0"/>
              <a:pPr/>
              <a:t>1/24/2019</a:t>
            </a:fld>
            <a:endParaRPr lang="en-US" altLang="ja-JP" dirty="0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10896600" y="6477001"/>
            <a:ext cx="51011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/>
            <a:fld id="{851DF00A-DB2C-44FA-931C-2D3A36FCCEFF}" type="slidenum">
              <a:rPr lang="ja-JP" altLang="en-US" sz="1100">
                <a:solidFill>
                  <a:srgbClr val="000000"/>
                </a:solidFill>
                <a:latin typeface="Arial" pitchFamily="34" charset="0"/>
              </a:rPr>
              <a:pPr algn="r"/>
              <a:t>‹#›</a:t>
            </a:fld>
            <a:endParaRPr lang="en-US" altLang="ja-JP" sz="11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57772"/>
            <a:ext cx="3711072" cy="32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HGP創英角ｺﾞｼｯｸUB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sz="2400" b="1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itchFamily="34" charset="0"/>
        <a:buChar char="•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6614"/>
            <a:ext cx="11176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38167" y="6477001"/>
            <a:ext cx="1763184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3F473412-8E24-4A2E-8497-0A1082ACD8BF}" type="datetime1">
              <a:rPr lang="en-US" altLang="ja-JP" smtClean="0"/>
              <a:pPr/>
              <a:t>1/24/2019</a:t>
            </a:fld>
            <a:endParaRPr lang="en-US" altLang="ja-JP" dirty="0" smtClean="0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10896600" y="6477001"/>
            <a:ext cx="51011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/>
            <a:fld id="{063B44D8-70D5-4F71-BE62-A46336EB4029}" type="slidenum">
              <a:rPr lang="ja-JP" altLang="en-US" sz="1100" smtClean="0">
                <a:solidFill>
                  <a:srgbClr val="000000"/>
                </a:solidFill>
                <a:latin typeface="Arial" pitchFamily="34" charset="0"/>
              </a:rPr>
              <a:pPr algn="r"/>
              <a:t>‹#›</a:t>
            </a:fld>
            <a:endParaRPr lang="en-US" altLang="ja-JP" sz="11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HGP創英角ｺﾞｼｯｸUB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sz="2400" b="1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itchFamily="34" charset="0"/>
        <a:buChar char="•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6614"/>
            <a:ext cx="11176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38167" y="6477001"/>
            <a:ext cx="1763184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0">
                <a:solidFill>
                  <a:srgbClr val="000000"/>
                </a:solidFill>
                <a:latin typeface="Toshiba Sans" panose="020B0503030403020204" pitchFamily="34" charset="0"/>
                <a:ea typeface="Toshiba Sans" panose="020B0503030403020204" pitchFamily="34" charset="0"/>
              </a:defRPr>
            </a:lvl1pPr>
          </a:lstStyle>
          <a:p>
            <a:fld id="{7B48C812-C46B-454E-81AD-05B1E9E68690}" type="datetime1">
              <a:rPr lang="en-US" altLang="ja-JP" smtClean="0"/>
              <a:pPr/>
              <a:t>1/24/2019</a:t>
            </a:fld>
            <a:endParaRPr lang="en-US" altLang="ja-JP" dirty="0" smtClean="0"/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0" y="6400800"/>
            <a:ext cx="12192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 sz="12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11173885" y="6477001"/>
            <a:ext cx="510116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8325" algn="ctr"/>
                <a:tab pos="857250" algn="l"/>
                <a:tab pos="1089025" algn="l"/>
              </a:tabLst>
              <a:defRPr sz="1200" b="1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/>
            <a:fld id="{C33C339C-912B-4E1B-9E6B-A162A00DAE25}" type="slidenum">
              <a:rPr lang="ja-JP" altLang="en-US" sz="1600" smtClean="0">
                <a:solidFill>
                  <a:srgbClr val="000000"/>
                </a:solidFill>
                <a:latin typeface="Toshiba Sans" panose="020B0503030403020204" pitchFamily="34" charset="0"/>
              </a:rPr>
              <a:pPr algn="r"/>
              <a:t>‹#›</a:t>
            </a:fld>
            <a:endParaRPr lang="en-US" altLang="ja-JP" sz="1600" dirty="0" smtClean="0">
              <a:solidFill>
                <a:srgbClr val="000000"/>
              </a:solidFill>
              <a:latin typeface="Toshiba Sans" panose="020B0503030403020204" pitchFamily="34" charset="0"/>
              <a:ea typeface="Toshiba Sans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5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HGP創英角ｺﾞｼｯｸUB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  <a:cs typeface="Arial" charset="0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sz="2400" b="1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itchFamily="34" charset="0"/>
        <a:buChar char="•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Toshiba Sans" panose="020B0503030403020204" pitchFamily="34" charset="0"/>
          <a:ea typeface="Toshiba Sans" panose="020B0503030403020204" pitchFamily="34" charset="0"/>
          <a:cs typeface="+mn-cs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SD_TracesaveSupport@tic.toshiba.co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family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44" y="2299028"/>
            <a:ext cx="5980113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66288" y="1676530"/>
            <a:ext cx="8177213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latin typeface="+mn-lt"/>
                <a:ea typeface="ＭＳ Ｐゴシック" pitchFamily="50" charset="-128"/>
              </a:rPr>
              <a:t>If my Drive Goes Down, How do I get support from Toshiba </a:t>
            </a:r>
            <a:r>
              <a:rPr lang="en-US" sz="2400" dirty="0" smtClean="0">
                <a:latin typeface="+mn-lt"/>
                <a:ea typeface="ＭＳ Ｐゴシック" pitchFamily="50" charset="-128"/>
              </a:rPr>
              <a:t>???</a:t>
            </a:r>
          </a:p>
          <a:p>
            <a:pPr algn="l">
              <a:defRPr/>
            </a:pPr>
            <a:endParaRPr lang="en-US" sz="2000" dirty="0">
              <a:latin typeface="+mn-lt"/>
              <a:ea typeface="ＭＳ Ｐゴシック" pitchFamily="50" charset="-128"/>
            </a:endParaRPr>
          </a:p>
          <a:p>
            <a:pPr lvl="1" algn="l"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ＭＳ Ｐゴシック" pitchFamily="50" charset="-128"/>
              </a:rPr>
              <a:t>Record Nameplate Data</a:t>
            </a:r>
          </a:p>
          <a:p>
            <a:pPr lvl="1" algn="l"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ＭＳ Ｐゴシック" pitchFamily="50" charset="-128"/>
              </a:rPr>
              <a:t>Download </a:t>
            </a:r>
            <a:r>
              <a:rPr lang="en-US" sz="2000" b="0" dirty="0" err="1">
                <a:latin typeface="+mn-lt"/>
                <a:ea typeface="ＭＳ Ｐゴシック" pitchFamily="50" charset="-128"/>
              </a:rPr>
              <a:t>TraceSave</a:t>
            </a:r>
            <a:r>
              <a:rPr lang="en-US" sz="2000" b="0" dirty="0">
                <a:latin typeface="+mn-lt"/>
                <a:ea typeface="ＭＳ Ｐゴシック" pitchFamily="50" charset="-128"/>
              </a:rPr>
              <a:t> Data</a:t>
            </a:r>
          </a:p>
          <a:p>
            <a:pPr lvl="1" algn="l"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ＭＳ Ｐゴシック" pitchFamily="50" charset="-128"/>
              </a:rPr>
              <a:t>Describe Application</a:t>
            </a:r>
          </a:p>
          <a:p>
            <a:pPr lvl="1" algn="l">
              <a:buFont typeface="Arial" charset="0"/>
              <a:buChar char="•"/>
              <a:defRPr/>
            </a:pPr>
            <a:r>
              <a:rPr lang="en-US" sz="2000" b="0" dirty="0" err="1">
                <a:latin typeface="+mn-lt"/>
                <a:ea typeface="ＭＳ Ｐゴシック" pitchFamily="50" charset="-128"/>
              </a:rPr>
              <a:t>Descibe</a:t>
            </a:r>
            <a:r>
              <a:rPr lang="en-US" sz="2000" b="0" dirty="0">
                <a:latin typeface="+mn-lt"/>
                <a:ea typeface="ＭＳ Ｐゴシック" pitchFamily="50" charset="-128"/>
              </a:rPr>
              <a:t> Events Leading to Fault </a:t>
            </a:r>
          </a:p>
          <a:p>
            <a:pPr lvl="1" algn="l">
              <a:buFont typeface="Arial" charset="0"/>
              <a:buChar char="•"/>
              <a:defRPr/>
            </a:pPr>
            <a:r>
              <a:rPr lang="en-US" sz="2000" b="0" dirty="0">
                <a:latin typeface="+mn-lt"/>
                <a:ea typeface="ＭＳ Ｐゴシック" pitchFamily="50" charset="-128"/>
              </a:rPr>
              <a:t>Email to Toshiba</a:t>
            </a:r>
          </a:p>
          <a:p>
            <a:pPr lvl="1" algn="l">
              <a:buFont typeface="Arial" charset="0"/>
              <a:buChar char="•"/>
              <a:defRPr/>
            </a:pPr>
            <a:endParaRPr lang="en-US" sz="2000" u="sng" dirty="0">
              <a:latin typeface="Arial" charset="0"/>
              <a:ea typeface="ＭＳ Ｐゴシック" pitchFamily="50" charset="-128"/>
            </a:endParaRPr>
          </a:p>
          <a:p>
            <a:pPr algn="l">
              <a:defRPr/>
            </a:pPr>
            <a:endParaRPr lang="en-US" sz="2000" u="sng" dirty="0">
              <a:latin typeface="Arial" charset="0"/>
              <a:ea typeface="ＭＳ Ｐゴシック" pitchFamily="50" charset="-128"/>
            </a:endParaRPr>
          </a:p>
          <a:p>
            <a:pPr algn="l">
              <a:defRPr/>
            </a:pPr>
            <a:endParaRPr lang="en-US" sz="2000" dirty="0">
              <a:latin typeface="Arial" charset="0"/>
              <a:ea typeface="ＭＳ Ｐゴシック" pitchFamily="50" charset="-128"/>
            </a:endParaRPr>
          </a:p>
          <a:p>
            <a:pPr algn="ctr">
              <a:defRPr/>
            </a:pPr>
            <a:endParaRPr lang="en-US" sz="2000" dirty="0">
              <a:latin typeface="Arial" charset="0"/>
              <a:ea typeface="ＭＳ Ｐゴシック" pitchFamily="50" charset="-128"/>
            </a:endParaRPr>
          </a:p>
          <a:p>
            <a:pPr algn="l">
              <a:defRPr/>
            </a:pPr>
            <a:endParaRPr lang="en-US" sz="2000" dirty="0">
              <a:latin typeface="Arial" charset="0"/>
              <a:ea typeface="ＭＳ Ｐゴシック" pitchFamily="50" charset="-128"/>
            </a:endParaRPr>
          </a:p>
          <a:p>
            <a:pPr algn="l">
              <a:defRPr/>
            </a:pPr>
            <a:endParaRPr lang="en-US" sz="2000" dirty="0">
              <a:latin typeface="Arial" charset="0"/>
              <a:ea typeface="ＭＳ Ｐゴシック" pitchFamily="50" charset="-128"/>
            </a:endParaRPr>
          </a:p>
          <a:p>
            <a:pPr algn="l">
              <a:defRPr/>
            </a:pPr>
            <a:endParaRPr lang="en-US" sz="2000" dirty="0">
              <a:latin typeface="Arial" charset="0"/>
              <a:ea typeface="ＭＳ Ｐゴシック" pitchFamily="50" charset="-128"/>
            </a:endParaRPr>
          </a:p>
          <a:p>
            <a:pPr algn="l">
              <a:defRPr/>
            </a:pPr>
            <a:r>
              <a:rPr lang="en-US" sz="1400" dirty="0">
                <a:latin typeface="Arial" charset="0"/>
                <a:ea typeface="ＭＳ Ｐゴシック" pitchFamily="50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3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Connecting to Drive</a:t>
            </a:r>
            <a:endParaRPr lang="en-US" b="1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3588" y="927100"/>
            <a:ext cx="2952750" cy="3640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879475"/>
            <a:ext cx="487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>
              <a:defRPr/>
            </a:pPr>
            <a:r>
              <a:rPr lang="en-US" altLang="en-US" sz="1800" b="0" dirty="0">
                <a:latin typeface="+mn-lt"/>
              </a:rPr>
              <a:t>In order for you to download TraceSave Fault Data from your drive, you will need to connect your computer to the CN2 Tool Port on the Keypad using an: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271714"/>
            <a:ext cx="48768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0" dirty="0">
                <a:latin typeface="+mn-lt"/>
                <a:ea typeface="ＭＳ Ｐゴシック" pitchFamily="50" charset="-128"/>
              </a:rPr>
              <a:t>RJ45 Cat 5 or 6 Ethernet Cable</a:t>
            </a:r>
            <a:endParaRPr lang="en-US" sz="2400" b="0" dirty="0">
              <a:latin typeface="+mn-lt"/>
              <a:ea typeface="ＭＳ Ｐゴシック" pitchFamily="50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0200" y="2809875"/>
            <a:ext cx="4876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>
              <a:defRPr/>
            </a:pPr>
            <a:r>
              <a:rPr lang="en-US" altLang="en-US" sz="1800" b="0" dirty="0">
                <a:latin typeface="+mn-lt"/>
              </a:rPr>
              <a:t>You need to ensure to disconnect any Wi-Fi or Bluetooth signal on your computer. Any outside signal will interfere with communication between the drive and your computer  </a:t>
            </a:r>
          </a:p>
        </p:txBody>
      </p:sp>
      <p:pic>
        <p:nvPicPr>
          <p:cNvPr id="13319" name="Picture 2" descr="C:\Users\jaltman\Documents\T300MVi Lesson Plans\TraceSave Images\WiFi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9" y="4487863"/>
            <a:ext cx="1227137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jaltman\Documents\T300MVi Lesson Plans\TraceSave Images\BT_logo__308x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5267325"/>
            <a:ext cx="18288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2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Connecting to Drive</a:t>
            </a:r>
            <a:endParaRPr lang="en-US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05150" y="1062038"/>
            <a:ext cx="5964238" cy="3224212"/>
          </a:xfr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41726" y="4797425"/>
            <a:ext cx="4911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>
              <a:defRPr/>
            </a:pPr>
            <a:r>
              <a:rPr lang="en-US" altLang="en-US" sz="1800" b="0" dirty="0">
                <a:latin typeface="+mn-lt"/>
              </a:rPr>
              <a:t>On a Windows </a:t>
            </a:r>
            <a:r>
              <a:rPr lang="en-US" altLang="en-US" sz="1800" b="0" dirty="0" smtClean="0">
                <a:latin typeface="+mn-lt"/>
              </a:rPr>
              <a:t>7 or 10 </a:t>
            </a:r>
            <a:r>
              <a:rPr lang="en-US" altLang="en-US" sz="1800" b="0" dirty="0">
                <a:latin typeface="+mn-lt"/>
              </a:rPr>
              <a:t>machine, to disconnect your Wi-Fi and or Bluetooth services go to your Control Panel and click on “View Network Status and Tasks” </a:t>
            </a:r>
          </a:p>
        </p:txBody>
      </p:sp>
    </p:spTree>
    <p:extLst>
      <p:ext uri="{BB962C8B-B14F-4D97-AF65-F5344CB8AC3E}">
        <p14:creationId xmlns:p14="http://schemas.microsoft.com/office/powerpoint/2010/main" val="35645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Connecting to Drive</a:t>
            </a:r>
            <a:endParaRPr lang="en-US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2650" y="3322639"/>
            <a:ext cx="7875588" cy="2801937"/>
          </a:xfrm>
          <a:ln w="1905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11414" y="857250"/>
            <a:ext cx="73612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>
              <a:defRPr/>
            </a:pPr>
            <a:r>
              <a:rPr lang="en-US" altLang="en-US" sz="1800" b="0" dirty="0">
                <a:latin typeface="+mn-lt"/>
              </a:rPr>
              <a:t>Once you are on “Network and Sharing Center” click on “Change adapter settings” where you will be directed to your network connections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1414" y="2105026"/>
            <a:ext cx="7361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>
              <a:defRPr/>
            </a:pPr>
            <a:r>
              <a:rPr lang="en-US" altLang="en-US" sz="1800" b="0" dirty="0">
                <a:latin typeface="+mn-lt"/>
              </a:rPr>
              <a:t>Simply right click on the “Network Connection” that your computer utilizes and click on “Disable”</a:t>
            </a:r>
          </a:p>
        </p:txBody>
      </p:sp>
    </p:spTree>
    <p:extLst>
      <p:ext uri="{BB962C8B-B14F-4D97-AF65-F5344CB8AC3E}">
        <p14:creationId xmlns:p14="http://schemas.microsoft.com/office/powerpoint/2010/main" val="34839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Connecting to Drive</a:t>
            </a:r>
            <a:endParaRPr lang="en-US" b="1" dirty="0"/>
          </a:p>
        </p:txBody>
      </p:sp>
      <p:sp>
        <p:nvSpPr>
          <p:cNvPr id="4" name="Content Placeholder 3"/>
          <p:cNvSpPr txBox="1">
            <a:spLocks noGrp="1" noChangeArrowheads="1"/>
          </p:cNvSpPr>
          <p:nvPr>
            <p:ph idx="1"/>
          </p:nvPr>
        </p:nvSpPr>
        <p:spPr>
          <a:xfrm>
            <a:off x="1905000" y="836613"/>
            <a:ext cx="8382000" cy="553998"/>
          </a:xfrm>
          <a:extLst/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latin typeface="+mn-lt"/>
              </a:rPr>
              <a:t>Once you have disabled your Internet connection your computer will begin to search for the drive, and this will take about 2-3 minutes.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38" y="1676400"/>
            <a:ext cx="85772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altLang="en-US" sz="1800" b="0" dirty="0">
                <a:latin typeface="+mn-lt"/>
              </a:rPr>
              <a:t>You will know that your computer is communicating with the drive by looking at the bottom right hand corner of your display where you will see a yellow triangle with a black “!” inside it.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270251"/>
            <a:ext cx="5667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737351" y="3270251"/>
            <a:ext cx="512763" cy="6270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ight Arrow 8"/>
          <p:cNvSpPr/>
          <p:nvPr/>
        </p:nvSpPr>
        <p:spPr bwMode="auto">
          <a:xfrm>
            <a:off x="5652655" y="3435400"/>
            <a:ext cx="868218" cy="3135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90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 lIns="90000" tIns="46800" rIns="90000" bIns="46800" anchor="ctr"/>
          <a:lstStyle/>
          <a:p>
            <a:pPr defTabSz="968375">
              <a:defRPr/>
            </a:pPr>
            <a:endParaRPr lang="en-US"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31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Tracesave</a:t>
            </a:r>
            <a:r>
              <a:rPr lang="en-US" b="1" dirty="0" smtClean="0"/>
              <a:t> Download</a:t>
            </a:r>
            <a:endParaRPr lang="en-US" b="1" dirty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1088" y="1238251"/>
            <a:ext cx="3644900" cy="2170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3813176"/>
            <a:ext cx="364013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38326" y="1684339"/>
            <a:ext cx="3730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>
              <a:defRPr/>
            </a:pPr>
            <a:r>
              <a:rPr lang="en-US" altLang="en-US" sz="1800" b="0" dirty="0">
                <a:latin typeface="+mn-lt"/>
              </a:rPr>
              <a:t>Once your computer and drive are connected open up the TraceSave software and click on “Start”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3962401"/>
            <a:ext cx="3740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>
              <a:defRPr/>
            </a:pPr>
            <a:r>
              <a:rPr lang="en-US" altLang="en-US" sz="1800" b="0" dirty="0"/>
              <a:t>Once you click “Start”, the software should begin to immediately download the fault data</a:t>
            </a:r>
          </a:p>
        </p:txBody>
      </p:sp>
    </p:spTree>
    <p:extLst>
      <p:ext uri="{BB962C8B-B14F-4D97-AF65-F5344CB8AC3E}">
        <p14:creationId xmlns:p14="http://schemas.microsoft.com/office/powerpoint/2010/main" val="31082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Tracesave</a:t>
            </a:r>
            <a:r>
              <a:rPr lang="en-US" b="1" dirty="0" smtClean="0"/>
              <a:t> Download</a:t>
            </a:r>
            <a:endParaRPr lang="en-US" b="1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9850" y="949326"/>
            <a:ext cx="3740150" cy="242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884488"/>
            <a:ext cx="276066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47850" y="1562100"/>
            <a:ext cx="4256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>
              <a:defRPr/>
            </a:pPr>
            <a:r>
              <a:rPr lang="en-US" altLang="en-US" sz="1800" b="0" dirty="0">
                <a:latin typeface="+mn-lt"/>
              </a:rPr>
              <a:t>Upon completion of the download, the software will have a “pop-up” message appear showing the location of the TraceSave file.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4543425"/>
            <a:ext cx="54038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>
              <a:defRPr/>
            </a:pPr>
            <a:r>
              <a:rPr lang="en-US" altLang="en-US" sz="1800" b="0" dirty="0">
                <a:latin typeface="+mn-lt"/>
              </a:rPr>
              <a:t>Please make note of this location and retrieve the TraceSave file and email the .</a:t>
            </a:r>
            <a:r>
              <a:rPr lang="en-US" altLang="en-US" sz="1800" b="0" dirty="0" err="1">
                <a:latin typeface="+mn-lt"/>
              </a:rPr>
              <a:t>lzh</a:t>
            </a:r>
            <a:r>
              <a:rPr lang="en-US" altLang="en-US" sz="1800" b="0" dirty="0">
                <a:latin typeface="+mn-lt"/>
              </a:rPr>
              <a:t> file to </a:t>
            </a:r>
          </a:p>
          <a:p>
            <a:pPr algn="just">
              <a:defRPr/>
            </a:pPr>
            <a:r>
              <a:rPr lang="en-US" altLang="en-US" sz="1800" b="0" dirty="0">
                <a:solidFill>
                  <a:srgbClr val="0070C0"/>
                </a:solidFill>
                <a:latin typeface="+mn-lt"/>
                <a:hlinkClick r:id="rId4"/>
              </a:rPr>
              <a:t>tic-casd-tracesavesupport@toshiba.com</a:t>
            </a:r>
            <a:r>
              <a:rPr lang="en-US" altLang="en-US" sz="1800" b="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algn="just">
              <a:defRPr/>
            </a:pPr>
            <a:r>
              <a:rPr lang="en-US" altLang="en-US" sz="1800" b="0" dirty="0">
                <a:latin typeface="+mn-lt"/>
              </a:rPr>
              <a:t>so that we may evaluate your drive’s condition.</a:t>
            </a:r>
          </a:p>
        </p:txBody>
      </p:sp>
    </p:spTree>
    <p:extLst>
      <p:ext uri="{BB962C8B-B14F-4D97-AF65-F5344CB8AC3E}">
        <p14:creationId xmlns:p14="http://schemas.microsoft.com/office/powerpoint/2010/main" val="98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ESC1105 a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75461" y="1043939"/>
            <a:ext cx="8602979" cy="478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971801" y="1181101"/>
            <a:ext cx="6042025" cy="1969770"/>
          </a:xfrm>
          <a:prstGeom prst="rect">
            <a:avLst/>
          </a:prstGeom>
          <a:solidFill>
            <a:srgbClr val="C0C0C0"/>
          </a:solidFill>
          <a:ln w="31750" cap="rnd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en-US" sz="2400" b="0" dirty="0">
                <a:latin typeface="+mn-lt"/>
              </a:rPr>
              <a:t>What Support is Available from Toshiba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400" b="0" dirty="0">
                <a:latin typeface="+mn-lt"/>
              </a:rPr>
              <a:t>Request Field Service Engineer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2400" b="0" dirty="0">
                <a:latin typeface="+mn-lt"/>
              </a:rPr>
              <a:t>Call 24 </a:t>
            </a:r>
            <a:r>
              <a:rPr lang="en-US" altLang="en-US" sz="2400" b="0" dirty="0" err="1">
                <a:latin typeface="+mn-lt"/>
              </a:rPr>
              <a:t>hr</a:t>
            </a:r>
            <a:r>
              <a:rPr lang="en-US" altLang="en-US" sz="2400" b="0" dirty="0">
                <a:latin typeface="+mn-lt"/>
              </a:rPr>
              <a:t> Tech Support Line</a:t>
            </a:r>
          </a:p>
          <a:p>
            <a:pPr>
              <a:defRPr/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Arial" charset="0"/>
              <a:buChar char="•"/>
              <a:defRPr/>
            </a:pP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ESC1105 a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75461" y="1043939"/>
            <a:ext cx="8602979" cy="478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971801" y="1181101"/>
            <a:ext cx="6042025" cy="3431709"/>
          </a:xfrm>
          <a:prstGeom prst="rect">
            <a:avLst/>
          </a:prstGeom>
          <a:solidFill>
            <a:srgbClr val="C0C0C0"/>
          </a:solidFill>
          <a:ln w="31750" cap="rnd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en-US" sz="2400" b="0" dirty="0">
                <a:latin typeface="+mn-lt"/>
              </a:rPr>
              <a:t>Field Service MV Technical Support:</a:t>
            </a:r>
          </a:p>
          <a:p>
            <a:pPr>
              <a:defRPr/>
            </a:pPr>
            <a:r>
              <a:rPr lang="en-US" altLang="en-US" sz="2400" b="0" dirty="0" smtClean="0">
                <a:latin typeface="+mn-lt"/>
              </a:rPr>
              <a:t>855-803-7092</a:t>
            </a:r>
          </a:p>
          <a:p>
            <a:pPr>
              <a:defRPr/>
            </a:pPr>
            <a:endParaRPr lang="en-US" altLang="en-US" sz="2400" b="0" dirty="0">
              <a:latin typeface="+mn-lt"/>
            </a:endParaRPr>
          </a:p>
          <a:p>
            <a:pPr>
              <a:defRPr/>
            </a:pPr>
            <a:r>
              <a:rPr lang="en-US" altLang="en-US" sz="2400" b="0" dirty="0">
                <a:latin typeface="+mn-lt"/>
              </a:rPr>
              <a:t>MV Marketing Technical Support:</a:t>
            </a:r>
          </a:p>
          <a:p>
            <a:pPr>
              <a:defRPr/>
            </a:pPr>
            <a:r>
              <a:rPr lang="en-US" altLang="en-US" sz="2400" b="0" dirty="0">
                <a:latin typeface="+mn-lt"/>
              </a:rPr>
              <a:t>855-803-7090</a:t>
            </a:r>
          </a:p>
          <a:p>
            <a:pPr>
              <a:defRPr/>
            </a:pPr>
            <a:endParaRPr lang="en-US" altLang="en-US" sz="2400" b="0" dirty="0">
              <a:latin typeface="+mn-lt"/>
            </a:endParaRPr>
          </a:p>
          <a:p>
            <a:pPr>
              <a:defRPr/>
            </a:pPr>
            <a:r>
              <a:rPr lang="en-US" altLang="en-US" sz="2400" b="0" dirty="0">
                <a:latin typeface="+mn-lt"/>
              </a:rPr>
              <a:t>After Hours Support: </a:t>
            </a:r>
          </a:p>
          <a:p>
            <a:pPr>
              <a:defRPr/>
            </a:pPr>
            <a:r>
              <a:rPr lang="en-US" altLang="en-US" sz="2400" b="0" dirty="0">
                <a:latin typeface="+mn-lt"/>
              </a:rPr>
              <a:t>Contact either of above numbers</a:t>
            </a:r>
          </a:p>
        </p:txBody>
      </p:sp>
    </p:spTree>
    <p:extLst>
      <p:ext uri="{BB962C8B-B14F-4D97-AF65-F5344CB8AC3E}">
        <p14:creationId xmlns:p14="http://schemas.microsoft.com/office/powerpoint/2010/main" val="36069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Preparations before call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82763" y="836614"/>
            <a:ext cx="8382000" cy="5335587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n-US" dirty="0" smtClean="0"/>
              <a:t>Name Plate Information</a:t>
            </a:r>
          </a:p>
          <a:p>
            <a:pPr lvl="1">
              <a:defRPr/>
            </a:pPr>
            <a:r>
              <a:rPr lang="en-US" dirty="0" smtClean="0"/>
              <a:t>Project Number / </a:t>
            </a:r>
            <a:r>
              <a:rPr lang="en-US" dirty="0" err="1" smtClean="0"/>
              <a:t>Dwg</a:t>
            </a:r>
            <a:r>
              <a:rPr lang="en-US" dirty="0" smtClean="0"/>
              <a:t> #</a:t>
            </a:r>
          </a:p>
          <a:p>
            <a:pPr lvl="1">
              <a:defRPr/>
            </a:pPr>
            <a:r>
              <a:rPr lang="en-US" dirty="0" smtClean="0"/>
              <a:t>Type Form #</a:t>
            </a:r>
          </a:p>
          <a:p>
            <a:pPr lvl="1">
              <a:defRPr/>
            </a:pPr>
            <a:r>
              <a:rPr lang="en-US" dirty="0" err="1" smtClean="0"/>
              <a:t>Capacity_____KVA</a:t>
            </a:r>
            <a:r>
              <a:rPr lang="en-US" dirty="0" smtClean="0"/>
              <a:t>/HP</a:t>
            </a:r>
          </a:p>
          <a:p>
            <a:pPr lvl="1">
              <a:defRPr/>
            </a:pPr>
            <a:r>
              <a:rPr lang="en-US" dirty="0" smtClean="0"/>
              <a:t>Input V ______</a:t>
            </a:r>
          </a:p>
          <a:p>
            <a:pPr lvl="1">
              <a:defRPr/>
            </a:pPr>
            <a:r>
              <a:rPr lang="en-US" dirty="0" smtClean="0"/>
              <a:t>Output V _____</a:t>
            </a:r>
          </a:p>
          <a:p>
            <a:pPr lvl="1">
              <a:defRPr/>
            </a:pPr>
            <a:r>
              <a:rPr lang="en-US" dirty="0" smtClean="0"/>
              <a:t>Serial # __________</a:t>
            </a:r>
          </a:p>
        </p:txBody>
      </p:sp>
      <p:pic>
        <p:nvPicPr>
          <p:cNvPr id="5124" name="Picture 4" descr="100_715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9" y="1127126"/>
            <a:ext cx="37877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8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TraceSave</a:t>
            </a:r>
            <a:r>
              <a:rPr lang="en-US" b="1" dirty="0" smtClean="0"/>
              <a:t> Software Installation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0" dirty="0">
                <a:cs typeface="Arial" panose="020B0604020202020204" pitchFamily="34" charset="0"/>
              </a:rPr>
              <a:t>Extract installation files from </a:t>
            </a:r>
            <a:r>
              <a:rPr lang="en-US" b="0" dirty="0" err="1">
                <a:cs typeface="Arial" panose="020B0604020202020204" pitchFamily="34" charset="0"/>
              </a:rPr>
              <a:t>Tracesave</a:t>
            </a:r>
            <a:r>
              <a:rPr lang="en-US" b="0" dirty="0">
                <a:cs typeface="Arial" panose="020B0604020202020204" pitchFamily="34" charset="0"/>
              </a:rPr>
              <a:t>  .zip installation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2290763"/>
            <a:ext cx="5727700" cy="1828800"/>
          </a:xfrm>
          <a:prstGeom prst="rect">
            <a:avLst/>
          </a:prstGeom>
          <a:noFill/>
          <a:ln w="28575" cap="rnd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3"/>
          <p:cNvSpPr>
            <a:spLocks noChangeArrowheads="1"/>
          </p:cNvSpPr>
          <p:nvPr/>
        </p:nvSpPr>
        <p:spPr bwMode="auto">
          <a:xfrm>
            <a:off x="2311257" y="2931462"/>
            <a:ext cx="1180811" cy="362384"/>
          </a:xfrm>
          <a:prstGeom prst="wedgeRectCallout">
            <a:avLst>
              <a:gd name="adj1" fmla="val 91389"/>
              <a:gd name="adj2" fmla="val -16903"/>
            </a:avLst>
          </a:prstGeom>
          <a:solidFill>
            <a:srgbClr val="C0C0C0"/>
          </a:solidFill>
          <a:ln w="19050" cap="rnd" algn="ctr">
            <a:solidFill>
              <a:schemeClr val="accent1"/>
            </a:solidFill>
            <a:round/>
            <a:headEnd/>
            <a:tailEnd/>
          </a:ln>
          <a:effectLst>
            <a:innerShdw blurRad="1524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rtDeco"/>
            <a:bevelB prst="artDeco"/>
          </a:sp3d>
        </p:spPr>
        <p:txBody>
          <a:bodyPr wrap="none" lIns="90000" tIns="46800" rIns="90000" bIns="46800" anchor="ctr"/>
          <a:lstStyle/>
          <a:p>
            <a:pPr defTabSz="968375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50" charset="-128"/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0601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TraceSave</a:t>
            </a:r>
            <a:r>
              <a:rPr lang="en-US" b="1" dirty="0" smtClean="0"/>
              <a:t> Software Installation</a:t>
            </a: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7451" y="803276"/>
            <a:ext cx="7250113" cy="5375275"/>
          </a:xfrm>
          <a:noFill/>
        </p:spPr>
      </p:pic>
      <p:sp>
        <p:nvSpPr>
          <p:cNvPr id="6148" name="Rectangular Callout 3"/>
          <p:cNvSpPr>
            <a:spLocks noChangeArrowheads="1"/>
          </p:cNvSpPr>
          <p:nvPr/>
        </p:nvSpPr>
        <p:spPr bwMode="auto">
          <a:xfrm>
            <a:off x="4195475" y="4542121"/>
            <a:ext cx="1180811" cy="362384"/>
          </a:xfrm>
          <a:prstGeom prst="wedgeRectCallout">
            <a:avLst>
              <a:gd name="adj1" fmla="val 125806"/>
              <a:gd name="adj2" fmla="val -1610"/>
            </a:avLst>
          </a:prstGeom>
          <a:solidFill>
            <a:srgbClr val="C0C0C0"/>
          </a:solidFill>
          <a:ln w="19050" cap="rnd" algn="ctr">
            <a:solidFill>
              <a:schemeClr val="accent1"/>
            </a:solidFill>
            <a:round/>
            <a:headEnd/>
            <a:tailEnd/>
          </a:ln>
          <a:effectLst>
            <a:innerShdw blurRad="1524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rtDeco"/>
            <a:bevelB prst="artDeco"/>
          </a:sp3d>
        </p:spPr>
        <p:txBody>
          <a:bodyPr wrap="none" lIns="90000" tIns="46800" rIns="90000" bIns="46800" anchor="ctr"/>
          <a:lstStyle/>
          <a:p>
            <a:pPr algn="ctr" defTabSz="968375">
              <a:defRPr/>
            </a:pPr>
            <a:r>
              <a:rPr lang="en-US" sz="1600" dirty="0">
                <a:latin typeface="+mn-lt"/>
                <a:ea typeface="ＭＳ Ｐゴシック" pitchFamily="50" charset="-128"/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4652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TraceSave</a:t>
            </a:r>
            <a:r>
              <a:rPr lang="en-US" b="1" dirty="0" smtClean="0"/>
              <a:t> Software Installation</a:t>
            </a: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364" y="904875"/>
            <a:ext cx="7305675" cy="5265738"/>
          </a:xfrm>
          <a:noFill/>
        </p:spPr>
      </p:pic>
      <p:sp>
        <p:nvSpPr>
          <p:cNvPr id="6148" name="Rectangular Callout 3"/>
          <p:cNvSpPr>
            <a:spLocks noChangeArrowheads="1"/>
          </p:cNvSpPr>
          <p:nvPr/>
        </p:nvSpPr>
        <p:spPr bwMode="auto">
          <a:xfrm>
            <a:off x="3558163" y="3818153"/>
            <a:ext cx="1180811" cy="362384"/>
          </a:xfrm>
          <a:prstGeom prst="wedgeRectCallout">
            <a:avLst>
              <a:gd name="adj1" fmla="val 105469"/>
              <a:gd name="adj2" fmla="val -4159"/>
            </a:avLst>
          </a:prstGeom>
          <a:solidFill>
            <a:srgbClr val="C0C0C0"/>
          </a:solidFill>
          <a:ln w="19050" cap="rnd" algn="ctr">
            <a:solidFill>
              <a:schemeClr val="accent1"/>
            </a:solidFill>
            <a:round/>
            <a:headEnd/>
            <a:tailEnd/>
          </a:ln>
          <a:effectLst>
            <a:innerShdw blurRad="1524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rtDeco"/>
            <a:bevelB prst="artDeco"/>
          </a:sp3d>
        </p:spPr>
        <p:txBody>
          <a:bodyPr wrap="none" lIns="90000" tIns="46800" rIns="90000" bIns="46800" anchor="ctr"/>
          <a:lstStyle/>
          <a:p>
            <a:pPr algn="ctr" defTabSz="968375">
              <a:defRPr/>
            </a:pPr>
            <a:r>
              <a:rPr lang="en-US" sz="1600" dirty="0">
                <a:latin typeface="+mn-lt"/>
                <a:ea typeface="ＭＳ Ｐゴシック" pitchFamily="50" charset="-128"/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4216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TraceSave</a:t>
            </a:r>
            <a:r>
              <a:rPr lang="en-US" b="1" dirty="0" smtClean="0"/>
              <a:t> Software Installation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3925" y="868364"/>
            <a:ext cx="5264150" cy="5329237"/>
          </a:xfrm>
          <a:noFill/>
        </p:spPr>
      </p:pic>
      <p:sp>
        <p:nvSpPr>
          <p:cNvPr id="6148" name="Rectangular Callout 3"/>
          <p:cNvSpPr>
            <a:spLocks noChangeArrowheads="1"/>
          </p:cNvSpPr>
          <p:nvPr/>
        </p:nvSpPr>
        <p:spPr bwMode="auto">
          <a:xfrm>
            <a:off x="4444857" y="5103378"/>
            <a:ext cx="1180811" cy="362384"/>
          </a:xfrm>
          <a:prstGeom prst="wedgeRectCallout">
            <a:avLst>
              <a:gd name="adj1" fmla="val 8475"/>
              <a:gd name="adj2" fmla="val -251390"/>
            </a:avLst>
          </a:prstGeom>
          <a:solidFill>
            <a:srgbClr val="C0C0C0"/>
          </a:solidFill>
          <a:ln w="19050" cap="rnd" algn="ctr">
            <a:solidFill>
              <a:schemeClr val="accent1"/>
            </a:solidFill>
            <a:round/>
            <a:headEnd/>
            <a:tailEnd/>
          </a:ln>
          <a:effectLst>
            <a:innerShdw blurRad="1524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rtDeco"/>
            <a:bevelB prst="artDeco"/>
          </a:sp3d>
        </p:spPr>
        <p:txBody>
          <a:bodyPr wrap="none" lIns="90000" tIns="46800" rIns="90000" bIns="46800" anchor="ctr"/>
          <a:lstStyle/>
          <a:p>
            <a:pPr algn="ctr" defTabSz="968375">
              <a:defRPr/>
            </a:pPr>
            <a:r>
              <a:rPr lang="en-US" sz="1600" dirty="0">
                <a:latin typeface="+mn-lt"/>
                <a:ea typeface="ＭＳ Ｐゴシック" pitchFamily="50" charset="-128"/>
              </a:rPr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6230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TraceSave</a:t>
            </a:r>
            <a:r>
              <a:rPr lang="en-US" b="1" dirty="0" smtClean="0"/>
              <a:t> Software Installation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7450" y="1025525"/>
            <a:ext cx="7259638" cy="5126038"/>
          </a:xfrm>
          <a:noFill/>
        </p:spPr>
      </p:pic>
    </p:spTree>
    <p:extLst>
      <p:ext uri="{BB962C8B-B14F-4D97-AF65-F5344CB8AC3E}">
        <p14:creationId xmlns:p14="http://schemas.microsoft.com/office/powerpoint/2010/main" val="938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TraceSave</a:t>
            </a:r>
            <a:r>
              <a:rPr lang="en-US" b="1" dirty="0" smtClean="0"/>
              <a:t> Software Installation</a:t>
            </a:r>
          </a:p>
        </p:txBody>
      </p:sp>
      <p:pic>
        <p:nvPicPr>
          <p:cNvPr id="1126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9050" y="1025525"/>
            <a:ext cx="7054850" cy="5126038"/>
          </a:xfrm>
          <a:noFill/>
        </p:spPr>
      </p:pic>
    </p:spTree>
    <p:extLst>
      <p:ext uri="{BB962C8B-B14F-4D97-AF65-F5344CB8AC3E}">
        <p14:creationId xmlns:p14="http://schemas.microsoft.com/office/powerpoint/2010/main" val="12822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Connecting to Drive</a:t>
            </a:r>
            <a:endParaRPr lang="en-US" b="1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3588" y="927100"/>
            <a:ext cx="2952750" cy="3640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0200" y="990600"/>
            <a:ext cx="487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just">
              <a:defRPr/>
            </a:pPr>
            <a:r>
              <a:rPr lang="en-US" altLang="en-US" sz="1800" b="0" dirty="0">
                <a:latin typeface="+mn-lt"/>
              </a:rPr>
              <a:t>In order for you to download TraceSave Fault Data from your drive, you will need to connect your computer to the CN2 Tool Port on the Keypad using an: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438400"/>
            <a:ext cx="4876800" cy="4778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0" dirty="0">
                <a:latin typeface="+mn-lt"/>
                <a:ea typeface="ＭＳ Ｐゴシック" pitchFamily="50" charset="-128"/>
              </a:rPr>
              <a:t>RJ45 Cat 5 or 6 Ethernet Cable</a:t>
            </a:r>
            <a:endParaRPr lang="en-US" sz="2400" b="0" dirty="0">
              <a:latin typeface="+mn-lt"/>
              <a:ea typeface="ＭＳ Ｐゴシック" pitchFamily="50" charset="-128"/>
            </a:endParaRPr>
          </a:p>
        </p:txBody>
      </p:sp>
      <p:pic>
        <p:nvPicPr>
          <p:cNvPr id="12294" name="Picture 5" descr="C:\Users\jaltman\Documents\T300MVi Lesson Plans\TraceSave Images\Cat_6_RJ45_C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4" y="2936876"/>
            <a:ext cx="322897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4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oshiba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Custom 1">
      <a:majorFont>
        <a:latin typeface="Toshiba Sans"/>
        <a:ea typeface="Toshiba Sans"/>
        <a:cs typeface="Arial"/>
      </a:majorFont>
      <a:minorFont>
        <a:latin typeface="Toshiba Sans"/>
        <a:ea typeface="Toshiba San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C6209EE-04AF-4E2B-A88A-4E9F7F744B98}" vid="{91BC376B-6266-4466-A7DA-7A48F5CAFD4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shiba Template1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Toshiba PowerPoint">
      <a:majorFont>
        <a:latin typeface="Arial"/>
        <a:ea typeface="HGP創英角ｺﾞｼｯｸUB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C6209EE-04AF-4E2B-A88A-4E9F7F744B98}" vid="{B6A875EB-9FFE-4506-9BC7-64E9A801D65B}"/>
    </a:ext>
  </a:extLst>
</a:theme>
</file>

<file path=ppt/theme/theme3.xml><?xml version="1.0" encoding="utf-8"?>
<a:theme xmlns:a="http://schemas.openxmlformats.org/drawingml/2006/main" name="15_Toshiba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1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C6209EE-04AF-4E2B-A88A-4E9F7F744B98}" vid="{8C22F54D-6568-4FB9-8844-420AA739EACA}"/>
    </a:ext>
  </a:extLst>
</a:theme>
</file>

<file path=ppt/theme/theme4.xml><?xml version="1.0" encoding="utf-8"?>
<a:theme xmlns:a="http://schemas.openxmlformats.org/drawingml/2006/main" name="16_Toshiba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1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C6209EE-04AF-4E2B-A88A-4E9F7F744B98}" vid="{B6AFA490-5308-46D2-9F34-0280EE404953}"/>
    </a:ext>
  </a:extLst>
</a:theme>
</file>

<file path=ppt/theme/theme5.xml><?xml version="1.0" encoding="utf-8"?>
<a:theme xmlns:a="http://schemas.openxmlformats.org/drawingml/2006/main" name="17_Toshiba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1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C6209EE-04AF-4E2B-A88A-4E9F7F744B98}" vid="{839C8B3E-3D4B-46CC-9939-7F476BEF2A5D}"/>
    </a:ext>
  </a:extLst>
</a:theme>
</file>

<file path=ppt/theme/theme6.xml><?xml version="1.0" encoding="utf-8"?>
<a:theme xmlns:a="http://schemas.openxmlformats.org/drawingml/2006/main" name="18_Toshiba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1_Toshiba PowerPoi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C6209EE-04AF-4E2B-A88A-4E9F7F744B98}" vid="{9916B8E9-3BBF-483F-BF70-16FECDE35320}"/>
    </a:ext>
  </a:extLst>
</a:theme>
</file>

<file path=ppt/theme/theme7.xml><?xml version="1.0" encoding="utf-8"?>
<a:theme xmlns:a="http://schemas.openxmlformats.org/drawingml/2006/main" name="7_Toshiba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Toshiba PowerPoint">
      <a:majorFont>
        <a:latin typeface="Arial"/>
        <a:ea typeface="HGP創英角ｺﾞｼｯｸUB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C6209EE-04AF-4E2B-A88A-4E9F7F744B98}" vid="{35599E71-9195-48D2-BEBD-56B6BC82FC75}"/>
    </a:ext>
  </a:extLst>
</a:theme>
</file>

<file path=ppt/theme/theme8.xml><?xml version="1.0" encoding="utf-8"?>
<a:theme xmlns:a="http://schemas.openxmlformats.org/drawingml/2006/main" name="8_Toshiba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Toshiba PowerPoint">
      <a:majorFont>
        <a:latin typeface="Arial"/>
        <a:ea typeface="HGP創英角ｺﾞｼｯｸUB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C6209EE-04AF-4E2B-A88A-4E9F7F744B98}" vid="{B54585B4-EB97-4609-BBC5-7E23DDFCB741}"/>
    </a:ext>
  </a:extLst>
</a:theme>
</file>

<file path=ppt/theme/theme9.xml><?xml version="1.0" encoding="utf-8"?>
<a:theme xmlns:a="http://schemas.openxmlformats.org/drawingml/2006/main" name="14_Toshiba PowerPoint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Toshiba PowerPoint">
      <a:majorFont>
        <a:latin typeface="Arial"/>
        <a:ea typeface="HGP創英角ｺﾞｼｯｸUB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C6209EE-04AF-4E2B-A88A-4E9F7F744B98}" vid="{B1CDA2FD-BBB9-44AC-81EB-EC3449AF2A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Toshiba-New Logo_2019-1</Template>
  <TotalTime>11</TotalTime>
  <Words>472</Words>
  <Application>Microsoft Office PowerPoint</Application>
  <PresentationFormat>Widescreen</PresentationFormat>
  <Paragraphs>70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HGP創英角ｺﾞｼｯｸUB</vt:lpstr>
      <vt:lpstr>ＭＳ Ｐゴシック</vt:lpstr>
      <vt:lpstr>ＭＳ Ｐゴシック</vt:lpstr>
      <vt:lpstr>Arial</vt:lpstr>
      <vt:lpstr>Arial Black</vt:lpstr>
      <vt:lpstr>Calibri</vt:lpstr>
      <vt:lpstr>Helvetica</vt:lpstr>
      <vt:lpstr>Times New Roman</vt:lpstr>
      <vt:lpstr>Toshiba Sans</vt:lpstr>
      <vt:lpstr>Verdana</vt:lpstr>
      <vt:lpstr>1_Toshiba PowerPoint</vt:lpstr>
      <vt:lpstr>Toshiba Template1</vt:lpstr>
      <vt:lpstr>15_Toshiba PowerPoint</vt:lpstr>
      <vt:lpstr>16_Toshiba PowerPoint</vt:lpstr>
      <vt:lpstr>17_Toshiba PowerPoint</vt:lpstr>
      <vt:lpstr>18_Toshiba PowerPoint</vt:lpstr>
      <vt:lpstr>7_Toshiba PowerPoint</vt:lpstr>
      <vt:lpstr>8_Toshiba PowerPoint</vt:lpstr>
      <vt:lpstr>14_Toshiba PowerPoint</vt:lpstr>
      <vt:lpstr>PowerPoint Presentation</vt:lpstr>
      <vt:lpstr>Preparations before call</vt:lpstr>
      <vt:lpstr>TraceSave Software Installation</vt:lpstr>
      <vt:lpstr>TraceSave Software Installation</vt:lpstr>
      <vt:lpstr>TraceSave Software Installation</vt:lpstr>
      <vt:lpstr>TraceSave Software Installation</vt:lpstr>
      <vt:lpstr>TraceSave Software Installation</vt:lpstr>
      <vt:lpstr>TraceSave Software Installation</vt:lpstr>
      <vt:lpstr>Connecting to Drive</vt:lpstr>
      <vt:lpstr>Connecting to Drive</vt:lpstr>
      <vt:lpstr>Connecting to Drive</vt:lpstr>
      <vt:lpstr>Connecting to Drive</vt:lpstr>
      <vt:lpstr>Connecting to Drive</vt:lpstr>
      <vt:lpstr>Tracesave Download</vt:lpstr>
      <vt:lpstr>Tracesave Download</vt:lpstr>
      <vt:lpstr>PowerPoint Presentation</vt:lpstr>
      <vt:lpstr>PowerPoint Presentation</vt:lpstr>
    </vt:vector>
  </TitlesOfParts>
  <Company>Toshiba International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Barnard,Robert</dc:creator>
  <cp:lastModifiedBy>Barnard,Robert</cp:lastModifiedBy>
  <cp:revision>2</cp:revision>
  <dcterms:created xsi:type="dcterms:W3CDTF">2019-01-24T16:53:52Z</dcterms:created>
  <dcterms:modified xsi:type="dcterms:W3CDTF">2019-01-24T17:05:13Z</dcterms:modified>
</cp:coreProperties>
</file>