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1" r:id="rId5"/>
    <p:sldId id="260" r:id="rId6"/>
    <p:sldId id="261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81" y="53"/>
      </p:cViewPr>
      <p:guideLst>
        <p:guide orient="horz" pos="384"/>
        <p:guide pos="55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8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  <p:sldLayoutId id="214748366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45614" cy="1600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 smtClean="0">
                <a:latin typeface="+mn-lt"/>
              </a:rPr>
              <a:t>JCI 796 Fan &amp; Pump</a:t>
            </a:r>
            <a:br>
              <a:rPr lang="en-US" sz="4400" b="1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Course </a:t>
            </a:r>
            <a:r>
              <a:rPr lang="en-US" sz="2400" dirty="0">
                <a:latin typeface="+mn-lt"/>
              </a:rPr>
              <a:t>Objectives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101330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Introduce the student to predictive technologies including  vibration analysis, balancing &amp; precision alignment.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Provide </a:t>
            </a:r>
            <a:r>
              <a:rPr lang="en-US" sz="2000" dirty="0"/>
              <a:t>you with a general understanding of </a:t>
            </a:r>
            <a:r>
              <a:rPr lang="en-US" sz="2000" dirty="0" smtClean="0"/>
              <a:t>vibration </a:t>
            </a:r>
            <a:r>
              <a:rPr lang="en-US" sz="2000" dirty="0"/>
              <a:t>analysis </a:t>
            </a:r>
            <a:r>
              <a:rPr lang="en-US" sz="2000" dirty="0" smtClean="0"/>
              <a:t>and the JCI offering.</a:t>
            </a:r>
            <a:endParaRPr lang="en-US" sz="2000" dirty="0"/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/>
              <a:t>Reinforce the basic information you need to understand when looking at the vibration spectrum. 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How </a:t>
            </a:r>
            <a:r>
              <a:rPr lang="en-US" sz="2000" dirty="0"/>
              <a:t>to operate the </a:t>
            </a:r>
            <a:r>
              <a:rPr lang="en-US" sz="2000" dirty="0" err="1"/>
              <a:t>Microlog</a:t>
            </a:r>
            <a:r>
              <a:rPr lang="en-US" sz="2000" dirty="0" smtClean="0"/>
              <a:t>.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How to collect reliable data.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How to perform single plane and dual plane balancing.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How to perform precision alignment of direct coupled and belt driven equipment.</a:t>
            </a:r>
          </a:p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How to communicate results and benefits to your customers.</a:t>
            </a:r>
            <a:endParaRPr lang="en-US" sz="20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/>
              <a:t>Maintenance Strategies</a:t>
            </a:r>
            <a:r>
              <a:rPr lang="en-US" sz="4000" b="1"/>
              <a:t> </a:t>
            </a:r>
            <a:r>
              <a:rPr lang="en-US" sz="3200"/>
              <a:t/>
            </a:r>
            <a:br>
              <a:rPr lang="en-US" sz="3200"/>
            </a:br>
            <a:r>
              <a:rPr lang="en-US" sz="2000" b="1"/>
              <a:t>Where are we today?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Greater than 50% of maintenance hours are spent in reactive mode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Less than 40% spent in preventive maintenance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Less than 10% in predictive Maintenance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Less than 1% in Pro-active maintenance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/>
              <a:t>Maintenance Strategies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2000" b="1" dirty="0" smtClean="0">
                <a:solidFill>
                  <a:schemeClr val="tx1"/>
                </a:solidFill>
              </a:rPr>
              <a:t>Repair Cost Estimates</a:t>
            </a:r>
          </a:p>
        </p:txBody>
      </p:sp>
      <p:graphicFrame>
        <p:nvGraphicFramePr>
          <p:cNvPr id="13314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197272"/>
              </p:ext>
            </p:extLst>
          </p:nvPr>
        </p:nvGraphicFramePr>
        <p:xfrm>
          <a:off x="876300" y="2199842"/>
          <a:ext cx="6275387" cy="413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3" imgW="6275812" imgH="4137997" progId="Word.Document.8">
                  <p:embed/>
                </p:oleObj>
              </mc:Choice>
              <mc:Fallback>
                <p:oleObj name="Document" r:id="rId3" imgW="6275812" imgH="4137997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255" t="14519" r="2477" b="385"/>
                      <a:stretch>
                        <a:fillRect/>
                      </a:stretch>
                    </p:blipFill>
                    <p:spPr bwMode="auto">
                      <a:xfrm>
                        <a:off x="876300" y="2199842"/>
                        <a:ext cx="6275387" cy="41386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76300" y="414338"/>
            <a:ext cx="10515600" cy="1325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/>
              <a:t>Maintenance Strategies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2000" b="1" dirty="0" smtClean="0">
                <a:solidFill>
                  <a:schemeClr val="tx1"/>
                </a:solidFill>
              </a:rPr>
              <a:t>Bearing Life Equation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bearings fail, secondary damage is eminent.</a:t>
            </a:r>
          </a:p>
          <a:p>
            <a:endParaRPr lang="en-US" dirty="0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117725" y="3084513"/>
            <a:ext cx="7399338" cy="1096962"/>
            <a:chOff x="501" y="2111"/>
            <a:chExt cx="4661" cy="691"/>
          </a:xfrm>
        </p:grpSpPr>
        <p:sp>
          <p:nvSpPr>
            <p:cNvPr id="14341" name="Rectangle 4"/>
            <p:cNvSpPr>
              <a:spLocks noChangeArrowheads="1"/>
            </p:cNvSpPr>
            <p:nvPr/>
          </p:nvSpPr>
          <p:spPr bwMode="auto">
            <a:xfrm>
              <a:off x="1743" y="2226"/>
              <a:ext cx="22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dynamic capacity x load rating</a:t>
              </a:r>
            </a:p>
          </p:txBody>
        </p:sp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501" y="2359"/>
              <a:ext cx="4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L</a:t>
              </a:r>
              <a:r>
                <a:rPr lang="en-US" sz="1800" baseline="-25000">
                  <a:solidFill>
                    <a:schemeClr val="tx2"/>
                  </a:solidFill>
                  <a:latin typeface="Antique Olv (W1)" charset="0"/>
                </a:rPr>
                <a:t>10</a:t>
              </a:r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 = </a:t>
              </a:r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969" y="2226"/>
              <a:ext cx="51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16700</a:t>
              </a:r>
            </a:p>
          </p:txBody>
        </p:sp>
        <p:sp>
          <p:nvSpPr>
            <p:cNvPr id="14344" name="Line 7"/>
            <p:cNvSpPr>
              <a:spLocks noChangeShapeType="1"/>
            </p:cNvSpPr>
            <p:nvPr/>
          </p:nvSpPr>
          <p:spPr bwMode="auto">
            <a:xfrm>
              <a:off x="980" y="2506"/>
              <a:ext cx="4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5" name="Rectangle 8"/>
            <p:cNvSpPr>
              <a:spLocks noChangeArrowheads="1"/>
            </p:cNvSpPr>
            <p:nvPr/>
          </p:nvSpPr>
          <p:spPr bwMode="auto">
            <a:xfrm>
              <a:off x="1059" y="2541"/>
              <a:ext cx="3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rpm</a:t>
              </a:r>
            </a:p>
          </p:txBody>
        </p:sp>
        <p:sp>
          <p:nvSpPr>
            <p:cNvPr id="14346" name="Line 9"/>
            <p:cNvSpPr>
              <a:spLocks noChangeShapeType="1"/>
            </p:cNvSpPr>
            <p:nvPr/>
          </p:nvSpPr>
          <p:spPr bwMode="auto">
            <a:xfrm>
              <a:off x="1762" y="2222"/>
              <a:ext cx="0" cy="5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" name="Line 10"/>
            <p:cNvSpPr>
              <a:spLocks noChangeShapeType="1"/>
            </p:cNvSpPr>
            <p:nvPr/>
          </p:nvSpPr>
          <p:spPr bwMode="auto">
            <a:xfrm>
              <a:off x="1760" y="2224"/>
              <a:ext cx="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>
              <a:off x="1766" y="2800"/>
              <a:ext cx="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 flipV="1">
              <a:off x="1910" y="2506"/>
              <a:ext cx="19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 flipH="1">
              <a:off x="3910" y="2226"/>
              <a:ext cx="0" cy="5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Line 14"/>
            <p:cNvSpPr>
              <a:spLocks noChangeShapeType="1"/>
            </p:cNvSpPr>
            <p:nvPr/>
          </p:nvSpPr>
          <p:spPr bwMode="auto">
            <a:xfrm flipH="1">
              <a:off x="3714" y="2782"/>
              <a:ext cx="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Line 15"/>
            <p:cNvSpPr>
              <a:spLocks noChangeShapeType="1"/>
            </p:cNvSpPr>
            <p:nvPr/>
          </p:nvSpPr>
          <p:spPr bwMode="auto">
            <a:xfrm flipV="1">
              <a:off x="3740" y="2226"/>
              <a:ext cx="1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Rectangle 16"/>
            <p:cNvSpPr>
              <a:spLocks noChangeArrowheads="1"/>
            </p:cNvSpPr>
            <p:nvPr/>
          </p:nvSpPr>
          <p:spPr bwMode="auto">
            <a:xfrm>
              <a:off x="3939" y="211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3</a:t>
              </a:r>
            </a:p>
          </p:txBody>
        </p:sp>
        <p:sp>
          <p:nvSpPr>
            <p:cNvPr id="14354" name="Rectangle 17"/>
            <p:cNvSpPr>
              <a:spLocks noChangeArrowheads="1"/>
            </p:cNvSpPr>
            <p:nvPr/>
          </p:nvSpPr>
          <p:spPr bwMode="auto">
            <a:xfrm>
              <a:off x="2583" y="2535"/>
              <a:ext cx="4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force</a:t>
              </a:r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4073" y="2403"/>
              <a:ext cx="10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sz="1800">
                  <a:solidFill>
                    <a:schemeClr val="tx2"/>
                  </a:solidFill>
                  <a:latin typeface="Antique Olv (W1)" charset="0"/>
                </a:rPr>
                <a:t>= Hours of life</a:t>
              </a:r>
            </a:p>
          </p:txBody>
        </p:sp>
      </p:grpSp>
      <p:sp>
        <p:nvSpPr>
          <p:cNvPr id="14340" name="Text Box 19"/>
          <p:cNvSpPr txBox="1">
            <a:spLocks noChangeArrowheads="1"/>
          </p:cNvSpPr>
          <p:nvPr/>
        </p:nvSpPr>
        <p:spPr bwMode="auto">
          <a:xfrm>
            <a:off x="1927225" y="1600201"/>
            <a:ext cx="7835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sz="2000" b="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/>
              <a:t>Maintenance Strategies</a:t>
            </a:r>
            <a:r>
              <a:rPr lang="en-US" sz="3600" b="1"/>
              <a:t> </a:t>
            </a:r>
            <a:br>
              <a:rPr lang="en-US" sz="3600" b="1"/>
            </a:br>
            <a:r>
              <a:rPr lang="en-US" b="1" smtClean="0">
                <a:solidFill>
                  <a:schemeClr val="tx1"/>
                </a:solidFill>
              </a:rPr>
              <a:t>Practical Maintenance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Constantly gather information  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Identify that equipment that contributes to the majority of reactive maintenance calls.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Target basic maintenance practices that:</a:t>
            </a:r>
          </a:p>
          <a:p>
            <a:pPr marL="457200" lvl="1" indent="0">
              <a:buFont typeface="Wingdings" panose="05000000000000000000" pitchFamily="2" charset="2"/>
              <a:buChar char="§"/>
            </a:pPr>
            <a:r>
              <a:rPr lang="en-US" sz="1600"/>
              <a:t> Extend potential machinery life cycles</a:t>
            </a:r>
          </a:p>
          <a:p>
            <a:pPr marL="457200" lvl="1" indent="0">
              <a:buFont typeface="Wingdings" panose="05000000000000000000" pitchFamily="2" charset="2"/>
              <a:buChar char="§"/>
            </a:pPr>
            <a:r>
              <a:rPr lang="en-US" sz="1600"/>
              <a:t> Contribute to reductions in vibrations</a:t>
            </a:r>
          </a:p>
          <a:p>
            <a:pPr marL="457200" lvl="1" indent="0">
              <a:buFont typeface="Wingdings" panose="05000000000000000000" pitchFamily="2" charset="2"/>
              <a:buChar char="§"/>
            </a:pPr>
            <a:r>
              <a:rPr lang="en-US" sz="1600"/>
              <a:t> Require only small investments in tools and equipment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Train personnel in performing those practices.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Expose personnel to technologies that will enhance those practices.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457200" lvl="1" indent="0">
              <a:buNone/>
            </a:pPr>
            <a:endParaRPr lang="en-US" sz="1600"/>
          </a:p>
          <a:p>
            <a:pPr marL="457200" lvl="1" indent="0">
              <a:buNone/>
            </a:pPr>
            <a:r>
              <a:rPr lang="en-US" sz="1600"/>
              <a:t>		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Tx/>
              <a:buChar char="•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/>
              <a:t>Maintenance Strategies</a:t>
            </a:r>
            <a:r>
              <a:rPr lang="en-US" sz="3600" b="1"/>
              <a:t> </a:t>
            </a:r>
            <a:br>
              <a:rPr lang="en-US" sz="3600" b="1"/>
            </a:br>
            <a:r>
              <a:rPr lang="en-US" b="1" smtClean="0">
                <a:solidFill>
                  <a:schemeClr val="tx1"/>
                </a:solidFill>
              </a:rPr>
              <a:t>Practical Maintenance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/>
            <a:r>
              <a:rPr lang="en-US" sz="2000" b="1"/>
              <a:t>Common machinery problems we </a:t>
            </a:r>
            <a:r>
              <a:rPr lang="en-US" sz="2000" b="1" i="1"/>
              <a:t>easily</a:t>
            </a:r>
            <a:r>
              <a:rPr lang="en-US" sz="2000" b="1"/>
              <a:t> can control</a:t>
            </a:r>
          </a:p>
          <a:p>
            <a:pPr marL="0" indent="0"/>
            <a:endParaRPr lang="en-US" sz="2000" b="1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Improper lubrication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Worn pulleys &amp; belts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Misalignment of pulleys to shafts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Misalignment of direct coupled machines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Imbalance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Structural looseness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Tx/>
              <a:buChar char="•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 You will find Activity 1 in the </a:t>
            </a:r>
            <a:r>
              <a:rPr lang="en-US" sz="2000" dirty="0"/>
              <a:t>D</a:t>
            </a:r>
            <a:r>
              <a:rPr lang="en-US" sz="2000" dirty="0" smtClean="0"/>
              <a:t>ay 1 folder. 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 The document is a report in PDF format.</a:t>
            </a:r>
          </a:p>
          <a:p>
            <a:pPr marL="169863" indent="-169863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The report illustrates a typical vibration report  produced by the PDT in Milwaukee.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000" b="1" dirty="0" smtClean="0"/>
              <a:t>Instructions:</a:t>
            </a:r>
          </a:p>
          <a:p>
            <a:pPr marL="169863" indent="-169863">
              <a:buClr>
                <a:schemeClr val="tx1"/>
              </a:buClr>
              <a:buAutoNum type="arabicPeriod"/>
            </a:pPr>
            <a:r>
              <a:rPr lang="en-US" sz="2000" dirty="0" smtClean="0"/>
              <a:t>  Your instructor will break you into groups of 2 or 3.</a:t>
            </a:r>
          </a:p>
          <a:p>
            <a:pPr marL="227013" indent="-227013">
              <a:buClr>
                <a:schemeClr val="tx1"/>
              </a:buClr>
              <a:buAutoNum type="arabicPeriod"/>
            </a:pPr>
            <a:r>
              <a:rPr lang="en-US" sz="2000" dirty="0" smtClean="0"/>
              <a:t> Read the report &amp; discuss it with your team.</a:t>
            </a:r>
          </a:p>
          <a:p>
            <a:pPr marL="227013" indent="-227013">
              <a:buClr>
                <a:schemeClr val="tx1"/>
              </a:buClr>
              <a:buAutoNum type="arabicPeriod"/>
            </a:pPr>
            <a:r>
              <a:rPr lang="en-US" sz="2000" dirty="0"/>
              <a:t> </a:t>
            </a:r>
            <a:r>
              <a:rPr lang="en-US" sz="2000" dirty="0" smtClean="0"/>
              <a:t>List the 3 machines in the worst shape.</a:t>
            </a:r>
          </a:p>
          <a:p>
            <a:pPr marL="227013" indent="-227013">
              <a:buClr>
                <a:schemeClr val="tx1"/>
              </a:buClr>
              <a:buAutoNum type="arabicPeriod"/>
            </a:pPr>
            <a:r>
              <a:rPr lang="en-US" sz="2000" dirty="0"/>
              <a:t> </a:t>
            </a:r>
            <a:r>
              <a:rPr lang="en-US" sz="2000" dirty="0" smtClean="0"/>
              <a:t>List 3 machines in good condition.</a:t>
            </a:r>
          </a:p>
          <a:p>
            <a:pPr marL="227013" indent="-227013">
              <a:buClr>
                <a:schemeClr val="tx1"/>
              </a:buClr>
              <a:buFont typeface="Arial" panose="020B0604020202020204" pitchFamily="34" charset="0"/>
              <a:buAutoNum type="arabicPeriod"/>
            </a:pPr>
            <a:r>
              <a:rPr lang="en-US" sz="2000" dirty="0" smtClean="0"/>
              <a:t> List </a:t>
            </a:r>
            <a:r>
              <a:rPr lang="en-US" sz="2000" dirty="0"/>
              <a:t>5 machinery faults that can be determined using vibration predictive services</a:t>
            </a:r>
            <a:r>
              <a:rPr lang="en-US" sz="2000" dirty="0" smtClean="0"/>
              <a:t>.</a:t>
            </a:r>
          </a:p>
          <a:p>
            <a:pPr marL="227013" indent="-227013">
              <a:buClr>
                <a:schemeClr val="tx1"/>
              </a:buClr>
              <a:buFont typeface="Arial" panose="020B0604020202020204" pitchFamily="34" charset="0"/>
              <a:buAutoNum type="arabicPeriod"/>
            </a:pPr>
            <a:r>
              <a:rPr lang="en-US" sz="2000" dirty="0"/>
              <a:t> </a:t>
            </a:r>
            <a:r>
              <a:rPr lang="en-US" sz="2000" dirty="0" smtClean="0"/>
              <a:t>If you were to repair the worst machine, what revenue would that produce?</a:t>
            </a:r>
            <a:endParaRPr lang="en-US" sz="2000" dirty="0"/>
          </a:p>
          <a:p>
            <a:pPr marL="227013" indent="-227013">
              <a:buClr>
                <a:schemeClr val="tx1"/>
              </a:buClr>
              <a:buAutoNum type="arabicPeriod"/>
            </a:pPr>
            <a:endParaRPr lang="en-US" sz="2000" dirty="0" smtClean="0"/>
          </a:p>
          <a:p>
            <a:pPr marL="227013" indent="-227013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227013" indent="-227013">
              <a:buClr>
                <a:schemeClr val="tx1"/>
              </a:buClr>
              <a:buAutoNum type="arabicPeriod"/>
            </a:pPr>
            <a:endParaRPr lang="en-US" dirty="0" smtClean="0"/>
          </a:p>
          <a:p>
            <a:pPr marL="227013" indent="-227013">
              <a:buClr>
                <a:schemeClr val="tx1"/>
              </a:buClr>
              <a:buAutoNum type="arabicPeriod"/>
            </a:pPr>
            <a:endParaRPr lang="en-US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76300" y="365125"/>
            <a:ext cx="9639300" cy="1325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b="1" dirty="0">
                <a:latin typeface="+mn-lt"/>
              </a:rPr>
              <a:t>Activity </a:t>
            </a:r>
            <a:r>
              <a:rPr lang="en-US" b="1" dirty="0" smtClean="0">
                <a:latin typeface="+mn-lt"/>
              </a:rPr>
              <a:t>1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2400" dirty="0">
                <a:latin typeface="+mn-lt"/>
              </a:rPr>
              <a:t>The JCI Predictive Offering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45614" cy="1600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 smtClean="0">
                <a:latin typeface="+mn-lt"/>
              </a:rPr>
              <a:t>JCI 796 Fan &amp; Pump</a:t>
            </a:r>
            <a:br>
              <a:rPr lang="en-US" sz="4400" b="1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Course Outline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10133012" cy="413558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Clr>
                <a:schemeClr val="tx1"/>
              </a:buClr>
            </a:pPr>
            <a:r>
              <a:rPr lang="en-US" sz="2400" b="1" dirty="0" smtClean="0"/>
              <a:t>Day 1: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Maintenance Strategies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The JCI Offering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Precision Alignment of Direct Coupled Machines</a:t>
            </a:r>
          </a:p>
          <a:p>
            <a:pPr>
              <a:buClr>
                <a:schemeClr val="tx1"/>
              </a:buClr>
            </a:pPr>
            <a:r>
              <a:rPr lang="en-US" sz="2400" b="1" dirty="0" smtClean="0"/>
              <a:t>Day 2</a:t>
            </a:r>
            <a:r>
              <a:rPr lang="en-US" sz="2400" b="1" dirty="0" smtClean="0"/>
              <a:t>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Precision Alignment of Direct Coupled </a:t>
            </a:r>
            <a:r>
              <a:rPr lang="en-US" sz="2200" dirty="0" smtClean="0"/>
              <a:t>Machines (</a:t>
            </a:r>
            <a:r>
              <a:rPr lang="en-US" sz="2200" dirty="0" err="1" smtClean="0"/>
              <a:t>cont</a:t>
            </a:r>
            <a:r>
              <a:rPr lang="en-US" sz="2200" dirty="0" smtClean="0"/>
              <a:t>)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Precision Alignment of </a:t>
            </a:r>
            <a:r>
              <a:rPr lang="en-US" sz="2200" dirty="0" smtClean="0"/>
              <a:t>Belt Driven Machines</a:t>
            </a:r>
            <a:endParaRPr lang="en-US" sz="2200" dirty="0"/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Basics </a:t>
            </a:r>
            <a:r>
              <a:rPr lang="en-US" sz="2000" dirty="0" smtClean="0"/>
              <a:t>of Vibration Analysis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Data Collection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Reviewing data to learn more about vibration analysis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3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45614" cy="1600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 smtClean="0">
                <a:latin typeface="+mn-lt"/>
              </a:rPr>
              <a:t>JCI 796 Fan &amp; Pump</a:t>
            </a:r>
            <a:br>
              <a:rPr lang="en-US" sz="4400" b="1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Course Outline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101330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Clr>
                <a:schemeClr val="tx1"/>
              </a:buClr>
            </a:pPr>
            <a:r>
              <a:rPr lang="en-US" sz="2400" b="1" dirty="0" smtClean="0"/>
              <a:t>Day 3: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Balancing </a:t>
            </a:r>
          </a:p>
          <a:p>
            <a:pPr>
              <a:buClr>
                <a:schemeClr val="tx1"/>
              </a:buClr>
            </a:pPr>
            <a:r>
              <a:rPr lang="en-US" sz="2400" b="1" dirty="0" smtClean="0"/>
              <a:t>Day 4: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The Predictive Diagnostic Team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JCI offerings for you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Putting it all together</a:t>
            </a:r>
          </a:p>
          <a:p>
            <a:pPr>
              <a:buClr>
                <a:schemeClr val="tx1"/>
              </a:buClr>
            </a:pPr>
            <a:r>
              <a:rPr lang="en-US" sz="2400" b="1" dirty="0" smtClean="0"/>
              <a:t>Day 5: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Review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Practice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Final Case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57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4973" y="444842"/>
            <a:ext cx="10488826" cy="124584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>
                <a:latin typeface="+mn-lt"/>
              </a:rPr>
              <a:t>Maintenance Strategies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64972" y="2290764"/>
            <a:ext cx="8666205" cy="823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/>
              <a:t> “</a:t>
            </a:r>
            <a:r>
              <a:rPr lang="en-US" sz="2400" b="1" dirty="0"/>
              <a:t>Learning vibration analysis has made me a better mechanic.”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400" b="1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 “I’ve learned that its not the big things that matter, but the </a:t>
            </a:r>
            <a:r>
              <a:rPr lang="en-US" sz="2400" b="1" dirty="0" smtClean="0"/>
              <a:t> 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hundreds </a:t>
            </a:r>
            <a:r>
              <a:rPr lang="en-US" sz="2400" b="1" dirty="0"/>
              <a:t>of little things that make the difference.”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400" b="1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				Tim Sorensen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				Lead Mechanic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				GSA Commonwealth of Virginia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				1991</a:t>
            </a:r>
          </a:p>
        </p:txBody>
      </p:sp>
    </p:spTree>
    <p:extLst>
      <p:ext uri="{BB962C8B-B14F-4D97-AF65-F5344CB8AC3E}">
        <p14:creationId xmlns:p14="http://schemas.microsoft.com/office/powerpoint/2010/main" val="176912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11892"/>
            <a:ext cx="10515600" cy="12787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>
                <a:latin typeface="Calibri" panose="020F0502020204030204" pitchFamily="34" charset="0"/>
              </a:rPr>
              <a:t>Maintenance Strategies</a:t>
            </a:r>
            <a:r>
              <a:rPr lang="en-US" sz="3600" b="1" dirty="0">
                <a:latin typeface="Calibri" panose="020F0502020204030204" pitchFamily="34" charset="0"/>
              </a:rPr>
              <a:t> 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</a:rPr>
              <a:t>Reactive Maintenance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838200" y="2199503"/>
            <a:ext cx="6934200" cy="392666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sz="3600" dirty="0"/>
              <a:t>Run it until it dies!</a:t>
            </a:r>
          </a:p>
        </p:txBody>
      </p:sp>
      <p:pic>
        <p:nvPicPr>
          <p:cNvPr id="131076" name="Picture 4" descr="Normal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73" b="6766"/>
          <a:stretch>
            <a:fillRect/>
          </a:stretch>
        </p:blipFill>
        <p:spPr bwMode="auto">
          <a:xfrm>
            <a:off x="7069137" y="2072331"/>
            <a:ext cx="4284663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0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/>
              <a:t>Maintenance Strategies</a:t>
            </a:r>
            <a:r>
              <a:rPr lang="en-US" sz="3600" b="1"/>
              <a:t> </a:t>
            </a:r>
            <a:br>
              <a:rPr lang="en-US" sz="3600" b="1"/>
            </a:br>
            <a:r>
              <a:rPr lang="en-US" sz="2000" b="1"/>
              <a:t>Reactive Maintenance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3659659" cy="4351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b="1" dirty="0"/>
              <a:t>Advantages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• Low </a:t>
            </a:r>
            <a:r>
              <a:rPr lang="en-US" i="1" dirty="0"/>
              <a:t>apparent</a:t>
            </a:r>
            <a:r>
              <a:rPr lang="en-US" dirty="0"/>
              <a:t> cost.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Low training costs.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4497859" y="1830688"/>
            <a:ext cx="6855941" cy="492940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-US" b="1" dirty="0"/>
              <a:t>Disadvantages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• Increased cost due to unplanned      downtime of equipment.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Increased labor cost, especially if overtime is needed.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Possible secondary equipment or process damage from equipment failure.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Inefficient use of staff resources.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9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/>
              <a:t>Maintenance Strategies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2000" b="1" dirty="0"/>
              <a:t>Preventive (time based) Maintenance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876300" y="2043546"/>
            <a:ext cx="31623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/>
              <a:t>Advantages</a:t>
            </a:r>
          </a:p>
          <a:p>
            <a:pPr marL="0" indent="0">
              <a:buNone/>
            </a:pPr>
            <a:endParaRPr lang="en-US" sz="2000" b="1" dirty="0"/>
          </a:p>
          <a:p>
            <a:pPr marL="169863" indent="-169863">
              <a:buNone/>
            </a:pPr>
            <a:r>
              <a:rPr lang="en-US" sz="1800" dirty="0"/>
              <a:t>• Estimated 12% to 18% cost savings over reactive maintenance program. </a:t>
            </a:r>
          </a:p>
          <a:p>
            <a:pPr marL="0" indent="0">
              <a:buNone/>
            </a:pPr>
            <a:endParaRPr lang="en-US" sz="1800" dirty="0"/>
          </a:p>
          <a:p>
            <a:pPr marL="169863" indent="-169863">
              <a:buNone/>
            </a:pPr>
            <a:r>
              <a:rPr lang="en-US" sz="1800" dirty="0"/>
              <a:t>• Flexibility allows for the adjustment of maintenance periodicity.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• Increased component life cycle.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• Energy savings.</a:t>
            </a:r>
          </a:p>
          <a:p>
            <a:pPr marL="0" indent="0">
              <a:buNone/>
            </a:pPr>
            <a:endParaRPr lang="en-US" sz="1800" dirty="0"/>
          </a:p>
          <a:p>
            <a:pPr marL="169863" indent="-169863">
              <a:buNone/>
            </a:pPr>
            <a:r>
              <a:rPr lang="en-US" sz="1800" dirty="0"/>
              <a:t>• Reduced equipment or process failure.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Clr>
                <a:schemeClr val="tx1"/>
              </a:buClr>
              <a:buNone/>
            </a:pPr>
            <a:endParaRPr lang="en-US" sz="1800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5884333" y="2043545"/>
            <a:ext cx="4038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sz="2000" b="1" dirty="0"/>
              <a:t>Disadvantages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• Catastrophic failures still likely to occur.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• Labor intensive.</a:t>
            </a:r>
          </a:p>
          <a:p>
            <a:pPr marL="0" indent="0">
              <a:buNone/>
            </a:pPr>
            <a:endParaRPr lang="en-US" sz="1800" dirty="0"/>
          </a:p>
          <a:p>
            <a:pPr marL="169863" indent="-169863">
              <a:buNone/>
            </a:pPr>
            <a:r>
              <a:rPr lang="en-US" sz="1800" dirty="0"/>
              <a:t>• Includes performance of unneeded maintenance.</a:t>
            </a:r>
          </a:p>
          <a:p>
            <a:pPr marL="0" indent="0">
              <a:spcAft>
                <a:spcPct val="20000"/>
              </a:spcAft>
              <a:buNone/>
            </a:pPr>
            <a:endParaRPr lang="en-US" sz="1800" dirty="0"/>
          </a:p>
          <a:p>
            <a:pPr marL="169863" indent="-169863">
              <a:buNone/>
            </a:pPr>
            <a:r>
              <a:rPr lang="en-US" sz="1800" dirty="0"/>
              <a:t>• Potential for incidental damage to components in conducting unneeded maintenance.</a:t>
            </a: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5117667" cy="160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 dirty="0"/>
              <a:t>Maintenance Strategies</a:t>
            </a:r>
            <a:r>
              <a:rPr lang="en-US" sz="4000" b="1" dirty="0"/>
              <a:t>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000" b="1" dirty="0"/>
              <a:t>Predictive Maintenance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sz="2000" dirty="0"/>
              <a:t>Machine condition determines when maintenance is scheduled.</a:t>
            </a:r>
          </a:p>
          <a:p>
            <a:pPr marL="0" indent="0">
              <a:buFont typeface="Monotype Sorts" pitchFamily="2" charset="2"/>
              <a:buChar char="¶"/>
            </a:pPr>
            <a:endParaRPr lang="en-US" sz="2000" dirty="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Plant management in control of maintenance programs. Overall condition of plant equipment is a known.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Plant has better control of schedule.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b="1"/>
              <a:t>Maintenance Strategies</a:t>
            </a:r>
            <a:r>
              <a:rPr lang="en-US" sz="4000" b="1"/>
              <a:t> </a:t>
            </a:r>
            <a:r>
              <a:rPr lang="en-US" sz="3200"/>
              <a:t/>
            </a:r>
            <a:br>
              <a:rPr lang="en-US" sz="3200"/>
            </a:br>
            <a:r>
              <a:rPr lang="en-US" sz="2000" b="1"/>
              <a:t>Pro-active Maintenance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mtClean="0"/>
              <a:t> </a:t>
            </a:r>
            <a:r>
              <a:rPr lang="en-US" sz="2000"/>
              <a:t>Looks at equipment failures to determine the exact (root) cause of failure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Gradually design problems out of plant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/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/>
              <a:t> Natural extension of predictive maintenance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170</TotalTime>
  <Words>701</Words>
  <Application>Microsoft Office PowerPoint</Application>
  <PresentationFormat>Widescreen</PresentationFormat>
  <Paragraphs>141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Antique Olv (W1)</vt:lpstr>
      <vt:lpstr>Arial</vt:lpstr>
      <vt:lpstr>Calibri</vt:lpstr>
      <vt:lpstr>Calibri Light</vt:lpstr>
      <vt:lpstr>Monotype Sorts</vt:lpstr>
      <vt:lpstr>Wingdings</vt:lpstr>
      <vt:lpstr>Office Theme</vt:lpstr>
      <vt:lpstr>Document</vt:lpstr>
      <vt:lpstr>JCI 796 Fan &amp; Pump Course Objectives  </vt:lpstr>
      <vt:lpstr>JCI 796 Fan &amp; Pump Course Outline </vt:lpstr>
      <vt:lpstr>JCI 796 Fan &amp; Pump Course Outline </vt:lpstr>
      <vt:lpstr>Maintenance Strategies</vt:lpstr>
      <vt:lpstr>Maintenance Strategies  Reactive Maintenance</vt:lpstr>
      <vt:lpstr>Maintenance Strategies  Reactive Maintenance</vt:lpstr>
      <vt:lpstr>Maintenance Strategies  Preventive (time based) Maintenance</vt:lpstr>
      <vt:lpstr>Maintenance Strategies  Predictive Maintenance</vt:lpstr>
      <vt:lpstr>Maintenance Strategies  Pro-active Maintenance</vt:lpstr>
      <vt:lpstr>Maintenance Strategies  Where are we today?</vt:lpstr>
      <vt:lpstr>Maintenance Strategies  Repair Cost Estimates</vt:lpstr>
      <vt:lpstr>Maintenance Strategies  Bearing Life Equation</vt:lpstr>
      <vt:lpstr>Maintenance Strategies  Practical Maintenance</vt:lpstr>
      <vt:lpstr>Maintenance Strategies  Practical Maintenance</vt:lpstr>
      <vt:lpstr>Activity 1  The JCI Predictive Offering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12</cp:revision>
  <dcterms:created xsi:type="dcterms:W3CDTF">2014-02-15T12:22:15Z</dcterms:created>
  <dcterms:modified xsi:type="dcterms:W3CDTF">2014-02-17T10:46:15Z</dcterms:modified>
</cp:coreProperties>
</file>