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1" r:id="rId2"/>
    <p:sldId id="260" r:id="rId3"/>
    <p:sldId id="262" r:id="rId4"/>
    <p:sldId id="283" r:id="rId5"/>
    <p:sldId id="284" r:id="rId6"/>
    <p:sldId id="264" r:id="rId7"/>
    <p:sldId id="287" r:id="rId8"/>
    <p:sldId id="265" r:id="rId9"/>
    <p:sldId id="269" r:id="rId10"/>
    <p:sldId id="289" r:id="rId11"/>
    <p:sldId id="285" r:id="rId12"/>
    <p:sldId id="286" r:id="rId13"/>
    <p:sldId id="271" r:id="rId14"/>
    <p:sldId id="290" r:id="rId15"/>
    <p:sldId id="272" r:id="rId16"/>
    <p:sldId id="275" r:id="rId17"/>
    <p:sldId id="296" r:id="rId18"/>
    <p:sldId id="298" r:id="rId19"/>
    <p:sldId id="299" r:id="rId20"/>
    <p:sldId id="300" r:id="rId21"/>
    <p:sldId id="301" r:id="rId22"/>
    <p:sldId id="302" r:id="rId23"/>
    <p:sldId id="303" r:id="rId24"/>
    <p:sldId id="280" r:id="rId25"/>
    <p:sldId id="304" r:id="rId26"/>
    <p:sldId id="305" r:id="rId27"/>
    <p:sldId id="28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581" y="53"/>
      </p:cViewPr>
      <p:guideLst>
        <p:guide orient="horz" pos="1752"/>
        <p:guide pos="52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95821-5C88-4E10-91E4-56CE42A9A2C0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D726F-DB7C-4ACE-84C5-B2E1CD67F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44726C-2BB0-413E-86C4-24546504779F}" type="slidenum">
              <a:rPr lang="en-US" sz="1200" b="0"/>
              <a:pPr/>
              <a:t>2</a:t>
            </a:fld>
            <a:endParaRPr lang="en-US" sz="1200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In simple form out machine is nothing more that a series of springs and masses.</a:t>
            </a:r>
          </a:p>
        </p:txBody>
      </p:sp>
    </p:spTree>
    <p:extLst>
      <p:ext uri="{BB962C8B-B14F-4D97-AF65-F5344CB8AC3E}">
        <p14:creationId xmlns:p14="http://schemas.microsoft.com/office/powerpoint/2010/main" val="2871368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EB34D9-E53E-4483-8E65-79F0AE7FB887}" type="slidenum">
              <a:rPr lang="en-US" sz="1200" b="0"/>
              <a:pPr/>
              <a:t>12</a:t>
            </a:fld>
            <a:endParaRPr lang="en-US" sz="1200" b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In simple form out machine is nothing more that a series of springs and masses.</a:t>
            </a:r>
          </a:p>
        </p:txBody>
      </p:sp>
    </p:spTree>
    <p:extLst>
      <p:ext uri="{BB962C8B-B14F-4D97-AF65-F5344CB8AC3E}">
        <p14:creationId xmlns:p14="http://schemas.microsoft.com/office/powerpoint/2010/main" val="1941278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2F4246-9CAD-41CA-9BA0-695B5FAB0A3E}" type="slidenum">
              <a:rPr lang="en-US" sz="1200" b="0"/>
              <a:pPr/>
              <a:t>3</a:t>
            </a:fld>
            <a:endParaRPr lang="en-US" sz="1200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In simple form out machine is nothing more that a series of springs and masses.</a:t>
            </a:r>
          </a:p>
        </p:txBody>
      </p:sp>
    </p:spTree>
    <p:extLst>
      <p:ext uri="{BB962C8B-B14F-4D97-AF65-F5344CB8AC3E}">
        <p14:creationId xmlns:p14="http://schemas.microsoft.com/office/powerpoint/2010/main" val="2109449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2F4246-9CAD-41CA-9BA0-695B5FAB0A3E}" type="slidenum">
              <a:rPr lang="en-US" sz="1200" b="0"/>
              <a:pPr/>
              <a:t>4</a:t>
            </a:fld>
            <a:endParaRPr lang="en-US" sz="1200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In simple form out machine is nothing more that a series of springs and masses.</a:t>
            </a:r>
          </a:p>
        </p:txBody>
      </p:sp>
    </p:spTree>
    <p:extLst>
      <p:ext uri="{BB962C8B-B14F-4D97-AF65-F5344CB8AC3E}">
        <p14:creationId xmlns:p14="http://schemas.microsoft.com/office/powerpoint/2010/main" val="1616249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2F4246-9CAD-41CA-9BA0-695B5FAB0A3E}" type="slidenum">
              <a:rPr lang="en-US" sz="1200" b="0"/>
              <a:pPr/>
              <a:t>5</a:t>
            </a:fld>
            <a:endParaRPr lang="en-US" sz="1200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In simple form out machine is nothing more that a series of springs and masses.</a:t>
            </a:r>
          </a:p>
        </p:txBody>
      </p:sp>
    </p:spTree>
    <p:extLst>
      <p:ext uri="{BB962C8B-B14F-4D97-AF65-F5344CB8AC3E}">
        <p14:creationId xmlns:p14="http://schemas.microsoft.com/office/powerpoint/2010/main" val="506870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B1B81F-BC1C-4496-A51B-4FD5105B5E9C}" type="slidenum">
              <a:rPr lang="en-US" sz="1200" b="0"/>
              <a:pPr/>
              <a:t>6</a:t>
            </a:fld>
            <a:endParaRPr lang="en-US" sz="1200" b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In simple form out machine is nothing more that a series of springs and masses.</a:t>
            </a:r>
          </a:p>
        </p:txBody>
      </p:sp>
    </p:spTree>
    <p:extLst>
      <p:ext uri="{BB962C8B-B14F-4D97-AF65-F5344CB8AC3E}">
        <p14:creationId xmlns:p14="http://schemas.microsoft.com/office/powerpoint/2010/main" val="988023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B1B81F-BC1C-4496-A51B-4FD5105B5E9C}" type="slidenum">
              <a:rPr lang="en-US" sz="1200" b="0"/>
              <a:pPr/>
              <a:t>7</a:t>
            </a:fld>
            <a:endParaRPr lang="en-US" sz="1200" b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In simple form out machine is nothing more that a series of springs and masses.</a:t>
            </a:r>
          </a:p>
        </p:txBody>
      </p:sp>
    </p:spTree>
    <p:extLst>
      <p:ext uri="{BB962C8B-B14F-4D97-AF65-F5344CB8AC3E}">
        <p14:creationId xmlns:p14="http://schemas.microsoft.com/office/powerpoint/2010/main" val="2568505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EB34D9-E53E-4483-8E65-79F0AE7FB887}" type="slidenum">
              <a:rPr lang="en-US" sz="1200" b="0"/>
              <a:pPr/>
              <a:t>9</a:t>
            </a:fld>
            <a:endParaRPr lang="en-US" sz="1200" b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In simple form out machine is nothing more that a series of springs and masses.</a:t>
            </a:r>
          </a:p>
        </p:txBody>
      </p:sp>
    </p:spTree>
    <p:extLst>
      <p:ext uri="{BB962C8B-B14F-4D97-AF65-F5344CB8AC3E}">
        <p14:creationId xmlns:p14="http://schemas.microsoft.com/office/powerpoint/2010/main" val="4220467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EB34D9-E53E-4483-8E65-79F0AE7FB887}" type="slidenum">
              <a:rPr lang="en-US" sz="1200" b="0"/>
              <a:pPr/>
              <a:t>10</a:t>
            </a:fld>
            <a:endParaRPr lang="en-US" sz="1200" b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In simple form out machine is nothing more that a series of springs and masses.</a:t>
            </a:r>
          </a:p>
        </p:txBody>
      </p:sp>
    </p:spTree>
    <p:extLst>
      <p:ext uri="{BB962C8B-B14F-4D97-AF65-F5344CB8AC3E}">
        <p14:creationId xmlns:p14="http://schemas.microsoft.com/office/powerpoint/2010/main" val="1172898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EB34D9-E53E-4483-8E65-79F0AE7FB887}" type="slidenum">
              <a:rPr lang="en-US" sz="1200" b="0"/>
              <a:pPr/>
              <a:t>11</a:t>
            </a:fld>
            <a:endParaRPr lang="en-US" sz="1200" b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In simple form out machine is nothing more that a series of springs and masses.</a:t>
            </a:r>
          </a:p>
        </p:txBody>
      </p:sp>
    </p:spTree>
    <p:extLst>
      <p:ext uri="{BB962C8B-B14F-4D97-AF65-F5344CB8AC3E}">
        <p14:creationId xmlns:p14="http://schemas.microsoft.com/office/powerpoint/2010/main" val="1331539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Unit 1: Maintenance Strategies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2DF3-998C-4382-9D98-7022301AC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6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0922-91CB-4ADC-8338-2E51CAB0DC49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2DF3-998C-4382-9D98-7022301AC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63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825626"/>
            <a:ext cx="105156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4076701"/>
            <a:ext cx="105156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5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838200" y="365125"/>
            <a:ext cx="8999764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1475"/>
          </a:xfrm>
        </p:spPr>
        <p:txBody>
          <a:bodyPr>
            <a:normAutofit/>
          </a:bodyPr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3499"/>
            <a:ext cx="10515600" cy="42234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Unit 1: Maintenance Strategies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2DF3-998C-4382-9D98-7022301AC11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9666514" y="365125"/>
            <a:ext cx="1687286" cy="1325563"/>
            <a:chOff x="9552214" y="365125"/>
            <a:chExt cx="1801586" cy="1325563"/>
          </a:xfrm>
        </p:grpSpPr>
        <p:sp>
          <p:nvSpPr>
            <p:cNvPr id="8" name="Rectangle 7"/>
            <p:cNvSpPr/>
            <p:nvPr userDrawn="1"/>
          </p:nvSpPr>
          <p:spPr>
            <a:xfrm>
              <a:off x="9552214" y="365125"/>
              <a:ext cx="1801586" cy="13255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9552214" y="627936"/>
              <a:ext cx="1801586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/>
                <a:t>JCI 796</a:t>
              </a:r>
            </a:p>
            <a:p>
              <a:pPr algn="l"/>
              <a:r>
                <a:rPr lang="en-US" sz="1200" b="1" dirty="0" smtClean="0"/>
                <a:t>Vibration Analysis, Alignment</a:t>
              </a:r>
              <a:r>
                <a:rPr lang="en-US" sz="1200" b="1" baseline="0" dirty="0" smtClean="0"/>
                <a:t> &amp; </a:t>
              </a:r>
              <a:r>
                <a:rPr lang="en-US" sz="1200" b="1" dirty="0" smtClean="0"/>
                <a:t>Balancing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703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Unit 1: Maintenance Strategies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2DF3-998C-4382-9D98-7022301AC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1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Unit 1: Maintenance Strategies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2DF3-998C-4382-9D98-7022301AC11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9837964" y="365125"/>
            <a:ext cx="1515836" cy="1325563"/>
            <a:chOff x="9837964" y="365125"/>
            <a:chExt cx="1515836" cy="1325563"/>
          </a:xfrm>
        </p:grpSpPr>
        <p:sp>
          <p:nvSpPr>
            <p:cNvPr id="11" name="Rectangle 10"/>
            <p:cNvSpPr/>
            <p:nvPr userDrawn="1"/>
          </p:nvSpPr>
          <p:spPr>
            <a:xfrm>
              <a:off x="9837964" y="365125"/>
              <a:ext cx="1515836" cy="13255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9837964" y="473529"/>
              <a:ext cx="15158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JCI 796</a:t>
              </a:r>
            </a:p>
            <a:p>
              <a:r>
                <a:rPr lang="en-US" sz="1200" b="1" dirty="0" smtClean="0"/>
                <a:t>Vibration Analysis, Alignment, Balancing</a:t>
              </a:r>
            </a:p>
          </p:txBody>
        </p:sp>
      </p:grpSp>
      <p:sp>
        <p:nvSpPr>
          <p:cNvPr id="13" name="Rectangle 12"/>
          <p:cNvSpPr/>
          <p:nvPr userDrawn="1"/>
        </p:nvSpPr>
        <p:spPr>
          <a:xfrm>
            <a:off x="838200" y="365125"/>
            <a:ext cx="8999764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00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Unit 1: Maintenance Strategies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2DF3-998C-4382-9D98-7022301AC11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9837964" y="365125"/>
            <a:ext cx="1515836" cy="1325563"/>
            <a:chOff x="9837964" y="365125"/>
            <a:chExt cx="1515836" cy="1325563"/>
          </a:xfrm>
        </p:grpSpPr>
        <p:sp>
          <p:nvSpPr>
            <p:cNvPr id="7" name="Rectangle 6"/>
            <p:cNvSpPr/>
            <p:nvPr userDrawn="1"/>
          </p:nvSpPr>
          <p:spPr>
            <a:xfrm>
              <a:off x="9837964" y="365125"/>
              <a:ext cx="1515836" cy="13255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9837964" y="473529"/>
              <a:ext cx="15158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JCI 796</a:t>
              </a:r>
            </a:p>
            <a:p>
              <a:r>
                <a:rPr lang="en-US" sz="1200" b="1" dirty="0" smtClean="0"/>
                <a:t>Vibration Analysis, Alignment, Balancing</a:t>
              </a:r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838200" y="365125"/>
            <a:ext cx="8999764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3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0922-91CB-4ADC-8338-2E51CAB0DC49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2DF3-998C-4382-9D98-7022301AC11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9837964" y="365125"/>
            <a:ext cx="1515836" cy="1325563"/>
            <a:chOff x="9837964" y="365125"/>
            <a:chExt cx="1515836" cy="1325563"/>
          </a:xfrm>
        </p:grpSpPr>
        <p:sp>
          <p:nvSpPr>
            <p:cNvPr id="6" name="Rectangle 5"/>
            <p:cNvSpPr/>
            <p:nvPr userDrawn="1"/>
          </p:nvSpPr>
          <p:spPr>
            <a:xfrm>
              <a:off x="9837964" y="365125"/>
              <a:ext cx="1515836" cy="13255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9837964" y="473529"/>
              <a:ext cx="15158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JCI 796</a:t>
              </a:r>
            </a:p>
            <a:p>
              <a:r>
                <a:rPr lang="en-US" sz="1200" b="1" dirty="0" smtClean="0"/>
                <a:t>Vibration Analysis, Alignment, Balancing</a:t>
              </a:r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838200" y="365125"/>
            <a:ext cx="8999764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2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198"/>
            <a:ext cx="8371945" cy="1233489"/>
          </a:xfrm>
        </p:spPr>
        <p:txBody>
          <a:bodyPr anchor="b">
            <a:noAutofit/>
          </a:bodyPr>
          <a:lstStyle>
            <a:lvl1pPr>
              <a:defRPr sz="44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0922-91CB-4ADC-8338-2E51CAB0DC49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2DF3-998C-4382-9D98-7022301AC11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9837964" y="365125"/>
            <a:ext cx="1515836" cy="1325563"/>
            <a:chOff x="9837964" y="365125"/>
            <a:chExt cx="1515836" cy="1325563"/>
          </a:xfrm>
        </p:grpSpPr>
        <p:sp>
          <p:nvSpPr>
            <p:cNvPr id="9" name="Rectangle 8"/>
            <p:cNvSpPr/>
            <p:nvPr userDrawn="1"/>
          </p:nvSpPr>
          <p:spPr>
            <a:xfrm>
              <a:off x="9837964" y="365125"/>
              <a:ext cx="1515836" cy="13255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9837964" y="473529"/>
              <a:ext cx="15158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JCI 796</a:t>
              </a:r>
            </a:p>
            <a:p>
              <a:r>
                <a:rPr lang="en-US" sz="1200" b="1" dirty="0" smtClean="0"/>
                <a:t>Vibration Analysis, Alignment, Balancing</a:t>
              </a: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838200" y="365125"/>
            <a:ext cx="8999764" cy="1340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/>
          </a:p>
        </p:txBody>
      </p:sp>
    </p:spTree>
    <p:extLst>
      <p:ext uri="{BB962C8B-B14F-4D97-AF65-F5344CB8AC3E}">
        <p14:creationId xmlns:p14="http://schemas.microsoft.com/office/powerpoint/2010/main" val="59321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838200" y="365125"/>
            <a:ext cx="8999764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76763"/>
            <a:ext cx="8744479" cy="1638304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884221"/>
            <a:ext cx="6172200" cy="39768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84221"/>
            <a:ext cx="3932237" cy="39847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0922-91CB-4ADC-8338-2E51CAB0DC49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2DF3-998C-4382-9D98-7022301AC11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9837964" y="365125"/>
            <a:ext cx="1515836" cy="1325563"/>
            <a:chOff x="9837964" y="365125"/>
            <a:chExt cx="1515836" cy="1325563"/>
          </a:xfrm>
        </p:grpSpPr>
        <p:sp>
          <p:nvSpPr>
            <p:cNvPr id="9" name="Rectangle 8"/>
            <p:cNvSpPr/>
            <p:nvPr userDrawn="1"/>
          </p:nvSpPr>
          <p:spPr>
            <a:xfrm>
              <a:off x="9837964" y="365125"/>
              <a:ext cx="1515836" cy="13255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9837964" y="473529"/>
              <a:ext cx="15158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JCI 796</a:t>
              </a:r>
            </a:p>
            <a:p>
              <a:r>
                <a:rPr lang="en-US" sz="1200" b="1" dirty="0" smtClean="0"/>
                <a:t>Vibration Analysis, Alignment, Balancing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1200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0922-91CB-4ADC-8338-2E51CAB0DC49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2DF3-998C-4382-9D98-7022301AC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0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70922-91CB-4ADC-8338-2E51CAB0DC49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F2DF3-998C-4382-9D98-7022301AC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1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3" r:id="rId11"/>
    <p:sldLayoutId id="21474836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400" b="1" dirty="0">
                <a:latin typeface="+mn-lt"/>
              </a:rPr>
              <a:t>Vibration Basics </a:t>
            </a:r>
            <a:r>
              <a:rPr lang="en-US" sz="3600" b="1" dirty="0">
                <a:latin typeface="+mn-lt"/>
              </a:rPr>
              <a:t/>
            </a:r>
            <a:br>
              <a:rPr lang="en-US" sz="3600" b="1" dirty="0">
                <a:latin typeface="+mn-lt"/>
              </a:rPr>
            </a:br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Vibration Causes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838200" y="1818233"/>
            <a:ext cx="10208426" cy="39847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indent="0">
              <a:lnSpc>
                <a:spcPct val="80000"/>
              </a:lnSpc>
            </a:pPr>
            <a:endParaRPr lang="en-US" sz="4500" b="1" dirty="0"/>
          </a:p>
          <a:p>
            <a:pPr marL="287338" indent="-287338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8000" dirty="0"/>
              <a:t> </a:t>
            </a:r>
            <a:r>
              <a:rPr lang="en-US" sz="8000" dirty="0" smtClean="0"/>
              <a:t>Imbalance</a:t>
            </a:r>
            <a:endParaRPr lang="en-US" sz="8000" dirty="0"/>
          </a:p>
          <a:p>
            <a:pPr marL="287338" indent="-287338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744538" algn="l"/>
              </a:tabLst>
            </a:pPr>
            <a:r>
              <a:rPr lang="en-US" sz="8000" dirty="0" smtClean="0"/>
              <a:t> Worn </a:t>
            </a:r>
            <a:r>
              <a:rPr lang="en-US" sz="8000" dirty="0"/>
              <a:t>pulleys and belts</a:t>
            </a:r>
          </a:p>
          <a:p>
            <a:pPr marL="287338" indent="-287338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8000" dirty="0"/>
              <a:t> Misalignment of pulleys to shafts</a:t>
            </a:r>
          </a:p>
          <a:p>
            <a:pPr marL="287338" indent="-287338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8000" dirty="0"/>
              <a:t> Misalignment of pulleys to one another</a:t>
            </a:r>
          </a:p>
          <a:p>
            <a:pPr marL="287338" indent="-287338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8000" dirty="0"/>
              <a:t> Looseness</a:t>
            </a:r>
          </a:p>
          <a:p>
            <a:pPr marL="287338" indent="-287338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8000" dirty="0"/>
              <a:t> Improper fit between races and shafts (internal looseness)</a:t>
            </a:r>
          </a:p>
          <a:p>
            <a:pPr marL="287338" indent="-287338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8000" dirty="0"/>
              <a:t> Bearing Damage</a:t>
            </a:r>
          </a:p>
          <a:p>
            <a:pPr marL="287338" indent="-287338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8000" dirty="0"/>
              <a:t> Improper lubrication</a:t>
            </a:r>
          </a:p>
          <a:p>
            <a:pPr marL="287338" indent="-287338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8000" dirty="0"/>
              <a:t> Aerodynamic forces</a:t>
            </a:r>
          </a:p>
          <a:p>
            <a:pPr marL="287338" indent="-287338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8000" dirty="0"/>
              <a:t> Hydraulic forces</a:t>
            </a:r>
          </a:p>
          <a:p>
            <a:pPr marL="287338" indent="-287338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8000" dirty="0"/>
              <a:t> Improper loading of resilient mounts</a:t>
            </a:r>
          </a:p>
          <a:p>
            <a:pPr marL="287338" indent="-287338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8000" dirty="0"/>
              <a:t> Inadequate motor mount support </a:t>
            </a:r>
          </a:p>
          <a:p>
            <a:pPr marL="287338" indent="-287338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8000" dirty="0"/>
              <a:t> Resonance</a:t>
            </a:r>
          </a:p>
          <a:p>
            <a:pPr marL="287338" indent="-287338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8000" dirty="0"/>
              <a:t> VFD’s:  operating at or near a natural frequency</a:t>
            </a:r>
          </a:p>
          <a:p>
            <a:pPr marL="0" indent="0">
              <a:lnSpc>
                <a:spcPct val="80000"/>
              </a:lnSpc>
            </a:pP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400" b="1" dirty="0">
                <a:latin typeface="+mn-lt"/>
              </a:rPr>
              <a:t>Vibration Basics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The Time Waveform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Clr>
                <a:schemeClr val="tx1"/>
              </a:buClr>
            </a:pP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59467"/>
            <a:ext cx="3886200" cy="3886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89027" y="5545667"/>
            <a:ext cx="343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M02-How </a:t>
            </a:r>
            <a:r>
              <a:rPr lang="en-US" dirty="0"/>
              <a:t>the waveform is created</a:t>
            </a:r>
          </a:p>
        </p:txBody>
      </p:sp>
    </p:spTree>
    <p:extLst>
      <p:ext uri="{BB962C8B-B14F-4D97-AF65-F5344CB8AC3E}">
        <p14:creationId xmlns:p14="http://schemas.microsoft.com/office/powerpoint/2010/main" val="40837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400" b="1" dirty="0">
                <a:latin typeface="+mn-lt"/>
              </a:rPr>
              <a:t>Vibration Basics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The Vibration Spectrum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 The </a:t>
            </a:r>
            <a:r>
              <a:rPr lang="en-US" sz="2000" dirty="0"/>
              <a:t>waveform is converted and presented as a spectrum (Amplitude VS Frequency).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9788" y="2482252"/>
            <a:ext cx="6053667" cy="437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3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400" b="1" dirty="0">
                <a:latin typeface="+mn-lt"/>
              </a:rPr>
              <a:t>Vibration Basics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The Vibration Spectrum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59467"/>
            <a:ext cx="3886200" cy="388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5187" y="5545667"/>
            <a:ext cx="6222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M03-FFT from the waveform explanation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515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64907"/>
            <a:ext cx="8458200" cy="1096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900" b="1" dirty="0">
                <a:latin typeface="+mn-lt"/>
              </a:rPr>
              <a:t>Vibration Basics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700" dirty="0" smtClean="0">
                <a:solidFill>
                  <a:schemeClr val="tx1"/>
                </a:solidFill>
              </a:rPr>
              <a:t>Units of Amplitude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767138" y="2747964"/>
            <a:ext cx="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14342"/>
              </p:ext>
            </p:extLst>
          </p:nvPr>
        </p:nvGraphicFramePr>
        <p:xfrm>
          <a:off x="838200" y="2322889"/>
          <a:ext cx="7662863" cy="294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r:id="rId3" imgW="5562935" imgH="1552668" progId="PBrush">
                  <p:embed/>
                </p:oleObj>
              </mc:Choice>
              <mc:Fallback>
                <p:oleObj r:id="rId3" imgW="5562935" imgH="1552668" progId="PBrush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322889"/>
                        <a:ext cx="7662863" cy="294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64907"/>
            <a:ext cx="8458200" cy="1096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900" b="1" dirty="0">
                <a:latin typeface="+mn-lt"/>
              </a:rPr>
              <a:t>Vibration Basics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700" dirty="0" smtClean="0">
                <a:solidFill>
                  <a:schemeClr val="tx1"/>
                </a:solidFill>
              </a:rPr>
              <a:t>Units of Amplitude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767138" y="2747964"/>
            <a:ext cx="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14342"/>
              </p:ext>
            </p:extLst>
          </p:nvPr>
        </p:nvGraphicFramePr>
        <p:xfrm>
          <a:off x="838200" y="2322889"/>
          <a:ext cx="7662863" cy="294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r:id="rId3" imgW="5562935" imgH="1552668" progId="PBrush">
                  <p:embed/>
                </p:oleObj>
              </mc:Choice>
              <mc:Fallback>
                <p:oleObj r:id="rId3" imgW="5562935" imgH="1552668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322889"/>
                        <a:ext cx="7662863" cy="294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410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767138" y="2747964"/>
            <a:ext cx="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691896" y="1810209"/>
            <a:ext cx="3908058" cy="71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Displacement: Mils</a:t>
            </a:r>
            <a:endParaRPr lang="en-US" sz="2000" b="0" dirty="0"/>
          </a:p>
          <a:p>
            <a: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0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269046"/>
            <a:ext cx="3410076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3780" y="2269046"/>
            <a:ext cx="3404439" cy="2286000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latin typeface="+mn-lt"/>
              </a:rPr>
              <a:t>Vibration Basics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400" dirty="0" smtClean="0">
                <a:solidFill>
                  <a:schemeClr val="tx1"/>
                </a:solidFill>
              </a:rPr>
              <a:t>Units of Amplitude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66161" y="2269046"/>
            <a:ext cx="3387639" cy="228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93780" y="1803976"/>
            <a:ext cx="14527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Velocity: IPS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7966161" y="1795201"/>
            <a:ext cx="1749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cceleration: G’s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68312"/>
            <a:ext cx="8458200" cy="1096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900" b="1" dirty="0">
                <a:latin typeface="+mn-lt"/>
              </a:rPr>
              <a:t>Vibration Basics </a:t>
            </a:r>
            <a:r>
              <a:rPr lang="en-US" sz="2800" b="1" dirty="0">
                <a:latin typeface="+mn-lt"/>
              </a:rPr>
              <a:t/>
            </a:r>
            <a:br>
              <a:rPr lang="en-US" sz="2800" b="1" dirty="0">
                <a:latin typeface="+mn-lt"/>
              </a:rPr>
            </a:br>
            <a:r>
              <a:rPr lang="en-US" sz="2700" dirty="0" smtClean="0">
                <a:solidFill>
                  <a:schemeClr val="tx1"/>
                </a:solidFill>
                <a:latin typeface="+mn-lt"/>
              </a:rPr>
              <a:t>Units of Frequency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767138" y="2747964"/>
            <a:ext cx="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1926745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Hertz(Hz) </a:t>
            </a:r>
          </a:p>
          <a:p>
            <a:r>
              <a:rPr lang="en-US" dirty="0"/>
              <a:t>Cycles per </a:t>
            </a:r>
            <a:r>
              <a:rPr lang="en-US" dirty="0" smtClean="0"/>
              <a:t>second</a:t>
            </a:r>
            <a:endParaRPr lang="en-US" dirty="0"/>
          </a:p>
          <a:p>
            <a:r>
              <a:rPr lang="en-US" dirty="0" smtClean="0"/>
              <a:t>Typically </a:t>
            </a:r>
            <a:r>
              <a:rPr lang="en-US" dirty="0"/>
              <a:t>used in chiller analysis &amp;</a:t>
            </a:r>
            <a:r>
              <a:rPr lang="en-US" dirty="0" smtClean="0"/>
              <a:t> </a:t>
            </a:r>
            <a:r>
              <a:rPr lang="en-US" dirty="0"/>
              <a:t>high </a:t>
            </a:r>
            <a:endParaRPr lang="en-US" dirty="0" smtClean="0"/>
          </a:p>
          <a:p>
            <a:r>
              <a:rPr lang="en-US" dirty="0" smtClean="0"/>
              <a:t>speed </a:t>
            </a:r>
            <a:r>
              <a:rPr lang="en-US" dirty="0"/>
              <a:t>machines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277293" y="1926745"/>
            <a:ext cx="49516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CPM</a:t>
            </a:r>
            <a:r>
              <a:rPr lang="en-US" dirty="0"/>
              <a:t> </a:t>
            </a:r>
          </a:p>
          <a:p>
            <a:r>
              <a:rPr lang="en-US" dirty="0"/>
              <a:t>Cycle per minute which is the same as RPM. </a:t>
            </a:r>
            <a:endParaRPr lang="en-US" dirty="0" smtClean="0"/>
          </a:p>
          <a:p>
            <a:r>
              <a:rPr lang="en-US" dirty="0" smtClean="0"/>
              <a:t>Used </a:t>
            </a:r>
            <a:r>
              <a:rPr lang="en-US" dirty="0"/>
              <a:t>in fan and pump equipment analysis.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362180"/>
            <a:ext cx="4878516" cy="234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7293" y="3362180"/>
            <a:ext cx="4951610" cy="237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68312"/>
            <a:ext cx="8458200" cy="1096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900" b="1" dirty="0">
                <a:latin typeface="+mn-lt"/>
              </a:rPr>
              <a:t>Vibration Basics </a:t>
            </a:r>
            <a:r>
              <a:rPr lang="en-US" sz="2800" b="1" dirty="0">
                <a:latin typeface="+mn-lt"/>
              </a:rPr>
              <a:t/>
            </a:r>
            <a:br>
              <a:rPr lang="en-US" sz="2800" b="1" dirty="0">
                <a:latin typeface="+mn-lt"/>
              </a:rPr>
            </a:br>
            <a:r>
              <a:rPr lang="en-US" sz="2700" dirty="0" smtClean="0">
                <a:solidFill>
                  <a:schemeClr val="tx1"/>
                </a:solidFill>
                <a:latin typeface="+mn-lt"/>
              </a:rPr>
              <a:t>Overall Amplitude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767138" y="2747964"/>
            <a:ext cx="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192674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Overall A</a:t>
            </a:r>
            <a:r>
              <a:rPr lang="en-US" sz="2000" b="1" dirty="0" smtClean="0"/>
              <a:t>mplitude  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RMS of the total energy in the spectrum.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781300"/>
            <a:ext cx="757645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525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68312"/>
            <a:ext cx="8458200" cy="1096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900" b="1" dirty="0">
                <a:latin typeface="+mn-lt"/>
              </a:rPr>
              <a:t>Vibration Basics </a:t>
            </a:r>
            <a:r>
              <a:rPr lang="en-US" sz="2800" b="1" dirty="0">
                <a:latin typeface="+mn-lt"/>
              </a:rPr>
              <a:t/>
            </a:r>
            <a:br>
              <a:rPr lang="en-US" sz="2800" b="1" dirty="0">
                <a:latin typeface="+mn-lt"/>
              </a:rPr>
            </a:br>
            <a:r>
              <a:rPr lang="en-US" sz="2700" dirty="0" smtClean="0">
                <a:solidFill>
                  <a:schemeClr val="tx1"/>
                </a:solidFill>
                <a:latin typeface="+mn-lt"/>
              </a:rPr>
              <a:t>Overall Amplitude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767138" y="2747964"/>
            <a:ext cx="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192674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Overall A</a:t>
            </a:r>
            <a:r>
              <a:rPr lang="en-US" sz="2000" b="1" dirty="0" smtClean="0"/>
              <a:t>mplitude  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RMS of the total energy in the spectrum.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781300"/>
            <a:ext cx="757645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865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68312"/>
            <a:ext cx="8458200" cy="1096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900" b="1" dirty="0">
                <a:latin typeface="+mn-lt"/>
              </a:rPr>
              <a:t>Vibration Basics </a:t>
            </a:r>
            <a:r>
              <a:rPr lang="en-US" sz="2800" b="1" dirty="0">
                <a:latin typeface="+mn-lt"/>
              </a:rPr>
              <a:t/>
            </a:r>
            <a:br>
              <a:rPr lang="en-US" sz="2800" b="1" dirty="0">
                <a:latin typeface="+mn-lt"/>
              </a:rPr>
            </a:br>
            <a:r>
              <a:rPr lang="en-US" sz="2700" dirty="0" smtClean="0">
                <a:solidFill>
                  <a:schemeClr val="tx1"/>
                </a:solidFill>
                <a:latin typeface="+mn-lt"/>
              </a:rPr>
              <a:t>Overall Amplitude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767138" y="2747964"/>
            <a:ext cx="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8" name="Content Placeholder 3" descr="fluk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121408"/>
            <a:ext cx="8305800" cy="38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9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400" b="1" dirty="0">
                <a:latin typeface="+mn-lt"/>
              </a:rPr>
              <a:t>Vibration Basics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What is Vibration?</a:t>
            </a:r>
          </a:p>
        </p:txBody>
      </p:sp>
      <p:graphicFrame>
        <p:nvGraphicFramePr>
          <p:cNvPr id="19460" name="Object 4">
            <a:hlinkClick r:id="" action="ppaction://ole?verb=0"/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951554524"/>
              </p:ext>
            </p:extLst>
          </p:nvPr>
        </p:nvGraphicFramePr>
        <p:xfrm>
          <a:off x="5807075" y="2547938"/>
          <a:ext cx="4924425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Microsoft Drawing" r:id="rId4" imgW="4924425" imgH="2647950" progId="">
                  <p:embed/>
                </p:oleObj>
              </mc:Choice>
              <mc:Fallback>
                <p:oleObj name="Microsoft Drawing" r:id="rId4" imgW="4924425" imgH="2647950" progId="">
                  <p:embed/>
                  <p:pic>
                    <p:nvPicPr>
                      <p:cNvPr id="0" name="Picture 1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75" y="2547938"/>
                        <a:ext cx="4924425" cy="264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Rectangle 3"/>
          <p:cNvSpPr>
            <a:spLocks noGrp="1" noChangeArrowheads="1"/>
          </p:cNvSpPr>
          <p:nvPr>
            <p:ph type="body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 Any physical process characterized by cyclic variations in amplitude, intensity, or frequency</a:t>
            </a:r>
          </a:p>
          <a:p>
            <a:pPr marL="0" indent="0">
              <a:buClr>
                <a:schemeClr val="tx1"/>
              </a:buClr>
            </a:pPr>
            <a:r>
              <a:rPr lang="en-US" sz="2000" dirty="0"/>
              <a:t> </a:t>
            </a:r>
            <a:endParaRPr lang="en-US" sz="2000" dirty="0" smtClean="0"/>
          </a:p>
          <a:p>
            <a:pPr marL="0" indent="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Vibration </a:t>
            </a:r>
            <a:r>
              <a:rPr lang="en-US" sz="2000" dirty="0"/>
              <a:t>is usually </a:t>
            </a:r>
            <a:r>
              <a:rPr lang="en-US" sz="2000" b="1" i="1" dirty="0"/>
              <a:t>not</a:t>
            </a:r>
            <a:r>
              <a:rPr lang="en-US" sz="2000" dirty="0"/>
              <a:t> the direct cause of a problem, rather it is the </a:t>
            </a:r>
            <a:r>
              <a:rPr lang="en-US" sz="2000" b="1" i="1" dirty="0"/>
              <a:t>symptom</a:t>
            </a:r>
            <a:r>
              <a:rPr lang="en-US" sz="2000" dirty="0"/>
              <a:t> of the problem.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68312"/>
            <a:ext cx="8458200" cy="1096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900" b="1" dirty="0">
                <a:latin typeface="+mn-lt"/>
              </a:rPr>
              <a:t>Vibration Basics </a:t>
            </a:r>
            <a:r>
              <a:rPr lang="en-US" sz="2800" b="1" dirty="0">
                <a:latin typeface="+mn-lt"/>
              </a:rPr>
              <a:t/>
            </a:r>
            <a:br>
              <a:rPr lang="en-US" sz="2800" b="1" dirty="0">
                <a:latin typeface="+mn-lt"/>
              </a:rPr>
            </a:br>
            <a:r>
              <a:rPr lang="en-US" sz="2700" dirty="0" smtClean="0">
                <a:solidFill>
                  <a:schemeClr val="tx1"/>
                </a:solidFill>
                <a:latin typeface="+mn-lt"/>
              </a:rPr>
              <a:t>Severity Guides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767138" y="2747964"/>
            <a:ext cx="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881034"/>
            <a:ext cx="5521782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3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68312"/>
            <a:ext cx="8458200" cy="1096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900" b="1" dirty="0">
                <a:latin typeface="+mn-lt"/>
              </a:rPr>
              <a:t>Vibration Basics </a:t>
            </a:r>
            <a:r>
              <a:rPr lang="en-US" sz="2800" b="1" dirty="0">
                <a:latin typeface="+mn-lt"/>
              </a:rPr>
              <a:t/>
            </a:r>
            <a:br>
              <a:rPr lang="en-US" sz="2800" b="1" dirty="0">
                <a:latin typeface="+mn-lt"/>
              </a:rPr>
            </a:br>
            <a:r>
              <a:rPr lang="en-US" sz="2700" dirty="0" smtClean="0">
                <a:solidFill>
                  <a:schemeClr val="tx1"/>
                </a:solidFill>
                <a:latin typeface="+mn-lt"/>
              </a:rPr>
              <a:t>Severity Guides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767138" y="2747964"/>
            <a:ext cx="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059624"/>
            <a:ext cx="3281517" cy="435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68312"/>
            <a:ext cx="8458200" cy="1096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900" b="1" dirty="0">
                <a:latin typeface="+mn-lt"/>
              </a:rPr>
              <a:t>Vibration Basics </a:t>
            </a:r>
            <a:r>
              <a:rPr lang="en-US" sz="2800" b="1" dirty="0">
                <a:latin typeface="+mn-lt"/>
              </a:rPr>
              <a:t/>
            </a:r>
            <a:br>
              <a:rPr lang="en-US" sz="2800" b="1" dirty="0">
                <a:latin typeface="+mn-lt"/>
              </a:rPr>
            </a:br>
            <a:r>
              <a:rPr lang="en-US" sz="2700" dirty="0" smtClean="0">
                <a:solidFill>
                  <a:schemeClr val="tx1"/>
                </a:solidFill>
                <a:latin typeface="+mn-lt"/>
              </a:rPr>
              <a:t>Severity Guides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767138" y="2747964"/>
            <a:ext cx="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988710"/>
            <a:ext cx="10492118" cy="456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0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68312"/>
            <a:ext cx="8458200" cy="1096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900" b="1" dirty="0">
                <a:latin typeface="+mn-lt"/>
              </a:rPr>
              <a:t>Vibration Basics </a:t>
            </a:r>
            <a:r>
              <a:rPr lang="en-US" sz="2800" b="1" dirty="0">
                <a:latin typeface="+mn-lt"/>
              </a:rPr>
              <a:t/>
            </a:r>
            <a:br>
              <a:rPr lang="en-US" sz="2800" b="1" dirty="0">
                <a:latin typeface="+mn-lt"/>
              </a:rPr>
            </a:br>
            <a:r>
              <a:rPr lang="en-US" sz="2700" dirty="0" smtClean="0">
                <a:solidFill>
                  <a:schemeClr val="tx1"/>
                </a:solidFill>
                <a:latin typeface="+mn-lt"/>
              </a:rPr>
              <a:t>Severity Guides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767138" y="2747964"/>
            <a:ext cx="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1" y="1865160"/>
            <a:ext cx="5483941" cy="3461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4982" y="1865159"/>
            <a:ext cx="5027413" cy="260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3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74638"/>
            <a:ext cx="8229600" cy="1096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200" b="1"/>
              <a:t>Vibration Basics</a:t>
            </a:r>
            <a:r>
              <a:rPr lang="en-US" sz="2800" b="1"/>
              <a:t> </a:t>
            </a:r>
            <a:br>
              <a:rPr lang="en-US" sz="2800" b="1"/>
            </a:br>
            <a:r>
              <a:rPr lang="en-US" b="1" smtClean="0">
                <a:solidFill>
                  <a:schemeClr val="tx1"/>
                </a:solidFill>
              </a:rPr>
              <a:t>Trending</a:t>
            </a:r>
            <a:r>
              <a:rPr lang="en-US" sz="2800" b="1"/>
              <a:t> </a:t>
            </a:r>
            <a:r>
              <a:rPr lang="en-US" b="1" smtClean="0">
                <a:solidFill>
                  <a:schemeClr val="tx1"/>
                </a:solidFill>
              </a:rPr>
              <a:t>Overall Amplitude</a:t>
            </a: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51339"/>
              </p:ext>
            </p:extLst>
          </p:nvPr>
        </p:nvGraphicFramePr>
        <p:xfrm>
          <a:off x="694267" y="2017713"/>
          <a:ext cx="8686800" cy="471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Bitmap Image" r:id="rId3" imgW="6114286" imgH="3172268" progId="PBrush">
                  <p:embed/>
                </p:oleObj>
              </mc:Choice>
              <mc:Fallback>
                <p:oleObj name="Bitmap Image" r:id="rId3" imgW="6114286" imgH="3172268" progId="PBrush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267" y="2017713"/>
                        <a:ext cx="8686800" cy="471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Vibration Basics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>
                <a:latin typeface="+mn-lt"/>
              </a:rPr>
              <a:t>Overall Amplitude</a:t>
            </a:r>
            <a:endParaRPr lang="en-US" dirty="0">
              <a:latin typeface="+mn-lt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2378146"/>
            <a:ext cx="11410950" cy="37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600"/>
              <a:t>Activity 2</a:t>
            </a:r>
            <a:r>
              <a:rPr lang="en-US" sz="2000"/>
              <a:t> </a:t>
            </a:r>
            <a:br>
              <a:rPr lang="en-US" sz="2000"/>
            </a:br>
            <a:r>
              <a:rPr lang="en-US" sz="2800"/>
              <a:t>The vibration spectrum</a:t>
            </a:r>
          </a:p>
        </p:txBody>
      </p:sp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127" y="3269750"/>
            <a:ext cx="10323636" cy="336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38200" y="1669312"/>
            <a:ext cx="103325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What is the full scale amplitude?</a:t>
            </a:r>
            <a:endParaRPr lang="en-US" b="1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 Approximate the amplitude of the vibration spike.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 What is the overall amplitude?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 Name the units of amplitude.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 Approximate the frequency of the vibration spike.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82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400" b="1" dirty="0">
                <a:latin typeface="+mn-lt"/>
              </a:rPr>
              <a:t>Vibration Basics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Amplitude, Frequency &amp; Phase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400" b="1" dirty="0" smtClean="0"/>
              <a:t>Phase </a:t>
            </a:r>
            <a:r>
              <a:rPr lang="en-US" sz="2400" dirty="0" smtClean="0"/>
              <a:t>(Phase </a:t>
            </a:r>
            <a:r>
              <a:rPr lang="en-US" sz="2400" dirty="0"/>
              <a:t>Angle): </a:t>
            </a:r>
            <a:endParaRPr lang="en-US" sz="2400" dirty="0" smtClean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Phase is the measure of timing between two events.</a:t>
            </a:r>
            <a:endParaRPr lang="en-US" sz="2000" dirty="0" smtClean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Compares </a:t>
            </a:r>
            <a:r>
              <a:rPr lang="en-US" sz="2000" dirty="0"/>
              <a:t>the motion of a vibrating part with a fixed </a:t>
            </a:r>
            <a:r>
              <a:rPr lang="en-US" sz="2000" dirty="0" smtClean="0"/>
              <a:t>reference </a:t>
            </a:r>
            <a:r>
              <a:rPr lang="en-US" sz="2000" dirty="0"/>
              <a:t>or compares the motion between two vibrating parts</a:t>
            </a:r>
            <a:r>
              <a:rPr lang="en-US" sz="2000" dirty="0" smtClean="0"/>
              <a:t>.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Parts that are in phase move together, parts the are 180 degrees out of phase move opposite each other. </a:t>
            </a:r>
            <a:endParaRPr lang="en-US" sz="2000" b="1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The phase angle describes the position of a mark (on the shaft) to fixed reference point when the vibration is at it’s peak.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Phase angles are used </a:t>
            </a:r>
            <a:r>
              <a:rPr lang="en-US" sz="2000" dirty="0"/>
              <a:t>in balancing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95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9788" y="461913"/>
            <a:ext cx="8742891" cy="1187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400" b="1" dirty="0"/>
              <a:t>Vibration Basics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400" b="0" dirty="0" smtClean="0">
                <a:solidFill>
                  <a:schemeClr val="tx1"/>
                </a:solidFill>
              </a:rPr>
              <a:t>The Vibration Signal</a:t>
            </a:r>
          </a:p>
        </p:txBody>
      </p:sp>
      <p:graphicFrame>
        <p:nvGraphicFramePr>
          <p:cNvPr id="22532" name="Object 4">
            <a:hlinkClick r:id="" action="ppaction://ole?verb=0"/>
          </p:cNvPr>
          <p:cNvGraphicFramePr>
            <a:graphicFrameLocks noGrp="1"/>
          </p:cNvGraphicFramePr>
          <p:nvPr>
            <p:ph type="pic" idx="1"/>
          </p:nvPr>
        </p:nvGraphicFramePr>
        <p:xfrm>
          <a:off x="5807075" y="2547938"/>
          <a:ext cx="4924425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Microsoft Drawing" r:id="rId4" imgW="4924425" imgH="2647950" progId="">
                  <p:embed/>
                </p:oleObj>
              </mc:Choice>
              <mc:Fallback>
                <p:oleObj name="Microsoft Drawing" r:id="rId4" imgW="4924425" imgH="2647950" progId="">
                  <p:embed/>
                  <p:pic>
                    <p:nvPicPr>
                      <p:cNvPr id="0" name="Picture 1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75" y="2547938"/>
                        <a:ext cx="4924425" cy="264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/>
              <a:t> A vibration sensor is mounted at or near a machine bearing support.</a:t>
            </a:r>
          </a:p>
          <a:p>
            <a:pPr marL="0" indent="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/>
              <a:t> Mounting methods include magnets, extension probes, and hard mounts.</a:t>
            </a:r>
          </a:p>
          <a:p>
            <a:pPr marL="0" indent="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/>
              <a:t> If the mount is good the sensor is “coupled” to the bearing support, and therefore vibrates just as the machine does.</a:t>
            </a:r>
          </a:p>
          <a:p>
            <a:pPr marL="0" indent="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/>
              <a:t> The sensor produces voltage that is proportional to the vibration.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400" b="1" dirty="0"/>
              <a:t>Vibration Basics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400" b="0" dirty="0" smtClean="0">
                <a:solidFill>
                  <a:schemeClr val="tx1"/>
                </a:solidFill>
              </a:rPr>
              <a:t>The Accelerometer</a:t>
            </a:r>
            <a:br>
              <a:rPr lang="en-US" sz="2400" b="0" dirty="0" smtClean="0">
                <a:solidFill>
                  <a:schemeClr val="tx1"/>
                </a:solidFill>
              </a:rPr>
            </a:br>
            <a:endParaRPr lang="en-US" sz="2400" b="0" dirty="0" smtClean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199" y="1884221"/>
            <a:ext cx="5901268" cy="458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400" b="1" dirty="0"/>
              <a:t>Vibration Basics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400" b="0" dirty="0" smtClean="0">
                <a:solidFill>
                  <a:schemeClr val="tx1"/>
                </a:solidFill>
              </a:rPr>
              <a:t>The Accelerometer</a:t>
            </a:r>
            <a:br>
              <a:rPr lang="en-US" sz="2400" b="0" dirty="0" smtClean="0">
                <a:solidFill>
                  <a:schemeClr val="tx1"/>
                </a:solidFill>
              </a:rPr>
            </a:br>
            <a:endParaRPr lang="en-US" sz="24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4133" y="1777999"/>
            <a:ext cx="3803467" cy="468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8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400" b="1" dirty="0"/>
              <a:t>Vibration Basics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400" b="0" dirty="0" smtClean="0">
                <a:solidFill>
                  <a:schemeClr val="tx1"/>
                </a:solidFill>
              </a:rPr>
              <a:t>The Vibration Signal</a:t>
            </a:r>
          </a:p>
        </p:txBody>
      </p:sp>
      <p:graphicFrame>
        <p:nvGraphicFramePr>
          <p:cNvPr id="25603" name="Object 3"/>
          <p:cNvGraphicFramePr>
            <a:graphicFrameLocks noGrp="1" noChangeAspect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224056951"/>
              </p:ext>
            </p:extLst>
          </p:nvPr>
        </p:nvGraphicFramePr>
        <p:xfrm>
          <a:off x="6592887" y="2478088"/>
          <a:ext cx="4295245" cy="3575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Bitmap Image" r:id="rId4" imgW="3352381" imgH="2790476" progId="PBrush">
                  <p:embed/>
                </p:oleObj>
              </mc:Choice>
              <mc:Fallback>
                <p:oleObj name="Bitmap Image" r:id="rId4" imgW="3352381" imgH="2790476" progId="PBrush">
                  <p:embed/>
                  <p:pic>
                    <p:nvPicPr>
                      <p:cNvPr id="0" name="Picture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1965" t="3621" r="6580" b="9480"/>
                      <a:stretch>
                        <a:fillRect/>
                      </a:stretch>
                    </p:blipFill>
                    <p:spPr bwMode="auto">
                      <a:xfrm>
                        <a:off x="6592887" y="2478088"/>
                        <a:ext cx="4295245" cy="35753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7"/>
          <p:cNvGraphicFramePr>
            <a:graphicFrameLocks noGrp="1" noChangeAspect="1"/>
          </p:cNvGraphicFramePr>
          <p:nvPr>
            <p:ph type="body" sz="half" idx="2"/>
            <p:extLst>
              <p:ext uri="{D42A27DB-BD31-4B8C-83A1-F6EECF244321}">
                <p14:modId xmlns:p14="http://schemas.microsoft.com/office/powerpoint/2010/main" val="3160100451"/>
              </p:ext>
            </p:extLst>
          </p:nvPr>
        </p:nvGraphicFramePr>
        <p:xfrm>
          <a:off x="636588" y="2325687"/>
          <a:ext cx="5884972" cy="3727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Bitmap Image" r:id="rId6" imgW="4420217" imgH="2800741" progId="PBrush">
                  <p:embed/>
                </p:oleObj>
              </mc:Choice>
              <mc:Fallback>
                <p:oleObj name="Bitmap Image" r:id="rId6" imgW="4420217" imgH="2800741" progId="PBrush">
                  <p:embed/>
                  <p:pic>
                    <p:nvPicPr>
                      <p:cNvPr id="0" name="Picture 2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2325687"/>
                        <a:ext cx="5884972" cy="37277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400" b="1" dirty="0"/>
              <a:t>Vibration Basics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400" b="0" dirty="0" smtClean="0">
                <a:solidFill>
                  <a:schemeClr val="tx1"/>
                </a:solidFill>
              </a:rPr>
              <a:t>The Vibration Signal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59467"/>
            <a:ext cx="3886200" cy="3886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8815" y="5701784"/>
            <a:ext cx="4277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M01-Periodic </a:t>
            </a:r>
            <a:r>
              <a:rPr lang="en-US" dirty="0"/>
              <a:t>and Harmonic Motion- </a:t>
            </a:r>
            <a:r>
              <a:rPr lang="en-US" dirty="0" smtClean="0"/>
              <a:t>Spring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81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400" b="1" dirty="0">
                <a:latin typeface="+mn-lt"/>
              </a:rPr>
              <a:t>Vibration Basics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Amplitude, Frequency &amp; Phase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Clr>
                <a:schemeClr val="tx1"/>
              </a:buClr>
            </a:pPr>
            <a:r>
              <a:rPr lang="en-US" sz="2800" dirty="0" smtClean="0"/>
              <a:t> </a:t>
            </a:r>
            <a:r>
              <a:rPr lang="en-US" sz="2400" b="1" dirty="0"/>
              <a:t>A</a:t>
            </a:r>
            <a:r>
              <a:rPr lang="en-US" sz="2400" b="1" dirty="0" smtClean="0"/>
              <a:t>mplitude 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amount of vibration </a:t>
            </a:r>
            <a:endParaRPr lang="en-US" sz="2000" dirty="0" smtClean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Indicates </a:t>
            </a:r>
            <a:r>
              <a:rPr lang="en-US" sz="2000" dirty="0"/>
              <a:t>the severity of combined problems</a:t>
            </a:r>
            <a:r>
              <a:rPr lang="en-US" sz="2000" dirty="0" smtClean="0"/>
              <a:t>.</a:t>
            </a:r>
          </a:p>
          <a:p>
            <a:pPr>
              <a:buClr>
                <a:schemeClr val="tx1"/>
              </a:buClr>
            </a:pPr>
            <a:r>
              <a:rPr lang="en-US" sz="2400" b="1" dirty="0" smtClean="0"/>
              <a:t>Frequency</a:t>
            </a:r>
            <a:r>
              <a:rPr lang="en-US" sz="2000" dirty="0" smtClean="0"/>
              <a:t> 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How </a:t>
            </a:r>
            <a:r>
              <a:rPr lang="en-US" sz="2000" dirty="0"/>
              <a:t>often the vibration event occurs.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Used </a:t>
            </a:r>
            <a:r>
              <a:rPr lang="en-US" sz="2000" dirty="0"/>
              <a:t>to determine specific problems</a:t>
            </a:r>
            <a:r>
              <a:rPr lang="en-US" sz="2000" dirty="0" smtClean="0"/>
              <a:t>.</a:t>
            </a:r>
          </a:p>
          <a:p>
            <a:pPr>
              <a:buClr>
                <a:schemeClr val="tx1"/>
              </a:buClr>
            </a:pPr>
            <a:r>
              <a:rPr lang="en-US" sz="2400" b="1" dirty="0" smtClean="0"/>
              <a:t>Phase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Phase is the measure of timing between two events</a:t>
            </a:r>
            <a:r>
              <a:rPr lang="en-US" sz="2000" dirty="0" smtClean="0"/>
              <a:t>.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 phase angle describes the position of a mark (on the shaft) to fixed reference point when the vibration is at it’s peak.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400" b="1" dirty="0">
                <a:latin typeface="+mn-lt"/>
              </a:rPr>
              <a:t>Vibration Basics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The Time Waveform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Amplitude Vs Time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raw </a:t>
            </a:r>
            <a:r>
              <a:rPr lang="en-US" sz="2400" dirty="0" smtClean="0"/>
              <a:t>sensor signal.  </a:t>
            </a:r>
            <a:endParaRPr lang="en-US" sz="2400" dirty="0"/>
          </a:p>
          <a:p>
            <a:pPr marL="0" indent="0">
              <a:buClr>
                <a:schemeClr val="tx1"/>
              </a:buClr>
            </a:pPr>
            <a:r>
              <a:rPr lang="en-US" sz="20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912534"/>
            <a:ext cx="6738312" cy="2184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Template" id="{104A2D99-BE82-433F-B420-93044877B29C}" vid="{A0AFAAC8-BBAC-4E4C-BCF2-FD106B2E97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PresentationTemplate</Template>
  <TotalTime>318</TotalTime>
  <Words>693</Words>
  <Application>Microsoft Office PowerPoint</Application>
  <PresentationFormat>Widescreen</PresentationFormat>
  <Paragraphs>113</Paragraphs>
  <Slides>27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Office Theme</vt:lpstr>
      <vt:lpstr>Microsoft Drawing</vt:lpstr>
      <vt:lpstr>Bitmap Image</vt:lpstr>
      <vt:lpstr>Vibration Basics  Vibration Causes</vt:lpstr>
      <vt:lpstr>Vibration Basics  What is Vibration?</vt:lpstr>
      <vt:lpstr>Vibration Basics  The Vibration Signal</vt:lpstr>
      <vt:lpstr>Vibration Basics  The Accelerometer </vt:lpstr>
      <vt:lpstr>Vibration Basics  The Accelerometer </vt:lpstr>
      <vt:lpstr>Vibration Basics  The Vibration Signal</vt:lpstr>
      <vt:lpstr>Vibration Basics  The Vibration Signal</vt:lpstr>
      <vt:lpstr>Vibration Basics  Amplitude, Frequency &amp; Phase</vt:lpstr>
      <vt:lpstr>Vibration Basics  The Time Waveform</vt:lpstr>
      <vt:lpstr>Vibration Basics  The Time Waveform</vt:lpstr>
      <vt:lpstr>Vibration Basics  The Vibration Spectrum</vt:lpstr>
      <vt:lpstr>Vibration Basics  The Vibration Spectrum</vt:lpstr>
      <vt:lpstr>Vibration Basics  Units of Amplitude</vt:lpstr>
      <vt:lpstr>Vibration Basics  Units of Amplitude</vt:lpstr>
      <vt:lpstr>Vibration Basics  Units of Amplitude</vt:lpstr>
      <vt:lpstr>Vibration Basics  Units of Frequency</vt:lpstr>
      <vt:lpstr>Vibration Basics  Overall Amplitude</vt:lpstr>
      <vt:lpstr>Vibration Basics  Overall Amplitude</vt:lpstr>
      <vt:lpstr>Vibration Basics  Overall Amplitude</vt:lpstr>
      <vt:lpstr>Vibration Basics  Severity Guides</vt:lpstr>
      <vt:lpstr>Vibration Basics  Severity Guides</vt:lpstr>
      <vt:lpstr>Vibration Basics  Severity Guides</vt:lpstr>
      <vt:lpstr>Vibration Basics  Severity Guides</vt:lpstr>
      <vt:lpstr>Vibration Basics  Trending Overall Amplitude</vt:lpstr>
      <vt:lpstr>Vibration Basics  Overall Amplitude</vt:lpstr>
      <vt:lpstr>Activity 2  The vibration spectrum</vt:lpstr>
      <vt:lpstr>Vibration Basics  Amplitude, Frequency &amp; Phase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Maintenance Strategies</dc:title>
  <dc:creator>David Zdrojewski</dc:creator>
  <cp:lastModifiedBy>David Zdrojewski</cp:lastModifiedBy>
  <cp:revision>32</cp:revision>
  <dcterms:created xsi:type="dcterms:W3CDTF">2014-02-15T12:22:15Z</dcterms:created>
  <dcterms:modified xsi:type="dcterms:W3CDTF">2014-02-18T13:23:22Z</dcterms:modified>
</cp:coreProperties>
</file>