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74" r:id="rId3"/>
    <p:sldId id="297" r:id="rId4"/>
    <p:sldId id="275" r:id="rId5"/>
    <p:sldId id="276" r:id="rId6"/>
    <p:sldId id="298" r:id="rId7"/>
    <p:sldId id="301" r:id="rId8"/>
    <p:sldId id="302" r:id="rId9"/>
    <p:sldId id="303" r:id="rId10"/>
    <p:sldId id="29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" userDrawn="1">
          <p15:clr>
            <a:srgbClr val="A4A3A4"/>
          </p15:clr>
        </p15:guide>
        <p15:guide id="2" pos="55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50" d="100"/>
          <a:sy n="50" d="100"/>
        </p:scale>
        <p:origin x="53" y="158"/>
      </p:cViewPr>
      <p:guideLst>
        <p:guide orient="horz" pos="384"/>
        <p:guide pos="552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Unit 1: Maintenance Strategies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765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70922-91CB-4ADC-8338-2E51CAB0DC49}" type="datetimeFigureOut">
              <a:rPr lang="en-US" smtClean="0"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55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2635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825626"/>
            <a:ext cx="10515600" cy="20986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200" y="4076701"/>
            <a:ext cx="10515600" cy="21002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8553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825625"/>
            <a:ext cx="515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Online Image Placeholder 3"/>
          <p:cNvSpPr>
            <a:spLocks noGrp="1"/>
          </p:cNvSpPr>
          <p:nvPr>
            <p:ph type="clipArt" sz="half" idx="2"/>
          </p:nvPr>
        </p:nvSpPr>
        <p:spPr>
          <a:xfrm>
            <a:off x="6197600" y="1825625"/>
            <a:ext cx="5156200" cy="435133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366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Unit 1: Maintenance Strategies</a:t>
            </a:r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838200" y="365125"/>
            <a:ext cx="8999764" cy="13255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9666514" y="365125"/>
            <a:ext cx="1687286" cy="1325563"/>
            <a:chOff x="9552214" y="365125"/>
            <a:chExt cx="1801586" cy="1325563"/>
          </a:xfrm>
        </p:grpSpPr>
        <p:sp>
          <p:nvSpPr>
            <p:cNvPr id="8" name="Rectangle 7"/>
            <p:cNvSpPr/>
            <p:nvPr userDrawn="1"/>
          </p:nvSpPr>
          <p:spPr>
            <a:xfrm>
              <a:off x="9552214" y="365125"/>
              <a:ext cx="1801586" cy="132556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9" name="TextBox 8"/>
            <p:cNvSpPr txBox="1"/>
            <p:nvPr userDrawn="1"/>
          </p:nvSpPr>
          <p:spPr>
            <a:xfrm>
              <a:off x="9552214" y="627936"/>
              <a:ext cx="1801586" cy="73866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l"/>
              <a:r>
                <a:rPr lang="en-US" dirty="0" smtClean="0"/>
                <a:t>JCI 796</a:t>
              </a:r>
            </a:p>
            <a:p>
              <a:pPr algn="l"/>
              <a:r>
                <a:rPr lang="en-US" sz="1200" b="1" dirty="0" smtClean="0"/>
                <a:t>Vibration Analysis, Alignment</a:t>
              </a:r>
              <a:r>
                <a:rPr lang="en-US" sz="1200" b="1" baseline="0" dirty="0" smtClean="0"/>
                <a:t> &amp; </a:t>
              </a:r>
              <a:r>
                <a:rPr lang="en-US" sz="1200" b="1" dirty="0" smtClean="0"/>
                <a:t>Balancing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17036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smtClean="0"/>
              <a:t>Unit 1: Maintenance Strategies</a:t>
            </a: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110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Unit 1: Maintenance Strategies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9837964" y="365125"/>
            <a:ext cx="1515836" cy="1325563"/>
            <a:chOff x="9837964" y="365125"/>
            <a:chExt cx="1515836" cy="1325563"/>
          </a:xfrm>
        </p:grpSpPr>
        <p:sp>
          <p:nvSpPr>
            <p:cNvPr id="11" name="Rectangle 10"/>
            <p:cNvSpPr/>
            <p:nvPr userDrawn="1"/>
          </p:nvSpPr>
          <p:spPr>
            <a:xfrm>
              <a:off x="9837964" y="365125"/>
              <a:ext cx="1515836" cy="132556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2" name="TextBox 11"/>
            <p:cNvSpPr txBox="1"/>
            <p:nvPr userDrawn="1"/>
          </p:nvSpPr>
          <p:spPr>
            <a:xfrm>
              <a:off x="9837964" y="473529"/>
              <a:ext cx="151583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JCI 796</a:t>
              </a:r>
            </a:p>
            <a:p>
              <a:r>
                <a:rPr lang="en-US" sz="1200" b="1" dirty="0" smtClean="0"/>
                <a:t>Vibration Analysis, Alignment, Balancing</a:t>
              </a:r>
            </a:p>
          </p:txBody>
        </p:sp>
      </p:grpSp>
      <p:sp>
        <p:nvSpPr>
          <p:cNvPr id="13" name="Rectangle 12"/>
          <p:cNvSpPr/>
          <p:nvPr userDrawn="1"/>
        </p:nvSpPr>
        <p:spPr>
          <a:xfrm>
            <a:off x="838200" y="365125"/>
            <a:ext cx="8999764" cy="13255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600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Unit 1: Maintenance Strategies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9837964" y="365125"/>
            <a:ext cx="1515836" cy="1325563"/>
            <a:chOff x="9837964" y="365125"/>
            <a:chExt cx="1515836" cy="1325563"/>
          </a:xfrm>
        </p:grpSpPr>
        <p:sp>
          <p:nvSpPr>
            <p:cNvPr id="7" name="Rectangle 6"/>
            <p:cNvSpPr/>
            <p:nvPr userDrawn="1"/>
          </p:nvSpPr>
          <p:spPr>
            <a:xfrm>
              <a:off x="9837964" y="365125"/>
              <a:ext cx="1515836" cy="132556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8" name="TextBox 7"/>
            <p:cNvSpPr txBox="1"/>
            <p:nvPr userDrawn="1"/>
          </p:nvSpPr>
          <p:spPr>
            <a:xfrm>
              <a:off x="9837964" y="473529"/>
              <a:ext cx="151583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JCI 796</a:t>
              </a:r>
            </a:p>
            <a:p>
              <a:r>
                <a:rPr lang="en-US" sz="1200" b="1" dirty="0" smtClean="0"/>
                <a:t>Vibration Analysis, Alignment, Balancing</a:t>
              </a:r>
            </a:p>
          </p:txBody>
        </p:sp>
      </p:grpSp>
      <p:sp>
        <p:nvSpPr>
          <p:cNvPr id="9" name="Rectangle 8"/>
          <p:cNvSpPr/>
          <p:nvPr userDrawn="1"/>
        </p:nvSpPr>
        <p:spPr>
          <a:xfrm>
            <a:off x="838200" y="365125"/>
            <a:ext cx="8999764" cy="13255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834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70922-91CB-4ADC-8338-2E51CAB0DC49}" type="datetimeFigureOut">
              <a:rPr lang="en-US" smtClean="0"/>
              <a:t>2/18/2014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  <p:grpSp>
        <p:nvGrpSpPr>
          <p:cNvPr id="5" name="Group 4"/>
          <p:cNvGrpSpPr/>
          <p:nvPr userDrawn="1"/>
        </p:nvGrpSpPr>
        <p:grpSpPr>
          <a:xfrm>
            <a:off x="9837964" y="365125"/>
            <a:ext cx="1515836" cy="1325563"/>
            <a:chOff x="9837964" y="365125"/>
            <a:chExt cx="1515836" cy="1325563"/>
          </a:xfrm>
        </p:grpSpPr>
        <p:sp>
          <p:nvSpPr>
            <p:cNvPr id="6" name="Rectangle 5"/>
            <p:cNvSpPr/>
            <p:nvPr userDrawn="1"/>
          </p:nvSpPr>
          <p:spPr>
            <a:xfrm>
              <a:off x="9837964" y="365125"/>
              <a:ext cx="1515836" cy="132556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7" name="TextBox 6"/>
            <p:cNvSpPr txBox="1"/>
            <p:nvPr userDrawn="1"/>
          </p:nvSpPr>
          <p:spPr>
            <a:xfrm>
              <a:off x="9837964" y="473529"/>
              <a:ext cx="151583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JCI 796</a:t>
              </a:r>
            </a:p>
            <a:p>
              <a:r>
                <a:rPr lang="en-US" sz="1200" b="1" dirty="0" smtClean="0"/>
                <a:t>Vibration Analysis, Alignment, Balancing</a:t>
              </a:r>
            </a:p>
          </p:txBody>
        </p:sp>
      </p:grpSp>
      <p:sp>
        <p:nvSpPr>
          <p:cNvPr id="8" name="Rectangle 7"/>
          <p:cNvSpPr/>
          <p:nvPr userDrawn="1"/>
        </p:nvSpPr>
        <p:spPr>
          <a:xfrm>
            <a:off x="838200" y="365125"/>
            <a:ext cx="8999764" cy="13255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72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70922-91CB-4ADC-8338-2E51CAB0DC49}" type="datetimeFigureOut">
              <a:rPr lang="en-US" smtClean="0"/>
              <a:t>2/18/2014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9837964" y="365125"/>
            <a:ext cx="1515836" cy="1325563"/>
            <a:chOff x="9837964" y="365125"/>
            <a:chExt cx="1515836" cy="1325563"/>
          </a:xfrm>
        </p:grpSpPr>
        <p:sp>
          <p:nvSpPr>
            <p:cNvPr id="9" name="Rectangle 8"/>
            <p:cNvSpPr/>
            <p:nvPr userDrawn="1"/>
          </p:nvSpPr>
          <p:spPr>
            <a:xfrm>
              <a:off x="9837964" y="365125"/>
              <a:ext cx="1515836" cy="132556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0" name="TextBox 9"/>
            <p:cNvSpPr txBox="1"/>
            <p:nvPr userDrawn="1"/>
          </p:nvSpPr>
          <p:spPr>
            <a:xfrm>
              <a:off x="9837964" y="473529"/>
              <a:ext cx="151583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JCI 796</a:t>
              </a:r>
            </a:p>
            <a:p>
              <a:r>
                <a:rPr lang="en-US" sz="1200" b="1" dirty="0" smtClean="0"/>
                <a:t>Vibration Analysis, Alignment, Balancing</a:t>
              </a:r>
            </a:p>
          </p:txBody>
        </p:sp>
      </p:grpSp>
      <p:sp>
        <p:nvSpPr>
          <p:cNvPr id="11" name="Rectangle 10"/>
          <p:cNvSpPr/>
          <p:nvPr userDrawn="1"/>
        </p:nvSpPr>
        <p:spPr>
          <a:xfrm>
            <a:off x="838200" y="365125"/>
            <a:ext cx="8999764" cy="13255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214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70922-91CB-4ADC-8338-2E51CAB0DC49}" type="datetimeFigureOut">
              <a:rPr lang="en-US" smtClean="0"/>
              <a:t>2/18/2014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9837964" y="365125"/>
            <a:ext cx="1515836" cy="1325563"/>
            <a:chOff x="9837964" y="365125"/>
            <a:chExt cx="1515836" cy="1325563"/>
          </a:xfrm>
        </p:grpSpPr>
        <p:sp>
          <p:nvSpPr>
            <p:cNvPr id="9" name="Rectangle 8"/>
            <p:cNvSpPr/>
            <p:nvPr userDrawn="1"/>
          </p:nvSpPr>
          <p:spPr>
            <a:xfrm>
              <a:off x="9837964" y="365125"/>
              <a:ext cx="1515836" cy="132556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0" name="TextBox 9"/>
            <p:cNvSpPr txBox="1"/>
            <p:nvPr userDrawn="1"/>
          </p:nvSpPr>
          <p:spPr>
            <a:xfrm>
              <a:off x="9837964" y="473529"/>
              <a:ext cx="151583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JCI 796</a:t>
              </a:r>
            </a:p>
            <a:p>
              <a:r>
                <a:rPr lang="en-US" sz="1200" b="1" dirty="0" smtClean="0"/>
                <a:t>Vibration Analysis, Alignment, Balancing</a:t>
              </a:r>
            </a:p>
          </p:txBody>
        </p:sp>
      </p:grpSp>
      <p:sp>
        <p:nvSpPr>
          <p:cNvPr id="11" name="Rectangle 10"/>
          <p:cNvSpPr/>
          <p:nvPr userDrawn="1"/>
        </p:nvSpPr>
        <p:spPr>
          <a:xfrm>
            <a:off x="838200" y="365125"/>
            <a:ext cx="8999764" cy="13255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838200" y="365125"/>
            <a:ext cx="8999538" cy="1325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200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70922-91CB-4ADC-8338-2E51CAB0DC49}" type="datetimeFigureOut">
              <a:rPr lang="en-US" smtClean="0"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106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70922-91CB-4ADC-8338-2E51CAB0DC49}" type="datetimeFigureOut">
              <a:rPr lang="en-US" smtClean="0"/>
              <a:t>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AF2DF3-998C-4382-9D98-7022301AC1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110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3" r:id="rId11"/>
    <p:sldLayoutId id="2147483664" r:id="rId12"/>
    <p:sldLayoutId id="2147483666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39788" y="457200"/>
            <a:ext cx="7251267" cy="123305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4400" b="1" dirty="0">
                <a:latin typeface="+mn-lt"/>
              </a:rPr>
              <a:t>Collecting Data </a:t>
            </a:r>
            <a:r>
              <a:rPr lang="en-US" sz="3600" dirty="0">
                <a:solidFill>
                  <a:srgbClr val="003399"/>
                </a:solidFill>
              </a:rPr>
              <a:t/>
            </a:r>
            <a:br>
              <a:rPr lang="en-US" sz="3600" dirty="0">
                <a:solidFill>
                  <a:srgbClr val="003399"/>
                </a:solidFill>
              </a:rPr>
            </a:br>
            <a:r>
              <a:rPr lang="en-US" sz="2400" dirty="0" smtClean="0">
                <a:latin typeface="+mn-lt"/>
              </a:rPr>
              <a:t>1. Collect Nameplate </a:t>
            </a:r>
            <a:r>
              <a:rPr lang="en-US" sz="2400" dirty="0">
                <a:latin typeface="+mn-lt"/>
              </a:rPr>
              <a:t>Data</a:t>
            </a:r>
          </a:p>
        </p:txBody>
      </p:sp>
      <p:pic>
        <p:nvPicPr>
          <p:cNvPr id="22532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09576" y="1830991"/>
            <a:ext cx="3599982" cy="45513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531" name="Rectangle 3"/>
          <p:cNvSpPr>
            <a:spLocks noGrp="1" noChangeArrowheads="1"/>
          </p:cNvSpPr>
          <p:nvPr>
            <p:ph type="body" sz="half" idx="2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2500" lnSpcReduction="20000"/>
          </a:bodyPr>
          <a:lstStyle/>
          <a:p>
            <a:pPr marL="381000" indent="-381000">
              <a:buClr>
                <a:schemeClr val="tx1"/>
              </a:buClr>
              <a:buFont typeface="Monotype Sorts" pitchFamily="2" charset="2"/>
              <a:buAutoNum type="arabicPeriod"/>
            </a:pPr>
            <a:r>
              <a:rPr lang="en-US" sz="2000" dirty="0"/>
              <a:t>You collect Nameplate Data and Fax it to the Predictive Diagnostics Team.</a:t>
            </a:r>
          </a:p>
          <a:p>
            <a:pPr marL="381000" indent="-381000">
              <a:buClr>
                <a:schemeClr val="tx1"/>
              </a:buClr>
              <a:buFont typeface="Monotype Sorts" pitchFamily="2" charset="2"/>
              <a:buAutoNum type="arabicPeriod"/>
            </a:pPr>
            <a:endParaRPr lang="en-US" sz="2000" dirty="0"/>
          </a:p>
          <a:p>
            <a:pPr marL="381000" indent="-381000">
              <a:buClr>
                <a:schemeClr val="tx1"/>
              </a:buClr>
              <a:buFont typeface="Monotype Sorts" pitchFamily="2" charset="2"/>
              <a:buAutoNum type="arabicPeriod"/>
            </a:pPr>
            <a:r>
              <a:rPr lang="en-US" sz="2000" dirty="0"/>
              <a:t>The Predictive Diagnostic Team will create a database for your machines.</a:t>
            </a:r>
          </a:p>
          <a:p>
            <a:pPr marL="381000" indent="-381000">
              <a:buClr>
                <a:schemeClr val="tx1"/>
              </a:buClr>
              <a:buFont typeface="Monotype Sorts" pitchFamily="2" charset="2"/>
              <a:buAutoNum type="arabicPeriod"/>
            </a:pPr>
            <a:endParaRPr lang="en-US" sz="2000" dirty="0"/>
          </a:p>
          <a:p>
            <a:pPr marL="381000" indent="-381000">
              <a:buClr>
                <a:schemeClr val="tx1"/>
              </a:buClr>
              <a:buFont typeface="Monotype Sorts" pitchFamily="2" charset="2"/>
              <a:buAutoNum type="arabicPeriod"/>
            </a:pPr>
            <a:r>
              <a:rPr lang="en-US" sz="2000" dirty="0"/>
              <a:t>Allow </a:t>
            </a:r>
            <a:r>
              <a:rPr lang="en-US" sz="2000" dirty="0" smtClean="0"/>
              <a:t>2 days to 1 </a:t>
            </a:r>
            <a:r>
              <a:rPr lang="en-US" sz="2000" dirty="0"/>
              <a:t>week for the databases to be completed.</a:t>
            </a:r>
          </a:p>
          <a:p>
            <a:pPr marL="381000" indent="-381000">
              <a:buClr>
                <a:schemeClr val="tx1"/>
              </a:buClr>
              <a:buFont typeface="Monotype Sorts" pitchFamily="2" charset="2"/>
              <a:buAutoNum type="arabicPeriod"/>
            </a:pPr>
            <a:endParaRPr lang="en-US" sz="2000" dirty="0"/>
          </a:p>
          <a:p>
            <a:pPr marL="381000" indent="-381000">
              <a:buClr>
                <a:schemeClr val="tx1"/>
              </a:buClr>
              <a:buFont typeface="Monotype Sorts" pitchFamily="2" charset="2"/>
              <a:buAutoNum type="arabicPeriod"/>
            </a:pPr>
            <a:r>
              <a:rPr lang="en-US" sz="2000" dirty="0"/>
              <a:t>Your routes will be downloaded into the </a:t>
            </a:r>
            <a:r>
              <a:rPr lang="en-US" sz="2000" dirty="0" err="1"/>
              <a:t>Microlog</a:t>
            </a:r>
            <a:r>
              <a:rPr lang="en-US" sz="2000" dirty="0"/>
              <a:t>. </a:t>
            </a:r>
          </a:p>
          <a:p>
            <a:pPr marL="381000" indent="-381000"/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457200" indent="-457200">
              <a:buClr>
                <a:schemeClr val="tx1"/>
              </a:buClr>
              <a:buFont typeface="+mj-lt"/>
              <a:buAutoNum type="arabicPeriod"/>
            </a:pPr>
            <a:r>
              <a:rPr lang="en-US" sz="2000" dirty="0"/>
              <a:t> Collect vibration data for </a:t>
            </a:r>
            <a:r>
              <a:rPr lang="en-US" sz="2000" dirty="0" err="1" smtClean="0"/>
              <a:t>Fump</a:t>
            </a:r>
            <a:r>
              <a:rPr lang="en-US" sz="2000" dirty="0" smtClean="0"/>
              <a:t> #1.</a:t>
            </a:r>
          </a:p>
          <a:p>
            <a:pPr marL="457200" indent="-457200">
              <a:buClr>
                <a:schemeClr val="tx1"/>
              </a:buClr>
              <a:buFont typeface="+mj-lt"/>
              <a:buAutoNum type="arabicPeriod"/>
            </a:pPr>
            <a:endParaRPr lang="en-US" sz="2000" dirty="0"/>
          </a:p>
          <a:p>
            <a:pPr>
              <a:buClr>
                <a:schemeClr val="tx1"/>
              </a:buClr>
            </a:pPr>
            <a:endParaRPr lang="en-US" sz="2000" dirty="0"/>
          </a:p>
          <a:p>
            <a:pPr marL="0" indent="0">
              <a:buClr>
                <a:schemeClr val="tx1"/>
              </a:buClr>
              <a:buNone/>
            </a:pPr>
            <a:endParaRPr lang="en-US" sz="2000" dirty="0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876299" y="387927"/>
            <a:ext cx="8554027" cy="130232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sz="4900" b="1" dirty="0"/>
              <a:t>Activity 5</a:t>
            </a:r>
            <a:r>
              <a:rPr lang="en-US" sz="4900" b="1" dirty="0" smtClean="0"/>
              <a:t>:</a:t>
            </a:r>
            <a:r>
              <a:rPr lang="en-US" sz="3200" b="1" dirty="0">
                <a:solidFill>
                  <a:srgbClr val="003399"/>
                </a:solidFill>
              </a:rPr>
              <a:t/>
            </a:r>
            <a:br>
              <a:rPr lang="en-US" sz="3200" b="1" dirty="0">
                <a:solidFill>
                  <a:srgbClr val="003399"/>
                </a:solidFill>
              </a:rPr>
            </a:br>
            <a:r>
              <a:rPr lang="en-US" sz="2700" b="1" dirty="0" smtClean="0"/>
              <a:t>Collecting Vibration Data</a:t>
            </a:r>
            <a:r>
              <a:rPr lang="en-US" sz="3200" dirty="0">
                <a:solidFill>
                  <a:srgbClr val="003399"/>
                </a:solidFill>
              </a:rPr>
              <a:t/>
            </a:r>
            <a:br>
              <a:rPr lang="en-US" sz="3200" dirty="0">
                <a:solidFill>
                  <a:srgbClr val="003399"/>
                </a:solidFill>
              </a:rPr>
            </a:br>
            <a:endParaRPr lang="en-US" sz="3200" dirty="0">
              <a:solidFill>
                <a:srgbClr val="00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9865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39788" y="457200"/>
            <a:ext cx="8165667" cy="115752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4400" b="1" dirty="0">
                <a:latin typeface="+mn-lt"/>
              </a:rPr>
              <a:t>Collecting Data</a:t>
            </a:r>
            <a:r>
              <a:rPr lang="en-US" sz="4400" dirty="0">
                <a:latin typeface="+mn-lt"/>
              </a:rPr>
              <a:t> </a:t>
            </a:r>
            <a:r>
              <a:rPr lang="en-US" sz="3600" dirty="0">
                <a:solidFill>
                  <a:srgbClr val="003399"/>
                </a:solidFill>
                <a:latin typeface="+mn-lt"/>
              </a:rPr>
              <a:t/>
            </a:r>
            <a:br>
              <a:rPr lang="en-US" sz="3600" dirty="0">
                <a:solidFill>
                  <a:srgbClr val="003399"/>
                </a:solidFill>
                <a:latin typeface="+mn-lt"/>
              </a:rPr>
            </a:br>
            <a:r>
              <a:rPr lang="en-US" sz="2400" dirty="0"/>
              <a:t>1. Collect Nameplate Data</a:t>
            </a:r>
            <a:endParaRPr lang="en-US" sz="2400" dirty="0">
              <a:latin typeface="+mn-lt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839788" y="2057399"/>
            <a:ext cx="3932237" cy="436132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381000" indent="-381000">
              <a:buClr>
                <a:schemeClr val="tx1"/>
              </a:buClr>
            </a:pPr>
            <a:r>
              <a:rPr lang="en-US" sz="2400" b="1" dirty="0" smtClean="0"/>
              <a:t>Accurate Speed</a:t>
            </a:r>
          </a:p>
          <a:p>
            <a:pPr marL="381000" indent="-381000">
              <a:buClr>
                <a:schemeClr val="tx1"/>
              </a:buClr>
              <a:buFont typeface="Monotype Sorts" pitchFamily="2" charset="2"/>
              <a:buAutoNum type="arabicPeriod"/>
            </a:pPr>
            <a:r>
              <a:rPr lang="en-US" sz="2000" dirty="0" smtClean="0"/>
              <a:t>You  </a:t>
            </a:r>
            <a:r>
              <a:rPr lang="en-US" sz="2000" dirty="0"/>
              <a:t>can use a tachometer. </a:t>
            </a:r>
          </a:p>
          <a:p>
            <a:pPr marL="762000" lvl="1" indent="-304800">
              <a:buFont typeface="Wingdings" panose="05000000000000000000" pitchFamily="2" charset="2"/>
              <a:buChar char="§"/>
            </a:pPr>
            <a:r>
              <a:rPr lang="en-US" sz="2000" dirty="0"/>
              <a:t>Contact</a:t>
            </a:r>
          </a:p>
          <a:p>
            <a:pPr marL="762000" lvl="1" indent="-304800">
              <a:buFont typeface="Wingdings" panose="05000000000000000000" pitchFamily="2" charset="2"/>
              <a:buChar char="§"/>
            </a:pPr>
            <a:r>
              <a:rPr lang="en-US" sz="2000" dirty="0"/>
              <a:t>Photo</a:t>
            </a:r>
          </a:p>
          <a:p>
            <a:pPr marL="762000" lvl="1" indent="-304800">
              <a:buFont typeface="Wingdings" panose="05000000000000000000" pitchFamily="2" charset="2"/>
              <a:buChar char="§"/>
            </a:pPr>
            <a:r>
              <a:rPr lang="en-US" sz="2000" dirty="0"/>
              <a:t>Strobe</a:t>
            </a:r>
          </a:p>
          <a:p>
            <a:pPr marL="381000" indent="-381000">
              <a:buClr>
                <a:schemeClr val="tx1"/>
              </a:buClr>
              <a:buFont typeface="Monotype Sorts" pitchFamily="2" charset="2"/>
              <a:buAutoNum type="arabicPeriod"/>
            </a:pPr>
            <a:endParaRPr lang="en-US" sz="2000" dirty="0"/>
          </a:p>
          <a:p>
            <a:pPr marL="381000" indent="-381000">
              <a:buClr>
                <a:schemeClr val="tx1"/>
              </a:buClr>
              <a:buFont typeface="Monotype Sorts" pitchFamily="2" charset="2"/>
              <a:buAutoNum type="arabicPeriod"/>
            </a:pPr>
            <a:r>
              <a:rPr lang="en-US" sz="2000" dirty="0"/>
              <a:t>Or, you can calculate the fan speed.</a:t>
            </a:r>
          </a:p>
          <a:p>
            <a:pPr marL="381000" indent="-381000">
              <a:buClr>
                <a:schemeClr val="tx1"/>
              </a:buClr>
              <a:buFont typeface="Monotype Sorts" pitchFamily="2" charset="2"/>
              <a:buAutoNum type="arabicPeriod"/>
            </a:pPr>
            <a:endParaRPr lang="en-US" sz="2000" dirty="0"/>
          </a:p>
          <a:p>
            <a:pPr marL="381000" indent="-381000"/>
            <a:endParaRPr lang="en-US" sz="2000" dirty="0"/>
          </a:p>
        </p:txBody>
      </p:sp>
      <p:grpSp>
        <p:nvGrpSpPr>
          <p:cNvPr id="8" name="Group 7"/>
          <p:cNvGrpSpPr/>
          <p:nvPr/>
        </p:nvGrpSpPr>
        <p:grpSpPr>
          <a:xfrm>
            <a:off x="5855854" y="2650835"/>
            <a:ext cx="4545263" cy="2363297"/>
            <a:chOff x="5405358" y="2827902"/>
            <a:chExt cx="2770922" cy="1345532"/>
          </a:xfrm>
        </p:grpSpPr>
        <p:sp>
          <p:nvSpPr>
            <p:cNvPr id="23557" name="Rectangle 5"/>
            <p:cNvSpPr>
              <a:spLocks noChangeArrowheads="1"/>
            </p:cNvSpPr>
            <p:nvPr/>
          </p:nvSpPr>
          <p:spPr bwMode="auto">
            <a:xfrm>
              <a:off x="5405358" y="2827902"/>
              <a:ext cx="2770922" cy="134553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3558" name="Group 6"/>
            <p:cNvGrpSpPr>
              <a:grpSpLocks/>
            </p:cNvGrpSpPr>
            <p:nvPr/>
          </p:nvGrpSpPr>
          <p:grpSpPr bwMode="auto">
            <a:xfrm>
              <a:off x="5545992" y="3412617"/>
              <a:ext cx="2460262" cy="545567"/>
              <a:chOff x="3045" y="1262"/>
              <a:chExt cx="1121" cy="135"/>
            </a:xfrm>
          </p:grpSpPr>
          <p:sp>
            <p:nvSpPr>
              <p:cNvPr id="23560" name="Text Box 8"/>
              <p:cNvSpPr txBox="1">
                <a:spLocks noChangeArrowheads="1"/>
              </p:cNvSpPr>
              <p:nvPr/>
            </p:nvSpPr>
            <p:spPr bwMode="auto">
              <a:xfrm>
                <a:off x="3045" y="1345"/>
                <a:ext cx="629" cy="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dirty="0"/>
                  <a:t>Fan pulley diameter</a:t>
                </a:r>
              </a:p>
            </p:txBody>
          </p:sp>
          <p:sp>
            <p:nvSpPr>
              <p:cNvPr id="23561" name="Text Box 9"/>
              <p:cNvSpPr txBox="1">
                <a:spLocks noChangeArrowheads="1"/>
              </p:cNvSpPr>
              <p:nvPr/>
            </p:nvSpPr>
            <p:spPr bwMode="auto">
              <a:xfrm>
                <a:off x="3055" y="1262"/>
                <a:ext cx="686" cy="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dirty="0"/>
                  <a:t>Motor pulley diameter</a:t>
                </a:r>
              </a:p>
            </p:txBody>
          </p:sp>
          <p:sp>
            <p:nvSpPr>
              <p:cNvPr id="23562" name="Text Box 10"/>
              <p:cNvSpPr txBox="1">
                <a:spLocks noChangeArrowheads="1"/>
              </p:cNvSpPr>
              <p:nvPr/>
            </p:nvSpPr>
            <p:spPr bwMode="auto">
              <a:xfrm>
                <a:off x="3793" y="1293"/>
                <a:ext cx="373" cy="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dirty="0"/>
                  <a:t>Motor RPM</a:t>
                </a:r>
              </a:p>
            </p:txBody>
          </p:sp>
          <p:sp>
            <p:nvSpPr>
              <p:cNvPr id="23563" name="Text Box 11"/>
              <p:cNvSpPr txBox="1">
                <a:spLocks noChangeArrowheads="1"/>
              </p:cNvSpPr>
              <p:nvPr/>
            </p:nvSpPr>
            <p:spPr bwMode="auto">
              <a:xfrm>
                <a:off x="3713" y="1293"/>
                <a:ext cx="107" cy="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dirty="0"/>
                  <a:t>X</a:t>
                </a:r>
              </a:p>
            </p:txBody>
          </p:sp>
        </p:grpSp>
        <p:sp>
          <p:nvSpPr>
            <p:cNvPr id="23564" name="Text Box 12"/>
            <p:cNvSpPr txBox="1">
              <a:spLocks noChangeArrowheads="1"/>
            </p:cNvSpPr>
            <p:nvPr/>
          </p:nvSpPr>
          <p:spPr bwMode="auto">
            <a:xfrm>
              <a:off x="5545992" y="2886430"/>
              <a:ext cx="1200983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dirty="0"/>
                <a:t>Fan RPM</a:t>
              </a:r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5604164" y="3664527"/>
              <a:ext cx="1323109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buClr>
                <a:schemeClr val="tx1"/>
              </a:buClr>
              <a:buNone/>
            </a:pPr>
            <a:r>
              <a:rPr lang="en-US" sz="2400" b="1" dirty="0" smtClean="0"/>
              <a:t>Calculate the fan speed #1:</a:t>
            </a:r>
          </a:p>
          <a:p>
            <a:pPr>
              <a:buClr>
                <a:schemeClr val="tx1"/>
              </a:buClr>
            </a:pPr>
            <a:r>
              <a:rPr lang="en-US" sz="2000" dirty="0" smtClean="0"/>
              <a:t>The motor pulley diameter is 4”</a:t>
            </a:r>
          </a:p>
          <a:p>
            <a:pPr>
              <a:buClr>
                <a:schemeClr val="tx1"/>
              </a:buClr>
            </a:pPr>
            <a:r>
              <a:rPr lang="en-US" sz="2000" dirty="0" smtClean="0"/>
              <a:t>The fan pulley diameter is 12”</a:t>
            </a:r>
          </a:p>
          <a:p>
            <a:pPr>
              <a:buClr>
                <a:schemeClr val="tx1"/>
              </a:buClr>
            </a:pPr>
            <a:r>
              <a:rPr lang="en-US" sz="2000" dirty="0" smtClean="0"/>
              <a:t>Fan speed =   </a:t>
            </a:r>
            <a:endParaRPr lang="en-US" sz="2000" dirty="0"/>
          </a:p>
          <a:p>
            <a:pPr marL="381000" indent="-381000">
              <a:buClr>
                <a:schemeClr val="tx1"/>
              </a:buClr>
              <a:buFont typeface="Monotype Sorts" pitchFamily="2" charset="2"/>
              <a:buAutoNum type="arabicPeriod"/>
            </a:pPr>
            <a:endParaRPr lang="en-US" sz="2000" dirty="0"/>
          </a:p>
          <a:p>
            <a:pPr marL="0" indent="0">
              <a:buClr>
                <a:schemeClr val="tx1"/>
              </a:buClr>
              <a:buNone/>
            </a:pPr>
            <a:r>
              <a:rPr lang="en-US" sz="2400" b="1" dirty="0"/>
              <a:t>Calculate the fan speed:</a:t>
            </a:r>
          </a:p>
          <a:p>
            <a:pPr>
              <a:buClr>
                <a:schemeClr val="tx1"/>
              </a:buClr>
            </a:pPr>
            <a:r>
              <a:rPr lang="en-US" sz="2000" dirty="0"/>
              <a:t>The motor pulley diameter is </a:t>
            </a:r>
            <a:r>
              <a:rPr lang="en-US" sz="2000" dirty="0" smtClean="0"/>
              <a:t>10”</a:t>
            </a:r>
            <a:endParaRPr lang="en-US" sz="2000" dirty="0"/>
          </a:p>
          <a:p>
            <a:pPr>
              <a:buClr>
                <a:schemeClr val="tx1"/>
              </a:buClr>
            </a:pPr>
            <a:r>
              <a:rPr lang="en-US" sz="2000" dirty="0"/>
              <a:t>The fan pulley diameter is 5</a:t>
            </a:r>
            <a:r>
              <a:rPr lang="en-US" sz="2000" dirty="0" smtClean="0"/>
              <a:t>”</a:t>
            </a:r>
            <a:endParaRPr lang="en-US" sz="2000" dirty="0"/>
          </a:p>
          <a:p>
            <a:pPr>
              <a:buClr>
                <a:schemeClr val="tx1"/>
              </a:buClr>
            </a:pPr>
            <a:r>
              <a:rPr lang="en-US" sz="2000" dirty="0" smtClean="0"/>
              <a:t>Fan </a:t>
            </a:r>
            <a:r>
              <a:rPr lang="en-US" sz="2000" dirty="0"/>
              <a:t>speed =   </a:t>
            </a:r>
          </a:p>
          <a:p>
            <a:pPr marL="381000" indent="-381000">
              <a:buClr>
                <a:schemeClr val="tx1"/>
              </a:buClr>
              <a:buFont typeface="Monotype Sorts" pitchFamily="2" charset="2"/>
              <a:buAutoNum type="arabicPeriod"/>
            </a:pPr>
            <a:endParaRPr lang="en-US" sz="2000" dirty="0"/>
          </a:p>
          <a:p>
            <a:pPr marL="381000" indent="-381000"/>
            <a:endParaRPr lang="en-US" sz="2000" dirty="0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838200" y="457200"/>
            <a:ext cx="7327900" cy="11572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4400" b="1" dirty="0" smtClean="0">
                <a:latin typeface="+mn-lt"/>
              </a:rPr>
              <a:t>Activity 3</a:t>
            </a:r>
            <a:br>
              <a:rPr lang="en-US" sz="4400" b="1" dirty="0" smtClean="0">
                <a:latin typeface="+mn-lt"/>
              </a:rPr>
            </a:br>
            <a:r>
              <a:rPr lang="en-US" sz="2700" dirty="0" smtClean="0">
                <a:latin typeface="+mn-lt"/>
              </a:rPr>
              <a:t>Calculating Fan Speed</a:t>
            </a:r>
            <a:endParaRPr lang="en-US" sz="2700" dirty="0">
              <a:latin typeface="+mn-lt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6808537" y="1948872"/>
            <a:ext cx="4545263" cy="2363297"/>
            <a:chOff x="5855854" y="2650835"/>
            <a:chExt cx="4545263" cy="2363297"/>
          </a:xfrm>
        </p:grpSpPr>
        <p:sp>
          <p:nvSpPr>
            <p:cNvPr id="23557" name="Rectangle 5"/>
            <p:cNvSpPr>
              <a:spLocks noChangeArrowheads="1"/>
            </p:cNvSpPr>
            <p:nvPr/>
          </p:nvSpPr>
          <p:spPr bwMode="auto">
            <a:xfrm>
              <a:off x="5855854" y="2650835"/>
              <a:ext cx="4545263" cy="236329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3558" name="Group 6"/>
            <p:cNvGrpSpPr>
              <a:grpSpLocks/>
            </p:cNvGrpSpPr>
            <p:nvPr/>
          </p:nvGrpSpPr>
          <p:grpSpPr bwMode="auto">
            <a:xfrm>
              <a:off x="6086542" y="3677830"/>
              <a:ext cx="4035674" cy="958236"/>
              <a:chOff x="3045" y="1262"/>
              <a:chExt cx="1121" cy="135"/>
            </a:xfrm>
          </p:grpSpPr>
          <p:sp>
            <p:nvSpPr>
              <p:cNvPr id="23560" name="Text Box 8"/>
              <p:cNvSpPr txBox="1">
                <a:spLocks noChangeArrowheads="1"/>
              </p:cNvSpPr>
              <p:nvPr/>
            </p:nvSpPr>
            <p:spPr bwMode="auto">
              <a:xfrm>
                <a:off x="3045" y="1345"/>
                <a:ext cx="629" cy="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dirty="0"/>
                  <a:t>Fan pulley diameter</a:t>
                </a:r>
              </a:p>
            </p:txBody>
          </p:sp>
          <p:sp>
            <p:nvSpPr>
              <p:cNvPr id="23561" name="Text Box 9"/>
              <p:cNvSpPr txBox="1">
                <a:spLocks noChangeArrowheads="1"/>
              </p:cNvSpPr>
              <p:nvPr/>
            </p:nvSpPr>
            <p:spPr bwMode="auto">
              <a:xfrm>
                <a:off x="3055" y="1262"/>
                <a:ext cx="686" cy="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dirty="0"/>
                  <a:t>Motor pulley diameter</a:t>
                </a:r>
              </a:p>
            </p:txBody>
          </p:sp>
          <p:sp>
            <p:nvSpPr>
              <p:cNvPr id="23562" name="Text Box 10"/>
              <p:cNvSpPr txBox="1">
                <a:spLocks noChangeArrowheads="1"/>
              </p:cNvSpPr>
              <p:nvPr/>
            </p:nvSpPr>
            <p:spPr bwMode="auto">
              <a:xfrm>
                <a:off x="3793" y="1293"/>
                <a:ext cx="373" cy="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dirty="0"/>
                  <a:t>Motor RPM</a:t>
                </a:r>
              </a:p>
            </p:txBody>
          </p:sp>
          <p:sp>
            <p:nvSpPr>
              <p:cNvPr id="23563" name="Text Box 11"/>
              <p:cNvSpPr txBox="1">
                <a:spLocks noChangeArrowheads="1"/>
              </p:cNvSpPr>
              <p:nvPr/>
            </p:nvSpPr>
            <p:spPr bwMode="auto">
              <a:xfrm>
                <a:off x="3713" y="1293"/>
                <a:ext cx="107" cy="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dirty="0"/>
                  <a:t>X</a:t>
                </a:r>
              </a:p>
            </p:txBody>
          </p:sp>
        </p:grpSp>
        <p:sp>
          <p:nvSpPr>
            <p:cNvPr id="23564" name="Text Box 12"/>
            <p:cNvSpPr txBox="1">
              <a:spLocks noChangeArrowheads="1"/>
            </p:cNvSpPr>
            <p:nvPr/>
          </p:nvSpPr>
          <p:spPr bwMode="auto">
            <a:xfrm>
              <a:off x="6086542" y="2753634"/>
              <a:ext cx="1970024" cy="6486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dirty="0"/>
                <a:t>Fan RPM</a:t>
              </a:r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6181964" y="4120286"/>
              <a:ext cx="2170353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02050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2000" dirty="0"/>
              <a:t> Your Instructor will demonstrate the use of the strobe as a tachometer.</a:t>
            </a:r>
          </a:p>
          <a:p>
            <a:pPr marL="0" indent="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2000" dirty="0"/>
              <a:t> You will be asked to determine the RPM of a machine simulator.</a:t>
            </a:r>
          </a:p>
          <a:p>
            <a:pPr marL="0" indent="0">
              <a:buClr>
                <a:schemeClr val="tx1"/>
              </a:buClr>
              <a:buNone/>
            </a:pPr>
            <a:endParaRPr lang="en-US" sz="2000" dirty="0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876299" y="387927"/>
            <a:ext cx="8554027" cy="130232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sz="4900" b="1" dirty="0"/>
              <a:t>Activity </a:t>
            </a:r>
            <a:r>
              <a:rPr lang="en-US" sz="4900" b="1" dirty="0" smtClean="0"/>
              <a:t>4: </a:t>
            </a:r>
            <a:r>
              <a:rPr lang="en-US" sz="3600" b="1" dirty="0" smtClean="0"/>
              <a:t>(Optional)</a:t>
            </a:r>
            <a:r>
              <a:rPr lang="en-US" sz="3200" b="1" dirty="0">
                <a:solidFill>
                  <a:srgbClr val="003399"/>
                </a:solidFill>
              </a:rPr>
              <a:t/>
            </a:r>
            <a:br>
              <a:rPr lang="en-US" sz="3200" b="1" dirty="0">
                <a:solidFill>
                  <a:srgbClr val="003399"/>
                </a:solidFill>
              </a:rPr>
            </a:br>
            <a:r>
              <a:rPr lang="en-US" sz="2800" b="1" dirty="0"/>
              <a:t>Using a strobe to determine machinery RPM </a:t>
            </a:r>
            <a:r>
              <a:rPr lang="en-US" sz="3200" dirty="0">
                <a:solidFill>
                  <a:srgbClr val="003399"/>
                </a:solidFill>
              </a:rPr>
              <a:t> </a:t>
            </a:r>
            <a:br>
              <a:rPr lang="en-US" sz="3200" dirty="0">
                <a:solidFill>
                  <a:srgbClr val="003399"/>
                </a:solidFill>
              </a:rPr>
            </a:br>
            <a:endParaRPr lang="en-US" sz="3200" dirty="0">
              <a:solidFill>
                <a:srgbClr val="00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39788" y="457200"/>
            <a:ext cx="8470467" cy="117763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sz="4900" dirty="0">
                <a:latin typeface="+mn-lt"/>
              </a:rPr>
              <a:t>Collecting Data </a:t>
            </a:r>
            <a:br>
              <a:rPr lang="en-US" sz="4900" dirty="0">
                <a:latin typeface="+mn-lt"/>
              </a:rPr>
            </a:br>
            <a:r>
              <a:rPr lang="en-US" sz="2700" dirty="0"/>
              <a:t>Where You Take </a:t>
            </a:r>
            <a:r>
              <a:rPr lang="en-US" sz="2700" dirty="0" smtClean="0"/>
              <a:t>Measurements Pumps:</a:t>
            </a:r>
            <a:r>
              <a:rPr lang="en-US" sz="2800" b="1" dirty="0">
                <a:solidFill>
                  <a:srgbClr val="003399"/>
                </a:solidFill>
              </a:rPr>
              <a:t/>
            </a:r>
            <a:br>
              <a:rPr lang="en-US" sz="2800" b="1" dirty="0">
                <a:solidFill>
                  <a:srgbClr val="003399"/>
                </a:solidFill>
              </a:rPr>
            </a:br>
            <a:endParaRPr lang="en-US" dirty="0">
              <a:solidFill>
                <a:srgbClr val="003399"/>
              </a:solidFill>
            </a:endParaRPr>
          </a:p>
        </p:txBody>
      </p:sp>
      <p:pic>
        <p:nvPicPr>
          <p:cNvPr id="2560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80063" y="1874982"/>
            <a:ext cx="3082775" cy="4873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876300" y="2228273"/>
            <a:ext cx="4388427" cy="381158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tx1"/>
              </a:buClr>
            </a:pPr>
            <a:r>
              <a:rPr lang="en-US" sz="2400" b="1" dirty="0" smtClean="0"/>
              <a:t> Bearing Labels: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 MO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 MD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 FI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 FO</a:t>
            </a:r>
          </a:p>
          <a:p>
            <a:pPr>
              <a:buClr>
                <a:schemeClr val="tx1"/>
              </a:buClr>
            </a:pPr>
            <a:r>
              <a:rPr lang="en-US" sz="2400" b="1" dirty="0" smtClean="0"/>
              <a:t>Three directions at each bearing: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 </a:t>
            </a:r>
            <a:r>
              <a:rPr lang="en-US" sz="2000" dirty="0" smtClean="0"/>
              <a:t>IL- In line with belts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 P- Perpendicular to belts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 A- Axial</a:t>
            </a:r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39788" y="457200"/>
            <a:ext cx="8470467" cy="117763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sz="4900" dirty="0">
                <a:latin typeface="+mn-lt"/>
              </a:rPr>
              <a:t>Collecting Data </a:t>
            </a:r>
            <a:br>
              <a:rPr lang="en-US" sz="4900" dirty="0">
                <a:latin typeface="+mn-lt"/>
              </a:rPr>
            </a:br>
            <a:r>
              <a:rPr lang="en-US" sz="2700" dirty="0"/>
              <a:t>Where You Take </a:t>
            </a:r>
            <a:r>
              <a:rPr lang="en-US" sz="2700" dirty="0" smtClean="0"/>
              <a:t>Measurements Fans:</a:t>
            </a:r>
            <a:r>
              <a:rPr lang="en-US" sz="2800" b="1" dirty="0">
                <a:solidFill>
                  <a:srgbClr val="003399"/>
                </a:solidFill>
              </a:rPr>
              <a:t/>
            </a:r>
            <a:br>
              <a:rPr lang="en-US" sz="2800" b="1" dirty="0">
                <a:solidFill>
                  <a:srgbClr val="003399"/>
                </a:solidFill>
              </a:rPr>
            </a:br>
            <a:endParaRPr lang="en-US" dirty="0">
              <a:solidFill>
                <a:srgbClr val="003399"/>
              </a:solidFill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47749" y="1984375"/>
            <a:ext cx="2953916" cy="48736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876300" y="2228273"/>
            <a:ext cx="4388427" cy="381158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tx1"/>
              </a:buClr>
            </a:pPr>
            <a:r>
              <a:rPr lang="en-US" sz="2400" b="1" dirty="0" smtClean="0"/>
              <a:t> Bearing Labels: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 MO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 MD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 FI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 FO</a:t>
            </a:r>
          </a:p>
          <a:p>
            <a:pPr>
              <a:buClr>
                <a:schemeClr val="tx1"/>
              </a:buClr>
            </a:pPr>
            <a:r>
              <a:rPr lang="en-US" sz="2400" b="1" dirty="0" smtClean="0"/>
              <a:t>Three directions at each bearing: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 </a:t>
            </a:r>
            <a:r>
              <a:rPr lang="en-US" sz="2000" dirty="0" smtClean="0"/>
              <a:t>IL- In line with belts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 P- Perpendicular to belts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 A- Axial</a:t>
            </a:r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41528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39788" y="457200"/>
            <a:ext cx="8470467" cy="117763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sz="4900" dirty="0">
                <a:latin typeface="+mn-lt"/>
              </a:rPr>
              <a:t>Collecting Data </a:t>
            </a:r>
            <a:br>
              <a:rPr lang="en-US" sz="4900" dirty="0">
                <a:latin typeface="+mn-lt"/>
              </a:rPr>
            </a:br>
            <a:r>
              <a:rPr lang="en-US" sz="2700" dirty="0" smtClean="0"/>
              <a:t>Safety:</a:t>
            </a:r>
            <a:r>
              <a:rPr lang="en-US" sz="2800" b="1" dirty="0">
                <a:solidFill>
                  <a:srgbClr val="003399"/>
                </a:solidFill>
              </a:rPr>
              <a:t/>
            </a:r>
            <a:br>
              <a:rPr lang="en-US" sz="2800" b="1" dirty="0">
                <a:solidFill>
                  <a:srgbClr val="003399"/>
                </a:solidFill>
              </a:rPr>
            </a:br>
            <a:endParaRPr lang="en-US" dirty="0">
              <a:solidFill>
                <a:srgbClr val="003399"/>
              </a:solidFill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876300" y="2228273"/>
            <a:ext cx="4388427" cy="381158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Clr>
                <a:schemeClr val="tx1"/>
              </a:buClr>
              <a:buFont typeface="+mj-lt"/>
              <a:buAutoNum type="arabicPeriod"/>
            </a:pPr>
            <a:r>
              <a:rPr lang="en-US" sz="2400" dirty="0" smtClean="0"/>
              <a:t>Lock out tag out</a:t>
            </a:r>
          </a:p>
          <a:p>
            <a:pPr marL="457200" indent="-457200">
              <a:buClr>
                <a:schemeClr val="tx1"/>
              </a:buClr>
              <a:buFont typeface="+mj-lt"/>
              <a:buAutoNum type="arabicPeriod"/>
            </a:pPr>
            <a:r>
              <a:rPr lang="en-US" sz="2400" dirty="0" smtClean="0"/>
              <a:t>PPE</a:t>
            </a:r>
          </a:p>
          <a:p>
            <a:pPr marL="457200" indent="-457200">
              <a:buClr>
                <a:schemeClr val="tx1"/>
              </a:buClr>
              <a:buFont typeface="+mj-lt"/>
              <a:buAutoNum type="arabicPeriod"/>
            </a:pPr>
            <a:r>
              <a:rPr lang="en-US" sz="2400" dirty="0" smtClean="0"/>
              <a:t>Cables secure?</a:t>
            </a:r>
          </a:p>
          <a:p>
            <a:pPr marL="457200" indent="-457200">
              <a:buClr>
                <a:schemeClr val="tx1"/>
              </a:buClr>
              <a:buFont typeface="+mj-lt"/>
              <a:buAutoNum type="arabicPeriod"/>
            </a:pPr>
            <a:r>
              <a:rPr lang="en-US" sz="2400" dirty="0" smtClean="0"/>
              <a:t>Confined Space?</a:t>
            </a:r>
          </a:p>
          <a:p>
            <a:pPr marL="457200" indent="-457200">
              <a:buClr>
                <a:schemeClr val="tx1"/>
              </a:buClr>
              <a:buFont typeface="+mj-lt"/>
              <a:buAutoNum type="arabicPeriod"/>
            </a:pPr>
            <a:r>
              <a:rPr lang="en-US" sz="2400" dirty="0" smtClean="0"/>
              <a:t>Be aware of surroundings.</a:t>
            </a:r>
          </a:p>
          <a:p>
            <a:pPr marL="457200" indent="-457200">
              <a:buClr>
                <a:schemeClr val="tx1"/>
              </a:buClr>
              <a:buFont typeface="+mj-lt"/>
              <a:buAutoNum type="arabicPeriod"/>
            </a:pPr>
            <a:r>
              <a:rPr lang="en-US" sz="2400" dirty="0" smtClean="0"/>
              <a:t>If it feels wrong, </a:t>
            </a:r>
            <a:r>
              <a:rPr lang="en-US" sz="2400" b="1" dirty="0" smtClean="0"/>
              <a:t>IT IS!</a:t>
            </a:r>
            <a:endParaRPr lang="en-US" sz="2000" b="1" dirty="0" smtClean="0"/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56295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39788" y="457200"/>
            <a:ext cx="8470467" cy="117763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sz="4900" dirty="0">
                <a:latin typeface="+mn-lt"/>
              </a:rPr>
              <a:t>Collecting Data </a:t>
            </a:r>
            <a:br>
              <a:rPr lang="en-US" sz="4900" dirty="0">
                <a:latin typeface="+mn-lt"/>
              </a:rPr>
            </a:br>
            <a:r>
              <a:rPr lang="en-US" sz="2700" dirty="0" smtClean="0"/>
              <a:t>Configuring the </a:t>
            </a:r>
            <a:r>
              <a:rPr lang="en-US" sz="2700" dirty="0" err="1" smtClean="0"/>
              <a:t>Microlog</a:t>
            </a:r>
            <a:r>
              <a:rPr lang="en-US" sz="2700" dirty="0" smtClean="0"/>
              <a:t>,  Main Setup</a:t>
            </a:r>
            <a:r>
              <a:rPr lang="en-US" sz="2800" b="1" dirty="0">
                <a:solidFill>
                  <a:srgbClr val="003399"/>
                </a:solidFill>
              </a:rPr>
              <a:t/>
            </a:r>
            <a:br>
              <a:rPr lang="en-US" sz="2800" b="1" dirty="0">
                <a:solidFill>
                  <a:srgbClr val="003399"/>
                </a:solidFill>
              </a:rPr>
            </a:br>
            <a:endParaRPr lang="en-US" dirty="0">
              <a:solidFill>
                <a:srgbClr val="003399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788" y="1920240"/>
            <a:ext cx="3429000" cy="4572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1920240"/>
            <a:ext cx="3429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3258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39788" y="457200"/>
            <a:ext cx="8470467" cy="117763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sz="4900" dirty="0">
                <a:latin typeface="+mn-lt"/>
              </a:rPr>
              <a:t>Collecting Data </a:t>
            </a:r>
            <a:br>
              <a:rPr lang="en-US" sz="4900" dirty="0">
                <a:latin typeface="+mn-lt"/>
              </a:rPr>
            </a:br>
            <a:r>
              <a:rPr lang="en-US" sz="2700" dirty="0" smtClean="0"/>
              <a:t>Configuring the </a:t>
            </a:r>
            <a:r>
              <a:rPr lang="en-US" sz="2700" dirty="0" err="1" smtClean="0"/>
              <a:t>Microlog</a:t>
            </a:r>
            <a:r>
              <a:rPr lang="en-US" sz="2700" dirty="0" smtClean="0"/>
              <a:t>,  Route Setup</a:t>
            </a:r>
            <a:r>
              <a:rPr lang="en-US" sz="2800" b="1" dirty="0">
                <a:solidFill>
                  <a:srgbClr val="003399"/>
                </a:solidFill>
              </a:rPr>
              <a:t/>
            </a:r>
            <a:br>
              <a:rPr lang="en-US" sz="2800" b="1" dirty="0">
                <a:solidFill>
                  <a:srgbClr val="003399"/>
                </a:solidFill>
              </a:rPr>
            </a:br>
            <a:endParaRPr lang="en-US" dirty="0">
              <a:solidFill>
                <a:srgbClr val="003399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788" y="2057400"/>
            <a:ext cx="3429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1611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Template" id="{104A2D99-BE82-433F-B420-93044877B29C}" vid="{A0AFAAC8-BBAC-4E4C-BCF2-FD106B2E97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PresentationTemplate</Template>
  <TotalTime>390</TotalTime>
  <Words>285</Words>
  <Application>Microsoft Office PowerPoint</Application>
  <PresentationFormat>Widescreen</PresentationFormat>
  <Paragraphs>71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Monotype Sorts</vt:lpstr>
      <vt:lpstr>Wingdings</vt:lpstr>
      <vt:lpstr>Office Theme</vt:lpstr>
      <vt:lpstr>Collecting Data  1. Collect Nameplate Data</vt:lpstr>
      <vt:lpstr>Collecting Data  1. Collect Nameplate Data</vt:lpstr>
      <vt:lpstr>Activity 3 Calculating Fan Speed</vt:lpstr>
      <vt:lpstr>Activity 4: (Optional) Using a strobe to determine machinery RPM   </vt:lpstr>
      <vt:lpstr>Collecting Data  Where You Take Measurements Pumps: </vt:lpstr>
      <vt:lpstr>Collecting Data  Where You Take Measurements Fans: </vt:lpstr>
      <vt:lpstr>Collecting Data  Safety: </vt:lpstr>
      <vt:lpstr>Collecting Data  Configuring the Microlog,  Main Setup </vt:lpstr>
      <vt:lpstr>Collecting Data  Configuring the Microlog,  Route Setup </vt:lpstr>
      <vt:lpstr>Activity 5: Collecting Vibration Data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Maintenance Strategies</dc:title>
  <dc:creator>David Zdrojewski</dc:creator>
  <cp:lastModifiedBy>David Zdrojewski</cp:lastModifiedBy>
  <cp:revision>28</cp:revision>
  <dcterms:created xsi:type="dcterms:W3CDTF">2014-02-15T12:22:15Z</dcterms:created>
  <dcterms:modified xsi:type="dcterms:W3CDTF">2014-02-18T14:50:54Z</dcterms:modified>
</cp:coreProperties>
</file>