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7" r:id="rId11"/>
    <p:sldId id="30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" userDrawn="1">
          <p15:clr>
            <a:srgbClr val="A4A3A4"/>
          </p15:clr>
        </p15:guide>
        <p15:guide id="2" pos="5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634" y="48"/>
      </p:cViewPr>
      <p:guideLst>
        <p:guide orient="horz" pos="384"/>
        <p:guide pos="55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6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63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6"/>
            <a:ext cx="1051560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76701"/>
            <a:ext cx="1051560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55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6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666514" y="365125"/>
            <a:ext cx="1687286" cy="1325563"/>
            <a:chOff x="9552214" y="365125"/>
            <a:chExt cx="1801586" cy="1325563"/>
          </a:xfrm>
        </p:grpSpPr>
        <p:sp>
          <p:nvSpPr>
            <p:cNvPr id="8" name="Rectangle 7"/>
            <p:cNvSpPr/>
            <p:nvPr userDrawn="1"/>
          </p:nvSpPr>
          <p:spPr>
            <a:xfrm>
              <a:off x="9552214" y="365125"/>
              <a:ext cx="180158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9552214" y="627936"/>
              <a:ext cx="1801586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 smtClean="0"/>
                <a:t>JCI 796</a:t>
              </a:r>
            </a:p>
            <a:p>
              <a:pPr algn="l"/>
              <a:r>
                <a:rPr lang="en-US" sz="1200" b="1" dirty="0" smtClean="0"/>
                <a:t>Vibration Analysis, Alignment</a:t>
              </a:r>
              <a:r>
                <a:rPr lang="en-US" sz="1200" b="1" baseline="0" dirty="0" smtClean="0"/>
                <a:t> &amp; </a:t>
              </a:r>
              <a:r>
                <a:rPr lang="en-US" sz="1200" b="1" dirty="0" smtClean="0"/>
                <a:t>Balancing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703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Unit 1: Maintenance Strategies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1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11" name="Rectangle 10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3" name="Rectangle 12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0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7" name="Rectangle 6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3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6" name="Rectangle 5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8" name="Rectangle 7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1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838200" y="365125"/>
            <a:ext cx="8999538" cy="1325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0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0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1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3" r:id="rId11"/>
    <p:sldLayoutId id="2147483664" r:id="rId12"/>
    <p:sldLayoutId id="214748366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7" y="2057400"/>
            <a:ext cx="647541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To review stored </a:t>
            </a:r>
            <a:r>
              <a:rPr lang="en-US" sz="2400" b="1" dirty="0" err="1"/>
              <a:t>Microlog</a:t>
            </a:r>
            <a:r>
              <a:rPr lang="en-US" sz="2400" b="1" dirty="0"/>
              <a:t> single channel spectra:</a:t>
            </a:r>
            <a:r>
              <a:rPr lang="en-US" b="1" dirty="0"/>
              <a:t> </a:t>
            </a:r>
            <a:endParaRPr lang="en-US" dirty="0"/>
          </a:p>
          <a:p>
            <a:pPr marL="342900" lvl="0" indent="-342900" fontAlgn="base">
              <a:buFont typeface="+mj-lt"/>
              <a:buAutoNum type="arabicPeriod"/>
            </a:pPr>
            <a:r>
              <a:rPr lang="en-US" sz="2000" dirty="0"/>
              <a:t>From the</a:t>
            </a:r>
            <a:r>
              <a:rPr lang="en-US" sz="2000" b="1" dirty="0"/>
              <a:t> Route </a:t>
            </a:r>
            <a:r>
              <a:rPr lang="en-US" sz="2000" b="1" dirty="0" err="1"/>
              <a:t>Mgr</a:t>
            </a:r>
            <a:r>
              <a:rPr lang="en-US" sz="2000" dirty="0"/>
              <a:t> screen, use the up/down arrow buttons to highlight the ROUTE containing the POINT whose data you would like to review, and </a:t>
            </a:r>
            <a:endParaRPr lang="en-US" sz="2000" dirty="0" smtClean="0"/>
          </a:p>
          <a:p>
            <a:pPr marL="342900" lvl="0" indent="-342900" fontAlgn="base">
              <a:buFont typeface="+mj-lt"/>
              <a:buAutoNum type="arabicPeriod"/>
            </a:pPr>
            <a:r>
              <a:rPr lang="en-US" sz="2000" dirty="0" smtClean="0"/>
              <a:t>Press </a:t>
            </a:r>
            <a:r>
              <a:rPr lang="en-US" sz="2000" dirty="0"/>
              <a:t>the right arrow to open the ROUTE hierarchy. </a:t>
            </a:r>
            <a:endParaRPr lang="en-US" sz="2000" dirty="0" smtClean="0"/>
          </a:p>
          <a:p>
            <a:pPr marL="342900" lvl="0" indent="-342900" fontAlgn="base">
              <a:buFont typeface="+mj-lt"/>
              <a:buAutoNum type="arabicPeriod"/>
            </a:pPr>
            <a:r>
              <a:rPr lang="en-US" sz="2000" dirty="0" smtClean="0"/>
              <a:t>When </a:t>
            </a:r>
            <a:r>
              <a:rPr lang="en-US" sz="2000" dirty="0"/>
              <a:t>a POINT is highlighted, a Review function button becomes available. </a:t>
            </a:r>
            <a:endParaRPr lang="en-US" sz="2000" dirty="0" smtClean="0"/>
          </a:p>
          <a:p>
            <a:pPr marL="342900" lvl="0" indent="-342900" fontAlgn="base">
              <a:buFont typeface="+mj-lt"/>
              <a:buAutoNum type="arabicPeriod"/>
            </a:pPr>
            <a:r>
              <a:rPr lang="en-US" sz="2000" dirty="0" smtClean="0"/>
              <a:t>Touch review.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0030" y="2057400"/>
            <a:ext cx="3457187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5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b="1" dirty="0" smtClean="0"/>
              <a:t>More about the spectrum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9557825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5" y="2057400"/>
            <a:ext cx="1039848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800" dirty="0" smtClean="0"/>
              <a:t> </a:t>
            </a:r>
            <a:r>
              <a:rPr lang="en-US" sz="2400" dirty="0"/>
              <a:t> </a:t>
            </a:r>
            <a:r>
              <a:rPr lang="en-US" sz="2400" b="1" dirty="0"/>
              <a:t>High </a:t>
            </a:r>
            <a:r>
              <a:rPr lang="en-US" sz="2400" b="1" dirty="0" smtClean="0"/>
              <a:t>Axial</a:t>
            </a:r>
          </a:p>
          <a:p>
            <a:pPr>
              <a:buClr>
                <a:schemeClr val="tx1"/>
              </a:buClr>
            </a:pPr>
            <a:endParaRPr lang="en-US" sz="2400" b="1" dirty="0"/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If at any bearing, the axial1X is greater than ½ of the lowest radial amplitude, it is considered high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651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b="1" dirty="0" smtClean="0"/>
              <a:t>Reviewing the data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9557825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5" y="2057400"/>
            <a:ext cx="45728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5938" indent="-515938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Use </a:t>
            </a:r>
            <a:r>
              <a:rPr lang="en-US" sz="2400" dirty="0"/>
              <a:t>this format to tabulate the vibration </a:t>
            </a:r>
            <a:r>
              <a:rPr lang="en-US" sz="2400" dirty="0" smtClean="0"/>
              <a:t>data.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5489" y="2057400"/>
            <a:ext cx="4145143" cy="465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79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700" dirty="0" smtClean="0">
                <a:latin typeface="+mn-lt"/>
              </a:rPr>
              <a:t>  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5283921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7" y="2057400"/>
            <a:ext cx="612904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Overall value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POINT </a:t>
            </a:r>
            <a:r>
              <a:rPr lang="en-US" sz="2000" dirty="0"/>
              <a:t>info area; machine name, POINT ID, POINT description, alarm </a:t>
            </a:r>
            <a:r>
              <a:rPr lang="en-US" sz="2000" dirty="0" smtClean="0"/>
              <a:t>condition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Cursor</a:t>
            </a:r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Current </a:t>
            </a:r>
            <a:r>
              <a:rPr lang="en-US" sz="2000" dirty="0"/>
              <a:t>cursor frequency and </a:t>
            </a:r>
            <a:r>
              <a:rPr lang="en-US" sz="2000" dirty="0" smtClean="0"/>
              <a:t>amplitude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alarm indicators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dirty="0" smtClean="0"/>
              <a:t>Previous </a:t>
            </a:r>
            <a:r>
              <a:rPr lang="en-US" sz="2000" dirty="0"/>
              <a:t>measurement </a:t>
            </a:r>
            <a:r>
              <a:rPr lang="en-US" sz="2000" dirty="0" smtClean="0"/>
              <a:t>indicator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dirty="0" smtClean="0"/>
              <a:t>% </a:t>
            </a:r>
            <a:r>
              <a:rPr lang="en-US" sz="2000" dirty="0"/>
              <a:t>difference from previous </a:t>
            </a:r>
            <a:r>
              <a:rPr lang="en-US" sz="2000" dirty="0" smtClean="0"/>
              <a:t>measurement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dirty="0" smtClean="0"/>
              <a:t>set </a:t>
            </a:r>
            <a:r>
              <a:rPr lang="en-US" sz="2000" dirty="0"/>
              <a:t>cursor frequency as running </a:t>
            </a:r>
            <a:r>
              <a:rPr lang="en-US" sz="2000" dirty="0" smtClean="0"/>
              <a:t>speed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dirty="0" smtClean="0"/>
              <a:t>Retake meas.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dirty="0" smtClean="0"/>
              <a:t>View </a:t>
            </a:r>
            <a:r>
              <a:rPr lang="en-US" sz="2000" dirty="0"/>
              <a:t>/ add coded and type-in </a:t>
            </a:r>
            <a:r>
              <a:rPr lang="en-US" sz="2000" dirty="0" smtClean="0"/>
              <a:t>notes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sz="2000" dirty="0" smtClean="0"/>
              <a:t>escape </a:t>
            </a:r>
            <a:r>
              <a:rPr lang="en-US" sz="2000" dirty="0"/>
              <a:t>without storing data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949" y="1872615"/>
            <a:ext cx="5135325" cy="484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34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700" dirty="0">
                <a:latin typeface="+mn-lt"/>
              </a:rPr>
              <a:t>Verifying that the data is accurate  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5283921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7" y="2057400"/>
            <a:ext cx="67556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000" dirty="0"/>
              <a:t> </a:t>
            </a:r>
            <a:r>
              <a:rPr lang="en-US" sz="2000" b="1" dirty="0"/>
              <a:t>Expanding the Display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 </a:t>
            </a:r>
            <a:r>
              <a:rPr lang="en-US" sz="2000" dirty="0" err="1"/>
              <a:t>F</a:t>
            </a:r>
            <a:r>
              <a:rPr lang="en-US" sz="2000" baseline="-25000" dirty="0" err="1"/>
              <a:t>max</a:t>
            </a:r>
            <a:r>
              <a:rPr lang="en-US" sz="2000" baseline="-25000" dirty="0"/>
              <a:t> </a:t>
            </a:r>
            <a:r>
              <a:rPr lang="en-US" sz="2000" dirty="0"/>
              <a:t>is established when the route is created.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 The </a:t>
            </a:r>
            <a:r>
              <a:rPr lang="en-US" sz="2000" dirty="0" err="1"/>
              <a:t>F</a:t>
            </a:r>
            <a:r>
              <a:rPr lang="en-US" sz="2000" baseline="-25000" dirty="0" err="1"/>
              <a:t>max</a:t>
            </a:r>
            <a:r>
              <a:rPr lang="en-US" sz="2000" dirty="0"/>
              <a:t> </a:t>
            </a:r>
            <a:r>
              <a:rPr lang="en-US" sz="2000" dirty="0" smtClean="0"/>
              <a:t>that </a:t>
            </a:r>
            <a:r>
              <a:rPr lang="en-US" sz="2000" dirty="0"/>
              <a:t>you see can be minimized so that the data appears to be expanded.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 Touch the Expand Display Button (to turn the function on).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 Press the right arrow the reduce the </a:t>
            </a:r>
            <a:r>
              <a:rPr lang="en-US" sz="2000" dirty="0" err="1"/>
              <a:t>F</a:t>
            </a:r>
            <a:r>
              <a:rPr lang="en-US" sz="2000" baseline="-25000" dirty="0" err="1"/>
              <a:t>max</a:t>
            </a:r>
            <a:r>
              <a:rPr lang="en-US" sz="2000" dirty="0"/>
              <a:t> 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733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5283921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6" y="2057400"/>
            <a:ext cx="724232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000" dirty="0"/>
              <a:t> </a:t>
            </a:r>
            <a:r>
              <a:rPr lang="en-US" sz="2400" b="1" dirty="0"/>
              <a:t>Lines of resolution 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Every spectrum is made up of a series digital values.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Resolution choices may include:  100,200,400,800,1600,3200, etc.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The resolution is set when the route is created.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The cursor movement is determined by the resolution of the spectrum. </a:t>
            </a:r>
          </a:p>
        </p:txBody>
      </p:sp>
    </p:spTree>
    <p:extLst>
      <p:ext uri="{BB962C8B-B14F-4D97-AF65-F5344CB8AC3E}">
        <p14:creationId xmlns:p14="http://schemas.microsoft.com/office/powerpoint/2010/main" val="305526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5283921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6" y="2057400"/>
            <a:ext cx="83042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400" dirty="0"/>
              <a:t> </a:t>
            </a:r>
            <a:r>
              <a:rPr lang="en-US" sz="2400" b="1" dirty="0"/>
              <a:t>The Cursor 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The cursor move to the right when you touch the right arrow..</a:t>
            </a:r>
          </a:p>
          <a:p>
            <a:pPr marL="398463" indent="-39846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When </a:t>
            </a:r>
            <a:r>
              <a:rPr lang="en-US" sz="2400" dirty="0"/>
              <a:t>the cursor is being used the overall amplitude is no </a:t>
            </a:r>
            <a:r>
              <a:rPr lang="en-US" sz="2400" dirty="0" smtClean="0"/>
              <a:t> longer </a:t>
            </a:r>
            <a:r>
              <a:rPr lang="en-US" sz="2400" dirty="0"/>
              <a:t>displayed.</a:t>
            </a:r>
          </a:p>
          <a:p>
            <a:pPr marL="398463" indent="-39846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amplitude that is displayed is that digital value for the line of resolution of the cursor location.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In other words, you will see a frequency value and an amplitude value.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104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b="1" dirty="0" err="1"/>
              <a:t>Data</a:t>
            </a:r>
            <a:r>
              <a:rPr lang="en-US" sz="2800" b="1" dirty="0"/>
              <a:t> Inaccuracies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5283921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6" y="2057400"/>
            <a:ext cx="83042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400" dirty="0"/>
              <a:t> </a:t>
            </a:r>
            <a:r>
              <a:rPr lang="en-US" sz="2400" b="1" dirty="0"/>
              <a:t>Data Inaccuracies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 Bad data usually appears in the first 3 lines.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 Looks like a “ski slope”.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 Other data inaccuracies.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336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b="1" dirty="0" smtClean="0"/>
              <a:t>More about the spectrum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5283921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6" y="2057400"/>
            <a:ext cx="83042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400" dirty="0"/>
              <a:t> </a:t>
            </a:r>
            <a:r>
              <a:rPr lang="en-US" sz="2400" b="1" dirty="0"/>
              <a:t>1X 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Spectral analysis always requires the determination of 1X .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1X will </a:t>
            </a:r>
            <a:r>
              <a:rPr lang="en-US" sz="2400" u="sng" dirty="0"/>
              <a:t>NOT</a:t>
            </a:r>
            <a:r>
              <a:rPr lang="en-US" sz="2400" dirty="0"/>
              <a:t> always be the highest or the first significant peak in the spectrum.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 1X frequency in the spectrum will not be exactly the same as the tachometer speed.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99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b="1" dirty="0" smtClean="0"/>
              <a:t>More about the spectrum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5283921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5" y="2057400"/>
            <a:ext cx="1039848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800" b="1" dirty="0"/>
              <a:t>Synchronous Peaks</a:t>
            </a:r>
            <a:endParaRPr lang="en-US" sz="2400" b="1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 Any peak which is a even order integer or fraction of a fundamental frequency is synchronous.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 Even multiples are often called “harmonics”.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 Even fractions are called “sub-harmonic”.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 The marker button will identify multiples of whatever frequency the cursor is tuned.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 If the cursor is tuned to 1X, the marker button will highlight harmonics of running speed.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838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Reviewing </a:t>
            </a:r>
            <a:r>
              <a:rPr lang="en-US" sz="4900" b="1" dirty="0">
                <a:latin typeface="+mn-lt"/>
              </a:rPr>
              <a:t>Data 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b="1" dirty="0" smtClean="0"/>
              <a:t>More about the spectrum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9557825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5" y="2057400"/>
            <a:ext cx="1039848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800" dirty="0" smtClean="0"/>
              <a:t> </a:t>
            </a:r>
            <a:r>
              <a:rPr lang="en-US" sz="2400" b="1" dirty="0" smtClean="0"/>
              <a:t>High Harmonics</a:t>
            </a:r>
          </a:p>
          <a:p>
            <a:pPr marL="457200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400" dirty="0" smtClean="0"/>
              <a:t>For </a:t>
            </a:r>
            <a:r>
              <a:rPr lang="en-US" sz="2400" i="1" u="sng" dirty="0" smtClean="0"/>
              <a:t>radial measurements </a:t>
            </a:r>
            <a:r>
              <a:rPr lang="en-US" sz="2400" i="1" dirty="0" smtClean="0"/>
              <a:t>only.</a:t>
            </a:r>
            <a:endParaRPr lang="en-US" sz="2400" dirty="0" smtClean="0"/>
          </a:p>
          <a:p>
            <a:pPr marL="457200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 If any harmonic amplitude is ½ of the 1X amplitude (or greater), it is considered high.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971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Template" id="{104A2D99-BE82-433F-B420-93044877B29C}" vid="{A0AFAAC8-BBAC-4E4C-BCF2-FD106B2E97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</Template>
  <TotalTime>450</TotalTime>
  <Words>525</Words>
  <Application>Microsoft Office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Reviewing Data   </vt:lpstr>
      <vt:lpstr>Reviewing Data     </vt:lpstr>
      <vt:lpstr>Reviewing Data  Verifying that the data is accurate   </vt:lpstr>
      <vt:lpstr>Reviewing Data   </vt:lpstr>
      <vt:lpstr>Reviewing Data   </vt:lpstr>
      <vt:lpstr>Reviewing Data  Data Inaccuracies </vt:lpstr>
      <vt:lpstr>Reviewing Data  More about the spectrum </vt:lpstr>
      <vt:lpstr>Reviewing Data  More about the spectrum </vt:lpstr>
      <vt:lpstr>Reviewing Data  More about the spectrum </vt:lpstr>
      <vt:lpstr>Reviewing Data  More about the spectrum </vt:lpstr>
      <vt:lpstr>Reviewing Data  Reviewing the data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Strategies</dc:title>
  <dc:creator>David Zdrojewski</dc:creator>
  <cp:lastModifiedBy>David Zdrojewski</cp:lastModifiedBy>
  <cp:revision>32</cp:revision>
  <dcterms:created xsi:type="dcterms:W3CDTF">2014-02-15T12:22:15Z</dcterms:created>
  <dcterms:modified xsi:type="dcterms:W3CDTF">2014-02-21T11:52:37Z</dcterms:modified>
</cp:coreProperties>
</file>