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99" r:id="rId3"/>
    <p:sldId id="300" r:id="rId4"/>
    <p:sldId id="302" r:id="rId5"/>
    <p:sldId id="303" r:id="rId6"/>
    <p:sldId id="30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" userDrawn="1">
          <p15:clr>
            <a:srgbClr val="A4A3A4"/>
          </p15:clr>
        </p15:guide>
        <p15:guide id="2" pos="5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72" y="120"/>
      </p:cViewPr>
      <p:guideLst>
        <p:guide orient="horz" pos="384"/>
        <p:guide pos="552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6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63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825626"/>
            <a:ext cx="10515600" cy="209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4076701"/>
            <a:ext cx="10515600" cy="21002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855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9666514" y="365125"/>
            <a:ext cx="1687286" cy="1325563"/>
            <a:chOff x="9552214" y="365125"/>
            <a:chExt cx="1801586" cy="1325563"/>
          </a:xfrm>
        </p:grpSpPr>
        <p:sp>
          <p:nvSpPr>
            <p:cNvPr id="8" name="Rectangle 7"/>
            <p:cNvSpPr/>
            <p:nvPr userDrawn="1"/>
          </p:nvSpPr>
          <p:spPr>
            <a:xfrm>
              <a:off x="9552214" y="365125"/>
              <a:ext cx="180158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9" name="TextBox 8"/>
            <p:cNvSpPr txBox="1"/>
            <p:nvPr userDrawn="1"/>
          </p:nvSpPr>
          <p:spPr>
            <a:xfrm>
              <a:off x="9552214" y="627936"/>
              <a:ext cx="1801586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 smtClean="0"/>
                <a:t>JCI 796</a:t>
              </a:r>
            </a:p>
            <a:p>
              <a:pPr algn="l"/>
              <a:r>
                <a:rPr lang="en-US" sz="1200" b="1" dirty="0" smtClean="0"/>
                <a:t>Vibration Analysis, Alignment</a:t>
              </a:r>
              <a:r>
                <a:rPr lang="en-US" sz="1200" b="1" baseline="0" dirty="0" smtClean="0"/>
                <a:t> &amp; </a:t>
              </a:r>
              <a:r>
                <a:rPr lang="en-US" sz="1200" b="1" dirty="0" smtClean="0"/>
                <a:t>Balancing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703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/>
              <a:t>Unit 1: Maintenance Strategies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110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11" name="Rectangle 10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2" name="TextBox 11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13" name="Rectangle 12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00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7" name="Rectangle 6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3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6" name="Rectangle 5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7" name="TextBox 6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8" name="Rectangle 7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2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9" name="Rectangle 8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214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9" name="Rectangle 8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838200" y="365125"/>
            <a:ext cx="8999538" cy="1325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00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0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70922-91CB-4ADC-8338-2E51CAB0DC4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10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3" r:id="rId11"/>
    <p:sldLayoutId id="21474836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Analysis Rules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700" dirty="0" smtClean="0">
                <a:latin typeface="+mn-lt"/>
              </a:rPr>
              <a:t>Imbalance</a:t>
            </a: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6475412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6" name="Rectangle 10"/>
          <p:cNvSpPr txBox="1">
            <a:spLocks noChangeArrowheads="1"/>
          </p:cNvSpPr>
          <p:nvPr/>
        </p:nvSpPr>
        <p:spPr bwMode="auto">
          <a:xfrm>
            <a:off x="1036421" y="2057400"/>
            <a:ext cx="4038600" cy="45259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</a:pPr>
            <a:r>
              <a:rPr lang="en-US" sz="2400" u="sng" dirty="0" smtClean="0"/>
              <a:t> Always </a:t>
            </a:r>
            <a:r>
              <a:rPr lang="en-US" sz="2400" dirty="0" smtClean="0"/>
              <a:t>at 1X RPM</a:t>
            </a:r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>
              <a:buClr>
                <a:schemeClr val="tx1"/>
              </a:buClr>
            </a:pPr>
            <a:r>
              <a:rPr lang="en-US" sz="2400" dirty="0" smtClean="0"/>
              <a:t> Similar radial amplitude</a:t>
            </a:r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>
              <a:buClr>
                <a:schemeClr val="tx1"/>
              </a:buClr>
            </a:pPr>
            <a:r>
              <a:rPr lang="en-US" sz="2400" dirty="0" smtClean="0"/>
              <a:t> Low axial</a:t>
            </a:r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>
              <a:buClr>
                <a:schemeClr val="tx1"/>
              </a:buClr>
            </a:pPr>
            <a:r>
              <a:rPr lang="en-US" sz="2400" dirty="0" smtClean="0"/>
              <a:t> Low harmonics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5784" y="1690255"/>
            <a:ext cx="2578832" cy="5121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26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Analysis Rules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700" dirty="0" smtClean="0">
                <a:latin typeface="+mn-lt"/>
              </a:rPr>
              <a:t>Misalignment</a:t>
            </a: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6475412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6" name="Rectangle 10"/>
          <p:cNvSpPr txBox="1">
            <a:spLocks noChangeArrowheads="1"/>
          </p:cNvSpPr>
          <p:nvPr/>
        </p:nvSpPr>
        <p:spPr bwMode="auto">
          <a:xfrm>
            <a:off x="1036421" y="2057400"/>
            <a:ext cx="4038600" cy="45259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</a:pPr>
            <a:r>
              <a:rPr lang="en-US" sz="2400" dirty="0" smtClean="0"/>
              <a:t> Dis-similar radial amplitude</a:t>
            </a:r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>
              <a:buClr>
                <a:schemeClr val="tx1"/>
              </a:buClr>
            </a:pPr>
            <a:r>
              <a:rPr lang="en-US" sz="2400" dirty="0" smtClean="0"/>
              <a:t> High axial</a:t>
            </a:r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>
              <a:buClr>
                <a:schemeClr val="tx1"/>
              </a:buClr>
            </a:pPr>
            <a:r>
              <a:rPr lang="en-US" sz="2400" dirty="0" smtClean="0"/>
              <a:t> High harmonics</a:t>
            </a:r>
            <a:endParaRPr lang="en-US" sz="2400" dirty="0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1231" y="1690255"/>
            <a:ext cx="2547938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094" y="3442855"/>
            <a:ext cx="2482850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095" y="5136717"/>
            <a:ext cx="2446337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257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Analysis Rules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700" dirty="0" smtClean="0">
                <a:latin typeface="+mn-lt"/>
              </a:rPr>
              <a:t>Bearing Damage</a:t>
            </a: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6475412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6" name="Rectangle 10"/>
          <p:cNvSpPr txBox="1">
            <a:spLocks noChangeArrowheads="1"/>
          </p:cNvSpPr>
          <p:nvPr/>
        </p:nvSpPr>
        <p:spPr bwMode="auto">
          <a:xfrm>
            <a:off x="1036421" y="2057400"/>
            <a:ext cx="4686462" cy="45259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</a:pPr>
            <a:r>
              <a:rPr lang="en-US" sz="2400" dirty="0" smtClean="0"/>
              <a:t> </a:t>
            </a:r>
            <a:r>
              <a:rPr lang="en-US" sz="2400" dirty="0"/>
              <a:t> Low amplitude can be serious</a:t>
            </a:r>
          </a:p>
          <a:p>
            <a:pPr>
              <a:buClr>
                <a:schemeClr val="tx1"/>
              </a:buClr>
            </a:pPr>
            <a:endParaRPr lang="en-US" sz="2400" dirty="0"/>
          </a:p>
          <a:p>
            <a:pPr>
              <a:buClr>
                <a:schemeClr val="tx1"/>
              </a:buClr>
            </a:pPr>
            <a:r>
              <a:rPr lang="en-US" sz="2400" dirty="0"/>
              <a:t> Many possible frequencies</a:t>
            </a:r>
          </a:p>
          <a:p>
            <a:pPr>
              <a:buClr>
                <a:schemeClr val="tx1"/>
              </a:buClr>
            </a:pPr>
            <a:endParaRPr lang="en-US" sz="2400" dirty="0"/>
          </a:p>
          <a:p>
            <a:pPr>
              <a:buClr>
                <a:schemeClr val="tx1"/>
              </a:buClr>
            </a:pPr>
            <a:r>
              <a:rPr lang="en-US" sz="2400" dirty="0"/>
              <a:t> Non-harmonic frequencies</a:t>
            </a:r>
          </a:p>
          <a:p>
            <a:pPr>
              <a:buClr>
                <a:schemeClr val="tx1"/>
              </a:buClr>
            </a:pPr>
            <a:endParaRPr lang="en-US" sz="2400" dirty="0"/>
          </a:p>
          <a:p>
            <a:pPr>
              <a:buClr>
                <a:schemeClr val="tx1"/>
              </a:buClr>
            </a:pPr>
            <a:r>
              <a:rPr lang="en-US" sz="2400" dirty="0"/>
              <a:t> Unrelated to 1X RPM</a:t>
            </a:r>
          </a:p>
          <a:p>
            <a:pPr>
              <a:buClr>
                <a:schemeClr val="tx1"/>
              </a:buClr>
            </a:pPr>
            <a:endParaRPr lang="en-US" sz="2400" dirty="0"/>
          </a:p>
          <a:p>
            <a:pPr>
              <a:buClr>
                <a:schemeClr val="tx1"/>
              </a:buClr>
            </a:pPr>
            <a:r>
              <a:rPr lang="en-US" sz="2400" dirty="0"/>
              <a:t> “Broad band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0360" y="2057400"/>
            <a:ext cx="4041998" cy="3755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05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Analysis Rules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700" dirty="0" smtClean="0">
                <a:latin typeface="+mn-lt"/>
              </a:rPr>
              <a:t>Resonance</a:t>
            </a: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6475412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6" name="Rectangle 10"/>
          <p:cNvSpPr txBox="1">
            <a:spLocks noChangeArrowheads="1"/>
          </p:cNvSpPr>
          <p:nvPr/>
        </p:nvSpPr>
        <p:spPr bwMode="auto">
          <a:xfrm>
            <a:off x="1036421" y="2057400"/>
            <a:ext cx="4686462" cy="45259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</a:pPr>
            <a:r>
              <a:rPr lang="en-US" sz="2400" dirty="0" smtClean="0"/>
              <a:t>Grossly Dis-similar 1X amplitude</a:t>
            </a:r>
          </a:p>
          <a:p>
            <a:pPr>
              <a:buClr>
                <a:schemeClr val="tx1"/>
              </a:buClr>
            </a:pPr>
            <a:r>
              <a:rPr lang="en-US" sz="2400" dirty="0" smtClean="0"/>
              <a:t>The </a:t>
            </a:r>
            <a:r>
              <a:rPr lang="en-US" sz="2400" dirty="0"/>
              <a:t>larger radial 1x amplitude is greater than five times the smaller radial 1x amplitude at any bearing.</a:t>
            </a:r>
          </a:p>
          <a:p>
            <a:pPr>
              <a:buClr>
                <a:schemeClr val="tx1"/>
              </a:buClr>
            </a:pPr>
            <a:r>
              <a:rPr lang="en-US" sz="2400" dirty="0"/>
              <a:t> Or…the axial 1x shaft RPM amplitude is greater than two and one half times the larger radial 1x shaft RPM amplitude at the same end of the machine. </a:t>
            </a:r>
          </a:p>
          <a:p>
            <a:pPr>
              <a:buClr>
                <a:schemeClr val="tx1"/>
              </a:buClr>
            </a:pPr>
            <a:endParaRPr lang="en-US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0360" y="2057400"/>
            <a:ext cx="4041998" cy="3755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77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Analysis Rules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700" dirty="0" smtClean="0">
                <a:latin typeface="+mn-lt"/>
              </a:rPr>
              <a:t>Looseness</a:t>
            </a: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6475412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6" name="Rectangle 10"/>
          <p:cNvSpPr txBox="1">
            <a:spLocks noChangeArrowheads="1"/>
          </p:cNvSpPr>
          <p:nvPr/>
        </p:nvSpPr>
        <p:spPr bwMode="auto">
          <a:xfrm>
            <a:off x="1036421" y="2057400"/>
            <a:ext cx="4686462" cy="45259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</a:pPr>
            <a:r>
              <a:rPr lang="en-US" sz="2400" dirty="0"/>
              <a:t>Radial harmonics </a:t>
            </a:r>
            <a:r>
              <a:rPr lang="en-US" sz="2400" dirty="0" smtClean="0"/>
              <a:t>are </a:t>
            </a:r>
            <a:r>
              <a:rPr lang="en-US" sz="2400" dirty="0"/>
              <a:t>greater than half the 1x. </a:t>
            </a:r>
          </a:p>
          <a:p>
            <a:pPr>
              <a:buClr>
                <a:schemeClr val="tx1"/>
              </a:buClr>
            </a:pPr>
            <a:r>
              <a:rPr lang="en-US" sz="2400" dirty="0"/>
              <a:t> ½x shaft RPM harmonics are present. </a:t>
            </a:r>
          </a:p>
          <a:p>
            <a:pPr>
              <a:buClr>
                <a:schemeClr val="tx1"/>
              </a:buClr>
            </a:pPr>
            <a:endParaRPr lang="en-US" sz="2400" dirty="0"/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165952"/>
              </p:ext>
            </p:extLst>
          </p:nvPr>
        </p:nvGraphicFramePr>
        <p:xfrm>
          <a:off x="5919516" y="1867066"/>
          <a:ext cx="3833812" cy="349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3" imgW="2398776" imgH="2185416" progId="ShapewareVISIO10">
                  <p:embed/>
                </p:oleObj>
              </mc:Choice>
              <mc:Fallback>
                <p:oleObj r:id="rId3" imgW="2398776" imgH="2185416" progId="ShapewareVISIO1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516" y="1867066"/>
                        <a:ext cx="3833812" cy="3494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436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Analysis Rules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700" dirty="0" smtClean="0">
                <a:latin typeface="+mn-lt"/>
              </a:rPr>
              <a:t>Looseness</a:t>
            </a: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6475412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6" name="Rectangle 10"/>
          <p:cNvSpPr txBox="1">
            <a:spLocks noChangeArrowheads="1"/>
          </p:cNvSpPr>
          <p:nvPr/>
        </p:nvSpPr>
        <p:spPr bwMode="auto">
          <a:xfrm>
            <a:off x="1036421" y="2057400"/>
            <a:ext cx="4686462" cy="45259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</a:pPr>
            <a:r>
              <a:rPr lang="en-US" sz="2400" dirty="0"/>
              <a:t>The axial 1x shaft RPM amplitude is greater than half the smallest radial 1x shaft RPM amplitude at the same end of the machine. </a:t>
            </a:r>
          </a:p>
          <a:p>
            <a:pPr>
              <a:buClr>
                <a:schemeClr val="tx1"/>
              </a:buClr>
            </a:pPr>
            <a:r>
              <a:rPr lang="en-US" sz="2400" dirty="0"/>
              <a:t> </a:t>
            </a:r>
            <a:r>
              <a:rPr lang="en-US" sz="2400" dirty="0" smtClean="0"/>
              <a:t>1x </a:t>
            </a:r>
            <a:r>
              <a:rPr lang="en-US" sz="2400" dirty="0"/>
              <a:t>motor </a:t>
            </a:r>
            <a:r>
              <a:rPr lang="en-US" sz="2400" dirty="0" smtClean="0"/>
              <a:t> </a:t>
            </a:r>
            <a:r>
              <a:rPr lang="en-US" sz="2400" dirty="0"/>
              <a:t>RPM </a:t>
            </a:r>
            <a:r>
              <a:rPr lang="en-US" sz="2400" dirty="0" smtClean="0"/>
              <a:t>amplitude </a:t>
            </a:r>
            <a:r>
              <a:rPr lang="en-US" sz="2400" dirty="0"/>
              <a:t>is usually the dominant vibration.</a:t>
            </a:r>
          </a:p>
          <a:p>
            <a:pPr>
              <a:buClr>
                <a:schemeClr val="tx1"/>
              </a:buClr>
            </a:pPr>
            <a:r>
              <a:rPr lang="en-US" sz="2400" dirty="0"/>
              <a:t> Often the highest amplitude on the motor is at 1x fan shaft RPM and the highest amplitude on the fan is at 1x motor .</a:t>
            </a:r>
          </a:p>
          <a:p>
            <a:pPr>
              <a:buClr>
                <a:schemeClr val="tx1"/>
              </a:buClr>
            </a:pPr>
            <a:r>
              <a:rPr lang="en-US" sz="2400" dirty="0"/>
              <a:t> The 2x amplitude is greater than half the 1x amplitude at any </a:t>
            </a:r>
            <a:r>
              <a:rPr lang="en-US" sz="2400" dirty="0" smtClean="0"/>
              <a:t>bearing.</a:t>
            </a:r>
            <a:endParaRPr lang="en-US" sz="2400" dirty="0"/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165952"/>
              </p:ext>
            </p:extLst>
          </p:nvPr>
        </p:nvGraphicFramePr>
        <p:xfrm>
          <a:off x="5919516" y="1867066"/>
          <a:ext cx="3833812" cy="349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r:id="rId3" imgW="2398776" imgH="2185416" progId="ShapewareVISIO10">
                  <p:embed/>
                </p:oleObj>
              </mc:Choice>
              <mc:Fallback>
                <p:oleObj r:id="rId3" imgW="2398776" imgH="2185416" progId="ShapewareVISIO1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516" y="1867066"/>
                        <a:ext cx="3833812" cy="3494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266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Template" id="{104A2D99-BE82-433F-B420-93044877B29C}" vid="{A0AFAAC8-BBAC-4E4C-BCF2-FD106B2E97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</Template>
  <TotalTime>456</TotalTime>
  <Words>213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ShapewareVISIO10</vt:lpstr>
      <vt:lpstr>Analysis Rules Imbalance </vt:lpstr>
      <vt:lpstr>Analysis Rules Misalignment </vt:lpstr>
      <vt:lpstr>Analysis Rules Bearing Damage </vt:lpstr>
      <vt:lpstr>Analysis Rules Resonance </vt:lpstr>
      <vt:lpstr>Analysis Rules Looseness </vt:lpstr>
      <vt:lpstr>Analysis Rules Looseness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Maintenance Strategies</dc:title>
  <dc:creator>David Zdrojewski</dc:creator>
  <cp:lastModifiedBy>David Zdrojewski</cp:lastModifiedBy>
  <cp:revision>32</cp:revision>
  <dcterms:created xsi:type="dcterms:W3CDTF">2014-02-15T12:22:15Z</dcterms:created>
  <dcterms:modified xsi:type="dcterms:W3CDTF">2014-02-21T11:39:09Z</dcterms:modified>
</cp:coreProperties>
</file>