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1" r:id="rId2"/>
    <p:sldId id="268" r:id="rId3"/>
    <p:sldId id="267" r:id="rId4"/>
    <p:sldId id="265" r:id="rId5"/>
    <p:sldId id="266" r:id="rId6"/>
    <p:sldId id="262" r:id="rId7"/>
    <p:sldId id="263"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24" userDrawn="1">
          <p15:clr>
            <a:srgbClr val="A4A3A4"/>
          </p15:clr>
        </p15:guide>
        <p15:guide id="2" pos="48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55" d="100"/>
          <a:sy n="55" d="100"/>
        </p:scale>
        <p:origin x="581" y="53"/>
      </p:cViewPr>
      <p:guideLst>
        <p:guide orient="horz" pos="1224"/>
        <p:guide pos="4848"/>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B95821-5C88-4E10-91E4-56CE42A9A2C0}" type="datetimeFigureOut">
              <a:rPr lang="en-US" smtClean="0"/>
              <a:t>2/18/2014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9D726F-DB7C-4ACE-84C5-B2E1CD67F0D7}" type="slidenum">
              <a:rPr lang="en-US" smtClean="0"/>
              <a:t>‹#›</a:t>
            </a:fld>
            <a:endParaRPr lang="en-US"/>
          </a:p>
        </p:txBody>
      </p:sp>
    </p:spTree>
    <p:extLst>
      <p:ext uri="{BB962C8B-B14F-4D97-AF65-F5344CB8AC3E}">
        <p14:creationId xmlns:p14="http://schemas.microsoft.com/office/powerpoint/2010/main" val="1467102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dirty="0" smtClean="0"/>
              <a:t>Unit 1: Maintenance Strategies</a:t>
            </a:r>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AF2DF3-998C-4382-9D98-7022301AC119}" type="slidenum">
              <a:rPr lang="en-US" smtClean="0"/>
              <a:t>‹#›</a:t>
            </a:fld>
            <a:endParaRPr lang="en-US"/>
          </a:p>
        </p:txBody>
      </p:sp>
    </p:spTree>
    <p:extLst>
      <p:ext uri="{BB962C8B-B14F-4D97-AF65-F5344CB8AC3E}">
        <p14:creationId xmlns:p14="http://schemas.microsoft.com/office/powerpoint/2010/main" val="3122765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A70922-91CB-4ADC-8338-2E51CAB0DC49}" type="datetimeFigureOut">
              <a:rPr lang="en-US" smtClean="0"/>
              <a:t>2/18/2014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AF2DF3-998C-4382-9D98-7022301AC119}" type="slidenum">
              <a:rPr lang="en-US" smtClean="0"/>
              <a:t>‹#›</a:t>
            </a:fld>
            <a:endParaRPr lang="en-US"/>
          </a:p>
        </p:txBody>
      </p:sp>
    </p:spTree>
    <p:extLst>
      <p:ext uri="{BB962C8B-B14F-4D97-AF65-F5344CB8AC3E}">
        <p14:creationId xmlns:p14="http://schemas.microsoft.com/office/powerpoint/2010/main" val="53655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3255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562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825625"/>
            <a:ext cx="51562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472635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325563"/>
          </a:xfrm>
          <a:prstGeom prst="rect">
            <a:avLst/>
          </a:prstGeo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838200" y="1825626"/>
            <a:ext cx="10515600" cy="209867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838200" y="4076701"/>
            <a:ext cx="10515600" cy="21002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46855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Rectangle 10"/>
          <p:cNvSpPr/>
          <p:nvPr userDrawn="1"/>
        </p:nvSpPr>
        <p:spPr>
          <a:xfrm>
            <a:off x="838200" y="365125"/>
            <a:ext cx="8999764" cy="132556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365125"/>
            <a:ext cx="10515600" cy="1001475"/>
          </a:xfrm>
        </p:spPr>
        <p:txBody>
          <a:bodyPr>
            <a:normAutofit/>
          </a:bodyPr>
          <a:lstStyle>
            <a:lvl1pPr>
              <a:defRPr sz="3200" b="1">
                <a:latin typeface="+mn-lt"/>
              </a:defRPr>
            </a:lvl1pPr>
          </a:lstStyle>
          <a:p>
            <a:r>
              <a:rPr lang="en-US" dirty="0" smtClean="0"/>
              <a:t>Click to edit Master title style</a:t>
            </a:r>
            <a:endParaRPr lang="en-US" dirty="0"/>
          </a:p>
        </p:txBody>
      </p:sp>
      <p:sp>
        <p:nvSpPr>
          <p:cNvPr id="3" name="Content Placeholder 2"/>
          <p:cNvSpPr>
            <a:spLocks noGrp="1"/>
          </p:cNvSpPr>
          <p:nvPr>
            <p:ph idx="1"/>
          </p:nvPr>
        </p:nvSpPr>
        <p:spPr>
          <a:xfrm>
            <a:off x="838200" y="1953499"/>
            <a:ext cx="10515600" cy="422346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r>
              <a:rPr lang="en-US" dirty="0" smtClean="0"/>
              <a:t>Unit 1: Maintenance Strategies</a:t>
            </a:r>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AF2DF3-998C-4382-9D98-7022301AC119}" type="slidenum">
              <a:rPr lang="en-US" smtClean="0"/>
              <a:t>‹#›</a:t>
            </a:fld>
            <a:endParaRPr lang="en-US"/>
          </a:p>
        </p:txBody>
      </p:sp>
      <p:grpSp>
        <p:nvGrpSpPr>
          <p:cNvPr id="10" name="Group 9"/>
          <p:cNvGrpSpPr/>
          <p:nvPr userDrawn="1"/>
        </p:nvGrpSpPr>
        <p:grpSpPr>
          <a:xfrm>
            <a:off x="9666514" y="365125"/>
            <a:ext cx="1687286" cy="1325563"/>
            <a:chOff x="9552214" y="365125"/>
            <a:chExt cx="1801586" cy="1325563"/>
          </a:xfrm>
        </p:grpSpPr>
        <p:sp>
          <p:nvSpPr>
            <p:cNvPr id="8" name="Rectangle 7"/>
            <p:cNvSpPr/>
            <p:nvPr userDrawn="1"/>
          </p:nvSpPr>
          <p:spPr>
            <a:xfrm>
              <a:off x="9552214" y="365125"/>
              <a:ext cx="1801586" cy="132556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cap="none" spc="0">
                <a:ln w="0"/>
                <a:solidFill>
                  <a:schemeClr val="tx1"/>
                </a:solidFill>
                <a:effectLst>
                  <a:outerShdw blurRad="38100" dist="19050" dir="2700000" algn="tl" rotWithShape="0">
                    <a:schemeClr val="dk1">
                      <a:alpha val="40000"/>
                    </a:schemeClr>
                  </a:outerShdw>
                </a:effectLst>
              </a:endParaRPr>
            </a:p>
          </p:txBody>
        </p:sp>
        <p:sp>
          <p:nvSpPr>
            <p:cNvPr id="9" name="TextBox 8"/>
            <p:cNvSpPr txBox="1"/>
            <p:nvPr userDrawn="1"/>
          </p:nvSpPr>
          <p:spPr>
            <a:xfrm>
              <a:off x="9552214" y="627936"/>
              <a:ext cx="1801586" cy="738664"/>
            </a:xfrm>
            <a:prstGeom prst="rect">
              <a:avLst/>
            </a:prstGeom>
            <a:noFill/>
            <a:ln>
              <a:noFill/>
            </a:ln>
          </p:spPr>
          <p:txBody>
            <a:bodyPr wrap="square" rtlCol="0">
              <a:spAutoFit/>
            </a:bodyPr>
            <a:lstStyle/>
            <a:p>
              <a:pPr algn="l"/>
              <a:r>
                <a:rPr lang="en-US" dirty="0" smtClean="0"/>
                <a:t>JCI 796</a:t>
              </a:r>
            </a:p>
            <a:p>
              <a:pPr algn="l"/>
              <a:r>
                <a:rPr lang="en-US" sz="1200" b="1" dirty="0" smtClean="0"/>
                <a:t>Vibration Analysis, Alignment</a:t>
              </a:r>
              <a:r>
                <a:rPr lang="en-US" sz="1200" b="1" baseline="0" dirty="0" smtClean="0"/>
                <a:t> &amp; </a:t>
              </a:r>
              <a:r>
                <a:rPr lang="en-US" sz="1200" b="1" dirty="0" smtClean="0"/>
                <a:t>Balancing</a:t>
              </a:r>
            </a:p>
          </p:txBody>
        </p:sp>
      </p:grpSp>
    </p:spTree>
    <p:extLst>
      <p:ext uri="{BB962C8B-B14F-4D97-AF65-F5344CB8AC3E}">
        <p14:creationId xmlns:p14="http://schemas.microsoft.com/office/powerpoint/2010/main" val="2817036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smtClean="0"/>
              <a:t>Unit 1: Maintenance Strategies</a:t>
            </a:r>
          </a:p>
          <a:p>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AF2DF3-998C-4382-9D98-7022301AC119}" type="slidenum">
              <a:rPr lang="en-US" smtClean="0"/>
              <a:t>‹#›</a:t>
            </a:fld>
            <a:endParaRPr lang="en-US"/>
          </a:p>
        </p:txBody>
      </p:sp>
    </p:spTree>
    <p:extLst>
      <p:ext uri="{BB962C8B-B14F-4D97-AF65-F5344CB8AC3E}">
        <p14:creationId xmlns:p14="http://schemas.microsoft.com/office/powerpoint/2010/main" val="914110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dirty="0" smtClean="0"/>
              <a:t>Unit 1: Maintenance Strategies</a:t>
            </a:r>
            <a:endParaRPr lang="en-US" dirty="0"/>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AF2DF3-998C-4382-9D98-7022301AC119}" type="slidenum">
              <a:rPr lang="en-US" smtClean="0"/>
              <a:t>‹#›</a:t>
            </a:fld>
            <a:endParaRPr lang="en-US"/>
          </a:p>
        </p:txBody>
      </p:sp>
      <p:grpSp>
        <p:nvGrpSpPr>
          <p:cNvPr id="10" name="Group 9"/>
          <p:cNvGrpSpPr/>
          <p:nvPr userDrawn="1"/>
        </p:nvGrpSpPr>
        <p:grpSpPr>
          <a:xfrm>
            <a:off x="9837964" y="365125"/>
            <a:ext cx="1515836" cy="1325563"/>
            <a:chOff x="9837964" y="365125"/>
            <a:chExt cx="1515836" cy="1325563"/>
          </a:xfrm>
        </p:grpSpPr>
        <p:sp>
          <p:nvSpPr>
            <p:cNvPr id="11" name="Rectangle 10"/>
            <p:cNvSpPr/>
            <p:nvPr userDrawn="1"/>
          </p:nvSpPr>
          <p:spPr>
            <a:xfrm>
              <a:off x="9837964" y="365125"/>
              <a:ext cx="1515836" cy="13255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cap="none" spc="0">
                <a:ln w="0"/>
                <a:solidFill>
                  <a:schemeClr val="tx1"/>
                </a:solidFill>
                <a:effectLst>
                  <a:outerShdw blurRad="38100" dist="19050" dir="2700000" algn="tl" rotWithShape="0">
                    <a:schemeClr val="dk1">
                      <a:alpha val="40000"/>
                    </a:schemeClr>
                  </a:outerShdw>
                </a:effectLst>
              </a:endParaRPr>
            </a:p>
          </p:txBody>
        </p:sp>
        <p:sp>
          <p:nvSpPr>
            <p:cNvPr id="12" name="TextBox 11"/>
            <p:cNvSpPr txBox="1"/>
            <p:nvPr userDrawn="1"/>
          </p:nvSpPr>
          <p:spPr>
            <a:xfrm>
              <a:off x="9837964" y="473529"/>
              <a:ext cx="1515836" cy="923330"/>
            </a:xfrm>
            <a:prstGeom prst="rect">
              <a:avLst/>
            </a:prstGeom>
            <a:noFill/>
          </p:spPr>
          <p:txBody>
            <a:bodyPr wrap="square" rtlCol="0">
              <a:spAutoFit/>
            </a:bodyPr>
            <a:lstStyle/>
            <a:p>
              <a:r>
                <a:rPr lang="en-US" dirty="0" smtClean="0"/>
                <a:t>JCI 796</a:t>
              </a:r>
            </a:p>
            <a:p>
              <a:r>
                <a:rPr lang="en-US" sz="1200" b="1" dirty="0" smtClean="0"/>
                <a:t>Vibration Analysis, Alignment, Balancing</a:t>
              </a:r>
            </a:p>
          </p:txBody>
        </p:sp>
      </p:grpSp>
      <p:sp>
        <p:nvSpPr>
          <p:cNvPr id="13" name="Rectangle 12"/>
          <p:cNvSpPr/>
          <p:nvPr userDrawn="1"/>
        </p:nvSpPr>
        <p:spPr>
          <a:xfrm>
            <a:off x="838200" y="365125"/>
            <a:ext cx="8999764" cy="132556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62600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dirty="0" smtClean="0"/>
              <a:t>Unit 1: Maintenance Strategies</a:t>
            </a:r>
            <a:endParaRPr lang="en-US" dirty="0"/>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AF2DF3-998C-4382-9D98-7022301AC119}" type="slidenum">
              <a:rPr lang="en-US" smtClean="0"/>
              <a:t>‹#›</a:t>
            </a:fld>
            <a:endParaRPr lang="en-US"/>
          </a:p>
        </p:txBody>
      </p:sp>
      <p:grpSp>
        <p:nvGrpSpPr>
          <p:cNvPr id="6" name="Group 5"/>
          <p:cNvGrpSpPr/>
          <p:nvPr userDrawn="1"/>
        </p:nvGrpSpPr>
        <p:grpSpPr>
          <a:xfrm>
            <a:off x="9837964" y="365125"/>
            <a:ext cx="1515836" cy="1325563"/>
            <a:chOff x="9837964" y="365125"/>
            <a:chExt cx="1515836" cy="1325563"/>
          </a:xfrm>
        </p:grpSpPr>
        <p:sp>
          <p:nvSpPr>
            <p:cNvPr id="7" name="Rectangle 6"/>
            <p:cNvSpPr/>
            <p:nvPr userDrawn="1"/>
          </p:nvSpPr>
          <p:spPr>
            <a:xfrm>
              <a:off x="9837964" y="365125"/>
              <a:ext cx="1515836" cy="132556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cap="none" spc="0">
                <a:ln w="0"/>
                <a:solidFill>
                  <a:schemeClr val="tx1"/>
                </a:solidFill>
                <a:effectLst>
                  <a:outerShdw blurRad="38100" dist="19050" dir="2700000" algn="tl" rotWithShape="0">
                    <a:schemeClr val="dk1">
                      <a:alpha val="40000"/>
                    </a:schemeClr>
                  </a:outerShdw>
                </a:effectLst>
              </a:endParaRPr>
            </a:p>
          </p:txBody>
        </p:sp>
        <p:sp>
          <p:nvSpPr>
            <p:cNvPr id="8" name="TextBox 7"/>
            <p:cNvSpPr txBox="1"/>
            <p:nvPr userDrawn="1"/>
          </p:nvSpPr>
          <p:spPr>
            <a:xfrm>
              <a:off x="9837964" y="473529"/>
              <a:ext cx="1515836" cy="923330"/>
            </a:xfrm>
            <a:prstGeom prst="rect">
              <a:avLst/>
            </a:prstGeom>
            <a:noFill/>
          </p:spPr>
          <p:txBody>
            <a:bodyPr wrap="square" rtlCol="0">
              <a:spAutoFit/>
            </a:bodyPr>
            <a:lstStyle/>
            <a:p>
              <a:r>
                <a:rPr lang="en-US" dirty="0" smtClean="0"/>
                <a:t>JCI 796</a:t>
              </a:r>
            </a:p>
            <a:p>
              <a:r>
                <a:rPr lang="en-US" sz="1200" b="1" dirty="0" smtClean="0"/>
                <a:t>Vibration Analysis, Alignment, Balancing</a:t>
              </a:r>
            </a:p>
          </p:txBody>
        </p:sp>
      </p:grpSp>
      <p:sp>
        <p:nvSpPr>
          <p:cNvPr id="9" name="Rectangle 8"/>
          <p:cNvSpPr/>
          <p:nvPr userDrawn="1"/>
        </p:nvSpPr>
        <p:spPr>
          <a:xfrm>
            <a:off x="838200" y="365125"/>
            <a:ext cx="8999764" cy="132556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20834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A70922-91CB-4ADC-8338-2E51CAB0DC49}" type="datetimeFigureOut">
              <a:rPr lang="en-US" smtClean="0"/>
              <a:t>2/18/2014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AF2DF3-998C-4382-9D98-7022301AC119}" type="slidenum">
              <a:rPr lang="en-US" smtClean="0"/>
              <a:t>‹#›</a:t>
            </a:fld>
            <a:endParaRPr lang="en-US"/>
          </a:p>
        </p:txBody>
      </p:sp>
      <p:grpSp>
        <p:nvGrpSpPr>
          <p:cNvPr id="5" name="Group 4"/>
          <p:cNvGrpSpPr/>
          <p:nvPr userDrawn="1"/>
        </p:nvGrpSpPr>
        <p:grpSpPr>
          <a:xfrm>
            <a:off x="9837964" y="365125"/>
            <a:ext cx="1515836" cy="1325563"/>
            <a:chOff x="9837964" y="365125"/>
            <a:chExt cx="1515836" cy="1325563"/>
          </a:xfrm>
        </p:grpSpPr>
        <p:sp>
          <p:nvSpPr>
            <p:cNvPr id="6" name="Rectangle 5"/>
            <p:cNvSpPr/>
            <p:nvPr userDrawn="1"/>
          </p:nvSpPr>
          <p:spPr>
            <a:xfrm>
              <a:off x="9837964" y="365125"/>
              <a:ext cx="1515836" cy="132556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cap="none" spc="0">
                <a:ln w="0"/>
                <a:solidFill>
                  <a:schemeClr val="tx1"/>
                </a:solidFill>
                <a:effectLst>
                  <a:outerShdw blurRad="38100" dist="19050" dir="2700000" algn="tl" rotWithShape="0">
                    <a:schemeClr val="dk1">
                      <a:alpha val="40000"/>
                    </a:schemeClr>
                  </a:outerShdw>
                </a:effectLst>
              </a:endParaRPr>
            </a:p>
          </p:txBody>
        </p:sp>
        <p:sp>
          <p:nvSpPr>
            <p:cNvPr id="7" name="TextBox 6"/>
            <p:cNvSpPr txBox="1"/>
            <p:nvPr userDrawn="1"/>
          </p:nvSpPr>
          <p:spPr>
            <a:xfrm>
              <a:off x="9837964" y="473529"/>
              <a:ext cx="1515836" cy="923330"/>
            </a:xfrm>
            <a:prstGeom prst="rect">
              <a:avLst/>
            </a:prstGeom>
            <a:noFill/>
          </p:spPr>
          <p:txBody>
            <a:bodyPr wrap="square" rtlCol="0">
              <a:spAutoFit/>
            </a:bodyPr>
            <a:lstStyle/>
            <a:p>
              <a:r>
                <a:rPr lang="en-US" dirty="0" smtClean="0"/>
                <a:t>JCI 796</a:t>
              </a:r>
            </a:p>
            <a:p>
              <a:r>
                <a:rPr lang="en-US" sz="1200" b="1" dirty="0" smtClean="0"/>
                <a:t>Vibration Analysis, Alignment, Balancing</a:t>
              </a:r>
            </a:p>
          </p:txBody>
        </p:sp>
      </p:grpSp>
      <p:sp>
        <p:nvSpPr>
          <p:cNvPr id="8" name="Rectangle 7"/>
          <p:cNvSpPr/>
          <p:nvPr userDrawn="1"/>
        </p:nvSpPr>
        <p:spPr>
          <a:xfrm>
            <a:off x="838200" y="365125"/>
            <a:ext cx="8999764" cy="132556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1072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A70922-91CB-4ADC-8338-2E51CAB0DC49}" type="datetimeFigureOut">
              <a:rPr lang="en-US" smtClean="0"/>
              <a:t>2/18/2014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AF2DF3-998C-4382-9D98-7022301AC119}" type="slidenum">
              <a:rPr lang="en-US" smtClean="0"/>
              <a:t>‹#›</a:t>
            </a:fld>
            <a:endParaRPr lang="en-US"/>
          </a:p>
        </p:txBody>
      </p:sp>
      <p:grpSp>
        <p:nvGrpSpPr>
          <p:cNvPr id="8" name="Group 7"/>
          <p:cNvGrpSpPr/>
          <p:nvPr userDrawn="1"/>
        </p:nvGrpSpPr>
        <p:grpSpPr>
          <a:xfrm>
            <a:off x="9837964" y="365125"/>
            <a:ext cx="1515836" cy="1325563"/>
            <a:chOff x="9837964" y="365125"/>
            <a:chExt cx="1515836" cy="1325563"/>
          </a:xfrm>
        </p:grpSpPr>
        <p:sp>
          <p:nvSpPr>
            <p:cNvPr id="9" name="Rectangle 8"/>
            <p:cNvSpPr/>
            <p:nvPr userDrawn="1"/>
          </p:nvSpPr>
          <p:spPr>
            <a:xfrm>
              <a:off x="9837964" y="365125"/>
              <a:ext cx="1515836" cy="132556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cap="none" spc="0">
                <a:ln w="0"/>
                <a:solidFill>
                  <a:schemeClr val="tx1"/>
                </a:solidFill>
                <a:effectLst>
                  <a:outerShdw blurRad="38100" dist="19050" dir="2700000" algn="tl" rotWithShape="0">
                    <a:schemeClr val="dk1">
                      <a:alpha val="40000"/>
                    </a:schemeClr>
                  </a:outerShdw>
                </a:effectLst>
              </a:endParaRPr>
            </a:p>
          </p:txBody>
        </p:sp>
        <p:sp>
          <p:nvSpPr>
            <p:cNvPr id="10" name="TextBox 9"/>
            <p:cNvSpPr txBox="1"/>
            <p:nvPr userDrawn="1"/>
          </p:nvSpPr>
          <p:spPr>
            <a:xfrm>
              <a:off x="9837964" y="473529"/>
              <a:ext cx="1515836" cy="923330"/>
            </a:xfrm>
            <a:prstGeom prst="rect">
              <a:avLst/>
            </a:prstGeom>
            <a:noFill/>
          </p:spPr>
          <p:txBody>
            <a:bodyPr wrap="square" rtlCol="0">
              <a:spAutoFit/>
            </a:bodyPr>
            <a:lstStyle/>
            <a:p>
              <a:r>
                <a:rPr lang="en-US" dirty="0" smtClean="0"/>
                <a:t>JCI 796</a:t>
              </a:r>
            </a:p>
            <a:p>
              <a:r>
                <a:rPr lang="en-US" sz="1200" b="1" dirty="0" smtClean="0"/>
                <a:t>Vibration Analysis, Alignment, Balancing</a:t>
              </a:r>
            </a:p>
          </p:txBody>
        </p:sp>
      </p:grpSp>
      <p:sp>
        <p:nvSpPr>
          <p:cNvPr id="11" name="Rectangle 10"/>
          <p:cNvSpPr/>
          <p:nvPr userDrawn="1"/>
        </p:nvSpPr>
        <p:spPr>
          <a:xfrm>
            <a:off x="838200" y="365125"/>
            <a:ext cx="8999764" cy="132556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93214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Rectangle 10"/>
          <p:cNvSpPr/>
          <p:nvPr userDrawn="1"/>
        </p:nvSpPr>
        <p:spPr>
          <a:xfrm>
            <a:off x="838200" y="365125"/>
            <a:ext cx="8999764" cy="132556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838200" y="376763"/>
            <a:ext cx="8744479" cy="1638304"/>
          </a:xfrm>
        </p:spPr>
        <p:txBody>
          <a:bodyPr anchor="b"/>
          <a:lstStyle>
            <a:lvl1pPr>
              <a:defRPr sz="3200" b="1">
                <a:latin typeface="+mn-lt"/>
              </a:defRPr>
            </a:lvl1p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Click to edit Master title style</a:t>
            </a:r>
            <a:br>
              <a:rPr lang="en-US" dirty="0" smtClean="0"/>
            </a:br>
            <a:r>
              <a:rPr lang="en-US" dirty="0" smtClean="0"/>
              <a:t/>
            </a:r>
            <a:br>
              <a:rPr lang="en-US" dirty="0" smtClean="0"/>
            </a:br>
            <a:endParaRPr lang="en-US" dirty="0"/>
          </a:p>
        </p:txBody>
      </p:sp>
      <p:sp>
        <p:nvSpPr>
          <p:cNvPr id="3" name="Picture Placeholder 2"/>
          <p:cNvSpPr>
            <a:spLocks noGrp="1"/>
          </p:cNvSpPr>
          <p:nvPr>
            <p:ph type="pic" idx="1"/>
          </p:nvPr>
        </p:nvSpPr>
        <p:spPr>
          <a:xfrm>
            <a:off x="5183188" y="1884221"/>
            <a:ext cx="6172200" cy="397682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39788" y="1884221"/>
            <a:ext cx="3932237" cy="398476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91A70922-91CB-4ADC-8338-2E51CAB0DC49}" type="datetimeFigureOut">
              <a:rPr lang="en-US" smtClean="0"/>
              <a:t>2/18/2014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AF2DF3-998C-4382-9D98-7022301AC119}" type="slidenum">
              <a:rPr lang="en-US" smtClean="0"/>
              <a:t>‹#›</a:t>
            </a:fld>
            <a:endParaRPr lang="en-US"/>
          </a:p>
        </p:txBody>
      </p:sp>
      <p:grpSp>
        <p:nvGrpSpPr>
          <p:cNvPr id="8" name="Group 7"/>
          <p:cNvGrpSpPr/>
          <p:nvPr userDrawn="1"/>
        </p:nvGrpSpPr>
        <p:grpSpPr>
          <a:xfrm>
            <a:off x="9837964" y="365125"/>
            <a:ext cx="1515836" cy="1325563"/>
            <a:chOff x="9837964" y="365125"/>
            <a:chExt cx="1515836" cy="1325563"/>
          </a:xfrm>
        </p:grpSpPr>
        <p:sp>
          <p:nvSpPr>
            <p:cNvPr id="9" name="Rectangle 8"/>
            <p:cNvSpPr/>
            <p:nvPr userDrawn="1"/>
          </p:nvSpPr>
          <p:spPr>
            <a:xfrm>
              <a:off x="9837964" y="365125"/>
              <a:ext cx="1515836" cy="132556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cap="none" spc="0">
                <a:ln w="0"/>
                <a:solidFill>
                  <a:schemeClr val="tx1"/>
                </a:solidFill>
                <a:effectLst>
                  <a:outerShdw blurRad="38100" dist="19050" dir="2700000" algn="tl" rotWithShape="0">
                    <a:schemeClr val="dk1">
                      <a:alpha val="40000"/>
                    </a:schemeClr>
                  </a:outerShdw>
                </a:effectLst>
              </a:endParaRPr>
            </a:p>
          </p:txBody>
        </p:sp>
        <p:sp>
          <p:nvSpPr>
            <p:cNvPr id="10" name="TextBox 9"/>
            <p:cNvSpPr txBox="1"/>
            <p:nvPr userDrawn="1"/>
          </p:nvSpPr>
          <p:spPr>
            <a:xfrm>
              <a:off x="9837964" y="473529"/>
              <a:ext cx="1515836" cy="923330"/>
            </a:xfrm>
            <a:prstGeom prst="rect">
              <a:avLst/>
            </a:prstGeom>
            <a:noFill/>
          </p:spPr>
          <p:txBody>
            <a:bodyPr wrap="square" rtlCol="0">
              <a:spAutoFit/>
            </a:bodyPr>
            <a:lstStyle/>
            <a:p>
              <a:r>
                <a:rPr lang="en-US" dirty="0" smtClean="0"/>
                <a:t>JCI 796</a:t>
              </a:r>
            </a:p>
            <a:p>
              <a:r>
                <a:rPr lang="en-US" sz="1200" b="1" dirty="0" smtClean="0"/>
                <a:t>Vibration Analysis, Alignment, Balancing</a:t>
              </a:r>
            </a:p>
          </p:txBody>
        </p:sp>
      </p:grpSp>
    </p:spTree>
    <p:extLst>
      <p:ext uri="{BB962C8B-B14F-4D97-AF65-F5344CB8AC3E}">
        <p14:creationId xmlns:p14="http://schemas.microsoft.com/office/powerpoint/2010/main" val="4161200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A70922-91CB-4ADC-8338-2E51CAB0DC49}" type="datetimeFigureOut">
              <a:rPr lang="en-US" smtClean="0"/>
              <a:t>2/18/2014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AF2DF3-998C-4382-9D98-7022301AC119}" type="slidenum">
              <a:rPr lang="en-US" smtClean="0"/>
              <a:t>‹#›</a:t>
            </a:fld>
            <a:endParaRPr lang="en-US"/>
          </a:p>
        </p:txBody>
      </p:sp>
    </p:spTree>
    <p:extLst>
      <p:ext uri="{BB962C8B-B14F-4D97-AF65-F5344CB8AC3E}">
        <p14:creationId xmlns:p14="http://schemas.microsoft.com/office/powerpoint/2010/main" val="1861106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A70922-91CB-4ADC-8338-2E51CAB0DC49}" type="datetimeFigureOut">
              <a:rPr lang="en-US" smtClean="0"/>
              <a:t>2/18/2014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AF2DF3-998C-4382-9D98-7022301AC119}" type="slidenum">
              <a:rPr lang="en-US" smtClean="0"/>
              <a:t>‹#›</a:t>
            </a:fld>
            <a:endParaRPr lang="en-US"/>
          </a:p>
        </p:txBody>
      </p:sp>
    </p:spTree>
    <p:extLst>
      <p:ext uri="{BB962C8B-B14F-4D97-AF65-F5344CB8AC3E}">
        <p14:creationId xmlns:p14="http://schemas.microsoft.com/office/powerpoint/2010/main" val="23651100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4" r:id="rId5"/>
    <p:sldLayoutId id="2147483655" r:id="rId6"/>
    <p:sldLayoutId id="2147483656" r:id="rId7"/>
    <p:sldLayoutId id="2147483657" r:id="rId8"/>
    <p:sldLayoutId id="2147483658" r:id="rId9"/>
    <p:sldLayoutId id="2147483659" r:id="rId10"/>
    <p:sldLayoutId id="2147483663" r:id="rId11"/>
    <p:sldLayoutId id="2147483664"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bwMode="auto">
          <a:xfrm>
            <a:off x="838200" y="432620"/>
            <a:ext cx="7086600" cy="1199536"/>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rmAutofit fontScale="90000"/>
          </a:bodyPr>
          <a:lstStyle/>
          <a:p>
            <a:r>
              <a:rPr lang="en-US" sz="4400" b="1" dirty="0" smtClean="0">
                <a:latin typeface="+mn-lt"/>
              </a:rPr>
              <a:t>Vibration Terms</a:t>
            </a:r>
            <a:br>
              <a:rPr lang="en-US" sz="4400" b="1" dirty="0" smtClean="0">
                <a:latin typeface="+mn-lt"/>
              </a:rPr>
            </a:br>
            <a:r>
              <a:rPr lang="en-US" sz="3600" b="1" dirty="0">
                <a:latin typeface="+mn-lt"/>
              </a:rPr>
              <a:t/>
            </a:r>
            <a:br>
              <a:rPr lang="en-US" sz="3600" b="1" dirty="0">
                <a:latin typeface="+mn-lt"/>
              </a:rPr>
            </a:br>
            <a:endParaRPr lang="en-US" sz="2400" dirty="0" smtClean="0">
              <a:solidFill>
                <a:schemeClr val="tx1"/>
              </a:solidFill>
              <a:latin typeface="+mn-lt"/>
            </a:endParaRPr>
          </a:p>
        </p:txBody>
      </p:sp>
      <p:sp>
        <p:nvSpPr>
          <p:cNvPr id="6" name="Rectangle 5"/>
          <p:cNvSpPr/>
          <p:nvPr/>
        </p:nvSpPr>
        <p:spPr>
          <a:xfrm>
            <a:off x="838199" y="1943100"/>
            <a:ext cx="10508673" cy="4308872"/>
          </a:xfrm>
          <a:prstGeom prst="rect">
            <a:avLst/>
          </a:prstGeom>
        </p:spPr>
        <p:txBody>
          <a:bodyPr wrap="square">
            <a:spAutoFit/>
          </a:bodyPr>
          <a:lstStyle/>
          <a:p>
            <a:r>
              <a:rPr lang="en-US" sz="2000" b="1" dirty="0" smtClean="0"/>
              <a:t>Acceleration</a:t>
            </a:r>
            <a:r>
              <a:rPr lang="en-US" b="1" dirty="0" smtClean="0"/>
              <a:t> </a:t>
            </a:r>
          </a:p>
          <a:p>
            <a:r>
              <a:rPr lang="en-US" dirty="0" smtClean="0"/>
              <a:t>The </a:t>
            </a:r>
            <a:r>
              <a:rPr lang="en-US" dirty="0"/>
              <a:t>rate of change in velocity with respect to time. For the purpose of this document, and most vibration work, acceleration is measured in the unit g's (Peak). </a:t>
            </a:r>
          </a:p>
          <a:p>
            <a:endParaRPr lang="en-US" dirty="0"/>
          </a:p>
          <a:p>
            <a:r>
              <a:rPr lang="en-US" sz="2000" b="1" dirty="0" smtClean="0"/>
              <a:t>Alignment</a:t>
            </a:r>
            <a:r>
              <a:rPr lang="en-US" b="1" dirty="0" smtClean="0"/>
              <a:t> </a:t>
            </a:r>
          </a:p>
          <a:p>
            <a:r>
              <a:rPr lang="en-US" dirty="0" smtClean="0"/>
              <a:t>The </a:t>
            </a:r>
            <a:r>
              <a:rPr lang="en-US" dirty="0"/>
              <a:t>objective of alignment is to have all rotating shafts in a perfect parallel, linear relationship under normal operating conditions. Misalignment may be parallel, angular, or a combination of both. Misalignment can also be introduced by not considering machine thermal growth of the shaft if there is a considerable difference in temperature between operating and start-up conditions. It is very common to find misalignment in belt driven machinery, since belt systems allow more "forgiveness</a:t>
            </a:r>
            <a:r>
              <a:rPr lang="en-US" dirty="0" smtClean="0"/>
              <a:t>".</a:t>
            </a:r>
          </a:p>
          <a:p>
            <a:endParaRPr lang="en-US" dirty="0"/>
          </a:p>
          <a:p>
            <a:r>
              <a:rPr lang="en-US" sz="2000" b="1" dirty="0" smtClean="0"/>
              <a:t>Amplitude</a:t>
            </a:r>
            <a:r>
              <a:rPr lang="en-US" dirty="0" smtClean="0"/>
              <a:t> </a:t>
            </a:r>
          </a:p>
          <a:p>
            <a:r>
              <a:rPr lang="en-US" dirty="0" smtClean="0"/>
              <a:t>The </a:t>
            </a:r>
            <a:r>
              <a:rPr lang="en-US" dirty="0"/>
              <a:t>value or magnitude of the measured vibration quantity (displacement, velocity, acceleration) expressed in peak-to-peak (P-P), peak (P) or root-mean-squared (RMS). </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953499"/>
            <a:ext cx="10515600" cy="4063843"/>
          </a:xfrm>
        </p:spPr>
        <p:txBody>
          <a:bodyPr>
            <a:normAutofit fontScale="85000" lnSpcReduction="20000"/>
          </a:bodyPr>
          <a:lstStyle/>
          <a:p>
            <a:pPr marL="0" indent="0">
              <a:buNone/>
            </a:pPr>
            <a:r>
              <a:rPr lang="en-US" sz="2600" b="1" dirty="0" smtClean="0"/>
              <a:t>Critical </a:t>
            </a:r>
            <a:r>
              <a:rPr lang="en-US" sz="2600" b="1" dirty="0"/>
              <a:t>Speed: </a:t>
            </a:r>
            <a:endParaRPr lang="en-US" sz="2600" b="1" dirty="0" smtClean="0"/>
          </a:p>
          <a:p>
            <a:pPr marL="0" indent="0">
              <a:buNone/>
            </a:pPr>
            <a:r>
              <a:rPr lang="en-US" sz="2300" dirty="0" smtClean="0"/>
              <a:t>The </a:t>
            </a:r>
            <a:r>
              <a:rPr lang="en-US" sz="2300" dirty="0"/>
              <a:t>speed of a rotating system that corresponds to a resonant frequency of the system. The "1st Critical" is the lowest natural frequency at which a system will resonate. </a:t>
            </a:r>
          </a:p>
          <a:p>
            <a:pPr marL="0" indent="0">
              <a:buNone/>
            </a:pPr>
            <a:endParaRPr lang="en-US" dirty="0"/>
          </a:p>
          <a:p>
            <a:pPr marL="0" indent="0">
              <a:buNone/>
            </a:pPr>
            <a:r>
              <a:rPr lang="en-US" sz="2600" b="1" dirty="0"/>
              <a:t>Displacement: </a:t>
            </a:r>
            <a:endParaRPr lang="en-US" sz="2600" b="1" dirty="0" smtClean="0"/>
          </a:p>
          <a:p>
            <a:pPr marL="0" indent="0">
              <a:buNone/>
            </a:pPr>
            <a:r>
              <a:rPr lang="en-US" sz="2300" dirty="0" smtClean="0"/>
              <a:t>The </a:t>
            </a:r>
            <a:r>
              <a:rPr lang="en-US" sz="2300" dirty="0"/>
              <a:t>distance traveled by a vibrating object. For purpose of this document, displacement represents the maximum distance traveled by a vibrating part or surface from the maximum position of travel in one direction to the maximum position of travel in the opposite direction (Peak to Peak) and is measured in mils (1 mil = 0.001 inch). </a:t>
            </a:r>
          </a:p>
          <a:p>
            <a:pPr marL="0" indent="0">
              <a:buNone/>
            </a:pPr>
            <a:endParaRPr lang="en-US" dirty="0"/>
          </a:p>
          <a:p>
            <a:pPr marL="0" indent="0">
              <a:buNone/>
            </a:pPr>
            <a:r>
              <a:rPr lang="en-US" sz="2600" b="1" dirty="0"/>
              <a:t>Forced Vibration: </a:t>
            </a:r>
            <a:endParaRPr lang="en-US" sz="2600" b="1" dirty="0" smtClean="0"/>
          </a:p>
          <a:p>
            <a:pPr marL="0" indent="0">
              <a:buNone/>
            </a:pPr>
            <a:r>
              <a:rPr lang="en-US" sz="2300" dirty="0" smtClean="0"/>
              <a:t>The </a:t>
            </a:r>
            <a:r>
              <a:rPr lang="en-US" sz="2300" dirty="0"/>
              <a:t>response of a system is caused and determined by the nature of the vibration excitation. If the excitation is periodic and continuing, such as imbalance, the vibration is steady-state. </a:t>
            </a:r>
          </a:p>
          <a:p>
            <a:pPr marL="0" indent="0">
              <a:buNone/>
            </a:pPr>
            <a:endParaRPr lang="en-US" dirty="0"/>
          </a:p>
        </p:txBody>
      </p:sp>
      <p:sp>
        <p:nvSpPr>
          <p:cNvPr id="4" name="Rectangle 2"/>
          <p:cNvSpPr>
            <a:spLocks noGrp="1" noChangeArrowheads="1"/>
          </p:cNvSpPr>
          <p:nvPr>
            <p:ph type="title"/>
          </p:nvPr>
        </p:nvSpPr>
        <p:spPr bwMode="auto">
          <a:xfrm>
            <a:off x="838200" y="432620"/>
            <a:ext cx="7086600" cy="1199536"/>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rmAutofit fontScale="90000"/>
          </a:bodyPr>
          <a:lstStyle/>
          <a:p>
            <a:r>
              <a:rPr lang="en-US" sz="4400" b="1" dirty="0" smtClean="0">
                <a:latin typeface="+mn-lt"/>
              </a:rPr>
              <a:t>Vibration Terms</a:t>
            </a:r>
            <a:br>
              <a:rPr lang="en-US" sz="4400" b="1" dirty="0" smtClean="0">
                <a:latin typeface="+mn-lt"/>
              </a:rPr>
            </a:br>
            <a:r>
              <a:rPr lang="en-US" sz="3600" b="1" dirty="0">
                <a:latin typeface="+mn-lt"/>
              </a:rPr>
              <a:t/>
            </a:r>
            <a:br>
              <a:rPr lang="en-US" sz="3600" b="1" dirty="0">
                <a:latin typeface="+mn-lt"/>
              </a:rPr>
            </a:br>
            <a:endParaRPr lang="en-US" sz="2400" dirty="0" smtClean="0">
              <a:solidFill>
                <a:schemeClr val="tx1"/>
              </a:solidFill>
              <a:latin typeface="+mn-lt"/>
            </a:endParaRPr>
          </a:p>
        </p:txBody>
      </p:sp>
    </p:spTree>
    <p:extLst>
      <p:ext uri="{BB962C8B-B14F-4D97-AF65-F5344CB8AC3E}">
        <p14:creationId xmlns:p14="http://schemas.microsoft.com/office/powerpoint/2010/main" val="3982529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839788" y="2057400"/>
            <a:ext cx="10604960" cy="4117258"/>
          </a:xfrm>
        </p:spPr>
        <p:txBody>
          <a:bodyPr>
            <a:normAutofit fontScale="92500"/>
          </a:bodyPr>
          <a:lstStyle/>
          <a:p>
            <a:r>
              <a:rPr lang="en-US" b="1" dirty="0"/>
              <a:t>Frequency: </a:t>
            </a:r>
          </a:p>
          <a:p>
            <a:r>
              <a:rPr lang="en-US" dirty="0" smtClean="0"/>
              <a:t>The </a:t>
            </a:r>
            <a:r>
              <a:rPr lang="en-US" dirty="0"/>
              <a:t>number of cycles completed in a specific time period. For the purpose of this document, frequency is measured in the unit of cycles per minute (CPM). Frequency may also be expressed in Hertz (cycles per second), but does not provide the precision necessary for mechanical diagnostics. For example, a 60 Hz vibration may be anywhere between 3570 CPM and 3629 CPM. That may not seem significant, but when multiplied as a harmonic the error is compounded. </a:t>
            </a:r>
          </a:p>
          <a:p>
            <a:r>
              <a:rPr lang="en-US" sz="1400" i="1" dirty="0" smtClean="0"/>
              <a:t>NOTE</a:t>
            </a:r>
            <a:r>
              <a:rPr lang="en-US" sz="1400" i="1" dirty="0"/>
              <a:t>: Vibration frequencies are expressed in the unit CPM. Rotational speeds (Running Speed) is expressed in the units RPM. </a:t>
            </a:r>
          </a:p>
          <a:p>
            <a:r>
              <a:rPr lang="en-US" b="1" dirty="0" smtClean="0"/>
              <a:t>Fundamental </a:t>
            </a:r>
            <a:r>
              <a:rPr lang="en-US" b="1" dirty="0"/>
              <a:t>Vibration Frequency: </a:t>
            </a:r>
            <a:endParaRPr lang="en-US" b="1" dirty="0" smtClean="0"/>
          </a:p>
          <a:p>
            <a:r>
              <a:rPr lang="en-US" dirty="0" smtClean="0"/>
              <a:t>The </a:t>
            </a:r>
            <a:r>
              <a:rPr lang="en-US" dirty="0"/>
              <a:t>lowest natural frequency at which a system will vibrate. </a:t>
            </a:r>
          </a:p>
          <a:p>
            <a:r>
              <a:rPr lang="en-US" b="1" dirty="0" smtClean="0"/>
              <a:t>g</a:t>
            </a:r>
            <a:r>
              <a:rPr lang="en-US" b="1" dirty="0"/>
              <a:t>: </a:t>
            </a:r>
            <a:endParaRPr lang="en-US" b="1" dirty="0" smtClean="0"/>
          </a:p>
          <a:p>
            <a:r>
              <a:rPr lang="en-US" dirty="0" smtClean="0"/>
              <a:t>The </a:t>
            </a:r>
            <a:r>
              <a:rPr lang="en-US" dirty="0"/>
              <a:t>acceleration produced by the force due to gravity (weight), variable with latitude and elevation. By international agreement, the value of 980 cm/sec² = 386.087 inch/sec² = 32.1739 </a:t>
            </a:r>
            <a:r>
              <a:rPr lang="en-US" dirty="0" err="1"/>
              <a:t>ft</a:t>
            </a:r>
            <a:r>
              <a:rPr lang="en-US" dirty="0"/>
              <a:t>/sec² has been designated as the standard acceleration due to gravity. </a:t>
            </a:r>
          </a:p>
          <a:p>
            <a:endParaRPr lang="en-US" dirty="0"/>
          </a:p>
          <a:p>
            <a:r>
              <a:rPr lang="en-US" b="1" dirty="0"/>
              <a:t>Harmonic: </a:t>
            </a:r>
            <a:endParaRPr lang="en-US" b="1" dirty="0" smtClean="0"/>
          </a:p>
          <a:p>
            <a:r>
              <a:rPr lang="en-US" dirty="0" smtClean="0"/>
              <a:t>A </a:t>
            </a:r>
            <a:r>
              <a:rPr lang="en-US" dirty="0"/>
              <a:t>frequency that is related to and is an integral multiple (2X, 3X, 4X, etc.) of the source or excitation frequency. </a:t>
            </a:r>
          </a:p>
          <a:p>
            <a:endParaRPr lang="en-US" dirty="0"/>
          </a:p>
        </p:txBody>
      </p:sp>
      <p:sp>
        <p:nvSpPr>
          <p:cNvPr id="6" name="Rectangle 2"/>
          <p:cNvSpPr>
            <a:spLocks noGrp="1" noChangeArrowheads="1"/>
          </p:cNvSpPr>
          <p:nvPr>
            <p:ph type="title"/>
          </p:nvPr>
        </p:nvSpPr>
        <p:spPr bwMode="auto">
          <a:xfrm>
            <a:off x="838200" y="432620"/>
            <a:ext cx="7086600" cy="1199536"/>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rmAutofit fontScale="90000"/>
          </a:bodyPr>
          <a:lstStyle/>
          <a:p>
            <a:r>
              <a:rPr lang="en-US" sz="4400" b="1" dirty="0" smtClean="0">
                <a:latin typeface="+mn-lt"/>
              </a:rPr>
              <a:t>Vibration Terms</a:t>
            </a:r>
            <a:br>
              <a:rPr lang="en-US" sz="4400" b="1" dirty="0" smtClean="0">
                <a:latin typeface="+mn-lt"/>
              </a:rPr>
            </a:br>
            <a:r>
              <a:rPr lang="en-US" sz="3600" b="1" dirty="0">
                <a:latin typeface="+mn-lt"/>
              </a:rPr>
              <a:t/>
            </a:r>
            <a:br>
              <a:rPr lang="en-US" sz="3600" b="1" dirty="0">
                <a:latin typeface="+mn-lt"/>
              </a:rPr>
            </a:br>
            <a:endParaRPr lang="en-US" sz="2400" dirty="0" smtClean="0">
              <a:solidFill>
                <a:schemeClr val="tx1"/>
              </a:solidFill>
              <a:latin typeface="+mn-lt"/>
            </a:endParaRPr>
          </a:p>
        </p:txBody>
      </p:sp>
    </p:spTree>
    <p:extLst>
      <p:ext uri="{BB962C8B-B14F-4D97-AF65-F5344CB8AC3E}">
        <p14:creationId xmlns:p14="http://schemas.microsoft.com/office/powerpoint/2010/main" val="18966192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839788" y="2057400"/>
            <a:ext cx="10713115" cy="3811588"/>
          </a:xfrm>
        </p:spPr>
        <p:txBody>
          <a:bodyPr>
            <a:normAutofit lnSpcReduction="10000"/>
          </a:bodyPr>
          <a:lstStyle/>
          <a:p>
            <a:r>
              <a:rPr lang="en-US" dirty="0"/>
              <a:t>Resonance: Resonance of a system occurs when a frequency of a forced vibration excitation (forcing function) is the same as a natural frequency of the vibrating system. At resonance a significant increase in vibration amplitude will occur limited only by the amount of damping in the system. </a:t>
            </a:r>
          </a:p>
          <a:p>
            <a:endParaRPr lang="en-US" dirty="0"/>
          </a:p>
          <a:p>
            <a:r>
              <a:rPr lang="en-US" dirty="0"/>
              <a:t>Rigid Structure/Mounting/Rotor: A structure which has a fundamental natural frequency higher than the shaft maximum rotating speed for the installation. </a:t>
            </a:r>
          </a:p>
          <a:p>
            <a:endParaRPr lang="en-US" dirty="0"/>
          </a:p>
          <a:p>
            <a:r>
              <a:rPr lang="en-US" dirty="0"/>
              <a:t>Rotational Speed (Running Speed): The speed at which a rotating body, such as a fan, is operated. For the purposes of this document, rotational speed/running speed is measured in the units Revolutions Per Minute (RPM). </a:t>
            </a:r>
          </a:p>
          <a:p>
            <a:endParaRPr lang="en-US" dirty="0"/>
          </a:p>
          <a:p>
            <a:r>
              <a:rPr lang="en-US" dirty="0"/>
              <a:t>Spectrum (Signature): A representation of the amplitude (magnitude) and frequency of the different components that constitute the total vibration quantity. Usually presented as a plot of vibration amplitude (displacement, velocity, or acceleration) versus time or versus frequency. Typically a time plot is referred to as a signature and a frequency plot is a spectra or FFT. The FFT is derived from the time signature.</a:t>
            </a:r>
          </a:p>
          <a:p>
            <a:endParaRPr lang="en-US" dirty="0"/>
          </a:p>
        </p:txBody>
      </p:sp>
      <p:sp>
        <p:nvSpPr>
          <p:cNvPr id="6" name="Rectangle 2"/>
          <p:cNvSpPr>
            <a:spLocks noGrp="1" noChangeArrowheads="1"/>
          </p:cNvSpPr>
          <p:nvPr>
            <p:ph type="title"/>
          </p:nvPr>
        </p:nvSpPr>
        <p:spPr bwMode="auto">
          <a:xfrm>
            <a:off x="838200" y="432620"/>
            <a:ext cx="7086600" cy="1199536"/>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rmAutofit fontScale="90000"/>
          </a:bodyPr>
          <a:lstStyle/>
          <a:p>
            <a:r>
              <a:rPr lang="en-US" sz="4400" b="1" dirty="0" smtClean="0">
                <a:latin typeface="+mn-lt"/>
              </a:rPr>
              <a:t>Vibration Terms</a:t>
            </a:r>
            <a:br>
              <a:rPr lang="en-US" sz="4400" b="1" dirty="0" smtClean="0">
                <a:latin typeface="+mn-lt"/>
              </a:rPr>
            </a:br>
            <a:r>
              <a:rPr lang="en-US" sz="3600" b="1" dirty="0">
                <a:latin typeface="+mn-lt"/>
              </a:rPr>
              <a:t/>
            </a:r>
            <a:br>
              <a:rPr lang="en-US" sz="3600" b="1" dirty="0">
                <a:latin typeface="+mn-lt"/>
              </a:rPr>
            </a:br>
            <a:endParaRPr lang="en-US" sz="2400" dirty="0" smtClean="0">
              <a:solidFill>
                <a:schemeClr val="tx1"/>
              </a:solidFill>
              <a:latin typeface="+mn-lt"/>
            </a:endParaRPr>
          </a:p>
        </p:txBody>
      </p:sp>
    </p:spTree>
    <p:extLst>
      <p:ext uri="{BB962C8B-B14F-4D97-AF65-F5344CB8AC3E}">
        <p14:creationId xmlns:p14="http://schemas.microsoft.com/office/powerpoint/2010/main" val="2949061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839788" y="2057400"/>
            <a:ext cx="10536135" cy="3811588"/>
          </a:xfrm>
        </p:spPr>
        <p:txBody>
          <a:bodyPr>
            <a:normAutofit fontScale="92500" lnSpcReduction="10000"/>
          </a:bodyPr>
          <a:lstStyle/>
          <a:p>
            <a:r>
              <a:rPr lang="en-US" dirty="0"/>
              <a:t>Mil: One (1) mil equal one-thousandth, 1/1000 (0.001), of an inch and is a unit of displacement. </a:t>
            </a:r>
          </a:p>
          <a:p>
            <a:endParaRPr lang="en-US" dirty="0"/>
          </a:p>
          <a:p>
            <a:r>
              <a:rPr lang="en-US" dirty="0"/>
              <a:t>Non-Rigid (Flexible) Structure/Mounting/Rotor: A structure for which the shaft rotating speed is near the structure's first natural frequency. </a:t>
            </a:r>
          </a:p>
          <a:p>
            <a:endParaRPr lang="en-US" dirty="0"/>
          </a:p>
          <a:p>
            <a:r>
              <a:rPr lang="en-US" dirty="0"/>
              <a:t>Period: The amount of time, usually expressed in seconds or minutes, required to complete one cycle of motion of a vibrating machine or machine part. The reciprocal of the period is the frequency of vibration. </a:t>
            </a:r>
          </a:p>
          <a:p>
            <a:endParaRPr lang="en-US" dirty="0"/>
          </a:p>
          <a:p>
            <a:r>
              <a:rPr lang="en-US" dirty="0"/>
              <a:t>Phase (Phase Angle): Compares the motion of a vibrating part with a fixed reference, or compares the motion between two vibrating parts. The Phase Angle (usually in degrees) is the angle between the instantaneous position of a vibrating part and the reference position. It represent the portion of the vibration cycle through which the part has moved relative to the reference position. Phase is the measure of timing between two events. In a rotating system, the time delay between two events can be represented by how many degrees the shaft rotates during the delay period. Phase is most often used in balancing. In this instance, phase is a measurement of how far the shaft rotates between the time a reference mark passes a fixed reference point and when the most positive part of the motion passes the same fixed point. Parts that are in phase move together, parts the are 180 degrees out of phase move opposite each other. </a:t>
            </a:r>
          </a:p>
          <a:p>
            <a:endParaRPr lang="en-US" dirty="0"/>
          </a:p>
        </p:txBody>
      </p:sp>
      <p:sp>
        <p:nvSpPr>
          <p:cNvPr id="5" name="Rectangle 2"/>
          <p:cNvSpPr>
            <a:spLocks noGrp="1" noChangeArrowheads="1"/>
          </p:cNvSpPr>
          <p:nvPr>
            <p:ph type="title"/>
          </p:nvPr>
        </p:nvSpPr>
        <p:spPr bwMode="auto">
          <a:xfrm>
            <a:off x="838200" y="432620"/>
            <a:ext cx="7086600" cy="1199536"/>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rmAutofit fontScale="90000"/>
          </a:bodyPr>
          <a:lstStyle/>
          <a:p>
            <a:r>
              <a:rPr lang="en-US" sz="4400" b="1" dirty="0" smtClean="0">
                <a:latin typeface="+mn-lt"/>
              </a:rPr>
              <a:t>Vibration Terms</a:t>
            </a:r>
            <a:br>
              <a:rPr lang="en-US" sz="4400" b="1" dirty="0" smtClean="0">
                <a:latin typeface="+mn-lt"/>
              </a:rPr>
            </a:br>
            <a:r>
              <a:rPr lang="en-US" sz="3600" b="1" dirty="0">
                <a:latin typeface="+mn-lt"/>
              </a:rPr>
              <a:t/>
            </a:r>
            <a:br>
              <a:rPr lang="en-US" sz="3600" b="1" dirty="0">
                <a:latin typeface="+mn-lt"/>
              </a:rPr>
            </a:br>
            <a:endParaRPr lang="en-US" sz="2400" dirty="0" smtClean="0">
              <a:solidFill>
                <a:schemeClr val="tx1"/>
              </a:solidFill>
              <a:latin typeface="+mn-lt"/>
            </a:endParaRPr>
          </a:p>
        </p:txBody>
      </p:sp>
    </p:spTree>
    <p:extLst>
      <p:ext uri="{BB962C8B-B14F-4D97-AF65-F5344CB8AC3E}">
        <p14:creationId xmlns:p14="http://schemas.microsoft.com/office/powerpoint/2010/main" val="22852525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737419" y="2186854"/>
            <a:ext cx="10412361" cy="3139321"/>
          </a:xfrm>
          <a:prstGeom prst="rect">
            <a:avLst/>
          </a:prstGeom>
        </p:spPr>
        <p:txBody>
          <a:bodyPr wrap="square">
            <a:spAutoFit/>
          </a:bodyPr>
          <a:lstStyle/>
          <a:p>
            <a:r>
              <a:rPr lang="en-US" dirty="0"/>
              <a:t>Transducer (Pickup): A device that converts shock or vibratory motion into a "signal" that is proportional to a parameter of the motion. Transducer selection is dependent on the frequencies of vibration to be measured. </a:t>
            </a:r>
          </a:p>
          <a:p>
            <a:endParaRPr lang="en-US" dirty="0"/>
          </a:p>
          <a:p>
            <a:r>
              <a:rPr lang="en-US" dirty="0"/>
              <a:t>o Acceleration Transducer: Generates an output signal which varies in proportion to the acceleration of the vibrating surface to which it is attached. Accelerometer sensitivity is characteristically very low by comparison with a velocity transducer; however an accelerometer has a wide range of frequency response, typically 600 to 600,000 CPM, with special designs extending this range both higher and lower. An accelerometer designed for high frequency response may not have sufficient sensitivity for use in a low frequency situation; conversely, an accelerometer designed for low frequency response may not be useable in a high frequency situation due to its resonance. Accelerometers should be used for detection of high speed gear defects and early warning on ball and roller bearing deterioration. </a:t>
            </a:r>
          </a:p>
        </p:txBody>
      </p:sp>
      <p:sp>
        <p:nvSpPr>
          <p:cNvPr id="7" name="Rectangle 2"/>
          <p:cNvSpPr>
            <a:spLocks noGrp="1" noChangeArrowheads="1"/>
          </p:cNvSpPr>
          <p:nvPr>
            <p:ph type="title"/>
          </p:nvPr>
        </p:nvSpPr>
        <p:spPr bwMode="auto">
          <a:xfrm>
            <a:off x="838200" y="432620"/>
            <a:ext cx="7086600" cy="1199536"/>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rmAutofit fontScale="90000"/>
          </a:bodyPr>
          <a:lstStyle/>
          <a:p>
            <a:r>
              <a:rPr lang="en-US" sz="4400" b="1" dirty="0" smtClean="0">
                <a:latin typeface="+mn-lt"/>
              </a:rPr>
              <a:t>Vibration Terms</a:t>
            </a:r>
            <a:br>
              <a:rPr lang="en-US" sz="4400" b="1" dirty="0" smtClean="0">
                <a:latin typeface="+mn-lt"/>
              </a:rPr>
            </a:br>
            <a:r>
              <a:rPr lang="en-US" sz="3600" b="1" dirty="0">
                <a:latin typeface="+mn-lt"/>
              </a:rPr>
              <a:t/>
            </a:r>
            <a:br>
              <a:rPr lang="en-US" sz="3600" b="1" dirty="0">
                <a:latin typeface="+mn-lt"/>
              </a:rPr>
            </a:br>
            <a:endParaRPr lang="en-US" sz="2400" dirty="0" smtClean="0">
              <a:solidFill>
                <a:schemeClr val="tx1"/>
              </a:solidFill>
              <a:latin typeface="+mn-lt"/>
            </a:endParaRPr>
          </a:p>
        </p:txBody>
      </p:sp>
    </p:spTree>
    <p:extLst>
      <p:ext uri="{BB962C8B-B14F-4D97-AF65-F5344CB8AC3E}">
        <p14:creationId xmlns:p14="http://schemas.microsoft.com/office/powerpoint/2010/main" val="3929816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57083" y="1943100"/>
            <a:ext cx="10805652" cy="1754326"/>
          </a:xfrm>
          <a:prstGeom prst="rect">
            <a:avLst/>
          </a:prstGeom>
        </p:spPr>
        <p:txBody>
          <a:bodyPr wrap="square">
            <a:spAutoFit/>
          </a:bodyPr>
          <a:lstStyle/>
          <a:p>
            <a:r>
              <a:rPr lang="en-US" dirty="0"/>
              <a:t>Velocity Transducer: Generates an output signal which varies in proportion to the velocity of the vibrating surface to which it is attached. Usually limited to frequencies between 10 and 2000 Hz (600 to 120,000 CPM). </a:t>
            </a:r>
          </a:p>
          <a:p>
            <a:endParaRPr lang="en-US" dirty="0"/>
          </a:p>
          <a:p>
            <a:r>
              <a:rPr lang="en-US" dirty="0"/>
              <a:t>o Displacement Transducer: Generates an output signal which varies in proportion to the distance between the probe tip and an adjacent conducting material. Can sense shaft motion relative to a bearing if mounted to the bearing housing. Usually limited to frequencies below 1000-1500 Hz (60,000-90,000 CPM).</a:t>
            </a:r>
          </a:p>
        </p:txBody>
      </p:sp>
      <p:sp>
        <p:nvSpPr>
          <p:cNvPr id="6" name="Rectangle 2"/>
          <p:cNvSpPr>
            <a:spLocks noGrp="1" noChangeArrowheads="1"/>
          </p:cNvSpPr>
          <p:nvPr>
            <p:ph type="title"/>
          </p:nvPr>
        </p:nvSpPr>
        <p:spPr bwMode="auto">
          <a:xfrm>
            <a:off x="838200" y="432620"/>
            <a:ext cx="7086600" cy="1199536"/>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rmAutofit fontScale="90000"/>
          </a:bodyPr>
          <a:lstStyle/>
          <a:p>
            <a:r>
              <a:rPr lang="en-US" sz="4400" b="1" dirty="0" smtClean="0">
                <a:latin typeface="+mn-lt"/>
              </a:rPr>
              <a:t>Vibration Terms</a:t>
            </a:r>
            <a:br>
              <a:rPr lang="en-US" sz="4400" b="1" dirty="0" smtClean="0">
                <a:latin typeface="+mn-lt"/>
              </a:rPr>
            </a:br>
            <a:r>
              <a:rPr lang="en-US" sz="3600" b="1" dirty="0">
                <a:latin typeface="+mn-lt"/>
              </a:rPr>
              <a:t/>
            </a:r>
            <a:br>
              <a:rPr lang="en-US" sz="3600" b="1" dirty="0">
                <a:latin typeface="+mn-lt"/>
              </a:rPr>
            </a:br>
            <a:endParaRPr lang="en-US" sz="2400" dirty="0" smtClean="0">
              <a:solidFill>
                <a:schemeClr val="tx1"/>
              </a:solidFill>
              <a:latin typeface="+mn-lt"/>
            </a:endParaRPr>
          </a:p>
        </p:txBody>
      </p:sp>
    </p:spTree>
    <p:extLst>
      <p:ext uri="{BB962C8B-B14F-4D97-AF65-F5344CB8AC3E}">
        <p14:creationId xmlns:p14="http://schemas.microsoft.com/office/powerpoint/2010/main" val="12885074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1943100"/>
            <a:ext cx="10439400" cy="646331"/>
          </a:xfrm>
          <a:prstGeom prst="rect">
            <a:avLst/>
          </a:prstGeom>
        </p:spPr>
        <p:txBody>
          <a:bodyPr wrap="square">
            <a:spAutoFit/>
          </a:bodyPr>
          <a:lstStyle/>
          <a:p>
            <a:r>
              <a:rPr lang="en-US" dirty="0"/>
              <a:t>Velocity: The rate of change of displacement with respect to a referenced direction (horizontal, vertical, or axial). For purpose of this document, velocity is measured in the unit in/s (Peak).</a:t>
            </a:r>
          </a:p>
        </p:txBody>
      </p:sp>
      <p:sp>
        <p:nvSpPr>
          <p:cNvPr id="5" name="Rectangle 2"/>
          <p:cNvSpPr>
            <a:spLocks noGrp="1" noChangeArrowheads="1"/>
          </p:cNvSpPr>
          <p:nvPr>
            <p:ph type="title"/>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rmAutofit fontScale="90000"/>
          </a:bodyPr>
          <a:lstStyle/>
          <a:p>
            <a:r>
              <a:rPr lang="en-US" sz="4400" b="1" dirty="0" smtClean="0">
                <a:latin typeface="+mn-lt"/>
              </a:rPr>
              <a:t>Vibration Terms</a:t>
            </a:r>
            <a:br>
              <a:rPr lang="en-US" sz="4400" b="1" dirty="0" smtClean="0">
                <a:latin typeface="+mn-lt"/>
              </a:rPr>
            </a:br>
            <a:r>
              <a:rPr lang="en-US" sz="3600" b="1" dirty="0">
                <a:latin typeface="+mn-lt"/>
              </a:rPr>
              <a:t/>
            </a:r>
            <a:br>
              <a:rPr lang="en-US" sz="3600" b="1" dirty="0">
                <a:latin typeface="+mn-lt"/>
              </a:rPr>
            </a:br>
            <a:endParaRPr lang="en-US" sz="2400" dirty="0" smtClean="0">
              <a:solidFill>
                <a:schemeClr val="tx1"/>
              </a:solidFill>
              <a:latin typeface="+mn-lt"/>
            </a:endParaRPr>
          </a:p>
        </p:txBody>
      </p:sp>
    </p:spTree>
    <p:extLst>
      <p:ext uri="{BB962C8B-B14F-4D97-AF65-F5344CB8AC3E}">
        <p14:creationId xmlns:p14="http://schemas.microsoft.com/office/powerpoint/2010/main" val="3707321611"/>
      </p:ext>
    </p:extLst>
  </p:cSld>
  <p:clrMapOvr>
    <a:masterClrMapping/>
  </p:clrMapOvr>
</p:sld>
</file>

<file path=ppt/theme/theme1.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Template" id="{104A2D99-BE82-433F-B420-93044877B29C}" vid="{A0AFAAC8-BBAC-4E4C-BCF2-FD106B2E97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PresentationTemplate</Template>
  <TotalTime>458</TotalTime>
  <Words>1259</Words>
  <Application>Microsoft Office PowerPoint</Application>
  <PresentationFormat>Widescreen</PresentationFormat>
  <Paragraphs>55</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Vibration Terms  </vt:lpstr>
      <vt:lpstr>Vibration Terms  </vt:lpstr>
      <vt:lpstr>Vibration Terms  </vt:lpstr>
      <vt:lpstr>Vibration Terms  </vt:lpstr>
      <vt:lpstr>Vibration Terms  </vt:lpstr>
      <vt:lpstr>Vibration Terms  </vt:lpstr>
      <vt:lpstr>Vibration Terms  </vt:lpstr>
      <vt:lpstr>Vibration Terms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Maintenance Strategies</dc:title>
  <dc:creator>David Zdrojewski</dc:creator>
  <cp:lastModifiedBy>David Zdrojewski</cp:lastModifiedBy>
  <cp:revision>35</cp:revision>
  <dcterms:created xsi:type="dcterms:W3CDTF">2014-02-15T12:22:15Z</dcterms:created>
  <dcterms:modified xsi:type="dcterms:W3CDTF">2014-02-18T16:09:09Z</dcterms:modified>
</cp:coreProperties>
</file>