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7" r:id="rId3"/>
    <p:sldId id="275" r:id="rId4"/>
    <p:sldId id="276" r:id="rId5"/>
    <p:sldId id="263" r:id="rId6"/>
    <p:sldId id="264" r:id="rId7"/>
    <p:sldId id="278" r:id="rId8"/>
    <p:sldId id="279" r:id="rId9"/>
    <p:sldId id="267" r:id="rId10"/>
    <p:sldId id="280" r:id="rId11"/>
    <p:sldId id="281" r:id="rId12"/>
    <p:sldId id="268" r:id="rId13"/>
    <p:sldId id="272" r:id="rId14"/>
    <p:sldId id="274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6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-408" y="-96"/>
      </p:cViewPr>
      <p:guideLst>
        <p:guide orient="horz" pos="2136"/>
        <p:guide pos="67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95821-5C88-4E10-91E4-56CE42A9A2C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D726F-DB7C-4ACE-84C5-B2E1CD67F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1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76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5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26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6"/>
            <a:ext cx="105156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1"/>
            <a:ext cx="105156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85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475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499"/>
            <a:ext cx="10515600" cy="4223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666514" y="365125"/>
            <a:ext cx="1687286" cy="1325563"/>
            <a:chOff x="9552214" y="365125"/>
            <a:chExt cx="1801586" cy="1325563"/>
          </a:xfrm>
        </p:grpSpPr>
        <p:sp>
          <p:nvSpPr>
            <p:cNvPr id="8" name="Rectangle 7"/>
            <p:cNvSpPr/>
            <p:nvPr userDrawn="1"/>
          </p:nvSpPr>
          <p:spPr>
            <a:xfrm>
              <a:off x="9552214" y="365125"/>
              <a:ext cx="180158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552214" y="627936"/>
              <a:ext cx="180158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JCI 796</a:t>
              </a:r>
            </a:p>
            <a:p>
              <a:pPr algn="l"/>
              <a:r>
                <a:rPr lang="en-US" sz="1200" b="1" dirty="0" smtClean="0"/>
                <a:t>Vibration Analysis, Alignment</a:t>
              </a:r>
              <a:r>
                <a:rPr lang="en-US" sz="1200" b="1" baseline="0" dirty="0" smtClean="0"/>
                <a:t> &amp; </a:t>
              </a:r>
              <a:r>
                <a:rPr lang="en-US" sz="1200" b="1" dirty="0" smtClean="0"/>
                <a:t>Balancing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1703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Unit 1: Maintenance Strategies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1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60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Unit 1: Maintenance Strategies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7" name="Rectangle 6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83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6" name="Rectangle 5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7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9" name="Rectangle 8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21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8200" y="365125"/>
            <a:ext cx="8999764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76763"/>
            <a:ext cx="8744479" cy="1638304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84221"/>
            <a:ext cx="6172200" cy="3976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84221"/>
            <a:ext cx="3932237" cy="39847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837964" y="365125"/>
            <a:ext cx="1515836" cy="1325563"/>
            <a:chOff x="9837964" y="365125"/>
            <a:chExt cx="1515836" cy="1325563"/>
          </a:xfrm>
        </p:grpSpPr>
        <p:sp>
          <p:nvSpPr>
            <p:cNvPr id="9" name="Rectangle 8"/>
            <p:cNvSpPr/>
            <p:nvPr userDrawn="1"/>
          </p:nvSpPr>
          <p:spPr>
            <a:xfrm>
              <a:off x="9837964" y="365125"/>
              <a:ext cx="1515836" cy="13255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9837964" y="473529"/>
              <a:ext cx="1515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JCI 796</a:t>
              </a:r>
            </a:p>
            <a:p>
              <a:r>
                <a:rPr lang="en-US" sz="1200" b="1" dirty="0" smtClean="0"/>
                <a:t>Vibration Analysis, Alignment, Balancing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6120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922-91CB-4ADC-8338-2E51CAB0DC4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10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0922-91CB-4ADC-8338-2E51CAB0DC4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2DF3-998C-4382-9D98-7022301AC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11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Balancing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b="0" dirty="0" smtClean="0"/>
              <a:t>Overview</a:t>
            </a:r>
            <a:endParaRPr lang="en-US" sz="2400" b="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7" y="1884222"/>
            <a:ext cx="10442729" cy="389714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 We use the vibration analyzer to perform mechanical balancing.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 Imbalance only occurs @1X RPM.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/>
              <a:t> </a:t>
            </a:r>
            <a:r>
              <a:rPr lang="en-US" sz="2400" dirty="0" smtClean="0"/>
              <a:t>We use amplitude and phase data.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/>
              <a:t> </a:t>
            </a:r>
            <a:r>
              <a:rPr lang="en-US" sz="2400" dirty="0" smtClean="0"/>
              <a:t>The initial readings are called the Reference Run.</a:t>
            </a:r>
          </a:p>
          <a:p>
            <a:pPr marL="398463" indent="-398463"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Weight is added or subtracted from the rotor to change the amplitude  or the phase.</a:t>
            </a:r>
          </a:p>
          <a:p>
            <a:pPr marL="398463" indent="-398463"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When we add or subtract weight to make the change, we call that a Trial Run.</a:t>
            </a:r>
          </a:p>
          <a:p>
            <a:pPr marL="398463" indent="-398463"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After making changes to the imbalance, the analyzer will specify how much weight and what angle to correct the imbalance.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Reference Run</a:t>
            </a:r>
            <a:endParaRPr lang="en-US" sz="2400" b="0" dirty="0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sz="2400" dirty="0" smtClean="0"/>
              <a:t>Press fire</a:t>
            </a:r>
            <a:endParaRPr lang="en-US" sz="2400" dirty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772025" y="1844245"/>
            <a:ext cx="2459593" cy="4724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Press Fire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66235"/>
            <a:ext cx="3029303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170" y="2566235"/>
            <a:ext cx="30293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5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Reference Run</a:t>
            </a:r>
            <a:endParaRPr lang="en-US" sz="2400" b="0" dirty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8066853" y="1988624"/>
            <a:ext cx="2459593" cy="4724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Press Fire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4795" y="2542629"/>
            <a:ext cx="3031651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266" y="2015067"/>
            <a:ext cx="4516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reference run is the initial set of balance data.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i="1" dirty="0"/>
              <a:t> All subsequent data is compared to the reference run.</a:t>
            </a:r>
          </a:p>
        </p:txBody>
      </p:sp>
    </p:spTree>
    <p:extLst>
      <p:ext uri="{BB962C8B-B14F-4D97-AF65-F5344CB8AC3E}">
        <p14:creationId xmlns:p14="http://schemas.microsoft.com/office/powerpoint/2010/main" xmlns="" val="5311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76763"/>
            <a:ext cx="8744479" cy="12916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Trial Run #1</a:t>
            </a:r>
            <a:endParaRPr lang="en-US" sz="2400" b="0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884222"/>
            <a:ext cx="2459593" cy="4724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610645"/>
            <a:ext cx="3029303" cy="4114800"/>
          </a:xfrm>
          <a:prstGeom prst="rect">
            <a:avLst/>
          </a:prstGeom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123054" y="2011194"/>
            <a:ext cx="2459593" cy="4724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Press Fire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197922" y="1935796"/>
            <a:ext cx="2987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Enter trial weight Data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76763"/>
            <a:ext cx="8744479" cy="12304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Trial Run #2</a:t>
            </a:r>
            <a:endParaRPr lang="en-US" sz="2400" b="0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884222"/>
            <a:ext cx="2459593" cy="4724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/>
              <a:t>Press Fire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633701"/>
            <a:ext cx="3029303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994" y="1884222"/>
            <a:ext cx="315190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6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76763"/>
            <a:ext cx="8744479" cy="12304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Results</a:t>
            </a:r>
            <a:endParaRPr lang="en-US" sz="2400" b="0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884222"/>
            <a:ext cx="2459593" cy="4724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1751130"/>
            <a:ext cx="1075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Results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489794"/>
            <a:ext cx="30293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Correction Run</a:t>
            </a:r>
            <a:endParaRPr lang="en-US" sz="2400" b="0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884222"/>
            <a:ext cx="2459593" cy="4724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1751130"/>
            <a:ext cx="206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Correction Run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803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2800" dirty="0">
                <a:solidFill>
                  <a:srgbClr val="003399"/>
                </a:solidFill>
              </a:rPr>
              <a:t/>
            </a:r>
            <a:br>
              <a:rPr lang="en-US" sz="2800" dirty="0">
                <a:solidFill>
                  <a:srgbClr val="003399"/>
                </a:solidFill>
              </a:rPr>
            </a:br>
            <a:r>
              <a:rPr lang="en-US" sz="2400" b="0" dirty="0" smtClean="0"/>
              <a:t>Trim </a:t>
            </a:r>
            <a:r>
              <a:rPr lang="en-US" sz="2400" b="0" dirty="0"/>
              <a:t>Run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sz="2400" b="1" dirty="0"/>
              <a:t>Trim </a:t>
            </a:r>
            <a:r>
              <a:rPr lang="en-US" sz="2400" b="1" dirty="0" smtClean="0"/>
              <a:t>Run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Balancing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b="0" dirty="0" smtClean="0"/>
              <a:t>Center </a:t>
            </a:r>
            <a:r>
              <a:rPr lang="en-US" sz="2400" b="0" dirty="0"/>
              <a:t>Hung Fans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884222"/>
            <a:ext cx="5023684" cy="13680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 Determine </a:t>
            </a:r>
            <a:r>
              <a:rPr lang="en-US" sz="2400" dirty="0"/>
              <a:t>single or two plane.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 If </a:t>
            </a:r>
            <a:r>
              <a:rPr lang="en-US" sz="2400" dirty="0"/>
              <a:t>L/D &lt; 0.50, single plane.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 If </a:t>
            </a:r>
            <a:r>
              <a:rPr lang="en-US" sz="2400" dirty="0"/>
              <a:t>L/D is greater than .50, two plane.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51630" y="3522526"/>
            <a:ext cx="2824163" cy="2895599"/>
            <a:chOff x="2209801" y="3505201"/>
            <a:chExt cx="2824163" cy="2895599"/>
          </a:xfrm>
        </p:grpSpPr>
        <p:pic>
          <p:nvPicPr>
            <p:cNvPr id="52228" name="Picture 4" descr="fan-single pla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4116388"/>
              <a:ext cx="2824163" cy="228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590800" y="3505201"/>
              <a:ext cx="16706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single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86861" y="3522526"/>
            <a:ext cx="2970213" cy="2895599"/>
            <a:chOff x="5715001" y="3505201"/>
            <a:chExt cx="2970213" cy="2895599"/>
          </a:xfrm>
        </p:grpSpPr>
        <p:pic>
          <p:nvPicPr>
            <p:cNvPr id="52229" name="Picture 5" descr="fan-two pla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4114800"/>
              <a:ext cx="2970213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6324600" y="3505201"/>
              <a:ext cx="14305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two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85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Balancing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b="0" dirty="0" smtClean="0"/>
              <a:t>Single Plane</a:t>
            </a:r>
            <a:endParaRPr lang="en-US" sz="2400" b="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7" y="1884222"/>
            <a:ext cx="8899957" cy="13680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E10126"/>
              </a:buClr>
              <a:buSzTx/>
            </a:pPr>
            <a:r>
              <a:rPr lang="en-US" sz="2400" dirty="0" smtClean="0"/>
              <a:t> </a:t>
            </a:r>
            <a:r>
              <a:rPr lang="en-US" sz="2400" b="1" dirty="0" smtClean="0"/>
              <a:t>For single plane balancing:</a:t>
            </a:r>
            <a:endParaRPr lang="en-US" sz="2400" b="1" dirty="0"/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 smtClean="0"/>
              <a:t> Reference Run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 smtClean="0"/>
              <a:t> Trial Run #1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 smtClean="0"/>
              <a:t> Correction Run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463957" y="2015067"/>
            <a:ext cx="2824163" cy="2895599"/>
            <a:chOff x="2209801" y="3505201"/>
            <a:chExt cx="2824163" cy="2895599"/>
          </a:xfrm>
        </p:grpSpPr>
        <p:pic>
          <p:nvPicPr>
            <p:cNvPr id="52228" name="Picture 4" descr="fan-single pla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4116388"/>
              <a:ext cx="2824163" cy="228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590800" y="3505201"/>
              <a:ext cx="16706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single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660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Balancing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b="0" dirty="0" smtClean="0"/>
              <a:t>Two Plane</a:t>
            </a:r>
            <a:endParaRPr lang="en-US" sz="2400" b="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7" y="1884222"/>
            <a:ext cx="8899957" cy="13680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E10126"/>
              </a:buClr>
              <a:buSzTx/>
            </a:pPr>
            <a:r>
              <a:rPr lang="en-US" sz="2400" dirty="0" smtClean="0"/>
              <a:t> </a:t>
            </a:r>
            <a:r>
              <a:rPr lang="en-US" sz="2400" b="1" dirty="0" smtClean="0"/>
              <a:t>For two plane balancing:</a:t>
            </a:r>
            <a:endParaRPr lang="en-US" sz="2400" b="1" dirty="0"/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 smtClean="0"/>
              <a:t> Reference Run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 smtClean="0"/>
              <a:t> Trial Run #1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 smtClean="0"/>
              <a:t> Trial Run #2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 smtClean="0"/>
              <a:t> Correction Run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000" dirty="0"/>
              <a:t> </a:t>
            </a:r>
            <a:r>
              <a:rPr lang="en-US" sz="2000" dirty="0" smtClean="0"/>
              <a:t>Trim Run (perhaps)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3895" y="2015067"/>
            <a:ext cx="2969009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6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Balancing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/>
              <a:t>Center </a:t>
            </a:r>
            <a:r>
              <a:rPr lang="en-US" sz="2400" b="0" dirty="0"/>
              <a:t>Hung Fans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884222"/>
            <a:ext cx="7974274" cy="135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 A </a:t>
            </a:r>
            <a:r>
              <a:rPr lang="en-US" sz="2400" dirty="0"/>
              <a:t>fan rotor with several wheels is treated as ONE fan.</a:t>
            </a:r>
          </a:p>
          <a:p>
            <a:pPr>
              <a:buClr>
                <a:srgbClr val="E10126"/>
              </a:buClr>
              <a:buSzTx/>
              <a:buFont typeface="Monotype Sorts" pitchFamily="2" charset="2"/>
              <a:buChar char="±"/>
            </a:pPr>
            <a:r>
              <a:rPr lang="en-US" sz="2400" dirty="0" smtClean="0"/>
              <a:t> Most </a:t>
            </a:r>
            <a:r>
              <a:rPr lang="en-US" sz="2400" dirty="0"/>
              <a:t>likely two plane.</a:t>
            </a:r>
          </a:p>
        </p:txBody>
      </p:sp>
      <p:pic>
        <p:nvPicPr>
          <p:cNvPr id="53252" name="Picture 4" descr="fan-multi-whe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16388"/>
            <a:ext cx="4543425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800" b="0" dirty="0" smtClean="0"/>
              <a:t>Measurement Points</a:t>
            </a:r>
            <a:endParaRPr lang="en-US" sz="3600" b="0" dirty="0"/>
          </a:p>
        </p:txBody>
      </p:sp>
      <p:graphicFrame>
        <p:nvGraphicFramePr>
          <p:cNvPr id="54287" name="Object 15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3377679625"/>
              </p:ext>
            </p:extLst>
          </p:nvPr>
        </p:nvGraphicFramePr>
        <p:xfrm>
          <a:off x="5227638" y="3390900"/>
          <a:ext cx="5440362" cy="3213100"/>
        </p:xfrm>
        <a:graphic>
          <a:graphicData uri="http://schemas.openxmlformats.org/presentationml/2006/ole">
            <p:oleObj spid="_x0000_s13329" name="CorelDRAW" r:id="rId3" imgW="6104160" imgH="3795480" progId="">
              <p:embed/>
            </p:oleObj>
          </a:graphicData>
        </a:graphic>
      </p:graphicFrame>
      <p:sp>
        <p:nvSpPr>
          <p:cNvPr id="54292" name="AutoShape 20"/>
          <p:cNvSpPr>
            <a:spLocks/>
          </p:cNvSpPr>
          <p:nvPr/>
        </p:nvSpPr>
        <p:spPr bwMode="auto">
          <a:xfrm>
            <a:off x="6461125" y="2878137"/>
            <a:ext cx="609600" cy="381000"/>
          </a:xfrm>
          <a:prstGeom prst="borderCallout2">
            <a:avLst>
              <a:gd name="adj1" fmla="val 30000"/>
              <a:gd name="adj2" fmla="val -12500"/>
              <a:gd name="adj3" fmla="val 30000"/>
              <a:gd name="adj4" fmla="val -47134"/>
              <a:gd name="adj5" fmla="val 415000"/>
              <a:gd name="adj6" fmla="val -8437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54293" name="AutoShape 21"/>
          <p:cNvSpPr>
            <a:spLocks/>
          </p:cNvSpPr>
          <p:nvPr/>
        </p:nvSpPr>
        <p:spPr bwMode="auto">
          <a:xfrm>
            <a:off x="8594725" y="2878137"/>
            <a:ext cx="609600" cy="381000"/>
          </a:xfrm>
          <a:prstGeom prst="borderCallout2">
            <a:avLst>
              <a:gd name="adj1" fmla="val 30000"/>
              <a:gd name="adj2" fmla="val 112500"/>
              <a:gd name="adj3" fmla="val 30000"/>
              <a:gd name="adj4" fmla="val 150000"/>
              <a:gd name="adj5" fmla="val 440000"/>
              <a:gd name="adj6" fmla="val 18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Correction Planes</a:t>
            </a:r>
            <a:endParaRPr lang="en-US" sz="2400" b="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812251827"/>
              </p:ext>
            </p:extLst>
          </p:nvPr>
        </p:nvGraphicFramePr>
        <p:xfrm>
          <a:off x="5164854" y="3356750"/>
          <a:ext cx="5440362" cy="3213100"/>
        </p:xfrm>
        <a:graphic>
          <a:graphicData uri="http://schemas.openxmlformats.org/presentationml/2006/ole">
            <p:oleObj spid="_x0000_s15371" name="CorelDRAW" r:id="rId3" imgW="6104160" imgH="3795480" progId="">
              <p:embed/>
            </p:oleObj>
          </a:graphicData>
        </a:graphic>
      </p:graphicFrame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227141" y="3605987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83674" y="3773468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Plane 2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flipH="1">
            <a:off x="6474541" y="3605987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50741" y="3758387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Plane 1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6398341" y="2843987"/>
            <a:ext cx="609600" cy="381000"/>
          </a:xfrm>
          <a:prstGeom prst="borderCallout2">
            <a:avLst>
              <a:gd name="adj1" fmla="val 30000"/>
              <a:gd name="adj2" fmla="val -12500"/>
              <a:gd name="adj3" fmla="val 30000"/>
              <a:gd name="adj4" fmla="val -47134"/>
              <a:gd name="adj5" fmla="val 415000"/>
              <a:gd name="adj6" fmla="val -8437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8531941" y="2843987"/>
            <a:ext cx="609600" cy="381000"/>
          </a:xfrm>
          <a:prstGeom prst="borderCallout2">
            <a:avLst>
              <a:gd name="adj1" fmla="val 30000"/>
              <a:gd name="adj2" fmla="val 112500"/>
              <a:gd name="adj3" fmla="val 30000"/>
              <a:gd name="adj4" fmla="val 150000"/>
              <a:gd name="adj5" fmla="val 440000"/>
              <a:gd name="adj6" fmla="val 18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884221"/>
            <a:ext cx="3932237" cy="398476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dirty="0" smtClean="0"/>
              <a:t> </a:t>
            </a:r>
            <a:endParaRPr lang="en-US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Plane </a:t>
            </a:r>
            <a:r>
              <a:rPr lang="en-US" sz="2400" dirty="0"/>
              <a:t>separation is good!</a:t>
            </a:r>
          </a:p>
        </p:txBody>
      </p:sp>
    </p:spTree>
    <p:extLst>
      <p:ext uri="{BB962C8B-B14F-4D97-AF65-F5344CB8AC3E}">
        <p14:creationId xmlns:p14="http://schemas.microsoft.com/office/powerpoint/2010/main" xmlns="" val="29810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Correction Planes</a:t>
            </a:r>
            <a:endParaRPr lang="en-US" sz="24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Angles and weight placement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Degrees increase in the </a:t>
            </a:r>
            <a:r>
              <a:rPr lang="en-US" sz="2400" dirty="0" smtClean="0"/>
              <a:t> </a:t>
            </a:r>
            <a:r>
              <a:rPr lang="en-US" sz="2400" dirty="0" smtClean="0"/>
              <a:t>opposite direction </a:t>
            </a:r>
            <a:r>
              <a:rPr lang="en-US" sz="2400" dirty="0"/>
              <a:t>of  rotation.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649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/>
              <a:t>Two Plane Balancing </a:t>
            </a:r>
            <a:r>
              <a:rPr lang="en-US" sz="3600" dirty="0">
                <a:solidFill>
                  <a:srgbClr val="003399"/>
                </a:solidFill>
              </a:rPr>
              <a:t/>
            </a:r>
            <a:br>
              <a:rPr lang="en-US" sz="3600" dirty="0">
                <a:solidFill>
                  <a:srgbClr val="003399"/>
                </a:solidFill>
              </a:rPr>
            </a:br>
            <a:r>
              <a:rPr lang="en-US" sz="2400" b="0" dirty="0" smtClean="0"/>
              <a:t>Configuration</a:t>
            </a:r>
            <a:endParaRPr lang="en-US" sz="2400" b="0" dirty="0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sz="2400" dirty="0"/>
              <a:t>Main Screen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2316725"/>
            <a:ext cx="3269613" cy="4389120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772025" y="1844245"/>
            <a:ext cx="2459593" cy="4724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Setup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2025" y="2267463"/>
            <a:ext cx="3337376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Template" id="{104A2D99-BE82-433F-B420-93044877B29C}" vid="{A0AFAAC8-BBAC-4E4C-BCF2-FD106B2E9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2136</TotalTime>
  <Words>304</Words>
  <Application>Microsoft Office PowerPoint</Application>
  <PresentationFormat>Custom</PresentationFormat>
  <Paragraphs>67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CorelDRAW</vt:lpstr>
      <vt:lpstr>Balancing  Overview</vt:lpstr>
      <vt:lpstr>Balancing  Center Hung Fans</vt:lpstr>
      <vt:lpstr>Balancing  Single Plane</vt:lpstr>
      <vt:lpstr>Balancing  Two Plane</vt:lpstr>
      <vt:lpstr>Balancing  Center Hung Fans</vt:lpstr>
      <vt:lpstr>Two Plane Balancing  Measurement Points</vt:lpstr>
      <vt:lpstr>Two Plane Balancing  Correction Planes</vt:lpstr>
      <vt:lpstr>Two Plane Balancing  Correction Planes</vt:lpstr>
      <vt:lpstr>Two Plane Balancing  Configuration</vt:lpstr>
      <vt:lpstr>Two Plane Balancing  Reference Run</vt:lpstr>
      <vt:lpstr>Two Plane Balancing  Reference Run</vt:lpstr>
      <vt:lpstr>Two Plane Balancing  Trial Run #1</vt:lpstr>
      <vt:lpstr>Two Plane Balancing  Trial Run #2</vt:lpstr>
      <vt:lpstr>Two Plane Balancing  Results</vt:lpstr>
      <vt:lpstr>Two Plane Balancing  Correction Run</vt:lpstr>
      <vt:lpstr>Two Plane Balancing  Trim Run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Strategies</dc:title>
  <dc:creator>David Zdrojewski</dc:creator>
  <cp:lastModifiedBy>Jeremy W Green</cp:lastModifiedBy>
  <cp:revision>45</cp:revision>
  <dcterms:created xsi:type="dcterms:W3CDTF">2014-02-15T12:22:15Z</dcterms:created>
  <dcterms:modified xsi:type="dcterms:W3CDTF">2014-04-09T20:14:09Z</dcterms:modified>
</cp:coreProperties>
</file>