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8" r:id="rId3"/>
    <p:sldId id="299" r:id="rId4"/>
    <p:sldId id="30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77" y="139"/>
      </p:cViewPr>
      <p:guideLst>
        <p:guide orient="horz" pos="384"/>
        <p:guide pos="55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6"/>
            <a:ext cx="105156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76701"/>
            <a:ext cx="105156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6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66514" y="365125"/>
            <a:ext cx="1687286" cy="1325563"/>
            <a:chOff x="9552214" y="365125"/>
            <a:chExt cx="1801586" cy="1325563"/>
          </a:xfrm>
        </p:grpSpPr>
        <p:sp>
          <p:nvSpPr>
            <p:cNvPr id="8" name="Rectangle 7"/>
            <p:cNvSpPr/>
            <p:nvPr userDrawn="1"/>
          </p:nvSpPr>
          <p:spPr>
            <a:xfrm>
              <a:off x="9552214" y="365125"/>
              <a:ext cx="180158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9552214" y="627936"/>
              <a:ext cx="18015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JCI 796</a:t>
              </a:r>
            </a:p>
            <a:p>
              <a:pPr algn="l"/>
              <a:r>
                <a:rPr lang="en-US" sz="1200" b="1" dirty="0" smtClean="0"/>
                <a:t>Vibration Analysis, Alignment</a:t>
              </a:r>
              <a:r>
                <a:rPr lang="en-US" sz="1200" b="1" baseline="0" dirty="0" smtClean="0"/>
                <a:t> &amp; </a:t>
              </a:r>
              <a:r>
                <a:rPr lang="en-US" sz="1200" b="1" dirty="0" smtClean="0"/>
                <a:t>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0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Unit 1: Maintenance Strategies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1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7" name="Rectangle 6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6" name="Rectangle 5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838200" y="365125"/>
            <a:ext cx="8999538" cy="132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0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0922-91CB-4ADC-8338-2E51CAB0DC4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3" r:id="rId11"/>
    <p:sldLayoutId id="2147483664" r:id="rId12"/>
    <p:sldLayoutId id="214748366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Bump Test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7" y="2057400"/>
            <a:ext cx="94111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A </a:t>
            </a:r>
            <a:r>
              <a:rPr lang="en-US" sz="2400" b="1" dirty="0"/>
              <a:t>bump test </a:t>
            </a:r>
            <a:r>
              <a:rPr lang="en-US" sz="2400" dirty="0"/>
              <a:t>(also called a </a:t>
            </a:r>
            <a:r>
              <a:rPr lang="en-US" sz="2400" b="1" dirty="0"/>
              <a:t>hammer test</a:t>
            </a:r>
            <a:r>
              <a:rPr lang="en-US" sz="2400" dirty="0"/>
              <a:t>) determines the natural frequencies of </a:t>
            </a:r>
            <a:r>
              <a:rPr lang="en-US" sz="2400" dirty="0" smtClean="0"/>
              <a:t>a machine </a:t>
            </a:r>
            <a:r>
              <a:rPr lang="en-US" sz="2400" dirty="0"/>
              <a:t>or a structure.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idea behind the test is that when an object is impacted </a:t>
            </a:r>
            <a:r>
              <a:rPr lang="en-US" sz="2400" dirty="0" smtClean="0"/>
              <a:t>or “</a:t>
            </a:r>
            <a:r>
              <a:rPr lang="en-US" sz="2400" dirty="0"/>
              <a:t>bumped,” the object's natural or resonant frequencies are excited. </a:t>
            </a:r>
            <a:endParaRPr lang="en-US" sz="2400" dirty="0" smtClean="0"/>
          </a:p>
          <a:p>
            <a:r>
              <a:rPr lang="en-US" sz="2400" dirty="0" smtClean="0"/>
              <a:t>If </a:t>
            </a:r>
            <a:r>
              <a:rPr lang="en-US" sz="2400" dirty="0"/>
              <a:t>a spectrum is </a:t>
            </a:r>
            <a:r>
              <a:rPr lang="en-US" sz="2400" dirty="0" smtClean="0"/>
              <a:t>taken while </a:t>
            </a:r>
            <a:r>
              <a:rPr lang="en-US" sz="2400" dirty="0"/>
              <a:t>the object is vibrating due to the impact, spectral peaks result, pinpointing </a:t>
            </a:r>
            <a:r>
              <a:rPr lang="en-US" sz="2400" dirty="0" smtClean="0"/>
              <a:t>the object's </a:t>
            </a:r>
            <a:r>
              <a:rPr lang="en-US" sz="2400" dirty="0"/>
              <a:t>natural frequencies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err="1"/>
              <a:t>Microlog</a:t>
            </a:r>
            <a:r>
              <a:rPr lang="en-US" sz="2400" dirty="0"/>
              <a:t> analyzer can be used to capture this </a:t>
            </a:r>
            <a:r>
              <a:rPr lang="en-US" sz="2400" dirty="0" smtClean="0"/>
              <a:t>vibration response </a:t>
            </a:r>
            <a:r>
              <a:rPr lang="en-US" sz="2400" dirty="0"/>
              <a:t>and to display a spectrum showing the resonant or natural frequencies.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77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Bump Test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39787" y="2057400"/>
            <a:ext cx="94111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Why Do a Bump Test?</a:t>
            </a:r>
          </a:p>
          <a:p>
            <a:r>
              <a:rPr lang="en-US" sz="2400" dirty="0"/>
              <a:t>Vibration forces transmitted by rotating machines often excite natural resonances </a:t>
            </a:r>
            <a:r>
              <a:rPr lang="en-US" sz="2400" dirty="0" smtClean="0"/>
              <a:t>in attached </a:t>
            </a:r>
            <a:r>
              <a:rPr lang="en-US" sz="2400" dirty="0"/>
              <a:t>structures. Whenever such structural resonances appear, vibration </a:t>
            </a:r>
            <a:r>
              <a:rPr lang="en-US" sz="2400" dirty="0" smtClean="0"/>
              <a:t>responses are </a:t>
            </a:r>
            <a:r>
              <a:rPr lang="en-US" sz="2400" dirty="0"/>
              <a:t>amplified and can result in fatigue failures. Structural resonances can also mask </a:t>
            </a:r>
            <a:r>
              <a:rPr lang="en-US" sz="2400" dirty="0" smtClean="0"/>
              <a:t>the cause </a:t>
            </a:r>
            <a:r>
              <a:rPr lang="en-US" sz="2400" dirty="0"/>
              <a:t>of a machine's vibration, making it difficult to implement corrective </a:t>
            </a:r>
            <a:r>
              <a:rPr lang="en-US" sz="2400" dirty="0" smtClean="0"/>
              <a:t>machine maintenance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Bump </a:t>
            </a:r>
            <a:r>
              <a:rPr lang="en-US" sz="2400" dirty="0"/>
              <a:t>tests identify a structure's resonant modes and provide </a:t>
            </a:r>
            <a:r>
              <a:rPr lang="en-US" sz="2400" dirty="0" smtClean="0"/>
              <a:t>a maintenance </a:t>
            </a:r>
            <a:r>
              <a:rPr lang="en-US" sz="2400" dirty="0"/>
              <a:t>engineer the opportunity to change the resonance </a:t>
            </a:r>
            <a:r>
              <a:rPr lang="en-US" sz="2400" dirty="0" smtClean="0"/>
              <a:t> frequency </a:t>
            </a:r>
            <a:r>
              <a:rPr lang="en-US" sz="2400" dirty="0"/>
              <a:t>so as </a:t>
            </a:r>
            <a:r>
              <a:rPr lang="en-US" sz="2400" dirty="0" smtClean="0"/>
              <a:t>to reduce </a:t>
            </a:r>
            <a:r>
              <a:rPr lang="en-US" sz="2400" dirty="0"/>
              <a:t>or eliminate damaging vibration.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011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Bump Test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400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876299" y="1908557"/>
            <a:ext cx="956711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SKFChevin-Bold"/>
              </a:rPr>
              <a:t>To Perform the Bump Test Using the Default </a:t>
            </a:r>
            <a:r>
              <a:rPr lang="en-US" b="1" dirty="0" smtClean="0">
                <a:latin typeface="SKFChevin-Bold"/>
              </a:rPr>
              <a:t>Setup\</a:t>
            </a:r>
          </a:p>
          <a:p>
            <a:endParaRPr lang="en-US" b="1" dirty="0">
              <a:latin typeface="SKFChevin-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SKFChevin-Light"/>
              </a:rPr>
              <a:t>Attach </a:t>
            </a:r>
            <a:r>
              <a:rPr lang="en-US" dirty="0">
                <a:latin typeface="SKFChevin-Light"/>
              </a:rPr>
              <a:t>the accelerometer to the test object (machine case or structure</a:t>
            </a:r>
            <a:r>
              <a:rPr lang="en-US" dirty="0" smtClean="0">
                <a:latin typeface="SKFChevin-Ligh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From the </a:t>
            </a:r>
            <a:r>
              <a:rPr lang="en-US" b="1" dirty="0"/>
              <a:t>Analyzer </a:t>
            </a:r>
            <a:r>
              <a:rPr lang="en-US" dirty="0"/>
              <a:t>screen, use the arrow keys to highlight the </a:t>
            </a:r>
            <a:r>
              <a:rPr lang="en-US" b="1" dirty="0"/>
              <a:t>Bump Test </a:t>
            </a:r>
            <a:r>
              <a:rPr lang="en-US" dirty="0"/>
              <a:t>icon</a:t>
            </a:r>
            <a:r>
              <a:rPr lang="en-US" dirty="0" smtClean="0"/>
              <a:t>, and </a:t>
            </a:r>
            <a:r>
              <a:rPr lang="en-US" dirty="0"/>
              <a:t>press the </a:t>
            </a:r>
            <a:r>
              <a:rPr lang="en-US" b="1" dirty="0"/>
              <a:t>Start </a:t>
            </a:r>
            <a:r>
              <a:rPr lang="en-US" dirty="0"/>
              <a:t>function button. The measurement is performed and </a:t>
            </a:r>
            <a:r>
              <a:rPr lang="en-US" dirty="0" smtClean="0"/>
              <a:t>the initial </a:t>
            </a:r>
            <a:r>
              <a:rPr lang="en-US" dirty="0"/>
              <a:t>measurement results display.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If </a:t>
            </a:r>
            <a:r>
              <a:rPr lang="en-US" dirty="0"/>
              <a:t>you highlight a measurement’s icon and press the Enter (Fire) </a:t>
            </a:r>
            <a:r>
              <a:rPr lang="en-US" dirty="0" smtClean="0"/>
              <a:t>button instead </a:t>
            </a:r>
            <a:r>
              <a:rPr lang="en-US" dirty="0"/>
              <a:t>of the </a:t>
            </a:r>
            <a:r>
              <a:rPr lang="en-US" b="1" dirty="0"/>
              <a:t>Start </a:t>
            </a:r>
            <a:r>
              <a:rPr lang="en-US" dirty="0"/>
              <a:t>function button, you will display the </a:t>
            </a:r>
            <a:r>
              <a:rPr lang="en-US" dirty="0" smtClean="0"/>
              <a:t>measurement’s setup </a:t>
            </a:r>
            <a:r>
              <a:rPr lang="en-US" dirty="0"/>
              <a:t>screen, not start the measurement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4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 smtClean="0">
                <a:latin typeface="+mn-lt"/>
              </a:rPr>
              <a:t>Bump Test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r>
              <a:rPr lang="en-US" sz="2800" dirty="0">
                <a:solidFill>
                  <a:srgbClr val="003399"/>
                </a:solidFill>
              </a:rPr>
              <a:t/>
            </a:r>
            <a:br>
              <a:rPr lang="en-US" sz="2800" dirty="0">
                <a:solidFill>
                  <a:srgbClr val="003399"/>
                </a:solidFill>
              </a:rPr>
            </a:br>
            <a:endParaRPr lang="en-US" sz="2800" dirty="0">
              <a:solidFill>
                <a:srgbClr val="003399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3133809" y="2073442"/>
            <a:ext cx="6475412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876299" y="1956683"/>
            <a:ext cx="1020879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SKFChevin-Light"/>
              </a:rPr>
              <a:t>Commence bump test hammer hits to display natural frequency spectral peaks.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SKFChevin-Light"/>
              </a:rPr>
              <a:t>Move </a:t>
            </a:r>
            <a:r>
              <a:rPr lang="en-US" dirty="0">
                <a:latin typeface="SKFChevin-Light"/>
              </a:rPr>
              <a:t>the spectral cursor to identify natural frequencies</a:t>
            </a:r>
            <a:r>
              <a:rPr lang="en-US" dirty="0" smtClean="0">
                <a:latin typeface="SKFChevin-Light"/>
              </a:rPr>
              <a:t>.</a:t>
            </a:r>
          </a:p>
          <a:p>
            <a:r>
              <a:rPr lang="en-US" b="1" dirty="0"/>
              <a:t>Average</a:t>
            </a:r>
            <a:r>
              <a:rPr lang="en-US" dirty="0"/>
              <a:t>, </a:t>
            </a:r>
            <a:r>
              <a:rPr lang="en-US" b="1" dirty="0"/>
              <a:t>Stop</a:t>
            </a:r>
            <a:r>
              <a:rPr lang="en-US" dirty="0"/>
              <a:t>, </a:t>
            </a:r>
            <a:r>
              <a:rPr lang="en-US" b="1" dirty="0"/>
              <a:t>Start</a:t>
            </a:r>
            <a:r>
              <a:rPr lang="en-US" dirty="0"/>
              <a:t>, and </a:t>
            </a:r>
            <a:r>
              <a:rPr lang="en-US" b="1" dirty="0"/>
              <a:t>Save </a:t>
            </a:r>
            <a:r>
              <a:rPr lang="en-US" dirty="0"/>
              <a:t>function button options operate as previously </a:t>
            </a:r>
            <a:r>
              <a:rPr lang="en-US" dirty="0" smtClean="0"/>
              <a:t>described in </a:t>
            </a:r>
            <a:r>
              <a:rPr lang="en-US" dirty="0"/>
              <a:t>this chapter’s </a:t>
            </a:r>
            <a:r>
              <a:rPr lang="en-US" b="1" dirty="0"/>
              <a:t>Using the Default Measurement Setup </a:t>
            </a:r>
            <a:r>
              <a:rPr lang="en-US" dirty="0"/>
              <a:t>section. Reference </a:t>
            </a:r>
            <a:r>
              <a:rPr lang="en-US" dirty="0" smtClean="0"/>
              <a:t>this previous </a:t>
            </a:r>
            <a:r>
              <a:rPr lang="en-US" dirty="0"/>
              <a:t>section for details.</a:t>
            </a:r>
          </a:p>
          <a:p>
            <a:r>
              <a:rPr lang="en-US" b="1" dirty="0"/>
              <a:t>Bump Test View Options</a:t>
            </a:r>
          </a:p>
          <a:p>
            <a:r>
              <a:rPr lang="en-US" b="1" dirty="0"/>
              <a:t>View </a:t>
            </a:r>
            <a:r>
              <a:rPr lang="en-US" dirty="0"/>
              <a:t>- Use the </a:t>
            </a:r>
            <a:r>
              <a:rPr lang="en-US" b="1" dirty="0"/>
              <a:t>View </a:t>
            </a:r>
            <a:r>
              <a:rPr lang="en-US" dirty="0"/>
              <a:t>function button to determine how to view the displayed bump test</a:t>
            </a:r>
          </a:p>
          <a:p>
            <a:r>
              <a:rPr lang="en-US" dirty="0"/>
              <a:t>measurement results.</a:t>
            </a:r>
          </a:p>
          <a:p>
            <a:r>
              <a:rPr lang="en-US" dirty="0"/>
              <a:t>View options for bump test measurements include:</a:t>
            </a:r>
          </a:p>
          <a:p>
            <a:r>
              <a:rPr lang="en-US" b="1" dirty="0"/>
              <a:t>FFT for CH1</a:t>
            </a:r>
          </a:p>
          <a:p>
            <a:r>
              <a:rPr lang="en-US" b="1" dirty="0"/>
              <a:t>Power </a:t>
            </a:r>
            <a:r>
              <a:rPr lang="en-US" b="1" dirty="0" err="1"/>
              <a:t>Cepstrum</a:t>
            </a:r>
            <a:r>
              <a:rPr lang="en-US" b="1" dirty="0"/>
              <a:t> for CH1</a:t>
            </a:r>
          </a:p>
          <a:p>
            <a:r>
              <a:rPr lang="en-US" b="1" dirty="0"/>
              <a:t>Power Spectrum for CH1</a:t>
            </a:r>
          </a:p>
          <a:p>
            <a:r>
              <a:rPr lang="en-US" b="1" dirty="0" err="1"/>
              <a:t>FFT+Power</a:t>
            </a:r>
            <a:r>
              <a:rPr lang="en-US" b="1" dirty="0"/>
              <a:t> </a:t>
            </a:r>
            <a:r>
              <a:rPr lang="en-US" b="1" dirty="0" err="1"/>
              <a:t>Cepstrum</a:t>
            </a:r>
            <a:r>
              <a:rPr lang="en-US" b="1" dirty="0"/>
              <a:t> for CH1</a:t>
            </a:r>
          </a:p>
          <a:p>
            <a:r>
              <a:rPr lang="en-US" b="1" dirty="0" err="1"/>
              <a:t>FFT+Power</a:t>
            </a:r>
            <a:r>
              <a:rPr lang="en-US" b="1" dirty="0"/>
              <a:t> Spectrum for CH1</a:t>
            </a:r>
          </a:p>
          <a:p>
            <a:r>
              <a:rPr lang="en-US" b="1" dirty="0"/>
              <a:t>Table of peaks for CH1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53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Template" id="{104A2D99-BE82-433F-B420-93044877B29C}" vid="{A0AFAAC8-BBAC-4E4C-BCF2-FD106B2E97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</Template>
  <TotalTime>661</TotalTime>
  <Words>392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SKFChevin-Bold</vt:lpstr>
      <vt:lpstr>SKFChevin-Light</vt:lpstr>
      <vt:lpstr>Office Theme</vt:lpstr>
      <vt:lpstr>Bump Test  </vt:lpstr>
      <vt:lpstr>Bump Test  </vt:lpstr>
      <vt:lpstr>Bump Test  </vt:lpstr>
      <vt:lpstr>Bump Test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Strategies</dc:title>
  <dc:creator>David Zdrojewski</dc:creator>
  <cp:lastModifiedBy>David Zdrojewski</cp:lastModifiedBy>
  <cp:revision>42</cp:revision>
  <dcterms:created xsi:type="dcterms:W3CDTF">2014-02-15T12:22:15Z</dcterms:created>
  <dcterms:modified xsi:type="dcterms:W3CDTF">2014-03-17T18:15:02Z</dcterms:modified>
</cp:coreProperties>
</file>